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2" r:id="rId1"/>
  </p:sldMasterIdLst>
  <p:notesMasterIdLst>
    <p:notesMasterId r:id="rId44"/>
  </p:notesMasterIdLst>
  <p:sldIdLst>
    <p:sldId id="256" r:id="rId2"/>
    <p:sldId id="257" r:id="rId3"/>
    <p:sldId id="288" r:id="rId4"/>
    <p:sldId id="296" r:id="rId5"/>
    <p:sldId id="295" r:id="rId6"/>
    <p:sldId id="294" r:id="rId7"/>
    <p:sldId id="261" r:id="rId8"/>
    <p:sldId id="290" r:id="rId9"/>
    <p:sldId id="301" r:id="rId10"/>
    <p:sldId id="302" r:id="rId11"/>
    <p:sldId id="314" r:id="rId12"/>
    <p:sldId id="339" r:id="rId13"/>
    <p:sldId id="340" r:id="rId14"/>
    <p:sldId id="341" r:id="rId15"/>
    <p:sldId id="342" r:id="rId16"/>
    <p:sldId id="356" r:id="rId17"/>
    <p:sldId id="343" r:id="rId18"/>
    <p:sldId id="351" r:id="rId19"/>
    <p:sldId id="357" r:id="rId20"/>
    <p:sldId id="308" r:id="rId21"/>
    <p:sldId id="309" r:id="rId22"/>
    <p:sldId id="364" r:id="rId23"/>
    <p:sldId id="312" r:id="rId24"/>
    <p:sldId id="363" r:id="rId25"/>
    <p:sldId id="311" r:id="rId26"/>
    <p:sldId id="310" r:id="rId27"/>
    <p:sldId id="362" r:id="rId28"/>
    <p:sldId id="361" r:id="rId29"/>
    <p:sldId id="272" r:id="rId30"/>
    <p:sldId id="274" r:id="rId31"/>
    <p:sldId id="320" r:id="rId32"/>
    <p:sldId id="332" r:id="rId33"/>
    <p:sldId id="333" r:id="rId34"/>
    <p:sldId id="334" r:id="rId35"/>
    <p:sldId id="336" r:id="rId36"/>
    <p:sldId id="366" r:id="rId37"/>
    <p:sldId id="368" r:id="rId38"/>
    <p:sldId id="280" r:id="rId39"/>
    <p:sldId id="317" r:id="rId40"/>
    <p:sldId id="315" r:id="rId41"/>
    <p:sldId id="316" r:id="rId42"/>
    <p:sldId id="338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38F"/>
    <a:srgbClr val="EC1077"/>
    <a:srgbClr val="404040"/>
    <a:srgbClr val="ED7D31"/>
    <a:srgbClr val="DEEBF7"/>
    <a:srgbClr val="FF01BC"/>
    <a:srgbClr val="004190"/>
    <a:srgbClr val="0088EE"/>
    <a:srgbClr val="E32A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77937" autoAdjust="0"/>
  </p:normalViewPr>
  <p:slideViewPr>
    <p:cSldViewPr snapToGrid="0">
      <p:cViewPr varScale="1">
        <p:scale>
          <a:sx n="86" d="100"/>
          <a:sy n="86" d="100"/>
        </p:scale>
        <p:origin x="17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C5975-4C98-4A73-8454-95696C2CDE48}" type="datetimeFigureOut">
              <a:rPr lang="en-US" smtClean="0"/>
              <a:t>9/16/2017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6B521-52F3-4204-A7C4-5A169EAC5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57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6B521-52F3-4204-A7C4-5A169EAC5C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99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Then it would produce better result on target domain, even the model was only supervised with source domain data.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6B521-52F3-4204-A7C4-5A169EAC5C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99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In</a:t>
            </a:r>
            <a:r>
              <a:rPr lang="en-US" altLang="ko-KR" baseline="0" dirty="0" smtClean="0"/>
              <a:t> our case. We wanted to use this technique like this.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Our source domain is frontal, clear face images, and target is unconstrained, low-quality face images.</a:t>
            </a:r>
          </a:p>
          <a:p>
            <a:endParaRPr lang="en-US" altLang="ko-KR" baseline="0" dirty="0" smtClean="0"/>
          </a:p>
          <a:p>
            <a:r>
              <a:rPr lang="en-US" altLang="ko-KR" dirty="0" smtClean="0"/>
              <a:t>Let’s check if it works.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6B521-52F3-4204-A7C4-5A169EAC5C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3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But there</a:t>
            </a:r>
            <a:r>
              <a:rPr lang="en-US" altLang="ko-KR" baseline="0" dirty="0" smtClean="0"/>
              <a:t> was a problem.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(click)</a:t>
            </a:r>
          </a:p>
          <a:p>
            <a:r>
              <a:rPr lang="en-US" altLang="ko-KR" baseline="0" dirty="0" smtClean="0"/>
              <a:t>Since domain adaptation is a kind of distribution-matching, lack of samples was very critical issue.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That’s because only one sample per person cannot represent a source distribution.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6B521-52F3-4204-A7C4-5A169EAC5C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93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we tried to augment samples.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Because simple augmentation methods like cropping, color jittering, flipping did not really helpful,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synthesized face images with pose variations.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6B521-52F3-4204-A7C4-5A169EAC5C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24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process</a:t>
            </a:r>
            <a:r>
              <a:rPr lang="en-US" baseline="0" dirty="0" smtClean="0"/>
              <a:t> will roughly mimic original distribution of the source domain,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that will lead to a successful domain adaptation result.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We’ll show this later in experiment part.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6B521-52F3-4204-A7C4-5A169EAC5C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8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process</a:t>
            </a:r>
            <a:r>
              <a:rPr lang="en-US" baseline="0" dirty="0" smtClean="0"/>
              <a:t> will roughly mimic original distribution of the source domain,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that will lead to a successful domain adaptation result.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We’ll show this later in experiment part.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6B521-52F3-4204-A7C4-5A169EAC5C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90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process</a:t>
            </a:r>
            <a:r>
              <a:rPr lang="en-US" baseline="0" dirty="0" smtClean="0"/>
              <a:t> will roughly mimic original distribution of the source domain,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that will lead to a successful domain adaptation result.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We’ll show this later in experiment part.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6B521-52F3-4204-A7C4-5A169EAC5C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3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6B521-52F3-4204-A7C4-5A169EAC5C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73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I’ll briefly explain</a:t>
            </a:r>
            <a:r>
              <a:rPr lang="en-US" baseline="0" dirty="0" smtClean="0"/>
              <a:t> about domain adaptation.</a:t>
            </a:r>
          </a:p>
          <a:p>
            <a:endParaRPr lang="en-US" baseline="0" dirty="0" smtClean="0"/>
          </a:p>
          <a:p>
            <a:r>
              <a:rPr lang="en-US" dirty="0" smtClean="0"/>
              <a:t>In</a:t>
            </a:r>
            <a:r>
              <a:rPr lang="en-US" baseline="0" dirty="0" smtClean="0"/>
              <a:t> domain adaptation, we need two domains: so-called source and target domain.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reason we do domain adaptation is that target domain has no ground-truth labels, but shares context with source domain.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6B521-52F3-4204-A7C4-5A169EAC5C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40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Here we have a source domain with labels.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6B521-52F3-4204-A7C4-5A169EAC5C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89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6B521-52F3-4204-A7C4-5A169EAC5C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54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 smtClean="0"/>
              <a:t>Then we can train a model to produce fine classification result.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6B521-52F3-4204-A7C4-5A169EAC5C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3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But, if we directly feed target data to this model, it would produce worse result, because model haven’t learned such kind of data.</a:t>
            </a:r>
          </a:p>
          <a:p>
            <a:endParaRPr lang="en-US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6B521-52F3-4204-A7C4-5A169EAC5C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46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6B521-52F3-4204-A7C4-5A169EAC5C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32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Here domain adaptation happens with some distribution matching process… </a:t>
            </a:r>
          </a:p>
          <a:p>
            <a:endParaRPr lang="en-US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6B521-52F3-4204-A7C4-5A169EAC5C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 b="1">
                <a:latin typeface="Myriad Pro" panose="020B050303040302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altLang="ko-KR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611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SSPP-DAN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fld id="{4F54279B-7D99-4243-BA16-99B6B7F0B9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06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SSPP-DAN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fld id="{4F54279B-7D99-4243-BA16-99B6B7F0B9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29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9144000" cy="863694"/>
          </a:xfrm>
          <a:prstGeom prst="rect">
            <a:avLst/>
          </a:prstGeom>
          <a:solidFill>
            <a:srgbClr val="01438F"/>
          </a:solidFill>
          <a:ln>
            <a:solidFill>
              <a:srgbClr val="014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0545" y="186464"/>
            <a:ext cx="8675370" cy="577761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845" y="1039906"/>
            <a:ext cx="7886700" cy="5140233"/>
          </a:xfr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2400"/>
            </a:lvl1pPr>
            <a:lvl2pPr>
              <a:defRPr sz="2100"/>
            </a:lvl2pPr>
            <a:lvl3pPr marL="857250" indent="-171450">
              <a:buFont typeface="Wingdings" panose="05000000000000000000" pitchFamily="2" charset="2"/>
              <a:buChar char="Ø"/>
              <a:defRPr sz="1800"/>
            </a:lvl3pPr>
          </a:lstStyle>
          <a:p>
            <a:pPr lvl="0"/>
            <a:r>
              <a:rPr lang="ko-KR" altLang="en-US" dirty="0" smtClean="0"/>
              <a:t>마스터 텍스트 스타일 편집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SSPP-DAN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fld id="{4F54279B-7D99-4243-BA16-99B6B7F0B9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39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SSPP-DAN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fld id="{4F54279B-7D99-4243-BA16-99B6B7F0B9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74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SSPP-DAN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fld id="{4F54279B-7D99-4243-BA16-99B6B7F0B9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2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SSPP-DAN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fld id="{4F54279B-7D99-4243-BA16-99B6B7F0B9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51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SSPP-DAN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fld id="{4F54279B-7D99-4243-BA16-99B6B7F0B9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39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SSPP-DAN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fld id="{4F54279B-7D99-4243-BA16-99B6B7F0B9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46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SSPP-DAN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fld id="{4F54279B-7D99-4243-BA16-99B6B7F0B9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82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SSPP-DAN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</a:lstStyle>
          <a:p>
            <a:fld id="{4F54279B-7D99-4243-BA16-99B6B7F0B9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8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 편집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SSPP-DAN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anchor="ctr"/>
          <a:lstStyle>
            <a:lvl1pPr algn="r">
              <a:defRPr sz="1800" b="1"/>
            </a:lvl1pPr>
          </a:lstStyle>
          <a:p>
            <a:fld id="{4F54279B-7D99-4243-BA16-99B6B7F0B9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3" y="6406998"/>
            <a:ext cx="898974" cy="256848"/>
          </a:xfrm>
          <a:prstGeom prst="rect">
            <a:avLst/>
          </a:prstGeom>
          <a:noFill/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336823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Wingdings 2" pitchFamily="18" charset="2"/>
        <a:buChar char=""/>
        <a:defRPr sz="21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 2" pitchFamily="18" charset="2"/>
        <a:buChar char=""/>
        <a:defRPr sz="18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 2" pitchFamily="18" charset="2"/>
        <a:buChar char=""/>
        <a:defRPr sz="15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 2" pitchFamily="18" charset="2"/>
        <a:buChar char=""/>
        <a:defRPr sz="135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 2" pitchFamily="18" charset="2"/>
        <a:buChar char=""/>
        <a:defRPr sz="135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5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10" Type="http://schemas.openxmlformats.org/officeDocument/2006/relationships/image" Target="../media/image29.jpe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openxmlformats.org/officeDocument/2006/relationships/image" Target="../media/image6.png"/><Relationship Id="rId21" Type="http://schemas.openxmlformats.org/officeDocument/2006/relationships/image" Target="../media/image44.png"/><Relationship Id="rId7" Type="http://schemas.openxmlformats.org/officeDocument/2006/relationships/image" Target="../media/image1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jpeg"/><Relationship Id="rId24" Type="http://schemas.openxmlformats.org/officeDocument/2006/relationships/image" Target="../media/image47.png"/><Relationship Id="rId5" Type="http://schemas.openxmlformats.org/officeDocument/2006/relationships/image" Target="../media/image7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8.png"/><Relationship Id="rId9" Type="http://schemas.openxmlformats.org/officeDocument/2006/relationships/image" Target="../media/image32.jpe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istanbulsanatevi.com/wp-content/uploads/2014/12/claude_monet_25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" t="6421" r="530" b="43911"/>
          <a:stretch/>
        </p:blipFill>
        <p:spPr bwMode="auto">
          <a:xfrm>
            <a:off x="0" y="-16933"/>
            <a:ext cx="9144000" cy="687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61943" y="2515890"/>
            <a:ext cx="8296281" cy="929388"/>
          </a:xfrm>
          <a:effectLst>
            <a:outerShdw blurRad="63500" dist="12700" algn="tl" rotWithShape="0">
              <a:schemeClr val="bg1"/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ea typeface="Adobe Fan Heiti Std B" panose="020B0700000000000000" pitchFamily="34" charset="-128"/>
              </a:rPr>
              <a:t>SSPP-DAN: </a:t>
            </a:r>
            <a:r>
              <a:rPr lang="en-US" sz="2400" dirty="0" smtClean="0">
                <a:ea typeface="Adobe Fan Heiti Std B" panose="020B0700000000000000" pitchFamily="34" charset="-128"/>
              </a:rPr>
              <a:t>Deep Domain Adaptation Network for Face Recognition with Single Sample Per Person</a:t>
            </a:r>
            <a:endParaRPr lang="en-US" sz="2400" dirty="0">
              <a:ea typeface="Adobe Fan Heiti Std B" panose="020B0700000000000000" pitchFamily="34" charset="-128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202266" y="3941094"/>
            <a:ext cx="6858000" cy="140970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Sungeun</a:t>
            </a:r>
            <a:r>
              <a:rPr lang="en-US" b="1" dirty="0" smtClean="0"/>
              <a:t> Hong, Woobin </a:t>
            </a:r>
            <a:r>
              <a:rPr lang="en-US" b="1" dirty="0" err="1" smtClean="0"/>
              <a:t>Im</a:t>
            </a:r>
            <a:r>
              <a:rPr lang="en-US" b="1" dirty="0" smtClean="0"/>
              <a:t>, </a:t>
            </a:r>
            <a:r>
              <a:rPr lang="en-US" b="1" dirty="0" err="1" smtClean="0"/>
              <a:t>Jongbin</a:t>
            </a:r>
            <a:r>
              <a:rPr lang="en-US" b="1" dirty="0" smtClean="0"/>
              <a:t> </a:t>
            </a:r>
            <a:r>
              <a:rPr lang="en-US" b="1" dirty="0" err="1" smtClean="0"/>
              <a:t>Ryu</a:t>
            </a:r>
            <a:r>
              <a:rPr lang="en-US" b="1" dirty="0" smtClean="0"/>
              <a:t>, Hyun S. Yang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3519" y="2247847"/>
            <a:ext cx="60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04040"/>
                </a:solidFill>
                <a:latin typeface="Myriad Pro" panose="020B0503030403020204" pitchFamily="34" charset="0"/>
              </a:rPr>
              <a:t>2017 IEEE International Conference on Image </a:t>
            </a:r>
            <a:r>
              <a:rPr lang="en-US" sz="1600" b="1" dirty="0" smtClean="0">
                <a:solidFill>
                  <a:srgbClr val="404040"/>
                </a:solidFill>
                <a:latin typeface="Myriad Pro" panose="020B0503030403020204" pitchFamily="34" charset="0"/>
              </a:rPr>
              <a:t>Processing</a:t>
            </a:r>
            <a:endParaRPr lang="en-US" sz="1600" b="1" dirty="0">
              <a:solidFill>
                <a:srgbClr val="404040"/>
              </a:solidFill>
              <a:latin typeface="Myriad Pro" panose="020B0503030403020204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2" y="6204811"/>
            <a:ext cx="1224137" cy="349753"/>
          </a:xfrm>
          <a:prstGeom prst="rect">
            <a:avLst/>
          </a:prstGeom>
          <a:noFill/>
          <a:ln w="3175">
            <a:noFill/>
          </a:ln>
        </p:spPr>
      </p:pic>
      <p:grpSp>
        <p:nvGrpSpPr>
          <p:cNvPr id="11" name="그룹 10"/>
          <p:cNvGrpSpPr/>
          <p:nvPr/>
        </p:nvGrpSpPr>
        <p:grpSpPr>
          <a:xfrm>
            <a:off x="2916629" y="4431123"/>
            <a:ext cx="3377784" cy="507831"/>
            <a:chOff x="2887719" y="4695091"/>
            <a:chExt cx="3377784" cy="507831"/>
          </a:xfrm>
        </p:grpSpPr>
        <p:sp>
          <p:nvSpPr>
            <p:cNvPr id="9" name="직사각형 8"/>
            <p:cNvSpPr/>
            <p:nvPr/>
          </p:nvSpPr>
          <p:spPr>
            <a:xfrm>
              <a:off x="2887719" y="4695091"/>
              <a:ext cx="3377784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>
                  <a:solidFill>
                    <a:srgbClr val="004190"/>
                  </a:solidFill>
                  <a:latin typeface="Myriad Pro" panose="020B0503030403020204" pitchFamily="34" charset="0"/>
                </a:rPr>
                <a:t>AIM </a:t>
              </a:r>
              <a:r>
                <a:rPr lang="en-US" b="1" dirty="0" smtClean="0">
                  <a:solidFill>
                    <a:srgbClr val="004190"/>
                  </a:solidFill>
                  <a:latin typeface="Myriad Pro" panose="020B0503030403020204" pitchFamily="34" charset="0"/>
                </a:rPr>
                <a:t>Lab,                  , South Korea </a:t>
              </a:r>
              <a:endParaRPr lang="en-US" b="1" dirty="0">
                <a:solidFill>
                  <a:srgbClr val="004190"/>
                </a:solidFill>
                <a:latin typeface="Myriad Pro" panose="020B0503030403020204" pitchFamily="34" charset="0"/>
              </a:endParaRPr>
            </a:p>
          </p:txBody>
        </p:sp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357"/>
            <a:stretch/>
          </p:blipFill>
          <p:spPr>
            <a:xfrm>
              <a:off x="3822321" y="4883399"/>
              <a:ext cx="946576" cy="182942"/>
            </a:xfrm>
            <a:prstGeom prst="rect">
              <a:avLst/>
            </a:prstGeom>
            <a:noFill/>
            <a:ln w="3175">
              <a:noFill/>
            </a:ln>
          </p:spPr>
        </p:pic>
      </p:grpSp>
      <p:sp>
        <p:nvSpPr>
          <p:cNvPr id="12" name="직사각형 11"/>
          <p:cNvSpPr/>
          <p:nvPr/>
        </p:nvSpPr>
        <p:spPr>
          <a:xfrm rot="20866700">
            <a:off x="4040535" y="906504"/>
            <a:ext cx="881564" cy="9285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2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dirty="0" smtClean="0"/>
              <a:t>Real-world SSPP Face recognition </a:t>
            </a:r>
            <a:endParaRPr lang="en-US" altLang="ko-KR" dirty="0"/>
          </a:p>
        </p:txBody>
      </p:sp>
      <p:sp>
        <p:nvSpPr>
          <p:cNvPr id="21" name="슬라이드 번호 개체 틀 20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t>10</a:t>
            </a:fld>
            <a:endParaRPr lang="en-US"/>
          </a:p>
        </p:txBody>
      </p:sp>
      <p:sp>
        <p:nvSpPr>
          <p:cNvPr id="19" name="왼쪽/오른쪽 화살표 6"/>
          <p:cNvSpPr/>
          <p:nvPr/>
        </p:nvSpPr>
        <p:spPr>
          <a:xfrm>
            <a:off x="2910273" y="1579419"/>
            <a:ext cx="2194602" cy="1251544"/>
          </a:xfrm>
          <a:prstGeom prst="leftRightArrow">
            <a:avLst>
              <a:gd name="adj1" fmla="val 58206"/>
              <a:gd name="adj2" fmla="val 4771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Domain</a:t>
            </a:r>
          </a:p>
          <a:p>
            <a:pPr algn="ctr"/>
            <a:r>
              <a:rPr lang="en-US" sz="2000" b="1" dirty="0" smtClean="0"/>
              <a:t>Adaptation</a:t>
            </a:r>
            <a:endParaRPr lang="en-US" sz="20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1621819" y="1261535"/>
            <a:ext cx="1219215" cy="2191412"/>
            <a:chOff x="1742339" y="3218329"/>
            <a:chExt cx="1341137" cy="2410553"/>
          </a:xfrm>
        </p:grpSpPr>
        <p:sp>
          <p:nvSpPr>
            <p:cNvPr id="23" name="TextBox 22"/>
            <p:cNvSpPr txBox="1"/>
            <p:nvPr/>
          </p:nvSpPr>
          <p:spPr>
            <a:xfrm>
              <a:off x="1765109" y="3302659"/>
              <a:ext cx="12986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Registration</a:t>
              </a:r>
              <a:br>
                <a:rPr lang="en-US" sz="1600" dirty="0" smtClean="0"/>
              </a:br>
              <a:r>
                <a:rPr lang="en-US" sz="1600" dirty="0" smtClean="0"/>
                <a:t>(</a:t>
              </a:r>
              <a:r>
                <a:rPr lang="en-US" sz="1600" b="1" dirty="0" smtClean="0"/>
                <a:t>Gallery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pic>
          <p:nvPicPr>
            <p:cNvPr id="28" name="Picture 58"/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9" t="4756" r="19000" b="26983"/>
            <a:stretch/>
          </p:blipFill>
          <p:spPr>
            <a:xfrm>
              <a:off x="1936422" y="3910179"/>
              <a:ext cx="955974" cy="1195959"/>
            </a:xfrm>
            <a:prstGeom prst="rect">
              <a:avLst/>
            </a:prstGeom>
          </p:spPr>
        </p:pic>
        <p:sp>
          <p:nvSpPr>
            <p:cNvPr id="38" name="직사각형 16"/>
            <p:cNvSpPr/>
            <p:nvPr/>
          </p:nvSpPr>
          <p:spPr>
            <a:xfrm>
              <a:off x="1742339" y="3218329"/>
              <a:ext cx="1341137" cy="24105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177892" y="1261535"/>
            <a:ext cx="2330824" cy="2535687"/>
            <a:chOff x="4769223" y="2814918"/>
            <a:chExt cx="2563906" cy="2789256"/>
          </a:xfrm>
        </p:grpSpPr>
        <p:grpSp>
          <p:nvGrpSpPr>
            <p:cNvPr id="40" name="Group 26"/>
            <p:cNvGrpSpPr/>
            <p:nvPr/>
          </p:nvGrpSpPr>
          <p:grpSpPr>
            <a:xfrm>
              <a:off x="4985675" y="3518055"/>
              <a:ext cx="2136449" cy="1880447"/>
              <a:chOff x="4133748" y="1298023"/>
              <a:chExt cx="5464962" cy="4810119"/>
            </a:xfrm>
          </p:grpSpPr>
          <p:pic>
            <p:nvPicPr>
              <p:cNvPr id="43" name="그림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64" t="8420" r="23369" b="25029"/>
              <a:stretch/>
            </p:blipFill>
            <p:spPr>
              <a:xfrm>
                <a:off x="4133748" y="3679269"/>
                <a:ext cx="1821655" cy="2428873"/>
              </a:xfrm>
              <a:prstGeom prst="rect">
                <a:avLst/>
              </a:prstGeom>
            </p:spPr>
          </p:pic>
          <p:pic>
            <p:nvPicPr>
              <p:cNvPr id="44" name="그림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7" t="12662" r="32864" b="23501"/>
              <a:stretch/>
            </p:blipFill>
            <p:spPr>
              <a:xfrm>
                <a:off x="7777055" y="1298023"/>
                <a:ext cx="1821655" cy="2428873"/>
              </a:xfrm>
              <a:prstGeom prst="rect">
                <a:avLst/>
              </a:prstGeom>
            </p:spPr>
          </p:pic>
          <p:pic>
            <p:nvPicPr>
              <p:cNvPr id="45" name="그림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73" t="12264" r="39740" b="25728"/>
              <a:stretch/>
            </p:blipFill>
            <p:spPr>
              <a:xfrm>
                <a:off x="7777055" y="3679269"/>
                <a:ext cx="1821655" cy="2428873"/>
              </a:xfrm>
              <a:prstGeom prst="rect">
                <a:avLst/>
              </a:prstGeom>
            </p:spPr>
          </p:pic>
          <p:pic>
            <p:nvPicPr>
              <p:cNvPr id="46" name="그림 1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60" t="1904" r="59260" b="75415"/>
              <a:stretch/>
            </p:blipFill>
            <p:spPr>
              <a:xfrm>
                <a:off x="4133748" y="1298023"/>
                <a:ext cx="1821655" cy="2428873"/>
              </a:xfrm>
              <a:prstGeom prst="rect">
                <a:avLst/>
              </a:prstGeom>
            </p:spPr>
          </p:pic>
          <p:pic>
            <p:nvPicPr>
              <p:cNvPr id="47" name="그림 1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59" r="17666" b="25140"/>
              <a:stretch/>
            </p:blipFill>
            <p:spPr>
              <a:xfrm>
                <a:off x="5955403" y="3679269"/>
                <a:ext cx="1821655" cy="2428873"/>
              </a:xfrm>
              <a:prstGeom prst="rect">
                <a:avLst/>
              </a:prstGeom>
            </p:spPr>
          </p:pic>
          <p:pic>
            <p:nvPicPr>
              <p:cNvPr id="48" name="그림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22" t="3574" r="31897" b="45219"/>
              <a:stretch/>
            </p:blipFill>
            <p:spPr>
              <a:xfrm>
                <a:off x="5955403" y="1298023"/>
                <a:ext cx="1821655" cy="2428873"/>
              </a:xfrm>
              <a:prstGeom prst="rect">
                <a:avLst/>
              </a:prstGeom>
            </p:spPr>
          </p:pic>
        </p:grpSp>
        <p:sp>
          <p:nvSpPr>
            <p:cNvPr id="41" name="TextBox 40"/>
            <p:cNvSpPr txBox="1"/>
            <p:nvPr/>
          </p:nvSpPr>
          <p:spPr>
            <a:xfrm>
              <a:off x="5160075" y="2896180"/>
              <a:ext cx="1755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Identification</a:t>
              </a:r>
              <a:br>
                <a:rPr lang="en-US" sz="1600" dirty="0" smtClean="0"/>
              </a:br>
              <a:r>
                <a:rPr lang="en-US" sz="1600" dirty="0" smtClean="0"/>
                <a:t>(</a:t>
              </a:r>
              <a:r>
                <a:rPr lang="en-US" sz="1600" b="1" dirty="0" smtClean="0"/>
                <a:t>Probe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sp>
          <p:nvSpPr>
            <p:cNvPr id="42" name="직사각형 18"/>
            <p:cNvSpPr/>
            <p:nvPr/>
          </p:nvSpPr>
          <p:spPr>
            <a:xfrm>
              <a:off x="4769223" y="2814918"/>
              <a:ext cx="2563906" cy="2789256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내용 개체 틀 2"/>
          <p:cNvSpPr>
            <a:spLocks noGrp="1"/>
          </p:cNvSpPr>
          <p:nvPr>
            <p:ph idx="1"/>
          </p:nvPr>
        </p:nvSpPr>
        <p:spPr>
          <a:xfrm>
            <a:off x="633845" y="3773580"/>
            <a:ext cx="7886700" cy="2152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300" b="1" dirty="0"/>
              <a:t>Challenges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ko-KR" b="1" dirty="0"/>
              <a:t>Heterogeneity of the shooting environments</a:t>
            </a:r>
          </a:p>
          <a:p>
            <a:pPr lvl="1"/>
            <a:r>
              <a:rPr lang="en-US" altLang="ko-KR" sz="2000" dirty="0"/>
              <a:t>Gallery: </a:t>
            </a:r>
            <a:r>
              <a:rPr lang="en-US" altLang="ko-KR" sz="2000" dirty="0">
                <a:solidFill>
                  <a:srgbClr val="C00000"/>
                </a:solidFill>
              </a:rPr>
              <a:t>stable environment</a:t>
            </a:r>
            <a:endParaRPr lang="en-US" altLang="ko-KR" sz="2000" dirty="0"/>
          </a:p>
          <a:p>
            <a:pPr lvl="1"/>
            <a:r>
              <a:rPr lang="en-US" altLang="ko-KR" sz="2000" dirty="0"/>
              <a:t>Probe: </a:t>
            </a:r>
            <a:r>
              <a:rPr lang="en-US" altLang="ko-KR" sz="2000" dirty="0">
                <a:solidFill>
                  <a:srgbClr val="C00000"/>
                </a:solidFill>
              </a:rPr>
              <a:t>highly unstable environment </a:t>
            </a:r>
            <a:endParaRPr lang="en-US" altLang="ko-KR" sz="2800" dirty="0"/>
          </a:p>
        </p:txBody>
      </p:sp>
    </p:spTree>
    <p:extLst>
      <p:ext uri="{BB962C8B-B14F-4D97-AF65-F5344CB8AC3E}">
        <p14:creationId xmlns:p14="http://schemas.microsoft.com/office/powerpoint/2010/main" val="82211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5.55112E-17 L 0.06111 5.55112E-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0 L -0.0592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785" y="1079819"/>
            <a:ext cx="8367280" cy="5140233"/>
          </a:xfrm>
        </p:spPr>
        <p:txBody>
          <a:bodyPr>
            <a:normAutofit/>
          </a:bodyPr>
          <a:lstStyle/>
          <a:p>
            <a:pPr latinLnBrk="1"/>
            <a:r>
              <a:rPr lang="en-US" altLang="ko-KR" dirty="0" smtClean="0"/>
              <a:t>Adjust a model </a:t>
            </a:r>
            <a:r>
              <a:rPr lang="en-US" altLang="ko-KR" dirty="0"/>
              <a:t>to </a:t>
            </a:r>
            <a:r>
              <a:rPr lang="en-US" altLang="ko-KR" dirty="0" smtClean="0"/>
              <a:t>a </a:t>
            </a:r>
            <a:r>
              <a:rPr lang="en-US" altLang="ko-KR" dirty="0"/>
              <a:t>different </a:t>
            </a:r>
            <a:r>
              <a:rPr lang="en-US" altLang="ko-KR" u="sng" dirty="0" smtClean="0"/>
              <a:t>target </a:t>
            </a:r>
            <a:r>
              <a:rPr lang="en-US" altLang="ko-KR" u="sng" dirty="0"/>
              <a:t>domain distribution</a:t>
            </a:r>
            <a:r>
              <a:rPr lang="en-US" altLang="ko-KR" dirty="0"/>
              <a:t> starting from </a:t>
            </a:r>
            <a:r>
              <a:rPr lang="en-US" altLang="ko-KR" dirty="0" smtClean="0"/>
              <a:t>the </a:t>
            </a:r>
            <a:r>
              <a:rPr lang="en-US" altLang="ko-KR" u="sng" dirty="0" smtClean="0"/>
              <a:t>source </a:t>
            </a:r>
            <a:r>
              <a:rPr lang="en-US" altLang="ko-KR" u="sng" dirty="0"/>
              <a:t>domain knowledge</a:t>
            </a:r>
            <a:r>
              <a:rPr lang="en-US" altLang="ko-KR" dirty="0"/>
              <a:t> </a:t>
            </a:r>
          </a:p>
          <a:p>
            <a:pPr latinLnBrk="1"/>
            <a:endParaRPr lang="en-US" altLang="ko-KR" sz="2800" dirty="0"/>
          </a:p>
          <a:p>
            <a:pPr latinLnBrk="1"/>
            <a:endParaRPr lang="ko-KR" altLang="ko-KR" sz="2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Domain </a:t>
            </a:r>
            <a:r>
              <a:rPr lang="en-US" altLang="ko-KR" dirty="0" smtClean="0"/>
              <a:t>Adaptation (DA)</a:t>
            </a:r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279B-7D99-4243-BA16-99B6B7F0B917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612383" y="2383014"/>
            <a:ext cx="1812503" cy="2380526"/>
            <a:chOff x="1438277" y="3299362"/>
            <a:chExt cx="2193129" cy="2880437"/>
          </a:xfrm>
        </p:grpSpPr>
        <p:pic>
          <p:nvPicPr>
            <p:cNvPr id="26" name="그림 35"/>
            <p:cNvPicPr>
              <a:picLocks noChangeAspect="1"/>
            </p:cNvPicPr>
            <p:nvPr/>
          </p:nvPicPr>
          <p:blipFill rotWithShape="1">
            <a:blip r:embed="rId3"/>
            <a:srcRect t="46113" r="65226"/>
            <a:stretch/>
          </p:blipFill>
          <p:spPr>
            <a:xfrm>
              <a:off x="1438277" y="3722583"/>
              <a:ext cx="2114255" cy="2457216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457326" y="3299362"/>
              <a:ext cx="2174080" cy="2711155"/>
              <a:chOff x="1457326" y="3299362"/>
              <a:chExt cx="2174080" cy="2711155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1533526" y="3299362"/>
                <a:ext cx="2097880" cy="400110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FF0000"/>
                    </a:solidFill>
                  </a:rPr>
                  <a:t>Source domain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직사각형 12"/>
              <p:cNvSpPr/>
              <p:nvPr/>
            </p:nvSpPr>
            <p:spPr>
              <a:xfrm>
                <a:off x="1457326" y="3722583"/>
                <a:ext cx="2098088" cy="228793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4509108" y="2383014"/>
            <a:ext cx="3180829" cy="2383875"/>
            <a:chOff x="4775808" y="2087739"/>
            <a:chExt cx="3180829" cy="2383875"/>
          </a:xfrm>
        </p:grpSpPr>
        <p:pic>
          <p:nvPicPr>
            <p:cNvPr id="39" name="그림 35"/>
            <p:cNvPicPr>
              <a:picLocks noChangeAspect="1"/>
            </p:cNvPicPr>
            <p:nvPr/>
          </p:nvPicPr>
          <p:blipFill rotWithShape="1">
            <a:blip r:embed="rId3"/>
            <a:srcRect l="37380" t="46113"/>
            <a:stretch/>
          </p:blipFill>
          <p:spPr>
            <a:xfrm>
              <a:off x="4810125" y="2440856"/>
              <a:ext cx="3146512" cy="2030758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4775808" y="2087739"/>
              <a:ext cx="3130512" cy="2243972"/>
              <a:chOff x="3669415" y="3295311"/>
              <a:chExt cx="3787919" cy="2715206"/>
            </a:xfrm>
          </p:grpSpPr>
          <p:sp>
            <p:nvSpPr>
              <p:cNvPr id="43" name="직사각형 14"/>
              <p:cNvSpPr/>
              <p:nvPr/>
            </p:nvSpPr>
            <p:spPr>
              <a:xfrm>
                <a:off x="3669415" y="3722581"/>
                <a:ext cx="3787919" cy="2287936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320209" y="3295311"/>
                <a:ext cx="2510984" cy="400109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070C0"/>
                    </a:solidFill>
                  </a:rPr>
                  <a:t>Target domain</a:t>
                </a:r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46" name="직사각형 31"/>
          <p:cNvSpPr/>
          <p:nvPr/>
        </p:nvSpPr>
        <p:spPr>
          <a:xfrm>
            <a:off x="4767522" y="4813877"/>
            <a:ext cx="2634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EC1077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Without labels</a:t>
            </a:r>
            <a:endParaRPr lang="en-US" altLang="ko-KR" b="1" u="sng" dirty="0">
              <a:solidFill>
                <a:srgbClr val="EC1077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7" name="직사각형 31"/>
          <p:cNvSpPr/>
          <p:nvPr/>
        </p:nvSpPr>
        <p:spPr>
          <a:xfrm>
            <a:off x="1159488" y="4813877"/>
            <a:ext cx="2634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>
                    <a:lumMod val="6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With labels</a:t>
            </a:r>
            <a:endParaRPr lang="en-US" altLang="ko-KR" b="1" u="sng" dirty="0">
              <a:solidFill>
                <a:schemeClr val="bg1">
                  <a:lumMod val="6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81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59785" y="1079819"/>
            <a:ext cx="8367280" cy="5140233"/>
          </a:xfrm>
        </p:spPr>
        <p:txBody>
          <a:bodyPr>
            <a:normAutofit/>
          </a:bodyPr>
          <a:lstStyle/>
          <a:p>
            <a:pPr latinLnBrk="1"/>
            <a:r>
              <a:rPr lang="en-US" altLang="ko-KR" dirty="0" smtClean="0"/>
              <a:t>Adjust a model </a:t>
            </a:r>
            <a:r>
              <a:rPr lang="en-US" altLang="ko-KR" dirty="0"/>
              <a:t>to </a:t>
            </a:r>
            <a:r>
              <a:rPr lang="en-US" altLang="ko-KR" dirty="0" smtClean="0"/>
              <a:t>a </a:t>
            </a:r>
            <a:r>
              <a:rPr lang="en-US" altLang="ko-KR" dirty="0"/>
              <a:t>different </a:t>
            </a:r>
            <a:r>
              <a:rPr lang="en-US" altLang="ko-KR" u="sng" dirty="0" smtClean="0"/>
              <a:t>target </a:t>
            </a:r>
            <a:r>
              <a:rPr lang="en-US" altLang="ko-KR" u="sng" dirty="0"/>
              <a:t>domain distribution</a:t>
            </a:r>
            <a:r>
              <a:rPr lang="en-US" altLang="ko-KR" dirty="0"/>
              <a:t> starting from </a:t>
            </a:r>
            <a:r>
              <a:rPr lang="en-US" altLang="ko-KR" dirty="0" smtClean="0"/>
              <a:t>the </a:t>
            </a:r>
            <a:r>
              <a:rPr lang="en-US" altLang="ko-KR" u="sng" dirty="0" smtClean="0"/>
              <a:t>source </a:t>
            </a:r>
            <a:r>
              <a:rPr lang="en-US" altLang="ko-KR" u="sng" dirty="0"/>
              <a:t>domain knowledge</a:t>
            </a:r>
            <a:r>
              <a:rPr lang="en-US" altLang="ko-KR" dirty="0"/>
              <a:t> </a:t>
            </a:r>
          </a:p>
          <a:p>
            <a:pPr latinLnBrk="1"/>
            <a:endParaRPr lang="en-US" altLang="ko-KR" sz="2800" dirty="0"/>
          </a:p>
          <a:p>
            <a:pPr latinLnBrk="1"/>
            <a:endParaRPr lang="ko-KR" altLang="ko-KR" sz="2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Domain </a:t>
            </a:r>
            <a:r>
              <a:rPr lang="en-US" altLang="ko-KR" dirty="0" smtClean="0"/>
              <a:t>Adaptation (DA)</a:t>
            </a:r>
            <a:endParaRPr lang="ko-KR" altLang="en-US" dirty="0"/>
          </a:p>
        </p:txBody>
      </p:sp>
      <p:sp>
        <p:nvSpPr>
          <p:cNvPr id="63" name="직사각형 21"/>
          <p:cNvSpPr/>
          <p:nvPr/>
        </p:nvSpPr>
        <p:spPr bwMode="auto">
          <a:xfrm>
            <a:off x="2023356" y="2647415"/>
            <a:ext cx="1399252" cy="923330"/>
          </a:xfrm>
          <a:prstGeom prst="rect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Source domain</a:t>
            </a:r>
            <a:b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w/</a:t>
            </a:r>
            <a:r>
              <a:rPr lang="en-US" altLang="ko-KR" b="1" dirty="0" smtClean="0">
                <a:latin typeface="Arial" charset="0"/>
              </a:rPr>
              <a:t> label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279B-7D99-4243-BA16-99B6B7F0B91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9" name="그림 35"/>
          <p:cNvPicPr>
            <a:picLocks noChangeAspect="1"/>
          </p:cNvPicPr>
          <p:nvPr/>
        </p:nvPicPr>
        <p:blipFill rotWithShape="1">
          <a:blip r:embed="rId3"/>
          <a:srcRect t="46113" r="65226" b="8116"/>
          <a:stretch/>
        </p:blipFill>
        <p:spPr>
          <a:xfrm>
            <a:off x="1070017" y="2306775"/>
            <a:ext cx="837516" cy="80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9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59785" y="1079819"/>
            <a:ext cx="8367280" cy="5140233"/>
          </a:xfrm>
        </p:spPr>
        <p:txBody>
          <a:bodyPr>
            <a:normAutofit/>
          </a:bodyPr>
          <a:lstStyle/>
          <a:p>
            <a:pPr latinLnBrk="1"/>
            <a:r>
              <a:rPr lang="en-US" altLang="ko-KR" dirty="0" smtClean="0"/>
              <a:t>Adjust a model </a:t>
            </a:r>
            <a:r>
              <a:rPr lang="en-US" altLang="ko-KR" dirty="0"/>
              <a:t>to </a:t>
            </a:r>
            <a:r>
              <a:rPr lang="en-US" altLang="ko-KR" dirty="0" smtClean="0"/>
              <a:t>a </a:t>
            </a:r>
            <a:r>
              <a:rPr lang="en-US" altLang="ko-KR" dirty="0"/>
              <a:t>different </a:t>
            </a:r>
            <a:r>
              <a:rPr lang="en-US" altLang="ko-KR" u="sng" dirty="0" smtClean="0"/>
              <a:t>target </a:t>
            </a:r>
            <a:r>
              <a:rPr lang="en-US" altLang="ko-KR" u="sng" dirty="0"/>
              <a:t>domain distribution</a:t>
            </a:r>
            <a:r>
              <a:rPr lang="en-US" altLang="ko-KR" dirty="0"/>
              <a:t> starting from </a:t>
            </a:r>
            <a:r>
              <a:rPr lang="en-US" altLang="ko-KR" dirty="0" smtClean="0"/>
              <a:t>the </a:t>
            </a:r>
            <a:r>
              <a:rPr lang="en-US" altLang="ko-KR" u="sng" dirty="0" smtClean="0"/>
              <a:t>source </a:t>
            </a:r>
            <a:r>
              <a:rPr lang="en-US" altLang="ko-KR" u="sng" dirty="0"/>
              <a:t>domain knowledge</a:t>
            </a:r>
            <a:r>
              <a:rPr lang="en-US" altLang="ko-KR" dirty="0"/>
              <a:t> </a:t>
            </a:r>
          </a:p>
          <a:p>
            <a:pPr latinLnBrk="1"/>
            <a:endParaRPr lang="en-US" altLang="ko-KR" sz="2800" dirty="0"/>
          </a:p>
          <a:p>
            <a:pPr latinLnBrk="1"/>
            <a:endParaRPr lang="ko-KR" altLang="ko-KR" sz="2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Domain </a:t>
            </a:r>
            <a:r>
              <a:rPr lang="en-US" altLang="ko-KR" dirty="0" smtClean="0"/>
              <a:t>Adaptation (DA)</a:t>
            </a:r>
            <a:endParaRPr lang="ko-KR" altLang="en-US" dirty="0"/>
          </a:p>
        </p:txBody>
      </p:sp>
      <p:sp>
        <p:nvSpPr>
          <p:cNvPr id="62" name="직사각형 20"/>
          <p:cNvSpPr/>
          <p:nvPr/>
        </p:nvSpPr>
        <p:spPr bwMode="auto">
          <a:xfrm>
            <a:off x="2023354" y="4319763"/>
            <a:ext cx="1399254" cy="36933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Model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직사각형 21"/>
          <p:cNvSpPr/>
          <p:nvPr/>
        </p:nvSpPr>
        <p:spPr bwMode="auto">
          <a:xfrm>
            <a:off x="2023356" y="2647415"/>
            <a:ext cx="1399252" cy="923330"/>
          </a:xfrm>
          <a:prstGeom prst="rect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Source domain</a:t>
            </a:r>
            <a:b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w/</a:t>
            </a:r>
            <a:r>
              <a:rPr lang="en-US" altLang="ko-KR" b="1" dirty="0" smtClean="0">
                <a:latin typeface="Arial" charset="0"/>
              </a:rPr>
              <a:t> label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279B-7D99-4243-BA16-99B6B7F0B91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9" name="그림 35"/>
          <p:cNvPicPr>
            <a:picLocks noChangeAspect="1"/>
          </p:cNvPicPr>
          <p:nvPr/>
        </p:nvPicPr>
        <p:blipFill rotWithShape="1">
          <a:blip r:embed="rId3"/>
          <a:srcRect t="46113" r="65226" b="8116"/>
          <a:stretch/>
        </p:blipFill>
        <p:spPr>
          <a:xfrm>
            <a:off x="1070017" y="2306775"/>
            <a:ext cx="837516" cy="80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2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59785" y="1079819"/>
            <a:ext cx="8367280" cy="5140233"/>
          </a:xfrm>
        </p:spPr>
        <p:txBody>
          <a:bodyPr>
            <a:normAutofit/>
          </a:bodyPr>
          <a:lstStyle/>
          <a:p>
            <a:pPr latinLnBrk="1"/>
            <a:r>
              <a:rPr lang="en-US" altLang="ko-KR" dirty="0" smtClean="0"/>
              <a:t>Adjust a model </a:t>
            </a:r>
            <a:r>
              <a:rPr lang="en-US" altLang="ko-KR" dirty="0"/>
              <a:t>to </a:t>
            </a:r>
            <a:r>
              <a:rPr lang="en-US" altLang="ko-KR" dirty="0" smtClean="0"/>
              <a:t>a </a:t>
            </a:r>
            <a:r>
              <a:rPr lang="en-US" altLang="ko-KR" dirty="0"/>
              <a:t>different </a:t>
            </a:r>
            <a:r>
              <a:rPr lang="en-US" altLang="ko-KR" u="sng" dirty="0" smtClean="0"/>
              <a:t>target </a:t>
            </a:r>
            <a:r>
              <a:rPr lang="en-US" altLang="ko-KR" u="sng" dirty="0"/>
              <a:t>domain distribution</a:t>
            </a:r>
            <a:r>
              <a:rPr lang="en-US" altLang="ko-KR" dirty="0"/>
              <a:t> starting from </a:t>
            </a:r>
            <a:r>
              <a:rPr lang="en-US" altLang="ko-KR" dirty="0" smtClean="0"/>
              <a:t>the </a:t>
            </a:r>
            <a:r>
              <a:rPr lang="en-US" altLang="ko-KR" u="sng" dirty="0" smtClean="0"/>
              <a:t>source </a:t>
            </a:r>
            <a:r>
              <a:rPr lang="en-US" altLang="ko-KR" u="sng" dirty="0"/>
              <a:t>domain knowledge</a:t>
            </a:r>
            <a:r>
              <a:rPr lang="en-US" altLang="ko-KR" dirty="0"/>
              <a:t> </a:t>
            </a:r>
          </a:p>
          <a:p>
            <a:pPr latinLnBrk="1"/>
            <a:endParaRPr lang="en-US" altLang="ko-KR" sz="2800" dirty="0"/>
          </a:p>
          <a:p>
            <a:pPr latinLnBrk="1"/>
            <a:endParaRPr lang="ko-KR" altLang="ko-KR" sz="2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Domain </a:t>
            </a:r>
            <a:r>
              <a:rPr lang="en-US" altLang="ko-KR" dirty="0" smtClean="0"/>
              <a:t>Adaptation (DA)</a:t>
            </a:r>
            <a:endParaRPr lang="ko-KR" altLang="en-US" dirty="0"/>
          </a:p>
        </p:txBody>
      </p:sp>
      <p:sp>
        <p:nvSpPr>
          <p:cNvPr id="62" name="직사각형 20"/>
          <p:cNvSpPr/>
          <p:nvPr/>
        </p:nvSpPr>
        <p:spPr bwMode="auto">
          <a:xfrm>
            <a:off x="2023354" y="4319763"/>
            <a:ext cx="1399254" cy="36933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Model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직사각형 21"/>
          <p:cNvSpPr/>
          <p:nvPr/>
        </p:nvSpPr>
        <p:spPr bwMode="auto">
          <a:xfrm>
            <a:off x="2023356" y="2647415"/>
            <a:ext cx="1399252" cy="923330"/>
          </a:xfrm>
          <a:prstGeom prst="rect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Source domain</a:t>
            </a:r>
            <a:b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w/</a:t>
            </a:r>
            <a:r>
              <a:rPr lang="en-US" altLang="ko-KR" b="1" dirty="0" smtClean="0">
                <a:latin typeface="Arial" charset="0"/>
              </a:rPr>
              <a:t> label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4" name="직선 화살표 연결선 22"/>
          <p:cNvCxnSpPr>
            <a:stCxn id="63" idx="2"/>
            <a:endCxn id="62" idx="0"/>
          </p:cNvCxnSpPr>
          <p:nvPr/>
        </p:nvCxnSpPr>
        <p:spPr bwMode="auto">
          <a:xfrm flipH="1">
            <a:off x="2722981" y="3570745"/>
            <a:ext cx="1" cy="74901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직선 화살표 연결선 24"/>
          <p:cNvCxnSpPr/>
          <p:nvPr/>
        </p:nvCxnSpPr>
        <p:spPr bwMode="auto">
          <a:xfrm flipH="1">
            <a:off x="2722979" y="4678232"/>
            <a:ext cx="2" cy="58902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7" name="직사각형 25"/>
          <p:cNvSpPr/>
          <p:nvPr/>
        </p:nvSpPr>
        <p:spPr bwMode="auto">
          <a:xfrm>
            <a:off x="1670618" y="5298305"/>
            <a:ext cx="2032890" cy="64633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>
                <a:latin typeface="Arial" charset="0"/>
              </a:rPr>
              <a:t>F</a:t>
            </a: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 smtClean="0">
                <a:latin typeface="Arial" charset="0"/>
              </a:rPr>
              <a:t>classification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279B-7D99-4243-BA16-99B6B7F0B91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9" name="그림 35"/>
          <p:cNvPicPr>
            <a:picLocks noChangeAspect="1"/>
          </p:cNvPicPr>
          <p:nvPr/>
        </p:nvPicPr>
        <p:blipFill rotWithShape="1">
          <a:blip r:embed="rId3"/>
          <a:srcRect t="46113" r="65226" b="8116"/>
          <a:stretch/>
        </p:blipFill>
        <p:spPr>
          <a:xfrm>
            <a:off x="1070017" y="2306775"/>
            <a:ext cx="837516" cy="80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29"/>
          <p:cNvSpPr/>
          <p:nvPr/>
        </p:nvSpPr>
        <p:spPr bwMode="auto">
          <a:xfrm>
            <a:off x="2023353" y="2649880"/>
            <a:ext cx="1399252" cy="923330"/>
          </a:xfrm>
          <a:prstGeom prst="rect">
            <a:avLst/>
          </a:prstGeom>
          <a:solidFill>
            <a:srgbClr val="0088EE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Target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 smtClean="0">
                <a:latin typeface="Arial" charset="0"/>
              </a:rPr>
              <a:t>domain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w/o label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59785" y="1079819"/>
            <a:ext cx="8367280" cy="5140233"/>
          </a:xfrm>
        </p:spPr>
        <p:txBody>
          <a:bodyPr>
            <a:normAutofit/>
          </a:bodyPr>
          <a:lstStyle/>
          <a:p>
            <a:pPr latinLnBrk="1"/>
            <a:r>
              <a:rPr lang="en-US" altLang="ko-KR" dirty="0" smtClean="0"/>
              <a:t>Adjust a model </a:t>
            </a:r>
            <a:r>
              <a:rPr lang="en-US" altLang="ko-KR" dirty="0"/>
              <a:t>to </a:t>
            </a:r>
            <a:r>
              <a:rPr lang="en-US" altLang="ko-KR" dirty="0" smtClean="0"/>
              <a:t>a </a:t>
            </a:r>
            <a:r>
              <a:rPr lang="en-US" altLang="ko-KR" dirty="0"/>
              <a:t>different </a:t>
            </a:r>
            <a:r>
              <a:rPr lang="en-US" altLang="ko-KR" u="sng" dirty="0" smtClean="0"/>
              <a:t>target </a:t>
            </a:r>
            <a:r>
              <a:rPr lang="en-US" altLang="ko-KR" u="sng" dirty="0"/>
              <a:t>domain distribution</a:t>
            </a:r>
            <a:r>
              <a:rPr lang="en-US" altLang="ko-KR" dirty="0"/>
              <a:t> starting from </a:t>
            </a:r>
            <a:r>
              <a:rPr lang="en-US" altLang="ko-KR" dirty="0" smtClean="0"/>
              <a:t>the </a:t>
            </a:r>
            <a:r>
              <a:rPr lang="en-US" altLang="ko-KR" u="sng" dirty="0" smtClean="0"/>
              <a:t>source </a:t>
            </a:r>
            <a:r>
              <a:rPr lang="en-US" altLang="ko-KR" u="sng" dirty="0"/>
              <a:t>domain knowledge</a:t>
            </a:r>
            <a:r>
              <a:rPr lang="en-US" altLang="ko-KR" dirty="0"/>
              <a:t> </a:t>
            </a:r>
          </a:p>
          <a:p>
            <a:pPr latinLnBrk="1"/>
            <a:endParaRPr lang="en-US" altLang="ko-KR" sz="2800" dirty="0"/>
          </a:p>
          <a:p>
            <a:pPr latinLnBrk="1"/>
            <a:endParaRPr lang="ko-KR" altLang="ko-KR" sz="2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Domain </a:t>
            </a:r>
            <a:r>
              <a:rPr lang="en-US" altLang="ko-KR" dirty="0" smtClean="0"/>
              <a:t>Adaptation (DA)</a:t>
            </a:r>
            <a:endParaRPr lang="ko-KR" altLang="en-US" dirty="0"/>
          </a:p>
        </p:txBody>
      </p:sp>
      <p:sp>
        <p:nvSpPr>
          <p:cNvPr id="62" name="직사각형 20"/>
          <p:cNvSpPr/>
          <p:nvPr/>
        </p:nvSpPr>
        <p:spPr bwMode="auto">
          <a:xfrm>
            <a:off x="2023354" y="4319763"/>
            <a:ext cx="1399254" cy="36933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Model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4" name="직선 화살표 연결선 22"/>
          <p:cNvCxnSpPr>
            <a:stCxn id="63" idx="2"/>
            <a:endCxn id="62" idx="0"/>
          </p:cNvCxnSpPr>
          <p:nvPr/>
        </p:nvCxnSpPr>
        <p:spPr bwMode="auto">
          <a:xfrm flipH="1">
            <a:off x="2722981" y="3570745"/>
            <a:ext cx="1" cy="74901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직선 화살표 연결선 24"/>
          <p:cNvCxnSpPr/>
          <p:nvPr/>
        </p:nvCxnSpPr>
        <p:spPr bwMode="auto">
          <a:xfrm flipH="1">
            <a:off x="2722979" y="4678232"/>
            <a:ext cx="2" cy="58902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7" name="직사각형 25"/>
          <p:cNvSpPr/>
          <p:nvPr/>
        </p:nvSpPr>
        <p:spPr bwMode="auto">
          <a:xfrm>
            <a:off x="1670618" y="5298305"/>
            <a:ext cx="2032890" cy="523220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b="1" dirty="0">
                <a:latin typeface="Arial" charset="0"/>
              </a:rPr>
              <a:t>f</a:t>
            </a:r>
            <a:r>
              <a:rPr kumimoji="0" lang="en-US" altLang="ko-K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b="1" dirty="0" smtClean="0">
                <a:latin typeface="Arial" charset="0"/>
              </a:rPr>
              <a:t>classification</a:t>
            </a:r>
            <a:endParaRPr kumimoji="0" lang="ko-KR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279B-7D99-4243-BA16-99B6B7F0B91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1" name="직사각형 29"/>
          <p:cNvSpPr/>
          <p:nvPr/>
        </p:nvSpPr>
        <p:spPr bwMode="auto">
          <a:xfrm>
            <a:off x="2012960" y="5269988"/>
            <a:ext cx="1399252" cy="646331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 smtClean="0">
                <a:latin typeface="Arial" charset="0"/>
              </a:rPr>
              <a:t>Worse</a:t>
            </a:r>
            <a:br>
              <a:rPr lang="en-US" altLang="ko-KR" b="1" dirty="0" smtClean="0">
                <a:latin typeface="Arial" charset="0"/>
              </a:rPr>
            </a:br>
            <a:r>
              <a:rPr lang="en-US" altLang="ko-KR" b="1" dirty="0" smtClean="0">
                <a:latin typeface="Arial" charset="0"/>
              </a:rPr>
              <a:t>result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9" name="그림 35"/>
          <p:cNvPicPr>
            <a:picLocks noChangeAspect="1"/>
          </p:cNvPicPr>
          <p:nvPr/>
        </p:nvPicPr>
        <p:blipFill rotWithShape="1">
          <a:blip r:embed="rId3"/>
          <a:srcRect t="46113" r="65226" b="8116"/>
          <a:stretch/>
        </p:blipFill>
        <p:spPr>
          <a:xfrm>
            <a:off x="1070017" y="2306775"/>
            <a:ext cx="837516" cy="80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8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59785" y="1079819"/>
            <a:ext cx="8367280" cy="5140233"/>
          </a:xfrm>
        </p:spPr>
        <p:txBody>
          <a:bodyPr>
            <a:normAutofit/>
          </a:bodyPr>
          <a:lstStyle/>
          <a:p>
            <a:pPr latinLnBrk="1"/>
            <a:r>
              <a:rPr lang="en-US" altLang="ko-KR" dirty="0" smtClean="0"/>
              <a:t>Adjust a model </a:t>
            </a:r>
            <a:r>
              <a:rPr lang="en-US" altLang="ko-KR" dirty="0"/>
              <a:t>to </a:t>
            </a:r>
            <a:r>
              <a:rPr lang="en-US" altLang="ko-KR" dirty="0" smtClean="0"/>
              <a:t>a </a:t>
            </a:r>
            <a:r>
              <a:rPr lang="en-US" altLang="ko-KR" dirty="0"/>
              <a:t>different </a:t>
            </a:r>
            <a:r>
              <a:rPr lang="en-US" altLang="ko-KR" u="sng" dirty="0" smtClean="0"/>
              <a:t>target </a:t>
            </a:r>
            <a:r>
              <a:rPr lang="en-US" altLang="ko-KR" u="sng" dirty="0"/>
              <a:t>domain distribution</a:t>
            </a:r>
            <a:r>
              <a:rPr lang="en-US" altLang="ko-KR" dirty="0"/>
              <a:t> starting from </a:t>
            </a:r>
            <a:r>
              <a:rPr lang="en-US" altLang="ko-KR" dirty="0" smtClean="0"/>
              <a:t>the </a:t>
            </a:r>
            <a:r>
              <a:rPr lang="en-US" altLang="ko-KR" u="sng" dirty="0" smtClean="0"/>
              <a:t>source </a:t>
            </a:r>
            <a:r>
              <a:rPr lang="en-US" altLang="ko-KR" u="sng" dirty="0"/>
              <a:t>domain knowledge</a:t>
            </a:r>
            <a:r>
              <a:rPr lang="en-US" altLang="ko-KR" dirty="0"/>
              <a:t> </a:t>
            </a:r>
          </a:p>
          <a:p>
            <a:pPr latinLnBrk="1"/>
            <a:endParaRPr lang="en-US" altLang="ko-KR" sz="2800" dirty="0"/>
          </a:p>
          <a:p>
            <a:pPr latinLnBrk="1"/>
            <a:endParaRPr lang="ko-KR" altLang="ko-KR" sz="2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Domain </a:t>
            </a:r>
            <a:r>
              <a:rPr lang="en-US" altLang="ko-KR" dirty="0" smtClean="0"/>
              <a:t>Adaptation (DA)</a:t>
            </a:r>
            <a:endParaRPr lang="ko-KR" altLang="en-US" dirty="0"/>
          </a:p>
        </p:txBody>
      </p:sp>
      <p:sp>
        <p:nvSpPr>
          <p:cNvPr id="62" name="직사각형 20"/>
          <p:cNvSpPr/>
          <p:nvPr/>
        </p:nvSpPr>
        <p:spPr bwMode="auto">
          <a:xfrm>
            <a:off x="2023354" y="4319763"/>
            <a:ext cx="1399254" cy="36933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Model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직사각형 21"/>
          <p:cNvSpPr/>
          <p:nvPr/>
        </p:nvSpPr>
        <p:spPr bwMode="auto">
          <a:xfrm>
            <a:off x="2023356" y="2647415"/>
            <a:ext cx="1399252" cy="923330"/>
          </a:xfrm>
          <a:prstGeom prst="rect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Source domain</a:t>
            </a:r>
            <a:b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w/</a:t>
            </a:r>
            <a:r>
              <a:rPr lang="en-US" altLang="ko-KR" b="1" dirty="0" smtClean="0">
                <a:latin typeface="Arial" charset="0"/>
              </a:rPr>
              <a:t> label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4" name="직선 화살표 연결선 22"/>
          <p:cNvCxnSpPr>
            <a:stCxn id="63" idx="2"/>
            <a:endCxn id="62" idx="0"/>
          </p:cNvCxnSpPr>
          <p:nvPr/>
        </p:nvCxnSpPr>
        <p:spPr bwMode="auto">
          <a:xfrm flipH="1">
            <a:off x="2722981" y="3570745"/>
            <a:ext cx="1" cy="74901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직선 화살표 연결선 24"/>
          <p:cNvCxnSpPr/>
          <p:nvPr/>
        </p:nvCxnSpPr>
        <p:spPr bwMode="auto">
          <a:xfrm flipH="1">
            <a:off x="2722979" y="4678232"/>
            <a:ext cx="2" cy="58902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7" name="직사각형 25"/>
          <p:cNvSpPr/>
          <p:nvPr/>
        </p:nvSpPr>
        <p:spPr bwMode="auto">
          <a:xfrm>
            <a:off x="1670618" y="5298305"/>
            <a:ext cx="2032890" cy="64633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b="1" dirty="0">
                <a:latin typeface="Arial" charset="0"/>
              </a:rPr>
              <a:t>Fine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b="1" dirty="0">
                <a:latin typeface="Arial" charset="0"/>
              </a:rPr>
              <a:t>classification</a:t>
            </a:r>
            <a:endParaRPr lang="ko-KR" altLang="en-US" b="1" dirty="0">
              <a:latin typeface="Arial" charset="0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279B-7D99-4243-BA16-99B6B7F0B91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9" name="그림 35"/>
          <p:cNvPicPr>
            <a:picLocks noChangeAspect="1"/>
          </p:cNvPicPr>
          <p:nvPr/>
        </p:nvPicPr>
        <p:blipFill rotWithShape="1">
          <a:blip r:embed="rId3"/>
          <a:srcRect t="46113" r="65226" b="8116"/>
          <a:stretch/>
        </p:blipFill>
        <p:spPr>
          <a:xfrm>
            <a:off x="1070017" y="2306775"/>
            <a:ext cx="837516" cy="80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5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59785" y="1079819"/>
            <a:ext cx="8367280" cy="5140233"/>
          </a:xfrm>
        </p:spPr>
        <p:txBody>
          <a:bodyPr>
            <a:normAutofit/>
          </a:bodyPr>
          <a:lstStyle/>
          <a:p>
            <a:pPr latinLnBrk="1"/>
            <a:r>
              <a:rPr lang="en-US" altLang="ko-KR" dirty="0" smtClean="0"/>
              <a:t>Adjust a model </a:t>
            </a:r>
            <a:r>
              <a:rPr lang="en-US" altLang="ko-KR" dirty="0"/>
              <a:t>to </a:t>
            </a:r>
            <a:r>
              <a:rPr lang="en-US" altLang="ko-KR" dirty="0" smtClean="0"/>
              <a:t>a </a:t>
            </a:r>
            <a:r>
              <a:rPr lang="en-US" altLang="ko-KR" dirty="0"/>
              <a:t>different </a:t>
            </a:r>
            <a:r>
              <a:rPr lang="en-US" altLang="ko-KR" u="sng" dirty="0" smtClean="0"/>
              <a:t>target </a:t>
            </a:r>
            <a:r>
              <a:rPr lang="en-US" altLang="ko-KR" u="sng" dirty="0"/>
              <a:t>domain distribution</a:t>
            </a:r>
            <a:r>
              <a:rPr lang="en-US" altLang="ko-KR" dirty="0"/>
              <a:t> starting from </a:t>
            </a:r>
            <a:r>
              <a:rPr lang="en-US" altLang="ko-KR" dirty="0" smtClean="0"/>
              <a:t>the </a:t>
            </a:r>
            <a:r>
              <a:rPr lang="en-US" altLang="ko-KR" u="sng" dirty="0" smtClean="0"/>
              <a:t>source </a:t>
            </a:r>
            <a:r>
              <a:rPr lang="en-US" altLang="ko-KR" u="sng" dirty="0"/>
              <a:t>domain knowledge</a:t>
            </a:r>
            <a:r>
              <a:rPr lang="en-US" altLang="ko-KR" dirty="0"/>
              <a:t> </a:t>
            </a:r>
          </a:p>
          <a:p>
            <a:pPr latinLnBrk="1"/>
            <a:endParaRPr lang="en-US" altLang="ko-KR" sz="2800" dirty="0"/>
          </a:p>
          <a:p>
            <a:pPr latinLnBrk="1"/>
            <a:endParaRPr lang="ko-KR" altLang="ko-KR" sz="2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Domain </a:t>
            </a:r>
            <a:r>
              <a:rPr lang="en-US" altLang="ko-KR" dirty="0" smtClean="0"/>
              <a:t>Adaptation (DA)</a:t>
            </a:r>
            <a:endParaRPr lang="ko-KR" altLang="en-US" dirty="0"/>
          </a:p>
        </p:txBody>
      </p:sp>
      <p:sp>
        <p:nvSpPr>
          <p:cNvPr id="62" name="직사각형 20"/>
          <p:cNvSpPr/>
          <p:nvPr/>
        </p:nvSpPr>
        <p:spPr bwMode="auto">
          <a:xfrm>
            <a:off x="2023354" y="4319763"/>
            <a:ext cx="1399254" cy="36933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Model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직사각형 21"/>
          <p:cNvSpPr/>
          <p:nvPr/>
        </p:nvSpPr>
        <p:spPr bwMode="auto">
          <a:xfrm>
            <a:off x="2023356" y="2647415"/>
            <a:ext cx="1399252" cy="923330"/>
          </a:xfrm>
          <a:prstGeom prst="rect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Source domain</a:t>
            </a:r>
            <a:b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w/</a:t>
            </a:r>
            <a:r>
              <a:rPr lang="en-US" altLang="ko-KR" b="1" dirty="0" smtClean="0">
                <a:latin typeface="Arial" charset="0"/>
              </a:rPr>
              <a:t> label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4" name="직선 화살표 연결선 22"/>
          <p:cNvCxnSpPr>
            <a:stCxn id="63" idx="2"/>
            <a:endCxn id="62" idx="0"/>
          </p:cNvCxnSpPr>
          <p:nvPr/>
        </p:nvCxnSpPr>
        <p:spPr bwMode="auto">
          <a:xfrm flipH="1">
            <a:off x="2722981" y="3570745"/>
            <a:ext cx="1" cy="74901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직선 화살표 연결선 24"/>
          <p:cNvCxnSpPr/>
          <p:nvPr/>
        </p:nvCxnSpPr>
        <p:spPr bwMode="auto">
          <a:xfrm flipH="1">
            <a:off x="2722979" y="4678232"/>
            <a:ext cx="2" cy="58902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7" name="직사각형 25"/>
          <p:cNvSpPr/>
          <p:nvPr/>
        </p:nvSpPr>
        <p:spPr bwMode="auto">
          <a:xfrm>
            <a:off x="1670618" y="5298305"/>
            <a:ext cx="2032890" cy="64633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b="1" dirty="0">
                <a:latin typeface="Arial" charset="0"/>
              </a:rPr>
              <a:t>Fine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b="1" dirty="0">
                <a:latin typeface="Arial" charset="0"/>
              </a:rPr>
              <a:t>classification</a:t>
            </a:r>
            <a:endParaRPr lang="ko-KR" altLang="en-US" b="1" dirty="0">
              <a:latin typeface="Arial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3422608" y="4212042"/>
            <a:ext cx="3569975" cy="584775"/>
            <a:chOff x="3515058" y="4678767"/>
            <a:chExt cx="3569975" cy="584775"/>
          </a:xfrm>
        </p:grpSpPr>
        <p:cxnSp>
          <p:nvCxnSpPr>
            <p:cNvPr id="68" name="직선 화살표 연결선 26"/>
            <p:cNvCxnSpPr>
              <a:stCxn id="62" idx="3"/>
              <a:endCxn id="70" idx="1"/>
            </p:cNvCxnSpPr>
            <p:nvPr/>
          </p:nvCxnSpPr>
          <p:spPr bwMode="auto">
            <a:xfrm>
              <a:off x="3515058" y="4971154"/>
              <a:ext cx="2170721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69" name="직사각형 28"/>
            <p:cNvSpPr/>
            <p:nvPr/>
          </p:nvSpPr>
          <p:spPr bwMode="auto">
            <a:xfrm>
              <a:off x="3742563" y="4678767"/>
              <a:ext cx="1652954" cy="584775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0088EE"/>
                </a:gs>
              </a:gsLst>
              <a:lin ang="0" scaled="1"/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16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</a:rPr>
                <a:t>D</a:t>
              </a:r>
              <a:r>
                <a:rPr lang="en-US" altLang="ko-KR" sz="1600" b="1" dirty="0" smtClean="0">
                  <a:latin typeface="Arial" charset="0"/>
                </a:rPr>
                <a:t>omain</a:t>
              </a:r>
              <a:br>
                <a:rPr lang="en-US" altLang="ko-KR" sz="1600" b="1" dirty="0" smtClean="0">
                  <a:latin typeface="Arial" charset="0"/>
                </a:rPr>
              </a:br>
              <a:r>
                <a:rPr lang="en-US" altLang="ko-KR" sz="1600" b="1" dirty="0" smtClean="0">
                  <a:latin typeface="Arial" charset="0"/>
                </a:rPr>
                <a:t>Adaptation</a:t>
              </a:r>
            </a:p>
          </p:txBody>
        </p:sp>
        <p:sp>
          <p:nvSpPr>
            <p:cNvPr id="70" name="직사각형 27"/>
            <p:cNvSpPr/>
            <p:nvPr/>
          </p:nvSpPr>
          <p:spPr bwMode="auto">
            <a:xfrm>
              <a:off x="5685779" y="4786488"/>
              <a:ext cx="1399254" cy="369332"/>
            </a:xfrm>
            <a:prstGeom prst="rect">
              <a:avLst/>
            </a:prstGeom>
            <a:solidFill>
              <a:srgbClr val="0088EE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Model</a:t>
              </a:r>
              <a:endParaRPr kumimoji="0" lang="ko-KR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279B-7D99-4243-BA16-99B6B7F0B91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7" name="직사각형 26"/>
          <p:cNvSpPr/>
          <p:nvPr/>
        </p:nvSpPr>
        <p:spPr>
          <a:xfrm>
            <a:off x="3128996" y="5371688"/>
            <a:ext cx="2634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accent1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Distribution </a:t>
            </a:r>
            <a:br>
              <a:rPr lang="en-US" altLang="ko-KR" sz="1600" dirty="0" smtClean="0">
                <a:solidFill>
                  <a:schemeClr val="accent1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US" altLang="ko-KR" sz="1600" dirty="0" smtClean="0">
                <a:solidFill>
                  <a:schemeClr val="accent1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matching happens</a:t>
            </a:r>
            <a:endParaRPr lang="en-US" altLang="ko-KR" sz="1600" u="sng" dirty="0">
              <a:solidFill>
                <a:schemeClr val="accent1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11" name="직선 화살표 연결선 10"/>
          <p:cNvCxnSpPr>
            <a:endCxn id="27" idx="0"/>
          </p:cNvCxnSpPr>
          <p:nvPr/>
        </p:nvCxnSpPr>
        <p:spPr>
          <a:xfrm flipH="1">
            <a:off x="4446025" y="4796817"/>
            <a:ext cx="61943" cy="574871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그림 35"/>
          <p:cNvPicPr>
            <a:picLocks noChangeAspect="1"/>
          </p:cNvPicPr>
          <p:nvPr/>
        </p:nvPicPr>
        <p:blipFill rotWithShape="1">
          <a:blip r:embed="rId3"/>
          <a:srcRect t="46113" r="65226" b="8116"/>
          <a:stretch/>
        </p:blipFill>
        <p:spPr>
          <a:xfrm>
            <a:off x="1070017" y="2306775"/>
            <a:ext cx="837516" cy="80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4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59785" y="1079819"/>
            <a:ext cx="8367280" cy="5140233"/>
          </a:xfrm>
        </p:spPr>
        <p:txBody>
          <a:bodyPr>
            <a:normAutofit/>
          </a:bodyPr>
          <a:lstStyle/>
          <a:p>
            <a:pPr latinLnBrk="1"/>
            <a:r>
              <a:rPr lang="en-US" altLang="ko-KR" dirty="0" smtClean="0"/>
              <a:t>Adjust a model </a:t>
            </a:r>
            <a:r>
              <a:rPr lang="en-US" altLang="ko-KR" dirty="0"/>
              <a:t>to </a:t>
            </a:r>
            <a:r>
              <a:rPr lang="en-US" altLang="ko-KR" dirty="0" smtClean="0"/>
              <a:t>a </a:t>
            </a:r>
            <a:r>
              <a:rPr lang="en-US" altLang="ko-KR" dirty="0"/>
              <a:t>different </a:t>
            </a:r>
            <a:r>
              <a:rPr lang="en-US" altLang="ko-KR" u="sng" dirty="0" smtClean="0"/>
              <a:t>target </a:t>
            </a:r>
            <a:r>
              <a:rPr lang="en-US" altLang="ko-KR" u="sng" dirty="0"/>
              <a:t>domain distribution</a:t>
            </a:r>
            <a:r>
              <a:rPr lang="en-US" altLang="ko-KR" dirty="0"/>
              <a:t> starting from </a:t>
            </a:r>
            <a:r>
              <a:rPr lang="en-US" altLang="ko-KR" dirty="0" smtClean="0"/>
              <a:t>the </a:t>
            </a:r>
            <a:r>
              <a:rPr lang="en-US" altLang="ko-KR" u="sng" dirty="0" smtClean="0"/>
              <a:t>source </a:t>
            </a:r>
            <a:r>
              <a:rPr lang="en-US" altLang="ko-KR" u="sng" dirty="0"/>
              <a:t>domain knowledge</a:t>
            </a:r>
            <a:r>
              <a:rPr lang="en-US" altLang="ko-KR" dirty="0"/>
              <a:t> </a:t>
            </a:r>
          </a:p>
          <a:p>
            <a:pPr latinLnBrk="1"/>
            <a:endParaRPr lang="en-US" altLang="ko-KR" sz="2800" dirty="0"/>
          </a:p>
          <a:p>
            <a:pPr latinLnBrk="1"/>
            <a:endParaRPr lang="ko-KR" altLang="ko-KR" sz="2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Domain </a:t>
            </a:r>
            <a:r>
              <a:rPr lang="en-US" altLang="ko-KR" dirty="0" smtClean="0"/>
              <a:t>Adaptation (DA)</a:t>
            </a:r>
            <a:endParaRPr lang="ko-KR" altLang="en-US" dirty="0"/>
          </a:p>
        </p:txBody>
      </p:sp>
      <p:sp>
        <p:nvSpPr>
          <p:cNvPr id="62" name="직사각형 20"/>
          <p:cNvSpPr/>
          <p:nvPr/>
        </p:nvSpPr>
        <p:spPr bwMode="auto">
          <a:xfrm>
            <a:off x="2023354" y="4319763"/>
            <a:ext cx="1399254" cy="36933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Model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직사각형 21"/>
          <p:cNvSpPr/>
          <p:nvPr/>
        </p:nvSpPr>
        <p:spPr bwMode="auto">
          <a:xfrm>
            <a:off x="2023356" y="2647415"/>
            <a:ext cx="1399252" cy="923330"/>
          </a:xfrm>
          <a:prstGeom prst="rect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Source domain</a:t>
            </a:r>
            <a:b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w/</a:t>
            </a:r>
            <a:r>
              <a:rPr lang="en-US" altLang="ko-KR" b="1" dirty="0" smtClean="0">
                <a:latin typeface="Arial" charset="0"/>
              </a:rPr>
              <a:t> label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4" name="직선 화살표 연결선 22"/>
          <p:cNvCxnSpPr>
            <a:stCxn id="63" idx="2"/>
            <a:endCxn id="62" idx="0"/>
          </p:cNvCxnSpPr>
          <p:nvPr/>
        </p:nvCxnSpPr>
        <p:spPr bwMode="auto">
          <a:xfrm flipH="1">
            <a:off x="2722981" y="3570745"/>
            <a:ext cx="1" cy="74901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직선 화살표 연결선 24"/>
          <p:cNvCxnSpPr/>
          <p:nvPr/>
        </p:nvCxnSpPr>
        <p:spPr bwMode="auto">
          <a:xfrm flipH="1">
            <a:off x="2722979" y="4678232"/>
            <a:ext cx="2" cy="58902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1" name="직사각형 29"/>
          <p:cNvSpPr/>
          <p:nvPr/>
        </p:nvSpPr>
        <p:spPr bwMode="auto">
          <a:xfrm>
            <a:off x="5593331" y="2647415"/>
            <a:ext cx="1399252" cy="923330"/>
          </a:xfrm>
          <a:prstGeom prst="rect">
            <a:avLst/>
          </a:prstGeom>
          <a:solidFill>
            <a:srgbClr val="0088EE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Target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 smtClean="0">
                <a:latin typeface="Arial" charset="0"/>
              </a:rPr>
              <a:t>domain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w/o label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2" name="직선 화살표 연결선 30"/>
          <p:cNvCxnSpPr>
            <a:stCxn id="71" idx="2"/>
            <a:endCxn id="70" idx="0"/>
          </p:cNvCxnSpPr>
          <p:nvPr/>
        </p:nvCxnSpPr>
        <p:spPr bwMode="auto">
          <a:xfrm flipH="1">
            <a:off x="6292956" y="3570745"/>
            <a:ext cx="1" cy="74901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3" name="직사각형 32"/>
          <p:cNvSpPr/>
          <p:nvPr/>
        </p:nvSpPr>
        <p:spPr bwMode="auto">
          <a:xfrm>
            <a:off x="4918791" y="5236362"/>
            <a:ext cx="2712471" cy="64633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 smtClean="0">
                <a:latin typeface="Arial" charset="0"/>
              </a:rPr>
              <a:t>Better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 smtClean="0">
                <a:latin typeface="Arial" charset="0"/>
              </a:rPr>
              <a:t>result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5" name="직선 화살표 연결선 24"/>
          <p:cNvCxnSpPr/>
          <p:nvPr/>
        </p:nvCxnSpPr>
        <p:spPr bwMode="auto">
          <a:xfrm flipH="1">
            <a:off x="6283029" y="4688894"/>
            <a:ext cx="2" cy="58902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279B-7D99-4243-BA16-99B6B7F0B91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9" name="그림 35"/>
          <p:cNvPicPr>
            <a:picLocks noChangeAspect="1"/>
          </p:cNvPicPr>
          <p:nvPr/>
        </p:nvPicPr>
        <p:blipFill rotWithShape="1">
          <a:blip r:embed="rId3"/>
          <a:srcRect t="46113" r="65226" b="8116"/>
          <a:stretch/>
        </p:blipFill>
        <p:spPr>
          <a:xfrm>
            <a:off x="1070017" y="2306775"/>
            <a:ext cx="837516" cy="802305"/>
          </a:xfrm>
          <a:prstGeom prst="rect">
            <a:avLst/>
          </a:prstGeom>
        </p:spPr>
      </p:pic>
      <p:pic>
        <p:nvPicPr>
          <p:cNvPr id="95" name="그림 35"/>
          <p:cNvPicPr>
            <a:picLocks noChangeAspect="1"/>
          </p:cNvPicPr>
          <p:nvPr/>
        </p:nvPicPr>
        <p:blipFill rotWithShape="1">
          <a:blip r:embed="rId3"/>
          <a:srcRect l="44067" t="67730" r="34889" b="16433"/>
          <a:stretch/>
        </p:blipFill>
        <p:spPr>
          <a:xfrm>
            <a:off x="7120665" y="2358496"/>
            <a:ext cx="814074" cy="745805"/>
          </a:xfrm>
          <a:prstGeom prst="rect">
            <a:avLst/>
          </a:prstGeom>
        </p:spPr>
      </p:pic>
      <p:sp>
        <p:nvSpPr>
          <p:cNvPr id="25" name="직사각형 25"/>
          <p:cNvSpPr/>
          <p:nvPr/>
        </p:nvSpPr>
        <p:spPr bwMode="auto">
          <a:xfrm>
            <a:off x="1670618" y="5298305"/>
            <a:ext cx="2032890" cy="64633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b="1" dirty="0">
                <a:latin typeface="Arial" charset="0"/>
              </a:rPr>
              <a:t>Fine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b="1" dirty="0">
                <a:latin typeface="Arial" charset="0"/>
              </a:rPr>
              <a:t>classification</a:t>
            </a:r>
            <a:endParaRPr lang="ko-KR" altLang="en-US" b="1" dirty="0">
              <a:latin typeface="Arial" charset="0"/>
            </a:endParaRPr>
          </a:p>
        </p:txBody>
      </p:sp>
      <p:grpSp>
        <p:nvGrpSpPr>
          <p:cNvPr id="26" name="그룹 8"/>
          <p:cNvGrpSpPr/>
          <p:nvPr/>
        </p:nvGrpSpPr>
        <p:grpSpPr>
          <a:xfrm>
            <a:off x="3422608" y="4212042"/>
            <a:ext cx="3569975" cy="584775"/>
            <a:chOff x="3515058" y="4678767"/>
            <a:chExt cx="3569975" cy="584775"/>
          </a:xfrm>
        </p:grpSpPr>
        <p:cxnSp>
          <p:nvCxnSpPr>
            <p:cNvPr id="30" name="직선 화살표 연결선 26"/>
            <p:cNvCxnSpPr>
              <a:endCxn id="32" idx="1"/>
            </p:cNvCxnSpPr>
            <p:nvPr/>
          </p:nvCxnSpPr>
          <p:spPr bwMode="auto">
            <a:xfrm>
              <a:off x="3515058" y="4971154"/>
              <a:ext cx="2170721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31" name="직사각형 28"/>
            <p:cNvSpPr/>
            <p:nvPr/>
          </p:nvSpPr>
          <p:spPr bwMode="auto">
            <a:xfrm>
              <a:off x="3742563" y="4678767"/>
              <a:ext cx="1652954" cy="584775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0088EE"/>
                </a:gs>
              </a:gsLst>
              <a:lin ang="0" scaled="1"/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16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</a:rPr>
                <a:t>D</a:t>
              </a:r>
              <a:r>
                <a:rPr lang="en-US" altLang="ko-KR" sz="1600" b="1" dirty="0" smtClean="0">
                  <a:latin typeface="Arial" charset="0"/>
                </a:rPr>
                <a:t>omain</a:t>
              </a:r>
              <a:br>
                <a:rPr lang="en-US" altLang="ko-KR" sz="1600" b="1" dirty="0" smtClean="0">
                  <a:latin typeface="Arial" charset="0"/>
                </a:rPr>
              </a:br>
              <a:r>
                <a:rPr lang="en-US" altLang="ko-KR" sz="1600" b="1" dirty="0" smtClean="0">
                  <a:latin typeface="Arial" charset="0"/>
                </a:rPr>
                <a:t>Adaptation</a:t>
              </a:r>
            </a:p>
          </p:txBody>
        </p:sp>
        <p:sp>
          <p:nvSpPr>
            <p:cNvPr id="32" name="직사각형 27"/>
            <p:cNvSpPr/>
            <p:nvPr/>
          </p:nvSpPr>
          <p:spPr bwMode="auto">
            <a:xfrm>
              <a:off x="5685779" y="4786488"/>
              <a:ext cx="1399254" cy="369332"/>
            </a:xfrm>
            <a:prstGeom prst="rect">
              <a:avLst/>
            </a:prstGeom>
            <a:solidFill>
              <a:srgbClr val="0088EE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Model</a:t>
              </a:r>
              <a:endParaRPr kumimoji="0" lang="ko-KR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78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Domain </a:t>
            </a:r>
            <a:r>
              <a:rPr lang="en-US" altLang="ko-KR" dirty="0" smtClean="0"/>
              <a:t>Adaptation (DA)</a:t>
            </a:r>
            <a:endParaRPr lang="ko-KR" altLang="en-US" dirty="0"/>
          </a:p>
        </p:txBody>
      </p:sp>
      <p:sp>
        <p:nvSpPr>
          <p:cNvPr id="62" name="직사각형 20"/>
          <p:cNvSpPr/>
          <p:nvPr/>
        </p:nvSpPr>
        <p:spPr bwMode="auto">
          <a:xfrm>
            <a:off x="2023354" y="4319763"/>
            <a:ext cx="1399254" cy="369332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Model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직사각형 21"/>
          <p:cNvSpPr/>
          <p:nvPr/>
        </p:nvSpPr>
        <p:spPr bwMode="auto">
          <a:xfrm>
            <a:off x="2023356" y="2647415"/>
            <a:ext cx="1399252" cy="923330"/>
          </a:xfrm>
          <a:prstGeom prst="rect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Source domain</a:t>
            </a:r>
            <a:b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w/</a:t>
            </a:r>
            <a:r>
              <a:rPr lang="en-US" altLang="ko-KR" b="1" dirty="0" smtClean="0">
                <a:latin typeface="Arial" charset="0"/>
              </a:rPr>
              <a:t> label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4" name="직선 화살표 연결선 22"/>
          <p:cNvCxnSpPr>
            <a:stCxn id="63" idx="2"/>
            <a:endCxn id="62" idx="0"/>
          </p:cNvCxnSpPr>
          <p:nvPr/>
        </p:nvCxnSpPr>
        <p:spPr bwMode="auto">
          <a:xfrm flipH="1">
            <a:off x="2722981" y="3570745"/>
            <a:ext cx="1" cy="74901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직선 화살표 연결선 24"/>
          <p:cNvCxnSpPr/>
          <p:nvPr/>
        </p:nvCxnSpPr>
        <p:spPr bwMode="auto">
          <a:xfrm flipH="1">
            <a:off x="2722979" y="4678232"/>
            <a:ext cx="2" cy="58902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1" name="직사각형 29"/>
          <p:cNvSpPr/>
          <p:nvPr/>
        </p:nvSpPr>
        <p:spPr bwMode="auto">
          <a:xfrm>
            <a:off x="5593331" y="2647415"/>
            <a:ext cx="1399252" cy="923330"/>
          </a:xfrm>
          <a:prstGeom prst="rect">
            <a:avLst/>
          </a:prstGeom>
          <a:solidFill>
            <a:srgbClr val="0088EE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Target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 smtClean="0">
                <a:latin typeface="Arial" charset="0"/>
              </a:rPr>
              <a:t>domain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w/o label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2" name="직선 화살표 연결선 30"/>
          <p:cNvCxnSpPr>
            <a:stCxn id="71" idx="2"/>
            <a:endCxn id="70" idx="0"/>
          </p:cNvCxnSpPr>
          <p:nvPr/>
        </p:nvCxnSpPr>
        <p:spPr bwMode="auto">
          <a:xfrm flipH="1">
            <a:off x="6292956" y="3570745"/>
            <a:ext cx="1" cy="74901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3" name="직사각형 32"/>
          <p:cNvSpPr/>
          <p:nvPr/>
        </p:nvSpPr>
        <p:spPr bwMode="auto">
          <a:xfrm>
            <a:off x="4918791" y="5236362"/>
            <a:ext cx="2712471" cy="64633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 smtClean="0">
                <a:latin typeface="Arial" charset="0"/>
              </a:rPr>
              <a:t>Better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b="1" dirty="0" smtClean="0">
                <a:latin typeface="Arial" charset="0"/>
              </a:rPr>
              <a:t>result</a:t>
            </a:r>
            <a:endParaRPr kumimoji="0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5" name="직선 화살표 연결선 24"/>
          <p:cNvCxnSpPr/>
          <p:nvPr/>
        </p:nvCxnSpPr>
        <p:spPr bwMode="auto">
          <a:xfrm flipH="1">
            <a:off x="6283029" y="4688894"/>
            <a:ext cx="2" cy="58902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279B-7D99-4243-BA16-99B6B7F0B91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5" name="직사각형 25"/>
          <p:cNvSpPr/>
          <p:nvPr/>
        </p:nvSpPr>
        <p:spPr bwMode="auto">
          <a:xfrm>
            <a:off x="1670618" y="5298305"/>
            <a:ext cx="2032890" cy="64633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b="1" dirty="0">
                <a:latin typeface="Arial" charset="0"/>
              </a:rPr>
              <a:t>Fine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b="1" dirty="0">
                <a:latin typeface="Arial" charset="0"/>
              </a:rPr>
              <a:t>classification</a:t>
            </a:r>
            <a:endParaRPr lang="ko-KR" altLang="en-US" b="1" dirty="0">
              <a:latin typeface="Arial" charset="0"/>
            </a:endParaRPr>
          </a:p>
        </p:txBody>
      </p:sp>
      <p:grpSp>
        <p:nvGrpSpPr>
          <p:cNvPr id="26" name="그룹 8"/>
          <p:cNvGrpSpPr/>
          <p:nvPr/>
        </p:nvGrpSpPr>
        <p:grpSpPr>
          <a:xfrm>
            <a:off x="3422608" y="4212042"/>
            <a:ext cx="3569975" cy="584775"/>
            <a:chOff x="3515058" y="4678767"/>
            <a:chExt cx="3569975" cy="584775"/>
          </a:xfrm>
        </p:grpSpPr>
        <p:cxnSp>
          <p:nvCxnSpPr>
            <p:cNvPr id="30" name="직선 화살표 연결선 26"/>
            <p:cNvCxnSpPr>
              <a:endCxn id="32" idx="1"/>
            </p:cNvCxnSpPr>
            <p:nvPr/>
          </p:nvCxnSpPr>
          <p:spPr bwMode="auto">
            <a:xfrm>
              <a:off x="3515058" y="4971154"/>
              <a:ext cx="2170721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31" name="직사각형 28"/>
            <p:cNvSpPr/>
            <p:nvPr/>
          </p:nvSpPr>
          <p:spPr bwMode="auto">
            <a:xfrm>
              <a:off x="3742563" y="4678767"/>
              <a:ext cx="1652954" cy="584775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0088EE"/>
                </a:gs>
              </a:gsLst>
              <a:lin ang="0" scaled="1"/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16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</a:rPr>
                <a:t>D</a:t>
              </a:r>
              <a:r>
                <a:rPr lang="en-US" altLang="ko-KR" sz="1600" b="1" dirty="0" smtClean="0">
                  <a:latin typeface="Arial" charset="0"/>
                </a:rPr>
                <a:t>omain</a:t>
              </a:r>
              <a:br>
                <a:rPr lang="en-US" altLang="ko-KR" sz="1600" b="1" dirty="0" smtClean="0">
                  <a:latin typeface="Arial" charset="0"/>
                </a:rPr>
              </a:br>
              <a:r>
                <a:rPr lang="en-US" altLang="ko-KR" sz="1600" b="1" dirty="0" smtClean="0">
                  <a:latin typeface="Arial" charset="0"/>
                </a:rPr>
                <a:t>Adaptation</a:t>
              </a:r>
            </a:p>
          </p:txBody>
        </p:sp>
        <p:sp>
          <p:nvSpPr>
            <p:cNvPr id="32" name="직사각형 27"/>
            <p:cNvSpPr/>
            <p:nvPr/>
          </p:nvSpPr>
          <p:spPr bwMode="auto">
            <a:xfrm>
              <a:off x="5685779" y="4786488"/>
              <a:ext cx="1399254" cy="369332"/>
            </a:xfrm>
            <a:prstGeom prst="rect">
              <a:avLst/>
            </a:prstGeom>
            <a:solidFill>
              <a:srgbClr val="0088EE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Model</a:t>
              </a:r>
              <a:endParaRPr kumimoji="0" lang="ko-KR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22" name="Content Placeholder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7412853"/>
              </p:ext>
            </p:extLst>
          </p:nvPr>
        </p:nvGraphicFramePr>
        <p:xfrm>
          <a:off x="2242391" y="1161826"/>
          <a:ext cx="4220754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1311">
                  <a:extLst>
                    <a:ext uri="{9D8B030D-6E8A-4147-A177-3AD203B41FA5}">
                      <a16:colId xmlns:a16="http://schemas.microsoft.com/office/drawing/2014/main" val="2212895510"/>
                    </a:ext>
                  </a:extLst>
                </a:gridCol>
                <a:gridCol w="775104">
                  <a:extLst>
                    <a:ext uri="{9D8B030D-6E8A-4147-A177-3AD203B41FA5}">
                      <a16:colId xmlns:a16="http://schemas.microsoft.com/office/drawing/2014/main" val="2215514520"/>
                    </a:ext>
                  </a:extLst>
                </a:gridCol>
                <a:gridCol w="988033">
                  <a:extLst>
                    <a:ext uri="{9D8B030D-6E8A-4147-A177-3AD203B41FA5}">
                      <a16:colId xmlns:a16="http://schemas.microsoft.com/office/drawing/2014/main" val="3396760469"/>
                    </a:ext>
                  </a:extLst>
                </a:gridCol>
                <a:gridCol w="896306">
                  <a:extLst>
                    <a:ext uri="{9D8B030D-6E8A-4147-A177-3AD203B41FA5}">
                      <a16:colId xmlns:a16="http://schemas.microsoft.com/office/drawing/2014/main" val="1185274658"/>
                    </a:ext>
                  </a:extLst>
                </a:gridCol>
              </a:tblGrid>
              <a:tr h="25493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/>
                        <a:t>Purpose</a:t>
                      </a:r>
                      <a:endParaRPr lang="ko-KR" altLang="en-US" sz="15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/>
                        <a:t>Train</a:t>
                      </a:r>
                      <a:endParaRPr lang="ko-KR" altLang="en-US" sz="15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/>
                        <a:t>Test</a:t>
                      </a:r>
                      <a:endParaRPr lang="ko-KR" altLang="en-US" sz="15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039947"/>
                  </a:ext>
                </a:extLst>
              </a:tr>
              <a:tr h="25493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/>
                        <a:t>Domain</a:t>
                      </a:r>
                      <a:endParaRPr lang="ko-KR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tx1"/>
                          </a:solidFill>
                        </a:rPr>
                        <a:t>Source</a:t>
                      </a:r>
                      <a:endParaRPr lang="ko-KR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endParaRPr lang="ko-KR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88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endParaRPr lang="ko-KR" alt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8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030897"/>
                  </a:ext>
                </a:extLst>
              </a:tr>
              <a:tr h="2959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/>
                        <a:t>Image</a:t>
                      </a:r>
                      <a:r>
                        <a:rPr lang="en-US" altLang="ko-KR" sz="1500" b="1" baseline="0" dirty="0" smtClean="0"/>
                        <a:t> condition</a:t>
                      </a:r>
                      <a:endParaRPr lang="ko-KR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baseline="0" dirty="0" smtClean="0"/>
                        <a:t>Stable </a:t>
                      </a:r>
                      <a:endParaRPr lang="ko-KR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/>
                        <a:t>Unstable</a:t>
                      </a:r>
                      <a:endParaRPr lang="ko-KR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/>
                        <a:t>Unstable</a:t>
                      </a:r>
                      <a:endParaRPr lang="ko-KR" altLang="en-US" sz="15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754346"/>
                  </a:ext>
                </a:extLst>
              </a:tr>
              <a:tr h="25493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/>
                        <a:t>Label</a:t>
                      </a:r>
                      <a:endParaRPr lang="ko-KR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/>
                        <a:t>O</a:t>
                      </a:r>
                      <a:endParaRPr lang="ko-KR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/>
                        <a:t>X</a:t>
                      </a:r>
                      <a:endParaRPr lang="ko-KR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/>
                        <a:t>-</a:t>
                      </a:r>
                      <a:endParaRPr lang="ko-KR" altLang="en-US" sz="15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068633"/>
                  </a:ext>
                </a:extLst>
              </a:tr>
            </a:tbl>
          </a:graphicData>
        </a:graphic>
      </p:graphicFrame>
      <p:pic>
        <p:nvPicPr>
          <p:cNvPr id="24" name="Picture 58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 t="4756" r="19000" b="26983"/>
          <a:stretch/>
        </p:blipFill>
        <p:spPr>
          <a:xfrm>
            <a:off x="1044996" y="2552661"/>
            <a:ext cx="790060" cy="988396"/>
          </a:xfrm>
          <a:prstGeom prst="rect">
            <a:avLst/>
          </a:prstGeom>
        </p:spPr>
      </p:pic>
      <p:pic>
        <p:nvPicPr>
          <p:cNvPr id="33" name="그림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8420" r="23369" b="25029"/>
          <a:stretch/>
        </p:blipFill>
        <p:spPr>
          <a:xfrm>
            <a:off x="7428889" y="2313749"/>
            <a:ext cx="818777" cy="1091702"/>
          </a:xfrm>
          <a:prstGeom prst="rect">
            <a:avLst/>
          </a:prstGeom>
        </p:spPr>
      </p:pic>
      <p:pic>
        <p:nvPicPr>
          <p:cNvPr id="34" name="그림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3" t="12264" r="39740" b="25728"/>
          <a:stretch/>
        </p:blipFill>
        <p:spPr>
          <a:xfrm>
            <a:off x="7317818" y="2421615"/>
            <a:ext cx="818777" cy="1091702"/>
          </a:xfrm>
          <a:prstGeom prst="rect">
            <a:avLst/>
          </a:prstGeom>
        </p:spPr>
      </p:pic>
      <p:pic>
        <p:nvPicPr>
          <p:cNvPr id="35" name="그림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0" t="1904" r="59260" b="75415"/>
          <a:stretch/>
        </p:blipFill>
        <p:spPr>
          <a:xfrm>
            <a:off x="7206747" y="2556267"/>
            <a:ext cx="818777" cy="10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2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/>
              <a:t>Contents</a:t>
            </a:r>
            <a:endParaRPr lang="en-US" sz="40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33845" y="1290918"/>
            <a:ext cx="7886700" cy="5172428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Motivation &amp; </a:t>
            </a:r>
            <a:r>
              <a:rPr lang="en-US" sz="2400" b="1" dirty="0"/>
              <a:t>P</a:t>
            </a:r>
            <a:r>
              <a:rPr lang="en-US" sz="2400" b="1" dirty="0" smtClean="0"/>
              <a:t>roblem Definition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ingle sample per person (SSPP)</a:t>
            </a:r>
          </a:p>
          <a:p>
            <a:pPr lvl="1"/>
            <a:r>
              <a:rPr lang="en-US" dirty="0" smtClean="0"/>
              <a:t>Challenges in real-world face recognition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Proposed method</a:t>
            </a:r>
            <a:endParaRPr lang="en-US" sz="2400" b="1" dirty="0" smtClean="0"/>
          </a:p>
          <a:p>
            <a:pPr lvl="1"/>
            <a:r>
              <a:rPr lang="en-US" dirty="0" smtClean="0"/>
              <a:t>Domain adaptation</a:t>
            </a:r>
          </a:p>
          <a:p>
            <a:pPr lvl="1"/>
            <a:r>
              <a:rPr lang="en-US" dirty="0" smtClean="0"/>
              <a:t>Face synthesis</a:t>
            </a:r>
          </a:p>
          <a:p>
            <a:pPr lvl="1"/>
            <a:endParaRPr lang="en-US" dirty="0" smtClean="0"/>
          </a:p>
          <a:p>
            <a:r>
              <a:rPr lang="en-US" sz="2400" b="1" dirty="0" smtClean="0"/>
              <a:t>Experiments</a:t>
            </a:r>
          </a:p>
          <a:p>
            <a:pPr lvl="1"/>
            <a:r>
              <a:rPr lang="en-US" altLang="ko-KR" smtClean="0"/>
              <a:t>New heterogeneous </a:t>
            </a:r>
            <a:r>
              <a:rPr lang="en-US" altLang="ko-KR" dirty="0" smtClean="0"/>
              <a:t>dataset</a:t>
            </a:r>
          </a:p>
          <a:p>
            <a:pPr lvl="1"/>
            <a:r>
              <a:rPr lang="en-US" dirty="0" smtClean="0"/>
              <a:t>LFW for SSPP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28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dirty="0"/>
              <a:t>Domain Adaptation (DA)</a:t>
            </a:r>
          </a:p>
        </p:txBody>
      </p:sp>
      <p:sp>
        <p:nvSpPr>
          <p:cNvPr id="21" name="슬라이드 번호 개체 틀 20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t>20</a:t>
            </a:fld>
            <a:endParaRPr lang="en-US"/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85361" y="1192307"/>
            <a:ext cx="5306379" cy="1865219"/>
          </a:xfrm>
        </p:spPr>
        <p:txBody>
          <a:bodyPr>
            <a:normAutofit/>
          </a:bodyPr>
          <a:lstStyle/>
          <a:p>
            <a:r>
              <a:rPr lang="en-US" altLang="ko-KR" sz="2000" dirty="0" smtClean="0"/>
              <a:t>Basic assumptions of DA</a:t>
            </a:r>
          </a:p>
          <a:p>
            <a:pPr lvl="1"/>
            <a:r>
              <a:rPr lang="en-US" altLang="ko-KR" sz="2000" dirty="0" smtClean="0"/>
              <a:t>samples </a:t>
            </a:r>
            <a:r>
              <a:rPr lang="en-US" altLang="ko-KR" sz="2000" dirty="0"/>
              <a:t>are </a:t>
            </a:r>
            <a:r>
              <a:rPr lang="en-US" altLang="ko-KR" sz="2000" b="1" u="sng" dirty="0"/>
              <a:t>abundant</a:t>
            </a:r>
            <a:r>
              <a:rPr lang="en-US" altLang="ko-KR" sz="2000" dirty="0"/>
              <a:t> in each </a:t>
            </a:r>
            <a:r>
              <a:rPr lang="en-US" altLang="ko-KR" sz="2000" dirty="0" smtClean="0"/>
              <a:t>domain</a:t>
            </a:r>
          </a:p>
          <a:p>
            <a:pPr lvl="1"/>
            <a:r>
              <a:rPr lang="en-US" altLang="ko-KR" sz="2000" dirty="0" smtClean="0"/>
              <a:t>sample </a:t>
            </a:r>
            <a:r>
              <a:rPr lang="en-US" altLang="ko-KR" sz="2000" dirty="0"/>
              <a:t>distribution of each domain is </a:t>
            </a:r>
            <a:r>
              <a:rPr lang="en-US" altLang="ko-KR" sz="2000" b="1" u="sng" dirty="0" smtClean="0"/>
              <a:t>related </a:t>
            </a:r>
            <a:r>
              <a:rPr lang="en-US" altLang="ko-KR" sz="2000" b="1" u="sng" dirty="0"/>
              <a:t>but different </a:t>
            </a:r>
          </a:p>
        </p:txBody>
      </p:sp>
      <p:pic>
        <p:nvPicPr>
          <p:cNvPr id="38" name="Picture 2" descr="https://littleml.files.wordpress.com/2013/10/covariate_shift.jpg"/>
          <p:cNvPicPr>
            <a:picLocks noChangeAspect="1" noChangeArrowheads="1"/>
          </p:cNvPicPr>
          <p:nvPr/>
        </p:nvPicPr>
        <p:blipFill rotWithShape="1">
          <a:blip r:embed="rId3"/>
          <a:srcRect l="8581" t="7553" r="8652" b="9798"/>
          <a:stretch/>
        </p:blipFill>
        <p:spPr bwMode="auto">
          <a:xfrm>
            <a:off x="5589223" y="1114801"/>
            <a:ext cx="2784291" cy="1823856"/>
          </a:xfrm>
          <a:prstGeom prst="rect">
            <a:avLst/>
          </a:prstGeom>
          <a:noFill/>
        </p:spPr>
      </p:pic>
      <p:grpSp>
        <p:nvGrpSpPr>
          <p:cNvPr id="39" name="Group 38"/>
          <p:cNvGrpSpPr/>
          <p:nvPr/>
        </p:nvGrpSpPr>
        <p:grpSpPr>
          <a:xfrm>
            <a:off x="1721851" y="3573418"/>
            <a:ext cx="1180546" cy="1818914"/>
            <a:chOff x="1700179" y="3218330"/>
            <a:chExt cx="1428462" cy="2200885"/>
          </a:xfrm>
        </p:grpSpPr>
        <p:sp>
          <p:nvSpPr>
            <p:cNvPr id="40" name="TextBox 39"/>
            <p:cNvSpPr txBox="1"/>
            <p:nvPr/>
          </p:nvSpPr>
          <p:spPr>
            <a:xfrm>
              <a:off x="1700179" y="3302659"/>
              <a:ext cx="14284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Registration</a:t>
              </a:r>
              <a:br>
                <a:rPr lang="en-US" sz="1600" dirty="0" smtClean="0"/>
              </a:br>
              <a:r>
                <a:rPr lang="en-US" sz="1600" dirty="0" smtClean="0"/>
                <a:t>(</a:t>
              </a:r>
              <a:r>
                <a:rPr lang="en-US" sz="1600" b="1" dirty="0" smtClean="0"/>
                <a:t>Gallery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pic>
          <p:nvPicPr>
            <p:cNvPr id="41" name="Picture 58"/>
            <p:cNvPicPr preferRelativeResize="0"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9" t="4756" r="19000" b="26983"/>
            <a:stretch/>
          </p:blipFill>
          <p:spPr>
            <a:xfrm>
              <a:off x="1936422" y="4040347"/>
              <a:ext cx="955973" cy="1195959"/>
            </a:xfrm>
            <a:prstGeom prst="rect">
              <a:avLst/>
            </a:prstGeom>
          </p:spPr>
        </p:pic>
        <p:sp>
          <p:nvSpPr>
            <p:cNvPr id="42" name="직사각형 16"/>
            <p:cNvSpPr/>
            <p:nvPr/>
          </p:nvSpPr>
          <p:spPr>
            <a:xfrm>
              <a:off x="1742339" y="3218330"/>
              <a:ext cx="1341137" cy="22008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248275" y="3573418"/>
            <a:ext cx="2118931" cy="2392578"/>
            <a:chOff x="4769223" y="2814918"/>
            <a:chExt cx="2563906" cy="2895020"/>
          </a:xfrm>
        </p:grpSpPr>
        <p:grpSp>
          <p:nvGrpSpPr>
            <p:cNvPr id="44" name="Group 26"/>
            <p:cNvGrpSpPr/>
            <p:nvPr/>
          </p:nvGrpSpPr>
          <p:grpSpPr>
            <a:xfrm>
              <a:off x="4985675" y="3637379"/>
              <a:ext cx="2136449" cy="1880447"/>
              <a:chOff x="4133748" y="1603245"/>
              <a:chExt cx="5464962" cy="4810119"/>
            </a:xfrm>
          </p:grpSpPr>
          <p:pic>
            <p:nvPicPr>
              <p:cNvPr id="47" name="그림 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64" t="8420" r="23369" b="25029"/>
              <a:stretch/>
            </p:blipFill>
            <p:spPr>
              <a:xfrm>
                <a:off x="4133748" y="3984489"/>
                <a:ext cx="1821655" cy="2428872"/>
              </a:xfrm>
              <a:prstGeom prst="rect">
                <a:avLst/>
              </a:prstGeom>
            </p:spPr>
          </p:pic>
          <p:pic>
            <p:nvPicPr>
              <p:cNvPr id="48" name="그림 8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7" t="12662" r="32864" b="23501"/>
              <a:stretch/>
            </p:blipFill>
            <p:spPr>
              <a:xfrm>
                <a:off x="7777055" y="1603245"/>
                <a:ext cx="1821655" cy="2428872"/>
              </a:xfrm>
              <a:prstGeom prst="rect">
                <a:avLst/>
              </a:prstGeom>
            </p:spPr>
          </p:pic>
          <p:pic>
            <p:nvPicPr>
              <p:cNvPr id="49" name="그림 1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73" t="12264" r="39740" b="25728"/>
              <a:stretch/>
            </p:blipFill>
            <p:spPr>
              <a:xfrm>
                <a:off x="7777055" y="3984489"/>
                <a:ext cx="1821655" cy="2428872"/>
              </a:xfrm>
              <a:prstGeom prst="rect">
                <a:avLst/>
              </a:prstGeom>
            </p:spPr>
          </p:pic>
          <p:pic>
            <p:nvPicPr>
              <p:cNvPr id="50" name="그림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60" t="1904" r="59260" b="75415"/>
              <a:stretch/>
            </p:blipFill>
            <p:spPr>
              <a:xfrm>
                <a:off x="4133748" y="1603245"/>
                <a:ext cx="1821655" cy="2428872"/>
              </a:xfrm>
              <a:prstGeom prst="rect">
                <a:avLst/>
              </a:prstGeom>
            </p:spPr>
          </p:pic>
          <p:pic>
            <p:nvPicPr>
              <p:cNvPr id="51" name="그림 12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59" r="17666" b="25140"/>
              <a:stretch/>
            </p:blipFill>
            <p:spPr>
              <a:xfrm>
                <a:off x="5955403" y="3984490"/>
                <a:ext cx="1821655" cy="2428874"/>
              </a:xfrm>
              <a:prstGeom prst="rect">
                <a:avLst/>
              </a:prstGeom>
            </p:spPr>
          </p:pic>
          <p:pic>
            <p:nvPicPr>
              <p:cNvPr id="52" name="그림 1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22" t="3574" r="31897" b="45219"/>
              <a:stretch/>
            </p:blipFill>
            <p:spPr>
              <a:xfrm>
                <a:off x="5955403" y="1603245"/>
                <a:ext cx="1821655" cy="2428872"/>
              </a:xfrm>
              <a:prstGeom prst="rect">
                <a:avLst/>
              </a:prstGeom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5160075" y="2896180"/>
              <a:ext cx="1755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Identification</a:t>
              </a:r>
              <a:br>
                <a:rPr lang="en-US" sz="1600" dirty="0" smtClean="0"/>
              </a:br>
              <a:r>
                <a:rPr lang="en-US" sz="1600" dirty="0" smtClean="0"/>
                <a:t>(</a:t>
              </a:r>
              <a:r>
                <a:rPr lang="en-US" sz="1600" b="1" dirty="0" smtClean="0"/>
                <a:t>Probe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sp>
          <p:nvSpPr>
            <p:cNvPr id="46" name="직사각형 18"/>
            <p:cNvSpPr/>
            <p:nvPr/>
          </p:nvSpPr>
          <p:spPr>
            <a:xfrm>
              <a:off x="4769223" y="2814918"/>
              <a:ext cx="2563906" cy="289502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왼쪽/오른쪽 화살표 6"/>
          <p:cNvSpPr/>
          <p:nvPr/>
        </p:nvSpPr>
        <p:spPr>
          <a:xfrm>
            <a:off x="3075518" y="4069197"/>
            <a:ext cx="1995093" cy="1005415"/>
          </a:xfrm>
          <a:prstGeom prst="leftRightArrow">
            <a:avLst>
              <a:gd name="adj1" fmla="val 58206"/>
              <a:gd name="adj2" fmla="val 4771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/>
              <a:t>Domain</a:t>
            </a:r>
          </a:p>
          <a:p>
            <a:pPr algn="ctr"/>
            <a:r>
              <a:rPr lang="en-US" sz="1700" b="1" dirty="0" smtClean="0"/>
              <a:t>Adaptation</a:t>
            </a:r>
            <a:endParaRPr lang="en-US" sz="1700" b="1" dirty="0"/>
          </a:p>
        </p:txBody>
      </p:sp>
      <p:sp>
        <p:nvSpPr>
          <p:cNvPr id="54" name="모서리가 둥근 직사각형 2"/>
          <p:cNvSpPr/>
          <p:nvPr/>
        </p:nvSpPr>
        <p:spPr>
          <a:xfrm rot="230718">
            <a:off x="1030985" y="3037513"/>
            <a:ext cx="2593297" cy="4550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7030A0"/>
                </a:solidFill>
              </a:rPr>
              <a:t>Lack of samples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2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dirty="0" smtClean="0"/>
              <a:t>Face synthesis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845" y="1238250"/>
            <a:ext cx="7886700" cy="4941889"/>
          </a:xfrm>
        </p:spPr>
        <p:txBody>
          <a:bodyPr/>
          <a:lstStyle/>
          <a:p>
            <a:r>
              <a:rPr lang="en-US" altLang="ko-KR" dirty="0"/>
              <a:t>Generate virtual samples for lack of samples.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461345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881406" y="1946740"/>
            <a:ext cx="7197053" cy="3554774"/>
            <a:chOff x="705963" y="1946739"/>
            <a:chExt cx="7917337" cy="3910537"/>
          </a:xfrm>
        </p:grpSpPr>
        <p:pic>
          <p:nvPicPr>
            <p:cNvPr id="5" name="Picture 2" descr="camera icon에 대한 이미지 검색결과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848" y="4160458"/>
              <a:ext cx="528077" cy="528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surveillance cam icon에 대한 이미지 검색결과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1284" y="5252632"/>
              <a:ext cx="436926" cy="436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05963" y="1946739"/>
              <a:ext cx="14284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/>
                <a:t>Registration</a:t>
              </a:r>
              <a:br>
                <a:rPr lang="en-US" altLang="ko-KR" dirty="0"/>
              </a:br>
              <a:r>
                <a:rPr lang="en-US" altLang="ko-KR" dirty="0"/>
                <a:t>(</a:t>
              </a:r>
              <a:r>
                <a:rPr lang="en-US" altLang="ko-KR" b="1" dirty="0"/>
                <a:t>Gallery</a:t>
              </a:r>
              <a:r>
                <a:rPr lang="en-US" altLang="ko-KR" dirty="0"/>
                <a:t>)</a:t>
              </a:r>
            </a:p>
          </p:txBody>
        </p:sp>
        <p:pic>
          <p:nvPicPr>
            <p:cNvPr id="8" name="Picture 58"/>
            <p:cNvPicPr preferRelativeResize="0"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9" t="4756" r="19000" b="26983"/>
            <a:stretch/>
          </p:blipFill>
          <p:spPr>
            <a:xfrm>
              <a:off x="894408" y="2726083"/>
              <a:ext cx="1051571" cy="1315555"/>
            </a:xfrm>
            <a:prstGeom prst="rect">
              <a:avLst/>
            </a:prstGeom>
          </p:spPr>
        </p:pic>
        <p:grpSp>
          <p:nvGrpSpPr>
            <p:cNvPr id="9" name="Group 26"/>
            <p:cNvGrpSpPr/>
            <p:nvPr/>
          </p:nvGrpSpPr>
          <p:grpSpPr>
            <a:xfrm>
              <a:off x="5735375" y="2756080"/>
              <a:ext cx="2768744" cy="2436975"/>
              <a:chOff x="4133745" y="1422977"/>
              <a:chExt cx="5464965" cy="4810118"/>
            </a:xfrm>
          </p:grpSpPr>
          <p:pic>
            <p:nvPicPr>
              <p:cNvPr id="10" name="그림 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64" t="8420" r="23369" b="25029"/>
              <a:stretch/>
            </p:blipFill>
            <p:spPr>
              <a:xfrm>
                <a:off x="4133747" y="3804223"/>
                <a:ext cx="1821655" cy="2428872"/>
              </a:xfrm>
              <a:prstGeom prst="rect">
                <a:avLst/>
              </a:prstGeom>
            </p:spPr>
          </p:pic>
          <p:pic>
            <p:nvPicPr>
              <p:cNvPr id="11" name="그림 8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7" t="12662" r="32864" b="23501"/>
              <a:stretch/>
            </p:blipFill>
            <p:spPr>
              <a:xfrm>
                <a:off x="7777055" y="1422977"/>
                <a:ext cx="1821655" cy="2428872"/>
              </a:xfrm>
              <a:prstGeom prst="rect">
                <a:avLst/>
              </a:prstGeom>
            </p:spPr>
          </p:pic>
          <p:pic>
            <p:nvPicPr>
              <p:cNvPr id="12" name="그림 10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73" t="12264" r="39740" b="25728"/>
              <a:stretch/>
            </p:blipFill>
            <p:spPr>
              <a:xfrm>
                <a:off x="7777055" y="3804223"/>
                <a:ext cx="1821655" cy="2428872"/>
              </a:xfrm>
              <a:prstGeom prst="rect">
                <a:avLst/>
              </a:prstGeom>
            </p:spPr>
          </p:pic>
          <p:pic>
            <p:nvPicPr>
              <p:cNvPr id="13" name="그림 1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60" t="1904" r="59260" b="75415"/>
              <a:stretch/>
            </p:blipFill>
            <p:spPr>
              <a:xfrm>
                <a:off x="4133745" y="1422977"/>
                <a:ext cx="1821653" cy="2428872"/>
              </a:xfrm>
              <a:prstGeom prst="rect">
                <a:avLst/>
              </a:prstGeom>
            </p:spPr>
          </p:pic>
          <p:pic>
            <p:nvPicPr>
              <p:cNvPr id="14" name="그림 1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59" r="17666" b="25140"/>
              <a:stretch/>
            </p:blipFill>
            <p:spPr>
              <a:xfrm>
                <a:off x="5955402" y="3804223"/>
                <a:ext cx="1821655" cy="2428872"/>
              </a:xfrm>
              <a:prstGeom prst="rect">
                <a:avLst/>
              </a:prstGeom>
            </p:spPr>
          </p:pic>
          <p:pic>
            <p:nvPicPr>
              <p:cNvPr id="15" name="그림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22" t="3574" r="31897" b="45219"/>
              <a:stretch/>
            </p:blipFill>
            <p:spPr>
              <a:xfrm>
                <a:off x="5955402" y="1422977"/>
                <a:ext cx="1821655" cy="2428872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6241817" y="1976737"/>
              <a:ext cx="17558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/>
                <a:t>Identification</a:t>
              </a:r>
              <a:br>
                <a:rPr lang="en-US" altLang="ko-KR" dirty="0"/>
              </a:br>
              <a:r>
                <a:rPr lang="en-US" altLang="ko-KR" dirty="0"/>
                <a:t>(</a:t>
              </a:r>
              <a:r>
                <a:rPr lang="en-US" altLang="ko-KR" b="1" dirty="0"/>
                <a:t>Probe</a:t>
              </a:r>
              <a:r>
                <a:rPr lang="en-US" altLang="ko-KR" dirty="0"/>
                <a:t>)</a:t>
              </a:r>
            </a:p>
          </p:txBody>
        </p:sp>
        <p:sp>
          <p:nvSpPr>
            <p:cNvPr id="17" name="직사각형 20"/>
            <p:cNvSpPr/>
            <p:nvPr/>
          </p:nvSpPr>
          <p:spPr>
            <a:xfrm>
              <a:off x="723900" y="1961412"/>
              <a:ext cx="4595003" cy="389586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직사각형 22"/>
            <p:cNvSpPr/>
            <p:nvPr/>
          </p:nvSpPr>
          <p:spPr>
            <a:xfrm>
              <a:off x="5571662" y="1946739"/>
              <a:ext cx="3051638" cy="391053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3"/>
            <p:cNvGrpSpPr/>
            <p:nvPr/>
          </p:nvGrpSpPr>
          <p:grpSpPr>
            <a:xfrm>
              <a:off x="2245771" y="2726086"/>
              <a:ext cx="2833572" cy="2526551"/>
              <a:chOff x="2552265" y="1327876"/>
              <a:chExt cx="6828848" cy="5351545"/>
            </a:xfrm>
          </p:grpSpPr>
          <p:pic>
            <p:nvPicPr>
              <p:cNvPr id="22" name="Picture 4"/>
              <p:cNvPicPr>
                <a:picLocks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2690" y="1327876"/>
                <a:ext cx="1367999" cy="1800000"/>
              </a:xfrm>
              <a:prstGeom prst="rect">
                <a:avLst/>
              </a:prstGeom>
            </p:spPr>
          </p:pic>
          <p:pic>
            <p:nvPicPr>
              <p:cNvPr id="23" name="Picture 5"/>
              <p:cNvPicPr>
                <a:picLocks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71" t="5630" r="2953" b="7203"/>
              <a:stretch/>
            </p:blipFill>
            <p:spPr>
              <a:xfrm>
                <a:off x="6647902" y="1327876"/>
                <a:ext cx="1367999" cy="1800000"/>
              </a:xfrm>
              <a:prstGeom prst="rect">
                <a:avLst/>
              </a:prstGeom>
            </p:spPr>
          </p:pic>
          <p:pic>
            <p:nvPicPr>
              <p:cNvPr id="24" name="Picture 6"/>
              <p:cNvPicPr>
                <a:picLocks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7477" y="1327876"/>
                <a:ext cx="1367999" cy="1800000"/>
              </a:xfrm>
              <a:prstGeom prst="rect">
                <a:avLst/>
              </a:prstGeom>
            </p:spPr>
          </p:pic>
          <p:pic>
            <p:nvPicPr>
              <p:cNvPr id="25" name="Picture 7"/>
              <p:cNvPicPr>
                <a:picLocks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9" t="4479" r="7647" b="7989"/>
              <a:stretch/>
            </p:blipFill>
            <p:spPr>
              <a:xfrm>
                <a:off x="8013114" y="1327876"/>
                <a:ext cx="1367999" cy="1800000"/>
              </a:xfrm>
              <a:prstGeom prst="rect">
                <a:avLst/>
              </a:prstGeom>
            </p:spPr>
          </p:pic>
          <p:pic>
            <p:nvPicPr>
              <p:cNvPr id="26" name="Picture 8"/>
              <p:cNvPicPr>
                <a:picLocks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2265" y="1327876"/>
                <a:ext cx="1367999" cy="1799999"/>
              </a:xfrm>
              <a:prstGeom prst="rect">
                <a:avLst/>
              </a:prstGeom>
            </p:spPr>
          </p:pic>
          <p:pic>
            <p:nvPicPr>
              <p:cNvPr id="27" name="Picture 9"/>
              <p:cNvPicPr>
                <a:picLocks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2687" y="4879422"/>
                <a:ext cx="1367999" cy="1799999"/>
              </a:xfrm>
              <a:prstGeom prst="rect">
                <a:avLst/>
              </a:prstGeom>
            </p:spPr>
          </p:pic>
          <p:pic>
            <p:nvPicPr>
              <p:cNvPr id="28" name="Picture 10"/>
              <p:cNvPicPr>
                <a:picLocks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7475" y="4879422"/>
                <a:ext cx="1367999" cy="1799999"/>
              </a:xfrm>
              <a:prstGeom prst="rect">
                <a:avLst/>
              </a:prstGeom>
            </p:spPr>
          </p:pic>
          <p:pic>
            <p:nvPicPr>
              <p:cNvPr id="29" name="Picture 11"/>
              <p:cNvPicPr>
                <a:picLocks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49" t="3571" r="7749" b="3450"/>
              <a:stretch/>
            </p:blipFill>
            <p:spPr>
              <a:xfrm>
                <a:off x="6647902" y="4879422"/>
                <a:ext cx="1367999" cy="1799999"/>
              </a:xfrm>
              <a:prstGeom prst="rect">
                <a:avLst/>
              </a:prstGeom>
            </p:spPr>
          </p:pic>
          <p:pic>
            <p:nvPicPr>
              <p:cNvPr id="30" name="Picture 12"/>
              <p:cNvPicPr>
                <a:picLocks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81" t="3207" r="11231" b="4904"/>
              <a:stretch/>
            </p:blipFill>
            <p:spPr>
              <a:xfrm>
                <a:off x="8013114" y="4879422"/>
                <a:ext cx="1367999" cy="1799999"/>
              </a:xfrm>
              <a:prstGeom prst="rect">
                <a:avLst/>
              </a:prstGeom>
            </p:spPr>
          </p:pic>
          <p:pic>
            <p:nvPicPr>
              <p:cNvPr id="31" name="Picture 13"/>
              <p:cNvPicPr>
                <a:picLocks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2265" y="4879422"/>
                <a:ext cx="1367999" cy="1799999"/>
              </a:xfrm>
              <a:prstGeom prst="rect">
                <a:avLst/>
              </a:prstGeom>
            </p:spPr>
          </p:pic>
          <p:pic>
            <p:nvPicPr>
              <p:cNvPr id="32" name="Picture 14"/>
              <p:cNvPicPr>
                <a:picLocks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2690" y="3102137"/>
                <a:ext cx="1367999" cy="1800000"/>
              </a:xfrm>
              <a:prstGeom prst="rect">
                <a:avLst/>
              </a:prstGeom>
            </p:spPr>
          </p:pic>
          <p:pic>
            <p:nvPicPr>
              <p:cNvPr id="33" name="Picture 15"/>
              <p:cNvPicPr>
                <a:picLocks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97" t="1513" r="5396" b="2966"/>
              <a:stretch/>
            </p:blipFill>
            <p:spPr>
              <a:xfrm>
                <a:off x="6647902" y="3102137"/>
                <a:ext cx="1367999" cy="1800000"/>
              </a:xfrm>
              <a:prstGeom prst="rect">
                <a:avLst/>
              </a:prstGeom>
            </p:spPr>
          </p:pic>
          <p:pic>
            <p:nvPicPr>
              <p:cNvPr id="34" name="Picture 16"/>
              <p:cNvPicPr>
                <a:picLocks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7477" y="3102137"/>
                <a:ext cx="1367999" cy="1800000"/>
              </a:xfrm>
              <a:prstGeom prst="rect">
                <a:avLst/>
              </a:prstGeom>
            </p:spPr>
          </p:pic>
          <p:pic>
            <p:nvPicPr>
              <p:cNvPr id="35" name="Picture 17"/>
              <p:cNvPicPr>
                <a:picLocks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2265" y="3102136"/>
                <a:ext cx="1367999" cy="1799999"/>
              </a:xfrm>
              <a:prstGeom prst="rect">
                <a:avLst/>
              </a:prstGeom>
            </p:spPr>
          </p:pic>
          <p:pic>
            <p:nvPicPr>
              <p:cNvPr id="36" name="Picture 18"/>
              <p:cNvPicPr>
                <a:picLocks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93" t="4056" r="10481" b="5508"/>
              <a:stretch/>
            </p:blipFill>
            <p:spPr>
              <a:xfrm>
                <a:off x="8013114" y="3102137"/>
                <a:ext cx="1367999" cy="1799999"/>
              </a:xfrm>
              <a:prstGeom prst="rect">
                <a:avLst/>
              </a:prstGeom>
            </p:spPr>
          </p:pic>
        </p:grpSp>
        <p:pic>
          <p:nvPicPr>
            <p:cNvPr id="37" name="Picture 8" descr="Chip Icon Clip Art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8674" y="5336834"/>
              <a:ext cx="367763" cy="367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825871" y="1959231"/>
              <a:ext cx="16858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Synthesized</a:t>
              </a:r>
              <a:r>
                <a:rPr lang="en-US" dirty="0"/>
                <a:t/>
              </a:r>
              <a:br>
                <a:rPr lang="en-US" dirty="0"/>
              </a:br>
              <a:r>
                <a:rPr lang="en-US" dirty="0" smtClean="0"/>
                <a:t>(from Gallery)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8164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dirty="0" smtClean="0"/>
              <a:t>SSPP-DAN 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639289" y="-3533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US" altLang="ko-KR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05245" y="1078047"/>
            <a:ext cx="8300606" cy="5140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Image synthesis</a:t>
            </a:r>
            <a:b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55548" y="2724151"/>
            <a:ext cx="2624138" cy="3988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/>
          <p:cNvSpPr/>
          <p:nvPr/>
        </p:nvSpPr>
        <p:spPr>
          <a:xfrm>
            <a:off x="2228964" y="3989989"/>
            <a:ext cx="3987695" cy="562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4"/>
          <p:cNvPicPr>
            <a:picLocks noChangeAspect="1"/>
          </p:cNvPicPr>
          <p:nvPr/>
        </p:nvPicPr>
        <p:blipFill rotWithShape="1">
          <a:blip r:embed="rId3"/>
          <a:srcRect b="52615"/>
          <a:stretch/>
        </p:blipFill>
        <p:spPr>
          <a:xfrm>
            <a:off x="2325897" y="2045377"/>
            <a:ext cx="4417415" cy="20278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9054" y="2954166"/>
            <a:ext cx="110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Without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Synthesis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4550" y="4076701"/>
            <a:ext cx="4886325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16"/>
          <p:cNvSpPr/>
          <p:nvPr/>
        </p:nvSpPr>
        <p:spPr>
          <a:xfrm>
            <a:off x="2293361" y="5943935"/>
            <a:ext cx="4886325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17"/>
          <p:cNvSpPr/>
          <p:nvPr/>
        </p:nvSpPr>
        <p:spPr>
          <a:xfrm>
            <a:off x="4568231" y="2633617"/>
            <a:ext cx="2175082" cy="3433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632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dirty="0" smtClean="0"/>
              <a:t>SSPP-DAN 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639289" y="-3533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US" altLang="ko-KR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05245" y="1078047"/>
            <a:ext cx="8300606" cy="5140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Image synthesis</a:t>
            </a:r>
            <a:b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</a:t>
            </a:r>
            <a:r>
              <a:rPr lang="en-US" altLang="ko-KR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ko-KR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</a:t>
            </a:r>
            <a:endParaRPr lang="ko-KR" alt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55548" y="2724151"/>
            <a:ext cx="2624138" cy="3988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/>
          <p:cNvSpPr/>
          <p:nvPr/>
        </p:nvSpPr>
        <p:spPr>
          <a:xfrm>
            <a:off x="2228964" y="3989989"/>
            <a:ext cx="3987695" cy="562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897" y="2045377"/>
            <a:ext cx="4417415" cy="42795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9054" y="2954166"/>
            <a:ext cx="110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Without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Synthesis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4550" y="4076701"/>
            <a:ext cx="4886325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16"/>
          <p:cNvSpPr/>
          <p:nvPr/>
        </p:nvSpPr>
        <p:spPr>
          <a:xfrm>
            <a:off x="2293361" y="5943935"/>
            <a:ext cx="4886325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17"/>
          <p:cNvSpPr/>
          <p:nvPr/>
        </p:nvSpPr>
        <p:spPr>
          <a:xfrm>
            <a:off x="4568231" y="2633617"/>
            <a:ext cx="2175082" cy="3433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Curved Right Arrow 18"/>
          <p:cNvSpPr/>
          <p:nvPr/>
        </p:nvSpPr>
        <p:spPr>
          <a:xfrm>
            <a:off x="1866900" y="3324225"/>
            <a:ext cx="362064" cy="1885950"/>
          </a:xfrm>
          <a:prstGeom prst="curved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4562" y="4782700"/>
            <a:ext cx="110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With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Synthesis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7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dirty="0" smtClean="0"/>
              <a:t>SSPP-DAN 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897" y="2045377"/>
            <a:ext cx="4417415" cy="42795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9054" y="2954166"/>
            <a:ext cx="110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Without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Synthesis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562" y="4782700"/>
            <a:ext cx="110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With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Synthesis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3565" y="2954165"/>
            <a:ext cx="110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DA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fails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040" y="4782700"/>
            <a:ext cx="110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DA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succeeds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39289" y="-3533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US" altLang="ko-KR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05245" y="1078047"/>
            <a:ext cx="8300606" cy="5140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Image synthesis</a:t>
            </a:r>
            <a:b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</a:t>
            </a:r>
            <a:r>
              <a:rPr lang="en-US" altLang="ko-KR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ko-KR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 &gt;&gt; </a:t>
            </a:r>
            <a:r>
              <a:rPr lang="en-US" altLang="ko-KR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of DA</a:t>
            </a:r>
            <a:endParaRPr lang="ko-KR" alt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77842" y="4100309"/>
            <a:ext cx="4565469" cy="328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/>
          <p:cNvSpPr/>
          <p:nvPr/>
        </p:nvSpPr>
        <p:spPr>
          <a:xfrm>
            <a:off x="2325897" y="5942792"/>
            <a:ext cx="4565469" cy="328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Arc 2"/>
          <p:cNvSpPr/>
          <p:nvPr/>
        </p:nvSpPr>
        <p:spPr>
          <a:xfrm rot="20086123">
            <a:off x="4707829" y="4559546"/>
            <a:ext cx="1628608" cy="2968133"/>
          </a:xfrm>
          <a:prstGeom prst="arc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1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dirty="0" smtClean="0"/>
              <a:t>Real-world SSPP Face recognition </a:t>
            </a:r>
            <a:endParaRPr lang="en-US" altLang="ko-KR" dirty="0"/>
          </a:p>
        </p:txBody>
      </p:sp>
      <p:sp>
        <p:nvSpPr>
          <p:cNvPr id="21" name="슬라이드 번호 개체 틀 20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t>25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190063" y="1319574"/>
            <a:ext cx="4381067" cy="2188242"/>
            <a:chOff x="1655353" y="2904565"/>
            <a:chExt cx="5566218" cy="2721576"/>
          </a:xfrm>
        </p:grpSpPr>
        <p:grpSp>
          <p:nvGrpSpPr>
            <p:cNvPr id="5" name="Group 4"/>
            <p:cNvGrpSpPr/>
            <p:nvPr/>
          </p:nvGrpSpPr>
          <p:grpSpPr>
            <a:xfrm>
              <a:off x="1655353" y="2904565"/>
              <a:ext cx="1428462" cy="2007998"/>
              <a:chOff x="1700178" y="3218329"/>
              <a:chExt cx="1428462" cy="2007998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700178" y="3269209"/>
                <a:ext cx="1428462" cy="650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Registration</a:t>
                </a:r>
                <a:br>
                  <a:rPr lang="en-US" sz="1400" dirty="0" smtClean="0"/>
                </a:br>
                <a:r>
                  <a:rPr lang="en-US" sz="1400" dirty="0" smtClean="0"/>
                  <a:t>(</a:t>
                </a:r>
                <a:r>
                  <a:rPr lang="en-US" sz="1400" b="1" dirty="0" smtClean="0"/>
                  <a:t>Gallery</a:t>
                </a:r>
                <a:r>
                  <a:rPr lang="en-US" sz="1400" dirty="0" smtClean="0"/>
                  <a:t>)</a:t>
                </a:r>
                <a:endParaRPr lang="en-US" sz="1400" dirty="0"/>
              </a:p>
            </p:txBody>
          </p:sp>
          <p:pic>
            <p:nvPicPr>
              <p:cNvPr id="8" name="Picture 58"/>
              <p:cNvPicPr preferRelativeResize="0">
                <a:picLocks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99" t="4756" r="19000" b="26983"/>
              <a:stretch/>
            </p:blipFill>
            <p:spPr>
              <a:xfrm>
                <a:off x="1936422" y="3910179"/>
                <a:ext cx="955974" cy="1195959"/>
              </a:xfrm>
              <a:prstGeom prst="rect">
                <a:avLst/>
              </a:prstGeom>
            </p:spPr>
          </p:pic>
          <p:sp>
            <p:nvSpPr>
              <p:cNvPr id="9" name="직사각형 16"/>
              <p:cNvSpPr/>
              <p:nvPr/>
            </p:nvSpPr>
            <p:spPr>
              <a:xfrm>
                <a:off x="1742339" y="3218329"/>
                <a:ext cx="1321373" cy="200799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688538" y="2904565"/>
              <a:ext cx="2533033" cy="2721576"/>
              <a:chOff x="4769223" y="2814918"/>
              <a:chExt cx="2533033" cy="2721576"/>
            </a:xfrm>
          </p:grpSpPr>
          <p:grpSp>
            <p:nvGrpSpPr>
              <p:cNvPr id="12" name="Group 26"/>
              <p:cNvGrpSpPr/>
              <p:nvPr/>
            </p:nvGrpSpPr>
            <p:grpSpPr>
              <a:xfrm>
                <a:off x="4985675" y="3518056"/>
                <a:ext cx="2136449" cy="1880447"/>
                <a:chOff x="4133748" y="1298025"/>
                <a:chExt cx="5464962" cy="4810120"/>
              </a:xfrm>
            </p:grpSpPr>
            <p:pic>
              <p:nvPicPr>
                <p:cNvPr id="15" name="그림 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664" t="8420" r="23369" b="25029"/>
                <a:stretch/>
              </p:blipFill>
              <p:spPr>
                <a:xfrm>
                  <a:off x="4133748" y="3679274"/>
                  <a:ext cx="1821655" cy="2428871"/>
                </a:xfrm>
                <a:prstGeom prst="rect">
                  <a:avLst/>
                </a:prstGeom>
              </p:spPr>
            </p:pic>
            <p:pic>
              <p:nvPicPr>
                <p:cNvPr id="16" name="그림 8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257" t="12662" r="32864" b="23501"/>
                <a:stretch/>
              </p:blipFill>
              <p:spPr>
                <a:xfrm>
                  <a:off x="7777055" y="1298025"/>
                  <a:ext cx="1821655" cy="2428871"/>
                </a:xfrm>
                <a:prstGeom prst="rect">
                  <a:avLst/>
                </a:prstGeom>
              </p:spPr>
            </p:pic>
            <p:pic>
              <p:nvPicPr>
                <p:cNvPr id="17" name="그림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573" t="12264" r="39740" b="25728"/>
                <a:stretch/>
              </p:blipFill>
              <p:spPr>
                <a:xfrm>
                  <a:off x="7777055" y="3679274"/>
                  <a:ext cx="1821655" cy="2428871"/>
                </a:xfrm>
                <a:prstGeom prst="rect">
                  <a:avLst/>
                </a:prstGeom>
              </p:spPr>
            </p:pic>
            <p:pic>
              <p:nvPicPr>
                <p:cNvPr id="18" name="그림 1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060" t="1904" r="59260" b="75415"/>
                <a:stretch/>
              </p:blipFill>
              <p:spPr>
                <a:xfrm>
                  <a:off x="4133748" y="1298025"/>
                  <a:ext cx="1821655" cy="2428871"/>
                </a:xfrm>
                <a:prstGeom prst="rect">
                  <a:avLst/>
                </a:prstGeom>
              </p:spPr>
            </p:pic>
            <p:pic>
              <p:nvPicPr>
                <p:cNvPr id="19" name="그림 1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959" r="17666" b="25140"/>
                <a:stretch/>
              </p:blipFill>
              <p:spPr>
                <a:xfrm>
                  <a:off x="5955403" y="3679274"/>
                  <a:ext cx="1821655" cy="2428871"/>
                </a:xfrm>
                <a:prstGeom prst="rect">
                  <a:avLst/>
                </a:prstGeom>
              </p:spPr>
            </p:pic>
            <p:pic>
              <p:nvPicPr>
                <p:cNvPr id="20" name="그림 1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22" t="3574" r="31897" b="45219"/>
                <a:stretch/>
              </p:blipFill>
              <p:spPr>
                <a:xfrm>
                  <a:off x="5955403" y="1298025"/>
                  <a:ext cx="1821655" cy="2428874"/>
                </a:xfrm>
                <a:prstGeom prst="rect">
                  <a:avLst/>
                </a:prstGeom>
              </p:spPr>
            </p:pic>
          </p:grpSp>
          <p:sp>
            <p:nvSpPr>
              <p:cNvPr id="13" name="TextBox 12"/>
              <p:cNvSpPr txBox="1"/>
              <p:nvPr/>
            </p:nvSpPr>
            <p:spPr>
              <a:xfrm>
                <a:off x="5160075" y="2862729"/>
                <a:ext cx="1755860" cy="650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Identification</a:t>
                </a:r>
                <a:br>
                  <a:rPr lang="en-US" sz="1400" dirty="0" smtClean="0"/>
                </a:br>
                <a:r>
                  <a:rPr lang="en-US" sz="1400" dirty="0" smtClean="0"/>
                  <a:t>(</a:t>
                </a:r>
                <a:r>
                  <a:rPr lang="en-US" sz="1400" b="1" dirty="0" smtClean="0"/>
                  <a:t>Probe</a:t>
                </a:r>
                <a:r>
                  <a:rPr lang="en-US" sz="1400" dirty="0" smtClean="0"/>
                  <a:t>)</a:t>
                </a:r>
                <a:endParaRPr lang="en-US" sz="1400" dirty="0"/>
              </a:p>
            </p:txBody>
          </p:sp>
          <p:sp>
            <p:nvSpPr>
              <p:cNvPr id="14" name="직사각형 18"/>
              <p:cNvSpPr/>
              <p:nvPr/>
            </p:nvSpPr>
            <p:spPr>
              <a:xfrm>
                <a:off x="4769223" y="2814918"/>
                <a:ext cx="2533033" cy="2721576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내용 개체 틀 2"/>
          <p:cNvSpPr txBox="1">
            <a:spLocks/>
          </p:cNvSpPr>
          <p:nvPr/>
        </p:nvSpPr>
        <p:spPr>
          <a:xfrm>
            <a:off x="633845" y="3502023"/>
            <a:ext cx="7886700" cy="3033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21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135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135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000" b="1" dirty="0" smtClean="0"/>
              <a:t>Challenges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Heterogeneity of the shooting environments</a:t>
            </a:r>
          </a:p>
          <a:p>
            <a:pPr lvl="1"/>
            <a:r>
              <a:rPr lang="en-US" sz="1800" dirty="0" smtClean="0"/>
              <a:t>Gallery: </a:t>
            </a:r>
            <a:r>
              <a:rPr lang="en-US" sz="1800" dirty="0" smtClean="0">
                <a:solidFill>
                  <a:srgbClr val="C00000"/>
                </a:solidFill>
              </a:rPr>
              <a:t>stable environment</a:t>
            </a:r>
            <a:endParaRPr lang="en-US" sz="1800" dirty="0" smtClean="0"/>
          </a:p>
          <a:p>
            <a:pPr lvl="1"/>
            <a:r>
              <a:rPr lang="en-US" sz="1800" dirty="0" smtClean="0"/>
              <a:t>Probe: </a:t>
            </a:r>
            <a:r>
              <a:rPr lang="en-US" sz="1800" dirty="0" smtClean="0">
                <a:solidFill>
                  <a:srgbClr val="C00000"/>
                </a:solidFill>
              </a:rPr>
              <a:t>highly unstable environment </a:t>
            </a: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 Shortage of training samples</a:t>
            </a:r>
          </a:p>
          <a:p>
            <a:pPr lvl="1"/>
            <a:r>
              <a:rPr lang="en-US" sz="1800" dirty="0" smtClean="0">
                <a:solidFill>
                  <a:srgbClr val="C00000"/>
                </a:solidFill>
              </a:rPr>
              <a:t>Only one training sample per person </a:t>
            </a:r>
            <a:r>
              <a:rPr lang="en-US" sz="1800" dirty="0" smtClean="0"/>
              <a:t>is available</a:t>
            </a:r>
          </a:p>
        </p:txBody>
      </p:sp>
    </p:spTree>
    <p:extLst>
      <p:ext uri="{BB962C8B-B14F-4D97-AF65-F5344CB8AC3E}">
        <p14:creationId xmlns:p14="http://schemas.microsoft.com/office/powerpoint/2010/main" val="58026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SSPP-DAN: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15" y="4329111"/>
            <a:ext cx="4646296" cy="202724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ko-KR" sz="2000" b="1" dirty="0"/>
              <a:t>Domain </a:t>
            </a:r>
            <a:r>
              <a:rPr lang="en-US" altLang="ko-KR" sz="2000" b="1" dirty="0" smtClean="0"/>
              <a:t>adaptation network</a:t>
            </a:r>
          </a:p>
          <a:p>
            <a:pPr lvl="1"/>
            <a:r>
              <a:rPr lang="en-US" altLang="ko-KR" sz="1600" dirty="0" smtClean="0"/>
              <a:t>From stable face domain (</a:t>
            </a:r>
            <a:r>
              <a:rPr lang="en-US" altLang="ko-KR" sz="1600" dirty="0" smtClean="0">
                <a:solidFill>
                  <a:srgbClr val="0070C0"/>
                </a:solidFill>
              </a:rPr>
              <a:t>source</a:t>
            </a:r>
            <a:r>
              <a:rPr lang="en-US" altLang="ko-KR" sz="1600" dirty="0" smtClean="0"/>
              <a:t>)</a:t>
            </a:r>
            <a:br>
              <a:rPr lang="en-US" altLang="ko-KR" sz="1600" dirty="0" smtClean="0"/>
            </a:br>
            <a:r>
              <a:rPr lang="en-US" altLang="ko-KR" sz="1600" dirty="0" smtClean="0"/>
              <a:t>to unstable face domain (</a:t>
            </a:r>
            <a:r>
              <a:rPr lang="en-US" altLang="ko-KR" sz="1600" dirty="0" smtClean="0">
                <a:solidFill>
                  <a:srgbClr val="FF0000"/>
                </a:solidFill>
              </a:rPr>
              <a:t>target</a:t>
            </a:r>
            <a:r>
              <a:rPr lang="en-US" altLang="ko-KR" sz="1600" dirty="0" smtClean="0"/>
              <a:t>)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altLang="ko-KR" sz="2000" b="1" dirty="0" smtClean="0"/>
              <a:t>Face </a:t>
            </a:r>
            <a:r>
              <a:rPr lang="en-US" altLang="ko-KR" sz="2000" b="1" dirty="0"/>
              <a:t>synthesis</a:t>
            </a:r>
          </a:p>
          <a:p>
            <a:pPr lvl="1"/>
            <a:r>
              <a:rPr lang="en-US" altLang="ko-KR" sz="1600" dirty="0"/>
              <a:t>Generate virtual </a:t>
            </a:r>
            <a:r>
              <a:rPr lang="en-US" altLang="ko-KR" sz="1600" dirty="0" smtClean="0"/>
              <a:t>samples</a:t>
            </a:r>
            <a:endParaRPr lang="en-US" altLang="ko-KR" sz="1600" dirty="0"/>
          </a:p>
          <a:p>
            <a:pPr marL="342900" lvl="1" indent="0">
              <a:buNone/>
            </a:pPr>
            <a:endParaRPr lang="en-US" altLang="ko-KR" sz="1800" dirty="0"/>
          </a:p>
          <a:p>
            <a:endParaRPr lang="ko-KR" alt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71" y="1415956"/>
            <a:ext cx="7450125" cy="25847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6940" y="273271"/>
            <a:ext cx="8027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</a:rPr>
              <a:t>D</a:t>
            </a:r>
            <a:r>
              <a:rPr lang="en-US" altLang="ko-KR" sz="2000" dirty="0" smtClean="0">
                <a:solidFill>
                  <a:schemeClr val="bg1"/>
                </a:solidFill>
              </a:rPr>
              <a:t>omain </a:t>
            </a:r>
            <a:r>
              <a:rPr lang="en-US" altLang="ko-KR" sz="2000" dirty="0">
                <a:solidFill>
                  <a:schemeClr val="bg1"/>
                </a:solidFill>
              </a:rPr>
              <a:t>A</a:t>
            </a:r>
            <a:r>
              <a:rPr lang="en-US" altLang="ko-KR" sz="2000" dirty="0" smtClean="0">
                <a:solidFill>
                  <a:schemeClr val="bg1"/>
                </a:solidFill>
              </a:rPr>
              <a:t>daptation </a:t>
            </a:r>
            <a:r>
              <a:rPr lang="en-US" altLang="ko-KR" sz="2000" dirty="0">
                <a:solidFill>
                  <a:schemeClr val="bg1"/>
                </a:solidFill>
              </a:rPr>
              <a:t>N</a:t>
            </a:r>
            <a:r>
              <a:rPr lang="en-US" altLang="ko-KR" sz="2000" dirty="0" smtClean="0">
                <a:solidFill>
                  <a:schemeClr val="bg1"/>
                </a:solidFill>
              </a:rPr>
              <a:t>etwork for Single </a:t>
            </a:r>
            <a:r>
              <a:rPr lang="en-US" altLang="ko-KR" sz="2000" dirty="0">
                <a:solidFill>
                  <a:schemeClr val="bg1"/>
                </a:solidFill>
              </a:rPr>
              <a:t>S</a:t>
            </a:r>
            <a:r>
              <a:rPr lang="en-US" altLang="ko-KR" sz="2000" dirty="0" smtClean="0">
                <a:solidFill>
                  <a:schemeClr val="bg1"/>
                </a:solidFill>
              </a:rPr>
              <a:t>ample </a:t>
            </a:r>
            <a:r>
              <a:rPr lang="en-US" altLang="ko-KR" sz="2000" dirty="0">
                <a:solidFill>
                  <a:schemeClr val="bg1"/>
                </a:solidFill>
              </a:rPr>
              <a:t>P</a:t>
            </a:r>
            <a:r>
              <a:rPr lang="en-US" altLang="ko-KR" sz="2000" dirty="0" smtClean="0">
                <a:solidFill>
                  <a:schemeClr val="bg1"/>
                </a:solidFill>
              </a:rPr>
              <a:t>er Person 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7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SSPP-DAN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15" y="4329111"/>
            <a:ext cx="4646296" cy="202724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ko-KR" sz="2000" b="1" dirty="0"/>
              <a:t>Domain </a:t>
            </a:r>
            <a:r>
              <a:rPr lang="en-US" altLang="ko-KR" sz="2000" b="1" dirty="0" smtClean="0"/>
              <a:t>adaptation network</a:t>
            </a:r>
            <a:br>
              <a:rPr lang="en-US" altLang="ko-KR" sz="2000" b="1" dirty="0" smtClean="0"/>
            </a:br>
            <a:r>
              <a:rPr lang="en-US" altLang="ko-KR" sz="2000" dirty="0">
                <a:solidFill>
                  <a:srgbClr val="C00000"/>
                </a:solidFill>
              </a:rPr>
              <a:t>with </a:t>
            </a:r>
            <a:r>
              <a:rPr lang="en-US" altLang="ko-KR" sz="2000" dirty="0" smtClean="0">
                <a:solidFill>
                  <a:srgbClr val="C00000"/>
                </a:solidFill>
              </a:rPr>
              <a:t>domain-adversarial training</a:t>
            </a:r>
          </a:p>
          <a:p>
            <a:pPr lvl="1"/>
            <a:r>
              <a:rPr lang="en-US" altLang="ko-KR" sz="1600" dirty="0" smtClean="0"/>
              <a:t>Feature </a:t>
            </a:r>
            <a:r>
              <a:rPr lang="en-US" altLang="ko-KR" sz="1600" dirty="0"/>
              <a:t>learning</a:t>
            </a:r>
          </a:p>
          <a:p>
            <a:pPr lvl="1"/>
            <a:r>
              <a:rPr lang="en-US" altLang="ko-KR" sz="1600" dirty="0" smtClean="0"/>
              <a:t>Domain </a:t>
            </a:r>
            <a:r>
              <a:rPr lang="en-US" altLang="ko-KR" sz="1600" dirty="0"/>
              <a:t>adaptation</a:t>
            </a:r>
          </a:p>
          <a:p>
            <a:pPr lvl="1"/>
            <a:r>
              <a:rPr lang="en-US" altLang="ko-KR" sz="1600" dirty="0" smtClean="0"/>
              <a:t>Classifier </a:t>
            </a:r>
            <a:r>
              <a:rPr lang="en-US" altLang="ko-KR" sz="1600" dirty="0"/>
              <a:t>learning</a:t>
            </a:r>
          </a:p>
          <a:p>
            <a:pPr marL="457200" indent="-457200">
              <a:buFont typeface="+mj-lt"/>
              <a:buAutoNum type="arabicPeriod"/>
            </a:pPr>
            <a:endParaRPr lang="en-US" altLang="ko-KR" sz="1800" dirty="0" smtClean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altLang="ko-KR" sz="1800" b="1" dirty="0" smtClean="0"/>
          </a:p>
          <a:p>
            <a:pPr marL="342900" lvl="1" indent="0">
              <a:buNone/>
            </a:pPr>
            <a:endParaRPr lang="en-US" altLang="ko-KR" sz="1800" b="1" dirty="0"/>
          </a:p>
          <a:p>
            <a:endParaRPr lang="ko-KR" alt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71" y="1415956"/>
            <a:ext cx="7450125" cy="25847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851" y="4441088"/>
            <a:ext cx="3619500" cy="14287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3837" y="6198256"/>
            <a:ext cx="7206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/>
              <a:t>Ganin</a:t>
            </a:r>
            <a:r>
              <a:rPr lang="en-US" altLang="ko-KR" sz="1400" dirty="0"/>
              <a:t>, </a:t>
            </a:r>
            <a:r>
              <a:rPr lang="en-US" altLang="ko-KR" sz="1400" dirty="0" err="1"/>
              <a:t>Yaroslav</a:t>
            </a:r>
            <a:r>
              <a:rPr lang="en-US" altLang="ko-KR" sz="1400" dirty="0"/>
              <a:t>, and Victor </a:t>
            </a:r>
            <a:r>
              <a:rPr lang="en-US" altLang="ko-KR" sz="1400" dirty="0" err="1"/>
              <a:t>Lempitsky</a:t>
            </a:r>
            <a:r>
              <a:rPr lang="en-US" altLang="ko-KR" sz="1400" dirty="0"/>
              <a:t>. "Unsupervised domain adaptation by backpropagation." International Conference on Machine Learning. 2015.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2618255" y="5127811"/>
            <a:ext cx="206188" cy="618565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807489" y="5237245"/>
            <a:ext cx="833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Jointly</a:t>
            </a:r>
            <a:endParaRPr lang="ko-KR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4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SSPP-DAN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71" y="1415956"/>
            <a:ext cx="7450125" cy="25847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0756" y="4369088"/>
            <a:ext cx="471543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altLang="ko-KR" sz="2000" dirty="0"/>
              <a:t>Landmark detection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1700" dirty="0"/>
              <a:t>Supervised descent method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dirty="0"/>
              <a:t>2D → 3D mapping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dirty="0"/>
              <a:t>Pose estimation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dirty="0"/>
              <a:t>Image synthesis </a:t>
            </a:r>
            <a:endParaRPr lang="en-US" altLang="ko-KR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1700" dirty="0"/>
              <a:t>(yaw: -80°~+80°, pitch: -10°~40°)</a:t>
            </a:r>
          </a:p>
          <a:p>
            <a:endParaRPr lang="ko-KR" alt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27315" y="4329111"/>
            <a:ext cx="4646296" cy="202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21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135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135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altLang="ko-KR" sz="2000" b="1" dirty="0" smtClean="0">
                <a:solidFill>
                  <a:schemeClr val="bg1"/>
                </a:solidFill>
              </a:rPr>
              <a:t>Domain adaptation network</a:t>
            </a:r>
          </a:p>
          <a:p>
            <a:pPr lvl="1"/>
            <a:r>
              <a:rPr lang="en-US" altLang="ko-KR" sz="1600" dirty="0" smtClean="0">
                <a:solidFill>
                  <a:schemeClr val="bg1"/>
                </a:solidFill>
              </a:rPr>
              <a:t>From stable face domain (source)</a:t>
            </a:r>
            <a:br>
              <a:rPr lang="en-US" altLang="ko-KR" sz="1600" dirty="0" smtClean="0">
                <a:solidFill>
                  <a:schemeClr val="bg1"/>
                </a:solidFill>
              </a:rPr>
            </a:br>
            <a:r>
              <a:rPr lang="en-US" altLang="ko-KR" sz="1600" dirty="0" smtClean="0">
                <a:solidFill>
                  <a:schemeClr val="bg1"/>
                </a:solidFill>
              </a:rPr>
              <a:t>to unstable face domain (target)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altLang="ko-KR" sz="2000" b="1" dirty="0" smtClean="0"/>
              <a:t>Face synthesis</a:t>
            </a:r>
          </a:p>
          <a:p>
            <a:pPr lvl="1"/>
            <a:r>
              <a:rPr lang="en-US" altLang="ko-KR" sz="1600" dirty="0" smtClean="0"/>
              <a:t>Generate virtual samples</a:t>
            </a:r>
          </a:p>
          <a:p>
            <a:pPr marL="342900" lvl="1" indent="0">
              <a:buFont typeface="Wingdings 2" pitchFamily="18" charset="2"/>
              <a:buNone/>
            </a:pPr>
            <a:endParaRPr lang="en-US" altLang="ko-KR" sz="1800" dirty="0" smtClean="0"/>
          </a:p>
          <a:p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84484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Domain Adaptation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Feed</a:t>
            </a:r>
          </a:p>
          <a:p>
            <a:pPr lvl="1"/>
            <a:r>
              <a:rPr lang="en-US" dirty="0" smtClean="0"/>
              <a:t>Source (with label): frontal images + synthesized images</a:t>
            </a:r>
          </a:p>
          <a:p>
            <a:pPr lvl="1"/>
            <a:r>
              <a:rPr lang="en-US" dirty="0" smtClean="0"/>
              <a:t>Target (</a:t>
            </a:r>
            <a:r>
              <a:rPr lang="en-US" dirty="0" smtClean="0">
                <a:solidFill>
                  <a:srgbClr val="FF0000"/>
                </a:solidFill>
              </a:rPr>
              <a:t>without label</a:t>
            </a:r>
            <a:r>
              <a:rPr lang="en-US" dirty="0" smtClean="0"/>
              <a:t>): surveillance camera images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12" y="2405064"/>
            <a:ext cx="8195138" cy="284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3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제목 448"/>
          <p:cNvSpPr>
            <a:spLocks noGrp="1"/>
          </p:cNvSpPr>
          <p:nvPr>
            <p:ph type="title"/>
          </p:nvPr>
        </p:nvSpPr>
        <p:spPr>
          <a:xfrm>
            <a:off x="633845" y="2632710"/>
            <a:ext cx="7886700" cy="1325562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Motivation &amp; Problem Definition</a:t>
            </a:r>
          </a:p>
        </p:txBody>
      </p:sp>
      <p:sp>
        <p:nvSpPr>
          <p:cNvPr id="450" name="슬라이드 번호 개체 틀 449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z="1800" smtClean="0"/>
              <a:t>3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9388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제목 448"/>
          <p:cNvSpPr>
            <a:spLocks noGrp="1"/>
          </p:cNvSpPr>
          <p:nvPr>
            <p:ph type="title"/>
          </p:nvPr>
        </p:nvSpPr>
        <p:spPr>
          <a:xfrm>
            <a:off x="633845" y="2632710"/>
            <a:ext cx="7886700" cy="1325562"/>
          </a:xfrm>
        </p:spPr>
        <p:txBody>
          <a:bodyPr>
            <a:normAutofit/>
          </a:bodyPr>
          <a:lstStyle/>
          <a:p>
            <a:r>
              <a:rPr lang="en-US" sz="4000" dirty="0"/>
              <a:t>Experiments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7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Heterogeneous </a:t>
            </a:r>
            <a:r>
              <a:rPr lang="en-US" altLang="ko-KR" dirty="0" smtClean="0"/>
              <a:t>dataset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519726" y="1086702"/>
            <a:ext cx="5768925" cy="2863618"/>
            <a:chOff x="483608" y="1487942"/>
            <a:chExt cx="5183767" cy="25731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5555" b="14516"/>
            <a:stretch/>
          </p:blipFill>
          <p:spPr>
            <a:xfrm>
              <a:off x="483608" y="1487942"/>
              <a:ext cx="5183767" cy="2573154"/>
            </a:xfrm>
            <a:prstGeom prst="rect">
              <a:avLst/>
            </a:prstGeom>
          </p:spPr>
        </p:pic>
        <p:sp>
          <p:nvSpPr>
            <p:cNvPr id="8" name="직사각형 16"/>
            <p:cNvSpPr/>
            <p:nvPr/>
          </p:nvSpPr>
          <p:spPr>
            <a:xfrm>
              <a:off x="638790" y="3253976"/>
              <a:ext cx="604895" cy="5715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직사각형 18"/>
            <p:cNvSpPr/>
            <p:nvPr/>
          </p:nvSpPr>
          <p:spPr>
            <a:xfrm>
              <a:off x="1279324" y="3262886"/>
              <a:ext cx="4293725" cy="571549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975" y="4269713"/>
            <a:ext cx="4364440" cy="22151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8849" y="3185457"/>
            <a:ext cx="113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Source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0444" y="3185457"/>
            <a:ext cx="113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Target</a:t>
            </a:r>
            <a:endParaRPr lang="ko-KR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9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Heterogeneous dataset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324" y="1421999"/>
            <a:ext cx="6029876" cy="3896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6187" y="2572467"/>
            <a:ext cx="187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Lower bound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6187" y="4270572"/>
            <a:ext cx="187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Upper bound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직사각형 10"/>
          <p:cNvSpPr/>
          <p:nvPr/>
        </p:nvSpPr>
        <p:spPr>
          <a:xfrm>
            <a:off x="1760668" y="3753568"/>
            <a:ext cx="5729761" cy="536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모서리가 둥근 직사각형 11"/>
          <p:cNvSpPr>
            <a:spLocks/>
          </p:cNvSpPr>
          <p:nvPr/>
        </p:nvSpPr>
        <p:spPr>
          <a:xfrm>
            <a:off x="1840646" y="3411210"/>
            <a:ext cx="4912579" cy="31938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0843" y="2078447"/>
            <a:ext cx="167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o</a:t>
            </a:r>
            <a:r>
              <a:rPr lang="en-US" altLang="ko-KR" dirty="0" smtClean="0"/>
              <a:t>nly using </a:t>
            </a:r>
            <a:br>
              <a:rPr lang="en-US" altLang="ko-KR" dirty="0" smtClean="0"/>
            </a:br>
            <a:r>
              <a:rPr lang="en-US" altLang="ko-KR" dirty="0" smtClean="0"/>
              <a:t>face synthesis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15175" y="2941799"/>
            <a:ext cx="227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o</a:t>
            </a:r>
            <a:r>
              <a:rPr lang="en-US" altLang="ko-KR" dirty="0" smtClean="0"/>
              <a:t>nly using</a:t>
            </a:r>
            <a:br>
              <a:rPr lang="en-US" altLang="ko-KR" dirty="0" smtClean="0"/>
            </a:br>
            <a:r>
              <a:rPr lang="en-US" altLang="ko-KR" dirty="0" smtClean="0"/>
              <a:t>domain adaptation</a:t>
            </a:r>
            <a:endParaRPr lang="ko-KR" alt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643401" y="2628759"/>
            <a:ext cx="471774" cy="3525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2" idx="1"/>
          </p:cNvCxnSpPr>
          <p:nvPr/>
        </p:nvCxnSpPr>
        <p:spPr>
          <a:xfrm>
            <a:off x="6663786" y="3260940"/>
            <a:ext cx="451389" cy="40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92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Heterogeneous dataset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324" y="1421999"/>
            <a:ext cx="6029876" cy="3896591"/>
          </a:xfrm>
          <a:prstGeom prst="rect">
            <a:avLst/>
          </a:prstGeom>
        </p:spPr>
      </p:pic>
      <p:sp>
        <p:nvSpPr>
          <p:cNvPr id="10" name="모서리가 둥근 직사각형 11"/>
          <p:cNvSpPr>
            <a:spLocks/>
          </p:cNvSpPr>
          <p:nvPr/>
        </p:nvSpPr>
        <p:spPr>
          <a:xfrm>
            <a:off x="1840646" y="3994576"/>
            <a:ext cx="4912579" cy="31938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6905625" y="3692601"/>
            <a:ext cx="2238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uFillTx/>
              </a:rPr>
              <a:t>Semi: </a:t>
            </a:r>
            <a:r>
              <a:rPr lang="en-US" dirty="0" smtClean="0">
                <a:solidFill>
                  <a:srgbClr val="0070C0"/>
                </a:solidFill>
                <a:uFillTx/>
              </a:rPr>
              <a:t>3 samples per person</a:t>
            </a:r>
            <a:r>
              <a:rPr lang="en-US" dirty="0" smtClean="0">
                <a:uFillTx/>
              </a:rPr>
              <a:t> from target domain are revealed</a:t>
            </a:r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8436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Labeled Faces in the Wild (LFW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33845" y="3895726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1857375" y="1429057"/>
            <a:ext cx="5095875" cy="1067040"/>
            <a:chOff x="1590675" y="1056199"/>
            <a:chExt cx="6057742" cy="12684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b="18170"/>
            <a:stretch/>
          </p:blipFill>
          <p:spPr>
            <a:xfrm>
              <a:off x="1705132" y="1056199"/>
              <a:ext cx="5943285" cy="1191701"/>
            </a:xfrm>
            <a:prstGeom prst="rect">
              <a:avLst/>
            </a:prstGeom>
          </p:spPr>
        </p:pic>
        <p:sp>
          <p:nvSpPr>
            <p:cNvPr id="8" name="직사각형 16"/>
            <p:cNvSpPr/>
            <p:nvPr/>
          </p:nvSpPr>
          <p:spPr>
            <a:xfrm>
              <a:off x="1590675" y="1129159"/>
              <a:ext cx="1211091" cy="118557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직사각형 18"/>
            <p:cNvSpPr/>
            <p:nvPr/>
          </p:nvSpPr>
          <p:spPr>
            <a:xfrm>
              <a:off x="3429000" y="1139075"/>
              <a:ext cx="4219417" cy="11855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876232" y="998080"/>
            <a:ext cx="1133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</a:rPr>
              <a:t>Source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7514" y="998080"/>
            <a:ext cx="1133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0070C0"/>
                </a:solidFill>
              </a:rPr>
              <a:t>Target</a:t>
            </a:r>
            <a:endParaRPr lang="ko-KR" altLang="en-US" sz="2400" dirty="0">
              <a:solidFill>
                <a:srgbClr val="0070C0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33845" y="2781300"/>
            <a:ext cx="7886700" cy="3398839"/>
          </a:xfrm>
        </p:spPr>
        <p:txBody>
          <a:bodyPr/>
          <a:lstStyle/>
          <a:p>
            <a:r>
              <a:rPr lang="en-US" altLang="ko-KR" dirty="0"/>
              <a:t>Dataset summary</a:t>
            </a:r>
          </a:p>
          <a:p>
            <a:pPr lvl="1"/>
            <a:r>
              <a:rPr lang="en-US" altLang="ko-KR" dirty="0"/>
              <a:t>Rearranged LFW-A for SSPP face recognition</a:t>
            </a:r>
          </a:p>
          <a:p>
            <a:pPr lvl="1"/>
            <a:r>
              <a:rPr lang="en-US" altLang="ko-KR" dirty="0"/>
              <a:t>Gallery: 50 images for 50 people</a:t>
            </a:r>
          </a:p>
          <a:p>
            <a:pPr lvl="1"/>
            <a:r>
              <a:rPr lang="en-US" altLang="ko-KR" dirty="0"/>
              <a:t>Generic set: 108 subjects</a:t>
            </a:r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29043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Labeled Faces in the Wild (LFW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33845" y="3895726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1857375" y="1429057"/>
            <a:ext cx="5095875" cy="1067040"/>
            <a:chOff x="1590675" y="1056199"/>
            <a:chExt cx="6057742" cy="12684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b="18170"/>
            <a:stretch/>
          </p:blipFill>
          <p:spPr>
            <a:xfrm>
              <a:off x="1705132" y="1056199"/>
              <a:ext cx="5943285" cy="1191701"/>
            </a:xfrm>
            <a:prstGeom prst="rect">
              <a:avLst/>
            </a:prstGeom>
          </p:spPr>
        </p:pic>
        <p:sp>
          <p:nvSpPr>
            <p:cNvPr id="8" name="직사각형 16"/>
            <p:cNvSpPr/>
            <p:nvPr/>
          </p:nvSpPr>
          <p:spPr>
            <a:xfrm>
              <a:off x="1590675" y="1129159"/>
              <a:ext cx="1211091" cy="118557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직사각형 18"/>
            <p:cNvSpPr/>
            <p:nvPr/>
          </p:nvSpPr>
          <p:spPr>
            <a:xfrm>
              <a:off x="3429000" y="1139075"/>
              <a:ext cx="4219417" cy="11855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876232" y="998080"/>
            <a:ext cx="1133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</a:rPr>
              <a:t>Source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7514" y="998080"/>
            <a:ext cx="1133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0070C0"/>
                </a:solidFill>
              </a:rPr>
              <a:t>Target</a:t>
            </a:r>
            <a:endParaRPr lang="ko-KR" altLang="en-US" sz="2400" dirty="0">
              <a:solidFill>
                <a:srgbClr val="0070C0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33845" y="2781300"/>
            <a:ext cx="7886700" cy="3398839"/>
          </a:xfrm>
        </p:spPr>
        <p:txBody>
          <a:bodyPr/>
          <a:lstStyle/>
          <a:p>
            <a:r>
              <a:rPr lang="en-US" altLang="ko-KR" dirty="0" smtClean="0"/>
              <a:t>LFW for SSPP protocol</a:t>
            </a:r>
          </a:p>
          <a:p>
            <a:pPr lvl="1"/>
            <a:r>
              <a:rPr lang="en-US" altLang="ko-KR" dirty="0" smtClean="0"/>
              <a:t>Gallery</a:t>
            </a:r>
            <a:r>
              <a:rPr lang="en-US" altLang="ko-KR" dirty="0"/>
              <a:t>: 50 images for 50 people</a:t>
            </a:r>
          </a:p>
          <a:p>
            <a:pPr lvl="1"/>
            <a:r>
              <a:rPr lang="en-US" altLang="ko-KR" dirty="0"/>
              <a:t>Generic set: 108 subjects</a:t>
            </a:r>
          </a:p>
          <a:p>
            <a:endParaRPr lang="en-US" altLang="ko-K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512" y="3895726"/>
            <a:ext cx="5738615" cy="2023078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7096125" y="4743450"/>
            <a:ext cx="238125" cy="93345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390808" y="4887009"/>
            <a:ext cx="120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Deep learning</a:t>
            </a:r>
            <a:endParaRPr lang="ko-KR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3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Summary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279B-7D99-4243-BA16-99B6B7F0B917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13595" y="3957132"/>
            <a:ext cx="8675370" cy="2787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21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135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135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Heterogeneity of the shooting environments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</a:rPr>
              <a:t>Domain adaptation </a:t>
            </a:r>
            <a:r>
              <a:rPr lang="en-US" sz="2000" b="1" dirty="0" smtClean="0">
                <a:solidFill>
                  <a:schemeClr val="bg1"/>
                </a:solidFill>
              </a:rPr>
              <a:t>network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 Shortage of training samples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ko-KR" sz="2000" b="1" dirty="0" smtClean="0">
                <a:solidFill>
                  <a:schemeClr val="bg1"/>
                </a:solidFill>
              </a:rPr>
              <a:t>Face </a:t>
            </a:r>
            <a:r>
              <a:rPr lang="en-US" altLang="ko-KR" sz="2000" b="1" dirty="0">
                <a:solidFill>
                  <a:schemeClr val="bg1"/>
                </a:solidFill>
              </a:rPr>
              <a:t>synthesis</a:t>
            </a:r>
          </a:p>
          <a:p>
            <a:pPr marL="0" indent="0">
              <a:buNone/>
            </a:pPr>
            <a:endParaRPr lang="en-US" b="1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1079620" y="1705995"/>
            <a:ext cx="1124316" cy="1614500"/>
            <a:chOff x="1700178" y="3218329"/>
            <a:chExt cx="1428462" cy="2007998"/>
          </a:xfrm>
        </p:grpSpPr>
        <p:sp>
          <p:nvSpPr>
            <p:cNvPr id="20" name="TextBox 19"/>
            <p:cNvSpPr txBox="1"/>
            <p:nvPr/>
          </p:nvSpPr>
          <p:spPr>
            <a:xfrm>
              <a:off x="1700178" y="3269209"/>
              <a:ext cx="1428462" cy="650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Registration</a:t>
              </a:r>
              <a:br>
                <a:rPr lang="en-US" sz="1400" dirty="0" smtClean="0"/>
              </a:br>
              <a:r>
                <a:rPr lang="en-US" sz="1400" dirty="0" smtClean="0"/>
                <a:t>(</a:t>
              </a:r>
              <a:r>
                <a:rPr lang="en-US" sz="1400" b="1" dirty="0" smtClean="0"/>
                <a:t>Gallery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pic>
          <p:nvPicPr>
            <p:cNvPr id="21" name="Picture 58"/>
            <p:cNvPicPr preferRelativeResize="0"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9" t="4756" r="19000" b="26983"/>
            <a:stretch/>
          </p:blipFill>
          <p:spPr>
            <a:xfrm>
              <a:off x="1936422" y="3910179"/>
              <a:ext cx="955974" cy="1195959"/>
            </a:xfrm>
            <a:prstGeom prst="rect">
              <a:avLst/>
            </a:prstGeom>
          </p:spPr>
        </p:pic>
        <p:sp>
          <p:nvSpPr>
            <p:cNvPr id="22" name="직사각형 16"/>
            <p:cNvSpPr/>
            <p:nvPr/>
          </p:nvSpPr>
          <p:spPr>
            <a:xfrm>
              <a:off x="1742339" y="3218329"/>
              <a:ext cx="1321373" cy="200799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25911" y="1419124"/>
            <a:ext cx="1993703" cy="2188242"/>
            <a:chOff x="4769223" y="2814918"/>
            <a:chExt cx="2533033" cy="2721576"/>
          </a:xfrm>
        </p:grpSpPr>
        <p:grpSp>
          <p:nvGrpSpPr>
            <p:cNvPr id="11" name="Group 26"/>
            <p:cNvGrpSpPr/>
            <p:nvPr/>
          </p:nvGrpSpPr>
          <p:grpSpPr>
            <a:xfrm>
              <a:off x="4985675" y="3518056"/>
              <a:ext cx="2136449" cy="1880447"/>
              <a:chOff x="4133748" y="1298025"/>
              <a:chExt cx="5464962" cy="4810120"/>
            </a:xfrm>
          </p:grpSpPr>
          <p:pic>
            <p:nvPicPr>
              <p:cNvPr id="14" name="그림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64" t="8420" r="23369" b="25029"/>
              <a:stretch/>
            </p:blipFill>
            <p:spPr>
              <a:xfrm>
                <a:off x="4133748" y="3679274"/>
                <a:ext cx="1821655" cy="2428871"/>
              </a:xfrm>
              <a:prstGeom prst="rect">
                <a:avLst/>
              </a:prstGeom>
            </p:spPr>
          </p:pic>
          <p:pic>
            <p:nvPicPr>
              <p:cNvPr id="15" name="그림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7" t="12662" r="32864" b="23501"/>
              <a:stretch/>
            </p:blipFill>
            <p:spPr>
              <a:xfrm>
                <a:off x="7777055" y="1298025"/>
                <a:ext cx="1821655" cy="2428871"/>
              </a:xfrm>
              <a:prstGeom prst="rect">
                <a:avLst/>
              </a:prstGeom>
            </p:spPr>
          </p:pic>
          <p:pic>
            <p:nvPicPr>
              <p:cNvPr id="16" name="그림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73" t="12264" r="39740" b="25728"/>
              <a:stretch/>
            </p:blipFill>
            <p:spPr>
              <a:xfrm>
                <a:off x="7777055" y="3679274"/>
                <a:ext cx="1821655" cy="2428871"/>
              </a:xfrm>
              <a:prstGeom prst="rect">
                <a:avLst/>
              </a:prstGeom>
            </p:spPr>
          </p:pic>
          <p:pic>
            <p:nvPicPr>
              <p:cNvPr id="17" name="그림 1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60" t="1904" r="59260" b="75415"/>
              <a:stretch/>
            </p:blipFill>
            <p:spPr>
              <a:xfrm>
                <a:off x="4133748" y="1298025"/>
                <a:ext cx="1821655" cy="2428871"/>
              </a:xfrm>
              <a:prstGeom prst="rect">
                <a:avLst/>
              </a:prstGeom>
            </p:spPr>
          </p:pic>
          <p:pic>
            <p:nvPicPr>
              <p:cNvPr id="18" name="그림 1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59" r="17666" b="25140"/>
              <a:stretch/>
            </p:blipFill>
            <p:spPr>
              <a:xfrm>
                <a:off x="5955403" y="3679274"/>
                <a:ext cx="1821655" cy="2428871"/>
              </a:xfrm>
              <a:prstGeom prst="rect">
                <a:avLst/>
              </a:prstGeom>
            </p:spPr>
          </p:pic>
          <p:pic>
            <p:nvPicPr>
              <p:cNvPr id="19" name="그림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22" t="3574" r="31897" b="45219"/>
              <a:stretch/>
            </p:blipFill>
            <p:spPr>
              <a:xfrm>
                <a:off x="5955403" y="1298025"/>
                <a:ext cx="1821655" cy="2428874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5160075" y="2862729"/>
              <a:ext cx="1755860" cy="650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Identification</a:t>
              </a:r>
              <a:br>
                <a:rPr lang="en-US" sz="1400" dirty="0" smtClean="0"/>
              </a:br>
              <a:r>
                <a:rPr lang="en-US" sz="1400" dirty="0" smtClean="0"/>
                <a:t>(</a:t>
              </a:r>
              <a:r>
                <a:rPr lang="en-US" sz="1400" b="1" dirty="0" smtClean="0"/>
                <a:t>Probe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sp>
          <p:nvSpPr>
            <p:cNvPr id="13" name="직사각형 18"/>
            <p:cNvSpPr/>
            <p:nvPr/>
          </p:nvSpPr>
          <p:spPr>
            <a:xfrm>
              <a:off x="4769223" y="2814918"/>
              <a:ext cx="2533033" cy="2721576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왼쪽/오른쪽 화살표 6"/>
          <p:cNvSpPr/>
          <p:nvPr/>
        </p:nvSpPr>
        <p:spPr>
          <a:xfrm>
            <a:off x="2516489" y="2026266"/>
            <a:ext cx="3213117" cy="1005415"/>
          </a:xfrm>
          <a:prstGeom prst="leftRightArrow">
            <a:avLst>
              <a:gd name="adj1" fmla="val 58206"/>
              <a:gd name="adj2" fmla="val 4771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Gap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87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Summary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279B-7D99-4243-BA16-99B6B7F0B917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13595" y="3957132"/>
            <a:ext cx="8675370" cy="2787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21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135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 2" pitchFamily="18" charset="2"/>
              <a:buChar char=""/>
              <a:defRPr sz="135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Heterogeneity of the shooting environments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C00000"/>
                </a:solidFill>
              </a:rPr>
              <a:t>Domain adaptation </a:t>
            </a:r>
            <a:r>
              <a:rPr lang="en-US" sz="2000" b="1" dirty="0" smtClean="0">
                <a:solidFill>
                  <a:srgbClr val="C00000"/>
                </a:solidFill>
              </a:rPr>
              <a:t>network</a:t>
            </a: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 Shortage of training samples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ko-KR" sz="2000" b="1" dirty="0" smtClean="0">
                <a:solidFill>
                  <a:srgbClr val="C00000"/>
                </a:solidFill>
              </a:rPr>
              <a:t>Face </a:t>
            </a:r>
            <a:r>
              <a:rPr lang="en-US" altLang="ko-KR" sz="2000" b="1" dirty="0">
                <a:solidFill>
                  <a:srgbClr val="C00000"/>
                </a:solidFill>
              </a:rPr>
              <a:t>synthesis</a:t>
            </a:r>
          </a:p>
          <a:p>
            <a:pPr marL="0" indent="0">
              <a:buNone/>
            </a:pPr>
            <a:endParaRPr lang="en-US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155" y="1910346"/>
            <a:ext cx="3475538" cy="120579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79620" y="1705995"/>
            <a:ext cx="1124316" cy="1614500"/>
            <a:chOff x="1700178" y="3218329"/>
            <a:chExt cx="1428462" cy="2007998"/>
          </a:xfrm>
        </p:grpSpPr>
        <p:sp>
          <p:nvSpPr>
            <p:cNvPr id="20" name="TextBox 19"/>
            <p:cNvSpPr txBox="1"/>
            <p:nvPr/>
          </p:nvSpPr>
          <p:spPr>
            <a:xfrm>
              <a:off x="1700178" y="3269209"/>
              <a:ext cx="1428462" cy="650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Registration</a:t>
              </a:r>
              <a:br>
                <a:rPr lang="en-US" sz="1400" dirty="0" smtClean="0"/>
              </a:br>
              <a:r>
                <a:rPr lang="en-US" sz="1400" dirty="0" smtClean="0"/>
                <a:t>(</a:t>
              </a:r>
              <a:r>
                <a:rPr lang="en-US" sz="1400" b="1" dirty="0" smtClean="0"/>
                <a:t>Gallery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pic>
          <p:nvPicPr>
            <p:cNvPr id="21" name="Picture 58"/>
            <p:cNvPicPr preferRelativeResize="0"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9" t="4756" r="19000" b="26983"/>
            <a:stretch/>
          </p:blipFill>
          <p:spPr>
            <a:xfrm>
              <a:off x="1936422" y="3910179"/>
              <a:ext cx="955974" cy="1195959"/>
            </a:xfrm>
            <a:prstGeom prst="rect">
              <a:avLst/>
            </a:prstGeom>
          </p:spPr>
        </p:pic>
        <p:sp>
          <p:nvSpPr>
            <p:cNvPr id="22" name="직사각형 16"/>
            <p:cNvSpPr/>
            <p:nvPr/>
          </p:nvSpPr>
          <p:spPr>
            <a:xfrm>
              <a:off x="1742339" y="3218329"/>
              <a:ext cx="1321373" cy="200799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25911" y="1419124"/>
            <a:ext cx="1993703" cy="2188242"/>
            <a:chOff x="4769223" y="2814918"/>
            <a:chExt cx="2533033" cy="2721576"/>
          </a:xfrm>
        </p:grpSpPr>
        <p:grpSp>
          <p:nvGrpSpPr>
            <p:cNvPr id="11" name="Group 26"/>
            <p:cNvGrpSpPr/>
            <p:nvPr/>
          </p:nvGrpSpPr>
          <p:grpSpPr>
            <a:xfrm>
              <a:off x="4985675" y="3518056"/>
              <a:ext cx="2136449" cy="1880447"/>
              <a:chOff x="4133748" y="1298025"/>
              <a:chExt cx="5464962" cy="4810120"/>
            </a:xfrm>
          </p:grpSpPr>
          <p:pic>
            <p:nvPicPr>
              <p:cNvPr id="14" name="그림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64" t="8420" r="23369" b="25029"/>
              <a:stretch/>
            </p:blipFill>
            <p:spPr>
              <a:xfrm>
                <a:off x="4133748" y="3679274"/>
                <a:ext cx="1821655" cy="2428871"/>
              </a:xfrm>
              <a:prstGeom prst="rect">
                <a:avLst/>
              </a:prstGeom>
            </p:spPr>
          </p:pic>
          <p:pic>
            <p:nvPicPr>
              <p:cNvPr id="15" name="그림 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7" t="12662" r="32864" b="23501"/>
              <a:stretch/>
            </p:blipFill>
            <p:spPr>
              <a:xfrm>
                <a:off x="7777055" y="1298025"/>
                <a:ext cx="1821655" cy="2428871"/>
              </a:xfrm>
              <a:prstGeom prst="rect">
                <a:avLst/>
              </a:prstGeom>
            </p:spPr>
          </p:pic>
          <p:pic>
            <p:nvPicPr>
              <p:cNvPr id="16" name="그림 1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73" t="12264" r="39740" b="25728"/>
              <a:stretch/>
            </p:blipFill>
            <p:spPr>
              <a:xfrm>
                <a:off x="7777055" y="3679274"/>
                <a:ext cx="1821655" cy="2428871"/>
              </a:xfrm>
              <a:prstGeom prst="rect">
                <a:avLst/>
              </a:prstGeom>
            </p:spPr>
          </p:pic>
          <p:pic>
            <p:nvPicPr>
              <p:cNvPr id="17" name="그림 1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60" t="1904" r="59260" b="75415"/>
              <a:stretch/>
            </p:blipFill>
            <p:spPr>
              <a:xfrm>
                <a:off x="4133748" y="1298025"/>
                <a:ext cx="1821655" cy="2428871"/>
              </a:xfrm>
              <a:prstGeom prst="rect">
                <a:avLst/>
              </a:prstGeom>
            </p:spPr>
          </p:pic>
          <p:pic>
            <p:nvPicPr>
              <p:cNvPr id="18" name="그림 1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59" r="17666" b="25140"/>
              <a:stretch/>
            </p:blipFill>
            <p:spPr>
              <a:xfrm>
                <a:off x="5955403" y="3679274"/>
                <a:ext cx="1821655" cy="2428871"/>
              </a:xfrm>
              <a:prstGeom prst="rect">
                <a:avLst/>
              </a:prstGeom>
            </p:spPr>
          </p:pic>
          <p:pic>
            <p:nvPicPr>
              <p:cNvPr id="19" name="그림 1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22" t="3574" r="31897" b="45219"/>
              <a:stretch/>
            </p:blipFill>
            <p:spPr>
              <a:xfrm>
                <a:off x="5955403" y="1298025"/>
                <a:ext cx="1821655" cy="2428874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5160075" y="2862729"/>
              <a:ext cx="1755860" cy="650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Identification</a:t>
              </a:r>
              <a:br>
                <a:rPr lang="en-US" sz="1400" dirty="0" smtClean="0"/>
              </a:br>
              <a:r>
                <a:rPr lang="en-US" sz="1400" dirty="0" smtClean="0"/>
                <a:t>(</a:t>
              </a:r>
              <a:r>
                <a:rPr lang="en-US" sz="1400" b="1" dirty="0" smtClean="0"/>
                <a:t>Probe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sp>
          <p:nvSpPr>
            <p:cNvPr id="13" name="직사각형 18"/>
            <p:cNvSpPr/>
            <p:nvPr/>
          </p:nvSpPr>
          <p:spPr>
            <a:xfrm>
              <a:off x="4769223" y="2814918"/>
              <a:ext cx="2533033" cy="2721576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7273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제목 448"/>
          <p:cNvSpPr>
            <a:spLocks noGrp="1"/>
          </p:cNvSpPr>
          <p:nvPr>
            <p:ph type="title"/>
          </p:nvPr>
        </p:nvSpPr>
        <p:spPr>
          <a:xfrm>
            <a:off x="633845" y="2238375"/>
            <a:ext cx="7886700" cy="1719897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Questions?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3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제목 448"/>
          <p:cNvSpPr>
            <a:spLocks noGrp="1"/>
          </p:cNvSpPr>
          <p:nvPr>
            <p:ph type="title"/>
          </p:nvPr>
        </p:nvSpPr>
        <p:spPr>
          <a:xfrm>
            <a:off x="633845" y="2632710"/>
            <a:ext cx="7886700" cy="1325562"/>
          </a:xfrm>
        </p:spPr>
        <p:txBody>
          <a:bodyPr>
            <a:normAutofit/>
          </a:bodyPr>
          <a:lstStyle/>
          <a:p>
            <a:r>
              <a:rPr lang="en-US" sz="4000" dirty="0"/>
              <a:t>Appendix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9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SSPP face recognition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940" y="1039906"/>
            <a:ext cx="8714510" cy="5140233"/>
          </a:xfrm>
        </p:spPr>
        <p:txBody>
          <a:bodyPr/>
          <a:lstStyle/>
          <a:p>
            <a:r>
              <a:rPr lang="en-US" altLang="ko-KR" b="1" dirty="0"/>
              <a:t>Face recognition using Single Sample Per Person (SSPP)</a:t>
            </a:r>
          </a:p>
          <a:p>
            <a:pPr lvl="1"/>
            <a:r>
              <a:rPr lang="en-US" altLang="ko-KR" dirty="0" smtClean="0"/>
              <a:t>Identify </a:t>
            </a:r>
            <a:r>
              <a:rPr lang="en-US" altLang="ko-KR" dirty="0"/>
              <a:t>or verify identities using </a:t>
            </a:r>
            <a:r>
              <a:rPr lang="en-US" altLang="ko-KR" b="1" u="sng" dirty="0"/>
              <a:t>only </a:t>
            </a:r>
            <a:r>
              <a:rPr lang="en-US" altLang="ko-KR" b="1" u="sng" dirty="0" smtClean="0"/>
              <a:t>one </a:t>
            </a:r>
            <a:r>
              <a:rPr lang="en-US" altLang="ko-KR" b="1" u="sng" dirty="0"/>
              <a:t>single gallery image</a:t>
            </a:r>
          </a:p>
          <a:p>
            <a:pPr lvl="1"/>
            <a:r>
              <a:rPr lang="en-US" altLang="ko-KR" dirty="0" smtClean="0"/>
              <a:t>Related </a:t>
            </a:r>
            <a:r>
              <a:rPr lang="en-US" altLang="ko-KR" dirty="0"/>
              <a:t>to the recently attracted one-shot learning</a:t>
            </a:r>
          </a:p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6" descr="http://ars.els-cdn.com/content/image/1-s2.0-S0031320316304496-gr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907" y="2815476"/>
            <a:ext cx="5185803" cy="313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3424797" y="6046336"/>
            <a:ext cx="4943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400" dirty="0" smtClean="0"/>
              <a:t>Sample images </a:t>
            </a:r>
            <a:r>
              <a:rPr lang="en-US" altLang="ko-KR" sz="1400" dirty="0"/>
              <a:t>of the AR </a:t>
            </a:r>
            <a:r>
              <a:rPr lang="en-US" altLang="ko-KR" sz="1400" dirty="0" smtClean="0"/>
              <a:t>database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895972" y="4068470"/>
            <a:ext cx="151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Expression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43" y="4068470"/>
            <a:ext cx="151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</a:rPr>
              <a:t>Illumination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42" y="5128714"/>
            <a:ext cx="151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</a:rPr>
              <a:t>Disguise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2342" y="5167980"/>
            <a:ext cx="151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Multiple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직사각형 16"/>
          <p:cNvSpPr/>
          <p:nvPr/>
        </p:nvSpPr>
        <p:spPr>
          <a:xfrm>
            <a:off x="3867710" y="2748801"/>
            <a:ext cx="992446" cy="1038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39910" y="2340271"/>
            <a:ext cx="2675126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Train (on single gallery)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직사각형 25"/>
          <p:cNvSpPr/>
          <p:nvPr/>
        </p:nvSpPr>
        <p:spPr>
          <a:xfrm>
            <a:off x="633845" y="3865422"/>
            <a:ext cx="7777290" cy="215110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71078" y="3484207"/>
            <a:ext cx="2586063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Test (on probe images)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Domain Adaptation (DA)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Domain Adversarial Network </a:t>
            </a:r>
            <a:br>
              <a:rPr lang="en-US" altLang="ko-KR" dirty="0"/>
            </a:br>
            <a:r>
              <a:rPr lang="en-US" altLang="ko-KR" sz="1200" dirty="0"/>
              <a:t>(</a:t>
            </a:r>
            <a:r>
              <a:rPr lang="en-US" altLang="ko-KR" sz="1200" dirty="0" err="1"/>
              <a:t>Ganin</a:t>
            </a:r>
            <a:r>
              <a:rPr lang="en-US" altLang="ko-KR" sz="1200" dirty="0"/>
              <a:t>, </a:t>
            </a:r>
            <a:r>
              <a:rPr lang="en-US" altLang="ko-KR" sz="1200" dirty="0" err="1"/>
              <a:t>Yaroslav</a:t>
            </a:r>
            <a:r>
              <a:rPr lang="en-US" altLang="ko-KR" sz="1200" dirty="0"/>
              <a:t>, and Victor </a:t>
            </a:r>
            <a:r>
              <a:rPr lang="en-US" altLang="ko-KR" sz="1200" dirty="0" err="1"/>
              <a:t>Lempitsky</a:t>
            </a:r>
            <a:r>
              <a:rPr lang="en-US" altLang="ko-KR" sz="1200" dirty="0"/>
              <a:t>. "Unsupervised domain adaptation by backpropagation." </a:t>
            </a:r>
            <a:r>
              <a:rPr lang="en-US" altLang="ko-KR" sz="1200" i="1" dirty="0"/>
              <a:t>ICML 2015</a:t>
            </a:r>
            <a:r>
              <a:rPr lang="en-US" altLang="ko-KR" sz="1200" i="1" dirty="0" smtClean="0"/>
              <a:t>.)</a:t>
            </a:r>
            <a:endParaRPr lang="en-US" altLang="ko-KR" dirty="0"/>
          </a:p>
          <a:p>
            <a:pPr lvl="1"/>
            <a:r>
              <a:rPr lang="en-US" altLang="ko-KR" dirty="0" smtClean="0"/>
              <a:t>Unified framework using adversarial training</a:t>
            </a:r>
            <a:r>
              <a:rPr lang="en-US" altLang="ko-KR" dirty="0"/>
              <a:t/>
            </a:r>
            <a:br>
              <a:rPr lang="en-US" altLang="ko-KR" dirty="0"/>
            </a:br>
            <a:endParaRPr lang="en-US" altLang="ko-KR" dirty="0">
              <a:solidFill>
                <a:srgbClr val="EC1077"/>
              </a:solidFill>
            </a:endParaRPr>
          </a:p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1" name="내용 개체 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0678" y="2598354"/>
            <a:ext cx="6714934" cy="294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3"/>
          <p:cNvSpPr/>
          <p:nvPr/>
        </p:nvSpPr>
        <p:spPr>
          <a:xfrm>
            <a:off x="1123950" y="2684978"/>
            <a:ext cx="3324225" cy="208704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직사각형 46"/>
          <p:cNvSpPr/>
          <p:nvPr/>
        </p:nvSpPr>
        <p:spPr>
          <a:xfrm>
            <a:off x="4772026" y="2676524"/>
            <a:ext cx="3143586" cy="141922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직사각형 49"/>
          <p:cNvSpPr/>
          <p:nvPr/>
        </p:nvSpPr>
        <p:spPr>
          <a:xfrm>
            <a:off x="4772026" y="4128724"/>
            <a:ext cx="3143586" cy="1419226"/>
          </a:xfrm>
          <a:prstGeom prst="rect">
            <a:avLst/>
          </a:prstGeom>
          <a:noFill/>
          <a:ln w="38100">
            <a:solidFill>
              <a:srgbClr val="E32A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2A8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23950" y="2198244"/>
            <a:ext cx="1990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00B050"/>
                </a:solidFill>
              </a:rPr>
              <a:t>Feature extractor</a:t>
            </a:r>
            <a:endParaRPr lang="ko-KR" alt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246350" y="2243440"/>
            <a:ext cx="1704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rgbClr val="0070C0"/>
                </a:solidFill>
              </a:rPr>
              <a:t>Label </a:t>
            </a:r>
            <a:r>
              <a:rPr lang="en-US" altLang="ko-KR" sz="2000" dirty="0">
                <a:solidFill>
                  <a:srgbClr val="0070C0"/>
                </a:solidFill>
              </a:rPr>
              <a:t>classifier</a:t>
            </a:r>
            <a:endParaRPr lang="ko-KR" alt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943601" y="5580924"/>
            <a:ext cx="2309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solidFill>
                  <a:srgbClr val="EC1077"/>
                </a:solidFill>
              </a:rPr>
              <a:t>Domain classifier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6408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Domain Adaptation (DA)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Domain Adversarial Network </a:t>
            </a:r>
            <a:br>
              <a:rPr lang="en-US" altLang="ko-KR" dirty="0"/>
            </a:br>
            <a:r>
              <a:rPr lang="en-US" altLang="ko-KR" sz="1200" dirty="0"/>
              <a:t>(</a:t>
            </a:r>
            <a:r>
              <a:rPr lang="en-US" altLang="ko-KR" sz="1200" dirty="0" err="1"/>
              <a:t>Ganin</a:t>
            </a:r>
            <a:r>
              <a:rPr lang="en-US" altLang="ko-KR" sz="1200" dirty="0"/>
              <a:t>, </a:t>
            </a:r>
            <a:r>
              <a:rPr lang="en-US" altLang="ko-KR" sz="1200" dirty="0" err="1"/>
              <a:t>Yaroslav</a:t>
            </a:r>
            <a:r>
              <a:rPr lang="en-US" altLang="ko-KR" sz="1200" dirty="0"/>
              <a:t>, and Victor </a:t>
            </a:r>
            <a:r>
              <a:rPr lang="en-US" altLang="ko-KR" sz="1200" dirty="0" err="1"/>
              <a:t>Lempitsky</a:t>
            </a:r>
            <a:r>
              <a:rPr lang="en-US" altLang="ko-KR" sz="1200" dirty="0"/>
              <a:t>. "Unsupervised domain adaptation by backpropagation." </a:t>
            </a:r>
            <a:r>
              <a:rPr lang="en-US" altLang="ko-KR" sz="1200" i="1" dirty="0"/>
              <a:t>ICML 2015</a:t>
            </a:r>
            <a:r>
              <a:rPr lang="en-US" altLang="ko-KR" sz="1200" i="1" dirty="0" smtClean="0"/>
              <a:t>.)</a:t>
            </a:r>
            <a:endParaRPr lang="en-US" altLang="ko-KR" dirty="0"/>
          </a:p>
          <a:p>
            <a:pPr lvl="1"/>
            <a:r>
              <a:rPr lang="en-US" altLang="ko-KR" dirty="0" smtClean="0"/>
              <a:t>Unified framework using adversarial training</a:t>
            </a:r>
            <a:r>
              <a:rPr lang="en-US" altLang="ko-KR" dirty="0"/>
              <a:t/>
            </a:r>
            <a:br>
              <a:rPr lang="en-US" altLang="ko-KR" dirty="0"/>
            </a:br>
            <a:endParaRPr lang="en-US" altLang="ko-KR" dirty="0">
              <a:solidFill>
                <a:srgbClr val="EC1077"/>
              </a:solidFill>
            </a:endParaRPr>
          </a:p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11" name="내용 개체 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0678" y="2598354"/>
            <a:ext cx="6714934" cy="294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23950" y="2198244"/>
            <a:ext cx="1990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00B050"/>
                </a:solidFill>
              </a:rPr>
              <a:t>Feature extractor</a:t>
            </a:r>
            <a:endParaRPr lang="ko-KR" alt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246350" y="2243440"/>
            <a:ext cx="1704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rgbClr val="0070C0"/>
                </a:solidFill>
              </a:rPr>
              <a:t>Label </a:t>
            </a:r>
            <a:r>
              <a:rPr lang="en-US" altLang="ko-KR" sz="2000" dirty="0">
                <a:solidFill>
                  <a:srgbClr val="0070C0"/>
                </a:solidFill>
              </a:rPr>
              <a:t>classifier</a:t>
            </a:r>
            <a:endParaRPr lang="ko-KR" alt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943601" y="5580924"/>
            <a:ext cx="2309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solidFill>
                  <a:srgbClr val="EC1077"/>
                </a:solidFill>
              </a:rPr>
              <a:t>Domain classifier</a:t>
            </a:r>
            <a:endParaRPr lang="ko-KR" altLang="en-US" sz="2000" dirty="0"/>
          </a:p>
        </p:txBody>
      </p:sp>
      <p:sp>
        <p:nvSpPr>
          <p:cNvPr id="5" name="Oval 4"/>
          <p:cNvSpPr/>
          <p:nvPr/>
        </p:nvSpPr>
        <p:spPr>
          <a:xfrm>
            <a:off x="4167630" y="4072413"/>
            <a:ext cx="927898" cy="932498"/>
          </a:xfrm>
          <a:prstGeom prst="ellipse">
            <a:avLst/>
          </a:prstGeom>
          <a:noFill/>
          <a:ln w="571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574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Domain Adaptation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Adversarial Training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 smtClean="0"/>
                  <a:t> is trained to fool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 smtClean="0"/>
                  <a:t> so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 smtClean="0"/>
                  <a:t> cannot determine domain of data.</a:t>
                </a:r>
              </a:p>
              <a:p>
                <a:pPr lvl="1"/>
                <a:r>
                  <a:rPr lang="en-US" dirty="0" smtClean="0"/>
                  <a:t>Gradient Reversal Layer (GRL)</a:t>
                </a:r>
              </a:p>
              <a:p>
                <a:pPr lvl="2"/>
                <a:r>
                  <a:rPr lang="en-US" sz="2000" dirty="0"/>
                  <a:t>f</a:t>
                </a:r>
                <a:r>
                  <a:rPr lang="en-US" sz="2000" dirty="0" smtClean="0"/>
                  <a:t>orward: identity operation</a:t>
                </a:r>
              </a:p>
              <a:p>
                <a:pPr lvl="2"/>
                <a:r>
                  <a:rPr lang="en-US" sz="2000" dirty="0" smtClean="0"/>
                  <a:t>backward: multiply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2000" dirty="0" smtClean="0"/>
              </a:p>
              <a:p>
                <a:pPr lvl="1"/>
                <a:endParaRPr lang="en-US" dirty="0"/>
              </a:p>
              <a:p>
                <a:r>
                  <a:rPr lang="en-US" dirty="0" smtClean="0"/>
                  <a:t>Loss for training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pPr marL="0" indent="0">
                  <a:buNone/>
                </a:pPr>
                <a:r>
                  <a:rPr lang="en-US" sz="1800" b="0" dirty="0" smtClean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sz="1800" dirty="0" smtClean="0"/>
                  <a:t>: loss </a:t>
                </a:r>
                <a:r>
                  <a:rPr lang="en-US" sz="1800" dirty="0"/>
                  <a:t>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8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800" dirty="0" smtClean="0"/>
                  <a:t>, and </a:t>
                </a:r>
                <a:br>
                  <a:rPr lang="en-US" sz="1800" dirty="0" smtClean="0"/>
                </a:br>
                <a:r>
                  <a:rPr lang="en-US" sz="18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1800" dirty="0" smtClean="0"/>
                  <a:t> : parameters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50" t="-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95" y="2127157"/>
            <a:ext cx="1063987" cy="816068"/>
          </a:xfrm>
          <a:prstGeom prst="rect">
            <a:avLst/>
          </a:prstGeom>
        </p:spPr>
      </p:pic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152" y="3683640"/>
            <a:ext cx="36195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SSPP face recognition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840" y="1039906"/>
            <a:ext cx="8790710" cy="5140233"/>
          </a:xfrm>
        </p:spPr>
        <p:txBody>
          <a:bodyPr/>
          <a:lstStyle/>
          <a:p>
            <a:r>
              <a:rPr lang="en-US" altLang="ko-KR" b="1" dirty="0" smtClean="0"/>
              <a:t>Limitations </a:t>
            </a:r>
            <a:r>
              <a:rPr lang="en-US" altLang="ko-KR" b="1" dirty="0"/>
              <a:t>of existing </a:t>
            </a:r>
            <a:r>
              <a:rPr lang="en-US" altLang="ko-KR" b="1" dirty="0" smtClean="0"/>
              <a:t>SSPP datasets</a:t>
            </a:r>
            <a:endParaRPr lang="en-US" altLang="ko-KR" b="1" dirty="0"/>
          </a:p>
          <a:p>
            <a:pPr lvl="1"/>
            <a:r>
              <a:rPr lang="en-US" altLang="ko-KR" dirty="0"/>
              <a:t>L</a:t>
            </a:r>
            <a:r>
              <a:rPr lang="en-US" altLang="ko-KR" dirty="0" smtClean="0"/>
              <a:t>ab </a:t>
            </a:r>
            <a:r>
              <a:rPr lang="en-US" altLang="ko-KR" dirty="0"/>
              <a:t>controlled environment</a:t>
            </a:r>
          </a:p>
          <a:p>
            <a:pPr lvl="1"/>
            <a:r>
              <a:rPr lang="en-US" altLang="ko-KR" dirty="0" smtClean="0"/>
              <a:t>Consistent shooting environment</a:t>
            </a:r>
            <a:endParaRPr lang="en-US" altLang="ko-KR" u="sng" dirty="0"/>
          </a:p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24395" y="6077248"/>
            <a:ext cx="7216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Lu, </a:t>
            </a:r>
            <a:r>
              <a:rPr lang="en-US" altLang="ko-KR" sz="1200" dirty="0" err="1"/>
              <a:t>Jiwen</a:t>
            </a:r>
            <a:r>
              <a:rPr lang="en-US" altLang="ko-KR" sz="1200" dirty="0"/>
              <a:t>, Yap-Peng Tan, and Gang Wang. "Discriminative </a:t>
            </a:r>
            <a:r>
              <a:rPr lang="en-US" altLang="ko-KR" sz="1200" dirty="0" err="1"/>
              <a:t>multimanifold</a:t>
            </a:r>
            <a:r>
              <a:rPr lang="en-US" altLang="ko-KR" sz="1200" dirty="0"/>
              <a:t> analysis for face recognition from a single training sample per person." </a:t>
            </a:r>
            <a:r>
              <a:rPr lang="en-US" altLang="ko-KR" sz="1200" i="1" dirty="0"/>
              <a:t>IEEE transactions on pattern analysis and machine intelligence</a:t>
            </a:r>
            <a:r>
              <a:rPr lang="en-US" altLang="ko-KR" sz="1200" dirty="0"/>
              <a:t> 35.1 (2013): 39-51.</a:t>
            </a:r>
            <a:endParaRPr lang="ko-KR" altLang="en-US" sz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1173054" y="2520441"/>
            <a:ext cx="6577131" cy="3141163"/>
            <a:chOff x="1244772" y="2753523"/>
            <a:chExt cx="6577131" cy="31411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3680" y="2753524"/>
              <a:ext cx="4487029" cy="314116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333680" y="2753523"/>
              <a:ext cx="543991" cy="314116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13531" y="2753523"/>
              <a:ext cx="3889248" cy="314116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70C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44772" y="2753523"/>
              <a:ext cx="12432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smtClean="0">
                  <a:solidFill>
                    <a:srgbClr val="FF0000"/>
                  </a:solidFill>
                </a:rPr>
                <a:t>Gallery</a:t>
              </a:r>
              <a:br>
                <a:rPr lang="en-US" altLang="ko-KR" sz="2000" dirty="0" smtClean="0">
                  <a:solidFill>
                    <a:srgbClr val="FF0000"/>
                  </a:solidFill>
                </a:rPr>
              </a:br>
              <a:r>
                <a:rPr lang="en-US" altLang="ko-KR" sz="2000" dirty="0" smtClean="0">
                  <a:solidFill>
                    <a:srgbClr val="FF0000"/>
                  </a:solidFill>
                </a:rPr>
                <a:t>(train)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78665" y="2753523"/>
              <a:ext cx="12432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smtClean="0">
                  <a:solidFill>
                    <a:srgbClr val="0070C0"/>
                  </a:solidFill>
                </a:rPr>
                <a:t>Probe</a:t>
              </a:r>
              <a:br>
                <a:rPr lang="en-US" altLang="ko-KR" sz="2000" dirty="0" smtClean="0">
                  <a:solidFill>
                    <a:srgbClr val="0070C0"/>
                  </a:solidFill>
                </a:rPr>
              </a:br>
              <a:r>
                <a:rPr lang="en-US" altLang="ko-KR" sz="2000" dirty="0" smtClean="0">
                  <a:solidFill>
                    <a:srgbClr val="0070C0"/>
                  </a:solidFill>
                </a:rPr>
                <a:t>(test)</a:t>
              </a:r>
              <a:endParaRPr lang="ko-KR" altLang="en-US" sz="20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143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Real-world SSPP Face recognition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607754" y="1771345"/>
            <a:ext cx="1219215" cy="2191412"/>
            <a:chOff x="1742339" y="3218329"/>
            <a:chExt cx="1341137" cy="2410553"/>
          </a:xfrm>
        </p:grpSpPr>
        <p:pic>
          <p:nvPicPr>
            <p:cNvPr id="6" name="Picture 2" descr="camera icon에 대한 이미지 검색결과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370" y="5094216"/>
              <a:ext cx="528077" cy="528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765109" y="3302659"/>
              <a:ext cx="12986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Registration</a:t>
              </a:r>
              <a:br>
                <a:rPr lang="en-US" sz="1600" dirty="0" smtClean="0"/>
              </a:br>
              <a:r>
                <a:rPr lang="en-US" sz="1600" dirty="0" smtClean="0"/>
                <a:t>(</a:t>
              </a:r>
              <a:r>
                <a:rPr lang="en-US" sz="1600" b="1" dirty="0" smtClean="0"/>
                <a:t>Gallery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pic>
          <p:nvPicPr>
            <p:cNvPr id="8" name="Picture 58"/>
            <p:cNvPicPr preferRelativeResize="0"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9" t="4756" r="19000" b="26983"/>
            <a:stretch/>
          </p:blipFill>
          <p:spPr>
            <a:xfrm>
              <a:off x="1936422" y="3910179"/>
              <a:ext cx="955974" cy="1195960"/>
            </a:xfrm>
            <a:prstGeom prst="rect">
              <a:avLst/>
            </a:prstGeom>
          </p:spPr>
        </p:pic>
        <p:sp>
          <p:nvSpPr>
            <p:cNvPr id="9" name="직사각형 16"/>
            <p:cNvSpPr/>
            <p:nvPr/>
          </p:nvSpPr>
          <p:spPr>
            <a:xfrm>
              <a:off x="1742339" y="3218329"/>
              <a:ext cx="1341137" cy="24105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126283" y="1152730"/>
            <a:ext cx="2330824" cy="2827957"/>
            <a:chOff x="4769223" y="2814918"/>
            <a:chExt cx="2563906" cy="3110753"/>
          </a:xfrm>
        </p:grpSpPr>
        <p:pic>
          <p:nvPicPr>
            <p:cNvPr id="11" name="Picture 4" descr="surveillance cam icon에 대한 이미지 검색결과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5437" y="5428349"/>
              <a:ext cx="436926" cy="436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26"/>
            <p:cNvGrpSpPr/>
            <p:nvPr/>
          </p:nvGrpSpPr>
          <p:grpSpPr>
            <a:xfrm>
              <a:off x="4985675" y="3518055"/>
              <a:ext cx="2136449" cy="1880447"/>
              <a:chOff x="4133748" y="1298023"/>
              <a:chExt cx="5464962" cy="4810119"/>
            </a:xfrm>
          </p:grpSpPr>
          <p:pic>
            <p:nvPicPr>
              <p:cNvPr id="15" name="그림 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64" t="8420" r="23369" b="25029"/>
              <a:stretch/>
            </p:blipFill>
            <p:spPr>
              <a:xfrm>
                <a:off x="4133748" y="3679269"/>
                <a:ext cx="1821655" cy="2428873"/>
              </a:xfrm>
              <a:prstGeom prst="rect">
                <a:avLst/>
              </a:prstGeom>
            </p:spPr>
          </p:pic>
          <p:pic>
            <p:nvPicPr>
              <p:cNvPr id="16" name="그림 8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7" t="12662" r="32864" b="23501"/>
              <a:stretch/>
            </p:blipFill>
            <p:spPr>
              <a:xfrm>
                <a:off x="7777055" y="1298023"/>
                <a:ext cx="1821655" cy="2428873"/>
              </a:xfrm>
              <a:prstGeom prst="rect">
                <a:avLst/>
              </a:prstGeom>
            </p:spPr>
          </p:pic>
          <p:pic>
            <p:nvPicPr>
              <p:cNvPr id="17" name="그림 10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73" t="12264" r="39740" b="25728"/>
              <a:stretch/>
            </p:blipFill>
            <p:spPr>
              <a:xfrm>
                <a:off x="7777055" y="3679269"/>
                <a:ext cx="1821655" cy="2428873"/>
              </a:xfrm>
              <a:prstGeom prst="rect">
                <a:avLst/>
              </a:prstGeom>
            </p:spPr>
          </p:pic>
          <p:pic>
            <p:nvPicPr>
              <p:cNvPr id="18" name="그림 1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60" t="1904" r="59260" b="75415"/>
              <a:stretch/>
            </p:blipFill>
            <p:spPr>
              <a:xfrm>
                <a:off x="4133748" y="1298023"/>
                <a:ext cx="1821655" cy="2428873"/>
              </a:xfrm>
              <a:prstGeom prst="rect">
                <a:avLst/>
              </a:prstGeom>
            </p:spPr>
          </p:pic>
          <p:pic>
            <p:nvPicPr>
              <p:cNvPr id="19" name="그림 1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59" r="17666" b="25140"/>
              <a:stretch/>
            </p:blipFill>
            <p:spPr>
              <a:xfrm>
                <a:off x="5955403" y="3679269"/>
                <a:ext cx="1821655" cy="2428873"/>
              </a:xfrm>
              <a:prstGeom prst="rect">
                <a:avLst/>
              </a:prstGeom>
            </p:spPr>
          </p:pic>
          <p:pic>
            <p:nvPicPr>
              <p:cNvPr id="20" name="그림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22" t="3574" r="31897" b="45219"/>
              <a:stretch/>
            </p:blipFill>
            <p:spPr>
              <a:xfrm>
                <a:off x="5955403" y="1298023"/>
                <a:ext cx="1821655" cy="2428873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5160075" y="2896180"/>
              <a:ext cx="1755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Identification</a:t>
              </a:r>
              <a:br>
                <a:rPr lang="en-US" sz="1600" dirty="0" smtClean="0"/>
              </a:br>
              <a:r>
                <a:rPr lang="en-US" sz="1600" dirty="0" smtClean="0"/>
                <a:t>(</a:t>
              </a:r>
              <a:r>
                <a:rPr lang="en-US" sz="1600" b="1" dirty="0" smtClean="0"/>
                <a:t>Probe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sp>
          <p:nvSpPr>
            <p:cNvPr id="14" name="직사각형 18"/>
            <p:cNvSpPr/>
            <p:nvPr/>
          </p:nvSpPr>
          <p:spPr>
            <a:xfrm>
              <a:off x="4769223" y="2814918"/>
              <a:ext cx="2563906" cy="3110753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직사각형 20"/>
          <p:cNvSpPr/>
          <p:nvPr/>
        </p:nvSpPr>
        <p:spPr>
          <a:xfrm>
            <a:off x="210780" y="3982335"/>
            <a:ext cx="401316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 smtClean="0">
                <a:solidFill>
                  <a:srgbClr val="FF0000"/>
                </a:solidFill>
              </a:rPr>
              <a:t>Gallery</a:t>
            </a:r>
            <a:endParaRPr lang="en-US" altLang="ko-KR" dirty="0"/>
          </a:p>
          <a:p>
            <a:pPr algn="ctr"/>
            <a:r>
              <a:rPr lang="en-US" altLang="ko-KR" dirty="0" smtClean="0"/>
              <a:t>A </a:t>
            </a:r>
            <a:r>
              <a:rPr lang="en-US" altLang="ko-KR" dirty="0"/>
              <a:t>stable image like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clear </a:t>
            </a:r>
            <a:r>
              <a:rPr lang="en-US" altLang="ko-KR" dirty="0"/>
              <a:t>frontal </a:t>
            </a:r>
            <a:r>
              <a:rPr lang="en-US" altLang="ko-KR" dirty="0" smtClean="0"/>
              <a:t>mugshot</a:t>
            </a:r>
          </a:p>
          <a:p>
            <a:pPr algn="ctr"/>
            <a:r>
              <a:rPr lang="en-US" altLang="ko-KR" dirty="0" smtClean="0"/>
              <a:t>e.g</a:t>
            </a:r>
            <a:r>
              <a:rPr lang="en-US" altLang="ko-KR" dirty="0"/>
              <a:t>., </a:t>
            </a:r>
            <a:r>
              <a:rPr lang="en-US" altLang="ko-KR" dirty="0">
                <a:solidFill>
                  <a:srgbClr val="00B050"/>
                </a:solidFill>
              </a:rPr>
              <a:t>ID card</a:t>
            </a:r>
            <a:r>
              <a:rPr lang="en-US" altLang="ko-KR" dirty="0"/>
              <a:t> or </a:t>
            </a:r>
            <a:r>
              <a:rPr lang="en-US" altLang="ko-KR" dirty="0">
                <a:solidFill>
                  <a:srgbClr val="00B050"/>
                </a:solidFill>
              </a:rPr>
              <a:t>e-passport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4163290" y="3982335"/>
            <a:ext cx="444731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 smtClean="0">
                <a:solidFill>
                  <a:srgbClr val="0070C0"/>
                </a:solidFill>
              </a:rPr>
              <a:t>Probe</a:t>
            </a:r>
            <a:endParaRPr lang="en-US" altLang="ko-KR" dirty="0" smtClean="0">
              <a:solidFill>
                <a:srgbClr val="0070C0"/>
              </a:solidFill>
            </a:endParaRPr>
          </a:p>
          <a:p>
            <a:pPr algn="ctr"/>
            <a:r>
              <a:rPr lang="en-US" altLang="ko-KR" dirty="0" smtClean="0"/>
              <a:t>Unstable </a:t>
            </a:r>
            <a:r>
              <a:rPr lang="en-US" altLang="ko-KR" dirty="0"/>
              <a:t>images </a:t>
            </a:r>
            <a:r>
              <a:rPr lang="en-US" altLang="ko-KR" dirty="0" smtClean="0"/>
              <a:t>including</a:t>
            </a:r>
            <a:br>
              <a:rPr lang="en-US" altLang="ko-KR" dirty="0" smtClean="0"/>
            </a:br>
            <a:r>
              <a:rPr lang="en-US" altLang="ko-KR" dirty="0" smtClean="0"/>
              <a:t>non-trivial </a:t>
            </a:r>
            <a:r>
              <a:rPr lang="en-US" altLang="ko-KR" dirty="0"/>
              <a:t>variations 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e.g</a:t>
            </a:r>
            <a:r>
              <a:rPr lang="en-US" altLang="ko-KR" dirty="0"/>
              <a:t>., </a:t>
            </a:r>
            <a:r>
              <a:rPr lang="en-US" altLang="ko-KR" dirty="0">
                <a:solidFill>
                  <a:srgbClr val="00B050"/>
                </a:solidFill>
              </a:rPr>
              <a:t>surveillance camera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00B050"/>
                </a:solidFill>
              </a:rPr>
              <a:t>web images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5005943" y="5433021"/>
            <a:ext cx="2897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accent1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Variations: </a:t>
            </a:r>
          </a:p>
          <a:p>
            <a:pPr algn="ctr"/>
            <a:r>
              <a:rPr lang="en-US" altLang="ko-KR" u="sng" dirty="0" smtClean="0">
                <a:solidFill>
                  <a:schemeClr val="accent1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camera </a:t>
            </a:r>
            <a:r>
              <a:rPr lang="en-US" altLang="ko-KR" u="sng" dirty="0">
                <a:solidFill>
                  <a:schemeClr val="accent1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sensor, blur, noise, </a:t>
            </a:r>
            <a:r>
              <a:rPr lang="en-US" altLang="ko-KR" u="sng" dirty="0" smtClean="0">
                <a:solidFill>
                  <a:schemeClr val="accent1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pose, illumination</a:t>
            </a:r>
            <a:endParaRPr lang="en-US" altLang="ko-KR" u="sng" dirty="0">
              <a:solidFill>
                <a:schemeClr val="accent1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7" name="자유형 26"/>
          <p:cNvSpPr/>
          <p:nvPr/>
        </p:nvSpPr>
        <p:spPr>
          <a:xfrm>
            <a:off x="7191375" y="4848225"/>
            <a:ext cx="1345505" cy="742950"/>
          </a:xfrm>
          <a:custGeom>
            <a:avLst/>
            <a:gdLst>
              <a:gd name="connsiteX0" fmla="*/ 266700 w 1345505"/>
              <a:gd name="connsiteY0" fmla="*/ 0 h 742950"/>
              <a:gd name="connsiteX1" fmla="*/ 1343025 w 1345505"/>
              <a:gd name="connsiteY1" fmla="*/ 238125 h 742950"/>
              <a:gd name="connsiteX2" fmla="*/ 0 w 1345505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5505" h="742950">
                <a:moveTo>
                  <a:pt x="266700" y="0"/>
                </a:moveTo>
                <a:cubicBezTo>
                  <a:pt x="827087" y="57150"/>
                  <a:pt x="1387475" y="114300"/>
                  <a:pt x="1343025" y="238125"/>
                </a:cubicBezTo>
                <a:cubicBezTo>
                  <a:pt x="1298575" y="361950"/>
                  <a:pt x="238125" y="658813"/>
                  <a:pt x="0" y="742950"/>
                </a:cubicBezTo>
              </a:path>
            </a:pathLst>
          </a:custGeom>
          <a:noFill/>
          <a:ln w="28575" cmpd="sng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0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dirty="0" smtClean="0"/>
              <a:t>Real-world SSPP Face recognition </a:t>
            </a:r>
            <a:endParaRPr lang="en-US" altLang="ko-KR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33845" y="3502023"/>
            <a:ext cx="7886700" cy="3033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Challenges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Heterogeneity of the shooting environments</a:t>
            </a:r>
          </a:p>
          <a:p>
            <a:pPr lvl="1"/>
            <a:r>
              <a:rPr lang="en-US" sz="2000" dirty="0" smtClean="0"/>
              <a:t>Gallery: </a:t>
            </a:r>
            <a:r>
              <a:rPr lang="en-US" sz="2000" dirty="0" smtClean="0">
                <a:solidFill>
                  <a:srgbClr val="C00000"/>
                </a:solidFill>
              </a:rPr>
              <a:t>stable environment</a:t>
            </a:r>
            <a:endParaRPr lang="en-US" sz="2000" dirty="0" smtClean="0"/>
          </a:p>
          <a:p>
            <a:pPr lvl="1"/>
            <a:r>
              <a:rPr lang="en-US" sz="2000" dirty="0" smtClean="0"/>
              <a:t>Probe: </a:t>
            </a:r>
            <a:r>
              <a:rPr lang="en-US" sz="2000" dirty="0" smtClean="0">
                <a:solidFill>
                  <a:srgbClr val="C00000"/>
                </a:solidFill>
              </a:rPr>
              <a:t>highly unstable environment </a:t>
            </a:r>
            <a:endParaRPr lang="en-US" sz="2800" dirty="0" smtClean="0"/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 Shortage of training samples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Only one training sample per person </a:t>
            </a:r>
            <a:r>
              <a:rPr lang="en-US" sz="2000" dirty="0" smtClean="0"/>
              <a:t>is available</a:t>
            </a:r>
          </a:p>
        </p:txBody>
      </p:sp>
      <p:sp>
        <p:nvSpPr>
          <p:cNvPr id="21" name="슬라이드 번호 개체 틀 20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t>7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275788" y="1183423"/>
            <a:ext cx="4381067" cy="2188242"/>
            <a:chOff x="1655353" y="2904565"/>
            <a:chExt cx="5566218" cy="2721576"/>
          </a:xfrm>
        </p:grpSpPr>
        <p:grpSp>
          <p:nvGrpSpPr>
            <p:cNvPr id="5" name="Group 4"/>
            <p:cNvGrpSpPr/>
            <p:nvPr/>
          </p:nvGrpSpPr>
          <p:grpSpPr>
            <a:xfrm>
              <a:off x="1655353" y="2904565"/>
              <a:ext cx="1428462" cy="2007998"/>
              <a:chOff x="1700178" y="3218329"/>
              <a:chExt cx="1428462" cy="2007998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700178" y="3269209"/>
                <a:ext cx="1428462" cy="650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Registration</a:t>
                </a:r>
                <a:br>
                  <a:rPr lang="en-US" sz="1400" dirty="0" smtClean="0"/>
                </a:br>
                <a:r>
                  <a:rPr lang="en-US" sz="1400" dirty="0" smtClean="0"/>
                  <a:t>(</a:t>
                </a:r>
                <a:r>
                  <a:rPr lang="en-US" sz="1400" b="1" dirty="0" smtClean="0"/>
                  <a:t>Gallery</a:t>
                </a:r>
                <a:r>
                  <a:rPr lang="en-US" sz="1400" dirty="0" smtClean="0"/>
                  <a:t>)</a:t>
                </a:r>
                <a:endParaRPr lang="en-US" sz="1400" dirty="0"/>
              </a:p>
            </p:txBody>
          </p:sp>
          <p:pic>
            <p:nvPicPr>
              <p:cNvPr id="8" name="Picture 58"/>
              <p:cNvPicPr preferRelativeResize="0">
                <a:picLocks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99" t="4756" r="19000" b="26983"/>
              <a:stretch/>
            </p:blipFill>
            <p:spPr>
              <a:xfrm>
                <a:off x="1936422" y="3910179"/>
                <a:ext cx="955974" cy="1195959"/>
              </a:xfrm>
              <a:prstGeom prst="rect">
                <a:avLst/>
              </a:prstGeom>
            </p:spPr>
          </p:pic>
          <p:sp>
            <p:nvSpPr>
              <p:cNvPr id="9" name="직사각형 16"/>
              <p:cNvSpPr/>
              <p:nvPr/>
            </p:nvSpPr>
            <p:spPr>
              <a:xfrm>
                <a:off x="1742339" y="3218329"/>
                <a:ext cx="1321373" cy="200799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688538" y="2904565"/>
              <a:ext cx="2533033" cy="2721576"/>
              <a:chOff x="4769223" y="2814918"/>
              <a:chExt cx="2533033" cy="2721576"/>
            </a:xfrm>
          </p:grpSpPr>
          <p:grpSp>
            <p:nvGrpSpPr>
              <p:cNvPr id="12" name="Group 26"/>
              <p:cNvGrpSpPr/>
              <p:nvPr/>
            </p:nvGrpSpPr>
            <p:grpSpPr>
              <a:xfrm>
                <a:off x="4985675" y="3518056"/>
                <a:ext cx="2136449" cy="1880447"/>
                <a:chOff x="4133748" y="1298025"/>
                <a:chExt cx="5464962" cy="4810120"/>
              </a:xfrm>
            </p:grpSpPr>
            <p:pic>
              <p:nvPicPr>
                <p:cNvPr id="15" name="그림 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664" t="8420" r="23369" b="25029"/>
                <a:stretch/>
              </p:blipFill>
              <p:spPr>
                <a:xfrm>
                  <a:off x="4133748" y="3679274"/>
                  <a:ext cx="1821655" cy="2428871"/>
                </a:xfrm>
                <a:prstGeom prst="rect">
                  <a:avLst/>
                </a:prstGeom>
              </p:spPr>
            </p:pic>
            <p:pic>
              <p:nvPicPr>
                <p:cNvPr id="16" name="그림 8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257" t="12662" r="32864" b="23501"/>
                <a:stretch/>
              </p:blipFill>
              <p:spPr>
                <a:xfrm>
                  <a:off x="7777055" y="1298025"/>
                  <a:ext cx="1821655" cy="2428871"/>
                </a:xfrm>
                <a:prstGeom prst="rect">
                  <a:avLst/>
                </a:prstGeom>
              </p:spPr>
            </p:pic>
            <p:pic>
              <p:nvPicPr>
                <p:cNvPr id="17" name="그림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573" t="12264" r="39740" b="25728"/>
                <a:stretch/>
              </p:blipFill>
              <p:spPr>
                <a:xfrm>
                  <a:off x="7777055" y="3679274"/>
                  <a:ext cx="1821655" cy="2428871"/>
                </a:xfrm>
                <a:prstGeom prst="rect">
                  <a:avLst/>
                </a:prstGeom>
              </p:spPr>
            </p:pic>
            <p:pic>
              <p:nvPicPr>
                <p:cNvPr id="18" name="그림 1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060" t="1904" r="59260" b="75415"/>
                <a:stretch/>
              </p:blipFill>
              <p:spPr>
                <a:xfrm>
                  <a:off x="4133748" y="1298025"/>
                  <a:ext cx="1821655" cy="2428871"/>
                </a:xfrm>
                <a:prstGeom prst="rect">
                  <a:avLst/>
                </a:prstGeom>
              </p:spPr>
            </p:pic>
            <p:pic>
              <p:nvPicPr>
                <p:cNvPr id="19" name="그림 1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959" r="17666" b="25140"/>
                <a:stretch/>
              </p:blipFill>
              <p:spPr>
                <a:xfrm>
                  <a:off x="5955403" y="3679274"/>
                  <a:ext cx="1821655" cy="2428871"/>
                </a:xfrm>
                <a:prstGeom prst="rect">
                  <a:avLst/>
                </a:prstGeom>
              </p:spPr>
            </p:pic>
            <p:pic>
              <p:nvPicPr>
                <p:cNvPr id="20" name="그림 1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22" t="3574" r="31897" b="45219"/>
                <a:stretch/>
              </p:blipFill>
              <p:spPr>
                <a:xfrm>
                  <a:off x="5955403" y="1298025"/>
                  <a:ext cx="1821655" cy="2428874"/>
                </a:xfrm>
                <a:prstGeom prst="rect">
                  <a:avLst/>
                </a:prstGeom>
              </p:spPr>
            </p:pic>
          </p:grpSp>
          <p:sp>
            <p:nvSpPr>
              <p:cNvPr id="13" name="TextBox 12"/>
              <p:cNvSpPr txBox="1"/>
              <p:nvPr/>
            </p:nvSpPr>
            <p:spPr>
              <a:xfrm>
                <a:off x="5160075" y="2862729"/>
                <a:ext cx="1755860" cy="650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Identification</a:t>
                </a:r>
                <a:br>
                  <a:rPr lang="en-US" sz="1400" dirty="0" smtClean="0"/>
                </a:br>
                <a:r>
                  <a:rPr lang="en-US" sz="1400" dirty="0" smtClean="0"/>
                  <a:t>(</a:t>
                </a:r>
                <a:r>
                  <a:rPr lang="en-US" sz="1400" b="1" dirty="0" smtClean="0"/>
                  <a:t>Probe</a:t>
                </a:r>
                <a:r>
                  <a:rPr lang="en-US" sz="1400" dirty="0" smtClean="0"/>
                  <a:t>)</a:t>
                </a:r>
                <a:endParaRPr lang="en-US" sz="1400" dirty="0"/>
              </a:p>
            </p:txBody>
          </p:sp>
          <p:sp>
            <p:nvSpPr>
              <p:cNvPr id="14" name="직사각형 18"/>
              <p:cNvSpPr/>
              <p:nvPr/>
            </p:nvSpPr>
            <p:spPr>
              <a:xfrm>
                <a:off x="4769223" y="2814918"/>
                <a:ext cx="2533033" cy="2721576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131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제목 448"/>
          <p:cNvSpPr>
            <a:spLocks noGrp="1"/>
          </p:cNvSpPr>
          <p:nvPr>
            <p:ph type="title"/>
          </p:nvPr>
        </p:nvSpPr>
        <p:spPr>
          <a:xfrm>
            <a:off x="633845" y="2632710"/>
            <a:ext cx="7886700" cy="1325562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Proposed method</a:t>
            </a:r>
            <a:endParaRPr lang="en-US" sz="4000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3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dirty="0" smtClean="0"/>
              <a:t>Real-world SSPP Face recognition </a:t>
            </a:r>
            <a:endParaRPr lang="en-US" altLang="ko-KR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33845" y="3773580"/>
            <a:ext cx="7886700" cy="2152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300" b="1" dirty="0"/>
              <a:t>Challenges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ko-KR" b="1" dirty="0"/>
              <a:t>Heterogeneity of the shooting environments</a:t>
            </a:r>
          </a:p>
          <a:p>
            <a:pPr lvl="1"/>
            <a:r>
              <a:rPr lang="en-US" altLang="ko-KR" sz="2000" dirty="0"/>
              <a:t>Gallery: </a:t>
            </a:r>
            <a:r>
              <a:rPr lang="en-US" altLang="ko-KR" sz="2000" dirty="0">
                <a:solidFill>
                  <a:srgbClr val="C00000"/>
                </a:solidFill>
              </a:rPr>
              <a:t>stable environment</a:t>
            </a:r>
            <a:endParaRPr lang="en-US" altLang="ko-KR" sz="2000" dirty="0"/>
          </a:p>
          <a:p>
            <a:pPr lvl="1"/>
            <a:r>
              <a:rPr lang="en-US" altLang="ko-KR" sz="2000" dirty="0"/>
              <a:t>Probe: </a:t>
            </a:r>
            <a:r>
              <a:rPr lang="en-US" altLang="ko-KR" sz="2000" dirty="0">
                <a:solidFill>
                  <a:srgbClr val="C00000"/>
                </a:solidFill>
              </a:rPr>
              <a:t>highly unstable environment </a:t>
            </a:r>
            <a:endParaRPr lang="en-US" altLang="ko-KR" sz="2800" dirty="0"/>
          </a:p>
        </p:txBody>
      </p:sp>
      <p:sp>
        <p:nvSpPr>
          <p:cNvPr id="21" name="슬라이드 번호 개체 틀 20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</p:spPr>
        <p:txBody>
          <a:bodyPr/>
          <a:lstStyle/>
          <a:p>
            <a:fld id="{4F54279B-7D99-4243-BA16-99B6B7F0B917}" type="slidenum">
              <a:rPr lang="en-US" smtClean="0"/>
              <a:t>9</a:t>
            </a:fld>
            <a:endParaRPr lang="en-US"/>
          </a:p>
        </p:txBody>
      </p:sp>
      <p:sp>
        <p:nvSpPr>
          <p:cNvPr id="51" name="왼쪽/오른쪽 화살표 6"/>
          <p:cNvSpPr/>
          <p:nvPr/>
        </p:nvSpPr>
        <p:spPr>
          <a:xfrm>
            <a:off x="2416130" y="1825547"/>
            <a:ext cx="3213117" cy="1005415"/>
          </a:xfrm>
          <a:prstGeom prst="leftRightArrow">
            <a:avLst>
              <a:gd name="adj1" fmla="val 58206"/>
              <a:gd name="adj2" fmla="val 4771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Gap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119901" y="1261535"/>
            <a:ext cx="1219215" cy="2191412"/>
            <a:chOff x="1742339" y="3218329"/>
            <a:chExt cx="1341137" cy="2410553"/>
          </a:xfrm>
        </p:grpSpPr>
        <p:sp>
          <p:nvSpPr>
            <p:cNvPr id="53" name="TextBox 52"/>
            <p:cNvSpPr txBox="1"/>
            <p:nvPr/>
          </p:nvSpPr>
          <p:spPr>
            <a:xfrm>
              <a:off x="1765109" y="3302659"/>
              <a:ext cx="12986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Registration</a:t>
              </a:r>
              <a:br>
                <a:rPr lang="en-US" sz="1600" dirty="0" smtClean="0"/>
              </a:br>
              <a:r>
                <a:rPr lang="en-US" sz="1600" dirty="0" smtClean="0"/>
                <a:t>(</a:t>
              </a:r>
              <a:r>
                <a:rPr lang="en-US" sz="1600" b="1" dirty="0" smtClean="0"/>
                <a:t>Gallery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pic>
          <p:nvPicPr>
            <p:cNvPr id="54" name="Picture 58"/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9" t="4756" r="19000" b="26983"/>
            <a:stretch/>
          </p:blipFill>
          <p:spPr>
            <a:xfrm>
              <a:off x="1936422" y="3910179"/>
              <a:ext cx="955974" cy="1195959"/>
            </a:xfrm>
            <a:prstGeom prst="rect">
              <a:avLst/>
            </a:prstGeom>
          </p:spPr>
        </p:pic>
        <p:sp>
          <p:nvSpPr>
            <p:cNvPr id="55" name="직사각형 16"/>
            <p:cNvSpPr/>
            <p:nvPr/>
          </p:nvSpPr>
          <p:spPr>
            <a:xfrm>
              <a:off x="1742339" y="3218329"/>
              <a:ext cx="1341137" cy="24105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712577" y="1261535"/>
            <a:ext cx="2330824" cy="2535687"/>
            <a:chOff x="4769223" y="2814918"/>
            <a:chExt cx="2563906" cy="2789256"/>
          </a:xfrm>
        </p:grpSpPr>
        <p:grpSp>
          <p:nvGrpSpPr>
            <p:cNvPr id="57" name="Group 26"/>
            <p:cNvGrpSpPr/>
            <p:nvPr/>
          </p:nvGrpSpPr>
          <p:grpSpPr>
            <a:xfrm>
              <a:off x="4985675" y="3518055"/>
              <a:ext cx="2136449" cy="1880447"/>
              <a:chOff x="4133748" y="1298023"/>
              <a:chExt cx="5464962" cy="4810119"/>
            </a:xfrm>
          </p:grpSpPr>
          <p:pic>
            <p:nvPicPr>
              <p:cNvPr id="60" name="그림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64" t="8420" r="23369" b="25029"/>
              <a:stretch/>
            </p:blipFill>
            <p:spPr>
              <a:xfrm>
                <a:off x="4133748" y="3679269"/>
                <a:ext cx="1821655" cy="2428873"/>
              </a:xfrm>
              <a:prstGeom prst="rect">
                <a:avLst/>
              </a:prstGeom>
            </p:spPr>
          </p:pic>
          <p:pic>
            <p:nvPicPr>
              <p:cNvPr id="61" name="그림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7" t="12662" r="32864" b="23501"/>
              <a:stretch/>
            </p:blipFill>
            <p:spPr>
              <a:xfrm>
                <a:off x="7777055" y="1298023"/>
                <a:ext cx="1821655" cy="2428873"/>
              </a:xfrm>
              <a:prstGeom prst="rect">
                <a:avLst/>
              </a:prstGeom>
            </p:spPr>
          </p:pic>
          <p:pic>
            <p:nvPicPr>
              <p:cNvPr id="62" name="그림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73" t="12264" r="39740" b="25728"/>
              <a:stretch/>
            </p:blipFill>
            <p:spPr>
              <a:xfrm>
                <a:off x="7777055" y="3679269"/>
                <a:ext cx="1821655" cy="2428873"/>
              </a:xfrm>
              <a:prstGeom prst="rect">
                <a:avLst/>
              </a:prstGeom>
            </p:spPr>
          </p:pic>
          <p:pic>
            <p:nvPicPr>
              <p:cNvPr id="63" name="그림 1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60" t="1904" r="59260" b="75415"/>
              <a:stretch/>
            </p:blipFill>
            <p:spPr>
              <a:xfrm>
                <a:off x="4133748" y="1298023"/>
                <a:ext cx="1821655" cy="2428873"/>
              </a:xfrm>
              <a:prstGeom prst="rect">
                <a:avLst/>
              </a:prstGeom>
            </p:spPr>
          </p:pic>
          <p:pic>
            <p:nvPicPr>
              <p:cNvPr id="64" name="그림 1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59" r="17666" b="25140"/>
              <a:stretch/>
            </p:blipFill>
            <p:spPr>
              <a:xfrm>
                <a:off x="5955403" y="3679269"/>
                <a:ext cx="1821655" cy="2428873"/>
              </a:xfrm>
              <a:prstGeom prst="rect">
                <a:avLst/>
              </a:prstGeom>
            </p:spPr>
          </p:pic>
          <p:pic>
            <p:nvPicPr>
              <p:cNvPr id="65" name="그림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22" t="3574" r="31897" b="45219"/>
              <a:stretch/>
            </p:blipFill>
            <p:spPr>
              <a:xfrm>
                <a:off x="5955403" y="1298023"/>
                <a:ext cx="1821655" cy="2428873"/>
              </a:xfrm>
              <a:prstGeom prst="rect">
                <a:avLst/>
              </a:prstGeom>
            </p:spPr>
          </p:pic>
        </p:grpSp>
        <p:sp>
          <p:nvSpPr>
            <p:cNvPr id="58" name="TextBox 57"/>
            <p:cNvSpPr txBox="1"/>
            <p:nvPr/>
          </p:nvSpPr>
          <p:spPr>
            <a:xfrm>
              <a:off x="5160075" y="2896180"/>
              <a:ext cx="1755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Identification</a:t>
              </a:r>
              <a:br>
                <a:rPr lang="en-US" sz="1600" dirty="0" smtClean="0"/>
              </a:br>
              <a:r>
                <a:rPr lang="en-US" sz="1600" dirty="0" smtClean="0"/>
                <a:t>(</a:t>
              </a:r>
              <a:r>
                <a:rPr lang="en-US" sz="1600" b="1" dirty="0" smtClean="0"/>
                <a:t>Probe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sp>
          <p:nvSpPr>
            <p:cNvPr id="59" name="직사각형 18"/>
            <p:cNvSpPr/>
            <p:nvPr/>
          </p:nvSpPr>
          <p:spPr>
            <a:xfrm>
              <a:off x="4769223" y="2814918"/>
              <a:ext cx="2563906" cy="2789256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9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1119</TotalTime>
  <Words>1287</Words>
  <Application>Microsoft Office PowerPoint</Application>
  <PresentationFormat>On-screen Show (4:3)</PresentationFormat>
  <Paragraphs>388</Paragraphs>
  <Slides>42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Adobe Fan Heiti Std B</vt:lpstr>
      <vt:lpstr>맑은 고딕</vt:lpstr>
      <vt:lpstr>Arial</vt:lpstr>
      <vt:lpstr>Calibri</vt:lpstr>
      <vt:lpstr>Cambria Math</vt:lpstr>
      <vt:lpstr>MV Boli</vt:lpstr>
      <vt:lpstr>Myriad Pro</vt:lpstr>
      <vt:lpstr>Wingdings</vt:lpstr>
      <vt:lpstr>Wingdings 2</vt:lpstr>
      <vt:lpstr>HDOfficeLightV0</vt:lpstr>
      <vt:lpstr>SSPP-DAN: Deep Domain Adaptation Network for Face Recognition with Single Sample Per Person</vt:lpstr>
      <vt:lpstr>Contents</vt:lpstr>
      <vt:lpstr>Motivation &amp; Problem Definition</vt:lpstr>
      <vt:lpstr>SSPP face recognition</vt:lpstr>
      <vt:lpstr>SSPP face recognition</vt:lpstr>
      <vt:lpstr>Real-world SSPP Face recognition </vt:lpstr>
      <vt:lpstr>Real-world SSPP Face recognition </vt:lpstr>
      <vt:lpstr>Proposed method</vt:lpstr>
      <vt:lpstr>Real-world SSPP Face recognition </vt:lpstr>
      <vt:lpstr>Real-world SSPP Face recognition </vt:lpstr>
      <vt:lpstr>Domain Adaptation (DA)</vt:lpstr>
      <vt:lpstr>Domain Adaptation (DA)</vt:lpstr>
      <vt:lpstr>Domain Adaptation (DA)</vt:lpstr>
      <vt:lpstr>Domain Adaptation (DA)</vt:lpstr>
      <vt:lpstr>Domain Adaptation (DA)</vt:lpstr>
      <vt:lpstr>Domain Adaptation (DA)</vt:lpstr>
      <vt:lpstr>Domain Adaptation (DA)</vt:lpstr>
      <vt:lpstr>Domain Adaptation (DA)</vt:lpstr>
      <vt:lpstr>Domain Adaptation (DA)</vt:lpstr>
      <vt:lpstr>Domain Adaptation (DA)</vt:lpstr>
      <vt:lpstr>Face synthesis</vt:lpstr>
      <vt:lpstr>SSPP-DAN </vt:lpstr>
      <vt:lpstr>SSPP-DAN </vt:lpstr>
      <vt:lpstr>SSPP-DAN </vt:lpstr>
      <vt:lpstr>Real-world SSPP Face recognition </vt:lpstr>
      <vt:lpstr>SSPP-DAN:</vt:lpstr>
      <vt:lpstr>SSPP-DAN</vt:lpstr>
      <vt:lpstr>SSPP-DAN</vt:lpstr>
      <vt:lpstr>Domain Adaptation</vt:lpstr>
      <vt:lpstr>Experiments</vt:lpstr>
      <vt:lpstr>Heterogeneous dataset</vt:lpstr>
      <vt:lpstr>Heterogeneous dataset</vt:lpstr>
      <vt:lpstr>Heterogeneous dataset</vt:lpstr>
      <vt:lpstr>Labeled Faces in the Wild (LFW)</vt:lpstr>
      <vt:lpstr>Labeled Faces in the Wild (LFW)</vt:lpstr>
      <vt:lpstr>Summary</vt:lpstr>
      <vt:lpstr>Summary</vt:lpstr>
      <vt:lpstr>Questions?</vt:lpstr>
      <vt:lpstr>Appendix</vt:lpstr>
      <vt:lpstr>Domain Adaptation (DA)</vt:lpstr>
      <vt:lpstr>Domain Adaptation (DA)</vt:lpstr>
      <vt:lpstr>Domain Adaptation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SSPP-DAN:  Deep Domain Adaptation Network for Face Recognition with Single Sample Per Person</dc:title>
  <dc:creator>Woobin</dc:creator>
  <cp:lastModifiedBy>HONG</cp:lastModifiedBy>
  <cp:revision>109</cp:revision>
  <dcterms:created xsi:type="dcterms:W3CDTF">2017-05-09T04:45:51Z</dcterms:created>
  <dcterms:modified xsi:type="dcterms:W3CDTF">2017-09-15T15:28:28Z</dcterms:modified>
</cp:coreProperties>
</file>