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7" r:id="rId8"/>
    <p:sldId id="269" r:id="rId9"/>
    <p:sldId id="270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4E635-F126-8247-824E-B54FFD3A743A}" v="4" dt="2022-04-20T08:52:52.101"/>
    <p1510:client id="{4B9B8DEA-BE2E-4898-84DC-99DC3BBB7E5A}" v="346" dt="2022-04-19T12:09:2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5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45C0-AC8D-46FF-A68F-D8FB3D32D6D7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CC72030-DC71-426C-A488-72FFD76BAFD8}">
      <dgm:prSet custT="1"/>
      <dgm:spPr/>
      <dgm:t>
        <a:bodyPr/>
        <a:lstStyle/>
        <a:p>
          <a:r>
            <a:rPr lang="en-GB" sz="1600"/>
            <a:t>We investigated the automatic estimation of the levels of clinical depression from the speech using speaker recognition methods.</a:t>
          </a:r>
          <a:endParaRPr lang="en-US" sz="1600" dirty="0"/>
        </a:p>
      </dgm:t>
    </dgm:pt>
    <dgm:pt modelId="{3BFE9721-FFC4-4A78-AEAE-7EBC19E841D7}" type="parTrans" cxnId="{A6AE37D4-3340-4EFC-AB22-3762EF211AF1}">
      <dgm:prSet/>
      <dgm:spPr/>
      <dgm:t>
        <a:bodyPr/>
        <a:lstStyle/>
        <a:p>
          <a:endParaRPr lang="en-US" sz="3200"/>
        </a:p>
      </dgm:t>
    </dgm:pt>
    <dgm:pt modelId="{452AC071-7594-403A-8C08-8664072D8589}" type="sibTrans" cxnId="{A6AE37D4-3340-4EFC-AB22-3762EF211AF1}">
      <dgm:prSet/>
      <dgm:spPr/>
      <dgm:t>
        <a:bodyPr/>
        <a:lstStyle/>
        <a:p>
          <a:endParaRPr lang="en-US" sz="2400"/>
        </a:p>
      </dgm:t>
    </dgm:pt>
    <dgm:pt modelId="{FA6E49A3-6E83-4E13-ABE2-E05E43CE6BCB}">
      <dgm:prSet custT="1"/>
      <dgm:spPr/>
      <dgm:t>
        <a:bodyPr/>
        <a:lstStyle/>
        <a:p>
          <a:r>
            <a:rPr lang="en-GB" sz="1600"/>
            <a:t>Our custom x-vector extractors learned from distinct frame-level features acquired from corpora matching the language of the actual task.</a:t>
          </a:r>
          <a:endParaRPr lang="en-US" sz="1600"/>
        </a:p>
      </dgm:t>
    </dgm:pt>
    <dgm:pt modelId="{6E2C9BF7-9EA4-495B-9330-DD832A39BA77}" type="parTrans" cxnId="{D8177C17-7748-479E-8BD4-A38BDB3242AB}">
      <dgm:prSet/>
      <dgm:spPr/>
      <dgm:t>
        <a:bodyPr/>
        <a:lstStyle/>
        <a:p>
          <a:endParaRPr lang="en-US" sz="3200"/>
        </a:p>
      </dgm:t>
    </dgm:pt>
    <dgm:pt modelId="{F28569BB-7E32-4611-A674-E3FD50E91E92}" type="sibTrans" cxnId="{D8177C17-7748-479E-8BD4-A38BDB3242AB}">
      <dgm:prSet/>
      <dgm:spPr/>
      <dgm:t>
        <a:bodyPr/>
        <a:lstStyle/>
        <a:p>
          <a:endParaRPr lang="en-US" sz="2400"/>
        </a:p>
      </dgm:t>
    </dgm:pt>
    <dgm:pt modelId="{5378670F-CB20-4684-8730-BA4DC9A0FF84}">
      <dgm:prSet custT="1"/>
      <dgm:spPr/>
      <dgm:t>
        <a:bodyPr/>
        <a:lstStyle/>
        <a:p>
          <a:r>
            <a:rPr lang="en-GB" sz="1600"/>
            <a:t>We found an improvement of the quality of the embeddings when computing them using augmented x-vector models.</a:t>
          </a:r>
          <a:endParaRPr lang="en-US" sz="1600"/>
        </a:p>
      </dgm:t>
    </dgm:pt>
    <dgm:pt modelId="{C7B977BB-FDCD-4938-9D71-DECF4B1FD376}" type="parTrans" cxnId="{A1E3EC83-3658-456A-AFB0-524C2B4B3A4A}">
      <dgm:prSet/>
      <dgm:spPr/>
      <dgm:t>
        <a:bodyPr/>
        <a:lstStyle/>
        <a:p>
          <a:endParaRPr lang="en-US" sz="3200"/>
        </a:p>
      </dgm:t>
    </dgm:pt>
    <dgm:pt modelId="{9A55E5A4-72C2-4B9F-93CA-177104CE0527}" type="sibTrans" cxnId="{A1E3EC83-3658-456A-AFB0-524C2B4B3A4A}">
      <dgm:prSet/>
      <dgm:spPr/>
      <dgm:t>
        <a:bodyPr/>
        <a:lstStyle/>
        <a:p>
          <a:endParaRPr lang="en-US" sz="2400"/>
        </a:p>
      </dgm:t>
    </dgm:pt>
    <dgm:pt modelId="{76C582B1-4A31-4415-894A-187F83292D46}">
      <dgm:prSet custT="1"/>
      <dgm:spPr/>
      <dgm:t>
        <a:bodyPr/>
        <a:lstStyle/>
        <a:p>
          <a:r>
            <a:rPr lang="en-GB" sz="1600"/>
            <a:t>We spotted a slight language-domain dependence of the x-vector method as our best tailored extractor surpassed the performance of the pre-trained model.</a:t>
          </a:r>
          <a:endParaRPr lang="en-US" sz="1600"/>
        </a:p>
      </dgm:t>
    </dgm:pt>
    <dgm:pt modelId="{772EC01B-D6FE-43E1-BA20-7277F0C7EAC1}" type="parTrans" cxnId="{D5560FCA-6FFA-4B98-96D8-2AE5C9553719}">
      <dgm:prSet/>
      <dgm:spPr/>
      <dgm:t>
        <a:bodyPr/>
        <a:lstStyle/>
        <a:p>
          <a:endParaRPr lang="en-US" sz="3200"/>
        </a:p>
      </dgm:t>
    </dgm:pt>
    <dgm:pt modelId="{8B50898C-316B-4D81-BFD9-A8F0C8B15B74}" type="sibTrans" cxnId="{D5560FCA-6FFA-4B98-96D8-2AE5C9553719}">
      <dgm:prSet/>
      <dgm:spPr/>
      <dgm:t>
        <a:bodyPr/>
        <a:lstStyle/>
        <a:p>
          <a:endParaRPr lang="en-US" sz="2400"/>
        </a:p>
      </dgm:t>
    </dgm:pt>
    <dgm:pt modelId="{95C71266-6044-44E9-87A8-5A805F76C425}">
      <dgm:prSet custT="1"/>
      <dgm:spPr/>
      <dgm:t>
        <a:bodyPr/>
        <a:lstStyle/>
        <a:p>
          <a:r>
            <a:rPr lang="en-GB" sz="1600" dirty="0"/>
            <a:t>Log-energies appear to be a robust alternative of </a:t>
          </a:r>
          <a:r>
            <a:rPr lang="en-GB" sz="1600" dirty="0" err="1"/>
            <a:t>cepstra</a:t>
          </a:r>
          <a:r>
            <a:rPr lang="en-GB" sz="1600" dirty="0"/>
            <a:t> coefficients for x-vector training as they provide larger (and more informative) input representations.</a:t>
          </a:r>
          <a:endParaRPr lang="en-US" sz="1600" dirty="0"/>
        </a:p>
      </dgm:t>
    </dgm:pt>
    <dgm:pt modelId="{E46CBC1E-1CA2-40D8-91D8-B34A7AB6B857}" type="parTrans" cxnId="{A298CC3B-0CA5-4257-BBDF-B39F9A034D66}">
      <dgm:prSet/>
      <dgm:spPr/>
      <dgm:t>
        <a:bodyPr/>
        <a:lstStyle/>
        <a:p>
          <a:endParaRPr lang="en-US" sz="3200"/>
        </a:p>
      </dgm:t>
    </dgm:pt>
    <dgm:pt modelId="{53A2EDB0-F1DD-4DE7-BF87-939A7003052C}" type="sibTrans" cxnId="{A298CC3B-0CA5-4257-BBDF-B39F9A034D66}">
      <dgm:prSet/>
      <dgm:spPr/>
      <dgm:t>
        <a:bodyPr/>
        <a:lstStyle/>
        <a:p>
          <a:endParaRPr lang="en-US" sz="2400"/>
        </a:p>
      </dgm:t>
    </dgm:pt>
    <dgm:pt modelId="{8146960C-3408-4EB5-96A0-B089A0B8D3AA}">
      <dgm:prSet custT="1"/>
      <dgm:spPr/>
      <dgm:t>
        <a:bodyPr/>
        <a:lstStyle/>
        <a:p>
          <a:r>
            <a:rPr lang="en-GB" sz="1600"/>
            <a:t>Our correlation-based feature selection approach produced similar performance scores using only a quarter of the features.</a:t>
          </a:r>
          <a:endParaRPr lang="en-US" sz="1600"/>
        </a:p>
      </dgm:t>
    </dgm:pt>
    <dgm:pt modelId="{FD4E4BEB-AD8F-4443-9B66-911BCB601760}" type="parTrans" cxnId="{448AB792-DE11-4F97-9C86-583A333A1AEE}">
      <dgm:prSet/>
      <dgm:spPr/>
      <dgm:t>
        <a:bodyPr/>
        <a:lstStyle/>
        <a:p>
          <a:endParaRPr lang="en-US" sz="3200"/>
        </a:p>
      </dgm:t>
    </dgm:pt>
    <dgm:pt modelId="{B286C93B-32D4-41D3-845E-3C0C820CE451}" type="sibTrans" cxnId="{448AB792-DE11-4F97-9C86-583A333A1AEE}">
      <dgm:prSet/>
      <dgm:spPr/>
      <dgm:t>
        <a:bodyPr/>
        <a:lstStyle/>
        <a:p>
          <a:endParaRPr lang="en-US" sz="2400"/>
        </a:p>
      </dgm:t>
    </dgm:pt>
    <dgm:pt modelId="{6519D30F-E284-BA47-8E61-76F477885266}">
      <dgm:prSet custT="1"/>
      <dgm:spPr/>
      <dgm:t>
        <a:bodyPr/>
        <a:lstStyle/>
        <a:p>
          <a:r>
            <a:rPr lang="en-GB" sz="1600" b="0" i="0"/>
            <a:t>Our CC and RMSE scores are highly competitive compared to those from former studies that used the same corpus and based their evaluations using optimistic methods such as LOOCV.</a:t>
          </a:r>
          <a:endParaRPr lang="en-GB" sz="1600"/>
        </a:p>
      </dgm:t>
    </dgm:pt>
    <dgm:pt modelId="{CA10E8C5-F5A8-004F-B1CC-67DFEB7FFD62}" type="parTrans" cxnId="{45B21A60-E71C-A141-92E0-B21A4432A267}">
      <dgm:prSet/>
      <dgm:spPr/>
      <dgm:t>
        <a:bodyPr/>
        <a:lstStyle/>
        <a:p>
          <a:endParaRPr lang="en-GB" sz="3200"/>
        </a:p>
      </dgm:t>
    </dgm:pt>
    <dgm:pt modelId="{D9C6BCB9-E861-554D-B971-89DD7BAF8F81}" type="sibTrans" cxnId="{45B21A60-E71C-A141-92E0-B21A4432A267}">
      <dgm:prSet/>
      <dgm:spPr/>
      <dgm:t>
        <a:bodyPr/>
        <a:lstStyle/>
        <a:p>
          <a:endParaRPr lang="en-GB" sz="2400"/>
        </a:p>
      </dgm:t>
    </dgm:pt>
    <dgm:pt modelId="{3782A516-07BC-CF47-BF50-65F9B31F27CB}" type="pres">
      <dgm:prSet presAssocID="{F58045C0-AC8D-46FF-A68F-D8FB3D32D6D7}" presName="vert0" presStyleCnt="0">
        <dgm:presLayoutVars>
          <dgm:dir/>
          <dgm:animOne val="branch"/>
          <dgm:animLvl val="lvl"/>
        </dgm:presLayoutVars>
      </dgm:prSet>
      <dgm:spPr/>
    </dgm:pt>
    <dgm:pt modelId="{A8153C0A-76AF-8E4B-B14C-41086B854C38}" type="pres">
      <dgm:prSet presAssocID="{BCC72030-DC71-426C-A488-72FFD76BAFD8}" presName="thickLine" presStyleLbl="alignNode1" presStyleIdx="0" presStyleCnt="7"/>
      <dgm:spPr/>
    </dgm:pt>
    <dgm:pt modelId="{23DC4E8E-507A-1349-A19B-2A35A83C2BA7}" type="pres">
      <dgm:prSet presAssocID="{BCC72030-DC71-426C-A488-72FFD76BAFD8}" presName="horz1" presStyleCnt="0"/>
      <dgm:spPr/>
    </dgm:pt>
    <dgm:pt modelId="{DF8BF6EC-986C-FF43-AC7F-A99F227CAD24}" type="pres">
      <dgm:prSet presAssocID="{BCC72030-DC71-426C-A488-72FFD76BAFD8}" presName="tx1" presStyleLbl="revTx" presStyleIdx="0" presStyleCnt="7"/>
      <dgm:spPr/>
    </dgm:pt>
    <dgm:pt modelId="{C505125F-2610-4F42-A8BD-8892C485F632}" type="pres">
      <dgm:prSet presAssocID="{BCC72030-DC71-426C-A488-72FFD76BAFD8}" presName="vert1" presStyleCnt="0"/>
      <dgm:spPr/>
    </dgm:pt>
    <dgm:pt modelId="{5E1C30AA-A8C2-0E4E-8C21-CAECF7D52055}" type="pres">
      <dgm:prSet presAssocID="{FA6E49A3-6E83-4E13-ABE2-E05E43CE6BCB}" presName="thickLine" presStyleLbl="alignNode1" presStyleIdx="1" presStyleCnt="7"/>
      <dgm:spPr/>
    </dgm:pt>
    <dgm:pt modelId="{1AF8A22F-6878-204B-BCDD-D36E42A96518}" type="pres">
      <dgm:prSet presAssocID="{FA6E49A3-6E83-4E13-ABE2-E05E43CE6BCB}" presName="horz1" presStyleCnt="0"/>
      <dgm:spPr/>
    </dgm:pt>
    <dgm:pt modelId="{4E16069C-9E6C-454D-AED3-84025A33C217}" type="pres">
      <dgm:prSet presAssocID="{FA6E49A3-6E83-4E13-ABE2-E05E43CE6BCB}" presName="tx1" presStyleLbl="revTx" presStyleIdx="1" presStyleCnt="7"/>
      <dgm:spPr/>
    </dgm:pt>
    <dgm:pt modelId="{D525A164-D3A6-784E-B67C-18E7F98074AC}" type="pres">
      <dgm:prSet presAssocID="{FA6E49A3-6E83-4E13-ABE2-E05E43CE6BCB}" presName="vert1" presStyleCnt="0"/>
      <dgm:spPr/>
    </dgm:pt>
    <dgm:pt modelId="{31AB400E-1152-284E-B7C6-31512606DD1A}" type="pres">
      <dgm:prSet presAssocID="{5378670F-CB20-4684-8730-BA4DC9A0FF84}" presName="thickLine" presStyleLbl="alignNode1" presStyleIdx="2" presStyleCnt="7"/>
      <dgm:spPr/>
    </dgm:pt>
    <dgm:pt modelId="{9664B9FE-2E7F-2543-8DA2-C595DE13C066}" type="pres">
      <dgm:prSet presAssocID="{5378670F-CB20-4684-8730-BA4DC9A0FF84}" presName="horz1" presStyleCnt="0"/>
      <dgm:spPr/>
    </dgm:pt>
    <dgm:pt modelId="{453A66AE-22BC-4A4E-B631-17A3ED291A63}" type="pres">
      <dgm:prSet presAssocID="{5378670F-CB20-4684-8730-BA4DC9A0FF84}" presName="tx1" presStyleLbl="revTx" presStyleIdx="2" presStyleCnt="7"/>
      <dgm:spPr/>
    </dgm:pt>
    <dgm:pt modelId="{67D09DC8-D255-7248-9ECE-6483FC72429E}" type="pres">
      <dgm:prSet presAssocID="{5378670F-CB20-4684-8730-BA4DC9A0FF84}" presName="vert1" presStyleCnt="0"/>
      <dgm:spPr/>
    </dgm:pt>
    <dgm:pt modelId="{6E2219E1-4B28-3E4C-8AC5-782BEF8230C5}" type="pres">
      <dgm:prSet presAssocID="{76C582B1-4A31-4415-894A-187F83292D46}" presName="thickLine" presStyleLbl="alignNode1" presStyleIdx="3" presStyleCnt="7"/>
      <dgm:spPr/>
    </dgm:pt>
    <dgm:pt modelId="{1C3143E3-E0D1-D142-BE61-76FF2D172404}" type="pres">
      <dgm:prSet presAssocID="{76C582B1-4A31-4415-894A-187F83292D46}" presName="horz1" presStyleCnt="0"/>
      <dgm:spPr/>
    </dgm:pt>
    <dgm:pt modelId="{753DDC02-0BFB-034B-91E6-1B00113FA17E}" type="pres">
      <dgm:prSet presAssocID="{76C582B1-4A31-4415-894A-187F83292D46}" presName="tx1" presStyleLbl="revTx" presStyleIdx="3" presStyleCnt="7"/>
      <dgm:spPr/>
    </dgm:pt>
    <dgm:pt modelId="{640F6418-2EB8-0945-8592-B2CD57554D36}" type="pres">
      <dgm:prSet presAssocID="{76C582B1-4A31-4415-894A-187F83292D46}" presName="vert1" presStyleCnt="0"/>
      <dgm:spPr/>
    </dgm:pt>
    <dgm:pt modelId="{FC57DB8F-7A88-9B43-A944-1BA42A42EAC1}" type="pres">
      <dgm:prSet presAssocID="{95C71266-6044-44E9-87A8-5A805F76C425}" presName="thickLine" presStyleLbl="alignNode1" presStyleIdx="4" presStyleCnt="7"/>
      <dgm:spPr/>
    </dgm:pt>
    <dgm:pt modelId="{A5A221C4-D2B2-0E42-B38A-CC5B8B4B7215}" type="pres">
      <dgm:prSet presAssocID="{95C71266-6044-44E9-87A8-5A805F76C425}" presName="horz1" presStyleCnt="0"/>
      <dgm:spPr/>
    </dgm:pt>
    <dgm:pt modelId="{FD699BF7-5BB1-2247-A9CF-B9B5E724F905}" type="pres">
      <dgm:prSet presAssocID="{95C71266-6044-44E9-87A8-5A805F76C425}" presName="tx1" presStyleLbl="revTx" presStyleIdx="4" presStyleCnt="7"/>
      <dgm:spPr/>
    </dgm:pt>
    <dgm:pt modelId="{AD0A0C8E-5FE5-EB43-9C02-831BF89AE040}" type="pres">
      <dgm:prSet presAssocID="{95C71266-6044-44E9-87A8-5A805F76C425}" presName="vert1" presStyleCnt="0"/>
      <dgm:spPr/>
    </dgm:pt>
    <dgm:pt modelId="{0A9E8072-D41B-5140-978C-3F284A1D441C}" type="pres">
      <dgm:prSet presAssocID="{8146960C-3408-4EB5-96A0-B089A0B8D3AA}" presName="thickLine" presStyleLbl="alignNode1" presStyleIdx="5" presStyleCnt="7"/>
      <dgm:spPr/>
    </dgm:pt>
    <dgm:pt modelId="{488F933B-C8EC-064B-A54D-6C5160F76732}" type="pres">
      <dgm:prSet presAssocID="{8146960C-3408-4EB5-96A0-B089A0B8D3AA}" presName="horz1" presStyleCnt="0"/>
      <dgm:spPr/>
    </dgm:pt>
    <dgm:pt modelId="{FE7A93F7-D1DE-9B44-BDB8-671210A91F77}" type="pres">
      <dgm:prSet presAssocID="{8146960C-3408-4EB5-96A0-B089A0B8D3AA}" presName="tx1" presStyleLbl="revTx" presStyleIdx="5" presStyleCnt="7"/>
      <dgm:spPr/>
    </dgm:pt>
    <dgm:pt modelId="{7CE019EB-2853-CE49-B65E-9431137A0A92}" type="pres">
      <dgm:prSet presAssocID="{8146960C-3408-4EB5-96A0-B089A0B8D3AA}" presName="vert1" presStyleCnt="0"/>
      <dgm:spPr/>
    </dgm:pt>
    <dgm:pt modelId="{BDFF9738-FCE9-BC41-B028-783C60A8A655}" type="pres">
      <dgm:prSet presAssocID="{6519D30F-E284-BA47-8E61-76F477885266}" presName="thickLine" presStyleLbl="alignNode1" presStyleIdx="6" presStyleCnt="7"/>
      <dgm:spPr/>
    </dgm:pt>
    <dgm:pt modelId="{DFFFDEA7-BDD0-4547-A5D3-FD0B25F3DB77}" type="pres">
      <dgm:prSet presAssocID="{6519D30F-E284-BA47-8E61-76F477885266}" presName="horz1" presStyleCnt="0"/>
      <dgm:spPr/>
    </dgm:pt>
    <dgm:pt modelId="{BB5A1D1C-832E-C946-8704-6F786373B47B}" type="pres">
      <dgm:prSet presAssocID="{6519D30F-E284-BA47-8E61-76F477885266}" presName="tx1" presStyleLbl="revTx" presStyleIdx="6" presStyleCnt="7"/>
      <dgm:spPr/>
    </dgm:pt>
    <dgm:pt modelId="{CDCC7C48-22E3-CA4D-9404-FAA3A8A60E59}" type="pres">
      <dgm:prSet presAssocID="{6519D30F-E284-BA47-8E61-76F477885266}" presName="vert1" presStyleCnt="0"/>
      <dgm:spPr/>
    </dgm:pt>
  </dgm:ptLst>
  <dgm:cxnLst>
    <dgm:cxn modelId="{B45F2502-B6B6-FE43-8AEA-E7B97B745ADC}" type="presOf" srcId="{6519D30F-E284-BA47-8E61-76F477885266}" destId="{BB5A1D1C-832E-C946-8704-6F786373B47B}" srcOrd="0" destOrd="0" presId="urn:microsoft.com/office/officeart/2008/layout/LinedList"/>
    <dgm:cxn modelId="{D8177C17-7748-479E-8BD4-A38BDB3242AB}" srcId="{F58045C0-AC8D-46FF-A68F-D8FB3D32D6D7}" destId="{FA6E49A3-6E83-4E13-ABE2-E05E43CE6BCB}" srcOrd="1" destOrd="0" parTransId="{6E2C9BF7-9EA4-495B-9330-DD832A39BA77}" sibTransId="{F28569BB-7E32-4611-A674-E3FD50E91E92}"/>
    <dgm:cxn modelId="{B5384B1E-7BBB-714D-B0F3-2073F0C91F01}" type="presOf" srcId="{F58045C0-AC8D-46FF-A68F-D8FB3D32D6D7}" destId="{3782A516-07BC-CF47-BF50-65F9B31F27CB}" srcOrd="0" destOrd="0" presId="urn:microsoft.com/office/officeart/2008/layout/LinedList"/>
    <dgm:cxn modelId="{5FA67121-C6AC-C947-9B0A-C3123750855D}" type="presOf" srcId="{95C71266-6044-44E9-87A8-5A805F76C425}" destId="{FD699BF7-5BB1-2247-A9CF-B9B5E724F905}" srcOrd="0" destOrd="0" presId="urn:microsoft.com/office/officeart/2008/layout/LinedList"/>
    <dgm:cxn modelId="{E9DFDC2D-B323-4E45-BA6C-222110F426F4}" type="presOf" srcId="{BCC72030-DC71-426C-A488-72FFD76BAFD8}" destId="{DF8BF6EC-986C-FF43-AC7F-A99F227CAD24}" srcOrd="0" destOrd="0" presId="urn:microsoft.com/office/officeart/2008/layout/LinedList"/>
    <dgm:cxn modelId="{A298CC3B-0CA5-4257-BBDF-B39F9A034D66}" srcId="{F58045C0-AC8D-46FF-A68F-D8FB3D32D6D7}" destId="{95C71266-6044-44E9-87A8-5A805F76C425}" srcOrd="4" destOrd="0" parTransId="{E46CBC1E-1CA2-40D8-91D8-B34A7AB6B857}" sibTransId="{53A2EDB0-F1DD-4DE7-BF87-939A7003052C}"/>
    <dgm:cxn modelId="{45B21A60-E71C-A141-92E0-B21A4432A267}" srcId="{F58045C0-AC8D-46FF-A68F-D8FB3D32D6D7}" destId="{6519D30F-E284-BA47-8E61-76F477885266}" srcOrd="6" destOrd="0" parTransId="{CA10E8C5-F5A8-004F-B1CC-67DFEB7FFD62}" sibTransId="{D9C6BCB9-E861-554D-B971-89DD7BAF8F81}"/>
    <dgm:cxn modelId="{5498384E-6537-9747-B493-1109DECA540D}" type="presOf" srcId="{76C582B1-4A31-4415-894A-187F83292D46}" destId="{753DDC02-0BFB-034B-91E6-1B00113FA17E}" srcOrd="0" destOrd="0" presId="urn:microsoft.com/office/officeart/2008/layout/LinedList"/>
    <dgm:cxn modelId="{7B9FDF82-4CE1-9A43-9ABF-F74BACD41635}" type="presOf" srcId="{8146960C-3408-4EB5-96A0-B089A0B8D3AA}" destId="{FE7A93F7-D1DE-9B44-BDB8-671210A91F77}" srcOrd="0" destOrd="0" presId="urn:microsoft.com/office/officeart/2008/layout/LinedList"/>
    <dgm:cxn modelId="{A1E3EC83-3658-456A-AFB0-524C2B4B3A4A}" srcId="{F58045C0-AC8D-46FF-A68F-D8FB3D32D6D7}" destId="{5378670F-CB20-4684-8730-BA4DC9A0FF84}" srcOrd="2" destOrd="0" parTransId="{C7B977BB-FDCD-4938-9D71-DECF4B1FD376}" sibTransId="{9A55E5A4-72C2-4B9F-93CA-177104CE0527}"/>
    <dgm:cxn modelId="{448AB792-DE11-4F97-9C86-583A333A1AEE}" srcId="{F58045C0-AC8D-46FF-A68F-D8FB3D32D6D7}" destId="{8146960C-3408-4EB5-96A0-B089A0B8D3AA}" srcOrd="5" destOrd="0" parTransId="{FD4E4BEB-AD8F-4443-9B66-911BCB601760}" sibTransId="{B286C93B-32D4-41D3-845E-3C0C820CE451}"/>
    <dgm:cxn modelId="{51B561C0-1767-9C43-B4EA-62618284897E}" type="presOf" srcId="{FA6E49A3-6E83-4E13-ABE2-E05E43CE6BCB}" destId="{4E16069C-9E6C-454D-AED3-84025A33C217}" srcOrd="0" destOrd="0" presId="urn:microsoft.com/office/officeart/2008/layout/LinedList"/>
    <dgm:cxn modelId="{D5560FCA-6FFA-4B98-96D8-2AE5C9553719}" srcId="{F58045C0-AC8D-46FF-A68F-D8FB3D32D6D7}" destId="{76C582B1-4A31-4415-894A-187F83292D46}" srcOrd="3" destOrd="0" parTransId="{772EC01B-D6FE-43E1-BA20-7277F0C7EAC1}" sibTransId="{8B50898C-316B-4D81-BFD9-A8F0C8B15B74}"/>
    <dgm:cxn modelId="{A6AE37D4-3340-4EFC-AB22-3762EF211AF1}" srcId="{F58045C0-AC8D-46FF-A68F-D8FB3D32D6D7}" destId="{BCC72030-DC71-426C-A488-72FFD76BAFD8}" srcOrd="0" destOrd="0" parTransId="{3BFE9721-FFC4-4A78-AEAE-7EBC19E841D7}" sibTransId="{452AC071-7594-403A-8C08-8664072D8589}"/>
    <dgm:cxn modelId="{EA4D1FF1-B716-2744-8AB8-40BB5DF31EBD}" type="presOf" srcId="{5378670F-CB20-4684-8730-BA4DC9A0FF84}" destId="{453A66AE-22BC-4A4E-B631-17A3ED291A63}" srcOrd="0" destOrd="0" presId="urn:microsoft.com/office/officeart/2008/layout/LinedList"/>
    <dgm:cxn modelId="{C183222A-E501-D848-8E87-CFDD3549D5FA}" type="presParOf" srcId="{3782A516-07BC-CF47-BF50-65F9B31F27CB}" destId="{A8153C0A-76AF-8E4B-B14C-41086B854C38}" srcOrd="0" destOrd="0" presId="urn:microsoft.com/office/officeart/2008/layout/LinedList"/>
    <dgm:cxn modelId="{60CD5974-2FB3-5D47-A0F6-718C0E87381B}" type="presParOf" srcId="{3782A516-07BC-CF47-BF50-65F9B31F27CB}" destId="{23DC4E8E-507A-1349-A19B-2A35A83C2BA7}" srcOrd="1" destOrd="0" presId="urn:microsoft.com/office/officeart/2008/layout/LinedList"/>
    <dgm:cxn modelId="{415924C0-80DA-024A-BF50-1459C2973B5B}" type="presParOf" srcId="{23DC4E8E-507A-1349-A19B-2A35A83C2BA7}" destId="{DF8BF6EC-986C-FF43-AC7F-A99F227CAD24}" srcOrd="0" destOrd="0" presId="urn:microsoft.com/office/officeart/2008/layout/LinedList"/>
    <dgm:cxn modelId="{D3177811-8A0A-6F4B-99AB-DC46CA1D485C}" type="presParOf" srcId="{23DC4E8E-507A-1349-A19B-2A35A83C2BA7}" destId="{C505125F-2610-4F42-A8BD-8892C485F632}" srcOrd="1" destOrd="0" presId="urn:microsoft.com/office/officeart/2008/layout/LinedList"/>
    <dgm:cxn modelId="{15939D0D-6E99-1C4E-B173-4C37717D7A75}" type="presParOf" srcId="{3782A516-07BC-CF47-BF50-65F9B31F27CB}" destId="{5E1C30AA-A8C2-0E4E-8C21-CAECF7D52055}" srcOrd="2" destOrd="0" presId="urn:microsoft.com/office/officeart/2008/layout/LinedList"/>
    <dgm:cxn modelId="{D320A0C2-51E0-A74A-9A68-69EC9D8D20E0}" type="presParOf" srcId="{3782A516-07BC-CF47-BF50-65F9B31F27CB}" destId="{1AF8A22F-6878-204B-BCDD-D36E42A96518}" srcOrd="3" destOrd="0" presId="urn:microsoft.com/office/officeart/2008/layout/LinedList"/>
    <dgm:cxn modelId="{7412D604-6A1C-3842-B0ED-AC5089481971}" type="presParOf" srcId="{1AF8A22F-6878-204B-BCDD-D36E42A96518}" destId="{4E16069C-9E6C-454D-AED3-84025A33C217}" srcOrd="0" destOrd="0" presId="urn:microsoft.com/office/officeart/2008/layout/LinedList"/>
    <dgm:cxn modelId="{42C607BB-B503-314F-8D53-F712612B4A10}" type="presParOf" srcId="{1AF8A22F-6878-204B-BCDD-D36E42A96518}" destId="{D525A164-D3A6-784E-B67C-18E7F98074AC}" srcOrd="1" destOrd="0" presId="urn:microsoft.com/office/officeart/2008/layout/LinedList"/>
    <dgm:cxn modelId="{1A15EFDD-8B63-A841-B99F-52BBB463583E}" type="presParOf" srcId="{3782A516-07BC-CF47-BF50-65F9B31F27CB}" destId="{31AB400E-1152-284E-B7C6-31512606DD1A}" srcOrd="4" destOrd="0" presId="urn:microsoft.com/office/officeart/2008/layout/LinedList"/>
    <dgm:cxn modelId="{EC86E3A1-EB5B-2240-881D-11E6CD70A155}" type="presParOf" srcId="{3782A516-07BC-CF47-BF50-65F9B31F27CB}" destId="{9664B9FE-2E7F-2543-8DA2-C595DE13C066}" srcOrd="5" destOrd="0" presId="urn:microsoft.com/office/officeart/2008/layout/LinedList"/>
    <dgm:cxn modelId="{FB348BF5-633E-DD44-83BA-7D7E1F60CA0C}" type="presParOf" srcId="{9664B9FE-2E7F-2543-8DA2-C595DE13C066}" destId="{453A66AE-22BC-4A4E-B631-17A3ED291A63}" srcOrd="0" destOrd="0" presId="urn:microsoft.com/office/officeart/2008/layout/LinedList"/>
    <dgm:cxn modelId="{17AAA335-0E1B-D54A-B075-F55E5B24D5A8}" type="presParOf" srcId="{9664B9FE-2E7F-2543-8DA2-C595DE13C066}" destId="{67D09DC8-D255-7248-9ECE-6483FC72429E}" srcOrd="1" destOrd="0" presId="urn:microsoft.com/office/officeart/2008/layout/LinedList"/>
    <dgm:cxn modelId="{312692B7-1BFD-CA40-8BAC-B3C3494F0DB6}" type="presParOf" srcId="{3782A516-07BC-CF47-BF50-65F9B31F27CB}" destId="{6E2219E1-4B28-3E4C-8AC5-782BEF8230C5}" srcOrd="6" destOrd="0" presId="urn:microsoft.com/office/officeart/2008/layout/LinedList"/>
    <dgm:cxn modelId="{4A8A52B1-5A35-C34F-A383-3D35A177CCA8}" type="presParOf" srcId="{3782A516-07BC-CF47-BF50-65F9B31F27CB}" destId="{1C3143E3-E0D1-D142-BE61-76FF2D172404}" srcOrd="7" destOrd="0" presId="urn:microsoft.com/office/officeart/2008/layout/LinedList"/>
    <dgm:cxn modelId="{0FFB660B-9974-AF46-9F92-AEF70903BF51}" type="presParOf" srcId="{1C3143E3-E0D1-D142-BE61-76FF2D172404}" destId="{753DDC02-0BFB-034B-91E6-1B00113FA17E}" srcOrd="0" destOrd="0" presId="urn:microsoft.com/office/officeart/2008/layout/LinedList"/>
    <dgm:cxn modelId="{9A0FA985-17A9-FA4E-9330-97A3519EB938}" type="presParOf" srcId="{1C3143E3-E0D1-D142-BE61-76FF2D172404}" destId="{640F6418-2EB8-0945-8592-B2CD57554D36}" srcOrd="1" destOrd="0" presId="urn:microsoft.com/office/officeart/2008/layout/LinedList"/>
    <dgm:cxn modelId="{957F79BC-98DF-B847-98CF-D5C597866621}" type="presParOf" srcId="{3782A516-07BC-CF47-BF50-65F9B31F27CB}" destId="{FC57DB8F-7A88-9B43-A944-1BA42A42EAC1}" srcOrd="8" destOrd="0" presId="urn:microsoft.com/office/officeart/2008/layout/LinedList"/>
    <dgm:cxn modelId="{1BA3C2BD-2992-6241-B380-591694628397}" type="presParOf" srcId="{3782A516-07BC-CF47-BF50-65F9B31F27CB}" destId="{A5A221C4-D2B2-0E42-B38A-CC5B8B4B7215}" srcOrd="9" destOrd="0" presId="urn:microsoft.com/office/officeart/2008/layout/LinedList"/>
    <dgm:cxn modelId="{5BFB0AF2-1CC1-334A-8402-09A59FE61017}" type="presParOf" srcId="{A5A221C4-D2B2-0E42-B38A-CC5B8B4B7215}" destId="{FD699BF7-5BB1-2247-A9CF-B9B5E724F905}" srcOrd="0" destOrd="0" presId="urn:microsoft.com/office/officeart/2008/layout/LinedList"/>
    <dgm:cxn modelId="{A014B003-2534-AC46-83B3-8169CD76F407}" type="presParOf" srcId="{A5A221C4-D2B2-0E42-B38A-CC5B8B4B7215}" destId="{AD0A0C8E-5FE5-EB43-9C02-831BF89AE040}" srcOrd="1" destOrd="0" presId="urn:microsoft.com/office/officeart/2008/layout/LinedList"/>
    <dgm:cxn modelId="{C3BACC43-D990-304C-822C-111F631FEC16}" type="presParOf" srcId="{3782A516-07BC-CF47-BF50-65F9B31F27CB}" destId="{0A9E8072-D41B-5140-978C-3F284A1D441C}" srcOrd="10" destOrd="0" presId="urn:microsoft.com/office/officeart/2008/layout/LinedList"/>
    <dgm:cxn modelId="{2985F2DA-D588-EC45-82B9-8ACD1F379626}" type="presParOf" srcId="{3782A516-07BC-CF47-BF50-65F9B31F27CB}" destId="{488F933B-C8EC-064B-A54D-6C5160F76732}" srcOrd="11" destOrd="0" presId="urn:microsoft.com/office/officeart/2008/layout/LinedList"/>
    <dgm:cxn modelId="{7654B1FA-4F0A-0D4F-BF05-5847CCBD8897}" type="presParOf" srcId="{488F933B-C8EC-064B-A54D-6C5160F76732}" destId="{FE7A93F7-D1DE-9B44-BDB8-671210A91F77}" srcOrd="0" destOrd="0" presId="urn:microsoft.com/office/officeart/2008/layout/LinedList"/>
    <dgm:cxn modelId="{1CBDE0A2-0119-A248-B677-6407AF721D54}" type="presParOf" srcId="{488F933B-C8EC-064B-A54D-6C5160F76732}" destId="{7CE019EB-2853-CE49-B65E-9431137A0A92}" srcOrd="1" destOrd="0" presId="urn:microsoft.com/office/officeart/2008/layout/LinedList"/>
    <dgm:cxn modelId="{8F9A7C3B-4BCB-DB4F-9942-C8CB0A5942EF}" type="presParOf" srcId="{3782A516-07BC-CF47-BF50-65F9B31F27CB}" destId="{BDFF9738-FCE9-BC41-B028-783C60A8A655}" srcOrd="12" destOrd="0" presId="urn:microsoft.com/office/officeart/2008/layout/LinedList"/>
    <dgm:cxn modelId="{5EF24D0C-AAAE-7C4D-8883-CF0A4BF3F948}" type="presParOf" srcId="{3782A516-07BC-CF47-BF50-65F9B31F27CB}" destId="{DFFFDEA7-BDD0-4547-A5D3-FD0B25F3DB77}" srcOrd="13" destOrd="0" presId="urn:microsoft.com/office/officeart/2008/layout/LinedList"/>
    <dgm:cxn modelId="{00CA7408-A54F-F547-A25E-450C8F5DE5B3}" type="presParOf" srcId="{DFFFDEA7-BDD0-4547-A5D3-FD0B25F3DB77}" destId="{BB5A1D1C-832E-C946-8704-6F786373B47B}" srcOrd="0" destOrd="0" presId="urn:microsoft.com/office/officeart/2008/layout/LinedList"/>
    <dgm:cxn modelId="{EE9B17E9-47AF-F34B-8E9A-FA8D1EC3328E}" type="presParOf" srcId="{DFFFDEA7-BDD0-4547-A5D3-FD0B25F3DB77}" destId="{CDCC7C48-22E3-CA4D-9404-FAA3A8A60E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3C0A-76AF-8E4B-B14C-41086B854C38}">
      <dsp:nvSpPr>
        <dsp:cNvPr id="0" name=""/>
        <dsp:cNvSpPr/>
      </dsp:nvSpPr>
      <dsp:spPr>
        <a:xfrm>
          <a:off x="0" y="503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8BF6EC-986C-FF43-AC7F-A99F227CAD24}">
      <dsp:nvSpPr>
        <dsp:cNvPr id="0" name=""/>
        <dsp:cNvSpPr/>
      </dsp:nvSpPr>
      <dsp:spPr>
        <a:xfrm>
          <a:off x="0" y="503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We investigated the automatic estimation of the levels of clinical depression from the speech using speaker recognition methods.</a:t>
          </a:r>
          <a:endParaRPr lang="en-US" sz="1600" kern="1200" dirty="0"/>
        </a:p>
      </dsp:txBody>
      <dsp:txXfrm>
        <a:off x="0" y="503"/>
        <a:ext cx="11034183" cy="588868"/>
      </dsp:txXfrm>
    </dsp:sp>
    <dsp:sp modelId="{5E1C30AA-A8C2-0E4E-8C21-CAECF7D52055}">
      <dsp:nvSpPr>
        <dsp:cNvPr id="0" name=""/>
        <dsp:cNvSpPr/>
      </dsp:nvSpPr>
      <dsp:spPr>
        <a:xfrm>
          <a:off x="0" y="589371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16069C-9E6C-454D-AED3-84025A33C217}">
      <dsp:nvSpPr>
        <dsp:cNvPr id="0" name=""/>
        <dsp:cNvSpPr/>
      </dsp:nvSpPr>
      <dsp:spPr>
        <a:xfrm>
          <a:off x="0" y="589371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Our custom x-vector extractors learned from distinct frame-level features acquired from corpora matching the language of the actual task.</a:t>
          </a:r>
          <a:endParaRPr lang="en-US" sz="1600" kern="1200"/>
        </a:p>
      </dsp:txBody>
      <dsp:txXfrm>
        <a:off x="0" y="589371"/>
        <a:ext cx="11034183" cy="588868"/>
      </dsp:txXfrm>
    </dsp:sp>
    <dsp:sp modelId="{31AB400E-1152-284E-B7C6-31512606DD1A}">
      <dsp:nvSpPr>
        <dsp:cNvPr id="0" name=""/>
        <dsp:cNvSpPr/>
      </dsp:nvSpPr>
      <dsp:spPr>
        <a:xfrm>
          <a:off x="0" y="1178240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A66AE-22BC-4A4E-B631-17A3ED291A63}">
      <dsp:nvSpPr>
        <dsp:cNvPr id="0" name=""/>
        <dsp:cNvSpPr/>
      </dsp:nvSpPr>
      <dsp:spPr>
        <a:xfrm>
          <a:off x="0" y="1178240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We found an improvement of the quality of the embeddings when computing them using augmented x-vector models.</a:t>
          </a:r>
          <a:endParaRPr lang="en-US" sz="1600" kern="1200"/>
        </a:p>
      </dsp:txBody>
      <dsp:txXfrm>
        <a:off x="0" y="1178240"/>
        <a:ext cx="11034183" cy="588868"/>
      </dsp:txXfrm>
    </dsp:sp>
    <dsp:sp modelId="{6E2219E1-4B28-3E4C-8AC5-782BEF8230C5}">
      <dsp:nvSpPr>
        <dsp:cNvPr id="0" name=""/>
        <dsp:cNvSpPr/>
      </dsp:nvSpPr>
      <dsp:spPr>
        <a:xfrm>
          <a:off x="0" y="1767108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DDC02-0BFB-034B-91E6-1B00113FA17E}">
      <dsp:nvSpPr>
        <dsp:cNvPr id="0" name=""/>
        <dsp:cNvSpPr/>
      </dsp:nvSpPr>
      <dsp:spPr>
        <a:xfrm>
          <a:off x="0" y="1767108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We spotted a slight language-domain dependence of the x-vector method as our best tailored extractor surpassed the performance of the pre-trained model.</a:t>
          </a:r>
          <a:endParaRPr lang="en-US" sz="1600" kern="1200"/>
        </a:p>
      </dsp:txBody>
      <dsp:txXfrm>
        <a:off x="0" y="1767108"/>
        <a:ext cx="11034183" cy="588868"/>
      </dsp:txXfrm>
    </dsp:sp>
    <dsp:sp modelId="{FC57DB8F-7A88-9B43-A944-1BA42A42EAC1}">
      <dsp:nvSpPr>
        <dsp:cNvPr id="0" name=""/>
        <dsp:cNvSpPr/>
      </dsp:nvSpPr>
      <dsp:spPr>
        <a:xfrm>
          <a:off x="0" y="2355977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699BF7-5BB1-2247-A9CF-B9B5E724F905}">
      <dsp:nvSpPr>
        <dsp:cNvPr id="0" name=""/>
        <dsp:cNvSpPr/>
      </dsp:nvSpPr>
      <dsp:spPr>
        <a:xfrm>
          <a:off x="0" y="2355977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Log-energies appear to be a robust alternative of </a:t>
          </a:r>
          <a:r>
            <a:rPr lang="en-GB" sz="1600" kern="1200" dirty="0" err="1"/>
            <a:t>cepstra</a:t>
          </a:r>
          <a:r>
            <a:rPr lang="en-GB" sz="1600" kern="1200" dirty="0"/>
            <a:t> coefficients for x-vector training as they provide larger (and more informative) input representations.</a:t>
          </a:r>
          <a:endParaRPr lang="en-US" sz="1600" kern="1200" dirty="0"/>
        </a:p>
      </dsp:txBody>
      <dsp:txXfrm>
        <a:off x="0" y="2355977"/>
        <a:ext cx="11034183" cy="588868"/>
      </dsp:txXfrm>
    </dsp:sp>
    <dsp:sp modelId="{0A9E8072-D41B-5140-978C-3F284A1D441C}">
      <dsp:nvSpPr>
        <dsp:cNvPr id="0" name=""/>
        <dsp:cNvSpPr/>
      </dsp:nvSpPr>
      <dsp:spPr>
        <a:xfrm>
          <a:off x="0" y="2944845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7A93F7-D1DE-9B44-BDB8-671210A91F77}">
      <dsp:nvSpPr>
        <dsp:cNvPr id="0" name=""/>
        <dsp:cNvSpPr/>
      </dsp:nvSpPr>
      <dsp:spPr>
        <a:xfrm>
          <a:off x="0" y="2944845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Our correlation-based feature selection approach produced similar performance scores using only a quarter of the features.</a:t>
          </a:r>
          <a:endParaRPr lang="en-US" sz="1600" kern="1200"/>
        </a:p>
      </dsp:txBody>
      <dsp:txXfrm>
        <a:off x="0" y="2944845"/>
        <a:ext cx="11034183" cy="588868"/>
      </dsp:txXfrm>
    </dsp:sp>
    <dsp:sp modelId="{BDFF9738-FCE9-BC41-B028-783C60A8A655}">
      <dsp:nvSpPr>
        <dsp:cNvPr id="0" name=""/>
        <dsp:cNvSpPr/>
      </dsp:nvSpPr>
      <dsp:spPr>
        <a:xfrm>
          <a:off x="0" y="3533714"/>
          <a:ext cx="110341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5A1D1C-832E-C946-8704-6F786373B47B}">
      <dsp:nvSpPr>
        <dsp:cNvPr id="0" name=""/>
        <dsp:cNvSpPr/>
      </dsp:nvSpPr>
      <dsp:spPr>
        <a:xfrm>
          <a:off x="0" y="3533714"/>
          <a:ext cx="11034183" cy="58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Our CC and RMSE scores are highly competitive compared to those from former studies that used the same corpus and based their evaluations using optimistic methods such as LOOCV.</a:t>
          </a:r>
          <a:endParaRPr lang="en-GB" sz="1600" kern="1200"/>
        </a:p>
      </dsp:txBody>
      <dsp:txXfrm>
        <a:off x="0" y="3533714"/>
        <a:ext cx="11034183" cy="58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9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3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6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3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5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4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5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73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9699A8-9F52-4C34-9606-370C555BC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95A45-FA32-414C-A673-71D9DFA26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18" y="1240780"/>
            <a:ext cx="6497873" cy="437644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GB" sz="4400" dirty="0">
                <a:ea typeface="+mj-lt"/>
                <a:cs typeface="+mj-lt"/>
              </a:rPr>
              <a:t>AUTOMATIC ASSESSMENT OF THE DEGREE OF CLINICAL DEPRESSION</a:t>
            </a:r>
            <a:endParaRPr lang="en-US" dirty="0"/>
          </a:p>
          <a:p>
            <a:pPr algn="r"/>
            <a:r>
              <a:rPr lang="en-GB" sz="4400" dirty="0">
                <a:ea typeface="+mj-lt"/>
                <a:cs typeface="+mj-lt"/>
              </a:rPr>
              <a:t>FROM SPEECH USING  X-VECTORS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57123-D69C-BF42-A2C4-63B5F02A3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93" y="1240780"/>
            <a:ext cx="3988475" cy="4376440"/>
          </a:xfrm>
          <a:effectLst/>
        </p:spPr>
        <p:txBody>
          <a:bodyPr anchor="ctr">
            <a:normAutofit/>
          </a:bodyPr>
          <a:lstStyle/>
          <a:p>
            <a:r>
              <a:rPr lang="en-HU" sz="2400" dirty="0"/>
              <a:t>José Vicente Egas-López,</a:t>
            </a:r>
            <a:endParaRPr lang="en-US" dirty="0"/>
          </a:p>
          <a:p>
            <a:r>
              <a:rPr lang="en-HU" sz="2400" dirty="0"/>
              <a:t>Gábor Kiss, Dávid </a:t>
            </a:r>
            <a:r>
              <a:rPr lang="en-HU" sz="2400" dirty="0" err="1"/>
              <a:t>Szathó</a:t>
            </a:r>
            <a:r>
              <a:rPr lang="en-HU" sz="2400" dirty="0"/>
              <a:t>,</a:t>
            </a:r>
          </a:p>
          <a:p>
            <a:r>
              <a:rPr lang="en-HU" sz="2400" dirty="0"/>
              <a:t>Gábor </a:t>
            </a:r>
            <a:r>
              <a:rPr lang="en-HU" sz="2400" dirty="0" err="1"/>
              <a:t>Gosztolya</a:t>
            </a:r>
            <a:endParaRPr lang="en-HU" dirty="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CF8BA8-E7AA-4F97-9E4C-CD11742F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9FB62319-C04B-B746-B997-FD81D47C5E94}"/>
              </a:ext>
            </a:extLst>
          </p:cNvPr>
          <p:cNvSpPr txBox="1">
            <a:spLocks/>
          </p:cNvSpPr>
          <p:nvPr/>
        </p:nvSpPr>
        <p:spPr>
          <a:xfrm>
            <a:off x="4514253" y="5838900"/>
            <a:ext cx="3163493" cy="3679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sz="2800" b="1" dirty="0">
                <a:solidFill>
                  <a:srgbClr val="0070C0"/>
                </a:solidFill>
              </a:rPr>
              <a:t>IEEE </a:t>
            </a:r>
            <a:r>
              <a:rPr lang="en-HU" sz="2800" b="1">
                <a:solidFill>
                  <a:srgbClr val="00B050"/>
                </a:solidFill>
              </a:rPr>
              <a:t>ICASSP 2022</a:t>
            </a:r>
            <a:endParaRPr lang="en-H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6067-4C9C-A243-9C38-E84C0B58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HU"/>
              <a:t>Conclusions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0109311-3EA0-1C81-BC32-6E261A1EF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07661"/>
              </p:ext>
            </p:extLst>
          </p:nvPr>
        </p:nvGraphicFramePr>
        <p:xfrm>
          <a:off x="578908" y="2418019"/>
          <a:ext cx="11034183" cy="412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04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ACB146-D501-DE4F-9100-C856410D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THANKS FOR YOUR ATTENTION!</a:t>
            </a:r>
          </a:p>
        </p:txBody>
      </p:sp>
      <p:pic>
        <p:nvPicPr>
          <p:cNvPr id="7" name="Graphic 6" descr="Clapping Hands">
            <a:extLst>
              <a:ext uri="{FF2B5EF4-FFF2-40B4-BE49-F238E27FC236}">
                <a16:creationId xmlns:a16="http://schemas.microsoft.com/office/drawing/2014/main" id="{CC1A6546-28E7-4ACD-8978-80FF148A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097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4A57D-25D6-764D-85A5-4B98A362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HU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F041-4067-7A4E-A8B0-BB607B57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03" y="3493003"/>
            <a:ext cx="9823746" cy="2070571"/>
          </a:xfrm>
          <a:effectLst/>
        </p:spPr>
        <p:txBody>
          <a:bodyPr>
            <a:noAutofit/>
          </a:bodyPr>
          <a:lstStyle/>
          <a:p>
            <a:r>
              <a:rPr lang="en-GB" dirty="0">
                <a:ea typeface="+mn-lt"/>
                <a:cs typeface="+mn-lt"/>
              </a:rPr>
              <a:t>Clinical depression is a curable psychiatric disorder affecting daily activities and both personal and professional life. </a:t>
            </a:r>
            <a:endParaRPr lang="en-GB" sz="1600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Among others, one of the symptoms of depression could be a disordered speech production, this might permit an automatic screening. </a:t>
            </a:r>
            <a:endParaRPr lang="en-GB" sz="1600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Here, we employ x-vectors as a DNN feature extractor to detect depression from a Hungarian corpus. </a:t>
            </a:r>
            <a:endParaRPr lang="en-GB" sz="1600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We train custom x-vector extractors, and we also explore the performance of an out-of-domain pre-trained one. </a:t>
            </a:r>
            <a:endParaRPr lang="en-GB" sz="1600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We show that x-vectors capture meaningful speaker traits that contain information for depression discrimination. We also show that the </a:t>
            </a:r>
            <a:r>
              <a:rPr lang="en-GB" b="1" dirty="0">
                <a:ea typeface="+mn-lt"/>
                <a:cs typeface="+mn-lt"/>
              </a:rPr>
              <a:t>language </a:t>
            </a:r>
            <a:r>
              <a:rPr lang="en-GB" dirty="0">
                <a:ea typeface="+mn-lt"/>
                <a:cs typeface="+mn-lt"/>
              </a:rPr>
              <a:t>of the extractor is of secondary </a:t>
            </a:r>
            <a:r>
              <a:rPr lang="en-GB" b="1" dirty="0">
                <a:ea typeface="+mn-lt"/>
                <a:cs typeface="+mn-lt"/>
              </a:rPr>
              <a:t>importance </a:t>
            </a:r>
            <a:r>
              <a:rPr lang="en-GB" dirty="0">
                <a:ea typeface="+mn-lt"/>
                <a:cs typeface="+mn-lt"/>
              </a:rPr>
              <a:t>compared to the frame-level feature set: our best model, which achieved an AUC score of 0.940 and an RMSE score of 9.54.</a:t>
            </a:r>
            <a:endParaRPr lang="en-GB" sz="1600" dirty="0"/>
          </a:p>
          <a:p>
            <a:endParaRPr lang="en-GB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944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4F1482-69C3-47D5-95FE-67C0FA2D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005CC-3EE9-8440-9EC9-527FBD6A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HU" sz="32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080C-005F-1A4B-920A-DF1A8B31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624600"/>
            <a:ext cx="10554574" cy="3636511"/>
          </a:xfrm>
          <a:effectLst/>
        </p:spPr>
        <p:txBody>
          <a:bodyPr anchor="ctr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We relied on the Hungarian Depressed Speech Dataset (</a:t>
            </a:r>
            <a:r>
              <a:rPr lang="en-US" sz="2400" dirty="0" err="1">
                <a:ea typeface="+mn-lt"/>
                <a:cs typeface="+mn-lt"/>
              </a:rPr>
              <a:t>HDSDb</a:t>
            </a:r>
            <a:r>
              <a:rPr lang="en-US" sz="2400" dirty="0">
                <a:ea typeface="+mn-lt"/>
                <a:cs typeface="+mn-lt"/>
              </a:rPr>
              <a:t>). The degree of severity of depression was recorded using the Beck Depression Inventory II (BDI) scale. </a:t>
            </a:r>
            <a:endParaRPr lang="en-GB" sz="20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BDI-II scale ranges from 0 (healthy state), to 63 (severe condition). This scale uses the following rating: 0-13 healthy, 14-19 mild depression, 20-28 moderate depression</a:t>
            </a:r>
            <a:r>
              <a:rPr lang="en-US" sz="2400" dirty="0">
                <a:ea typeface="+mn-lt"/>
                <a:cs typeface="+mn-lt"/>
                <a:sym typeface="Wingdings" pitchFamily="2" charset="2"/>
              </a:rPr>
              <a:t>, 29-63 severe depression. </a:t>
            </a:r>
            <a:endParaRPr lang="en-US" sz="2000" dirty="0">
              <a:ea typeface="+mn-lt"/>
              <a:cs typeface="+mn-lt"/>
              <a:sym typeface="Wingdings" pitchFamily="2" charset="2"/>
            </a:endParaRPr>
          </a:p>
          <a:p>
            <a:r>
              <a:rPr lang="en-US" sz="2400" dirty="0">
                <a:ea typeface="+mn-lt"/>
                <a:cs typeface="+mn-lt"/>
                <a:sym typeface="Wingdings" pitchFamily="2" charset="2"/>
              </a:rPr>
              <a:t>The corpus consists of 222 speakers, 116 patients suffering from depression and 106 healthy control speakers.</a:t>
            </a:r>
            <a:endParaRPr lang="en-US" sz="2400" dirty="0"/>
          </a:p>
          <a:p>
            <a:pPr lvl="1"/>
            <a:endParaRPr lang="en-HU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CA5367-149E-428C-B4D8-C1ECC9E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65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760B-FF34-E84D-AC6D-C7FDD6E8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1519-7B28-CF4D-88A6-2DE30564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457822"/>
            <a:ext cx="10902233" cy="4188525"/>
          </a:xfrm>
        </p:spPr>
        <p:txBody>
          <a:bodyPr>
            <a:normAutofit/>
          </a:bodyPr>
          <a:lstStyle/>
          <a:p>
            <a:r>
              <a:rPr lang="en-HU" sz="2400" b="1" dirty="0"/>
              <a:t>DNN Embeddings</a:t>
            </a:r>
            <a:r>
              <a:rPr lang="en-HU" sz="2400" b="1" dirty="0">
                <a:sym typeface="Wingdings" pitchFamily="2" charset="2"/>
              </a:rPr>
              <a:t> (x-vectors):</a:t>
            </a:r>
            <a:endParaRPr lang="en-US" dirty="0"/>
          </a:p>
          <a:p>
            <a:pPr lvl="1"/>
            <a:r>
              <a:rPr lang="en-GB" sz="2000" dirty="0"/>
              <a:t>Also intended for speaker verification</a:t>
            </a:r>
          </a:p>
          <a:p>
            <a:pPr lvl="1"/>
            <a:r>
              <a:rPr lang="en-GB" sz="2000" dirty="0"/>
              <a:t>It is a neural network-based feature extraction technique</a:t>
            </a:r>
          </a:p>
          <a:p>
            <a:pPr lvl="1"/>
            <a:r>
              <a:rPr lang="en-GB" sz="2000" dirty="0"/>
              <a:t>The DNN takes a variable length speech segment and maps it to a speaker embedding</a:t>
            </a:r>
          </a:p>
          <a:p>
            <a:pPr lvl="1"/>
            <a:r>
              <a:rPr lang="en-GB" sz="2000" dirty="0"/>
              <a:t>The DNN architecture of the x-vector system consists of five frame-level layers, a statistics pooling layer, two segment-layers and a final </a:t>
            </a:r>
            <a:r>
              <a:rPr lang="en-GB" sz="2000" dirty="0" err="1"/>
              <a:t>softmax</a:t>
            </a:r>
            <a:r>
              <a:rPr lang="en-GB" sz="2000" dirty="0"/>
              <a:t> layer.</a:t>
            </a:r>
          </a:p>
          <a:p>
            <a:pPr lvl="1"/>
            <a:r>
              <a:rPr lang="en-GB" sz="2000" dirty="0"/>
              <a:t>Outputs a fixed-dimensional embedding using any of the 6</a:t>
            </a:r>
            <a:r>
              <a:rPr lang="en-GB" sz="2000" baseline="30000" dirty="0"/>
              <a:t>th</a:t>
            </a:r>
            <a:r>
              <a:rPr lang="en-GB" sz="2000" dirty="0"/>
              <a:t> or 7</a:t>
            </a:r>
            <a:r>
              <a:rPr lang="en-GB" sz="2000" baseline="30000" dirty="0"/>
              <a:t>th</a:t>
            </a:r>
            <a:r>
              <a:rPr lang="en-GB" sz="2000" dirty="0"/>
              <a:t> affine layer.</a:t>
            </a:r>
          </a:p>
        </p:txBody>
      </p:sp>
    </p:spTree>
    <p:extLst>
      <p:ext uri="{BB962C8B-B14F-4D97-AF65-F5344CB8AC3E}">
        <p14:creationId xmlns:p14="http://schemas.microsoft.com/office/powerpoint/2010/main" val="404666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8CBA0-E274-584B-A7A2-A52A0D4A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HU" dirty="0"/>
              <a:t>Experiments: </a:t>
            </a:r>
            <a:r>
              <a:rPr lang="en-GB" b="0" dirty="0"/>
              <a:t>DNN Training Data</a:t>
            </a:r>
            <a:br>
              <a:rPr lang="en-GB" dirty="0"/>
            </a:b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18780-D0D0-A847-8791-A224DF12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7" y="669605"/>
            <a:ext cx="5556553" cy="5518789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ea typeface="+mn-lt"/>
                <a:cs typeface="+mn-lt"/>
              </a:rPr>
              <a:t>Frame-level Features: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23 MFCCs, 40 </a:t>
            </a:r>
            <a:r>
              <a:rPr lang="en-US" sz="2400" dirty="0" err="1">
                <a:ea typeface="+mn-lt"/>
                <a:cs typeface="+mn-lt"/>
              </a:rPr>
              <a:t>fbanks</a:t>
            </a:r>
            <a:r>
              <a:rPr lang="en-US" sz="2400" dirty="0">
                <a:ea typeface="+mn-lt"/>
                <a:cs typeface="+mn-lt"/>
              </a:rPr>
              <a:t>, both with 25ms frame-length, 10ms step.</a:t>
            </a:r>
            <a:endParaRPr lang="en-US" dirty="0"/>
          </a:p>
          <a:p>
            <a:r>
              <a:rPr lang="en-HU" sz="2400" b="1" dirty="0"/>
              <a:t>Two datasets used for training the x-vector extractors:</a:t>
            </a:r>
            <a:endParaRPr lang="en-HU" b="1" dirty="0"/>
          </a:p>
          <a:p>
            <a:pPr lvl="1"/>
            <a:r>
              <a:rPr lang="en-GB" sz="1800" dirty="0">
                <a:ea typeface="+mn-lt"/>
                <a:cs typeface="+mn-lt"/>
              </a:rPr>
              <a:t>A subset of the Hungarian BEA Corpus (10,636 wavs, 60 h) </a:t>
            </a:r>
          </a:p>
          <a:p>
            <a:pPr lvl="1"/>
            <a:r>
              <a:rPr lang="en-GB" sz="1800" dirty="0">
                <a:ea typeface="+mn-lt"/>
                <a:cs typeface="+mn-lt"/>
              </a:rPr>
              <a:t>The augmented version of BEA using babble, music, noise, and reverberation. New size of the augmented corpus: 52,636 utterances (293 hours). </a:t>
            </a:r>
          </a:p>
          <a:p>
            <a:r>
              <a:rPr lang="en-GB" sz="2000" dirty="0">
                <a:ea typeface="+mn-lt"/>
                <a:cs typeface="+mn-lt"/>
              </a:rPr>
              <a:t>Embeddings were extracted using the 6th (affine) layer of the DNN.</a:t>
            </a:r>
          </a:p>
          <a:p>
            <a:r>
              <a:rPr lang="en-GB" sz="2000" dirty="0">
                <a:ea typeface="+mn-lt"/>
                <a:cs typeface="+mn-lt"/>
              </a:rPr>
              <a:t>Baseline: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-vector features extracted using a (256 components) GMM-UBM trained on the BEA Corpus.</a:t>
            </a:r>
          </a:p>
        </p:txBody>
      </p:sp>
    </p:spTree>
    <p:extLst>
      <p:ext uri="{BB962C8B-B14F-4D97-AF65-F5344CB8AC3E}">
        <p14:creationId xmlns:p14="http://schemas.microsoft.com/office/powerpoint/2010/main" val="39696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DA44-7FCD-7644-ABF3-4DA8FB05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GB" dirty="0"/>
              <a:t>Experiments: </a:t>
            </a:r>
            <a:r>
              <a:rPr lang="en-GB" b="0" dirty="0"/>
              <a:t>Regression and Evaluation</a:t>
            </a:r>
            <a:endParaRPr lang="en-H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9160-80B0-D749-9EC1-A1CB35E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7" y="978993"/>
            <a:ext cx="5732417" cy="5560352"/>
          </a:xfrm>
          <a:effectLst/>
        </p:spPr>
        <p:txBody>
          <a:bodyPr>
            <a:normAutofit lnSpcReduction="10000"/>
          </a:bodyPr>
          <a:lstStyle/>
          <a:p>
            <a:r>
              <a:rPr lang="en-HU" sz="2000" dirty="0"/>
              <a:t>Support Vector Regression (nuSVR):</a:t>
            </a:r>
          </a:p>
          <a:p>
            <a:pPr lvl="1"/>
            <a:r>
              <a:rPr lang="en-HU" sz="1800" dirty="0"/>
              <a:t>Linear kernel</a:t>
            </a:r>
          </a:p>
          <a:p>
            <a:pPr lvl="1"/>
            <a:r>
              <a:rPr lang="en-HU" sz="1800" i="1" dirty="0"/>
              <a:t>C</a:t>
            </a:r>
            <a:r>
              <a:rPr lang="en-HU" sz="1800" dirty="0"/>
              <a:t> value: 10e-5, …, 10e1</a:t>
            </a:r>
          </a:p>
          <a:p>
            <a:r>
              <a:rPr lang="en-HU" sz="2000" dirty="0"/>
              <a:t>Parameter </a:t>
            </a:r>
            <a:r>
              <a:rPr lang="en-HU" sz="2000" i="1" dirty="0"/>
              <a:t>C</a:t>
            </a:r>
            <a:r>
              <a:rPr lang="en-HU" sz="2000" dirty="0"/>
              <a:t> was set based on the dev set performances.</a:t>
            </a:r>
          </a:p>
          <a:p>
            <a:r>
              <a:rPr lang="en-US" sz="2000" dirty="0">
                <a:ea typeface="+mn-lt"/>
                <a:cs typeface="+mn-lt"/>
              </a:rPr>
              <a:t>We relied on speaker-wise Neste Cross-Validation. </a:t>
            </a:r>
          </a:p>
          <a:p>
            <a:r>
              <a:rPr lang="en-US" sz="2000" dirty="0">
                <a:ea typeface="+mn-lt"/>
                <a:cs typeface="+mn-lt"/>
              </a:rPr>
              <a:t>Regression Metrics: Pearson's CC and RMSE. Binary (two-class problem)metrics: SENS, SPEC, F1, UAR, AUC.</a:t>
            </a:r>
          </a:p>
          <a:p>
            <a:r>
              <a:rPr lang="en-US" sz="2000" b="1" dirty="0"/>
              <a:t>Correlation-based feature extraction: </a:t>
            </a:r>
            <a:r>
              <a:rPr lang="en-US" sz="2000" dirty="0">
                <a:ea typeface="+mn-lt"/>
                <a:cs typeface="+mn-lt"/>
              </a:rPr>
              <a:t>seeking to reduce the number of features, we computed the CC for each feature-column with respect to the BDI labels. From these values, we selected those that had the highest CC scores.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6D419-1837-5048-A4D6-287C0146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Results</a:t>
            </a: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5BB3881E-E495-006F-B7DA-89D55B9D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681169"/>
            <a:ext cx="10916463" cy="352055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55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6D419-1837-5048-A4D6-287C0146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Results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39B8ED6-8DE0-6ED9-958D-01A4C5F1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940435"/>
            <a:ext cx="10916463" cy="300202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529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3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32ECB3-28F2-9185-9AD9-943153C1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66" y="3108143"/>
            <a:ext cx="10572000" cy="3602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CC and AUC scores of the feature selection process from the BEA-augmented Extractor (FBANK).</a:t>
            </a:r>
          </a:p>
        </p:txBody>
      </p:sp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08CC113C-326B-A9D4-8533-23B32C71C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36" y="358788"/>
            <a:ext cx="7428325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83722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{7D8EC964-BF5B-A14B-83C8-84445AEC8547}tf10001121</Template>
  <TotalTime>7514</TotalTime>
  <Words>703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Quotable</vt:lpstr>
      <vt:lpstr>AUTOMATIC ASSESSMENT OF THE DEGREE OF CLINICAL DEPRESSION FROM SPEECH USING  X-VECTORS</vt:lpstr>
      <vt:lpstr>INTRODUCTION</vt:lpstr>
      <vt:lpstr>DATA</vt:lpstr>
      <vt:lpstr>Methods</vt:lpstr>
      <vt:lpstr>Experiments: DNN Training Data </vt:lpstr>
      <vt:lpstr>Experiments: Regression and Evaluation</vt:lpstr>
      <vt:lpstr>Results</vt:lpstr>
      <vt:lpstr>Results</vt:lpstr>
      <vt:lpstr>CC and AUC scores of the feature selection process from the BEA-augmented Extractor (FBANK).</vt:lpstr>
      <vt:lpstr>Conclusions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 EMBEDDINGS FOR THE ESTIMATION OFTHE DEGREE OF SLEEPINESS</dc:title>
  <dc:creator>Egas Lopez Jose Vicente</dc:creator>
  <cp:lastModifiedBy>Egas Lopez Jose Vicente</cp:lastModifiedBy>
  <cp:revision>147</cp:revision>
  <dcterms:created xsi:type="dcterms:W3CDTF">2021-04-10T09:01:07Z</dcterms:created>
  <dcterms:modified xsi:type="dcterms:W3CDTF">2022-05-05T09:52:03Z</dcterms:modified>
</cp:coreProperties>
</file>