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1"/>
    <p:restoredTop sz="94631"/>
  </p:normalViewPr>
  <p:slideViewPr>
    <p:cSldViewPr snapToGrid="0">
      <p:cViewPr varScale="1">
        <p:scale>
          <a:sx n="120" d="100"/>
          <a:sy n="120" d="100"/>
        </p:scale>
        <p:origin x="200" y="4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8" name="Google Shape;6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9" name="Google Shape;20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PT" dirty="0" smtClean="0"/>
              <a:t>I </a:t>
            </a:r>
            <a:r>
              <a:rPr lang="pt-PT" dirty="0" err="1" smtClean="0"/>
              <a:t>will</a:t>
            </a:r>
            <a:endParaRPr dirty="0"/>
          </a:p>
        </p:txBody>
      </p:sp>
      <p:sp>
        <p:nvSpPr>
          <p:cNvPr id="84" name="Google Shape;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36" name="Google Shape;73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898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">
    <p:bg>
      <p:bgPr>
        <a:solidFill>
          <a:srgbClr val="00000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4432300" y="4905374"/>
            <a:ext cx="358775" cy="238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>
              <a:solidFill>
                <a:schemeClr val="dk2"/>
              </a:solidFill>
            </a:endParaRPr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2100" y="4799612"/>
            <a:ext cx="494475" cy="75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/>
          <p:nvPr/>
        </p:nvSpPr>
        <p:spPr>
          <a:xfrm>
            <a:off x="4791075" y="4805601"/>
            <a:ext cx="4009500" cy="1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"/>
              <a:buFont typeface="Arial"/>
              <a:buNone/>
            </a:pPr>
            <a:r>
              <a:rPr lang="pt-PT" sz="400" b="0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All rights reserved.  ©2020</a:t>
            </a: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13532"/>
          <a:stretch/>
        </p:blipFill>
        <p:spPr>
          <a:xfrm>
            <a:off x="1008276" y="4778200"/>
            <a:ext cx="393948" cy="1100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Google Shape;14;p2"/>
          <p:cNvCxnSpPr/>
          <p:nvPr/>
        </p:nvCxnSpPr>
        <p:spPr>
          <a:xfrm>
            <a:off x="923750" y="4782355"/>
            <a:ext cx="0" cy="1011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65">
          <p15:clr>
            <a:srgbClr val="FA7B17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2" name="Google Shape;52;p1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 1">
  <p:cSld name="Blank_1">
    <p:bg>
      <p:bgPr>
        <a:solidFill>
          <a:srgbClr val="FFFFFF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58" name="Google Shape;58;p14"/>
          <p:cNvSpPr txBox="1"/>
          <p:nvPr/>
        </p:nvSpPr>
        <p:spPr>
          <a:xfrm>
            <a:off x="4791075" y="4805601"/>
            <a:ext cx="4009500" cy="1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"/>
              <a:buFont typeface="Arial"/>
              <a:buNone/>
            </a:pPr>
            <a:r>
              <a:rPr lang="pt-PT" sz="400" b="0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All rights reserved.  ©2020</a:t>
            </a: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2450" y="4800975"/>
            <a:ext cx="493975" cy="75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" name="Google Shape;60;p14"/>
          <p:cNvCxnSpPr/>
          <p:nvPr/>
        </p:nvCxnSpPr>
        <p:spPr>
          <a:xfrm>
            <a:off x="923750" y="4782355"/>
            <a:ext cx="0" cy="1011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b="11440"/>
          <a:stretch/>
        </p:blipFill>
        <p:spPr>
          <a:xfrm>
            <a:off x="1002400" y="4774849"/>
            <a:ext cx="405722" cy="116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65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py 3">
  <p:cSld name="TITLE_AND_BODY_1_1">
    <p:bg>
      <p:bgPr>
        <a:solidFill>
          <a:srgbClr val="000000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>
              <a:solidFill>
                <a:schemeClr val="dk2"/>
              </a:solidFill>
            </a:endParaRPr>
          </a:p>
        </p:txBody>
      </p:sp>
      <p:pic>
        <p:nvPicPr>
          <p:cNvPr id="64" name="Google Shape;64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2100" y="4799612"/>
            <a:ext cx="494475" cy="7547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5"/>
          <p:cNvSpPr txBox="1"/>
          <p:nvPr/>
        </p:nvSpPr>
        <p:spPr>
          <a:xfrm>
            <a:off x="4791075" y="4805601"/>
            <a:ext cx="4009500" cy="1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"/>
              <a:buFont typeface="Arial"/>
              <a:buNone/>
            </a:pPr>
            <a:r>
              <a:rPr lang="pt-PT" sz="400" b="0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All rights reserved.  ©2020</a:t>
            </a: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py 2">
  <p:cSld name="TITLE_AND_BODY_3">
    <p:bg>
      <p:bgPr>
        <a:solidFill>
          <a:srgbClr val="000000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4419600" y="4905374"/>
            <a:ext cx="371475" cy="238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17" name="Google Shape;17;p3"/>
          <p:cNvSpPr txBox="1"/>
          <p:nvPr/>
        </p:nvSpPr>
        <p:spPr>
          <a:xfrm>
            <a:off x="4791075" y="4805601"/>
            <a:ext cx="4009500" cy="1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"/>
              <a:buFont typeface="Arial"/>
              <a:buNone/>
            </a:pPr>
            <a:r>
              <a:rPr lang="pt-PT" sz="400" b="0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All rights reserved.  ©2020</a:t>
            </a: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8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2100" y="4799612"/>
            <a:ext cx="494475" cy="7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1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6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5.jp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8.jp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0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1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2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1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10116"/>
            </a:gs>
            <a:gs pos="100000">
              <a:srgbClr val="332C62"/>
            </a:gs>
          </a:gsLst>
          <a:lin ang="19457646" scaled="0"/>
        </a:gra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/>
          <p:cNvPicPr preferRelativeResize="0"/>
          <p:nvPr/>
        </p:nvPicPr>
        <p:blipFill rotWithShape="1">
          <a:blip r:embed="rId3">
            <a:alphaModFix amt="70000"/>
          </a:blip>
          <a:srcRect b="15274"/>
          <a:stretch/>
        </p:blipFill>
        <p:spPr>
          <a:xfrm>
            <a:off x="6211" y="0"/>
            <a:ext cx="9144003" cy="5156554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6"/>
          <p:cNvSpPr txBox="1"/>
          <p:nvPr/>
        </p:nvSpPr>
        <p:spPr>
          <a:xfrm>
            <a:off x="4791075" y="4805601"/>
            <a:ext cx="4009500" cy="1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"/>
              <a:buFont typeface="Arial"/>
              <a:buNone/>
            </a:pPr>
            <a:r>
              <a:rPr lang="pt-PT" sz="400" b="0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All rights reserved.  ©2020</a:t>
            </a: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6"/>
          <p:cNvSpPr txBox="1"/>
          <p:nvPr/>
        </p:nvSpPr>
        <p:spPr>
          <a:xfrm>
            <a:off x="479700" y="1929200"/>
            <a:ext cx="8183400" cy="11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pt-PT" sz="3800" b="0" i="0" u="none" strike="noStrike" cap="none" dirty="0">
                <a:solidFill>
                  <a:srgbClr val="FFFFFF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SLFC: </a:t>
            </a:r>
            <a:r>
              <a:rPr lang="pt-PT" sz="3800" b="0" i="0" u="none" strike="noStrike" cap="none" dirty="0" err="1">
                <a:solidFill>
                  <a:srgbClr val="FFFFFF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Scalable</a:t>
            </a:r>
            <a:r>
              <a:rPr lang="pt-PT" sz="3800" b="0" i="0" u="none" strike="noStrike" cap="none" dirty="0">
                <a:solidFill>
                  <a:srgbClr val="FFFFFF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Light Field </a:t>
            </a:r>
            <a:r>
              <a:rPr lang="pt-PT" sz="3800" b="0" i="0" u="none" strike="noStrike" cap="none" dirty="0" err="1">
                <a:solidFill>
                  <a:srgbClr val="FFFFFF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Coding</a:t>
            </a:r>
            <a:endParaRPr sz="3800" b="0" i="1" u="none" strike="noStrike" cap="none" dirty="0">
              <a:solidFill>
                <a:srgbClr val="00000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73" name="Google Shape;73;p16"/>
          <p:cNvSpPr/>
          <p:nvPr/>
        </p:nvSpPr>
        <p:spPr>
          <a:xfrm>
            <a:off x="532800" y="2924123"/>
            <a:ext cx="476400" cy="501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4" name="Google Shape;74;p16"/>
          <p:cNvSpPr txBox="1"/>
          <p:nvPr/>
        </p:nvSpPr>
        <p:spPr>
          <a:xfrm>
            <a:off x="505501" y="3105000"/>
            <a:ext cx="5938800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lang="pt-PT" sz="1300" b="0" i="0" u="sng" strike="noStrike" cap="none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Hadi</a:t>
            </a:r>
            <a:r>
              <a:rPr lang="pt-PT" sz="1300" b="0" i="0" u="sng" strike="noStrike" cap="none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pt-PT" sz="1300" b="0" i="0" u="sng" strike="noStrike" cap="none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Amirpour</a:t>
            </a:r>
            <a:r>
              <a:rPr lang="pt-PT" sz="1300" b="0" i="0" u="none" strike="noStrike" cap="none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Christian </a:t>
            </a:r>
            <a:r>
              <a:rPr lang="pt-PT" sz="1300" b="0" i="0" u="none" strike="noStrike" cap="none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Timmerer</a:t>
            </a:r>
            <a:r>
              <a:rPr lang="pt-PT" sz="1300" b="0" i="0" u="none" strike="noStrike" cap="none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</a:t>
            </a:r>
            <a:r>
              <a:rPr lang="pt-PT" sz="1300" b="0" i="0" u="none" strike="noStrike" cap="none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and</a:t>
            </a:r>
            <a:r>
              <a:rPr lang="pt-PT" sz="1300" b="0" i="0" u="none" strike="noStrike" cap="none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Mohammad </a:t>
            </a:r>
            <a:r>
              <a:rPr lang="pt-PT" sz="1300" b="0" i="0" u="none" strike="noStrike" cap="none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Ghanbari</a:t>
            </a:r>
            <a:endParaRPr sz="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75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2100" y="4799612"/>
            <a:ext cx="494475" cy="7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8600" y="1863043"/>
            <a:ext cx="1368725" cy="20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 rotWithShape="1">
          <a:blip r:embed="rId5">
            <a:alphaModFix/>
          </a:blip>
          <a:srcRect b="13532"/>
          <a:stretch/>
        </p:blipFill>
        <p:spPr>
          <a:xfrm>
            <a:off x="2293175" y="1819750"/>
            <a:ext cx="903021" cy="252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" name="Google Shape;78;p16"/>
          <p:cNvCxnSpPr/>
          <p:nvPr/>
        </p:nvCxnSpPr>
        <p:spPr>
          <a:xfrm>
            <a:off x="2111225" y="1829275"/>
            <a:ext cx="0" cy="2316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9" name="Google Shape;79;p16"/>
          <p:cNvPicPr preferRelativeResize="0"/>
          <p:nvPr/>
        </p:nvPicPr>
        <p:blipFill rotWithShape="1">
          <a:blip r:embed="rId5">
            <a:alphaModFix/>
          </a:blip>
          <a:srcRect b="13532"/>
          <a:stretch/>
        </p:blipFill>
        <p:spPr>
          <a:xfrm>
            <a:off x="1008276" y="4778200"/>
            <a:ext cx="393948" cy="1100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" name="Google Shape;80;p16"/>
          <p:cNvCxnSpPr/>
          <p:nvPr/>
        </p:nvCxnSpPr>
        <p:spPr>
          <a:xfrm>
            <a:off x="923750" y="4782355"/>
            <a:ext cx="0" cy="1011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1" name="Google Shape;81;p16"/>
          <p:cNvSpPr txBox="1">
            <a:spLocks noGrp="1"/>
          </p:cNvSpPr>
          <p:nvPr>
            <p:ph type="sldNum" idx="12"/>
          </p:nvPr>
        </p:nvSpPr>
        <p:spPr>
          <a:xfrm>
            <a:off x="4432300" y="4905374"/>
            <a:ext cx="358775" cy="238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pt-PT"/>
              <a:t>1</a:t>
            </a:fld>
            <a:endParaRPr>
              <a:solidFill>
                <a:schemeClr val="dk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4864" y="1842324"/>
            <a:ext cx="1193349" cy="25365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6143" y="4799612"/>
            <a:ext cx="473725" cy="100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5"/>
          <p:cNvSpPr txBox="1">
            <a:spLocks noGrp="1"/>
          </p:cNvSpPr>
          <p:nvPr>
            <p:ph type="title" idx="4294967295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PT"/>
              <a:t>Introduction</a:t>
            </a:r>
            <a:endParaRPr/>
          </a:p>
        </p:txBody>
      </p:sp>
      <p:sp>
        <p:nvSpPr>
          <p:cNvPr id="196" name="Google Shape;196;p25"/>
          <p:cNvSpPr txBox="1">
            <a:spLocks noGrp="1"/>
          </p:cNvSpPr>
          <p:nvPr>
            <p:ph type="title" idx="4294967295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PT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Changing viewport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7" name="Google Shape;197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58698" y="1446028"/>
            <a:ext cx="3047344" cy="3047344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5"/>
          <p:cNvSpPr txBox="1">
            <a:spLocks noGrp="1"/>
          </p:cNvSpPr>
          <p:nvPr>
            <p:ph type="sldNum" idx="12"/>
          </p:nvPr>
        </p:nvSpPr>
        <p:spPr>
          <a:xfrm>
            <a:off x="4432300" y="4905374"/>
            <a:ext cx="358775" cy="238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pt-PT"/>
              <a:t>10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6"/>
          <p:cNvSpPr txBox="1">
            <a:spLocks noGrp="1"/>
          </p:cNvSpPr>
          <p:nvPr>
            <p:ph type="title" idx="4294967295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PT"/>
              <a:t>Introduction</a:t>
            </a:r>
            <a:endParaRPr/>
          </a:p>
        </p:txBody>
      </p:sp>
      <p:sp>
        <p:nvSpPr>
          <p:cNvPr id="204" name="Google Shape;204;p26"/>
          <p:cNvSpPr txBox="1">
            <a:spLocks noGrp="1"/>
          </p:cNvSpPr>
          <p:nvPr>
            <p:ph type="title" idx="4294967295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PT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Changing viewport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5" name="Google Shape;20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58698" y="1446028"/>
            <a:ext cx="3047344" cy="3047344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6"/>
          <p:cNvSpPr txBox="1">
            <a:spLocks noGrp="1"/>
          </p:cNvSpPr>
          <p:nvPr>
            <p:ph type="sldNum" idx="12"/>
          </p:nvPr>
        </p:nvSpPr>
        <p:spPr>
          <a:xfrm>
            <a:off x="4432300" y="4905374"/>
            <a:ext cx="358775" cy="238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pt-PT"/>
              <a:t>11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27"/>
          <p:cNvPicPr preferRelativeResize="0"/>
          <p:nvPr/>
        </p:nvPicPr>
        <p:blipFill rotWithShape="1">
          <a:blip r:embed="rId3">
            <a:alphaModFix amt="70000"/>
          </a:blip>
          <a:srcRect t="22744" b="22750"/>
          <a:stretch/>
        </p:blipFill>
        <p:spPr>
          <a:xfrm>
            <a:off x="0" y="0"/>
            <a:ext cx="9144000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7"/>
          <p:cNvSpPr/>
          <p:nvPr/>
        </p:nvSpPr>
        <p:spPr>
          <a:xfrm>
            <a:off x="-15050" y="3913525"/>
            <a:ext cx="9174000" cy="1236900"/>
          </a:xfrm>
          <a:prstGeom prst="rect">
            <a:avLst/>
          </a:prstGeom>
          <a:gradFill>
            <a:gsLst>
              <a:gs pos="0">
                <a:srgbClr val="332C62">
                  <a:alpha val="0"/>
                </a:srgbClr>
              </a:gs>
              <a:gs pos="100000">
                <a:srgbClr val="000000"/>
              </a:gs>
            </a:gsLst>
            <a:lin ang="5400012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3" name="Google Shape;213;p27"/>
          <p:cNvSpPr txBox="1"/>
          <p:nvPr/>
        </p:nvSpPr>
        <p:spPr>
          <a:xfrm>
            <a:off x="454425" y="1175550"/>
            <a:ext cx="6832200" cy="27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03200" marR="0" lvl="0" indent="-190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 Light"/>
              <a:buChar char="●"/>
            </a:pPr>
            <a:r>
              <a:rPr lang="pt-PT" sz="1800" b="0" i="0" u="none" strike="noStrike" cap="non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Light field compression and its challenges</a:t>
            </a:r>
            <a:endParaRPr sz="1800" b="0" i="0" u="none" strike="noStrike" cap="none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14" name="Google Shape;214;p27"/>
          <p:cNvSpPr txBox="1"/>
          <p:nvPr/>
        </p:nvSpPr>
        <p:spPr>
          <a:xfrm>
            <a:off x="4791075" y="4805601"/>
            <a:ext cx="4009500" cy="1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"/>
              <a:buFont typeface="Arial"/>
              <a:buNone/>
            </a:pPr>
            <a:r>
              <a:rPr lang="pt-PT" sz="400" b="0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All rights reserved.  ©2020</a:t>
            </a: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5" name="Google Shape;215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2100" y="4799612"/>
            <a:ext cx="494475" cy="7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7"/>
          <p:cNvPicPr preferRelativeResize="0"/>
          <p:nvPr/>
        </p:nvPicPr>
        <p:blipFill rotWithShape="1">
          <a:blip r:embed="rId5">
            <a:alphaModFix/>
          </a:blip>
          <a:srcRect b="13532"/>
          <a:stretch/>
        </p:blipFill>
        <p:spPr>
          <a:xfrm>
            <a:off x="1008276" y="4778200"/>
            <a:ext cx="393948" cy="1100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7" name="Google Shape;217;p27"/>
          <p:cNvCxnSpPr/>
          <p:nvPr/>
        </p:nvCxnSpPr>
        <p:spPr>
          <a:xfrm>
            <a:off x="923750" y="4782355"/>
            <a:ext cx="0" cy="1011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8" name="Google Shape;218;p27"/>
          <p:cNvSpPr txBox="1">
            <a:spLocks noGrp="1"/>
          </p:cNvSpPr>
          <p:nvPr>
            <p:ph type="sldNum" idx="12"/>
          </p:nvPr>
        </p:nvSpPr>
        <p:spPr>
          <a:xfrm>
            <a:off x="4419600" y="4905374"/>
            <a:ext cx="371475" cy="238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pt-PT"/>
              <a:t>12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8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PT" sz="240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Light field compression</a:t>
            </a:r>
            <a:endParaRPr sz="240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4" name="Google Shape;224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0595" y="1335210"/>
            <a:ext cx="517972" cy="51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2189" y="1335210"/>
            <a:ext cx="517972" cy="51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3782" y="1335210"/>
            <a:ext cx="517972" cy="51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45376" y="1335210"/>
            <a:ext cx="517972" cy="51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6969" y="1335209"/>
            <a:ext cx="517972" cy="51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0595" y="1887202"/>
            <a:ext cx="517972" cy="51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2189" y="1887202"/>
            <a:ext cx="517972" cy="51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3782" y="1887202"/>
            <a:ext cx="517972" cy="51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45376" y="1887202"/>
            <a:ext cx="517972" cy="51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6969" y="1887201"/>
            <a:ext cx="517972" cy="51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0595" y="2439194"/>
            <a:ext cx="517972" cy="51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2189" y="2439194"/>
            <a:ext cx="517972" cy="51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3782" y="2439194"/>
            <a:ext cx="517972" cy="51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45376" y="2439194"/>
            <a:ext cx="517972" cy="51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6969" y="2439193"/>
            <a:ext cx="517972" cy="51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0595" y="2991184"/>
            <a:ext cx="517972" cy="51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2189" y="2991184"/>
            <a:ext cx="517972" cy="51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3782" y="2991184"/>
            <a:ext cx="517972" cy="51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45376" y="2991184"/>
            <a:ext cx="517972" cy="51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6969" y="2991184"/>
            <a:ext cx="517972" cy="51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0595" y="3543174"/>
            <a:ext cx="517972" cy="51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2189" y="3543174"/>
            <a:ext cx="517972" cy="51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3782" y="3543174"/>
            <a:ext cx="517972" cy="51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45376" y="3543174"/>
            <a:ext cx="517972" cy="51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6969" y="3543173"/>
            <a:ext cx="517972" cy="516381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8"/>
          <p:cNvSpPr txBox="1">
            <a:spLocks noGrp="1"/>
          </p:cNvSpPr>
          <p:nvPr>
            <p:ph type="sldNum" idx="12"/>
          </p:nvPr>
        </p:nvSpPr>
        <p:spPr>
          <a:xfrm>
            <a:off x="4432300" y="4905374"/>
            <a:ext cx="358775" cy="238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pt-PT"/>
              <a:t>13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9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PT" sz="240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Light field compression</a:t>
            </a:r>
            <a:endParaRPr sz="240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5" name="Google Shape;255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2189" y="1335210"/>
            <a:ext cx="517972" cy="51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3782" y="1335210"/>
            <a:ext cx="517972" cy="51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45376" y="1335210"/>
            <a:ext cx="517972" cy="51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6969" y="1335209"/>
            <a:ext cx="517972" cy="51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0595" y="1887202"/>
            <a:ext cx="517972" cy="51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2189" y="1887202"/>
            <a:ext cx="517972" cy="51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3782" y="1887202"/>
            <a:ext cx="517972" cy="51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45376" y="1887202"/>
            <a:ext cx="517972" cy="51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6969" y="1887201"/>
            <a:ext cx="517972" cy="51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0595" y="2439194"/>
            <a:ext cx="517972" cy="51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2189" y="2439194"/>
            <a:ext cx="517972" cy="51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3782" y="2439194"/>
            <a:ext cx="517972" cy="51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45376" y="2439194"/>
            <a:ext cx="517972" cy="51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6969" y="2439193"/>
            <a:ext cx="517972" cy="51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0595" y="2991184"/>
            <a:ext cx="517972" cy="51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2189" y="2991184"/>
            <a:ext cx="517972" cy="51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3782" y="2991184"/>
            <a:ext cx="517972" cy="51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45376" y="2991184"/>
            <a:ext cx="517972" cy="51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6969" y="2991184"/>
            <a:ext cx="517972" cy="51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0595" y="3543174"/>
            <a:ext cx="517972" cy="51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2189" y="3543174"/>
            <a:ext cx="517972" cy="51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3782" y="3543174"/>
            <a:ext cx="517972" cy="51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45376" y="3543174"/>
            <a:ext cx="517972" cy="51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6969" y="3543173"/>
            <a:ext cx="517972" cy="51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43342" y="3249374"/>
            <a:ext cx="517972" cy="5163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0" name="Google Shape;280;p29"/>
          <p:cNvCxnSpPr/>
          <p:nvPr/>
        </p:nvCxnSpPr>
        <p:spPr>
          <a:xfrm rot="10800000" flipH="1">
            <a:off x="5102328" y="3081599"/>
            <a:ext cx="1925793" cy="841816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81" name="Google Shape;281;p29"/>
          <p:cNvSpPr txBox="1">
            <a:spLocks noGrp="1"/>
          </p:cNvSpPr>
          <p:nvPr>
            <p:ph type="sldNum" idx="12"/>
          </p:nvPr>
        </p:nvSpPr>
        <p:spPr>
          <a:xfrm>
            <a:off x="4432300" y="4905374"/>
            <a:ext cx="358775" cy="238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pt-PT"/>
              <a:t>14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10862" y="3206406"/>
            <a:ext cx="517972" cy="516381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0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PT" sz="240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Light field compression</a:t>
            </a:r>
            <a:endParaRPr sz="240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8" name="Google Shape;288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3782" y="1335210"/>
            <a:ext cx="517972" cy="51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45376" y="1335210"/>
            <a:ext cx="517972" cy="51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6969" y="1335209"/>
            <a:ext cx="517972" cy="51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0595" y="1887202"/>
            <a:ext cx="517972" cy="51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2189" y="1887202"/>
            <a:ext cx="517972" cy="51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3782" y="1887202"/>
            <a:ext cx="517972" cy="51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45376" y="1887202"/>
            <a:ext cx="517972" cy="51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6969" y="1887201"/>
            <a:ext cx="517972" cy="51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0595" y="2439194"/>
            <a:ext cx="517972" cy="51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2189" y="2439194"/>
            <a:ext cx="517972" cy="51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3782" y="2439194"/>
            <a:ext cx="517972" cy="51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45376" y="2439194"/>
            <a:ext cx="517972" cy="51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6969" y="2439193"/>
            <a:ext cx="517972" cy="51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0595" y="2991184"/>
            <a:ext cx="517972" cy="51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2189" y="2991184"/>
            <a:ext cx="517972" cy="51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3782" y="2991184"/>
            <a:ext cx="517972" cy="51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45376" y="2991184"/>
            <a:ext cx="517972" cy="51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6969" y="2991184"/>
            <a:ext cx="517972" cy="51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0595" y="3543174"/>
            <a:ext cx="517972" cy="51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2189" y="3543174"/>
            <a:ext cx="517972" cy="51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3782" y="3543174"/>
            <a:ext cx="517972" cy="51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45376" y="3543174"/>
            <a:ext cx="517972" cy="51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6969" y="3543173"/>
            <a:ext cx="517972" cy="51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43342" y="3249374"/>
            <a:ext cx="517972" cy="5163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2" name="Google Shape;312;p30"/>
          <p:cNvCxnSpPr/>
          <p:nvPr/>
        </p:nvCxnSpPr>
        <p:spPr>
          <a:xfrm rot="10800000" flipH="1">
            <a:off x="5102328" y="3081599"/>
            <a:ext cx="1925793" cy="841816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13" name="Google Shape;313;p30"/>
          <p:cNvSpPr txBox="1">
            <a:spLocks noGrp="1"/>
          </p:cNvSpPr>
          <p:nvPr>
            <p:ph type="sldNum" idx="12"/>
          </p:nvPr>
        </p:nvSpPr>
        <p:spPr>
          <a:xfrm>
            <a:off x="4432300" y="4905374"/>
            <a:ext cx="358775" cy="238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pt-PT"/>
              <a:t>15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36875" y="2655786"/>
            <a:ext cx="517972" cy="51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8009" y="2720246"/>
            <a:ext cx="517972" cy="51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51207" y="2783524"/>
            <a:ext cx="517972" cy="51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3156" y="2829721"/>
            <a:ext cx="517972" cy="51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94535" y="2893952"/>
            <a:ext cx="517972" cy="51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56502" y="2952695"/>
            <a:ext cx="517972" cy="51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31416" y="3009525"/>
            <a:ext cx="517972" cy="51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08149" y="3081599"/>
            <a:ext cx="517972" cy="51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2528" y="3142172"/>
            <a:ext cx="517972" cy="51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10862" y="3206406"/>
            <a:ext cx="517972" cy="516381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31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PT" sz="240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Light field compression</a:t>
            </a:r>
            <a:endParaRPr sz="240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29" name="Google Shape;329;p31"/>
          <p:cNvCxnSpPr/>
          <p:nvPr/>
        </p:nvCxnSpPr>
        <p:spPr>
          <a:xfrm rot="10800000" flipH="1">
            <a:off x="5102328" y="3081599"/>
            <a:ext cx="1925793" cy="841816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330" name="Google Shape;330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43342" y="3249374"/>
            <a:ext cx="517972" cy="516381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31"/>
          <p:cNvSpPr txBox="1">
            <a:spLocks noGrp="1"/>
          </p:cNvSpPr>
          <p:nvPr>
            <p:ph type="sldNum" idx="12"/>
          </p:nvPr>
        </p:nvSpPr>
        <p:spPr>
          <a:xfrm>
            <a:off x="4432300" y="4905374"/>
            <a:ext cx="358775" cy="238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pt-PT"/>
              <a:t>16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2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PT" sz="240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Light field compression</a:t>
            </a:r>
            <a:endParaRPr sz="240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37" name="Google Shape;337;p32"/>
          <p:cNvGrpSpPr/>
          <p:nvPr/>
        </p:nvGrpSpPr>
        <p:grpSpPr>
          <a:xfrm>
            <a:off x="6113507" y="2034629"/>
            <a:ext cx="2724346" cy="2724346"/>
            <a:chOff x="6113507" y="2034629"/>
            <a:chExt cx="2724346" cy="2724346"/>
          </a:xfrm>
        </p:grpSpPr>
        <p:pic>
          <p:nvPicPr>
            <p:cNvPr id="338" name="Google Shape;338;p3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113507" y="2034630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9" name="Google Shape;339;p3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65101" y="2034630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0" name="Google Shape;340;p3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216694" y="2034630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1" name="Google Shape;341;p3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768288" y="2034630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2" name="Google Shape;342;p3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319881" y="2034629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3" name="Google Shape;343;p3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113507" y="2586622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4" name="Google Shape;344;p3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65101" y="2586622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5" name="Google Shape;345;p3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216694" y="2586622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6" name="Google Shape;346;p3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768288" y="2586622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7" name="Google Shape;347;p3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319881" y="2586621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8" name="Google Shape;348;p3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113507" y="3138614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9" name="Google Shape;349;p3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65101" y="3138614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0" name="Google Shape;350;p3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216694" y="3138614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1" name="Google Shape;351;p3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768288" y="3138614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2" name="Google Shape;352;p3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319881" y="3138613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3" name="Google Shape;353;p3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113507" y="3690604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4" name="Google Shape;354;p3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65101" y="3690604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5" name="Google Shape;355;p3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216694" y="3690604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6" name="Google Shape;356;p3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768288" y="3690604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7" name="Google Shape;357;p3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319881" y="3690604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8" name="Google Shape;358;p3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113507" y="4242594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9" name="Google Shape;359;p3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65101" y="4242594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0" name="Google Shape;360;p3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216694" y="4242594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1" name="Google Shape;361;p3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768288" y="4242594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2" name="Google Shape;362;p3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319881" y="4242593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3" name="Google Shape;363;p32"/>
          <p:cNvSpPr/>
          <p:nvPr/>
        </p:nvSpPr>
        <p:spPr>
          <a:xfrm>
            <a:off x="3339290" y="1798991"/>
            <a:ext cx="1041991" cy="361353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Encoder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32"/>
          <p:cNvSpPr/>
          <p:nvPr/>
        </p:nvSpPr>
        <p:spPr>
          <a:xfrm>
            <a:off x="3339289" y="3216126"/>
            <a:ext cx="1041991" cy="361353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Decoder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32"/>
          <p:cNvSpPr/>
          <p:nvPr/>
        </p:nvSpPr>
        <p:spPr>
          <a:xfrm>
            <a:off x="3339290" y="2483458"/>
            <a:ext cx="1041991" cy="361353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Bitstream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6" name="Google Shape;366;p32"/>
          <p:cNvGrpSpPr/>
          <p:nvPr/>
        </p:nvGrpSpPr>
        <p:grpSpPr>
          <a:xfrm>
            <a:off x="165015" y="1212114"/>
            <a:ext cx="2280472" cy="1535109"/>
            <a:chOff x="165015" y="1212114"/>
            <a:chExt cx="2280472" cy="1535109"/>
          </a:xfrm>
        </p:grpSpPr>
        <p:grpSp>
          <p:nvGrpSpPr>
            <p:cNvPr id="367" name="Google Shape;367;p32"/>
            <p:cNvGrpSpPr/>
            <p:nvPr/>
          </p:nvGrpSpPr>
          <p:grpSpPr>
            <a:xfrm>
              <a:off x="186281" y="1390511"/>
              <a:ext cx="2184779" cy="1267629"/>
              <a:chOff x="4843342" y="2655786"/>
              <a:chExt cx="2184779" cy="1267629"/>
            </a:xfrm>
          </p:grpSpPr>
          <p:pic>
            <p:nvPicPr>
              <p:cNvPr id="368" name="Google Shape;368;p32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6236875" y="2655786"/>
                <a:ext cx="517972" cy="51638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69" name="Google Shape;369;p32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6098009" y="2720246"/>
                <a:ext cx="517972" cy="51638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70" name="Google Shape;370;p32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5951207" y="2783524"/>
                <a:ext cx="517972" cy="51638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71" name="Google Shape;371;p32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5843156" y="2829721"/>
                <a:ext cx="517972" cy="51638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72" name="Google Shape;372;p32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5694535" y="2893952"/>
                <a:ext cx="517972" cy="51638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73" name="Google Shape;373;p32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5556502" y="2952695"/>
                <a:ext cx="517972" cy="51638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74" name="Google Shape;374;p32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5431416" y="3009525"/>
                <a:ext cx="517972" cy="51638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75" name="Google Shape;375;p32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5308149" y="3081599"/>
                <a:ext cx="517972" cy="51638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76" name="Google Shape;376;p32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5172528" y="3142172"/>
                <a:ext cx="517972" cy="51638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77" name="Google Shape;377;p32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5010862" y="3206406"/>
                <a:ext cx="517972" cy="516381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378" name="Google Shape;378;p32"/>
              <p:cNvCxnSpPr/>
              <p:nvPr/>
            </p:nvCxnSpPr>
            <p:spPr>
              <a:xfrm rot="10800000" flipH="1">
                <a:off x="5102328" y="3081599"/>
                <a:ext cx="1925793" cy="84181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pic>
            <p:nvPicPr>
              <p:cNvPr id="379" name="Google Shape;379;p32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4843342" y="3249374"/>
                <a:ext cx="517972" cy="51638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80" name="Google Shape;380;p32"/>
            <p:cNvSpPr/>
            <p:nvPr/>
          </p:nvSpPr>
          <p:spPr>
            <a:xfrm>
              <a:off x="165015" y="1212114"/>
              <a:ext cx="2280472" cy="1535109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81" name="Google Shape;381;p32"/>
          <p:cNvCxnSpPr>
            <a:stCxn id="380" idx="3"/>
            <a:endCxn id="363" idx="1"/>
          </p:cNvCxnSpPr>
          <p:nvPr/>
        </p:nvCxnSpPr>
        <p:spPr>
          <a:xfrm>
            <a:off x="2445487" y="1979668"/>
            <a:ext cx="8937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82" name="Google Shape;382;p32"/>
          <p:cNvCxnSpPr>
            <a:stCxn id="363" idx="2"/>
            <a:endCxn id="365" idx="0"/>
          </p:cNvCxnSpPr>
          <p:nvPr/>
        </p:nvCxnSpPr>
        <p:spPr>
          <a:xfrm>
            <a:off x="3860285" y="2160344"/>
            <a:ext cx="0" cy="323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83" name="Google Shape;383;p32"/>
          <p:cNvCxnSpPr>
            <a:stCxn id="365" idx="2"/>
            <a:endCxn id="364" idx="0"/>
          </p:cNvCxnSpPr>
          <p:nvPr/>
        </p:nvCxnSpPr>
        <p:spPr>
          <a:xfrm>
            <a:off x="3860285" y="2844811"/>
            <a:ext cx="0" cy="3714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84" name="Google Shape;384;p32"/>
          <p:cNvCxnSpPr>
            <a:stCxn id="364" idx="3"/>
            <a:endCxn id="348" idx="1"/>
          </p:cNvCxnSpPr>
          <p:nvPr/>
        </p:nvCxnSpPr>
        <p:spPr>
          <a:xfrm>
            <a:off x="4381280" y="3396802"/>
            <a:ext cx="1732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85" name="Google Shape;385;p32"/>
          <p:cNvSpPr txBox="1">
            <a:spLocks noGrp="1"/>
          </p:cNvSpPr>
          <p:nvPr>
            <p:ph type="sldNum" idx="12"/>
          </p:nvPr>
        </p:nvSpPr>
        <p:spPr>
          <a:xfrm>
            <a:off x="4432300" y="4905374"/>
            <a:ext cx="358775" cy="238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pt-PT"/>
              <a:t>17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3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PT" sz="240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Light field compression</a:t>
            </a:r>
            <a:endParaRPr sz="240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91" name="Google Shape;391;p33"/>
          <p:cNvGrpSpPr/>
          <p:nvPr/>
        </p:nvGrpSpPr>
        <p:grpSpPr>
          <a:xfrm>
            <a:off x="6113507" y="2034629"/>
            <a:ext cx="2724346" cy="2724346"/>
            <a:chOff x="6113507" y="2034629"/>
            <a:chExt cx="2724346" cy="2724346"/>
          </a:xfrm>
        </p:grpSpPr>
        <p:pic>
          <p:nvPicPr>
            <p:cNvPr id="392" name="Google Shape;392;p3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113507" y="2034630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3" name="Google Shape;393;p3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65101" y="2034630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4" name="Google Shape;394;p3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216694" y="2034630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5" name="Google Shape;395;p3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768288" y="2034630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6" name="Google Shape;396;p3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319881" y="2034629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7" name="Google Shape;397;p3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113507" y="2586622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8" name="Google Shape;398;p3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65101" y="2586622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9" name="Google Shape;399;p3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216694" y="2586622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0" name="Google Shape;400;p3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768288" y="2586622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1" name="Google Shape;401;p3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319881" y="2586621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2" name="Google Shape;402;p3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113507" y="3138614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3" name="Google Shape;403;p3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65101" y="3138614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4" name="Google Shape;404;p3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216694" y="3138614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5" name="Google Shape;405;p3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768288" y="3138614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6" name="Google Shape;406;p3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319881" y="3138613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7" name="Google Shape;407;p3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113507" y="3690604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8" name="Google Shape;408;p3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65101" y="3690604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9" name="Google Shape;409;p3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216694" y="3690604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0" name="Google Shape;410;p3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768288" y="3690604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1" name="Google Shape;411;p3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319881" y="3690604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2" name="Google Shape;412;p3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113507" y="4242594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3" name="Google Shape;413;p3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65101" y="4242594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4" name="Google Shape;414;p3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216694" y="4242594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5" name="Google Shape;415;p3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768288" y="4242594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6" name="Google Shape;416;p3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319881" y="4242593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17" name="Google Shape;417;p33"/>
          <p:cNvSpPr/>
          <p:nvPr/>
        </p:nvSpPr>
        <p:spPr>
          <a:xfrm>
            <a:off x="3339290" y="1798991"/>
            <a:ext cx="1041991" cy="361353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Encoder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33"/>
          <p:cNvSpPr/>
          <p:nvPr/>
        </p:nvSpPr>
        <p:spPr>
          <a:xfrm>
            <a:off x="3339289" y="3216126"/>
            <a:ext cx="1041991" cy="361353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Decoder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33"/>
          <p:cNvSpPr/>
          <p:nvPr/>
        </p:nvSpPr>
        <p:spPr>
          <a:xfrm>
            <a:off x="3339290" y="2483458"/>
            <a:ext cx="1041991" cy="361353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Bitstream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0" name="Google Shape;420;p33"/>
          <p:cNvGrpSpPr/>
          <p:nvPr/>
        </p:nvGrpSpPr>
        <p:grpSpPr>
          <a:xfrm>
            <a:off x="165015" y="1212114"/>
            <a:ext cx="2280472" cy="1535109"/>
            <a:chOff x="165015" y="1212114"/>
            <a:chExt cx="2280472" cy="1535109"/>
          </a:xfrm>
        </p:grpSpPr>
        <p:grpSp>
          <p:nvGrpSpPr>
            <p:cNvPr id="421" name="Google Shape;421;p33"/>
            <p:cNvGrpSpPr/>
            <p:nvPr/>
          </p:nvGrpSpPr>
          <p:grpSpPr>
            <a:xfrm>
              <a:off x="186281" y="1390511"/>
              <a:ext cx="2184779" cy="1267629"/>
              <a:chOff x="4843342" y="2655786"/>
              <a:chExt cx="2184779" cy="1267629"/>
            </a:xfrm>
          </p:grpSpPr>
          <p:pic>
            <p:nvPicPr>
              <p:cNvPr id="422" name="Google Shape;422;p33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6236875" y="2655786"/>
                <a:ext cx="517972" cy="51638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23" name="Google Shape;423;p33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6098009" y="2720246"/>
                <a:ext cx="517972" cy="51638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24" name="Google Shape;424;p33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5951207" y="2783524"/>
                <a:ext cx="517972" cy="51638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25" name="Google Shape;425;p33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5843156" y="2829721"/>
                <a:ext cx="517972" cy="51638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26" name="Google Shape;426;p33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5694535" y="2893952"/>
                <a:ext cx="517972" cy="51638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27" name="Google Shape;427;p33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5556502" y="2952695"/>
                <a:ext cx="517972" cy="51638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28" name="Google Shape;428;p33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5431416" y="3009525"/>
                <a:ext cx="517972" cy="51638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29" name="Google Shape;429;p33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5308149" y="3081599"/>
                <a:ext cx="517972" cy="51638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30" name="Google Shape;430;p33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5172528" y="3142172"/>
                <a:ext cx="517972" cy="51638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31" name="Google Shape;431;p33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5010862" y="3206406"/>
                <a:ext cx="517972" cy="516381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432" name="Google Shape;432;p33"/>
              <p:cNvCxnSpPr/>
              <p:nvPr/>
            </p:nvCxnSpPr>
            <p:spPr>
              <a:xfrm rot="10800000" flipH="1">
                <a:off x="5102328" y="3081599"/>
                <a:ext cx="1925793" cy="84181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pic>
            <p:nvPicPr>
              <p:cNvPr id="433" name="Google Shape;433;p33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4843342" y="3249374"/>
                <a:ext cx="517972" cy="51638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434" name="Google Shape;434;p33"/>
            <p:cNvSpPr/>
            <p:nvPr/>
          </p:nvSpPr>
          <p:spPr>
            <a:xfrm>
              <a:off x="165015" y="1212114"/>
              <a:ext cx="2280472" cy="1535109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35" name="Google Shape;435;p33"/>
          <p:cNvCxnSpPr>
            <a:stCxn id="434" idx="3"/>
            <a:endCxn id="417" idx="1"/>
          </p:cNvCxnSpPr>
          <p:nvPr/>
        </p:nvCxnSpPr>
        <p:spPr>
          <a:xfrm>
            <a:off x="2445487" y="1979668"/>
            <a:ext cx="8937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36" name="Google Shape;436;p33"/>
          <p:cNvCxnSpPr>
            <a:stCxn id="417" idx="2"/>
            <a:endCxn id="419" idx="0"/>
          </p:cNvCxnSpPr>
          <p:nvPr/>
        </p:nvCxnSpPr>
        <p:spPr>
          <a:xfrm>
            <a:off x="3860285" y="2160344"/>
            <a:ext cx="0" cy="323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37" name="Google Shape;437;p33"/>
          <p:cNvCxnSpPr>
            <a:stCxn id="419" idx="2"/>
            <a:endCxn id="418" idx="0"/>
          </p:cNvCxnSpPr>
          <p:nvPr/>
        </p:nvCxnSpPr>
        <p:spPr>
          <a:xfrm>
            <a:off x="3860285" y="2844811"/>
            <a:ext cx="0" cy="3714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38" name="Google Shape;438;p33"/>
          <p:cNvCxnSpPr>
            <a:stCxn id="418" idx="3"/>
            <a:endCxn id="402" idx="1"/>
          </p:cNvCxnSpPr>
          <p:nvPr/>
        </p:nvCxnSpPr>
        <p:spPr>
          <a:xfrm>
            <a:off x="4381280" y="3396802"/>
            <a:ext cx="1732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39" name="Google Shape;439;p33"/>
          <p:cNvSpPr txBox="1"/>
          <p:nvPr/>
        </p:nvSpPr>
        <p:spPr>
          <a:xfrm>
            <a:off x="377454" y="2741730"/>
            <a:ext cx="185559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Dependency between views</a:t>
            </a:r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33"/>
          <p:cNvSpPr/>
          <p:nvPr/>
        </p:nvSpPr>
        <p:spPr>
          <a:xfrm rot="9714986">
            <a:off x="551796" y="2461633"/>
            <a:ext cx="237659" cy="22583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127" y="60000"/>
                </a:moveTo>
                <a:lnTo>
                  <a:pt x="7127" y="60000"/>
                </a:lnTo>
                <a:cubicBezTo>
                  <a:pt x="7127" y="34049"/>
                  <a:pt x="26223" y="11991"/>
                  <a:pt x="52062" y="8095"/>
                </a:cubicBezTo>
                <a:cubicBezTo>
                  <a:pt x="77902" y="4199"/>
                  <a:pt x="102731" y="19634"/>
                  <a:pt x="110490" y="44415"/>
                </a:cubicBezTo>
                <a:lnTo>
                  <a:pt x="117169" y="44415"/>
                </a:lnTo>
                <a:lnTo>
                  <a:pt x="105746" y="60000"/>
                </a:lnTo>
                <a:lnTo>
                  <a:pt x="88662" y="44415"/>
                </a:lnTo>
                <a:lnTo>
                  <a:pt x="95126" y="44415"/>
                </a:lnTo>
                <a:cubicBezTo>
                  <a:pt x="87578" y="28373"/>
                  <a:pt x="69536" y="19607"/>
                  <a:pt x="51787" y="23358"/>
                </a:cubicBezTo>
                <a:cubicBezTo>
                  <a:pt x="34038" y="27109"/>
                  <a:pt x="21380" y="42362"/>
                  <a:pt x="21380" y="60000"/>
                </a:cubicBez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33"/>
          <p:cNvSpPr/>
          <p:nvPr/>
        </p:nvSpPr>
        <p:spPr>
          <a:xfrm rot="9714986">
            <a:off x="749017" y="2382505"/>
            <a:ext cx="237659" cy="22583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127" y="60000"/>
                </a:moveTo>
                <a:lnTo>
                  <a:pt x="7127" y="60000"/>
                </a:lnTo>
                <a:cubicBezTo>
                  <a:pt x="7127" y="34049"/>
                  <a:pt x="26223" y="11991"/>
                  <a:pt x="52062" y="8095"/>
                </a:cubicBezTo>
                <a:cubicBezTo>
                  <a:pt x="77902" y="4199"/>
                  <a:pt x="102731" y="19634"/>
                  <a:pt x="110490" y="44415"/>
                </a:cubicBezTo>
                <a:lnTo>
                  <a:pt x="117169" y="44415"/>
                </a:lnTo>
                <a:lnTo>
                  <a:pt x="105746" y="60000"/>
                </a:lnTo>
                <a:lnTo>
                  <a:pt x="88662" y="44415"/>
                </a:lnTo>
                <a:lnTo>
                  <a:pt x="95126" y="44415"/>
                </a:lnTo>
                <a:cubicBezTo>
                  <a:pt x="87578" y="28373"/>
                  <a:pt x="69536" y="19607"/>
                  <a:pt x="51787" y="23358"/>
                </a:cubicBezTo>
                <a:cubicBezTo>
                  <a:pt x="34038" y="27109"/>
                  <a:pt x="21380" y="42362"/>
                  <a:pt x="21380" y="60000"/>
                </a:cubicBez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33"/>
          <p:cNvSpPr/>
          <p:nvPr/>
        </p:nvSpPr>
        <p:spPr>
          <a:xfrm rot="9338862">
            <a:off x="943717" y="2302073"/>
            <a:ext cx="222038" cy="22583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500" y="60000"/>
                </a:moveTo>
                <a:lnTo>
                  <a:pt x="7500" y="60000"/>
                </a:lnTo>
                <a:cubicBezTo>
                  <a:pt x="7500" y="33757"/>
                  <a:pt x="26787" y="11525"/>
                  <a:pt x="52714" y="7883"/>
                </a:cubicBezTo>
                <a:cubicBezTo>
                  <a:pt x="78640" y="4241"/>
                  <a:pt x="103281" y="20302"/>
                  <a:pt x="110477" y="45534"/>
                </a:cubicBezTo>
                <a:lnTo>
                  <a:pt x="117639" y="45534"/>
                </a:lnTo>
                <a:lnTo>
                  <a:pt x="105000" y="60000"/>
                </a:lnTo>
                <a:lnTo>
                  <a:pt x="87639" y="45534"/>
                </a:lnTo>
                <a:lnTo>
                  <a:pt x="94657" y="45534"/>
                </a:lnTo>
                <a:cubicBezTo>
                  <a:pt x="87822" y="28827"/>
                  <a:pt x="70253" y="19327"/>
                  <a:pt x="52699" y="22847"/>
                </a:cubicBezTo>
                <a:cubicBezTo>
                  <a:pt x="35146" y="26366"/>
                  <a:pt x="22500" y="41923"/>
                  <a:pt x="22500" y="60000"/>
                </a:cubicBez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33"/>
          <p:cNvSpPr/>
          <p:nvPr/>
        </p:nvSpPr>
        <p:spPr>
          <a:xfrm rot="9338862">
            <a:off x="1129073" y="2215426"/>
            <a:ext cx="222038" cy="22583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500" y="60000"/>
                </a:moveTo>
                <a:lnTo>
                  <a:pt x="7500" y="60000"/>
                </a:lnTo>
                <a:cubicBezTo>
                  <a:pt x="7500" y="33757"/>
                  <a:pt x="26787" y="11525"/>
                  <a:pt x="52714" y="7883"/>
                </a:cubicBezTo>
                <a:cubicBezTo>
                  <a:pt x="78640" y="4241"/>
                  <a:pt x="103281" y="20302"/>
                  <a:pt x="110477" y="45534"/>
                </a:cubicBezTo>
                <a:lnTo>
                  <a:pt x="117639" y="45534"/>
                </a:lnTo>
                <a:lnTo>
                  <a:pt x="105000" y="60000"/>
                </a:lnTo>
                <a:lnTo>
                  <a:pt x="87639" y="45534"/>
                </a:lnTo>
                <a:lnTo>
                  <a:pt x="94657" y="45534"/>
                </a:lnTo>
                <a:cubicBezTo>
                  <a:pt x="87822" y="28827"/>
                  <a:pt x="70253" y="19327"/>
                  <a:pt x="52699" y="22847"/>
                </a:cubicBezTo>
                <a:cubicBezTo>
                  <a:pt x="35146" y="26366"/>
                  <a:pt x="22500" y="41923"/>
                  <a:pt x="22500" y="60000"/>
                </a:cubicBez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4" name="Google Shape;444;p33"/>
          <p:cNvGrpSpPr/>
          <p:nvPr/>
        </p:nvGrpSpPr>
        <p:grpSpPr>
          <a:xfrm>
            <a:off x="1282631" y="1842525"/>
            <a:ext cx="865179" cy="539080"/>
            <a:chOff x="1290009" y="1852005"/>
            <a:chExt cx="865179" cy="539080"/>
          </a:xfrm>
        </p:grpSpPr>
        <p:sp>
          <p:nvSpPr>
            <p:cNvPr id="445" name="Google Shape;445;p33"/>
            <p:cNvSpPr/>
            <p:nvPr/>
          </p:nvSpPr>
          <p:spPr>
            <a:xfrm rot="9714986">
              <a:off x="1319189" y="2133944"/>
              <a:ext cx="237659" cy="22583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127" y="60000"/>
                  </a:moveTo>
                  <a:lnTo>
                    <a:pt x="7127" y="60000"/>
                  </a:lnTo>
                  <a:cubicBezTo>
                    <a:pt x="7127" y="34049"/>
                    <a:pt x="26223" y="11991"/>
                    <a:pt x="52062" y="8095"/>
                  </a:cubicBezTo>
                  <a:cubicBezTo>
                    <a:pt x="77902" y="4199"/>
                    <a:pt x="102731" y="19634"/>
                    <a:pt x="110490" y="44415"/>
                  </a:cubicBezTo>
                  <a:lnTo>
                    <a:pt x="117169" y="44415"/>
                  </a:lnTo>
                  <a:lnTo>
                    <a:pt x="105746" y="60000"/>
                  </a:lnTo>
                  <a:lnTo>
                    <a:pt x="88662" y="44415"/>
                  </a:lnTo>
                  <a:lnTo>
                    <a:pt x="95126" y="44415"/>
                  </a:lnTo>
                  <a:cubicBezTo>
                    <a:pt x="87578" y="28373"/>
                    <a:pt x="69536" y="19607"/>
                    <a:pt x="51787" y="23358"/>
                  </a:cubicBezTo>
                  <a:cubicBezTo>
                    <a:pt x="34038" y="27109"/>
                    <a:pt x="21380" y="42362"/>
                    <a:pt x="21380" y="60000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33"/>
            <p:cNvSpPr/>
            <p:nvPr/>
          </p:nvSpPr>
          <p:spPr>
            <a:xfrm rot="9714986">
              <a:off x="1516410" y="2054816"/>
              <a:ext cx="237659" cy="22583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127" y="60000"/>
                  </a:moveTo>
                  <a:lnTo>
                    <a:pt x="7127" y="60000"/>
                  </a:lnTo>
                  <a:cubicBezTo>
                    <a:pt x="7127" y="34049"/>
                    <a:pt x="26223" y="11991"/>
                    <a:pt x="52062" y="8095"/>
                  </a:cubicBezTo>
                  <a:cubicBezTo>
                    <a:pt x="77902" y="4199"/>
                    <a:pt x="102731" y="19634"/>
                    <a:pt x="110490" y="44415"/>
                  </a:cubicBezTo>
                  <a:lnTo>
                    <a:pt x="117169" y="44415"/>
                  </a:lnTo>
                  <a:lnTo>
                    <a:pt x="105746" y="60000"/>
                  </a:lnTo>
                  <a:lnTo>
                    <a:pt x="88662" y="44415"/>
                  </a:lnTo>
                  <a:lnTo>
                    <a:pt x="95126" y="44415"/>
                  </a:lnTo>
                  <a:cubicBezTo>
                    <a:pt x="87578" y="28373"/>
                    <a:pt x="69536" y="19607"/>
                    <a:pt x="51787" y="23358"/>
                  </a:cubicBezTo>
                  <a:cubicBezTo>
                    <a:pt x="34038" y="27109"/>
                    <a:pt x="21380" y="42362"/>
                    <a:pt x="21380" y="60000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33"/>
            <p:cNvSpPr/>
            <p:nvPr/>
          </p:nvSpPr>
          <p:spPr>
            <a:xfrm rot="9338862">
              <a:off x="1711110" y="1974384"/>
              <a:ext cx="222038" cy="22583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500" y="60000"/>
                  </a:moveTo>
                  <a:lnTo>
                    <a:pt x="7500" y="60000"/>
                  </a:lnTo>
                  <a:cubicBezTo>
                    <a:pt x="7500" y="33757"/>
                    <a:pt x="26787" y="11525"/>
                    <a:pt x="52714" y="7883"/>
                  </a:cubicBezTo>
                  <a:cubicBezTo>
                    <a:pt x="78640" y="4241"/>
                    <a:pt x="103281" y="20302"/>
                    <a:pt x="110477" y="45534"/>
                  </a:cubicBezTo>
                  <a:lnTo>
                    <a:pt x="117639" y="45534"/>
                  </a:lnTo>
                  <a:lnTo>
                    <a:pt x="105000" y="60000"/>
                  </a:lnTo>
                  <a:lnTo>
                    <a:pt x="87639" y="45534"/>
                  </a:lnTo>
                  <a:lnTo>
                    <a:pt x="94657" y="45534"/>
                  </a:lnTo>
                  <a:cubicBezTo>
                    <a:pt x="87822" y="28827"/>
                    <a:pt x="70253" y="19327"/>
                    <a:pt x="52699" y="22847"/>
                  </a:cubicBezTo>
                  <a:cubicBezTo>
                    <a:pt x="35146" y="26366"/>
                    <a:pt x="22500" y="41923"/>
                    <a:pt x="22500" y="60000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33"/>
            <p:cNvSpPr/>
            <p:nvPr/>
          </p:nvSpPr>
          <p:spPr>
            <a:xfrm rot="9338862">
              <a:off x="1896466" y="1887737"/>
              <a:ext cx="222038" cy="22583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500" y="60000"/>
                  </a:moveTo>
                  <a:lnTo>
                    <a:pt x="7500" y="60000"/>
                  </a:lnTo>
                  <a:cubicBezTo>
                    <a:pt x="7500" y="33757"/>
                    <a:pt x="26787" y="11525"/>
                    <a:pt x="52714" y="7883"/>
                  </a:cubicBezTo>
                  <a:cubicBezTo>
                    <a:pt x="78640" y="4241"/>
                    <a:pt x="103281" y="20302"/>
                    <a:pt x="110477" y="45534"/>
                  </a:cubicBezTo>
                  <a:lnTo>
                    <a:pt x="117639" y="45534"/>
                  </a:lnTo>
                  <a:lnTo>
                    <a:pt x="105000" y="60000"/>
                  </a:lnTo>
                  <a:lnTo>
                    <a:pt x="87639" y="45534"/>
                  </a:lnTo>
                  <a:lnTo>
                    <a:pt x="94657" y="45534"/>
                  </a:lnTo>
                  <a:cubicBezTo>
                    <a:pt x="87822" y="28827"/>
                    <a:pt x="70253" y="19327"/>
                    <a:pt x="52699" y="22847"/>
                  </a:cubicBezTo>
                  <a:cubicBezTo>
                    <a:pt x="35146" y="26366"/>
                    <a:pt x="22500" y="41923"/>
                    <a:pt x="22500" y="60000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9" name="Google Shape;449;p33"/>
          <p:cNvSpPr txBox="1">
            <a:spLocks noGrp="1"/>
          </p:cNvSpPr>
          <p:nvPr>
            <p:ph type="sldNum" idx="12"/>
          </p:nvPr>
        </p:nvSpPr>
        <p:spPr>
          <a:xfrm>
            <a:off x="4432300" y="4905374"/>
            <a:ext cx="358775" cy="238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pt-PT"/>
              <a:t>18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4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PT" sz="240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Light field compression challenges</a:t>
            </a:r>
            <a:endParaRPr sz="240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5" name="Google Shape;455;p34"/>
          <p:cNvSpPr txBox="1"/>
          <p:nvPr/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Char char="●"/>
            </a:pPr>
            <a:r>
              <a:rPr lang="pt-PT" sz="180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encoding efficiency</a:t>
            </a:r>
            <a:endParaRPr sz="180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Char char="●"/>
            </a:pPr>
            <a:r>
              <a:rPr lang="pt-PT" sz="180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viewport scalability</a:t>
            </a:r>
            <a:endParaRPr sz="180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Char char="●"/>
            </a:pPr>
            <a:r>
              <a:rPr lang="pt-PT" sz="180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quality scalability</a:t>
            </a:r>
            <a:endParaRPr sz="180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Char char="●"/>
            </a:pPr>
            <a:r>
              <a:rPr lang="pt-PT" sz="180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random access</a:t>
            </a:r>
            <a:endParaRPr sz="180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Char char="●"/>
            </a:pPr>
            <a:r>
              <a:rPr lang="pt-PT" sz="180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uniform quality </a:t>
            </a:r>
            <a:r>
              <a:rPr lang="pt-PT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distribution</a:t>
            </a:r>
            <a:endParaRPr sz="180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6" name="Google Shape;456;p34"/>
          <p:cNvSpPr txBox="1">
            <a:spLocks noGrp="1"/>
          </p:cNvSpPr>
          <p:nvPr>
            <p:ph type="sldNum" idx="12"/>
          </p:nvPr>
        </p:nvSpPr>
        <p:spPr>
          <a:xfrm>
            <a:off x="4432300" y="4905374"/>
            <a:ext cx="358775" cy="238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pt-PT"/>
              <a:t>19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10116"/>
            </a:gs>
            <a:gs pos="100000">
              <a:srgbClr val="332C62"/>
            </a:gs>
          </a:gsLst>
          <a:lin ang="19457646" scaled="0"/>
        </a:gra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7"/>
          <p:cNvPicPr preferRelativeResize="0"/>
          <p:nvPr/>
        </p:nvPicPr>
        <p:blipFill rotWithShape="1">
          <a:blip r:embed="rId3">
            <a:alphaModFix amt="70000"/>
          </a:blip>
          <a:srcRect t="22744" b="22750"/>
          <a:stretch/>
        </p:blipFill>
        <p:spPr>
          <a:xfrm>
            <a:off x="0" y="0"/>
            <a:ext cx="9144000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/>
          <p:nvPr/>
        </p:nvSpPr>
        <p:spPr>
          <a:xfrm>
            <a:off x="-15050" y="3913525"/>
            <a:ext cx="9174000" cy="1236900"/>
          </a:xfrm>
          <a:prstGeom prst="rect">
            <a:avLst/>
          </a:prstGeom>
          <a:gradFill>
            <a:gsLst>
              <a:gs pos="0">
                <a:srgbClr val="332C62">
                  <a:alpha val="0"/>
                </a:srgbClr>
              </a:gs>
              <a:gs pos="100000">
                <a:srgbClr val="000000"/>
              </a:gs>
            </a:gsLst>
            <a:lin ang="5400012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" name="Google Shape;88;p17"/>
          <p:cNvSpPr txBox="1"/>
          <p:nvPr/>
        </p:nvSpPr>
        <p:spPr>
          <a:xfrm>
            <a:off x="454425" y="1175550"/>
            <a:ext cx="5162700" cy="27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03200" marR="0" lvl="0" indent="-222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Char char="●"/>
            </a:pPr>
            <a:r>
              <a:rPr lang="pt-PT" sz="18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Introduction</a:t>
            </a:r>
            <a:endParaRPr sz="18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03200" marR="0" lvl="0" indent="-222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Char char="●"/>
            </a:pPr>
            <a:r>
              <a:rPr lang="pt-PT" sz="18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Light field </a:t>
            </a:r>
            <a:r>
              <a:rPr lang="pt-PT" sz="18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compression</a:t>
            </a:r>
            <a:endParaRPr sz="18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03200" marR="0" lvl="0" indent="-222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Char char="●"/>
            </a:pPr>
            <a:r>
              <a:rPr lang="pt-PT" sz="18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SLFC</a:t>
            </a:r>
            <a:endParaRPr sz="18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03200" marR="0" lvl="0" indent="-222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Char char="●"/>
            </a:pPr>
            <a:r>
              <a:rPr lang="pt-PT" sz="18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Experimental </a:t>
            </a:r>
            <a:r>
              <a:rPr lang="pt-PT" sz="18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results</a:t>
            </a:r>
            <a:endParaRPr sz="18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03200" marR="0" lvl="0" indent="-222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Char char="●"/>
            </a:pPr>
            <a:r>
              <a:rPr lang="pt-PT" sz="18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Conclusion</a:t>
            </a:r>
            <a:endParaRPr sz="180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4791075" y="4805601"/>
            <a:ext cx="4009500" cy="1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"/>
              <a:buFont typeface="Arial"/>
              <a:buNone/>
            </a:pPr>
            <a:r>
              <a:rPr lang="pt-PT" sz="400" b="0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All rights reserved.  ©2020</a:t>
            </a: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2100" y="4799612"/>
            <a:ext cx="494475" cy="7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 rotWithShape="1">
          <a:blip r:embed="rId5">
            <a:alphaModFix/>
          </a:blip>
          <a:srcRect b="13532"/>
          <a:stretch/>
        </p:blipFill>
        <p:spPr>
          <a:xfrm>
            <a:off x="1008276" y="4778200"/>
            <a:ext cx="393948" cy="1100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" name="Google Shape;92;p17"/>
          <p:cNvCxnSpPr/>
          <p:nvPr/>
        </p:nvCxnSpPr>
        <p:spPr>
          <a:xfrm>
            <a:off x="923750" y="4782355"/>
            <a:ext cx="0" cy="1011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3" name="Google Shape;93;p17"/>
          <p:cNvSpPr txBox="1">
            <a:spLocks noGrp="1"/>
          </p:cNvSpPr>
          <p:nvPr>
            <p:ph type="sldNum" idx="12"/>
          </p:nvPr>
        </p:nvSpPr>
        <p:spPr>
          <a:xfrm>
            <a:off x="4419600" y="4905374"/>
            <a:ext cx="371475" cy="238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pt-PT"/>
              <a:t>2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35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PT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Viewport scalability</a:t>
            </a:r>
            <a:endParaRPr sz="2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35"/>
          <p:cNvSpPr txBox="1"/>
          <p:nvPr/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89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r>
              <a:rPr lang="pt-PT" sz="180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To increase </a:t>
            </a:r>
            <a:r>
              <a:rPr lang="pt-PT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compatibility</a:t>
            </a:r>
            <a:r>
              <a:rPr lang="pt-PT" sz="180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with: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Char char="●"/>
            </a:pPr>
            <a:r>
              <a:rPr lang="pt-PT" sz="180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display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Char char="●"/>
            </a:pPr>
            <a:r>
              <a:rPr lang="pt-PT" sz="180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capturing device</a:t>
            </a:r>
            <a:endParaRPr sz="180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Char char="●"/>
            </a:pPr>
            <a:r>
              <a:rPr lang="pt-PT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network</a:t>
            </a:r>
            <a:r>
              <a:rPr lang="pt-PT" sz="180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condition</a:t>
            </a:r>
            <a:endParaRPr sz="180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Char char="●"/>
            </a:pPr>
            <a:r>
              <a:rPr lang="pt-PT" sz="180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processing power</a:t>
            </a:r>
            <a:endParaRPr sz="180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Char char="●"/>
            </a:pPr>
            <a:r>
              <a:rPr lang="pt-PT" sz="180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storage capacity</a:t>
            </a:r>
            <a:endParaRPr sz="180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3" name="Google Shape;463;p35"/>
          <p:cNvGrpSpPr/>
          <p:nvPr/>
        </p:nvGrpSpPr>
        <p:grpSpPr>
          <a:xfrm>
            <a:off x="5460042" y="1017725"/>
            <a:ext cx="2280472" cy="1535109"/>
            <a:chOff x="165015" y="1212114"/>
            <a:chExt cx="2280472" cy="1535109"/>
          </a:xfrm>
        </p:grpSpPr>
        <p:grpSp>
          <p:nvGrpSpPr>
            <p:cNvPr id="464" name="Google Shape;464;p35"/>
            <p:cNvGrpSpPr/>
            <p:nvPr/>
          </p:nvGrpSpPr>
          <p:grpSpPr>
            <a:xfrm>
              <a:off x="186281" y="1390511"/>
              <a:ext cx="2184779" cy="1267629"/>
              <a:chOff x="4843342" y="2655786"/>
              <a:chExt cx="2184779" cy="1267629"/>
            </a:xfrm>
          </p:grpSpPr>
          <p:pic>
            <p:nvPicPr>
              <p:cNvPr id="465" name="Google Shape;465;p35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6236875" y="2655786"/>
                <a:ext cx="517972" cy="51638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66" name="Google Shape;466;p35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6098009" y="2720246"/>
                <a:ext cx="517972" cy="51638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67" name="Google Shape;467;p35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5951207" y="2783524"/>
                <a:ext cx="517972" cy="51638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68" name="Google Shape;468;p35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5843156" y="2829721"/>
                <a:ext cx="517972" cy="51638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69" name="Google Shape;469;p35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5694535" y="2893952"/>
                <a:ext cx="517972" cy="51638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70" name="Google Shape;470;p35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5556502" y="2952695"/>
                <a:ext cx="517972" cy="51638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71" name="Google Shape;471;p35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5431416" y="3009525"/>
                <a:ext cx="517972" cy="51638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72" name="Google Shape;472;p35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5308149" y="3081599"/>
                <a:ext cx="517972" cy="51638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73" name="Google Shape;473;p35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5172528" y="3142172"/>
                <a:ext cx="517972" cy="51638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74" name="Google Shape;474;p35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5010862" y="3206406"/>
                <a:ext cx="517972" cy="516381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475" name="Google Shape;475;p35"/>
              <p:cNvCxnSpPr/>
              <p:nvPr/>
            </p:nvCxnSpPr>
            <p:spPr>
              <a:xfrm rot="10800000" flipH="1">
                <a:off x="5102328" y="3081599"/>
                <a:ext cx="1925793" cy="84181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pic>
            <p:nvPicPr>
              <p:cNvPr id="476" name="Google Shape;476;p35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4843342" y="3249374"/>
                <a:ext cx="517972" cy="51638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477" name="Google Shape;477;p35"/>
            <p:cNvSpPr/>
            <p:nvPr/>
          </p:nvSpPr>
          <p:spPr>
            <a:xfrm>
              <a:off x="165015" y="1212114"/>
              <a:ext cx="2280472" cy="1535109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8" name="Google Shape;478;p35"/>
          <p:cNvSpPr/>
          <p:nvPr/>
        </p:nvSpPr>
        <p:spPr>
          <a:xfrm rot="9714986">
            <a:off x="5846823" y="2267244"/>
            <a:ext cx="237659" cy="22583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127" y="60000"/>
                </a:moveTo>
                <a:lnTo>
                  <a:pt x="7127" y="60000"/>
                </a:lnTo>
                <a:cubicBezTo>
                  <a:pt x="7127" y="34049"/>
                  <a:pt x="26223" y="11991"/>
                  <a:pt x="52062" y="8095"/>
                </a:cubicBezTo>
                <a:cubicBezTo>
                  <a:pt x="77902" y="4199"/>
                  <a:pt x="102731" y="19634"/>
                  <a:pt x="110490" y="44415"/>
                </a:cubicBezTo>
                <a:lnTo>
                  <a:pt x="117169" y="44415"/>
                </a:lnTo>
                <a:lnTo>
                  <a:pt x="105746" y="60000"/>
                </a:lnTo>
                <a:lnTo>
                  <a:pt x="88662" y="44415"/>
                </a:lnTo>
                <a:lnTo>
                  <a:pt x="95126" y="44415"/>
                </a:lnTo>
                <a:cubicBezTo>
                  <a:pt x="87578" y="28373"/>
                  <a:pt x="69536" y="19607"/>
                  <a:pt x="51787" y="23358"/>
                </a:cubicBezTo>
                <a:cubicBezTo>
                  <a:pt x="34038" y="27109"/>
                  <a:pt x="21380" y="42362"/>
                  <a:pt x="21380" y="60000"/>
                </a:cubicBez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35"/>
          <p:cNvSpPr/>
          <p:nvPr/>
        </p:nvSpPr>
        <p:spPr>
          <a:xfrm rot="9714986">
            <a:off x="6044044" y="2188116"/>
            <a:ext cx="237659" cy="22583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127" y="60000"/>
                </a:moveTo>
                <a:lnTo>
                  <a:pt x="7127" y="60000"/>
                </a:lnTo>
                <a:cubicBezTo>
                  <a:pt x="7127" y="34049"/>
                  <a:pt x="26223" y="11991"/>
                  <a:pt x="52062" y="8095"/>
                </a:cubicBezTo>
                <a:cubicBezTo>
                  <a:pt x="77902" y="4199"/>
                  <a:pt x="102731" y="19634"/>
                  <a:pt x="110490" y="44415"/>
                </a:cubicBezTo>
                <a:lnTo>
                  <a:pt x="117169" y="44415"/>
                </a:lnTo>
                <a:lnTo>
                  <a:pt x="105746" y="60000"/>
                </a:lnTo>
                <a:lnTo>
                  <a:pt x="88662" y="44415"/>
                </a:lnTo>
                <a:lnTo>
                  <a:pt x="95126" y="44415"/>
                </a:lnTo>
                <a:cubicBezTo>
                  <a:pt x="87578" y="28373"/>
                  <a:pt x="69536" y="19607"/>
                  <a:pt x="51787" y="23358"/>
                </a:cubicBezTo>
                <a:cubicBezTo>
                  <a:pt x="34038" y="27109"/>
                  <a:pt x="21380" y="42362"/>
                  <a:pt x="21380" y="60000"/>
                </a:cubicBez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35"/>
          <p:cNvSpPr/>
          <p:nvPr/>
        </p:nvSpPr>
        <p:spPr>
          <a:xfrm rot="9338862">
            <a:off x="6238744" y="2107684"/>
            <a:ext cx="222038" cy="22583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500" y="60000"/>
                </a:moveTo>
                <a:lnTo>
                  <a:pt x="7500" y="60000"/>
                </a:lnTo>
                <a:cubicBezTo>
                  <a:pt x="7500" y="33757"/>
                  <a:pt x="26787" y="11525"/>
                  <a:pt x="52714" y="7883"/>
                </a:cubicBezTo>
                <a:cubicBezTo>
                  <a:pt x="78640" y="4241"/>
                  <a:pt x="103281" y="20302"/>
                  <a:pt x="110477" y="45534"/>
                </a:cubicBezTo>
                <a:lnTo>
                  <a:pt x="117639" y="45534"/>
                </a:lnTo>
                <a:lnTo>
                  <a:pt x="105000" y="60000"/>
                </a:lnTo>
                <a:lnTo>
                  <a:pt x="87639" y="45534"/>
                </a:lnTo>
                <a:lnTo>
                  <a:pt x="94657" y="45534"/>
                </a:lnTo>
                <a:cubicBezTo>
                  <a:pt x="87822" y="28827"/>
                  <a:pt x="70253" y="19327"/>
                  <a:pt x="52699" y="22847"/>
                </a:cubicBezTo>
                <a:cubicBezTo>
                  <a:pt x="35146" y="26366"/>
                  <a:pt x="22500" y="41923"/>
                  <a:pt x="22500" y="60000"/>
                </a:cubicBez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35"/>
          <p:cNvSpPr/>
          <p:nvPr/>
        </p:nvSpPr>
        <p:spPr>
          <a:xfrm rot="9338862">
            <a:off x="6424100" y="2021037"/>
            <a:ext cx="222038" cy="22583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500" y="60000"/>
                </a:moveTo>
                <a:lnTo>
                  <a:pt x="7500" y="60000"/>
                </a:lnTo>
                <a:cubicBezTo>
                  <a:pt x="7500" y="33757"/>
                  <a:pt x="26787" y="11525"/>
                  <a:pt x="52714" y="7883"/>
                </a:cubicBezTo>
                <a:cubicBezTo>
                  <a:pt x="78640" y="4241"/>
                  <a:pt x="103281" y="20302"/>
                  <a:pt x="110477" y="45534"/>
                </a:cubicBezTo>
                <a:lnTo>
                  <a:pt x="117639" y="45534"/>
                </a:lnTo>
                <a:lnTo>
                  <a:pt x="105000" y="60000"/>
                </a:lnTo>
                <a:lnTo>
                  <a:pt x="87639" y="45534"/>
                </a:lnTo>
                <a:lnTo>
                  <a:pt x="94657" y="45534"/>
                </a:lnTo>
                <a:cubicBezTo>
                  <a:pt x="87822" y="28827"/>
                  <a:pt x="70253" y="19327"/>
                  <a:pt x="52699" y="22847"/>
                </a:cubicBezTo>
                <a:cubicBezTo>
                  <a:pt x="35146" y="26366"/>
                  <a:pt x="22500" y="41923"/>
                  <a:pt x="22500" y="60000"/>
                </a:cubicBez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2" name="Google Shape;482;p35"/>
          <p:cNvGrpSpPr/>
          <p:nvPr/>
        </p:nvGrpSpPr>
        <p:grpSpPr>
          <a:xfrm>
            <a:off x="6577658" y="1648136"/>
            <a:ext cx="865179" cy="539080"/>
            <a:chOff x="1290009" y="1852005"/>
            <a:chExt cx="865179" cy="539080"/>
          </a:xfrm>
        </p:grpSpPr>
        <p:sp>
          <p:nvSpPr>
            <p:cNvPr id="483" name="Google Shape;483;p35"/>
            <p:cNvSpPr/>
            <p:nvPr/>
          </p:nvSpPr>
          <p:spPr>
            <a:xfrm rot="9714986">
              <a:off x="1319189" y="2133944"/>
              <a:ext cx="237659" cy="22583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127" y="60000"/>
                  </a:moveTo>
                  <a:lnTo>
                    <a:pt x="7127" y="60000"/>
                  </a:lnTo>
                  <a:cubicBezTo>
                    <a:pt x="7127" y="34049"/>
                    <a:pt x="26223" y="11991"/>
                    <a:pt x="52062" y="8095"/>
                  </a:cubicBezTo>
                  <a:cubicBezTo>
                    <a:pt x="77902" y="4199"/>
                    <a:pt x="102731" y="19634"/>
                    <a:pt x="110490" y="44415"/>
                  </a:cubicBezTo>
                  <a:lnTo>
                    <a:pt x="117169" y="44415"/>
                  </a:lnTo>
                  <a:lnTo>
                    <a:pt x="105746" y="60000"/>
                  </a:lnTo>
                  <a:lnTo>
                    <a:pt x="88662" y="44415"/>
                  </a:lnTo>
                  <a:lnTo>
                    <a:pt x="95126" y="44415"/>
                  </a:lnTo>
                  <a:cubicBezTo>
                    <a:pt x="87578" y="28373"/>
                    <a:pt x="69536" y="19607"/>
                    <a:pt x="51787" y="23358"/>
                  </a:cubicBezTo>
                  <a:cubicBezTo>
                    <a:pt x="34038" y="27109"/>
                    <a:pt x="21380" y="42362"/>
                    <a:pt x="21380" y="60000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35"/>
            <p:cNvSpPr/>
            <p:nvPr/>
          </p:nvSpPr>
          <p:spPr>
            <a:xfrm rot="9714986">
              <a:off x="1516410" y="2054816"/>
              <a:ext cx="237659" cy="22583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127" y="60000"/>
                  </a:moveTo>
                  <a:lnTo>
                    <a:pt x="7127" y="60000"/>
                  </a:lnTo>
                  <a:cubicBezTo>
                    <a:pt x="7127" y="34049"/>
                    <a:pt x="26223" y="11991"/>
                    <a:pt x="52062" y="8095"/>
                  </a:cubicBezTo>
                  <a:cubicBezTo>
                    <a:pt x="77902" y="4199"/>
                    <a:pt x="102731" y="19634"/>
                    <a:pt x="110490" y="44415"/>
                  </a:cubicBezTo>
                  <a:lnTo>
                    <a:pt x="117169" y="44415"/>
                  </a:lnTo>
                  <a:lnTo>
                    <a:pt x="105746" y="60000"/>
                  </a:lnTo>
                  <a:lnTo>
                    <a:pt x="88662" y="44415"/>
                  </a:lnTo>
                  <a:lnTo>
                    <a:pt x="95126" y="44415"/>
                  </a:lnTo>
                  <a:cubicBezTo>
                    <a:pt x="87578" y="28373"/>
                    <a:pt x="69536" y="19607"/>
                    <a:pt x="51787" y="23358"/>
                  </a:cubicBezTo>
                  <a:cubicBezTo>
                    <a:pt x="34038" y="27109"/>
                    <a:pt x="21380" y="42362"/>
                    <a:pt x="21380" y="60000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35"/>
            <p:cNvSpPr/>
            <p:nvPr/>
          </p:nvSpPr>
          <p:spPr>
            <a:xfrm rot="9338862">
              <a:off x="1711110" y="1974384"/>
              <a:ext cx="222038" cy="22583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500" y="60000"/>
                  </a:moveTo>
                  <a:lnTo>
                    <a:pt x="7500" y="60000"/>
                  </a:lnTo>
                  <a:cubicBezTo>
                    <a:pt x="7500" y="33757"/>
                    <a:pt x="26787" y="11525"/>
                    <a:pt x="52714" y="7883"/>
                  </a:cubicBezTo>
                  <a:cubicBezTo>
                    <a:pt x="78640" y="4241"/>
                    <a:pt x="103281" y="20302"/>
                    <a:pt x="110477" y="45534"/>
                  </a:cubicBezTo>
                  <a:lnTo>
                    <a:pt x="117639" y="45534"/>
                  </a:lnTo>
                  <a:lnTo>
                    <a:pt x="105000" y="60000"/>
                  </a:lnTo>
                  <a:lnTo>
                    <a:pt x="87639" y="45534"/>
                  </a:lnTo>
                  <a:lnTo>
                    <a:pt x="94657" y="45534"/>
                  </a:lnTo>
                  <a:cubicBezTo>
                    <a:pt x="87822" y="28827"/>
                    <a:pt x="70253" y="19327"/>
                    <a:pt x="52699" y="22847"/>
                  </a:cubicBezTo>
                  <a:cubicBezTo>
                    <a:pt x="35146" y="26366"/>
                    <a:pt x="22500" y="41923"/>
                    <a:pt x="22500" y="60000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35"/>
            <p:cNvSpPr/>
            <p:nvPr/>
          </p:nvSpPr>
          <p:spPr>
            <a:xfrm rot="9338862">
              <a:off x="1896466" y="1887737"/>
              <a:ext cx="222038" cy="22583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500" y="60000"/>
                  </a:moveTo>
                  <a:lnTo>
                    <a:pt x="7500" y="60000"/>
                  </a:lnTo>
                  <a:cubicBezTo>
                    <a:pt x="7500" y="33757"/>
                    <a:pt x="26787" y="11525"/>
                    <a:pt x="52714" y="7883"/>
                  </a:cubicBezTo>
                  <a:cubicBezTo>
                    <a:pt x="78640" y="4241"/>
                    <a:pt x="103281" y="20302"/>
                    <a:pt x="110477" y="45534"/>
                  </a:cubicBezTo>
                  <a:lnTo>
                    <a:pt x="117639" y="45534"/>
                  </a:lnTo>
                  <a:lnTo>
                    <a:pt x="105000" y="60000"/>
                  </a:lnTo>
                  <a:lnTo>
                    <a:pt x="87639" y="45534"/>
                  </a:lnTo>
                  <a:lnTo>
                    <a:pt x="94657" y="45534"/>
                  </a:lnTo>
                  <a:cubicBezTo>
                    <a:pt x="87822" y="28827"/>
                    <a:pt x="70253" y="19327"/>
                    <a:pt x="52699" y="22847"/>
                  </a:cubicBezTo>
                  <a:cubicBezTo>
                    <a:pt x="35146" y="26366"/>
                    <a:pt x="22500" y="41923"/>
                    <a:pt x="22500" y="60000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7" name="Google Shape;487;p35"/>
          <p:cNvGrpSpPr/>
          <p:nvPr/>
        </p:nvGrpSpPr>
        <p:grpSpPr>
          <a:xfrm>
            <a:off x="5675138" y="2793156"/>
            <a:ext cx="1850279" cy="1844788"/>
            <a:chOff x="6113507" y="2034629"/>
            <a:chExt cx="2724346" cy="2724346"/>
          </a:xfrm>
        </p:grpSpPr>
        <p:pic>
          <p:nvPicPr>
            <p:cNvPr id="488" name="Google Shape;488;p3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113507" y="2034630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9" name="Google Shape;489;p3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65101" y="2034630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0" name="Google Shape;490;p3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216694" y="2034630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1" name="Google Shape;491;p3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768288" y="2034630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2" name="Google Shape;492;p3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319881" y="2034629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3" name="Google Shape;493;p3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113507" y="2586622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4" name="Google Shape;494;p3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65101" y="2586622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5" name="Google Shape;495;p3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216694" y="2586622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6" name="Google Shape;496;p3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768288" y="2586622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7" name="Google Shape;497;p3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319881" y="2586621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8" name="Google Shape;498;p3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113507" y="3138614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9" name="Google Shape;499;p3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65101" y="3138614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0" name="Google Shape;500;p3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216694" y="3138614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1" name="Google Shape;501;p3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768288" y="3138614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2" name="Google Shape;502;p3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319881" y="3138613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3" name="Google Shape;503;p3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113507" y="3690604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4" name="Google Shape;504;p3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65101" y="3690604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5" name="Google Shape;505;p3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216694" y="3690604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6" name="Google Shape;506;p3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768288" y="3690604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7" name="Google Shape;507;p3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319881" y="3690604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8" name="Google Shape;508;p3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113507" y="4242594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9" name="Google Shape;509;p3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65101" y="4242594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0" name="Google Shape;510;p3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216694" y="4242594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1" name="Google Shape;511;p3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768288" y="4242594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2" name="Google Shape;512;p3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319881" y="4242593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13" name="Google Shape;513;p35"/>
          <p:cNvSpPr txBox="1">
            <a:spLocks noGrp="1"/>
          </p:cNvSpPr>
          <p:nvPr>
            <p:ph type="sldNum" idx="12"/>
          </p:nvPr>
        </p:nvSpPr>
        <p:spPr>
          <a:xfrm>
            <a:off x="4432300" y="4905374"/>
            <a:ext cx="358775" cy="238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pt-PT"/>
              <a:t>20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36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PT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Viewport scalability</a:t>
            </a:r>
            <a:endParaRPr sz="2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9" name="Google Shape;519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4841" y="1196122"/>
            <a:ext cx="517972" cy="51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5975" y="1260582"/>
            <a:ext cx="517972" cy="51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89173" y="1323860"/>
            <a:ext cx="517972" cy="51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81122" y="1370057"/>
            <a:ext cx="517972" cy="51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32501" y="1434288"/>
            <a:ext cx="517972" cy="5163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4" name="Google Shape;524;p36"/>
          <p:cNvGrpSpPr/>
          <p:nvPr/>
        </p:nvGrpSpPr>
        <p:grpSpPr>
          <a:xfrm>
            <a:off x="6178229" y="1476209"/>
            <a:ext cx="560631" cy="554113"/>
            <a:chOff x="6894269" y="2064751"/>
            <a:chExt cx="560631" cy="554113"/>
          </a:xfrm>
        </p:grpSpPr>
        <p:sp>
          <p:nvSpPr>
            <p:cNvPr id="525" name="Google Shape;525;p36"/>
            <p:cNvSpPr/>
            <p:nvPr/>
          </p:nvSpPr>
          <p:spPr>
            <a:xfrm>
              <a:off x="6894269" y="2064751"/>
              <a:ext cx="560631" cy="554113"/>
            </a:xfrm>
            <a:prstGeom prst="rect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26" name="Google Shape;526;p3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914643" y="2086054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27" name="Google Shape;527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69382" y="1549861"/>
            <a:ext cx="517972" cy="51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6115" y="1621935"/>
            <a:ext cx="517972" cy="51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0494" y="1682508"/>
            <a:ext cx="517972" cy="51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48828" y="1746742"/>
            <a:ext cx="517972" cy="5163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1" name="Google Shape;531;p36"/>
          <p:cNvCxnSpPr/>
          <p:nvPr/>
        </p:nvCxnSpPr>
        <p:spPr>
          <a:xfrm rot="10800000" flipH="1">
            <a:off x="5740294" y="1621935"/>
            <a:ext cx="1925793" cy="841816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532" name="Google Shape;532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1308" y="1789710"/>
            <a:ext cx="517972" cy="516381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p36"/>
          <p:cNvSpPr/>
          <p:nvPr/>
        </p:nvSpPr>
        <p:spPr>
          <a:xfrm>
            <a:off x="5460042" y="1017725"/>
            <a:ext cx="2280472" cy="1535109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36"/>
          <p:cNvSpPr/>
          <p:nvPr/>
        </p:nvSpPr>
        <p:spPr>
          <a:xfrm rot="9714986">
            <a:off x="5846823" y="2267244"/>
            <a:ext cx="237659" cy="22583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127" y="60000"/>
                </a:moveTo>
                <a:lnTo>
                  <a:pt x="7127" y="60000"/>
                </a:lnTo>
                <a:cubicBezTo>
                  <a:pt x="7127" y="34049"/>
                  <a:pt x="26223" y="11991"/>
                  <a:pt x="52062" y="8095"/>
                </a:cubicBezTo>
                <a:cubicBezTo>
                  <a:pt x="77902" y="4199"/>
                  <a:pt x="102731" y="19634"/>
                  <a:pt x="110490" y="44415"/>
                </a:cubicBezTo>
                <a:lnTo>
                  <a:pt x="117169" y="44415"/>
                </a:lnTo>
                <a:lnTo>
                  <a:pt x="105746" y="60000"/>
                </a:lnTo>
                <a:lnTo>
                  <a:pt x="88662" y="44415"/>
                </a:lnTo>
                <a:lnTo>
                  <a:pt x="95126" y="44415"/>
                </a:lnTo>
                <a:cubicBezTo>
                  <a:pt x="87578" y="28373"/>
                  <a:pt x="69536" y="19607"/>
                  <a:pt x="51787" y="23358"/>
                </a:cubicBezTo>
                <a:cubicBezTo>
                  <a:pt x="34038" y="27109"/>
                  <a:pt x="21380" y="42362"/>
                  <a:pt x="21380" y="60000"/>
                </a:cubicBez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36"/>
          <p:cNvSpPr/>
          <p:nvPr/>
        </p:nvSpPr>
        <p:spPr>
          <a:xfrm rot="9714986">
            <a:off x="6044044" y="2188116"/>
            <a:ext cx="237659" cy="22583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127" y="60000"/>
                </a:moveTo>
                <a:lnTo>
                  <a:pt x="7127" y="60000"/>
                </a:lnTo>
                <a:cubicBezTo>
                  <a:pt x="7127" y="34049"/>
                  <a:pt x="26223" y="11991"/>
                  <a:pt x="52062" y="8095"/>
                </a:cubicBezTo>
                <a:cubicBezTo>
                  <a:pt x="77902" y="4199"/>
                  <a:pt x="102731" y="19634"/>
                  <a:pt x="110490" y="44415"/>
                </a:cubicBezTo>
                <a:lnTo>
                  <a:pt x="117169" y="44415"/>
                </a:lnTo>
                <a:lnTo>
                  <a:pt x="105746" y="60000"/>
                </a:lnTo>
                <a:lnTo>
                  <a:pt x="88662" y="44415"/>
                </a:lnTo>
                <a:lnTo>
                  <a:pt x="95126" y="44415"/>
                </a:lnTo>
                <a:cubicBezTo>
                  <a:pt x="87578" y="28373"/>
                  <a:pt x="69536" y="19607"/>
                  <a:pt x="51787" y="23358"/>
                </a:cubicBezTo>
                <a:cubicBezTo>
                  <a:pt x="34038" y="27109"/>
                  <a:pt x="21380" y="42362"/>
                  <a:pt x="21380" y="60000"/>
                </a:cubicBez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36"/>
          <p:cNvSpPr/>
          <p:nvPr/>
        </p:nvSpPr>
        <p:spPr>
          <a:xfrm rot="9338862">
            <a:off x="6238744" y="2107684"/>
            <a:ext cx="222038" cy="22583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500" y="60000"/>
                </a:moveTo>
                <a:lnTo>
                  <a:pt x="7500" y="60000"/>
                </a:lnTo>
                <a:cubicBezTo>
                  <a:pt x="7500" y="33757"/>
                  <a:pt x="26787" y="11525"/>
                  <a:pt x="52714" y="7883"/>
                </a:cubicBezTo>
                <a:cubicBezTo>
                  <a:pt x="78640" y="4241"/>
                  <a:pt x="103281" y="20302"/>
                  <a:pt x="110477" y="45534"/>
                </a:cubicBezTo>
                <a:lnTo>
                  <a:pt x="117639" y="45534"/>
                </a:lnTo>
                <a:lnTo>
                  <a:pt x="105000" y="60000"/>
                </a:lnTo>
                <a:lnTo>
                  <a:pt x="87639" y="45534"/>
                </a:lnTo>
                <a:lnTo>
                  <a:pt x="94657" y="45534"/>
                </a:lnTo>
                <a:cubicBezTo>
                  <a:pt x="87822" y="28827"/>
                  <a:pt x="70253" y="19327"/>
                  <a:pt x="52699" y="22847"/>
                </a:cubicBezTo>
                <a:cubicBezTo>
                  <a:pt x="35146" y="26366"/>
                  <a:pt x="22500" y="41923"/>
                  <a:pt x="22500" y="60000"/>
                </a:cubicBez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36"/>
          <p:cNvSpPr/>
          <p:nvPr/>
        </p:nvSpPr>
        <p:spPr>
          <a:xfrm rot="9338862">
            <a:off x="6424100" y="2021037"/>
            <a:ext cx="222038" cy="22583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500" y="60000"/>
                </a:moveTo>
                <a:lnTo>
                  <a:pt x="7500" y="60000"/>
                </a:lnTo>
                <a:cubicBezTo>
                  <a:pt x="7500" y="33757"/>
                  <a:pt x="26787" y="11525"/>
                  <a:pt x="52714" y="7883"/>
                </a:cubicBezTo>
                <a:cubicBezTo>
                  <a:pt x="78640" y="4241"/>
                  <a:pt x="103281" y="20302"/>
                  <a:pt x="110477" y="45534"/>
                </a:cubicBezTo>
                <a:lnTo>
                  <a:pt x="117639" y="45534"/>
                </a:lnTo>
                <a:lnTo>
                  <a:pt x="105000" y="60000"/>
                </a:lnTo>
                <a:lnTo>
                  <a:pt x="87639" y="45534"/>
                </a:lnTo>
                <a:lnTo>
                  <a:pt x="94657" y="45534"/>
                </a:lnTo>
                <a:cubicBezTo>
                  <a:pt x="87822" y="28827"/>
                  <a:pt x="70253" y="19327"/>
                  <a:pt x="52699" y="22847"/>
                </a:cubicBezTo>
                <a:cubicBezTo>
                  <a:pt x="35146" y="26366"/>
                  <a:pt x="22500" y="41923"/>
                  <a:pt x="22500" y="60000"/>
                </a:cubicBez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8" name="Google Shape;538;p36"/>
          <p:cNvGrpSpPr/>
          <p:nvPr/>
        </p:nvGrpSpPr>
        <p:grpSpPr>
          <a:xfrm>
            <a:off x="6577658" y="1648136"/>
            <a:ext cx="865179" cy="539080"/>
            <a:chOff x="1290009" y="1852005"/>
            <a:chExt cx="865179" cy="539080"/>
          </a:xfrm>
        </p:grpSpPr>
        <p:sp>
          <p:nvSpPr>
            <p:cNvPr id="539" name="Google Shape;539;p36"/>
            <p:cNvSpPr/>
            <p:nvPr/>
          </p:nvSpPr>
          <p:spPr>
            <a:xfrm rot="9714986">
              <a:off x="1319189" y="2133944"/>
              <a:ext cx="237659" cy="22583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127" y="60000"/>
                  </a:moveTo>
                  <a:lnTo>
                    <a:pt x="7127" y="60000"/>
                  </a:lnTo>
                  <a:cubicBezTo>
                    <a:pt x="7127" y="34049"/>
                    <a:pt x="26223" y="11991"/>
                    <a:pt x="52062" y="8095"/>
                  </a:cubicBezTo>
                  <a:cubicBezTo>
                    <a:pt x="77902" y="4199"/>
                    <a:pt x="102731" y="19634"/>
                    <a:pt x="110490" y="44415"/>
                  </a:cubicBezTo>
                  <a:lnTo>
                    <a:pt x="117169" y="44415"/>
                  </a:lnTo>
                  <a:lnTo>
                    <a:pt x="105746" y="60000"/>
                  </a:lnTo>
                  <a:lnTo>
                    <a:pt x="88662" y="44415"/>
                  </a:lnTo>
                  <a:lnTo>
                    <a:pt x="95126" y="44415"/>
                  </a:lnTo>
                  <a:cubicBezTo>
                    <a:pt x="87578" y="28373"/>
                    <a:pt x="69536" y="19607"/>
                    <a:pt x="51787" y="23358"/>
                  </a:cubicBezTo>
                  <a:cubicBezTo>
                    <a:pt x="34038" y="27109"/>
                    <a:pt x="21380" y="42362"/>
                    <a:pt x="21380" y="60000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36"/>
            <p:cNvSpPr/>
            <p:nvPr/>
          </p:nvSpPr>
          <p:spPr>
            <a:xfrm rot="9714986">
              <a:off x="1516410" y="2054816"/>
              <a:ext cx="237659" cy="22583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127" y="60000"/>
                  </a:moveTo>
                  <a:lnTo>
                    <a:pt x="7127" y="60000"/>
                  </a:lnTo>
                  <a:cubicBezTo>
                    <a:pt x="7127" y="34049"/>
                    <a:pt x="26223" y="11991"/>
                    <a:pt x="52062" y="8095"/>
                  </a:cubicBezTo>
                  <a:cubicBezTo>
                    <a:pt x="77902" y="4199"/>
                    <a:pt x="102731" y="19634"/>
                    <a:pt x="110490" y="44415"/>
                  </a:cubicBezTo>
                  <a:lnTo>
                    <a:pt x="117169" y="44415"/>
                  </a:lnTo>
                  <a:lnTo>
                    <a:pt x="105746" y="60000"/>
                  </a:lnTo>
                  <a:lnTo>
                    <a:pt x="88662" y="44415"/>
                  </a:lnTo>
                  <a:lnTo>
                    <a:pt x="95126" y="44415"/>
                  </a:lnTo>
                  <a:cubicBezTo>
                    <a:pt x="87578" y="28373"/>
                    <a:pt x="69536" y="19607"/>
                    <a:pt x="51787" y="23358"/>
                  </a:cubicBezTo>
                  <a:cubicBezTo>
                    <a:pt x="34038" y="27109"/>
                    <a:pt x="21380" y="42362"/>
                    <a:pt x="21380" y="60000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36"/>
            <p:cNvSpPr/>
            <p:nvPr/>
          </p:nvSpPr>
          <p:spPr>
            <a:xfrm rot="9338862">
              <a:off x="1711110" y="1974384"/>
              <a:ext cx="222038" cy="22583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500" y="60000"/>
                  </a:moveTo>
                  <a:lnTo>
                    <a:pt x="7500" y="60000"/>
                  </a:lnTo>
                  <a:cubicBezTo>
                    <a:pt x="7500" y="33757"/>
                    <a:pt x="26787" y="11525"/>
                    <a:pt x="52714" y="7883"/>
                  </a:cubicBezTo>
                  <a:cubicBezTo>
                    <a:pt x="78640" y="4241"/>
                    <a:pt x="103281" y="20302"/>
                    <a:pt x="110477" y="45534"/>
                  </a:cubicBezTo>
                  <a:lnTo>
                    <a:pt x="117639" y="45534"/>
                  </a:lnTo>
                  <a:lnTo>
                    <a:pt x="105000" y="60000"/>
                  </a:lnTo>
                  <a:lnTo>
                    <a:pt x="87639" y="45534"/>
                  </a:lnTo>
                  <a:lnTo>
                    <a:pt x="94657" y="45534"/>
                  </a:lnTo>
                  <a:cubicBezTo>
                    <a:pt x="87822" y="28827"/>
                    <a:pt x="70253" y="19327"/>
                    <a:pt x="52699" y="22847"/>
                  </a:cubicBezTo>
                  <a:cubicBezTo>
                    <a:pt x="35146" y="26366"/>
                    <a:pt x="22500" y="41923"/>
                    <a:pt x="22500" y="60000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36"/>
            <p:cNvSpPr/>
            <p:nvPr/>
          </p:nvSpPr>
          <p:spPr>
            <a:xfrm rot="9338862">
              <a:off x="1896466" y="1887737"/>
              <a:ext cx="222038" cy="22583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500" y="60000"/>
                  </a:moveTo>
                  <a:lnTo>
                    <a:pt x="7500" y="60000"/>
                  </a:lnTo>
                  <a:cubicBezTo>
                    <a:pt x="7500" y="33757"/>
                    <a:pt x="26787" y="11525"/>
                    <a:pt x="52714" y="7883"/>
                  </a:cubicBezTo>
                  <a:cubicBezTo>
                    <a:pt x="78640" y="4241"/>
                    <a:pt x="103281" y="20302"/>
                    <a:pt x="110477" y="45534"/>
                  </a:cubicBezTo>
                  <a:lnTo>
                    <a:pt x="117639" y="45534"/>
                  </a:lnTo>
                  <a:lnTo>
                    <a:pt x="105000" y="60000"/>
                  </a:lnTo>
                  <a:lnTo>
                    <a:pt x="87639" y="45534"/>
                  </a:lnTo>
                  <a:lnTo>
                    <a:pt x="94657" y="45534"/>
                  </a:lnTo>
                  <a:cubicBezTo>
                    <a:pt x="87822" y="28827"/>
                    <a:pt x="70253" y="19327"/>
                    <a:pt x="52699" y="22847"/>
                  </a:cubicBezTo>
                  <a:cubicBezTo>
                    <a:pt x="35146" y="26366"/>
                    <a:pt x="22500" y="41923"/>
                    <a:pt x="22500" y="60000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3" name="Google Shape;543;p36"/>
          <p:cNvGrpSpPr/>
          <p:nvPr/>
        </p:nvGrpSpPr>
        <p:grpSpPr>
          <a:xfrm>
            <a:off x="5675138" y="2793156"/>
            <a:ext cx="1850279" cy="1844788"/>
            <a:chOff x="6113507" y="2034629"/>
            <a:chExt cx="2724346" cy="2724346"/>
          </a:xfrm>
        </p:grpSpPr>
        <p:pic>
          <p:nvPicPr>
            <p:cNvPr id="544" name="Google Shape;544;p3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113507" y="2034630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5" name="Google Shape;545;p3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65101" y="2034630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6" name="Google Shape;546;p3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216694" y="2034630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7" name="Google Shape;547;p3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768288" y="2034630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8" name="Google Shape;548;p3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319881" y="2034629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9" name="Google Shape;549;p3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113507" y="2586622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0" name="Google Shape;550;p3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65101" y="2586622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1" name="Google Shape;551;p3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216694" y="2586622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2" name="Google Shape;552;p3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768288" y="2586622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3" name="Google Shape;553;p3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319881" y="2586621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4" name="Google Shape;554;p3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113507" y="3138614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5" name="Google Shape;555;p3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65101" y="3138614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6" name="Google Shape;556;p3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216694" y="3138614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7" name="Google Shape;557;p3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768288" y="3138614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8" name="Google Shape;558;p3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319881" y="3138613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9" name="Google Shape;559;p3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113507" y="3690604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0" name="Google Shape;560;p3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65101" y="3690604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1" name="Google Shape;561;p3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216694" y="3690604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2" name="Google Shape;562;p3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768288" y="3690604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3" name="Google Shape;563;p3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319881" y="3690604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4" name="Google Shape;564;p3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113507" y="4242594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5" name="Google Shape;565;p3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65101" y="4242594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6" name="Google Shape;566;p3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216694" y="4242594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7" name="Google Shape;567;p3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768288" y="4242594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8" name="Google Shape;568;p3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319881" y="4242593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69" name="Google Shape;569;p36"/>
          <p:cNvSpPr/>
          <p:nvPr/>
        </p:nvSpPr>
        <p:spPr>
          <a:xfrm>
            <a:off x="6401549" y="3516978"/>
            <a:ext cx="396000" cy="396000"/>
          </a:xfrm>
          <a:prstGeom prst="rect">
            <a:avLst/>
          </a:prstGeom>
          <a:noFill/>
          <a:ln w="317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36"/>
          <p:cNvSpPr txBox="1"/>
          <p:nvPr/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89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r>
              <a:rPr lang="pt-PT" sz="180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To increase </a:t>
            </a:r>
            <a:r>
              <a:rPr lang="pt-PT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compatibility</a:t>
            </a:r>
            <a:r>
              <a:rPr lang="pt-PT" sz="180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with: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Char char="●"/>
            </a:pPr>
            <a:r>
              <a:rPr lang="pt-PT" sz="180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display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Char char="●"/>
            </a:pPr>
            <a:r>
              <a:rPr lang="pt-PT" sz="180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capturing device</a:t>
            </a:r>
            <a:endParaRPr sz="180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Char char="●"/>
            </a:pPr>
            <a:r>
              <a:rPr lang="pt-PT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network</a:t>
            </a:r>
            <a:r>
              <a:rPr lang="pt-PT" sz="180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condition</a:t>
            </a:r>
            <a:endParaRPr sz="180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Char char="●"/>
            </a:pPr>
            <a:r>
              <a:rPr lang="pt-PT" sz="180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processing power</a:t>
            </a:r>
            <a:endParaRPr sz="180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Char char="●"/>
            </a:pPr>
            <a:r>
              <a:rPr lang="pt-PT" sz="180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storage capacity</a:t>
            </a:r>
            <a:endParaRPr sz="180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36"/>
          <p:cNvSpPr txBox="1">
            <a:spLocks noGrp="1"/>
          </p:cNvSpPr>
          <p:nvPr>
            <p:ph type="sldNum" idx="12"/>
          </p:nvPr>
        </p:nvSpPr>
        <p:spPr>
          <a:xfrm>
            <a:off x="4432300" y="4905374"/>
            <a:ext cx="358775" cy="238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pt-PT"/>
              <a:t>21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37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PT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Quality scalability</a:t>
            </a:r>
            <a:endParaRPr sz="2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37"/>
          <p:cNvSpPr txBox="1"/>
          <p:nvPr/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89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r>
              <a:rPr lang="pt-PT" sz="180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To increase </a:t>
            </a:r>
            <a:r>
              <a:rPr lang="pt-PT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compatibility</a:t>
            </a:r>
            <a:r>
              <a:rPr lang="pt-PT" sz="180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with: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Char char="●"/>
            </a:pPr>
            <a:r>
              <a:rPr lang="pt-PT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network</a:t>
            </a:r>
            <a:r>
              <a:rPr lang="pt-PT" sz="180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condition</a:t>
            </a:r>
            <a:endParaRPr sz="180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Char char="●"/>
            </a:pPr>
            <a:r>
              <a:rPr lang="pt-PT" sz="180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processing power</a:t>
            </a:r>
            <a:endParaRPr sz="180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Char char="●"/>
            </a:pPr>
            <a:r>
              <a:rPr lang="pt-PT" sz="180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storage capacity</a:t>
            </a:r>
            <a:endParaRPr sz="180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37"/>
          <p:cNvSpPr txBox="1">
            <a:spLocks noGrp="1"/>
          </p:cNvSpPr>
          <p:nvPr>
            <p:ph type="sldNum" idx="12"/>
          </p:nvPr>
        </p:nvSpPr>
        <p:spPr>
          <a:xfrm>
            <a:off x="4432300" y="4905374"/>
            <a:ext cx="358775" cy="238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pt-PT"/>
              <a:t>22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38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PT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Random access</a:t>
            </a:r>
            <a:endParaRPr sz="2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4" name="Google Shape;584;p38"/>
          <p:cNvGrpSpPr/>
          <p:nvPr/>
        </p:nvGrpSpPr>
        <p:grpSpPr>
          <a:xfrm>
            <a:off x="4101889" y="1984442"/>
            <a:ext cx="2260001" cy="2330076"/>
            <a:chOff x="1290595" y="1335209"/>
            <a:chExt cx="2724346" cy="2724346"/>
          </a:xfrm>
        </p:grpSpPr>
        <p:pic>
          <p:nvPicPr>
            <p:cNvPr id="585" name="Google Shape;585;p3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90595" y="1335210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6" name="Google Shape;586;p3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842189" y="1335210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7" name="Google Shape;587;p3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393782" y="1335210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8" name="Google Shape;588;p3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945376" y="1335210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9" name="Google Shape;589;p3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496969" y="1335209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0" name="Google Shape;590;p3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90595" y="1887202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1" name="Google Shape;591;p3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842189" y="1887202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2" name="Google Shape;592;p3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393782" y="1887202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3" name="Google Shape;593;p3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945376" y="1887202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4" name="Google Shape;594;p3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496969" y="1887201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5" name="Google Shape;595;p3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90595" y="2439194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6" name="Google Shape;596;p3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842189" y="2439194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7" name="Google Shape;597;p3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393782" y="2439194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8" name="Google Shape;598;p3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945376" y="2439194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9" name="Google Shape;599;p3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496969" y="2439193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0" name="Google Shape;600;p3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90595" y="2991184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1" name="Google Shape;601;p3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842189" y="2991184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2" name="Google Shape;602;p3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393782" y="2991184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3" name="Google Shape;603;p3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945376" y="2991184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4" name="Google Shape;604;p3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496969" y="2991184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5" name="Google Shape;605;p3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90595" y="3543174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6" name="Google Shape;606;p3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842189" y="3543174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7" name="Google Shape;607;p3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393782" y="3543174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8" name="Google Shape;608;p3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945376" y="3543174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9" name="Google Shape;609;p3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496969" y="3543173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10" name="Google Shape;610;p38"/>
          <p:cNvSpPr txBox="1"/>
          <p:nvPr/>
        </p:nvSpPr>
        <p:spPr>
          <a:xfrm>
            <a:off x="311700" y="1152475"/>
            <a:ext cx="5359526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89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r>
              <a:rPr lang="pt-PT" sz="180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Navigating between views can increase: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4318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Char char="●"/>
            </a:pPr>
            <a:r>
              <a:rPr lang="pt-PT" sz="180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decoding delay</a:t>
            </a:r>
            <a:endParaRPr sz="180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318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Char char="●"/>
            </a:pPr>
            <a:r>
              <a:rPr lang="pt-PT" sz="180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bandwidth requirement</a:t>
            </a:r>
            <a:endParaRPr sz="180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318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Char char="●"/>
            </a:pPr>
            <a:r>
              <a:rPr lang="pt-PT" sz="180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processing power</a:t>
            </a:r>
            <a:endParaRPr sz="180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31800" marR="0" lvl="0" indent="-203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marR="0" lvl="0" indent="-203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marR="0" lvl="0" indent="-203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1" name="Google Shape;611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22867" y="2101396"/>
            <a:ext cx="2096169" cy="2096169"/>
          </a:xfrm>
          <a:prstGeom prst="rect">
            <a:avLst/>
          </a:prstGeom>
          <a:noFill/>
          <a:ln>
            <a:noFill/>
          </a:ln>
        </p:spPr>
      </p:pic>
      <p:sp>
        <p:nvSpPr>
          <p:cNvPr id="612" name="Google Shape;612;p38"/>
          <p:cNvSpPr/>
          <p:nvPr/>
        </p:nvSpPr>
        <p:spPr>
          <a:xfrm>
            <a:off x="4075959" y="1969052"/>
            <a:ext cx="470404" cy="45704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38"/>
          <p:cNvSpPr/>
          <p:nvPr/>
        </p:nvSpPr>
        <p:spPr>
          <a:xfrm>
            <a:off x="6610040" y="2097719"/>
            <a:ext cx="2108995" cy="2099846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38"/>
          <p:cNvSpPr txBox="1">
            <a:spLocks noGrp="1"/>
          </p:cNvSpPr>
          <p:nvPr>
            <p:ph type="sldNum" idx="12"/>
          </p:nvPr>
        </p:nvSpPr>
        <p:spPr>
          <a:xfrm>
            <a:off x="4432300" y="4905374"/>
            <a:ext cx="358775" cy="238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pt-PT"/>
              <a:t>23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39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PT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Random access</a:t>
            </a:r>
            <a:endParaRPr sz="2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20" name="Google Shape;620;p39"/>
          <p:cNvGrpSpPr/>
          <p:nvPr/>
        </p:nvGrpSpPr>
        <p:grpSpPr>
          <a:xfrm>
            <a:off x="4101889" y="1984442"/>
            <a:ext cx="2260001" cy="2330076"/>
            <a:chOff x="1290595" y="1335209"/>
            <a:chExt cx="2724346" cy="2724346"/>
          </a:xfrm>
        </p:grpSpPr>
        <p:pic>
          <p:nvPicPr>
            <p:cNvPr id="621" name="Google Shape;621;p3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90595" y="1335210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2" name="Google Shape;622;p3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842189" y="1335210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3" name="Google Shape;623;p3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393782" y="1335210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4" name="Google Shape;624;p3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945376" y="1335210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5" name="Google Shape;625;p3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496969" y="1335209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6" name="Google Shape;626;p3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90595" y="1887202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7" name="Google Shape;627;p3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842189" y="1887202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8" name="Google Shape;628;p3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393782" y="1887202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9" name="Google Shape;629;p3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945376" y="1887202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0" name="Google Shape;630;p3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496969" y="1887201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1" name="Google Shape;631;p3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90595" y="2439194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2" name="Google Shape;632;p3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842189" y="2439194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3" name="Google Shape;633;p3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393782" y="2439194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4" name="Google Shape;634;p3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945376" y="2439194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5" name="Google Shape;635;p3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496969" y="2439193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6" name="Google Shape;636;p3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90595" y="2991184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7" name="Google Shape;637;p3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842189" y="2991184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8" name="Google Shape;638;p3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393782" y="2991184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9" name="Google Shape;639;p3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945376" y="2991184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0" name="Google Shape;640;p3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496969" y="2991184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1" name="Google Shape;641;p3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90595" y="3543174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2" name="Google Shape;642;p3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842189" y="3543174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3" name="Google Shape;643;p3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393782" y="3543174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4" name="Google Shape;644;p3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945376" y="3543174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5" name="Google Shape;645;p3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496969" y="3543173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46" name="Google Shape;646;p39"/>
          <p:cNvSpPr txBox="1"/>
          <p:nvPr/>
        </p:nvSpPr>
        <p:spPr>
          <a:xfrm>
            <a:off x="311700" y="1152475"/>
            <a:ext cx="5359526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89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r>
              <a:rPr lang="pt-PT" sz="180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Navigating between views can increase: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4318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Char char="●"/>
            </a:pPr>
            <a:r>
              <a:rPr lang="pt-PT" sz="180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decoding delay</a:t>
            </a:r>
            <a:endParaRPr sz="180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318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Char char="●"/>
            </a:pPr>
            <a:r>
              <a:rPr lang="pt-PT" sz="180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bandwidth requirement</a:t>
            </a:r>
            <a:endParaRPr sz="180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318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Char char="●"/>
            </a:pPr>
            <a:r>
              <a:rPr lang="pt-PT" sz="180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processing power</a:t>
            </a:r>
            <a:endParaRPr sz="180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31800" marR="0" lvl="0" indent="-203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marR="0" lvl="0" indent="-203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marR="0" lvl="0" indent="-203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7" name="Google Shape;647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22867" y="2101396"/>
            <a:ext cx="2096169" cy="2096169"/>
          </a:xfrm>
          <a:prstGeom prst="rect">
            <a:avLst/>
          </a:prstGeom>
          <a:noFill/>
          <a:ln>
            <a:noFill/>
          </a:ln>
        </p:spPr>
      </p:pic>
      <p:sp>
        <p:nvSpPr>
          <p:cNvPr id="648" name="Google Shape;648;p39"/>
          <p:cNvSpPr/>
          <p:nvPr/>
        </p:nvSpPr>
        <p:spPr>
          <a:xfrm>
            <a:off x="5911844" y="3857477"/>
            <a:ext cx="470404" cy="457040"/>
          </a:xfrm>
          <a:prstGeom prst="rect">
            <a:avLst/>
          </a:prstGeom>
          <a:noFill/>
          <a:ln w="254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" name="Google Shape;649;p39"/>
          <p:cNvSpPr/>
          <p:nvPr/>
        </p:nvSpPr>
        <p:spPr>
          <a:xfrm>
            <a:off x="6610040" y="2097719"/>
            <a:ext cx="2108995" cy="2099846"/>
          </a:xfrm>
          <a:prstGeom prst="rect">
            <a:avLst/>
          </a:prstGeom>
          <a:noFill/>
          <a:ln w="254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0" name="Google Shape;650;p39"/>
          <p:cNvCxnSpPr/>
          <p:nvPr/>
        </p:nvCxnSpPr>
        <p:spPr>
          <a:xfrm>
            <a:off x="4316732" y="2205266"/>
            <a:ext cx="1824440" cy="1519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651" name="Google Shape;651;p39"/>
          <p:cNvCxnSpPr/>
          <p:nvPr/>
        </p:nvCxnSpPr>
        <p:spPr>
          <a:xfrm>
            <a:off x="4323489" y="3146406"/>
            <a:ext cx="1817683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652" name="Google Shape;652;p39"/>
          <p:cNvCxnSpPr/>
          <p:nvPr/>
        </p:nvCxnSpPr>
        <p:spPr>
          <a:xfrm>
            <a:off x="4323489" y="2659404"/>
            <a:ext cx="1817683" cy="14895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653" name="Google Shape;653;p39"/>
          <p:cNvCxnSpPr/>
          <p:nvPr/>
        </p:nvCxnSpPr>
        <p:spPr>
          <a:xfrm rot="10800000" flipH="1">
            <a:off x="4323489" y="3620047"/>
            <a:ext cx="1817683" cy="1537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654" name="Google Shape;654;p39"/>
          <p:cNvCxnSpPr/>
          <p:nvPr/>
        </p:nvCxnSpPr>
        <p:spPr>
          <a:xfrm>
            <a:off x="4323489" y="4093692"/>
            <a:ext cx="1823267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655" name="Google Shape;655;p39"/>
          <p:cNvCxnSpPr/>
          <p:nvPr/>
        </p:nvCxnSpPr>
        <p:spPr>
          <a:xfrm flipH="1">
            <a:off x="6140394" y="2206785"/>
            <a:ext cx="6362" cy="456239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656" name="Google Shape;656;p39"/>
          <p:cNvCxnSpPr/>
          <p:nvPr/>
        </p:nvCxnSpPr>
        <p:spPr>
          <a:xfrm>
            <a:off x="4321558" y="2659404"/>
            <a:ext cx="3862" cy="466969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657" name="Google Shape;657;p39"/>
          <p:cNvCxnSpPr/>
          <p:nvPr/>
        </p:nvCxnSpPr>
        <p:spPr>
          <a:xfrm flipH="1">
            <a:off x="6139885" y="3144865"/>
            <a:ext cx="6871" cy="476269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658" name="Google Shape;658;p39"/>
          <p:cNvCxnSpPr/>
          <p:nvPr/>
        </p:nvCxnSpPr>
        <p:spPr>
          <a:xfrm>
            <a:off x="4317954" y="3613674"/>
            <a:ext cx="3862" cy="466969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659" name="Google Shape;659;p39"/>
          <p:cNvSpPr txBox="1">
            <a:spLocks noGrp="1"/>
          </p:cNvSpPr>
          <p:nvPr>
            <p:ph type="sldNum" idx="12"/>
          </p:nvPr>
        </p:nvSpPr>
        <p:spPr>
          <a:xfrm>
            <a:off x="4432300" y="4905374"/>
            <a:ext cx="358775" cy="238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pt-PT"/>
              <a:t>24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40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PT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Quality distribution</a:t>
            </a:r>
            <a:endParaRPr sz="2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5" name="Google Shape;665;p40"/>
          <p:cNvGrpSpPr/>
          <p:nvPr/>
        </p:nvGrpSpPr>
        <p:grpSpPr>
          <a:xfrm>
            <a:off x="4101889" y="1984442"/>
            <a:ext cx="2260001" cy="2330076"/>
            <a:chOff x="1290595" y="1335209"/>
            <a:chExt cx="2724346" cy="2724346"/>
          </a:xfrm>
        </p:grpSpPr>
        <p:pic>
          <p:nvPicPr>
            <p:cNvPr id="666" name="Google Shape;666;p4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90595" y="1335210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7" name="Google Shape;667;p4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842189" y="1335210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8" name="Google Shape;668;p4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393782" y="1335210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9" name="Google Shape;669;p4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945376" y="1335210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0" name="Google Shape;670;p4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496969" y="1335209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1" name="Google Shape;671;p4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90595" y="1887202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2" name="Google Shape;672;p4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842189" y="1887202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3" name="Google Shape;673;p4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393782" y="1887202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4" name="Google Shape;674;p4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945376" y="1887202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5" name="Google Shape;675;p4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496969" y="1887201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6" name="Google Shape;676;p4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90595" y="2439194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7" name="Google Shape;677;p4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842189" y="2439194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8" name="Google Shape;678;p4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393782" y="2439194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9" name="Google Shape;679;p4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945376" y="2439194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0" name="Google Shape;680;p4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496969" y="2439193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1" name="Google Shape;681;p4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90595" y="2991184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2" name="Google Shape;682;p4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842189" y="2991184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3" name="Google Shape;683;p4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393782" y="2991184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4" name="Google Shape;684;p4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945376" y="2991184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5" name="Google Shape;685;p4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496969" y="2991184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6" name="Google Shape;686;p4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90595" y="3543174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7" name="Google Shape;687;p4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842189" y="3543174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8" name="Google Shape;688;p4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393782" y="3543174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9" name="Google Shape;689;p4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945376" y="3543174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0" name="Google Shape;690;p4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496969" y="3543173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91" name="Google Shape;691;p40"/>
          <p:cNvSpPr txBox="1"/>
          <p:nvPr/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89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r>
              <a:rPr lang="pt-PT" sz="18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It is undesirable to face different quality levels when navigating between viewports 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889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marR="0" lvl="0" indent="-203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marR="0" lvl="0" indent="-203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marR="0" lvl="0" indent="-203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2" name="Google Shape;692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22867" y="2101396"/>
            <a:ext cx="2096169" cy="2096169"/>
          </a:xfrm>
          <a:prstGeom prst="rect">
            <a:avLst/>
          </a:prstGeom>
          <a:noFill/>
          <a:ln>
            <a:noFill/>
          </a:ln>
        </p:spPr>
      </p:pic>
      <p:sp>
        <p:nvSpPr>
          <p:cNvPr id="693" name="Google Shape;693;p40"/>
          <p:cNvSpPr/>
          <p:nvPr/>
        </p:nvSpPr>
        <p:spPr>
          <a:xfrm>
            <a:off x="4075959" y="1969052"/>
            <a:ext cx="470404" cy="45704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40"/>
          <p:cNvSpPr/>
          <p:nvPr/>
        </p:nvSpPr>
        <p:spPr>
          <a:xfrm>
            <a:off x="6610040" y="2097719"/>
            <a:ext cx="2108995" cy="2099846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5" name="Google Shape;695;p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75601" y="4348446"/>
            <a:ext cx="442988" cy="440858"/>
          </a:xfrm>
          <a:prstGeom prst="rect">
            <a:avLst/>
          </a:prstGeom>
          <a:noFill/>
          <a:ln>
            <a:noFill/>
          </a:ln>
        </p:spPr>
      </p:pic>
      <p:sp>
        <p:nvSpPr>
          <p:cNvPr id="696" name="Google Shape;696;p40"/>
          <p:cNvSpPr txBox="1">
            <a:spLocks noGrp="1"/>
          </p:cNvSpPr>
          <p:nvPr>
            <p:ph type="sldNum" idx="12"/>
          </p:nvPr>
        </p:nvSpPr>
        <p:spPr>
          <a:xfrm>
            <a:off x="4432300" y="4905374"/>
            <a:ext cx="358775" cy="238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pt-PT"/>
              <a:t>25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41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PT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Quality distribution</a:t>
            </a:r>
            <a:endParaRPr sz="2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02" name="Google Shape;702;p41"/>
          <p:cNvGrpSpPr/>
          <p:nvPr/>
        </p:nvGrpSpPr>
        <p:grpSpPr>
          <a:xfrm>
            <a:off x="4101889" y="1984442"/>
            <a:ext cx="2260001" cy="2330076"/>
            <a:chOff x="1290595" y="1335209"/>
            <a:chExt cx="2724346" cy="2724346"/>
          </a:xfrm>
        </p:grpSpPr>
        <p:pic>
          <p:nvPicPr>
            <p:cNvPr id="703" name="Google Shape;703;p4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90595" y="1335210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4" name="Google Shape;704;p4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842189" y="1335210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5" name="Google Shape;705;p4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393782" y="1335210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6" name="Google Shape;706;p4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945376" y="1335210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7" name="Google Shape;707;p4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496969" y="1335209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8" name="Google Shape;708;p4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90595" y="1887202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9" name="Google Shape;709;p4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842189" y="1887202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0" name="Google Shape;710;p4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393782" y="1887202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1" name="Google Shape;711;p4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945376" y="1887202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2" name="Google Shape;712;p4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496969" y="1887201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3" name="Google Shape;713;p4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90595" y="2439194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4" name="Google Shape;714;p4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842189" y="2439194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5" name="Google Shape;715;p4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393782" y="2439194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6" name="Google Shape;716;p4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945376" y="2439194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7" name="Google Shape;717;p4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496969" y="2439193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8" name="Google Shape;718;p4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90595" y="2991184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9" name="Google Shape;719;p4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842189" y="2991184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0" name="Google Shape;720;p4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393782" y="2991184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1" name="Google Shape;721;p4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945376" y="2991184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2" name="Google Shape;722;p4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496969" y="2991184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3" name="Google Shape;723;p4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90595" y="3543174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4" name="Google Shape;724;p4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842189" y="3543174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5" name="Google Shape;725;p4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393782" y="3543174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6" name="Google Shape;726;p4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945376" y="3543174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7" name="Google Shape;727;p4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496969" y="3543173"/>
              <a:ext cx="517972" cy="51638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28" name="Google Shape;728;p41"/>
          <p:cNvSpPr txBox="1"/>
          <p:nvPr/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89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r>
              <a:rPr lang="pt-PT" sz="18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It is undesirable to face different quality levels when navigating</a:t>
            </a:r>
            <a:r>
              <a:rPr lang="pt-PT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PT" sz="18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between viewports 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889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marR="0" lvl="0" indent="-203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marR="0" lvl="0" indent="-203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marR="0" lvl="0" indent="-203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9" name="Google Shape;729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22867" y="2101396"/>
            <a:ext cx="2096169" cy="2096169"/>
          </a:xfrm>
          <a:prstGeom prst="rect">
            <a:avLst/>
          </a:prstGeom>
          <a:noFill/>
          <a:ln>
            <a:noFill/>
          </a:ln>
        </p:spPr>
      </p:pic>
      <p:sp>
        <p:nvSpPr>
          <p:cNvPr id="730" name="Google Shape;730;p41"/>
          <p:cNvSpPr/>
          <p:nvPr/>
        </p:nvSpPr>
        <p:spPr>
          <a:xfrm>
            <a:off x="5917139" y="1969052"/>
            <a:ext cx="470404" cy="457040"/>
          </a:xfrm>
          <a:prstGeom prst="rect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41"/>
          <p:cNvSpPr/>
          <p:nvPr/>
        </p:nvSpPr>
        <p:spPr>
          <a:xfrm>
            <a:off x="6610040" y="2097719"/>
            <a:ext cx="2108995" cy="2099846"/>
          </a:xfrm>
          <a:prstGeom prst="rect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2" name="Google Shape;732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75601" y="4348446"/>
            <a:ext cx="427279" cy="425224"/>
          </a:xfrm>
          <a:prstGeom prst="rect">
            <a:avLst/>
          </a:prstGeom>
          <a:noFill/>
          <a:ln>
            <a:noFill/>
          </a:ln>
        </p:spPr>
      </p:pic>
      <p:sp>
        <p:nvSpPr>
          <p:cNvPr id="733" name="Google Shape;733;p41"/>
          <p:cNvSpPr txBox="1">
            <a:spLocks noGrp="1"/>
          </p:cNvSpPr>
          <p:nvPr>
            <p:ph type="sldNum" idx="12"/>
          </p:nvPr>
        </p:nvSpPr>
        <p:spPr>
          <a:xfrm>
            <a:off x="4432300" y="4905374"/>
            <a:ext cx="358775" cy="238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pt-PT"/>
              <a:t>26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8" name="Google Shape;738;p42"/>
          <p:cNvPicPr preferRelativeResize="0"/>
          <p:nvPr/>
        </p:nvPicPr>
        <p:blipFill rotWithShape="1">
          <a:blip r:embed="rId3">
            <a:alphaModFix amt="70000"/>
          </a:blip>
          <a:srcRect t="22744" b="22750"/>
          <a:stretch/>
        </p:blipFill>
        <p:spPr>
          <a:xfrm>
            <a:off x="0" y="0"/>
            <a:ext cx="9144000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739" name="Google Shape;739;p42"/>
          <p:cNvSpPr/>
          <p:nvPr/>
        </p:nvSpPr>
        <p:spPr>
          <a:xfrm>
            <a:off x="-15050" y="3913525"/>
            <a:ext cx="9174000" cy="1236900"/>
          </a:xfrm>
          <a:prstGeom prst="rect">
            <a:avLst/>
          </a:prstGeom>
          <a:gradFill>
            <a:gsLst>
              <a:gs pos="0">
                <a:srgbClr val="332C62">
                  <a:alpha val="0"/>
                </a:srgbClr>
              </a:gs>
              <a:gs pos="100000">
                <a:srgbClr val="000000"/>
              </a:gs>
            </a:gsLst>
            <a:lin ang="5400012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0" name="Google Shape;740;p42"/>
          <p:cNvSpPr txBox="1"/>
          <p:nvPr/>
        </p:nvSpPr>
        <p:spPr>
          <a:xfrm>
            <a:off x="454425" y="1175550"/>
            <a:ext cx="5162700" cy="27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03200" marR="0" lvl="0" indent="-190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 Light"/>
              <a:buChar char="●"/>
            </a:pPr>
            <a:r>
              <a:rPr lang="pt-PT" sz="1800" b="0" i="0" u="none" strike="noStrike" cap="non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SLFC: Scalable Light Field Coding</a:t>
            </a:r>
            <a:endParaRPr sz="1800" b="0" i="0" u="none" strike="noStrike" cap="none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41" name="Google Shape;741;p42"/>
          <p:cNvSpPr txBox="1"/>
          <p:nvPr/>
        </p:nvSpPr>
        <p:spPr>
          <a:xfrm>
            <a:off x="4791075" y="4805601"/>
            <a:ext cx="4009500" cy="1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"/>
              <a:buFont typeface="Arial"/>
              <a:buNone/>
            </a:pPr>
            <a:r>
              <a:rPr lang="pt-PT" sz="400" b="0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All rights reserved.  ©2020</a:t>
            </a: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2" name="Google Shape;742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2100" y="4799612"/>
            <a:ext cx="494475" cy="7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3" name="Google Shape;743;p42"/>
          <p:cNvPicPr preferRelativeResize="0"/>
          <p:nvPr/>
        </p:nvPicPr>
        <p:blipFill rotWithShape="1">
          <a:blip r:embed="rId5">
            <a:alphaModFix/>
          </a:blip>
          <a:srcRect b="13532"/>
          <a:stretch/>
        </p:blipFill>
        <p:spPr>
          <a:xfrm>
            <a:off x="1008276" y="4778200"/>
            <a:ext cx="393948" cy="1100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4" name="Google Shape;744;p42"/>
          <p:cNvCxnSpPr/>
          <p:nvPr/>
        </p:nvCxnSpPr>
        <p:spPr>
          <a:xfrm>
            <a:off x="923750" y="4782355"/>
            <a:ext cx="0" cy="1011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45" name="Google Shape;745;p42"/>
          <p:cNvSpPr txBox="1">
            <a:spLocks noGrp="1"/>
          </p:cNvSpPr>
          <p:nvPr>
            <p:ph type="sldNum" idx="12"/>
          </p:nvPr>
        </p:nvSpPr>
        <p:spPr>
          <a:xfrm>
            <a:off x="4419600" y="4905374"/>
            <a:ext cx="371475" cy="238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pt-PT"/>
              <a:t>27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43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PT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SLFC</a:t>
            </a:r>
            <a:endParaRPr sz="2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Google Shape;751;p43"/>
          <p:cNvSpPr txBox="1"/>
          <p:nvPr/>
        </p:nvSpPr>
        <p:spPr>
          <a:xfrm>
            <a:off x="311700" y="1152475"/>
            <a:ext cx="8520600" cy="34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●"/>
            </a:pPr>
            <a:r>
              <a:rPr lang="pt-PT" sz="18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light field image views are divided into seven layers 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</a:pPr>
            <a:r>
              <a:rPr lang="pt-PT" sz="1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red view belong to that layer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</a:pPr>
            <a:r>
              <a:rPr lang="pt-PT" sz="1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gray views belong to the previous layers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</a:pPr>
            <a:r>
              <a:rPr lang="pt-PT" sz="1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black views belong to the next layers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52" name="Google Shape;752;p43"/>
          <p:cNvGrpSpPr/>
          <p:nvPr/>
        </p:nvGrpSpPr>
        <p:grpSpPr>
          <a:xfrm>
            <a:off x="768520" y="3261063"/>
            <a:ext cx="8063780" cy="1379593"/>
            <a:chOff x="768520" y="2990127"/>
            <a:chExt cx="8063780" cy="1379593"/>
          </a:xfrm>
        </p:grpSpPr>
        <p:pic>
          <p:nvPicPr>
            <p:cNvPr id="753" name="Google Shape;753;p4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68520" y="3023581"/>
              <a:ext cx="8063780" cy="10691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54" name="Google Shape;754;p43"/>
            <p:cNvSpPr txBox="1"/>
            <p:nvPr/>
          </p:nvSpPr>
          <p:spPr>
            <a:xfrm>
              <a:off x="1148080" y="4092721"/>
              <a:ext cx="4165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L1</a:t>
              </a: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43"/>
            <p:cNvSpPr txBox="1"/>
            <p:nvPr/>
          </p:nvSpPr>
          <p:spPr>
            <a:xfrm>
              <a:off x="2286000" y="4088971"/>
              <a:ext cx="4165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L2</a:t>
              </a: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43"/>
            <p:cNvSpPr txBox="1"/>
            <p:nvPr/>
          </p:nvSpPr>
          <p:spPr>
            <a:xfrm>
              <a:off x="3495040" y="4088971"/>
              <a:ext cx="4165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L3</a:t>
              </a: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43"/>
            <p:cNvSpPr txBox="1"/>
            <p:nvPr/>
          </p:nvSpPr>
          <p:spPr>
            <a:xfrm>
              <a:off x="4653280" y="4088970"/>
              <a:ext cx="4165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L4</a:t>
              </a: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43"/>
            <p:cNvSpPr txBox="1"/>
            <p:nvPr/>
          </p:nvSpPr>
          <p:spPr>
            <a:xfrm>
              <a:off x="5767430" y="4088970"/>
              <a:ext cx="4165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L5</a:t>
              </a: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43"/>
            <p:cNvSpPr txBox="1"/>
            <p:nvPr/>
          </p:nvSpPr>
          <p:spPr>
            <a:xfrm>
              <a:off x="6883305" y="4088970"/>
              <a:ext cx="4165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L6</a:t>
              </a: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43"/>
            <p:cNvSpPr txBox="1"/>
            <p:nvPr/>
          </p:nvSpPr>
          <p:spPr>
            <a:xfrm>
              <a:off x="8087360" y="4088969"/>
              <a:ext cx="4165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L7</a:t>
              </a: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43"/>
            <p:cNvSpPr/>
            <p:nvPr/>
          </p:nvSpPr>
          <p:spPr>
            <a:xfrm>
              <a:off x="1836517" y="2990127"/>
              <a:ext cx="117245" cy="113046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43"/>
            <p:cNvSpPr/>
            <p:nvPr/>
          </p:nvSpPr>
          <p:spPr>
            <a:xfrm>
              <a:off x="3021758" y="2990127"/>
              <a:ext cx="99087" cy="113046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43"/>
            <p:cNvSpPr/>
            <p:nvPr/>
          </p:nvSpPr>
          <p:spPr>
            <a:xfrm>
              <a:off x="4184983" y="2990127"/>
              <a:ext cx="93598" cy="113046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43"/>
            <p:cNvSpPr/>
            <p:nvPr/>
          </p:nvSpPr>
          <p:spPr>
            <a:xfrm>
              <a:off x="5339963" y="3023581"/>
              <a:ext cx="99087" cy="113046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43"/>
            <p:cNvSpPr/>
            <p:nvPr/>
          </p:nvSpPr>
          <p:spPr>
            <a:xfrm>
              <a:off x="6492034" y="2990128"/>
              <a:ext cx="99087" cy="113046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43"/>
            <p:cNvSpPr/>
            <p:nvPr/>
          </p:nvSpPr>
          <p:spPr>
            <a:xfrm>
              <a:off x="7663649" y="3004263"/>
              <a:ext cx="99087" cy="113046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7" name="Google Shape;767;p43"/>
          <p:cNvSpPr txBox="1">
            <a:spLocks noGrp="1"/>
          </p:cNvSpPr>
          <p:nvPr>
            <p:ph type="sldNum" idx="12"/>
          </p:nvPr>
        </p:nvSpPr>
        <p:spPr>
          <a:xfrm>
            <a:off x="4432300" y="4905374"/>
            <a:ext cx="358775" cy="238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pt-PT"/>
              <a:t>28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44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PT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SLFC</a:t>
            </a:r>
            <a:endParaRPr sz="2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44"/>
          <p:cNvSpPr txBox="1"/>
          <p:nvPr/>
        </p:nvSpPr>
        <p:spPr>
          <a:xfrm>
            <a:off x="311700" y="1152475"/>
            <a:ext cx="8520600" cy="34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●"/>
            </a:pPr>
            <a:r>
              <a:rPr lang="pt-PT" sz="1800" i="0" u="none" strike="noStrike" cap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The</a:t>
            </a:r>
            <a:r>
              <a:rPr lang="pt-PT" sz="180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central </a:t>
            </a:r>
            <a:r>
              <a:rPr lang="pt-PT" sz="1800" i="0" u="none" strike="noStrike" cap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view</a:t>
            </a:r>
            <a:r>
              <a:rPr lang="pt-PT" sz="180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PT" sz="1800" i="0" u="none" strike="noStrike" cap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is</a:t>
            </a:r>
            <a:r>
              <a:rPr lang="pt-PT" sz="180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PT" sz="1800" i="0" u="none" strike="noStrike" cap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intra-coded</a:t>
            </a:r>
            <a:r>
              <a:rPr lang="pt-PT" sz="180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PT" sz="1800" i="0" u="none" strike="noStrike" cap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and</a:t>
            </a:r>
            <a:r>
              <a:rPr lang="pt-PT" sz="180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can </a:t>
            </a:r>
            <a:r>
              <a:rPr lang="pt-PT" sz="1800" i="0" u="none" strike="noStrike" cap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be</a:t>
            </a:r>
            <a:r>
              <a:rPr lang="pt-PT" sz="180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PT" sz="1800" i="0" u="none" strike="noStrike" cap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accessed</a:t>
            </a:r>
            <a:r>
              <a:rPr lang="pt-PT" sz="180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PT" sz="1800" i="0" u="none" strike="noStrike" cap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independently</a:t>
            </a:r>
            <a:r>
              <a:rPr lang="pt-PT" sz="180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180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●"/>
            </a:pPr>
            <a:r>
              <a:rPr lang="pt-PT" sz="1800" i="0" u="none" strike="noStrike" cap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Views</a:t>
            </a:r>
            <a:r>
              <a:rPr lang="pt-PT" sz="180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in </a:t>
            </a:r>
            <a:r>
              <a:rPr lang="pt-PT" sz="1800" i="0" u="none" strike="noStrike" cap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the</a:t>
            </a:r>
            <a:r>
              <a:rPr lang="pt-PT" sz="180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PT" sz="1800" i="0" u="none" strike="noStrike" cap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second</a:t>
            </a:r>
            <a:r>
              <a:rPr lang="pt-PT" sz="180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PT" sz="1800" i="0" u="none" strike="noStrike" cap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layer</a:t>
            </a:r>
            <a:r>
              <a:rPr lang="pt-PT" sz="180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, are </a:t>
            </a:r>
            <a:r>
              <a:rPr lang="pt-PT" sz="1800" i="0" u="none" strike="noStrike" cap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encoded</a:t>
            </a:r>
            <a:r>
              <a:rPr lang="pt-PT" sz="180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PT" sz="1800" i="0" u="none" strike="noStrike" cap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independent</a:t>
            </a:r>
            <a:r>
              <a:rPr lang="pt-PT" sz="180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PT" sz="1800" i="0" u="none" strike="noStrike" cap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of</a:t>
            </a:r>
            <a:r>
              <a:rPr lang="pt-PT" sz="180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PT" sz="1800" i="0" u="none" strike="noStrike" cap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each</a:t>
            </a:r>
            <a:r>
              <a:rPr lang="pt-PT" sz="180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PT" sz="1800" i="0" u="none" strike="noStrike" cap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other</a:t>
            </a:r>
            <a:r>
              <a:rPr lang="pt-PT" sz="180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PT" sz="1800" i="0" u="none" strike="noStrike" cap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but</a:t>
            </a:r>
            <a:r>
              <a:rPr lang="pt-PT" sz="180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PT" sz="1800" i="0" u="none" strike="noStrike" cap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using</a:t>
            </a:r>
            <a:r>
              <a:rPr lang="pt-PT" sz="180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PT" sz="1800" i="0" u="none" strike="noStrike" cap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the</a:t>
            </a:r>
            <a:r>
              <a:rPr lang="pt-PT" sz="180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central </a:t>
            </a:r>
            <a:r>
              <a:rPr lang="pt-PT" sz="1800" i="0" u="none" strike="noStrike" cap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view</a:t>
            </a:r>
            <a:r>
              <a:rPr lang="pt-PT" sz="180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as </a:t>
            </a:r>
            <a:r>
              <a:rPr lang="pt-PT" sz="1800" i="0" u="none" strike="noStrike" cap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their</a:t>
            </a:r>
            <a:r>
              <a:rPr lang="pt-PT" sz="180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PT" sz="1800" i="0" u="none" strike="noStrike" cap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reference</a:t>
            </a:r>
            <a:r>
              <a:rPr lang="pt-PT" sz="180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PT" sz="1800" i="0" u="none" strike="noStrike" cap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image</a:t>
            </a:r>
            <a:r>
              <a:rPr lang="pt-PT" sz="180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</a:pPr>
            <a:r>
              <a:rPr lang="pt-PT" sz="1800" i="0" u="none" strike="noStrike" cap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We</a:t>
            </a:r>
            <a:r>
              <a:rPr lang="pt-PT" sz="180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PT" sz="1800" i="0" u="none" strike="noStrike" cap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see</a:t>
            </a:r>
            <a:r>
              <a:rPr lang="pt-PT" sz="180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PT" sz="1800" i="0" u="none" strike="noStrike" cap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encoding</a:t>
            </a:r>
            <a:r>
              <a:rPr lang="pt-PT" sz="180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PT" sz="1800" i="0" u="none" strike="noStrike" cap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of</a:t>
            </a:r>
            <a:r>
              <a:rPr lang="pt-PT" sz="180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PT" sz="1800" i="0" u="none" strike="noStrike" cap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the</a:t>
            </a:r>
            <a:r>
              <a:rPr lang="pt-PT" sz="180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PT" sz="1800" i="0" u="none" strike="noStrike" cap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remaining</a:t>
            </a:r>
            <a:r>
              <a:rPr lang="pt-PT" sz="180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PT" sz="1800" i="0" u="none" strike="noStrike" cap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views</a:t>
            </a:r>
            <a:r>
              <a:rPr lang="pt-PT" sz="180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as </a:t>
            </a:r>
            <a:r>
              <a:rPr lang="pt-PT" sz="1800" i="0" u="none" strike="noStrike" cap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view</a:t>
            </a:r>
            <a:r>
              <a:rPr lang="pt-PT" sz="180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/</a:t>
            </a:r>
            <a:r>
              <a:rPr lang="pt-PT" sz="1800" i="0" u="none" strike="noStrike" cap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frame</a:t>
            </a:r>
            <a:r>
              <a:rPr lang="pt-PT" sz="180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PT" sz="1800" i="0" u="none" strike="noStrike" cap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interpolation</a:t>
            </a:r>
            <a:r>
              <a:rPr lang="pt-PT" sz="180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PT" sz="1800" i="0" u="none" strike="noStrike" cap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problem</a:t>
            </a:r>
            <a:r>
              <a:rPr lang="pt-PT" sz="180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r>
              <a:rPr lang="pt-PT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74" name="Google Shape;774;p44"/>
          <p:cNvGrpSpPr/>
          <p:nvPr/>
        </p:nvGrpSpPr>
        <p:grpSpPr>
          <a:xfrm>
            <a:off x="768520" y="3261063"/>
            <a:ext cx="8063780" cy="1379593"/>
            <a:chOff x="768520" y="2990127"/>
            <a:chExt cx="8063780" cy="1379593"/>
          </a:xfrm>
        </p:grpSpPr>
        <p:pic>
          <p:nvPicPr>
            <p:cNvPr id="775" name="Google Shape;775;p4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68520" y="3023581"/>
              <a:ext cx="8063780" cy="10691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6" name="Google Shape;776;p44"/>
            <p:cNvSpPr txBox="1"/>
            <p:nvPr/>
          </p:nvSpPr>
          <p:spPr>
            <a:xfrm>
              <a:off x="1148080" y="4092721"/>
              <a:ext cx="4165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L1</a:t>
              </a: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44"/>
            <p:cNvSpPr txBox="1"/>
            <p:nvPr/>
          </p:nvSpPr>
          <p:spPr>
            <a:xfrm>
              <a:off x="2286000" y="4088971"/>
              <a:ext cx="4165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L2</a:t>
              </a: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44"/>
            <p:cNvSpPr txBox="1"/>
            <p:nvPr/>
          </p:nvSpPr>
          <p:spPr>
            <a:xfrm>
              <a:off x="3495040" y="4088971"/>
              <a:ext cx="4165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L3</a:t>
              </a: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44"/>
            <p:cNvSpPr txBox="1"/>
            <p:nvPr/>
          </p:nvSpPr>
          <p:spPr>
            <a:xfrm>
              <a:off x="4653280" y="4088970"/>
              <a:ext cx="4165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L4</a:t>
              </a: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44"/>
            <p:cNvSpPr txBox="1"/>
            <p:nvPr/>
          </p:nvSpPr>
          <p:spPr>
            <a:xfrm>
              <a:off x="5767430" y="4088970"/>
              <a:ext cx="4165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L5</a:t>
              </a: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44"/>
            <p:cNvSpPr txBox="1"/>
            <p:nvPr/>
          </p:nvSpPr>
          <p:spPr>
            <a:xfrm>
              <a:off x="6883305" y="4088970"/>
              <a:ext cx="4165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L6</a:t>
              </a: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44"/>
            <p:cNvSpPr txBox="1"/>
            <p:nvPr/>
          </p:nvSpPr>
          <p:spPr>
            <a:xfrm>
              <a:off x="8087360" y="4088969"/>
              <a:ext cx="4165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L7</a:t>
              </a: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44"/>
            <p:cNvSpPr/>
            <p:nvPr/>
          </p:nvSpPr>
          <p:spPr>
            <a:xfrm>
              <a:off x="1836517" y="2990127"/>
              <a:ext cx="117245" cy="113046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44"/>
            <p:cNvSpPr/>
            <p:nvPr/>
          </p:nvSpPr>
          <p:spPr>
            <a:xfrm>
              <a:off x="3021758" y="2990127"/>
              <a:ext cx="99087" cy="113046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44"/>
            <p:cNvSpPr/>
            <p:nvPr/>
          </p:nvSpPr>
          <p:spPr>
            <a:xfrm>
              <a:off x="4184983" y="2990127"/>
              <a:ext cx="93598" cy="113046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44"/>
            <p:cNvSpPr/>
            <p:nvPr/>
          </p:nvSpPr>
          <p:spPr>
            <a:xfrm>
              <a:off x="5339963" y="3023581"/>
              <a:ext cx="99087" cy="113046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44"/>
            <p:cNvSpPr/>
            <p:nvPr/>
          </p:nvSpPr>
          <p:spPr>
            <a:xfrm>
              <a:off x="6492034" y="2990128"/>
              <a:ext cx="99087" cy="113046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44"/>
            <p:cNvSpPr/>
            <p:nvPr/>
          </p:nvSpPr>
          <p:spPr>
            <a:xfrm>
              <a:off x="7663649" y="3004263"/>
              <a:ext cx="99087" cy="113046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789" name="Google Shape;789;p44"/>
          <p:cNvCxnSpPr/>
          <p:nvPr/>
        </p:nvCxnSpPr>
        <p:spPr>
          <a:xfrm>
            <a:off x="1275644" y="2980267"/>
            <a:ext cx="0" cy="280796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90" name="Google Shape;790;p44"/>
          <p:cNvCxnSpPr/>
          <p:nvPr/>
        </p:nvCxnSpPr>
        <p:spPr>
          <a:xfrm>
            <a:off x="2500488" y="2980267"/>
            <a:ext cx="0" cy="280796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91" name="Google Shape;791;p44"/>
          <p:cNvCxnSpPr/>
          <p:nvPr/>
        </p:nvCxnSpPr>
        <p:spPr>
          <a:xfrm>
            <a:off x="3651955" y="2980267"/>
            <a:ext cx="0" cy="280796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92" name="Google Shape;792;p44"/>
          <p:cNvCxnSpPr/>
          <p:nvPr/>
        </p:nvCxnSpPr>
        <p:spPr>
          <a:xfrm>
            <a:off x="4814711" y="2980267"/>
            <a:ext cx="0" cy="280796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93" name="Google Shape;793;p44"/>
          <p:cNvCxnSpPr/>
          <p:nvPr/>
        </p:nvCxnSpPr>
        <p:spPr>
          <a:xfrm>
            <a:off x="5954889" y="2980267"/>
            <a:ext cx="0" cy="280796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94" name="Google Shape;794;p44"/>
          <p:cNvCxnSpPr/>
          <p:nvPr/>
        </p:nvCxnSpPr>
        <p:spPr>
          <a:xfrm>
            <a:off x="7117644" y="2980267"/>
            <a:ext cx="0" cy="280796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95" name="Google Shape;795;p44"/>
          <p:cNvCxnSpPr/>
          <p:nvPr/>
        </p:nvCxnSpPr>
        <p:spPr>
          <a:xfrm>
            <a:off x="8291688" y="2980267"/>
            <a:ext cx="0" cy="280796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796" name="Google Shape;796;p44"/>
          <p:cNvSpPr txBox="1">
            <a:spLocks noGrp="1"/>
          </p:cNvSpPr>
          <p:nvPr>
            <p:ph type="sldNum" idx="12"/>
          </p:nvPr>
        </p:nvSpPr>
        <p:spPr>
          <a:xfrm>
            <a:off x="4432300" y="4905374"/>
            <a:ext cx="358775" cy="238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pt-PT"/>
              <a:t>29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title" idx="4294967295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PT"/>
              <a:t>Introduction</a:t>
            </a:r>
            <a:endParaRPr/>
          </a:p>
        </p:txBody>
      </p:sp>
      <p:pic>
        <p:nvPicPr>
          <p:cNvPr id="99" name="Google Shape;9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1425" y="495250"/>
            <a:ext cx="8176888" cy="3820976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 txBox="1">
            <a:spLocks noGrp="1"/>
          </p:cNvSpPr>
          <p:nvPr>
            <p:ph type="sldNum" idx="12"/>
          </p:nvPr>
        </p:nvSpPr>
        <p:spPr>
          <a:xfrm>
            <a:off x="4432300" y="4905374"/>
            <a:ext cx="358775" cy="238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pt-PT"/>
              <a:t>3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45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PT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SLFC</a:t>
            </a:r>
            <a:endParaRPr sz="2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45"/>
          <p:cNvSpPr txBox="1"/>
          <p:nvPr/>
        </p:nvSpPr>
        <p:spPr>
          <a:xfrm>
            <a:off x="311700" y="1152475"/>
            <a:ext cx="8520600" cy="34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3" name="Google Shape;803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845" y="1138152"/>
            <a:ext cx="6908800" cy="3506323"/>
          </a:xfrm>
          <a:prstGeom prst="rect">
            <a:avLst/>
          </a:prstGeom>
          <a:noFill/>
          <a:ln>
            <a:noFill/>
          </a:ln>
        </p:spPr>
      </p:pic>
      <p:sp>
        <p:nvSpPr>
          <p:cNvPr id="804" name="Google Shape;804;p45"/>
          <p:cNvSpPr/>
          <p:nvPr/>
        </p:nvSpPr>
        <p:spPr>
          <a:xfrm>
            <a:off x="3972616" y="3856755"/>
            <a:ext cx="609600" cy="75707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45"/>
          <p:cNvSpPr/>
          <p:nvPr/>
        </p:nvSpPr>
        <p:spPr>
          <a:xfrm>
            <a:off x="4508216" y="3095658"/>
            <a:ext cx="366952" cy="75707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45"/>
          <p:cNvSpPr txBox="1"/>
          <p:nvPr/>
        </p:nvSpPr>
        <p:spPr>
          <a:xfrm>
            <a:off x="5128813" y="1374155"/>
            <a:ext cx="832666" cy="33855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Residual with target view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45"/>
          <p:cNvSpPr txBox="1"/>
          <p:nvPr/>
        </p:nvSpPr>
        <p:spPr>
          <a:xfrm>
            <a:off x="5128813" y="3784458"/>
            <a:ext cx="832666" cy="33855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Residual with target view</a:t>
            </a:r>
            <a:endParaRPr/>
          </a:p>
        </p:txBody>
      </p:sp>
      <p:sp>
        <p:nvSpPr>
          <p:cNvPr id="808" name="Google Shape;808;p45"/>
          <p:cNvSpPr txBox="1"/>
          <p:nvPr/>
        </p:nvSpPr>
        <p:spPr>
          <a:xfrm>
            <a:off x="6385474" y="2510374"/>
            <a:ext cx="490405" cy="46166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Residual with target view</a:t>
            </a:r>
            <a:endParaRPr/>
          </a:p>
        </p:txBody>
      </p:sp>
      <p:sp>
        <p:nvSpPr>
          <p:cNvPr id="809" name="Google Shape;809;p45"/>
          <p:cNvSpPr txBox="1">
            <a:spLocks noGrp="1"/>
          </p:cNvSpPr>
          <p:nvPr>
            <p:ph type="sldNum" idx="12"/>
          </p:nvPr>
        </p:nvSpPr>
        <p:spPr>
          <a:xfrm>
            <a:off x="4432300" y="4905374"/>
            <a:ext cx="358775" cy="238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pt-PT"/>
              <a:t>30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46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PT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SLFC</a:t>
            </a:r>
            <a:endParaRPr sz="2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46"/>
          <p:cNvSpPr txBox="1"/>
          <p:nvPr/>
        </p:nvSpPr>
        <p:spPr>
          <a:xfrm>
            <a:off x="311700" y="1152475"/>
            <a:ext cx="8520600" cy="34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6" name="Google Shape;816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300" y="1448383"/>
            <a:ext cx="8255000" cy="2717772"/>
          </a:xfrm>
          <a:prstGeom prst="rect">
            <a:avLst/>
          </a:prstGeom>
          <a:noFill/>
          <a:ln>
            <a:noFill/>
          </a:ln>
        </p:spPr>
      </p:pic>
      <p:sp>
        <p:nvSpPr>
          <p:cNvPr id="817" name="Google Shape;817;p46"/>
          <p:cNvSpPr/>
          <p:nvPr/>
        </p:nvSpPr>
        <p:spPr>
          <a:xfrm>
            <a:off x="577300" y="4186050"/>
            <a:ext cx="6126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SepConv: Video Frame Interpolation via Adaptive Separable Convolution 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8" name="Google Shape;818;p46"/>
          <p:cNvSpPr txBox="1">
            <a:spLocks noGrp="1"/>
          </p:cNvSpPr>
          <p:nvPr>
            <p:ph type="sldNum" idx="12"/>
          </p:nvPr>
        </p:nvSpPr>
        <p:spPr>
          <a:xfrm>
            <a:off x="4432300" y="4905374"/>
            <a:ext cx="358775" cy="238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pt-PT"/>
              <a:t>31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47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PT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SLFC</a:t>
            </a:r>
            <a:endParaRPr sz="2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47"/>
          <p:cNvSpPr txBox="1"/>
          <p:nvPr/>
        </p:nvSpPr>
        <p:spPr>
          <a:xfrm>
            <a:off x="311700" y="1152475"/>
            <a:ext cx="8520600" cy="34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●"/>
            </a:pPr>
            <a:r>
              <a:rPr lang="pt-PT" sz="18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 each layer (3 to 7), two views from the previously encoded layers are used to synthesize their intermediate view. </a:t>
            </a:r>
            <a:endParaRPr sz="180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●"/>
            </a:pPr>
            <a:r>
              <a:rPr lang="pt-PT" sz="18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When the intermediate view is synthesized, it is added as a virtual reference frame to the reference list in the video encoder. </a:t>
            </a:r>
            <a:endParaRPr sz="180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●"/>
            </a:pPr>
            <a:r>
              <a:rPr lang="pt-PT" sz="18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To encode each intermediate view four references are used for inter-coding: (i) the most central view, (ii, iii) two views that are used for interpolation, (v) the synthesized view. 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47"/>
          <p:cNvSpPr txBox="1">
            <a:spLocks noGrp="1"/>
          </p:cNvSpPr>
          <p:nvPr>
            <p:ph type="sldNum" idx="12"/>
          </p:nvPr>
        </p:nvSpPr>
        <p:spPr>
          <a:xfrm>
            <a:off x="4432300" y="4905374"/>
            <a:ext cx="358775" cy="238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pt-PT"/>
              <a:t>32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48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PT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SLFC</a:t>
            </a:r>
            <a:endParaRPr sz="2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31" name="Google Shape;831;p48"/>
          <p:cNvGrpSpPr/>
          <p:nvPr/>
        </p:nvGrpSpPr>
        <p:grpSpPr>
          <a:xfrm>
            <a:off x="970845" y="1773516"/>
            <a:ext cx="5341055" cy="2184401"/>
            <a:chOff x="970845" y="1773516"/>
            <a:chExt cx="5341055" cy="2184401"/>
          </a:xfrm>
        </p:grpSpPr>
        <p:grpSp>
          <p:nvGrpSpPr>
            <p:cNvPr id="832" name="Google Shape;832;p48"/>
            <p:cNvGrpSpPr/>
            <p:nvPr/>
          </p:nvGrpSpPr>
          <p:grpSpPr>
            <a:xfrm>
              <a:off x="970845" y="1773516"/>
              <a:ext cx="5341055" cy="2184401"/>
              <a:chOff x="970845" y="1600199"/>
              <a:chExt cx="5341055" cy="2184401"/>
            </a:xfrm>
          </p:grpSpPr>
          <p:pic>
            <p:nvPicPr>
              <p:cNvPr id="833" name="Google Shape;833;p48"/>
              <p:cNvPicPr preferRelativeResize="0"/>
              <p:nvPr/>
            </p:nvPicPr>
            <p:blipFill rotWithShape="1">
              <a:blip r:embed="rId3">
                <a:alphaModFix/>
              </a:blip>
              <a:srcRect t="13177" r="22692" b="24524"/>
              <a:stretch/>
            </p:blipFill>
            <p:spPr>
              <a:xfrm>
                <a:off x="970845" y="1600199"/>
                <a:ext cx="5341055" cy="218440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34" name="Google Shape;834;p48"/>
              <p:cNvSpPr/>
              <p:nvPr/>
            </p:nvSpPr>
            <p:spPr>
              <a:xfrm>
                <a:off x="3411277" y="3404348"/>
                <a:ext cx="1841500" cy="368300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5" name="Google Shape;835;p48"/>
              <p:cNvSpPr/>
              <p:nvPr/>
            </p:nvSpPr>
            <p:spPr>
              <a:xfrm>
                <a:off x="4370878" y="3084607"/>
                <a:ext cx="322730" cy="368300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36" name="Google Shape;836;p48"/>
            <p:cNvSpPr/>
            <p:nvPr/>
          </p:nvSpPr>
          <p:spPr>
            <a:xfrm>
              <a:off x="3426224" y="1785468"/>
              <a:ext cx="1841500" cy="36830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48"/>
            <p:cNvSpPr/>
            <p:nvPr/>
          </p:nvSpPr>
          <p:spPr>
            <a:xfrm rot="-4801031">
              <a:off x="3191184" y="1774023"/>
              <a:ext cx="187581" cy="251167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48"/>
            <p:cNvSpPr/>
            <p:nvPr/>
          </p:nvSpPr>
          <p:spPr>
            <a:xfrm rot="-5771909">
              <a:off x="3185209" y="3717867"/>
              <a:ext cx="187581" cy="251167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839" name="Google Shape;839;p48"/>
          <p:cNvCxnSpPr/>
          <p:nvPr/>
        </p:nvCxnSpPr>
        <p:spPr>
          <a:xfrm>
            <a:off x="3030071" y="1392518"/>
            <a:ext cx="0" cy="328706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40" name="Google Shape;840;p48"/>
          <p:cNvCxnSpPr/>
          <p:nvPr/>
        </p:nvCxnSpPr>
        <p:spPr>
          <a:xfrm rot="10800000">
            <a:off x="3030071" y="4003964"/>
            <a:ext cx="0" cy="3556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41" name="Google Shape;841;p48"/>
          <p:cNvCxnSpPr/>
          <p:nvPr/>
        </p:nvCxnSpPr>
        <p:spPr>
          <a:xfrm>
            <a:off x="2068566" y="1392518"/>
            <a:ext cx="1303" cy="1350682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42" name="Google Shape;842;p48"/>
          <p:cNvCxnSpPr/>
          <p:nvPr/>
        </p:nvCxnSpPr>
        <p:spPr>
          <a:xfrm>
            <a:off x="5859169" y="1392518"/>
            <a:ext cx="9616" cy="1117926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843" name="Google Shape;843;p48"/>
          <p:cNvSpPr txBox="1">
            <a:spLocks noGrp="1"/>
          </p:cNvSpPr>
          <p:nvPr>
            <p:ph type="sldNum" idx="12"/>
          </p:nvPr>
        </p:nvSpPr>
        <p:spPr>
          <a:xfrm>
            <a:off x="4432300" y="4905374"/>
            <a:ext cx="358775" cy="238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pt-PT"/>
              <a:t>33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49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PT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Encoding efficiency</a:t>
            </a:r>
            <a:endParaRPr sz="2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9" name="Google Shape;849;p49"/>
          <p:cNvGrpSpPr/>
          <p:nvPr/>
        </p:nvGrpSpPr>
        <p:grpSpPr>
          <a:xfrm>
            <a:off x="259212" y="1212112"/>
            <a:ext cx="4004915" cy="2350719"/>
            <a:chOff x="3004816" y="487818"/>
            <a:chExt cx="3492900" cy="2222755"/>
          </a:xfrm>
        </p:grpSpPr>
        <p:pic>
          <p:nvPicPr>
            <p:cNvPr id="850" name="Google Shape;850;p49"/>
            <p:cNvPicPr preferRelativeResize="0"/>
            <p:nvPr/>
          </p:nvPicPr>
          <p:blipFill rotWithShape="1">
            <a:blip r:embed="rId3">
              <a:alphaModFix/>
            </a:blip>
            <a:srcRect l="212" t="5844" r="5118" b="-2194"/>
            <a:stretch/>
          </p:blipFill>
          <p:spPr>
            <a:xfrm>
              <a:off x="3170241" y="487818"/>
              <a:ext cx="2805583" cy="1903599"/>
            </a:xfrm>
            <a:prstGeom prst="rect">
              <a:avLst/>
            </a:prstGeom>
            <a:solidFill>
              <a:srgbClr val="ECECEC"/>
            </a:solidFill>
            <a:ln w="88900" cap="sq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851" name="Google Shape;851;p49"/>
            <p:cNvSpPr/>
            <p:nvPr/>
          </p:nvSpPr>
          <p:spPr>
            <a:xfrm>
              <a:off x="3004816" y="2464273"/>
              <a:ext cx="34929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200" i="0" u="none" strike="noStrike" cap="none" dirty="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Rate </a:t>
              </a:r>
              <a:r>
                <a:rPr lang="pt-PT" sz="1200" i="0" u="none" strike="noStrike" cap="none" dirty="0" err="1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distortion</a:t>
              </a:r>
              <a:r>
                <a:rPr lang="pt-PT" sz="1200" i="0" u="none" strike="noStrike" cap="none" dirty="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curves for </a:t>
              </a:r>
              <a:r>
                <a:rPr lang="pt-PT" sz="1200" i="1" u="none" strike="noStrike" cap="none" dirty="0" err="1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Table</a:t>
              </a:r>
              <a:r>
                <a:rPr lang="pt-PT" sz="1200" i="0" u="none" strike="noStrike" cap="none" dirty="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light field </a:t>
              </a:r>
              <a:r>
                <a:rPr lang="pt-PT" sz="1200" i="0" u="none" strike="noStrike" cap="none" dirty="0" err="1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images</a:t>
              </a:r>
              <a:r>
                <a:rPr lang="pt-PT" sz="1200" i="0" u="none" strike="noStrike" cap="none" dirty="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.</a:t>
              </a:r>
              <a:endParaRPr sz="120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852" name="Google Shape;852;p49"/>
          <p:cNvSpPr txBox="1"/>
          <p:nvPr/>
        </p:nvSpPr>
        <p:spPr>
          <a:xfrm>
            <a:off x="311700" y="3639950"/>
            <a:ext cx="80631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 b="1" i="0" u="none" strike="noStrike" cap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Anchor</a:t>
            </a:r>
            <a:r>
              <a:rPr lang="pt-PT" sz="1200" b="1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r>
              <a:rPr lang="pt-PT" sz="120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JPEG Pleno </a:t>
            </a:r>
            <a:r>
              <a:rPr lang="pt-PT" sz="1200" i="0" u="none" strike="noStrike" cap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anchor</a:t>
            </a:r>
            <a:endParaRPr sz="12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 b="1" i="0" u="none" strike="noStrike" cap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WaSP</a:t>
            </a:r>
            <a:r>
              <a:rPr lang="pt-PT" sz="1200" b="1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r>
              <a:rPr lang="pt-PT" sz="120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 </a:t>
            </a:r>
            <a:r>
              <a:rPr lang="pt-PT" sz="1200" i="0" u="none" strike="noStrike" cap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Hierarchical</a:t>
            </a:r>
            <a:r>
              <a:rPr lang="pt-PT" sz="120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PT" sz="1200" i="0" u="none" strike="noStrike" cap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warping</a:t>
            </a:r>
            <a:r>
              <a:rPr lang="pt-PT" sz="120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pt-PT" sz="1200" i="0" u="none" strike="noStrike" cap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merging</a:t>
            </a:r>
            <a:r>
              <a:rPr lang="pt-PT" sz="120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pt-PT" sz="1200" i="0" u="none" strike="noStrike" cap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and</a:t>
            </a:r>
            <a:r>
              <a:rPr lang="pt-PT" sz="120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PT" sz="1200" i="0" u="none" strike="noStrike" cap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sparse</a:t>
            </a:r>
            <a:r>
              <a:rPr lang="pt-PT" sz="120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PT" sz="1200" i="0" u="none" strike="noStrike" cap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prediction</a:t>
            </a:r>
            <a:r>
              <a:rPr lang="pt-PT" sz="120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for light field </a:t>
            </a:r>
            <a:r>
              <a:rPr lang="pt-PT" sz="1200" i="0" u="none" strike="noStrike" cap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image</a:t>
            </a:r>
            <a:r>
              <a:rPr lang="pt-PT" sz="120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PT" sz="1200" i="0" u="none" strike="noStrike" cap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compression</a:t>
            </a:r>
            <a:endParaRPr sz="12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 b="1" i="0" u="none" strike="noStrike" cap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MuLE</a:t>
            </a:r>
            <a:r>
              <a:rPr lang="pt-PT" sz="1200" b="1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pt-PT" sz="120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lang="pt-PT" sz="1200" i="0" u="none" strike="noStrike" cap="none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</a:t>
            </a:r>
            <a:r>
              <a:rPr lang="pt-PT" sz="120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4D DCT-</a:t>
            </a:r>
            <a:r>
              <a:rPr lang="pt-PT" sz="1200" i="0" u="none" strike="noStrike" cap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Based</a:t>
            </a:r>
            <a:r>
              <a:rPr lang="pt-PT" sz="120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PT" sz="1200" i="0" u="none" strike="noStrike" cap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lenslet</a:t>
            </a:r>
            <a:r>
              <a:rPr lang="pt-PT" sz="120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light field </a:t>
            </a:r>
            <a:r>
              <a:rPr lang="pt-PT" sz="1200" i="0" u="none" strike="noStrike" cap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codec</a:t>
            </a:r>
            <a:r>
              <a:rPr lang="pt-PT" sz="120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20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 b="1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PSB: </a:t>
            </a:r>
            <a:r>
              <a:rPr lang="pt-PT" sz="120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    </a:t>
            </a:r>
            <a:r>
              <a:rPr lang="pt-PT" sz="1200" i="0" u="none" strike="noStrike" cap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Pseudo</a:t>
            </a:r>
            <a:r>
              <a:rPr lang="pt-PT" sz="120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PT" sz="1200" i="0" u="none" strike="noStrike" cap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sequence</a:t>
            </a:r>
            <a:r>
              <a:rPr lang="pt-PT" sz="120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PT" sz="1200" i="0" u="none" strike="noStrike" cap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based</a:t>
            </a:r>
            <a:r>
              <a:rPr lang="pt-PT" sz="120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2-D </a:t>
            </a:r>
            <a:r>
              <a:rPr lang="pt-PT" sz="1200" i="0" u="none" strike="noStrike" cap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hierarchical</a:t>
            </a:r>
            <a:r>
              <a:rPr lang="pt-PT" sz="120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PT" sz="1200" i="0" u="none" strike="noStrike" cap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coding</a:t>
            </a:r>
            <a:r>
              <a:rPr lang="pt-PT" sz="120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PT" sz="1200" i="0" u="none" strike="noStrike" cap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structure</a:t>
            </a:r>
            <a:r>
              <a:rPr lang="pt-PT" sz="120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for light-field </a:t>
            </a:r>
            <a:r>
              <a:rPr lang="pt-PT" sz="1200" i="0" u="none" strike="noStrike" cap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image</a:t>
            </a:r>
            <a:r>
              <a:rPr lang="pt-PT" sz="120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PT" sz="1200" i="0" u="none" strike="noStrike" cap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compression</a:t>
            </a:r>
            <a:r>
              <a:rPr lang="pt-PT" sz="120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2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20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53" name="Google Shape;853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17088" y="1741776"/>
            <a:ext cx="5246240" cy="953862"/>
          </a:xfrm>
          <a:prstGeom prst="rect">
            <a:avLst/>
          </a:prstGeom>
          <a:noFill/>
          <a:ln>
            <a:noFill/>
          </a:ln>
        </p:spPr>
      </p:pic>
      <p:sp>
        <p:nvSpPr>
          <p:cNvPr id="854" name="Google Shape;854;p49"/>
          <p:cNvSpPr txBox="1">
            <a:spLocks noGrp="1"/>
          </p:cNvSpPr>
          <p:nvPr>
            <p:ph type="sldNum" idx="12"/>
          </p:nvPr>
        </p:nvSpPr>
        <p:spPr>
          <a:xfrm>
            <a:off x="4432300" y="4905374"/>
            <a:ext cx="358775" cy="238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pt-PT"/>
              <a:t>34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50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PT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Viewport scalability</a:t>
            </a:r>
            <a:endParaRPr sz="2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0" name="Google Shape;860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66090" y="1180213"/>
            <a:ext cx="4757184" cy="3171456"/>
          </a:xfrm>
          <a:prstGeom prst="rect">
            <a:avLst/>
          </a:prstGeom>
          <a:noFill/>
          <a:ln>
            <a:noFill/>
          </a:ln>
        </p:spPr>
      </p:pic>
      <p:sp>
        <p:nvSpPr>
          <p:cNvPr id="861" name="Google Shape;861;p50"/>
          <p:cNvSpPr/>
          <p:nvPr/>
        </p:nvSpPr>
        <p:spPr>
          <a:xfrm>
            <a:off x="4121546" y="4391046"/>
            <a:ext cx="324627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pt-PT" sz="1200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</a:rPr>
              <a:t>Bitrate</a:t>
            </a:r>
            <a:r>
              <a:rPr lang="pt-PT" sz="1200" dirty="0">
                <a:solidFill>
                  <a:schemeClr val="lt1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lang="pt-PT" sz="1200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</a:rPr>
              <a:t>allocated</a:t>
            </a:r>
            <a:r>
              <a:rPr lang="pt-PT" sz="1200" dirty="0">
                <a:solidFill>
                  <a:schemeClr val="lt1"/>
                </a:solidFill>
                <a:latin typeface="Montserrat"/>
                <a:ea typeface="Montserrat"/>
                <a:cs typeface="Montserrat"/>
              </a:rPr>
              <a:t> to </a:t>
            </a:r>
            <a:r>
              <a:rPr lang="pt-PT" sz="1200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</a:rPr>
              <a:t>each</a:t>
            </a:r>
            <a:r>
              <a:rPr lang="pt-PT" sz="1200" dirty="0">
                <a:solidFill>
                  <a:schemeClr val="lt1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lang="pt-PT" sz="1200" dirty="0" err="1" smtClean="0">
                <a:solidFill>
                  <a:schemeClr val="lt1"/>
                </a:solidFill>
                <a:latin typeface="Montserrat"/>
                <a:ea typeface="Montserrat"/>
                <a:cs typeface="Montserrat"/>
              </a:rPr>
              <a:t>layer</a:t>
            </a:r>
            <a:r>
              <a:rPr lang="pt-PT" sz="1200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lang="pt-PT" sz="1200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</a:rPr>
              <a:t>at</a:t>
            </a:r>
            <a:r>
              <a:rPr lang="pt-PT" sz="1200" dirty="0">
                <a:solidFill>
                  <a:schemeClr val="lt1"/>
                </a:solidFill>
                <a:latin typeface="Montserrat"/>
                <a:ea typeface="Montserrat"/>
                <a:cs typeface="Montserrat"/>
              </a:rPr>
              <a:t> bpp4 = 0.75 </a:t>
            </a:r>
            <a:endParaRPr sz="1200" dirty="0">
              <a:solidFill>
                <a:schemeClr val="lt1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id="862" name="Google Shape;862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6038" y="1813736"/>
            <a:ext cx="1247459" cy="2537933"/>
          </a:xfrm>
          <a:prstGeom prst="rect">
            <a:avLst/>
          </a:prstGeom>
          <a:noFill/>
          <a:ln>
            <a:noFill/>
          </a:ln>
        </p:spPr>
      </p:pic>
      <p:sp>
        <p:nvSpPr>
          <p:cNvPr id="863" name="Google Shape;863;p50"/>
          <p:cNvSpPr/>
          <p:nvPr/>
        </p:nvSpPr>
        <p:spPr>
          <a:xfrm>
            <a:off x="425622" y="4391045"/>
            <a:ext cx="258829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</a:rPr>
              <a:t>The</a:t>
            </a:r>
            <a:r>
              <a:rPr lang="pt-PT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PT" sz="1200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</a:rPr>
              <a:t>number</a:t>
            </a:r>
            <a:r>
              <a:rPr lang="pt-PT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PT" sz="1200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</a:rPr>
              <a:t>of</a:t>
            </a:r>
            <a:r>
              <a:rPr lang="pt-PT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PT" sz="1200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</a:rPr>
              <a:t>views</a:t>
            </a:r>
            <a:r>
              <a:rPr lang="pt-PT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PT" sz="1200" dirty="0">
                <a:solidFill>
                  <a:schemeClr val="lt1"/>
                </a:solidFill>
                <a:latin typeface="Montserrat"/>
                <a:ea typeface="Montserrat"/>
                <a:cs typeface="Montserrat"/>
              </a:rPr>
              <a:t>in</a:t>
            </a:r>
            <a:r>
              <a:rPr lang="pt-PT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PT" sz="1200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</a:rPr>
              <a:t>each</a:t>
            </a:r>
            <a:r>
              <a:rPr lang="pt-PT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PT" sz="1200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</a:rPr>
              <a:t>layer</a:t>
            </a:r>
            <a:r>
              <a:rPr lang="pt-PT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50"/>
          <p:cNvSpPr txBox="1">
            <a:spLocks noGrp="1"/>
          </p:cNvSpPr>
          <p:nvPr>
            <p:ph type="sldNum" idx="12"/>
          </p:nvPr>
        </p:nvSpPr>
        <p:spPr>
          <a:xfrm>
            <a:off x="4432300" y="4905374"/>
            <a:ext cx="358775" cy="238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pt-PT"/>
              <a:t>35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51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PT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Quality scalability</a:t>
            </a:r>
            <a:endParaRPr sz="2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p51"/>
          <p:cNvSpPr txBox="1"/>
          <p:nvPr/>
        </p:nvSpPr>
        <p:spPr>
          <a:xfrm>
            <a:off x="311700" y="1152475"/>
            <a:ext cx="8520600" cy="34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pt-PT" sz="18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SLFC provides two quality levels :</a:t>
            </a:r>
            <a:endParaRPr sz="180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200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●"/>
            </a:pPr>
            <a:r>
              <a:rPr lang="pt-PT" sz="1800" i="1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quality 1</a:t>
            </a:r>
            <a:r>
              <a:rPr lang="pt-PT" sz="18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: When the most central view and corner views are available, SLFC can synthesize all remaining views by utilizing SepConv. 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●"/>
            </a:pPr>
            <a:r>
              <a:rPr lang="pt-PT" sz="1800" i="1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quality 2:</a:t>
            </a:r>
            <a:r>
              <a:rPr lang="pt-PT" sz="18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SLFC first synthesize a target view, then utilize the synthesized view for inter-coding at the cost of additional bitrate. 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1" name="Google Shape;871;p51"/>
          <p:cNvSpPr txBox="1">
            <a:spLocks noGrp="1"/>
          </p:cNvSpPr>
          <p:nvPr>
            <p:ph type="sldNum" idx="12"/>
          </p:nvPr>
        </p:nvSpPr>
        <p:spPr>
          <a:xfrm>
            <a:off x="4432300" y="4905374"/>
            <a:ext cx="358775" cy="238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pt-PT"/>
              <a:t>36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52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PT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Random access</a:t>
            </a:r>
            <a:endParaRPr sz="2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7" name="Google Shape;877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73221" y="2361180"/>
            <a:ext cx="4859079" cy="645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8" name="Google Shape;878;p52"/>
          <p:cNvPicPr preferRelativeResize="0"/>
          <p:nvPr/>
        </p:nvPicPr>
        <p:blipFill rotWithShape="1">
          <a:blip r:embed="rId4">
            <a:alphaModFix/>
          </a:blip>
          <a:srcRect l="10654" t="9238" r="6918" b="10754"/>
          <a:stretch/>
        </p:blipFill>
        <p:spPr>
          <a:xfrm>
            <a:off x="392397" y="1396998"/>
            <a:ext cx="3311174" cy="2600179"/>
          </a:xfrm>
          <a:prstGeom prst="rect">
            <a:avLst/>
          </a:prstGeom>
          <a:noFill/>
          <a:ln>
            <a:noFill/>
          </a:ln>
        </p:spPr>
      </p:pic>
      <p:sp>
        <p:nvSpPr>
          <p:cNvPr id="879" name="Google Shape;879;p52"/>
          <p:cNvSpPr/>
          <p:nvPr/>
        </p:nvSpPr>
        <p:spPr>
          <a:xfrm>
            <a:off x="-278066" y="3997177"/>
            <a:ext cx="46521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 i="0" u="none" strike="noStrike" cap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RA</a:t>
            </a:r>
            <a:r>
              <a:rPr lang="pt-PT" sz="1200" i="0" u="none" strike="noStrike" cap="none" baseline="-25000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</a:t>
            </a:r>
            <a:r>
              <a:rPr lang="pt-PT" sz="120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for </a:t>
            </a:r>
            <a:r>
              <a:rPr lang="pt-PT" sz="1200" i="0" u="none" strike="noStrike" cap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all</a:t>
            </a:r>
            <a:r>
              <a:rPr lang="pt-PT" sz="120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PT" sz="1200" i="0" u="none" strike="noStrike" cap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views</a:t>
            </a:r>
            <a:r>
              <a:rPr lang="pt-PT" sz="120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PT" sz="1200" i="0" u="none" strike="noStrike" cap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of</a:t>
            </a:r>
            <a:r>
              <a:rPr lang="pt-PT" sz="120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PT" sz="1200" i="1" u="none" strike="noStrike" cap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greek</a:t>
            </a:r>
            <a:r>
              <a:rPr lang="pt-PT" sz="120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light field </a:t>
            </a:r>
            <a:r>
              <a:rPr lang="pt-PT" sz="1200" i="0" u="none" strike="noStrike" cap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images</a:t>
            </a:r>
            <a:r>
              <a:rPr lang="pt-PT" sz="120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PT" sz="1200" i="0" u="none" strike="noStrike" cap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at</a:t>
            </a:r>
            <a:r>
              <a:rPr lang="pt-PT" sz="120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bpp4 = 0.75</a:t>
            </a:r>
            <a:endParaRPr sz="120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0" name="Google Shape;880;p52"/>
          <p:cNvSpPr txBox="1">
            <a:spLocks noGrp="1"/>
          </p:cNvSpPr>
          <p:nvPr>
            <p:ph type="sldNum" idx="12"/>
          </p:nvPr>
        </p:nvSpPr>
        <p:spPr>
          <a:xfrm>
            <a:off x="4432300" y="4905374"/>
            <a:ext cx="358775" cy="238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pt-PT"/>
              <a:t>37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53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PT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Uniform quality distribution</a:t>
            </a:r>
            <a:endParaRPr sz="2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6" name="Google Shape;886;p53"/>
          <p:cNvPicPr preferRelativeResize="0"/>
          <p:nvPr/>
        </p:nvPicPr>
        <p:blipFill rotWithShape="1">
          <a:blip r:embed="rId3">
            <a:alphaModFix/>
          </a:blip>
          <a:srcRect l="11634" t="11235" r="11437" b="9151"/>
          <a:stretch/>
        </p:blipFill>
        <p:spPr>
          <a:xfrm>
            <a:off x="3029500" y="1281049"/>
            <a:ext cx="2844048" cy="2452804"/>
          </a:xfrm>
          <a:prstGeom prst="rect">
            <a:avLst/>
          </a:prstGeom>
          <a:noFill/>
          <a:ln>
            <a:noFill/>
          </a:ln>
        </p:spPr>
      </p:pic>
      <p:sp>
        <p:nvSpPr>
          <p:cNvPr id="887" name="Google Shape;887;p53"/>
          <p:cNvSpPr/>
          <p:nvPr/>
        </p:nvSpPr>
        <p:spPr>
          <a:xfrm>
            <a:off x="2690459" y="3715838"/>
            <a:ext cx="352212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pt-PT" sz="1200" dirty="0">
                <a:solidFill>
                  <a:schemeClr val="lt1"/>
                </a:solidFill>
                <a:latin typeface="Montserrat"/>
                <a:ea typeface="Montserrat"/>
                <a:cs typeface="Montserrat"/>
              </a:rPr>
              <a:t>PSNR </a:t>
            </a:r>
            <a:r>
              <a:rPr lang="pt-PT" sz="1200" dirty="0" err="1" smtClean="0">
                <a:solidFill>
                  <a:schemeClr val="lt1"/>
                </a:solidFill>
                <a:latin typeface="Montserrat"/>
                <a:ea typeface="Montserrat"/>
                <a:cs typeface="Montserrat"/>
              </a:rPr>
              <a:t>heatmap</a:t>
            </a:r>
            <a:r>
              <a:rPr lang="pt-PT" sz="1200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lang="pt-PT" sz="1200" dirty="0" err="1" smtClean="0">
                <a:solidFill>
                  <a:schemeClr val="lt1"/>
                </a:solidFill>
                <a:latin typeface="Montserrat"/>
                <a:ea typeface="Montserrat"/>
                <a:cs typeface="Montserrat"/>
              </a:rPr>
              <a:t>plot</a:t>
            </a:r>
            <a:r>
              <a:rPr lang="pt-PT" sz="1200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lang="pt-PT" sz="1200" dirty="0">
                <a:solidFill>
                  <a:schemeClr val="lt1"/>
                </a:solidFill>
                <a:latin typeface="Montserrat"/>
                <a:ea typeface="Montserrat"/>
                <a:cs typeface="Montserrat"/>
              </a:rPr>
              <a:t>for </a:t>
            </a:r>
            <a:r>
              <a:rPr lang="pt-PT" sz="1200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</a:rPr>
              <a:t>greek</a:t>
            </a:r>
            <a:r>
              <a:rPr lang="pt-PT" sz="1200" dirty="0">
                <a:solidFill>
                  <a:schemeClr val="lt1"/>
                </a:solidFill>
                <a:latin typeface="Montserrat"/>
                <a:ea typeface="Montserrat"/>
                <a:cs typeface="Montserrat"/>
              </a:rPr>
              <a:t> light field </a:t>
            </a:r>
            <a:r>
              <a:rPr lang="pt-PT" sz="1200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</a:rPr>
              <a:t>image</a:t>
            </a:r>
            <a:r>
              <a:rPr lang="pt-PT" sz="1200" dirty="0">
                <a:solidFill>
                  <a:schemeClr val="lt1"/>
                </a:solidFill>
                <a:latin typeface="Montserrat"/>
                <a:ea typeface="Montserrat"/>
                <a:cs typeface="Montserrat"/>
              </a:rPr>
              <a:t> </a:t>
            </a:r>
            <a:endParaRPr sz="1200" dirty="0">
              <a:solidFill>
                <a:schemeClr val="lt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888" name="Google Shape;888;p53"/>
          <p:cNvSpPr txBox="1">
            <a:spLocks noGrp="1"/>
          </p:cNvSpPr>
          <p:nvPr>
            <p:ph type="sldNum" idx="12"/>
          </p:nvPr>
        </p:nvSpPr>
        <p:spPr>
          <a:xfrm>
            <a:off x="4432300" y="4905374"/>
            <a:ext cx="358775" cy="238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pt-PT"/>
              <a:t>38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54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PT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Conclusion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4" name="Google Shape;894;p54"/>
          <p:cNvSpPr txBox="1"/>
          <p:nvPr/>
        </p:nvSpPr>
        <p:spPr>
          <a:xfrm>
            <a:off x="311700" y="1152475"/>
            <a:ext cx="8520600" cy="34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●"/>
            </a:pPr>
            <a:r>
              <a:rPr lang="pt-PT" sz="18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SLFC utilizes a DNN to synthesize intermediate views.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●"/>
            </a:pPr>
            <a:r>
              <a:rPr lang="pt-PT" sz="18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Synthesized views are used as virtual references for inter-coding.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●"/>
            </a:pPr>
            <a:r>
              <a:rPr lang="pt-PT" sz="18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SLFC provides: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1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</a:pPr>
            <a:r>
              <a:rPr lang="pt-PT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High encoding efficiency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1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</a:pPr>
            <a:r>
              <a:rPr lang="pt-PT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Viewport scalability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1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</a:pPr>
            <a:r>
              <a:rPr lang="pt-PT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Quality scalability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1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</a:pPr>
            <a:r>
              <a:rPr lang="pt-PT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Random access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1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</a:pPr>
            <a:r>
              <a:rPr lang="pt-PT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Uniform quality distribution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114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5" name="Google Shape;895;p54"/>
          <p:cNvSpPr txBox="1">
            <a:spLocks noGrp="1"/>
          </p:cNvSpPr>
          <p:nvPr>
            <p:ph type="sldNum" idx="12"/>
          </p:nvPr>
        </p:nvSpPr>
        <p:spPr>
          <a:xfrm>
            <a:off x="4432300" y="4905374"/>
            <a:ext cx="358775" cy="238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pt-PT"/>
              <a:t>39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PT" sz="240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Light field </a:t>
            </a:r>
            <a:r>
              <a:rPr lang="pt-PT" sz="2400" i="0" u="none" strike="noStrike" cap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photography</a:t>
            </a:r>
            <a:endParaRPr sz="240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" name="Google Shape;106;p19"/>
          <p:cNvSpPr txBox="1"/>
          <p:nvPr/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42900">
              <a:lnSpc>
                <a:spcPct val="115000"/>
              </a:lnSpc>
              <a:buClr>
                <a:srgbClr val="FFFFFF"/>
              </a:buClr>
              <a:buSzPts val="1800"/>
              <a:buFont typeface="Montserrat"/>
              <a:buChar char="●"/>
            </a:pPr>
            <a:r>
              <a:rPr lang="pt-PT" sz="18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</a:rPr>
              <a:t>conventional</a:t>
            </a:r>
            <a:r>
              <a:rPr lang="pt-PT" sz="1800" dirty="0">
                <a:solidFill>
                  <a:srgbClr val="FFFFFF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lang="pt-PT" sz="18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</a:rPr>
              <a:t>camera</a:t>
            </a:r>
            <a:r>
              <a:rPr lang="pt-PT" sz="1800" dirty="0">
                <a:solidFill>
                  <a:srgbClr val="FFFFFF"/>
                </a:solidFill>
                <a:latin typeface="Montserrat"/>
                <a:ea typeface="Montserrat"/>
                <a:cs typeface="Montserrat"/>
              </a:rPr>
              <a:t> can </a:t>
            </a:r>
            <a:r>
              <a:rPr lang="pt-PT" sz="18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</a:rPr>
              <a:t>only</a:t>
            </a:r>
            <a:r>
              <a:rPr lang="pt-PT" sz="1800" dirty="0">
                <a:solidFill>
                  <a:srgbClr val="FFFFFF"/>
                </a:solidFill>
                <a:latin typeface="Montserrat"/>
                <a:ea typeface="Montserrat"/>
                <a:cs typeface="Montserrat"/>
              </a:rPr>
              <a:t> record 2D light </a:t>
            </a:r>
            <a:r>
              <a:rPr lang="pt-PT" sz="18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</a:rPr>
              <a:t>intensity</a:t>
            </a:r>
            <a:r>
              <a:rPr lang="pt-PT" sz="1800" dirty="0">
                <a:solidFill>
                  <a:srgbClr val="FFFFFF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lang="pt-PT" sz="18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</a:rPr>
              <a:t>on</a:t>
            </a:r>
            <a:r>
              <a:rPr lang="pt-PT" sz="1800" dirty="0">
                <a:solidFill>
                  <a:srgbClr val="FFFFFF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lang="pt-PT" sz="18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</a:rPr>
              <a:t>an</a:t>
            </a:r>
            <a:r>
              <a:rPr lang="pt-PT" sz="1800" dirty="0">
                <a:solidFill>
                  <a:srgbClr val="FFFFFF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lang="pt-PT" sz="18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</a:rPr>
              <a:t>imaging</a:t>
            </a:r>
            <a:r>
              <a:rPr lang="pt-PT" sz="1800" dirty="0">
                <a:solidFill>
                  <a:srgbClr val="FFFFFF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lang="pt-PT" sz="1800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</a:rPr>
              <a:t>sensor</a:t>
            </a:r>
            <a:endParaRPr sz="1800" dirty="0">
              <a:solidFill>
                <a:srgbClr val="FFFFFF"/>
              </a:solidFill>
              <a:latin typeface="Montserrat"/>
              <a:ea typeface="Montserrat"/>
              <a:cs typeface="Montserrat"/>
            </a:endParaRPr>
          </a:p>
          <a:p>
            <a:pPr marL="457200" indent="-342900">
              <a:lnSpc>
                <a:spcPct val="115000"/>
              </a:lnSpc>
              <a:buClr>
                <a:srgbClr val="FFFFFF"/>
              </a:buClr>
              <a:buSzPts val="1800"/>
              <a:buFont typeface="Montserrat"/>
              <a:buChar char="●"/>
            </a:pPr>
            <a:endParaRPr sz="1800" dirty="0">
              <a:solidFill>
                <a:srgbClr val="FFFFFF"/>
              </a:solidFill>
              <a:latin typeface="Montserrat"/>
              <a:ea typeface="Montserrat"/>
              <a:cs typeface="Montserrat"/>
            </a:endParaRPr>
          </a:p>
          <a:p>
            <a:pPr marL="457200" indent="-342900">
              <a:lnSpc>
                <a:spcPct val="115000"/>
              </a:lnSpc>
              <a:buClr>
                <a:srgbClr val="FFFFFF"/>
              </a:buClr>
              <a:buSzPts val="1800"/>
              <a:buFont typeface="Montserrat"/>
              <a:buChar char="●"/>
            </a:pPr>
            <a:r>
              <a:rPr lang="pt-PT" sz="1800" dirty="0">
                <a:solidFill>
                  <a:srgbClr val="FFFFFF"/>
                </a:solidFill>
                <a:latin typeface="Montserrat"/>
                <a:ea typeface="Montserrat"/>
                <a:cs typeface="Montserrat"/>
              </a:rPr>
              <a:t>light field </a:t>
            </a:r>
            <a:r>
              <a:rPr lang="pt-PT" sz="18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</a:rPr>
              <a:t>camera</a:t>
            </a:r>
            <a:r>
              <a:rPr lang="pt-PT" sz="1800" dirty="0">
                <a:solidFill>
                  <a:srgbClr val="FFFFFF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lang="pt-PT" sz="18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</a:rPr>
              <a:t>will</a:t>
            </a:r>
            <a:r>
              <a:rPr lang="pt-PT" sz="1800" dirty="0">
                <a:solidFill>
                  <a:srgbClr val="FFFFFF"/>
                </a:solidFill>
                <a:latin typeface="Montserrat"/>
                <a:ea typeface="Montserrat"/>
                <a:cs typeface="Montserrat"/>
              </a:rPr>
              <a:t> capture a 4D light field; </a:t>
            </a:r>
            <a:r>
              <a:rPr lang="pt-PT" sz="18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</a:rPr>
              <a:t>that</a:t>
            </a:r>
            <a:r>
              <a:rPr lang="pt-PT" sz="1800" dirty="0">
                <a:solidFill>
                  <a:srgbClr val="FFFFFF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lang="pt-PT" sz="18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</a:rPr>
              <a:t>is</a:t>
            </a:r>
            <a:r>
              <a:rPr lang="pt-PT" sz="1800" dirty="0">
                <a:solidFill>
                  <a:srgbClr val="FFFFFF"/>
                </a:solidFill>
                <a:latin typeface="Montserrat"/>
                <a:ea typeface="Montserrat"/>
                <a:cs typeface="Montserrat"/>
              </a:rPr>
              <a:t>, </a:t>
            </a:r>
            <a:r>
              <a:rPr lang="pt-PT" sz="18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</a:rPr>
              <a:t>the</a:t>
            </a:r>
            <a:r>
              <a:rPr lang="pt-PT" sz="1800" dirty="0">
                <a:solidFill>
                  <a:srgbClr val="FFFFFF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lang="pt-PT" sz="18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</a:rPr>
              <a:t>intensity</a:t>
            </a:r>
            <a:r>
              <a:rPr lang="pt-PT" sz="1800" dirty="0">
                <a:solidFill>
                  <a:srgbClr val="FFFFFF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lang="pt-PT" sz="18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</a:rPr>
              <a:t>of</a:t>
            </a:r>
            <a:r>
              <a:rPr lang="pt-PT" sz="1800" dirty="0">
                <a:solidFill>
                  <a:srgbClr val="FFFFFF"/>
                </a:solidFill>
                <a:latin typeface="Montserrat"/>
                <a:ea typeface="Montserrat"/>
                <a:cs typeface="Montserrat"/>
              </a:rPr>
              <a:t> light in a </a:t>
            </a:r>
            <a:r>
              <a:rPr lang="pt-PT" sz="18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</a:rPr>
              <a:t>scene</a:t>
            </a:r>
            <a:r>
              <a:rPr lang="pt-PT" sz="1800" dirty="0">
                <a:solidFill>
                  <a:srgbClr val="FFFFFF"/>
                </a:solidFill>
                <a:latin typeface="Montserrat"/>
                <a:ea typeface="Montserrat"/>
                <a:cs typeface="Montserrat"/>
              </a:rPr>
              <a:t>, </a:t>
            </a:r>
            <a:r>
              <a:rPr lang="pt-PT" sz="18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</a:rPr>
              <a:t>and</a:t>
            </a:r>
            <a:r>
              <a:rPr lang="pt-PT" sz="1800" dirty="0">
                <a:solidFill>
                  <a:srgbClr val="FFFFFF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lang="pt-PT" sz="18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</a:rPr>
              <a:t>also</a:t>
            </a:r>
            <a:r>
              <a:rPr lang="pt-PT" sz="1800" dirty="0">
                <a:solidFill>
                  <a:srgbClr val="FFFFFF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lang="pt-PT" sz="18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</a:rPr>
              <a:t>the</a:t>
            </a:r>
            <a:r>
              <a:rPr lang="pt-PT" sz="1800" dirty="0">
                <a:solidFill>
                  <a:srgbClr val="FFFFFF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lang="pt-PT" sz="18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</a:rPr>
              <a:t>direction</a:t>
            </a:r>
            <a:r>
              <a:rPr lang="pt-PT" sz="1800" dirty="0">
                <a:solidFill>
                  <a:srgbClr val="FFFFFF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lang="pt-PT" sz="18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</a:rPr>
              <a:t>that</a:t>
            </a:r>
            <a:r>
              <a:rPr lang="pt-PT" sz="1800" dirty="0">
                <a:solidFill>
                  <a:srgbClr val="FFFFFF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lang="pt-PT" sz="18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</a:rPr>
              <a:t>the</a:t>
            </a:r>
            <a:r>
              <a:rPr lang="pt-PT" sz="1800" dirty="0">
                <a:solidFill>
                  <a:srgbClr val="FFFFFF"/>
                </a:solidFill>
                <a:latin typeface="Montserrat"/>
                <a:ea typeface="Montserrat"/>
                <a:cs typeface="Montserrat"/>
              </a:rPr>
              <a:t> light </a:t>
            </a:r>
            <a:r>
              <a:rPr lang="pt-PT" sz="18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</a:rPr>
              <a:t>rays</a:t>
            </a:r>
            <a:r>
              <a:rPr lang="pt-PT" sz="1800" dirty="0">
                <a:solidFill>
                  <a:srgbClr val="FFFFFF"/>
                </a:solidFill>
                <a:latin typeface="Montserrat"/>
                <a:ea typeface="Montserrat"/>
                <a:cs typeface="Montserrat"/>
              </a:rPr>
              <a:t> are </a:t>
            </a:r>
            <a:r>
              <a:rPr lang="pt-PT" sz="18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</a:rPr>
              <a:t>traveling</a:t>
            </a:r>
            <a:r>
              <a:rPr lang="pt-PT" sz="1800" dirty="0">
                <a:solidFill>
                  <a:srgbClr val="FFFFFF"/>
                </a:solidFill>
                <a:latin typeface="Montserrat"/>
                <a:ea typeface="Montserrat"/>
                <a:cs typeface="Montserrat"/>
              </a:rPr>
              <a:t> in </a:t>
            </a:r>
            <a:r>
              <a:rPr lang="pt-PT" sz="1800" dirty="0" err="1" smtClean="0">
                <a:solidFill>
                  <a:srgbClr val="FFFFFF"/>
                </a:solidFill>
                <a:latin typeface="Montserrat"/>
                <a:ea typeface="Montserrat"/>
                <a:cs typeface="Montserrat"/>
              </a:rPr>
              <a:t>space</a:t>
            </a:r>
            <a:endParaRPr sz="1800" dirty="0">
              <a:solidFill>
                <a:srgbClr val="FFFFFF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4432300" y="4905374"/>
            <a:ext cx="358775" cy="238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pt-PT"/>
              <a:t>4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55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1" name="Google Shape;901;p55"/>
          <p:cNvSpPr txBox="1"/>
          <p:nvPr/>
        </p:nvSpPr>
        <p:spPr>
          <a:xfrm>
            <a:off x="311700" y="1152475"/>
            <a:ext cx="8520600" cy="34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pt-PT" sz="36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Thanks for your attention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114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2" name="Google Shape;902;p55"/>
          <p:cNvSpPr txBox="1">
            <a:spLocks noGrp="1"/>
          </p:cNvSpPr>
          <p:nvPr>
            <p:ph type="sldNum" idx="12"/>
          </p:nvPr>
        </p:nvSpPr>
        <p:spPr>
          <a:xfrm>
            <a:off x="4432300" y="4905374"/>
            <a:ext cx="358775" cy="238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pt-PT">
                <a:solidFill>
                  <a:schemeClr val="lt1"/>
                </a:solidFill>
              </a:rPr>
              <a:t>40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903" name="Google Shape;903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7900" y="2793999"/>
            <a:ext cx="1368725" cy="208975"/>
          </a:xfrm>
          <a:prstGeom prst="rect">
            <a:avLst/>
          </a:prstGeom>
          <a:noFill/>
          <a:ln>
            <a:noFill/>
          </a:ln>
        </p:spPr>
      </p:pic>
      <p:sp>
        <p:nvSpPr>
          <p:cNvPr id="904" name="Google Shape;904;p55"/>
          <p:cNvSpPr txBox="1"/>
          <p:nvPr/>
        </p:nvSpPr>
        <p:spPr>
          <a:xfrm>
            <a:off x="5218725" y="2744575"/>
            <a:ext cx="2364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www.athena.itec.aau.at</a:t>
            </a:r>
            <a:endParaRPr sz="140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PT" sz="240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Light field </a:t>
            </a:r>
            <a:r>
              <a:rPr lang="pt-PT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photography</a:t>
            </a:r>
            <a:endParaRPr sz="240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3" name="Google Shape;11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1610" y="1303770"/>
            <a:ext cx="4980779" cy="3004279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4432300" y="4905374"/>
            <a:ext cx="358775" cy="238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pt-PT"/>
              <a:t>5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PT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Light field photography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20" name="Google Shape;120;p21"/>
          <p:cNvGrpSpPr/>
          <p:nvPr/>
        </p:nvGrpSpPr>
        <p:grpSpPr>
          <a:xfrm>
            <a:off x="958858" y="1181319"/>
            <a:ext cx="6848176" cy="3249900"/>
            <a:chOff x="384700" y="1128156"/>
            <a:chExt cx="6848176" cy="3249900"/>
          </a:xfrm>
        </p:grpSpPr>
        <p:sp>
          <p:nvSpPr>
            <p:cNvPr id="121" name="Google Shape;121;p21"/>
            <p:cNvSpPr txBox="1"/>
            <p:nvPr/>
          </p:nvSpPr>
          <p:spPr>
            <a:xfrm>
              <a:off x="3346514" y="4070279"/>
              <a:ext cx="188537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</a:t>
              </a: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1"/>
            <p:cNvSpPr txBox="1"/>
            <p:nvPr/>
          </p:nvSpPr>
          <p:spPr>
            <a:xfrm>
              <a:off x="7044339" y="4046456"/>
              <a:ext cx="188537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x</a:t>
              </a: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3" name="Google Shape;123;p21"/>
            <p:cNvGrpSpPr/>
            <p:nvPr/>
          </p:nvGrpSpPr>
          <p:grpSpPr>
            <a:xfrm>
              <a:off x="384700" y="1128156"/>
              <a:ext cx="6799026" cy="2942123"/>
              <a:chOff x="384700" y="1128156"/>
              <a:chExt cx="6799026" cy="2942123"/>
            </a:xfrm>
          </p:grpSpPr>
          <p:grpSp>
            <p:nvGrpSpPr>
              <p:cNvPr id="124" name="Google Shape;124;p21"/>
              <p:cNvGrpSpPr/>
              <p:nvPr/>
            </p:nvGrpSpPr>
            <p:grpSpPr>
              <a:xfrm>
                <a:off x="641022" y="1282046"/>
                <a:ext cx="2922310" cy="2788233"/>
                <a:chOff x="641022" y="1282046"/>
                <a:chExt cx="2922310" cy="2788233"/>
              </a:xfrm>
            </p:grpSpPr>
            <p:cxnSp>
              <p:nvCxnSpPr>
                <p:cNvPr id="125" name="Google Shape;125;p21"/>
                <p:cNvCxnSpPr/>
                <p:nvPr/>
              </p:nvCxnSpPr>
              <p:spPr>
                <a:xfrm>
                  <a:off x="641022" y="4059803"/>
                  <a:ext cx="2922310" cy="1047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triangle" w="med" len="med"/>
                </a:ln>
              </p:spPr>
            </p:cxnSp>
            <p:cxnSp>
              <p:nvCxnSpPr>
                <p:cNvPr id="126" name="Google Shape;126;p21"/>
                <p:cNvCxnSpPr/>
                <p:nvPr/>
              </p:nvCxnSpPr>
              <p:spPr>
                <a:xfrm rot="10800000">
                  <a:off x="641022" y="1282046"/>
                  <a:ext cx="0" cy="278823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triangle" w="med" len="med"/>
                </a:ln>
              </p:spPr>
            </p:cxnSp>
          </p:grpSp>
          <p:grpSp>
            <p:nvGrpSpPr>
              <p:cNvPr id="127" name="Google Shape;127;p21"/>
              <p:cNvGrpSpPr/>
              <p:nvPr/>
            </p:nvGrpSpPr>
            <p:grpSpPr>
              <a:xfrm>
                <a:off x="716437" y="1282046"/>
                <a:ext cx="2724346" cy="2724346"/>
                <a:chOff x="4275185" y="1198970"/>
                <a:chExt cx="3055467" cy="3064882"/>
              </a:xfrm>
            </p:grpSpPr>
            <p:pic>
              <p:nvPicPr>
                <p:cNvPr id="128" name="Google Shape;128;p21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4275185" y="1198971"/>
                  <a:ext cx="580927" cy="58092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29" name="Google Shape;129;p21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4893820" y="1198971"/>
                  <a:ext cx="580927" cy="58092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30" name="Google Shape;130;p21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5512455" y="1198971"/>
                  <a:ext cx="580927" cy="58092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31" name="Google Shape;131;p21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6131090" y="1198971"/>
                  <a:ext cx="580927" cy="58092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32" name="Google Shape;132;p21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6749725" y="1198970"/>
                  <a:ext cx="580927" cy="58092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33" name="Google Shape;133;p21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4275185" y="1819961"/>
                  <a:ext cx="580927" cy="58092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34" name="Google Shape;134;p21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4893820" y="1819961"/>
                  <a:ext cx="580927" cy="58092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35" name="Google Shape;135;p21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5512455" y="1819961"/>
                  <a:ext cx="580927" cy="58092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36" name="Google Shape;136;p21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6131090" y="1819961"/>
                  <a:ext cx="580927" cy="58092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37" name="Google Shape;137;p21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6749725" y="1819960"/>
                  <a:ext cx="580927" cy="58092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38" name="Google Shape;138;p21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4275185" y="2440950"/>
                  <a:ext cx="580927" cy="58092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39" name="Google Shape;139;p21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4893820" y="2440950"/>
                  <a:ext cx="580927" cy="58092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40" name="Google Shape;140;p21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5512455" y="2440950"/>
                  <a:ext cx="580927" cy="58092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41" name="Google Shape;141;p21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6131090" y="2440950"/>
                  <a:ext cx="580927" cy="58092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42" name="Google Shape;142;p21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6749725" y="2440949"/>
                  <a:ext cx="580927" cy="58092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43" name="Google Shape;143;p21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4275185" y="3061938"/>
                  <a:ext cx="580927" cy="58092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44" name="Google Shape;144;p21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4893820" y="3061938"/>
                  <a:ext cx="580927" cy="58092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45" name="Google Shape;145;p21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5512455" y="3061938"/>
                  <a:ext cx="580927" cy="58092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46" name="Google Shape;146;p21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6131090" y="3061938"/>
                  <a:ext cx="580927" cy="58092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47" name="Google Shape;147;p21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6749725" y="3061937"/>
                  <a:ext cx="580927" cy="58092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48" name="Google Shape;148;p21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4275185" y="3682925"/>
                  <a:ext cx="580927" cy="58092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49" name="Google Shape;149;p21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4893820" y="3682925"/>
                  <a:ext cx="580927" cy="58092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50" name="Google Shape;150;p21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5512455" y="3682925"/>
                  <a:ext cx="580927" cy="58092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51" name="Google Shape;151;p21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6131090" y="3682925"/>
                  <a:ext cx="580927" cy="58092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52" name="Google Shape;152;p21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6749725" y="3682924"/>
                  <a:ext cx="580927" cy="58092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153" name="Google Shape;153;p21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4319994" y="1282045"/>
                <a:ext cx="2724345" cy="2724345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54" name="Google Shape;154;p21"/>
              <p:cNvGrpSpPr/>
              <p:nvPr/>
            </p:nvGrpSpPr>
            <p:grpSpPr>
              <a:xfrm>
                <a:off x="4261416" y="1271570"/>
                <a:ext cx="2922310" cy="2788233"/>
                <a:chOff x="641022" y="1282046"/>
                <a:chExt cx="2922310" cy="2788233"/>
              </a:xfrm>
            </p:grpSpPr>
            <p:cxnSp>
              <p:nvCxnSpPr>
                <p:cNvPr id="155" name="Google Shape;155;p21"/>
                <p:cNvCxnSpPr/>
                <p:nvPr/>
              </p:nvCxnSpPr>
              <p:spPr>
                <a:xfrm>
                  <a:off x="641022" y="4059803"/>
                  <a:ext cx="2922310" cy="1047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triangle" w="med" len="med"/>
                </a:ln>
              </p:spPr>
            </p:cxnSp>
            <p:cxnSp>
              <p:nvCxnSpPr>
                <p:cNvPr id="156" name="Google Shape;156;p21"/>
                <p:cNvCxnSpPr/>
                <p:nvPr/>
              </p:nvCxnSpPr>
              <p:spPr>
                <a:xfrm rot="10800000">
                  <a:off x="641022" y="1282046"/>
                  <a:ext cx="0" cy="2788233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triangle" w="med" len="med"/>
                </a:ln>
              </p:spPr>
            </p:cxnSp>
          </p:grpSp>
          <p:cxnSp>
            <p:nvCxnSpPr>
              <p:cNvPr id="157" name="Google Shape;157;p21"/>
              <p:cNvCxnSpPr>
                <a:stCxn id="142" idx="0"/>
              </p:cNvCxnSpPr>
              <p:nvPr/>
            </p:nvCxnSpPr>
            <p:spPr>
              <a:xfrm rot="10800000" flipH="1">
                <a:off x="3181797" y="1282030"/>
                <a:ext cx="1138200" cy="110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dash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8" name="Google Shape;158;p21"/>
              <p:cNvCxnSpPr>
                <a:stCxn id="142" idx="2"/>
              </p:cNvCxnSpPr>
              <p:nvPr/>
            </p:nvCxnSpPr>
            <p:spPr>
              <a:xfrm>
                <a:off x="3181797" y="2902411"/>
                <a:ext cx="1138200" cy="110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dashDot"/>
                <a:round/>
                <a:headEnd type="none" w="sm" len="sm"/>
                <a:tailEnd type="none" w="sm" len="sm"/>
              </a:ln>
            </p:spPr>
          </p:cxnSp>
          <p:sp>
            <p:nvSpPr>
              <p:cNvPr id="159" name="Google Shape;159;p21"/>
              <p:cNvSpPr txBox="1"/>
              <p:nvPr/>
            </p:nvSpPr>
            <p:spPr>
              <a:xfrm>
                <a:off x="384700" y="1128156"/>
                <a:ext cx="188537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PT" sz="14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v</a:t>
                </a: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21"/>
              <p:cNvSpPr txBox="1"/>
              <p:nvPr/>
            </p:nvSpPr>
            <p:spPr>
              <a:xfrm>
                <a:off x="3997845" y="1128156"/>
                <a:ext cx="188537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PT" sz="14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y</a:t>
                </a: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61" name="Google Shape;161;p21"/>
          <p:cNvSpPr txBox="1">
            <a:spLocks noGrp="1"/>
          </p:cNvSpPr>
          <p:nvPr>
            <p:ph type="sldNum" idx="12"/>
          </p:nvPr>
        </p:nvSpPr>
        <p:spPr>
          <a:xfrm>
            <a:off x="4432300" y="4905374"/>
            <a:ext cx="358775" cy="238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pt-PT"/>
              <a:t>6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/>
          <p:cNvSpPr txBox="1">
            <a:spLocks noGrp="1"/>
          </p:cNvSpPr>
          <p:nvPr>
            <p:ph type="title" idx="4294967295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PT"/>
              <a:t>Introduction</a:t>
            </a:r>
            <a:endParaRPr/>
          </a:p>
        </p:txBody>
      </p:sp>
      <p:pic>
        <p:nvPicPr>
          <p:cNvPr id="167" name="Google Shape;167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5325" y="321425"/>
            <a:ext cx="4366828" cy="3820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36728" y="771325"/>
            <a:ext cx="2354675" cy="3820976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2"/>
          <p:cNvSpPr txBox="1"/>
          <p:nvPr/>
        </p:nvSpPr>
        <p:spPr>
          <a:xfrm>
            <a:off x="626189" y="4142399"/>
            <a:ext cx="4445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PT" sz="1200" i="0" u="none" strike="noStrike" cap="none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http</a:t>
            </a:r>
            <a:r>
              <a:rPr lang="pt-PT" sz="120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://</a:t>
            </a:r>
            <a:r>
              <a:rPr lang="pt-PT" sz="1200" i="0" u="none" strike="noStrike" cap="none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lightfield-forum.com</a:t>
            </a:r>
            <a:r>
              <a:rPr lang="pt-PT" sz="120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/</a:t>
            </a:r>
            <a:r>
              <a:rPr lang="pt-PT" sz="1200" i="0" u="none" strike="noStrike" cap="none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what-is-the-lightfield</a:t>
            </a:r>
            <a:r>
              <a:rPr lang="pt-PT" sz="120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/</a:t>
            </a:r>
            <a:endParaRPr sz="120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p22"/>
          <p:cNvSpPr txBox="1">
            <a:spLocks noGrp="1"/>
          </p:cNvSpPr>
          <p:nvPr>
            <p:ph type="sldNum" idx="12"/>
          </p:nvPr>
        </p:nvSpPr>
        <p:spPr>
          <a:xfrm>
            <a:off x="4432300" y="4905374"/>
            <a:ext cx="358775" cy="238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pt-PT"/>
              <a:t>7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"/>
          <p:cNvSpPr txBox="1">
            <a:spLocks noGrp="1"/>
          </p:cNvSpPr>
          <p:nvPr>
            <p:ph type="title" idx="4294967295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PT"/>
              <a:t>Introduction</a:t>
            </a:r>
            <a:endParaRPr/>
          </a:p>
        </p:txBody>
      </p:sp>
      <p:sp>
        <p:nvSpPr>
          <p:cNvPr id="176" name="Google Shape;176;p23"/>
          <p:cNvSpPr txBox="1">
            <a:spLocks noGrp="1"/>
          </p:cNvSpPr>
          <p:nvPr>
            <p:ph type="body" idx="4294967295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Char char="●"/>
            </a:pPr>
            <a:r>
              <a:rPr lang="pt-PT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refocusing</a:t>
            </a:r>
            <a:endParaRPr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Char char="●"/>
            </a:pPr>
            <a:r>
              <a:rPr lang="pt-PT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changing</a:t>
            </a:r>
            <a:r>
              <a:rPr lang="pt-PT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PT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viewport</a:t>
            </a:r>
            <a:endParaRPr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Char char="●"/>
            </a:pPr>
            <a:r>
              <a:rPr lang="pt-PT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depth</a:t>
            </a:r>
            <a:r>
              <a:rPr lang="pt-PT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PT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estimation</a:t>
            </a:r>
            <a:endParaRPr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Char char="●"/>
            </a:pPr>
            <a:r>
              <a:rPr lang="pt-PT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3D </a:t>
            </a:r>
            <a:r>
              <a:rPr lang="pt-PT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modeling</a:t>
            </a:r>
            <a:endParaRPr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Char char="●"/>
            </a:pPr>
            <a:r>
              <a:rPr lang="pt-PT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synthesizing</a:t>
            </a:r>
            <a:r>
              <a:rPr lang="pt-PT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PT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new</a:t>
            </a:r>
            <a:r>
              <a:rPr lang="pt-PT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PT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views</a:t>
            </a:r>
            <a:endParaRPr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7" name="Google Shape;177;p23"/>
          <p:cNvSpPr txBox="1">
            <a:spLocks noGrp="1"/>
          </p:cNvSpPr>
          <p:nvPr>
            <p:ph type="title" idx="4294967295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PT" sz="24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Post-processing</a:t>
            </a:r>
            <a:r>
              <a:rPr lang="pt-PT" sz="2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PT" sz="24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task</a:t>
            </a:r>
            <a:endParaRPr sz="24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8" name="Google Shape;178;p23"/>
          <p:cNvSpPr txBox="1">
            <a:spLocks noGrp="1"/>
          </p:cNvSpPr>
          <p:nvPr>
            <p:ph type="sldNum" idx="12"/>
          </p:nvPr>
        </p:nvSpPr>
        <p:spPr>
          <a:xfrm>
            <a:off x="4432300" y="4905374"/>
            <a:ext cx="358775" cy="238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pt-PT"/>
              <a:t>8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4"/>
          <p:cNvSpPr txBox="1">
            <a:spLocks noGrp="1"/>
          </p:cNvSpPr>
          <p:nvPr>
            <p:ph type="title" idx="4294967295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PT"/>
              <a:t>Introduction</a:t>
            </a:r>
            <a:endParaRPr/>
          </a:p>
        </p:txBody>
      </p:sp>
      <p:sp>
        <p:nvSpPr>
          <p:cNvPr id="184" name="Google Shape;184;p24"/>
          <p:cNvSpPr txBox="1">
            <a:spLocks noGrp="1"/>
          </p:cNvSpPr>
          <p:nvPr>
            <p:ph type="title" idx="4294967295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PT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Refocusing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85" name="Google Shape;185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8200" y="1392348"/>
            <a:ext cx="7566951" cy="2552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6" name="Google Shape;186;p24"/>
          <p:cNvCxnSpPr/>
          <p:nvPr/>
        </p:nvCxnSpPr>
        <p:spPr>
          <a:xfrm flipH="1">
            <a:off x="2801800" y="991175"/>
            <a:ext cx="11400" cy="6660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ysDot"/>
            <a:round/>
            <a:headEnd type="none" w="sm" len="sm"/>
            <a:tailEnd type="triangle" w="med" len="med"/>
          </a:ln>
        </p:spPr>
      </p:cxnSp>
      <p:cxnSp>
        <p:nvCxnSpPr>
          <p:cNvPr id="187" name="Google Shape;187;p24"/>
          <p:cNvCxnSpPr/>
          <p:nvPr/>
        </p:nvCxnSpPr>
        <p:spPr>
          <a:xfrm flipH="1">
            <a:off x="4574400" y="991175"/>
            <a:ext cx="3300" cy="11853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ysDot"/>
            <a:round/>
            <a:headEnd type="none" w="sm" len="sm"/>
            <a:tailEnd type="triangle" w="med" len="med"/>
          </a:ln>
        </p:spPr>
      </p:cxnSp>
      <p:cxnSp>
        <p:nvCxnSpPr>
          <p:cNvPr id="188" name="Google Shape;188;p24"/>
          <p:cNvCxnSpPr/>
          <p:nvPr/>
        </p:nvCxnSpPr>
        <p:spPr>
          <a:xfrm>
            <a:off x="6220225" y="1017725"/>
            <a:ext cx="2100" cy="7185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ysDot"/>
            <a:round/>
            <a:headEnd type="none" w="sm" len="sm"/>
            <a:tailEnd type="triangle" w="med" len="med"/>
          </a:ln>
        </p:spPr>
      </p:cxnSp>
      <p:sp>
        <p:nvSpPr>
          <p:cNvPr id="189" name="Google Shape;189;p24"/>
          <p:cNvSpPr/>
          <p:nvPr/>
        </p:nvSpPr>
        <p:spPr>
          <a:xfrm>
            <a:off x="623772" y="3945198"/>
            <a:ext cx="626612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Lytro Light Field Camera: from scientific research to a $50-million business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0" name="Google Shape;190;p24"/>
          <p:cNvSpPr txBox="1">
            <a:spLocks noGrp="1"/>
          </p:cNvSpPr>
          <p:nvPr>
            <p:ph type="sldNum" idx="12"/>
          </p:nvPr>
        </p:nvSpPr>
        <p:spPr>
          <a:xfrm>
            <a:off x="4432300" y="4905374"/>
            <a:ext cx="358775" cy="238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pt-PT"/>
              <a:t>9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738</Words>
  <Application>Microsoft Macintosh PowerPoint</Application>
  <PresentationFormat>On-screen Show (16:9)</PresentationFormat>
  <Paragraphs>210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Helvetica Neue</vt:lpstr>
      <vt:lpstr>Montserrat Light</vt:lpstr>
      <vt:lpstr>Montserrat SemiBold</vt:lpstr>
      <vt:lpstr>Arial</vt:lpstr>
      <vt:lpstr>Montserrat ExtraLight</vt:lpstr>
      <vt:lpstr>Montserrat</vt:lpstr>
      <vt:lpstr>Helvetica Neue Light</vt:lpstr>
      <vt:lpstr>Simple Light</vt:lpstr>
      <vt:lpstr>PowerPoint Presentation</vt:lpstr>
      <vt:lpstr>PowerPoint Presentation</vt:lpstr>
      <vt:lpstr>Introduction</vt:lpstr>
      <vt:lpstr>PowerPoint Presentation</vt:lpstr>
      <vt:lpstr>PowerPoint Presentation</vt:lpstr>
      <vt:lpstr>PowerPoint Presentation</vt:lpstr>
      <vt:lpstr>Introduction</vt:lpstr>
      <vt:lpstr>Introduction</vt:lpstr>
      <vt:lpstr>Introduction</vt:lpstr>
      <vt:lpstr>Introduction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Hadi Amirpour</cp:lastModifiedBy>
  <cp:revision>8</cp:revision>
  <dcterms:modified xsi:type="dcterms:W3CDTF">2021-02-25T09:48:54Z</dcterms:modified>
</cp:coreProperties>
</file>