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8404800" cy="38404800"/>
  <p:notesSz cx="32461200" cy="32461200"/>
  <p:embeddedFontLst>
    <p:embeddedFont>
      <p:font typeface="Cambria Math" panose="02040503050406030204" pitchFamily="18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1pPr>
    <a:lvl2pPr marL="2193924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3pPr>
    <a:lvl4pPr marL="6581774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4pPr>
    <a:lvl5pPr marL="8775700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5pPr>
    <a:lvl6pPr marL="10969623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6pPr>
    <a:lvl7pPr marL="13163547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7pPr>
    <a:lvl8pPr marL="15357472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8pPr>
    <a:lvl9pPr marL="17551398" algn="l" defTabSz="4387850" rtl="0" eaLnBrk="1" latinLnBrk="0" hangingPunct="1">
      <a:defRPr sz="86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6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0000FF"/>
    <a:srgbClr val="FF00FF"/>
    <a:srgbClr val="A3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980" autoAdjust="0"/>
    <p:restoredTop sz="94660"/>
  </p:normalViewPr>
  <p:slideViewPr>
    <p:cSldViewPr>
      <p:cViewPr>
        <p:scale>
          <a:sx n="100" d="100"/>
          <a:sy n="100" d="100"/>
        </p:scale>
        <p:origin x="72" y="-2592"/>
      </p:cViewPr>
      <p:guideLst>
        <p:guide orient="horz" pos="12096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6DA15-CA1B-4D4D-B952-7354D4052B82}" type="doc">
      <dgm:prSet loTypeId="urn:microsoft.com/office/officeart/2005/8/layout/cycle3" loCatId="cycle" qsTypeId="urn:microsoft.com/office/officeart/2005/8/quickstyle/simple3" qsCatId="simple" csTypeId="urn:microsoft.com/office/officeart/2005/8/colors/accent5_2" csCatId="accent5" phldr="1"/>
      <dgm:spPr/>
    </dgm:pt>
    <mc:AlternateContent xmlns:mc="http://schemas.openxmlformats.org/markup-compatibility/2006" xmlns:a14="http://schemas.microsoft.com/office/drawing/2010/main">
      <mc:Choice Requires="a14">
        <dgm:pt modelId="{BAB07D84-9CD0-41EE-ABBC-E7AD8ACC6E89}">
          <dgm:prSet phldrT="[Text]"/>
          <dgm:spPr/>
          <dgm:t>
            <a:bodyPr/>
            <a:lstStyle/>
            <a:p>
              <a:r>
                <a:rPr lang="en-US" dirty="0"/>
                <a:t>Transform image 2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/>
                <a:t>) with the current transformation to align it with image 1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en-US" dirty="0"/>
                <a:t>).</a:t>
              </a:r>
            </a:p>
          </dgm:t>
        </dgm:pt>
      </mc:Choice>
      <mc:Fallback xmlns="">
        <dgm:pt modelId="{BAB07D84-9CD0-41EE-ABBC-E7AD8ACC6E89}">
          <dgm:prSet phldrT="[Text]"/>
          <dgm:spPr/>
          <dgm:t>
            <a:bodyPr/>
            <a:lstStyle/>
            <a:p>
              <a:r>
                <a:rPr lang="en-US" dirty="0"/>
                <a:t>Transform image 2 (</a:t>
              </a:r>
              <a:r>
                <a:rPr lang="en-US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𝐼_2</a:t>
              </a:r>
              <a:r>
                <a:rPr lang="en-US" dirty="0"/>
                <a:t>) with the current transformation to align it with image 1 (</a:t>
              </a:r>
              <a:r>
                <a:rPr lang="en-US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𝐼_1</a:t>
              </a:r>
              <a:r>
                <a:rPr lang="en-US" dirty="0"/>
                <a:t>).</a:t>
              </a:r>
            </a:p>
          </dgm:t>
        </dgm:pt>
      </mc:Fallback>
    </mc:AlternateContent>
    <dgm:pt modelId="{D49534E1-87F8-4257-B7EB-FA8B89614662}" type="parTrans" cxnId="{E57A857C-B620-4FC5-A8FA-AD731EBF31A4}">
      <dgm:prSet/>
      <dgm:spPr/>
      <dgm:t>
        <a:bodyPr/>
        <a:lstStyle/>
        <a:p>
          <a:endParaRPr lang="en-US"/>
        </a:p>
      </dgm:t>
    </dgm:pt>
    <dgm:pt modelId="{A0D79363-2265-465D-B53E-B8EE4FB684C1}" type="sibTrans" cxnId="{E57A857C-B620-4FC5-A8FA-AD731EBF31A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A72C1A4-B2F7-407B-A8E3-BC978B40BFEF}">
          <dgm:prSet phldrT="[Text]"/>
          <dgm:spPr/>
          <dgm:t>
            <a:bodyPr/>
            <a:lstStyle/>
            <a:p>
              <a:r>
                <a:rPr lang="en-US" dirty="0"/>
                <a:t>Synthesize a new image,</a:t>
              </a:r>
            </a:p>
            <a:p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  <m:t>𝐾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≔</m:t>
                  </m:r>
                  <m:sSub>
                    <m:sSubPr>
                      <m:ctrl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n-US" b="0" i="1" smtClean="0">
                      <a:latin typeface="Cambria Math" panose="02040503050406030204" pitchFamily="18" charset="0"/>
                    </a:rPr>
                    <m:t>+</m:t>
                  </m:r>
                  <m:func>
                    <m:func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sign</m:t>
                      </m:r>
                    </m:fName>
                    <m:e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e>
                  </m:func>
                  <m:sSub>
                    <m:sSubPr>
                      <m:ctrlP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/>
                <a:t>,</a:t>
              </a:r>
            </a:p>
            <a:p>
              <a:r>
                <a:rPr lang="en-US" dirty="0"/>
                <a:t>the </a:t>
              </a:r>
              <a:r>
                <a:rPr lang="en-US" dirty="0">
                  <a:solidFill>
                    <a:srgbClr val="0000FF"/>
                  </a:solidFill>
                </a:rPr>
                <a:t>segmentation</a:t>
              </a:r>
              <a:r>
                <a:rPr lang="en-US" dirty="0"/>
                <a:t> of which best approximates joint segmentation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en-US" dirty="0"/>
                <a:t> and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/>
                <a:t>.</a:t>
              </a:r>
            </a:p>
          </dgm:t>
        </dgm:pt>
      </mc:Choice>
      <mc:Fallback xmlns="">
        <dgm:pt modelId="{2A72C1A4-B2F7-407B-A8E3-BC978B40BFEF}">
          <dgm:prSet phldrT="[Text]"/>
          <dgm:spPr/>
          <dgm:t>
            <a:bodyPr/>
            <a:lstStyle/>
            <a:p>
              <a:r>
                <a:rPr lang="en-US" dirty="0"/>
                <a:t>Synthesize a new image,</a:t>
              </a:r>
            </a:p>
            <a:p>
              <a:r>
                <a:rPr lang="en-US" b="0" i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rPr>
                <a:t>𝐾</a:t>
              </a:r>
              <a:r>
                <a:rPr lang="en-US" b="0" i="0">
                  <a:latin typeface="Cambria Math" panose="02040503050406030204" pitchFamily="18" charset="0"/>
                </a:rPr>
                <a:t>≔</a:t>
              </a:r>
              <a:r>
                <a:rPr lang="en-US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𝐼_1</a:t>
              </a:r>
              <a:r>
                <a:rPr lang="en-US" b="0" i="0">
                  <a:latin typeface="Cambria Math" panose="02040503050406030204" pitchFamily="18" charset="0"/>
                </a:rPr>
                <a:t>+sign⁡(</a:t>
              </a:r>
              <a:r>
                <a:rPr lang="en-US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𝐼_1</a:t>
              </a:r>
              <a:r>
                <a:rPr lang="en-US" b="0" i="0">
                  <a:latin typeface="Cambria Math" panose="02040503050406030204" pitchFamily="18" charset="0"/>
                </a:rPr>
                <a:t>⋅</a:t>
              </a:r>
              <a:r>
                <a:rPr lang="en-US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𝐼_2 ) 𝐼_2</a:t>
              </a:r>
              <a:r>
                <a:rPr lang="en-US" dirty="0"/>
                <a:t>,</a:t>
              </a:r>
            </a:p>
            <a:p>
              <a:r>
                <a:rPr lang="en-US" dirty="0"/>
                <a:t>the </a:t>
              </a:r>
              <a:r>
                <a:rPr lang="en-US" dirty="0">
                  <a:solidFill>
                    <a:srgbClr val="0000FF"/>
                  </a:solidFill>
                </a:rPr>
                <a:t>segmentation</a:t>
              </a:r>
              <a:r>
                <a:rPr lang="en-US" dirty="0"/>
                <a:t> of which best approximates joint segmentation of </a:t>
              </a:r>
              <a:r>
                <a:rPr lang="en-US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𝐼_1</a:t>
              </a:r>
              <a:r>
                <a:rPr lang="en-US" dirty="0"/>
                <a:t> and </a:t>
              </a:r>
              <a:r>
                <a:rPr lang="en-US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𝐼_2</a:t>
              </a:r>
              <a:r>
                <a:rPr lang="en-US" dirty="0"/>
                <a:t>.</a:t>
              </a:r>
            </a:p>
          </dgm:t>
        </dgm:pt>
      </mc:Fallback>
    </mc:AlternateContent>
    <dgm:pt modelId="{B102528F-03AE-4AAF-9660-E23AD50AD9A9}" type="parTrans" cxnId="{69C88E7E-A745-486E-BC25-0539A245D52E}">
      <dgm:prSet/>
      <dgm:spPr/>
      <dgm:t>
        <a:bodyPr/>
        <a:lstStyle/>
        <a:p>
          <a:endParaRPr lang="en-US"/>
        </a:p>
      </dgm:t>
    </dgm:pt>
    <dgm:pt modelId="{2BE31779-27F2-4F7A-9D1C-948228835C69}" type="sibTrans" cxnId="{69C88E7E-A745-486E-BC25-0539A245D52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D2D0E4A-3E9E-4AE6-88E1-22263D40B983}">
          <dgm:prSet phldrT="[Text]"/>
          <dgm:spPr/>
          <dgm:t>
            <a:bodyPr/>
            <a:lstStyle/>
            <a:p>
              <a:r>
                <a:rPr lang="en-US" dirty="0">
                  <a:solidFill>
                    <a:srgbClr val="0000FF"/>
                  </a:solidFill>
                </a:rPr>
                <a:t>Segment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b="0" i="1" smtClean="0">
                      <a:solidFill>
                        <a:schemeClr val="accent6">
                          <a:lumMod val="50000"/>
                        </a:schemeClr>
                      </a:solidFill>
                      <a:latin typeface="Cambria Math" panose="02040503050406030204" pitchFamily="18" charset="0"/>
                    </a:rPr>
                    <m:t>𝐾</m:t>
                  </m:r>
                </m:oMath>
              </a14:m>
              <a:r>
                <a:rPr lang="en-US" dirty="0"/>
                <a:t> with Otsu’s binary segmentation method </a:t>
              </a:r>
              <a:r>
                <a:rPr lang="en-US" b="0" i="0" baseline="0" dirty="0">
                  <a:solidFill>
                    <a:srgbClr val="92D050"/>
                  </a:solidFill>
                  <a:latin typeface="Cambria Math" panose="02040503050406030204" pitchFamily="18" charset="0"/>
                </a:rPr>
                <a:t>(Otsu, 1970)</a:t>
              </a:r>
              <a:r>
                <a:rPr lang="en-US" dirty="0"/>
                <a:t>.</a:t>
              </a:r>
            </a:p>
          </dgm:t>
        </dgm:pt>
      </mc:Choice>
      <mc:Fallback xmlns="">
        <dgm:pt modelId="{DD2D0E4A-3E9E-4AE6-88E1-22263D40B983}">
          <dgm:prSet phldrT="[Text]"/>
          <dgm:spPr/>
          <dgm:t>
            <a:bodyPr/>
            <a:lstStyle/>
            <a:p>
              <a:r>
                <a:rPr lang="en-US" dirty="0">
                  <a:solidFill>
                    <a:srgbClr val="0000FF"/>
                  </a:solidFill>
                </a:rPr>
                <a:t>Segment</a:t>
              </a:r>
              <a:r>
                <a:rPr lang="en-US" dirty="0"/>
                <a:t> </a:t>
              </a:r>
              <a:r>
                <a:rPr lang="en-US" b="0" i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rPr>
                <a:t>𝐾</a:t>
              </a:r>
              <a:r>
                <a:rPr lang="en-US" dirty="0"/>
                <a:t> with Otsu’s binary segmentation method </a:t>
              </a:r>
              <a:r>
                <a:rPr lang="en-US" b="0" i="0" baseline="0" dirty="0">
                  <a:solidFill>
                    <a:srgbClr val="92D050"/>
                  </a:solidFill>
                  <a:latin typeface="Cambria Math" panose="02040503050406030204" pitchFamily="18" charset="0"/>
                </a:rPr>
                <a:t>(Otsu, 1970)</a:t>
              </a:r>
              <a:r>
                <a:rPr lang="en-US" dirty="0"/>
                <a:t>.</a:t>
              </a:r>
            </a:p>
          </dgm:t>
        </dgm:pt>
      </mc:Fallback>
    </mc:AlternateContent>
    <dgm:pt modelId="{E996DB7C-4E45-4D4A-BF18-CB9CDE0256E1}" type="parTrans" cxnId="{6CA397F2-3D49-49E7-A7BC-7C8C6C4A468B}">
      <dgm:prSet/>
      <dgm:spPr/>
      <dgm:t>
        <a:bodyPr/>
        <a:lstStyle/>
        <a:p>
          <a:endParaRPr lang="en-US"/>
        </a:p>
      </dgm:t>
    </dgm:pt>
    <dgm:pt modelId="{EA8C1D62-54DD-46A3-A369-D0448D41E2C1}" type="sibTrans" cxnId="{6CA397F2-3D49-49E7-A7BC-7C8C6C4A468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6DBDA7B-67D3-4074-A769-FEAD729DE967}">
          <dgm:prSet phldrT="[Text]"/>
          <dgm:spPr/>
          <dgm:t>
            <a:bodyPr/>
            <a:lstStyle/>
            <a:p>
              <a:r>
                <a:rPr lang="en-US" dirty="0"/>
                <a:t>Compute the joint segmentation </a:t>
              </a:r>
              <a:r>
                <a:rPr lang="en-US" dirty="0">
                  <a:solidFill>
                    <a:srgbClr val="FF00FF"/>
                  </a:solidFill>
                </a:rPr>
                <a:t>error</a:t>
              </a:r>
              <a:r>
                <a:rPr lang="en-US" dirty="0"/>
                <a:t> of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a14:m>
              <a:r>
                <a:rPr lang="en-US" dirty="0"/>
                <a:t> and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e>
                    <m: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a14:m>
              <a:r>
                <a:rPr lang="en-US" dirty="0"/>
                <a:t> from the computed segmentation.</a:t>
              </a:r>
            </a:p>
          </dgm:t>
        </dgm:pt>
      </mc:Choice>
      <mc:Fallback xmlns="">
        <dgm:pt modelId="{B6DBDA7B-67D3-4074-A769-FEAD729DE967}">
          <dgm:prSet phldrT="[Text]"/>
          <dgm:spPr/>
          <dgm:t>
            <a:bodyPr/>
            <a:lstStyle/>
            <a:p>
              <a:r>
                <a:rPr lang="en-US" dirty="0"/>
                <a:t>Compute the joint segmentation </a:t>
              </a:r>
              <a:r>
                <a:rPr lang="en-US" dirty="0">
                  <a:solidFill>
                    <a:srgbClr val="FF00FF"/>
                  </a:solidFill>
                </a:rPr>
                <a:t>error</a:t>
              </a:r>
              <a:r>
                <a:rPr lang="en-US" dirty="0"/>
                <a:t> of </a:t>
              </a:r>
              <a:r>
                <a:rPr lang="en-US" b="0" i="0">
                  <a:solidFill>
                    <a:srgbClr val="FF0000"/>
                  </a:solidFill>
                  <a:latin typeface="Cambria Math" panose="02040503050406030204" pitchFamily="18" charset="0"/>
                </a:rPr>
                <a:t>𝐼_1</a:t>
              </a:r>
              <a:r>
                <a:rPr lang="en-US" dirty="0"/>
                <a:t> and </a:t>
              </a:r>
              <a:r>
                <a:rPr lang="en-US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𝐼_2</a:t>
              </a:r>
              <a:r>
                <a:rPr lang="en-US" dirty="0"/>
                <a:t> from the computed segmentation.</a:t>
              </a:r>
            </a:p>
          </dgm:t>
        </dgm:pt>
      </mc:Fallback>
    </mc:AlternateContent>
    <dgm:pt modelId="{D6940287-8902-441E-90B6-C74527FC52D8}" type="parTrans" cxnId="{65A3DC08-FC95-41FE-9058-DF91FCF134AF}">
      <dgm:prSet/>
      <dgm:spPr/>
      <dgm:t>
        <a:bodyPr/>
        <a:lstStyle/>
        <a:p>
          <a:endParaRPr lang="en-US"/>
        </a:p>
      </dgm:t>
    </dgm:pt>
    <dgm:pt modelId="{C3057B0A-A092-4D6D-B6C4-82FA52FF9A45}" type="sibTrans" cxnId="{65A3DC08-FC95-41FE-9058-DF91FCF134AF}">
      <dgm:prSet/>
      <dgm:spPr/>
      <dgm:t>
        <a:bodyPr/>
        <a:lstStyle/>
        <a:p>
          <a:endParaRPr lang="en-US"/>
        </a:p>
      </dgm:t>
    </dgm:pt>
    <dgm:pt modelId="{038209A1-62DF-4ED4-B74D-0A8AC5C5A108}">
      <dgm:prSet phldrT="[Text]"/>
      <dgm:spPr/>
      <dgm:t>
        <a:bodyPr/>
        <a:lstStyle/>
        <a:p>
          <a:r>
            <a:rPr lang="en-US" dirty="0"/>
            <a:t>If the joint segmentation </a:t>
          </a:r>
          <a:r>
            <a:rPr lang="en-US" dirty="0">
              <a:solidFill>
                <a:srgbClr val="FF00FF"/>
              </a:solidFill>
            </a:rPr>
            <a:t>error</a:t>
          </a:r>
          <a:r>
            <a:rPr lang="en-US" dirty="0"/>
            <a:t> is small enough, quit.</a:t>
          </a:r>
        </a:p>
        <a:p>
          <a:r>
            <a:rPr lang="en-US" dirty="0"/>
            <a:t>Otherwise, update the transformation to minimize the </a:t>
          </a:r>
          <a:r>
            <a:rPr lang="en-US" dirty="0">
              <a:solidFill>
                <a:srgbClr val="FF00FF"/>
              </a:solidFill>
            </a:rPr>
            <a:t>error</a:t>
          </a:r>
          <a:r>
            <a:rPr lang="en-US" dirty="0"/>
            <a:t>, using Powell’s method.</a:t>
          </a:r>
        </a:p>
      </dgm:t>
    </dgm:pt>
    <dgm:pt modelId="{32C7D8E9-CA5E-4B7B-A1FF-4B71DDA88C13}" type="parTrans" cxnId="{462BCF93-1947-4780-9DE0-2960E1B84821}">
      <dgm:prSet/>
      <dgm:spPr/>
      <dgm:t>
        <a:bodyPr/>
        <a:lstStyle/>
        <a:p>
          <a:endParaRPr lang="en-US"/>
        </a:p>
      </dgm:t>
    </dgm:pt>
    <dgm:pt modelId="{08A847C1-7E2C-4C95-A5B7-19EACD35EBB0}" type="sibTrans" cxnId="{462BCF93-1947-4780-9DE0-2960E1B84821}">
      <dgm:prSet/>
      <dgm:spPr/>
      <dgm:t>
        <a:bodyPr/>
        <a:lstStyle/>
        <a:p>
          <a:endParaRPr lang="en-US"/>
        </a:p>
      </dgm:t>
    </dgm:pt>
    <dgm:pt modelId="{E6D7C652-E187-46DD-BD15-E3CD85ACF508}" type="pres">
      <dgm:prSet presAssocID="{62D6DA15-CA1B-4D4D-B952-7354D4052B82}" presName="Name0" presStyleCnt="0">
        <dgm:presLayoutVars>
          <dgm:dir/>
          <dgm:resizeHandles val="exact"/>
        </dgm:presLayoutVars>
      </dgm:prSet>
      <dgm:spPr/>
    </dgm:pt>
    <dgm:pt modelId="{BF2F78A2-7D1C-4DCD-B3AE-E2FA791479C3}" type="pres">
      <dgm:prSet presAssocID="{62D6DA15-CA1B-4D4D-B952-7354D4052B82}" presName="cycle" presStyleCnt="0"/>
      <dgm:spPr/>
    </dgm:pt>
    <dgm:pt modelId="{D8012B63-26DA-4D46-9F87-5B95C1860088}" type="pres">
      <dgm:prSet presAssocID="{BAB07D84-9CD0-41EE-ABBC-E7AD8ACC6E89}" presName="nodeFirstNode" presStyleLbl="node1" presStyleIdx="0" presStyleCnt="5">
        <dgm:presLayoutVars>
          <dgm:bulletEnabled val="1"/>
        </dgm:presLayoutVars>
      </dgm:prSet>
      <dgm:spPr/>
    </dgm:pt>
    <dgm:pt modelId="{1C88B71C-087C-42A0-9F92-9E420A920906}" type="pres">
      <dgm:prSet presAssocID="{A0D79363-2265-465D-B53E-B8EE4FB684C1}" presName="sibTransFirstNode" presStyleLbl="bgShp" presStyleIdx="0" presStyleCnt="1"/>
      <dgm:spPr/>
    </dgm:pt>
    <dgm:pt modelId="{D03415F5-3558-4354-83FA-58684FEA7444}" type="pres">
      <dgm:prSet presAssocID="{2A72C1A4-B2F7-407B-A8E3-BC978B40BFEF}" presName="nodeFollowingNodes" presStyleLbl="node1" presStyleIdx="1" presStyleCnt="5">
        <dgm:presLayoutVars>
          <dgm:bulletEnabled val="1"/>
        </dgm:presLayoutVars>
      </dgm:prSet>
      <dgm:spPr/>
    </dgm:pt>
    <dgm:pt modelId="{88F2A82D-55BF-4E5C-A5F9-9F50BB8196AC}" type="pres">
      <dgm:prSet presAssocID="{DD2D0E4A-3E9E-4AE6-88E1-22263D40B983}" presName="nodeFollowingNodes" presStyleLbl="node1" presStyleIdx="2" presStyleCnt="5">
        <dgm:presLayoutVars>
          <dgm:bulletEnabled val="1"/>
        </dgm:presLayoutVars>
      </dgm:prSet>
      <dgm:spPr/>
    </dgm:pt>
    <dgm:pt modelId="{296BB293-BC01-4197-9927-379AED5DD895}" type="pres">
      <dgm:prSet presAssocID="{B6DBDA7B-67D3-4074-A769-FEAD729DE967}" presName="nodeFollowingNodes" presStyleLbl="node1" presStyleIdx="3" presStyleCnt="5">
        <dgm:presLayoutVars>
          <dgm:bulletEnabled val="1"/>
        </dgm:presLayoutVars>
      </dgm:prSet>
      <dgm:spPr/>
    </dgm:pt>
    <dgm:pt modelId="{A185C248-4933-4546-B8F2-05A0207CE3DF}" type="pres">
      <dgm:prSet presAssocID="{038209A1-62DF-4ED4-B74D-0A8AC5C5A10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5A3DC08-FC95-41FE-9058-DF91FCF134AF}" srcId="{62D6DA15-CA1B-4D4D-B952-7354D4052B82}" destId="{B6DBDA7B-67D3-4074-A769-FEAD729DE967}" srcOrd="3" destOrd="0" parTransId="{D6940287-8902-441E-90B6-C74527FC52D8}" sibTransId="{C3057B0A-A092-4D6D-B6C4-82FA52FF9A45}"/>
    <dgm:cxn modelId="{EECA0F1C-8986-456F-AD85-0BC93954AF62}" type="presOf" srcId="{A0D79363-2265-465D-B53E-B8EE4FB684C1}" destId="{1C88B71C-087C-42A0-9F92-9E420A920906}" srcOrd="0" destOrd="0" presId="urn:microsoft.com/office/officeart/2005/8/layout/cycle3"/>
    <dgm:cxn modelId="{2C142629-F459-47F1-9020-40D8AFD37405}" type="presOf" srcId="{2A72C1A4-B2F7-407B-A8E3-BC978B40BFEF}" destId="{D03415F5-3558-4354-83FA-58684FEA7444}" srcOrd="0" destOrd="0" presId="urn:microsoft.com/office/officeart/2005/8/layout/cycle3"/>
    <dgm:cxn modelId="{66BF7866-CAFE-422C-B27D-DBE44ED8EB07}" type="presOf" srcId="{038209A1-62DF-4ED4-B74D-0A8AC5C5A108}" destId="{A185C248-4933-4546-B8F2-05A0207CE3DF}" srcOrd="0" destOrd="0" presId="urn:microsoft.com/office/officeart/2005/8/layout/cycle3"/>
    <dgm:cxn modelId="{193E444A-A2C2-46F9-9D5C-1BC292FEDABA}" type="presOf" srcId="{BAB07D84-9CD0-41EE-ABBC-E7AD8ACC6E89}" destId="{D8012B63-26DA-4D46-9F87-5B95C1860088}" srcOrd="0" destOrd="0" presId="urn:microsoft.com/office/officeart/2005/8/layout/cycle3"/>
    <dgm:cxn modelId="{CEC66955-522C-40F7-B01A-CFAA7039C050}" type="presOf" srcId="{62D6DA15-CA1B-4D4D-B952-7354D4052B82}" destId="{E6D7C652-E187-46DD-BD15-E3CD85ACF508}" srcOrd="0" destOrd="0" presId="urn:microsoft.com/office/officeart/2005/8/layout/cycle3"/>
    <dgm:cxn modelId="{E57A857C-B620-4FC5-A8FA-AD731EBF31A4}" srcId="{62D6DA15-CA1B-4D4D-B952-7354D4052B82}" destId="{BAB07D84-9CD0-41EE-ABBC-E7AD8ACC6E89}" srcOrd="0" destOrd="0" parTransId="{D49534E1-87F8-4257-B7EB-FA8B89614662}" sibTransId="{A0D79363-2265-465D-B53E-B8EE4FB684C1}"/>
    <dgm:cxn modelId="{69C88E7E-A745-486E-BC25-0539A245D52E}" srcId="{62D6DA15-CA1B-4D4D-B952-7354D4052B82}" destId="{2A72C1A4-B2F7-407B-A8E3-BC978B40BFEF}" srcOrd="1" destOrd="0" parTransId="{B102528F-03AE-4AAF-9660-E23AD50AD9A9}" sibTransId="{2BE31779-27F2-4F7A-9D1C-948228835C69}"/>
    <dgm:cxn modelId="{8FB08190-A6F1-409C-8467-95BFFFAA188A}" type="presOf" srcId="{B6DBDA7B-67D3-4074-A769-FEAD729DE967}" destId="{296BB293-BC01-4197-9927-379AED5DD895}" srcOrd="0" destOrd="0" presId="urn:microsoft.com/office/officeart/2005/8/layout/cycle3"/>
    <dgm:cxn modelId="{462BCF93-1947-4780-9DE0-2960E1B84821}" srcId="{62D6DA15-CA1B-4D4D-B952-7354D4052B82}" destId="{038209A1-62DF-4ED4-B74D-0A8AC5C5A108}" srcOrd="4" destOrd="0" parTransId="{32C7D8E9-CA5E-4B7B-A1FF-4B71DDA88C13}" sibTransId="{08A847C1-7E2C-4C95-A5B7-19EACD35EBB0}"/>
    <dgm:cxn modelId="{0543C3A8-2F75-44BA-922C-01FB93E788B5}" type="presOf" srcId="{DD2D0E4A-3E9E-4AE6-88E1-22263D40B983}" destId="{88F2A82D-55BF-4E5C-A5F9-9F50BB8196AC}" srcOrd="0" destOrd="0" presId="urn:microsoft.com/office/officeart/2005/8/layout/cycle3"/>
    <dgm:cxn modelId="{6CA397F2-3D49-49E7-A7BC-7C8C6C4A468B}" srcId="{62D6DA15-CA1B-4D4D-B952-7354D4052B82}" destId="{DD2D0E4A-3E9E-4AE6-88E1-22263D40B983}" srcOrd="2" destOrd="0" parTransId="{E996DB7C-4E45-4D4A-BF18-CB9CDE0256E1}" sibTransId="{EA8C1D62-54DD-46A3-A369-D0448D41E2C1}"/>
    <dgm:cxn modelId="{2C843539-FC21-4D64-8AEE-3A19FAAC621C}" type="presParOf" srcId="{E6D7C652-E187-46DD-BD15-E3CD85ACF508}" destId="{BF2F78A2-7D1C-4DCD-B3AE-E2FA791479C3}" srcOrd="0" destOrd="0" presId="urn:microsoft.com/office/officeart/2005/8/layout/cycle3"/>
    <dgm:cxn modelId="{9DA515D0-C9EB-4BDC-9346-B71DD9E28B24}" type="presParOf" srcId="{BF2F78A2-7D1C-4DCD-B3AE-E2FA791479C3}" destId="{D8012B63-26DA-4D46-9F87-5B95C1860088}" srcOrd="0" destOrd="0" presId="urn:microsoft.com/office/officeart/2005/8/layout/cycle3"/>
    <dgm:cxn modelId="{B63A1C99-578A-4D30-B5FA-307852D560F0}" type="presParOf" srcId="{BF2F78A2-7D1C-4DCD-B3AE-E2FA791479C3}" destId="{1C88B71C-087C-42A0-9F92-9E420A920906}" srcOrd="1" destOrd="0" presId="urn:microsoft.com/office/officeart/2005/8/layout/cycle3"/>
    <dgm:cxn modelId="{E639BCB7-C62B-4986-938D-976BBD05A068}" type="presParOf" srcId="{BF2F78A2-7D1C-4DCD-B3AE-E2FA791479C3}" destId="{D03415F5-3558-4354-83FA-58684FEA7444}" srcOrd="2" destOrd="0" presId="urn:microsoft.com/office/officeart/2005/8/layout/cycle3"/>
    <dgm:cxn modelId="{FCFED590-C2FA-4443-95A6-38ADB43A63CE}" type="presParOf" srcId="{BF2F78A2-7D1C-4DCD-B3AE-E2FA791479C3}" destId="{88F2A82D-55BF-4E5C-A5F9-9F50BB8196AC}" srcOrd="3" destOrd="0" presId="urn:microsoft.com/office/officeart/2005/8/layout/cycle3"/>
    <dgm:cxn modelId="{145947B3-5648-4094-8D9E-28A4B5B16A3C}" type="presParOf" srcId="{BF2F78A2-7D1C-4DCD-B3AE-E2FA791479C3}" destId="{296BB293-BC01-4197-9927-379AED5DD895}" srcOrd="4" destOrd="0" presId="urn:microsoft.com/office/officeart/2005/8/layout/cycle3"/>
    <dgm:cxn modelId="{B70B303B-5980-4195-9D64-1F682667D606}" type="presParOf" srcId="{BF2F78A2-7D1C-4DCD-B3AE-E2FA791479C3}" destId="{A185C248-4933-4546-B8F2-05A0207CE3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6DA15-CA1B-4D4D-B952-7354D4052B82}" type="doc">
      <dgm:prSet loTypeId="urn:microsoft.com/office/officeart/2005/8/layout/cycle3" loCatId="cycle" qsTypeId="urn:microsoft.com/office/officeart/2005/8/quickstyle/simple3" qsCatId="simple" csTypeId="urn:microsoft.com/office/officeart/2005/8/colors/accent5_2" csCatId="accent5" phldr="1"/>
      <dgm:spPr/>
    </dgm:pt>
    <dgm:pt modelId="{BAB07D84-9CD0-41EE-ABBC-E7AD8ACC6E89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49534E1-87F8-4257-B7EB-FA8B89614662}" type="parTrans" cxnId="{E57A857C-B620-4FC5-A8FA-AD731EBF31A4}">
      <dgm:prSet/>
      <dgm:spPr/>
      <dgm:t>
        <a:bodyPr/>
        <a:lstStyle/>
        <a:p>
          <a:endParaRPr lang="en-US"/>
        </a:p>
      </dgm:t>
    </dgm:pt>
    <dgm:pt modelId="{A0D79363-2265-465D-B53E-B8EE4FB684C1}" type="sibTrans" cxnId="{E57A857C-B620-4FC5-A8FA-AD731EBF31A4}">
      <dgm:prSet/>
      <dgm:spPr/>
      <dgm:t>
        <a:bodyPr/>
        <a:lstStyle/>
        <a:p>
          <a:endParaRPr lang="en-US"/>
        </a:p>
      </dgm:t>
    </dgm:pt>
    <dgm:pt modelId="{2A72C1A4-B2F7-407B-A8E3-BC978B40BFEF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102528F-03AE-4AAF-9660-E23AD50AD9A9}" type="parTrans" cxnId="{69C88E7E-A745-486E-BC25-0539A245D52E}">
      <dgm:prSet/>
      <dgm:spPr/>
      <dgm:t>
        <a:bodyPr/>
        <a:lstStyle/>
        <a:p>
          <a:endParaRPr lang="en-US"/>
        </a:p>
      </dgm:t>
    </dgm:pt>
    <dgm:pt modelId="{2BE31779-27F2-4F7A-9D1C-948228835C69}" type="sibTrans" cxnId="{69C88E7E-A745-486E-BC25-0539A245D52E}">
      <dgm:prSet/>
      <dgm:spPr/>
      <dgm:t>
        <a:bodyPr/>
        <a:lstStyle/>
        <a:p>
          <a:endParaRPr lang="en-US"/>
        </a:p>
      </dgm:t>
    </dgm:pt>
    <dgm:pt modelId="{DD2D0E4A-3E9E-4AE6-88E1-22263D40B983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996DB7C-4E45-4D4A-BF18-CB9CDE0256E1}" type="parTrans" cxnId="{6CA397F2-3D49-49E7-A7BC-7C8C6C4A468B}">
      <dgm:prSet/>
      <dgm:spPr/>
      <dgm:t>
        <a:bodyPr/>
        <a:lstStyle/>
        <a:p>
          <a:endParaRPr lang="en-US"/>
        </a:p>
      </dgm:t>
    </dgm:pt>
    <dgm:pt modelId="{EA8C1D62-54DD-46A3-A369-D0448D41E2C1}" type="sibTrans" cxnId="{6CA397F2-3D49-49E7-A7BC-7C8C6C4A468B}">
      <dgm:prSet/>
      <dgm:spPr/>
      <dgm:t>
        <a:bodyPr/>
        <a:lstStyle/>
        <a:p>
          <a:endParaRPr lang="en-US"/>
        </a:p>
      </dgm:t>
    </dgm:pt>
    <dgm:pt modelId="{B6DBDA7B-67D3-4074-A769-FEAD729DE967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6940287-8902-441E-90B6-C74527FC52D8}" type="parTrans" cxnId="{65A3DC08-FC95-41FE-9058-DF91FCF134AF}">
      <dgm:prSet/>
      <dgm:spPr/>
      <dgm:t>
        <a:bodyPr/>
        <a:lstStyle/>
        <a:p>
          <a:endParaRPr lang="en-US"/>
        </a:p>
      </dgm:t>
    </dgm:pt>
    <dgm:pt modelId="{C3057B0A-A092-4D6D-B6C4-82FA52FF9A45}" type="sibTrans" cxnId="{65A3DC08-FC95-41FE-9058-DF91FCF134AF}">
      <dgm:prSet/>
      <dgm:spPr/>
      <dgm:t>
        <a:bodyPr/>
        <a:lstStyle/>
        <a:p>
          <a:endParaRPr lang="en-US"/>
        </a:p>
      </dgm:t>
    </dgm:pt>
    <dgm:pt modelId="{038209A1-62DF-4ED4-B74D-0A8AC5C5A108}">
      <dgm:prSet phldrT="[Text]"/>
      <dgm:spPr/>
      <dgm:t>
        <a:bodyPr/>
        <a:lstStyle/>
        <a:p>
          <a:r>
            <a:rPr lang="en-US" dirty="0"/>
            <a:t>If the joint segmentation </a:t>
          </a:r>
          <a:r>
            <a:rPr lang="en-US" dirty="0">
              <a:solidFill>
                <a:srgbClr val="FF00FF"/>
              </a:solidFill>
            </a:rPr>
            <a:t>error</a:t>
          </a:r>
          <a:r>
            <a:rPr lang="en-US" dirty="0"/>
            <a:t> is small enough, quit.</a:t>
          </a:r>
        </a:p>
        <a:p>
          <a:r>
            <a:rPr lang="en-US" dirty="0"/>
            <a:t>Otherwise, update the transformation to minimize the </a:t>
          </a:r>
          <a:r>
            <a:rPr lang="en-US" dirty="0">
              <a:solidFill>
                <a:srgbClr val="FF00FF"/>
              </a:solidFill>
            </a:rPr>
            <a:t>error</a:t>
          </a:r>
          <a:r>
            <a:rPr lang="en-US" dirty="0"/>
            <a:t>, using Powell’s method.</a:t>
          </a:r>
        </a:p>
      </dgm:t>
    </dgm:pt>
    <dgm:pt modelId="{32C7D8E9-CA5E-4B7B-A1FF-4B71DDA88C13}" type="parTrans" cxnId="{462BCF93-1947-4780-9DE0-2960E1B84821}">
      <dgm:prSet/>
      <dgm:spPr/>
      <dgm:t>
        <a:bodyPr/>
        <a:lstStyle/>
        <a:p>
          <a:endParaRPr lang="en-US"/>
        </a:p>
      </dgm:t>
    </dgm:pt>
    <dgm:pt modelId="{08A847C1-7E2C-4C95-A5B7-19EACD35EBB0}" type="sibTrans" cxnId="{462BCF93-1947-4780-9DE0-2960E1B84821}">
      <dgm:prSet/>
      <dgm:spPr/>
      <dgm:t>
        <a:bodyPr/>
        <a:lstStyle/>
        <a:p>
          <a:endParaRPr lang="en-US"/>
        </a:p>
      </dgm:t>
    </dgm:pt>
    <dgm:pt modelId="{E6D7C652-E187-46DD-BD15-E3CD85ACF508}" type="pres">
      <dgm:prSet presAssocID="{62D6DA15-CA1B-4D4D-B952-7354D4052B82}" presName="Name0" presStyleCnt="0">
        <dgm:presLayoutVars>
          <dgm:dir/>
          <dgm:resizeHandles val="exact"/>
        </dgm:presLayoutVars>
      </dgm:prSet>
      <dgm:spPr/>
    </dgm:pt>
    <dgm:pt modelId="{BF2F78A2-7D1C-4DCD-B3AE-E2FA791479C3}" type="pres">
      <dgm:prSet presAssocID="{62D6DA15-CA1B-4D4D-B952-7354D4052B82}" presName="cycle" presStyleCnt="0"/>
      <dgm:spPr/>
    </dgm:pt>
    <dgm:pt modelId="{D8012B63-26DA-4D46-9F87-5B95C1860088}" type="pres">
      <dgm:prSet presAssocID="{BAB07D84-9CD0-41EE-ABBC-E7AD8ACC6E89}" presName="nodeFirstNode" presStyleLbl="node1" presStyleIdx="0" presStyleCnt="5">
        <dgm:presLayoutVars>
          <dgm:bulletEnabled val="1"/>
        </dgm:presLayoutVars>
      </dgm:prSet>
      <dgm:spPr/>
    </dgm:pt>
    <dgm:pt modelId="{1C88B71C-087C-42A0-9F92-9E420A920906}" type="pres">
      <dgm:prSet presAssocID="{A0D79363-2265-465D-B53E-B8EE4FB684C1}" presName="sibTransFirstNode" presStyleLbl="bgShp" presStyleIdx="0" presStyleCnt="1"/>
      <dgm:spPr/>
    </dgm:pt>
    <dgm:pt modelId="{D03415F5-3558-4354-83FA-58684FEA7444}" type="pres">
      <dgm:prSet presAssocID="{2A72C1A4-B2F7-407B-A8E3-BC978B40BFEF}" presName="nodeFollowingNodes" presStyleLbl="node1" presStyleIdx="1" presStyleCnt="5">
        <dgm:presLayoutVars>
          <dgm:bulletEnabled val="1"/>
        </dgm:presLayoutVars>
      </dgm:prSet>
      <dgm:spPr/>
    </dgm:pt>
    <dgm:pt modelId="{88F2A82D-55BF-4E5C-A5F9-9F50BB8196AC}" type="pres">
      <dgm:prSet presAssocID="{DD2D0E4A-3E9E-4AE6-88E1-22263D40B983}" presName="nodeFollowingNodes" presStyleLbl="node1" presStyleIdx="2" presStyleCnt="5">
        <dgm:presLayoutVars>
          <dgm:bulletEnabled val="1"/>
        </dgm:presLayoutVars>
      </dgm:prSet>
      <dgm:spPr/>
    </dgm:pt>
    <dgm:pt modelId="{296BB293-BC01-4197-9927-379AED5DD895}" type="pres">
      <dgm:prSet presAssocID="{B6DBDA7B-67D3-4074-A769-FEAD729DE967}" presName="nodeFollowingNodes" presStyleLbl="node1" presStyleIdx="3" presStyleCnt="5">
        <dgm:presLayoutVars>
          <dgm:bulletEnabled val="1"/>
        </dgm:presLayoutVars>
      </dgm:prSet>
      <dgm:spPr/>
    </dgm:pt>
    <dgm:pt modelId="{A185C248-4933-4546-B8F2-05A0207CE3DF}" type="pres">
      <dgm:prSet presAssocID="{038209A1-62DF-4ED4-B74D-0A8AC5C5A10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5A3DC08-FC95-41FE-9058-DF91FCF134AF}" srcId="{62D6DA15-CA1B-4D4D-B952-7354D4052B82}" destId="{B6DBDA7B-67D3-4074-A769-FEAD729DE967}" srcOrd="3" destOrd="0" parTransId="{D6940287-8902-441E-90B6-C74527FC52D8}" sibTransId="{C3057B0A-A092-4D6D-B6C4-82FA52FF9A45}"/>
    <dgm:cxn modelId="{EECA0F1C-8986-456F-AD85-0BC93954AF62}" type="presOf" srcId="{A0D79363-2265-465D-B53E-B8EE4FB684C1}" destId="{1C88B71C-087C-42A0-9F92-9E420A920906}" srcOrd="0" destOrd="0" presId="urn:microsoft.com/office/officeart/2005/8/layout/cycle3"/>
    <dgm:cxn modelId="{2C142629-F459-47F1-9020-40D8AFD37405}" type="presOf" srcId="{2A72C1A4-B2F7-407B-A8E3-BC978B40BFEF}" destId="{D03415F5-3558-4354-83FA-58684FEA7444}" srcOrd="0" destOrd="0" presId="urn:microsoft.com/office/officeart/2005/8/layout/cycle3"/>
    <dgm:cxn modelId="{66BF7866-CAFE-422C-B27D-DBE44ED8EB07}" type="presOf" srcId="{038209A1-62DF-4ED4-B74D-0A8AC5C5A108}" destId="{A185C248-4933-4546-B8F2-05A0207CE3DF}" srcOrd="0" destOrd="0" presId="urn:microsoft.com/office/officeart/2005/8/layout/cycle3"/>
    <dgm:cxn modelId="{193E444A-A2C2-46F9-9D5C-1BC292FEDABA}" type="presOf" srcId="{BAB07D84-9CD0-41EE-ABBC-E7AD8ACC6E89}" destId="{D8012B63-26DA-4D46-9F87-5B95C1860088}" srcOrd="0" destOrd="0" presId="urn:microsoft.com/office/officeart/2005/8/layout/cycle3"/>
    <dgm:cxn modelId="{CEC66955-522C-40F7-B01A-CFAA7039C050}" type="presOf" srcId="{62D6DA15-CA1B-4D4D-B952-7354D4052B82}" destId="{E6D7C652-E187-46DD-BD15-E3CD85ACF508}" srcOrd="0" destOrd="0" presId="urn:microsoft.com/office/officeart/2005/8/layout/cycle3"/>
    <dgm:cxn modelId="{E57A857C-B620-4FC5-A8FA-AD731EBF31A4}" srcId="{62D6DA15-CA1B-4D4D-B952-7354D4052B82}" destId="{BAB07D84-9CD0-41EE-ABBC-E7AD8ACC6E89}" srcOrd="0" destOrd="0" parTransId="{D49534E1-87F8-4257-B7EB-FA8B89614662}" sibTransId="{A0D79363-2265-465D-B53E-B8EE4FB684C1}"/>
    <dgm:cxn modelId="{69C88E7E-A745-486E-BC25-0539A245D52E}" srcId="{62D6DA15-CA1B-4D4D-B952-7354D4052B82}" destId="{2A72C1A4-B2F7-407B-A8E3-BC978B40BFEF}" srcOrd="1" destOrd="0" parTransId="{B102528F-03AE-4AAF-9660-E23AD50AD9A9}" sibTransId="{2BE31779-27F2-4F7A-9D1C-948228835C69}"/>
    <dgm:cxn modelId="{8FB08190-A6F1-409C-8467-95BFFFAA188A}" type="presOf" srcId="{B6DBDA7B-67D3-4074-A769-FEAD729DE967}" destId="{296BB293-BC01-4197-9927-379AED5DD895}" srcOrd="0" destOrd="0" presId="urn:microsoft.com/office/officeart/2005/8/layout/cycle3"/>
    <dgm:cxn modelId="{462BCF93-1947-4780-9DE0-2960E1B84821}" srcId="{62D6DA15-CA1B-4D4D-B952-7354D4052B82}" destId="{038209A1-62DF-4ED4-B74D-0A8AC5C5A108}" srcOrd="4" destOrd="0" parTransId="{32C7D8E9-CA5E-4B7B-A1FF-4B71DDA88C13}" sibTransId="{08A847C1-7E2C-4C95-A5B7-19EACD35EBB0}"/>
    <dgm:cxn modelId="{0543C3A8-2F75-44BA-922C-01FB93E788B5}" type="presOf" srcId="{DD2D0E4A-3E9E-4AE6-88E1-22263D40B983}" destId="{88F2A82D-55BF-4E5C-A5F9-9F50BB8196AC}" srcOrd="0" destOrd="0" presId="urn:microsoft.com/office/officeart/2005/8/layout/cycle3"/>
    <dgm:cxn modelId="{6CA397F2-3D49-49E7-A7BC-7C8C6C4A468B}" srcId="{62D6DA15-CA1B-4D4D-B952-7354D4052B82}" destId="{DD2D0E4A-3E9E-4AE6-88E1-22263D40B983}" srcOrd="2" destOrd="0" parTransId="{E996DB7C-4E45-4D4A-BF18-CB9CDE0256E1}" sibTransId="{EA8C1D62-54DD-46A3-A369-D0448D41E2C1}"/>
    <dgm:cxn modelId="{2C843539-FC21-4D64-8AEE-3A19FAAC621C}" type="presParOf" srcId="{E6D7C652-E187-46DD-BD15-E3CD85ACF508}" destId="{BF2F78A2-7D1C-4DCD-B3AE-E2FA791479C3}" srcOrd="0" destOrd="0" presId="urn:microsoft.com/office/officeart/2005/8/layout/cycle3"/>
    <dgm:cxn modelId="{9DA515D0-C9EB-4BDC-9346-B71DD9E28B24}" type="presParOf" srcId="{BF2F78A2-7D1C-4DCD-B3AE-E2FA791479C3}" destId="{D8012B63-26DA-4D46-9F87-5B95C1860088}" srcOrd="0" destOrd="0" presId="urn:microsoft.com/office/officeart/2005/8/layout/cycle3"/>
    <dgm:cxn modelId="{B63A1C99-578A-4D30-B5FA-307852D560F0}" type="presParOf" srcId="{BF2F78A2-7D1C-4DCD-B3AE-E2FA791479C3}" destId="{1C88B71C-087C-42A0-9F92-9E420A920906}" srcOrd="1" destOrd="0" presId="urn:microsoft.com/office/officeart/2005/8/layout/cycle3"/>
    <dgm:cxn modelId="{E639BCB7-C62B-4986-938D-976BBD05A068}" type="presParOf" srcId="{BF2F78A2-7D1C-4DCD-B3AE-E2FA791479C3}" destId="{D03415F5-3558-4354-83FA-58684FEA7444}" srcOrd="2" destOrd="0" presId="urn:microsoft.com/office/officeart/2005/8/layout/cycle3"/>
    <dgm:cxn modelId="{FCFED590-C2FA-4443-95A6-38ADB43A63CE}" type="presParOf" srcId="{BF2F78A2-7D1C-4DCD-B3AE-E2FA791479C3}" destId="{88F2A82D-55BF-4E5C-A5F9-9F50BB8196AC}" srcOrd="3" destOrd="0" presId="urn:microsoft.com/office/officeart/2005/8/layout/cycle3"/>
    <dgm:cxn modelId="{145947B3-5648-4094-8D9E-28A4B5B16A3C}" type="presParOf" srcId="{BF2F78A2-7D1C-4DCD-B3AE-E2FA791479C3}" destId="{296BB293-BC01-4197-9927-379AED5DD895}" srcOrd="4" destOrd="0" presId="urn:microsoft.com/office/officeart/2005/8/layout/cycle3"/>
    <dgm:cxn modelId="{B70B303B-5980-4195-9D64-1F682667D606}" type="presParOf" srcId="{BF2F78A2-7D1C-4DCD-B3AE-E2FA791479C3}" destId="{A185C248-4933-4546-B8F2-05A0207CE3D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B71C-087C-42A0-9F92-9E420A920906}">
      <dsp:nvSpPr>
        <dsp:cNvPr id="0" name=""/>
        <dsp:cNvSpPr/>
      </dsp:nvSpPr>
      <dsp:spPr>
        <a:xfrm>
          <a:off x="2147380" y="41053"/>
          <a:ext cx="14374239" cy="14374239"/>
        </a:xfrm>
        <a:prstGeom prst="circularArrow">
          <a:avLst>
            <a:gd name="adj1" fmla="val 5544"/>
            <a:gd name="adj2" fmla="val 330680"/>
            <a:gd name="adj3" fmla="val 13682261"/>
            <a:gd name="adj4" fmla="val 1744323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012B63-26DA-4D46-9F87-5B95C1860088}">
      <dsp:nvSpPr>
        <dsp:cNvPr id="0" name=""/>
        <dsp:cNvSpPr/>
      </dsp:nvSpPr>
      <dsp:spPr>
        <a:xfrm>
          <a:off x="5834062" y="150041"/>
          <a:ext cx="7000874" cy="3500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Transform image 2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3500" kern="1200" dirty="0"/>
            <a:t>) with the current transformation to align it with image 1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en-US" sz="3500" kern="1200" dirty="0"/>
            <a:t>).</a:t>
          </a:r>
        </a:p>
      </dsp:txBody>
      <dsp:txXfrm>
        <a:off x="6004939" y="320918"/>
        <a:ext cx="6659120" cy="3158683"/>
      </dsp:txXfrm>
    </dsp:sp>
    <dsp:sp modelId="{D03415F5-3558-4354-83FA-58684FEA7444}">
      <dsp:nvSpPr>
        <dsp:cNvPr id="0" name=""/>
        <dsp:cNvSpPr/>
      </dsp:nvSpPr>
      <dsp:spPr>
        <a:xfrm>
          <a:off x="11663791" y="4385587"/>
          <a:ext cx="7000874" cy="3500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Synthesize a new image,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US" sz="3500" b="0" i="1" kern="120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rPr>
                <m:t>𝐾</m:t>
              </m:r>
              <m:r>
                <a:rPr lang="en-US" sz="3500" b="0" i="1" kern="1200" smtClean="0">
                  <a:latin typeface="Cambria Math" panose="02040503050406030204" pitchFamily="18" charset="0"/>
                </a:rPr>
                <m:t>≔</m:t>
              </m:r>
              <m:sSub>
                <m:sSubPr>
                  <m:ctrlP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n-US" sz="3500" b="0" i="1" kern="1200" smtClean="0">
                  <a:latin typeface="Cambria Math" panose="02040503050406030204" pitchFamily="18" charset="0"/>
                </a:rPr>
                <m:t>+</m:t>
              </m:r>
              <m:func>
                <m:funcPr>
                  <m:ctrlPr>
                    <a:rPr lang="en-US" sz="3500" b="0" i="1" kern="1200" smtClean="0">
                      <a:latin typeface="Cambria Math" panose="02040503050406030204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3500" b="0" i="0" kern="1200" smtClean="0">
                      <a:latin typeface="Cambria Math" panose="02040503050406030204" pitchFamily="18" charset="0"/>
                    </a:rPr>
                    <m:t>sign</m:t>
                  </m:r>
                </m:fName>
                <m:e>
                  <m:d>
                    <m:dPr>
                      <m:ctrlPr>
                        <a:rPr lang="en-US" sz="35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n-US" sz="35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500" b="0" i="1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500" b="0" i="1" kern="1200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500" b="0" i="1" kern="12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b="0" i="1" kern="12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500" b="0" i="1" kern="12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e>
              </m:func>
              <m:sSub>
                <m:sSubPr>
                  <m:ctrlP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3500" kern="1200" dirty="0"/>
            <a:t>,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</a:t>
          </a:r>
          <a:r>
            <a:rPr lang="en-US" sz="3500" kern="1200" dirty="0">
              <a:solidFill>
                <a:srgbClr val="0000FF"/>
              </a:solidFill>
            </a:rPr>
            <a:t>segmentation</a:t>
          </a:r>
          <a:r>
            <a:rPr lang="en-US" sz="3500" kern="1200" dirty="0"/>
            <a:t> of which best approximates joint segmentation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en-US" sz="3500" kern="1200" dirty="0"/>
            <a:t> and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3500" kern="1200" dirty="0"/>
            <a:t>.</a:t>
          </a:r>
        </a:p>
      </dsp:txBody>
      <dsp:txXfrm>
        <a:off x="11834668" y="4556464"/>
        <a:ext cx="6659120" cy="3158683"/>
      </dsp:txXfrm>
    </dsp:sp>
    <dsp:sp modelId="{88F2A82D-55BF-4E5C-A5F9-9F50BB8196AC}">
      <dsp:nvSpPr>
        <dsp:cNvPr id="0" name=""/>
        <dsp:cNvSpPr/>
      </dsp:nvSpPr>
      <dsp:spPr>
        <a:xfrm>
          <a:off x="9437033" y="11238844"/>
          <a:ext cx="7000874" cy="3500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rgbClr val="0000FF"/>
              </a:solidFill>
            </a:rPr>
            <a:t>Segment</a:t>
          </a:r>
          <a:r>
            <a:rPr lang="en-US" sz="35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3500" b="0" i="1" kern="1200" smtClean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rPr>
                <m:t>𝐾</m:t>
              </m:r>
            </m:oMath>
          </a14:m>
          <a:r>
            <a:rPr lang="en-US" sz="3500" kern="1200" dirty="0"/>
            <a:t> with Otsu’s binary segmentation method </a:t>
          </a:r>
          <a:r>
            <a:rPr lang="en-US" sz="3500" b="0" i="0" kern="1200" baseline="0" dirty="0">
              <a:solidFill>
                <a:srgbClr val="92D050"/>
              </a:solidFill>
              <a:latin typeface="Cambria Math" panose="02040503050406030204" pitchFamily="18" charset="0"/>
            </a:rPr>
            <a:t>(Otsu, 1970)</a:t>
          </a:r>
          <a:r>
            <a:rPr lang="en-US" sz="3500" kern="1200" dirty="0"/>
            <a:t>.</a:t>
          </a:r>
        </a:p>
      </dsp:txBody>
      <dsp:txXfrm>
        <a:off x="9607910" y="11409721"/>
        <a:ext cx="6659120" cy="3158683"/>
      </dsp:txXfrm>
    </dsp:sp>
    <dsp:sp modelId="{296BB293-BC01-4197-9927-379AED5DD895}">
      <dsp:nvSpPr>
        <dsp:cNvPr id="0" name=""/>
        <dsp:cNvSpPr/>
      </dsp:nvSpPr>
      <dsp:spPr>
        <a:xfrm>
          <a:off x="2231091" y="11238844"/>
          <a:ext cx="7000874" cy="3500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Compute the joint segmentation </a:t>
          </a:r>
          <a:r>
            <a:rPr lang="en-US" sz="3500" kern="1200" dirty="0">
              <a:solidFill>
                <a:srgbClr val="FF00FF"/>
              </a:solidFill>
            </a:rPr>
            <a:t>error</a:t>
          </a:r>
          <a:r>
            <a:rPr lang="en-US" sz="3500" kern="1200" dirty="0"/>
            <a:t>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1</m:t>
                  </m:r>
                </m:sub>
              </m:sSub>
            </m:oMath>
          </a14:m>
          <a:r>
            <a:rPr lang="en-US" sz="3500" kern="1200" dirty="0"/>
            <a:t> and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𝐼</m:t>
                  </m:r>
                </m:e>
                <m:sub>
                  <m:r>
                    <a:rPr lang="en-US" sz="3500" b="0" i="1" kern="1200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2</m:t>
                  </m:r>
                </m:sub>
              </m:sSub>
            </m:oMath>
          </a14:m>
          <a:r>
            <a:rPr lang="en-US" sz="3500" kern="1200" dirty="0"/>
            <a:t> from the computed segmentation.</a:t>
          </a:r>
        </a:p>
      </dsp:txBody>
      <dsp:txXfrm>
        <a:off x="2401968" y="11409721"/>
        <a:ext cx="6659120" cy="3158683"/>
      </dsp:txXfrm>
    </dsp:sp>
    <dsp:sp modelId="{A185C248-4933-4546-B8F2-05A0207CE3DF}">
      <dsp:nvSpPr>
        <dsp:cNvPr id="0" name=""/>
        <dsp:cNvSpPr/>
      </dsp:nvSpPr>
      <dsp:spPr>
        <a:xfrm>
          <a:off x="4333" y="4385587"/>
          <a:ext cx="7000874" cy="35004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If the joint segmentation </a:t>
          </a:r>
          <a:r>
            <a:rPr lang="en-US" sz="3500" kern="1200" dirty="0">
              <a:solidFill>
                <a:srgbClr val="FF00FF"/>
              </a:solidFill>
            </a:rPr>
            <a:t>error</a:t>
          </a:r>
          <a:r>
            <a:rPr lang="en-US" sz="3500" kern="1200" dirty="0"/>
            <a:t> is small enough, quit.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Otherwise, update the transformation to minimize the </a:t>
          </a:r>
          <a:r>
            <a:rPr lang="en-US" sz="3500" kern="1200" dirty="0">
              <a:solidFill>
                <a:srgbClr val="FF00FF"/>
              </a:solidFill>
            </a:rPr>
            <a:t>error</a:t>
          </a:r>
          <a:r>
            <a:rPr lang="en-US" sz="3500" kern="1200" dirty="0"/>
            <a:t>, using Powell’s method.</a:t>
          </a:r>
        </a:p>
      </dsp:txBody>
      <dsp:txXfrm>
        <a:off x="175210" y="4556464"/>
        <a:ext cx="6659120" cy="3158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11930385"/>
            <a:ext cx="32644080" cy="8232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21762720"/>
            <a:ext cx="2688336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3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515316" y="9023352"/>
            <a:ext cx="38018085" cy="192237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47725" y="9023352"/>
            <a:ext cx="113427510" cy="192237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5" y="24678642"/>
            <a:ext cx="32644080" cy="7627620"/>
          </a:xfrm>
        </p:spPr>
        <p:txBody>
          <a:bodyPr anchor="t"/>
          <a:lstStyle>
            <a:lvl1pPr algn="l">
              <a:defRPr sz="191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5" y="16277596"/>
            <a:ext cx="32644080" cy="8401048"/>
          </a:xfrm>
        </p:spPr>
        <p:txBody>
          <a:bodyPr anchor="b"/>
          <a:lstStyle>
            <a:lvl1pPr marL="0" indent="0">
              <a:buNone/>
              <a:defRPr sz="9642">
                <a:solidFill>
                  <a:schemeClr val="tx1">
                    <a:tint val="75000"/>
                  </a:schemeClr>
                </a:solidFill>
              </a:defRPr>
            </a:lvl1pPr>
            <a:lvl2pPr marL="2194649" indent="0">
              <a:buNone/>
              <a:defRPr sz="8687">
                <a:solidFill>
                  <a:schemeClr val="tx1">
                    <a:tint val="75000"/>
                  </a:schemeClr>
                </a:solidFill>
              </a:defRPr>
            </a:lvl2pPr>
            <a:lvl3pPr marL="4389298" indent="0">
              <a:buNone/>
              <a:defRPr sz="7637">
                <a:solidFill>
                  <a:schemeClr val="tx1">
                    <a:tint val="75000"/>
                  </a:schemeClr>
                </a:solidFill>
              </a:defRPr>
            </a:lvl3pPr>
            <a:lvl4pPr marL="6583948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4pPr>
            <a:lvl5pPr marL="8778596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5pPr>
            <a:lvl6pPr marL="10973246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6pPr>
            <a:lvl7pPr marL="13167895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7pPr>
            <a:lvl8pPr marL="15362543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8pPr>
            <a:lvl9pPr marL="17557193" indent="0">
              <a:buNone/>
              <a:defRPr sz="66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7729" y="52575460"/>
            <a:ext cx="75722795" cy="148685252"/>
          </a:xfrm>
        </p:spPr>
        <p:txBody>
          <a:bodyPr/>
          <a:lstStyle>
            <a:lvl1pPr>
              <a:defRPr sz="13460"/>
            </a:lvl1pPr>
            <a:lvl2pPr>
              <a:defRPr sz="11550"/>
            </a:lvl2pPr>
            <a:lvl3pPr>
              <a:defRPr sz="9642"/>
            </a:lvl3pPr>
            <a:lvl4pPr>
              <a:defRPr sz="8687"/>
            </a:lvl4pPr>
            <a:lvl5pPr>
              <a:defRPr sz="8687"/>
            </a:lvl5pPr>
            <a:lvl6pPr>
              <a:defRPr sz="8687"/>
            </a:lvl6pPr>
            <a:lvl7pPr>
              <a:defRPr sz="8687"/>
            </a:lvl7pPr>
            <a:lvl8pPr>
              <a:defRPr sz="8687"/>
            </a:lvl8pPr>
            <a:lvl9pPr>
              <a:defRPr sz="86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810602" y="52575460"/>
            <a:ext cx="75722800" cy="148685252"/>
          </a:xfrm>
        </p:spPr>
        <p:txBody>
          <a:bodyPr/>
          <a:lstStyle>
            <a:lvl1pPr>
              <a:defRPr sz="13460"/>
            </a:lvl1pPr>
            <a:lvl2pPr>
              <a:defRPr sz="11550"/>
            </a:lvl2pPr>
            <a:lvl3pPr>
              <a:defRPr sz="9642"/>
            </a:lvl3pPr>
            <a:lvl4pPr>
              <a:defRPr sz="8687"/>
            </a:lvl4pPr>
            <a:lvl5pPr>
              <a:defRPr sz="8687"/>
            </a:lvl5pPr>
            <a:lvl6pPr>
              <a:defRPr sz="8687"/>
            </a:lvl6pPr>
            <a:lvl7pPr>
              <a:defRPr sz="8687"/>
            </a:lvl7pPr>
            <a:lvl8pPr>
              <a:defRPr sz="8687"/>
            </a:lvl8pPr>
            <a:lvl9pPr>
              <a:defRPr sz="86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537974"/>
            <a:ext cx="3456432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2" y="8596633"/>
            <a:ext cx="16968790" cy="3582667"/>
          </a:xfrm>
        </p:spPr>
        <p:txBody>
          <a:bodyPr anchor="b"/>
          <a:lstStyle>
            <a:lvl1pPr marL="0" indent="0">
              <a:buNone/>
              <a:defRPr sz="11550" b="1"/>
            </a:lvl1pPr>
            <a:lvl2pPr marL="2194649" indent="0">
              <a:buNone/>
              <a:defRPr sz="9642" b="1"/>
            </a:lvl2pPr>
            <a:lvl3pPr marL="4389298" indent="0">
              <a:buNone/>
              <a:defRPr sz="8687" b="1"/>
            </a:lvl3pPr>
            <a:lvl4pPr marL="6583948" indent="0">
              <a:buNone/>
              <a:defRPr sz="7637" b="1"/>
            </a:lvl4pPr>
            <a:lvl5pPr marL="8778596" indent="0">
              <a:buNone/>
              <a:defRPr sz="7637" b="1"/>
            </a:lvl5pPr>
            <a:lvl6pPr marL="10973246" indent="0">
              <a:buNone/>
              <a:defRPr sz="7637" b="1"/>
            </a:lvl6pPr>
            <a:lvl7pPr marL="13167895" indent="0">
              <a:buNone/>
              <a:defRPr sz="7637" b="1"/>
            </a:lvl7pPr>
            <a:lvl8pPr marL="15362543" indent="0">
              <a:buNone/>
              <a:defRPr sz="7637" b="1"/>
            </a:lvl8pPr>
            <a:lvl9pPr marL="17557193" indent="0">
              <a:buNone/>
              <a:defRPr sz="7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2" y="12179299"/>
            <a:ext cx="16968790" cy="22127214"/>
          </a:xfrm>
        </p:spPr>
        <p:txBody>
          <a:bodyPr/>
          <a:lstStyle>
            <a:lvl1pPr>
              <a:defRPr sz="11550"/>
            </a:lvl1pPr>
            <a:lvl2pPr>
              <a:defRPr sz="9642"/>
            </a:lvl2pPr>
            <a:lvl3pPr>
              <a:defRPr sz="8687"/>
            </a:lvl3pPr>
            <a:lvl4pPr>
              <a:defRPr sz="7637"/>
            </a:lvl4pPr>
            <a:lvl5pPr>
              <a:defRPr sz="7637"/>
            </a:lvl5pPr>
            <a:lvl6pPr>
              <a:defRPr sz="7637"/>
            </a:lvl6pPr>
            <a:lvl7pPr>
              <a:defRPr sz="7637"/>
            </a:lvl7pPr>
            <a:lvl8pPr>
              <a:defRPr sz="7637"/>
            </a:lvl8pPr>
            <a:lvl9pPr>
              <a:defRPr sz="76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8596633"/>
            <a:ext cx="16975455" cy="3582667"/>
          </a:xfrm>
        </p:spPr>
        <p:txBody>
          <a:bodyPr anchor="b"/>
          <a:lstStyle>
            <a:lvl1pPr marL="0" indent="0">
              <a:buNone/>
              <a:defRPr sz="11550" b="1"/>
            </a:lvl1pPr>
            <a:lvl2pPr marL="2194649" indent="0">
              <a:buNone/>
              <a:defRPr sz="9642" b="1"/>
            </a:lvl2pPr>
            <a:lvl3pPr marL="4389298" indent="0">
              <a:buNone/>
              <a:defRPr sz="8687" b="1"/>
            </a:lvl3pPr>
            <a:lvl4pPr marL="6583948" indent="0">
              <a:buNone/>
              <a:defRPr sz="7637" b="1"/>
            </a:lvl4pPr>
            <a:lvl5pPr marL="8778596" indent="0">
              <a:buNone/>
              <a:defRPr sz="7637" b="1"/>
            </a:lvl5pPr>
            <a:lvl6pPr marL="10973246" indent="0">
              <a:buNone/>
              <a:defRPr sz="7637" b="1"/>
            </a:lvl6pPr>
            <a:lvl7pPr marL="13167895" indent="0">
              <a:buNone/>
              <a:defRPr sz="7637" b="1"/>
            </a:lvl7pPr>
            <a:lvl8pPr marL="15362543" indent="0">
              <a:buNone/>
              <a:defRPr sz="7637" b="1"/>
            </a:lvl8pPr>
            <a:lvl9pPr marL="17557193" indent="0">
              <a:buNone/>
              <a:defRPr sz="763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2179299"/>
            <a:ext cx="16975455" cy="22127214"/>
          </a:xfrm>
        </p:spPr>
        <p:txBody>
          <a:bodyPr/>
          <a:lstStyle>
            <a:lvl1pPr>
              <a:defRPr sz="11550"/>
            </a:lvl1pPr>
            <a:lvl2pPr>
              <a:defRPr sz="9642"/>
            </a:lvl2pPr>
            <a:lvl3pPr>
              <a:defRPr sz="8687"/>
            </a:lvl3pPr>
            <a:lvl4pPr>
              <a:defRPr sz="7637"/>
            </a:lvl4pPr>
            <a:lvl5pPr>
              <a:defRPr sz="7637"/>
            </a:lvl5pPr>
            <a:lvl6pPr>
              <a:defRPr sz="7637"/>
            </a:lvl6pPr>
            <a:lvl7pPr>
              <a:defRPr sz="7637"/>
            </a:lvl7pPr>
            <a:lvl8pPr>
              <a:defRPr sz="7637"/>
            </a:lvl8pPr>
            <a:lvl9pPr>
              <a:defRPr sz="76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4" y="1529080"/>
            <a:ext cx="12634915" cy="6507480"/>
          </a:xfrm>
        </p:spPr>
        <p:txBody>
          <a:bodyPr anchor="b"/>
          <a:lstStyle>
            <a:lvl1pPr algn="l">
              <a:defRPr sz="96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529084"/>
            <a:ext cx="21469350" cy="32777432"/>
          </a:xfrm>
        </p:spPr>
        <p:txBody>
          <a:bodyPr/>
          <a:lstStyle>
            <a:lvl1pPr>
              <a:defRPr sz="15369"/>
            </a:lvl1pPr>
            <a:lvl2pPr>
              <a:defRPr sz="13460"/>
            </a:lvl2pPr>
            <a:lvl3pPr>
              <a:defRPr sz="11550"/>
            </a:lvl3pPr>
            <a:lvl4pPr>
              <a:defRPr sz="9642"/>
            </a:lvl4pPr>
            <a:lvl5pPr>
              <a:defRPr sz="9642"/>
            </a:lvl5pPr>
            <a:lvl6pPr>
              <a:defRPr sz="9642"/>
            </a:lvl6pPr>
            <a:lvl7pPr>
              <a:defRPr sz="9642"/>
            </a:lvl7pPr>
            <a:lvl8pPr>
              <a:defRPr sz="9642"/>
            </a:lvl8pPr>
            <a:lvl9pPr>
              <a:defRPr sz="96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4" y="8036564"/>
            <a:ext cx="12634915" cy="26269952"/>
          </a:xfrm>
        </p:spPr>
        <p:txBody>
          <a:bodyPr/>
          <a:lstStyle>
            <a:lvl1pPr marL="0" indent="0">
              <a:buNone/>
              <a:defRPr sz="6682"/>
            </a:lvl1pPr>
            <a:lvl2pPr marL="2194649" indent="0">
              <a:buNone/>
              <a:defRPr sz="5727"/>
            </a:lvl2pPr>
            <a:lvl3pPr marL="4389298" indent="0">
              <a:buNone/>
              <a:defRPr sz="4773"/>
            </a:lvl3pPr>
            <a:lvl4pPr marL="6583948" indent="0">
              <a:buNone/>
              <a:defRPr sz="4296"/>
            </a:lvl4pPr>
            <a:lvl5pPr marL="8778596" indent="0">
              <a:buNone/>
              <a:defRPr sz="4296"/>
            </a:lvl5pPr>
            <a:lvl6pPr marL="10973246" indent="0">
              <a:buNone/>
              <a:defRPr sz="4296"/>
            </a:lvl6pPr>
            <a:lvl7pPr marL="13167895" indent="0">
              <a:buNone/>
              <a:defRPr sz="4296"/>
            </a:lvl7pPr>
            <a:lvl8pPr marL="15362543" indent="0">
              <a:buNone/>
              <a:defRPr sz="4296"/>
            </a:lvl8pPr>
            <a:lvl9pPr marL="17557193" indent="0">
              <a:buNone/>
              <a:defRPr sz="42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10" y="26883361"/>
            <a:ext cx="23042880" cy="3173732"/>
          </a:xfrm>
        </p:spPr>
        <p:txBody>
          <a:bodyPr anchor="b"/>
          <a:lstStyle>
            <a:lvl1pPr algn="l">
              <a:defRPr sz="96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10" y="3431540"/>
            <a:ext cx="23042880" cy="23042880"/>
          </a:xfrm>
        </p:spPr>
        <p:txBody>
          <a:bodyPr/>
          <a:lstStyle>
            <a:lvl1pPr marL="0" indent="0">
              <a:buNone/>
              <a:defRPr sz="15369"/>
            </a:lvl1pPr>
            <a:lvl2pPr marL="2194649" indent="0">
              <a:buNone/>
              <a:defRPr sz="13460"/>
            </a:lvl2pPr>
            <a:lvl3pPr marL="4389298" indent="0">
              <a:buNone/>
              <a:defRPr sz="11550"/>
            </a:lvl3pPr>
            <a:lvl4pPr marL="6583948" indent="0">
              <a:buNone/>
              <a:defRPr sz="9642"/>
            </a:lvl4pPr>
            <a:lvl5pPr marL="8778596" indent="0">
              <a:buNone/>
              <a:defRPr sz="9642"/>
            </a:lvl5pPr>
            <a:lvl6pPr marL="10973246" indent="0">
              <a:buNone/>
              <a:defRPr sz="9642"/>
            </a:lvl6pPr>
            <a:lvl7pPr marL="13167895" indent="0">
              <a:buNone/>
              <a:defRPr sz="9642"/>
            </a:lvl7pPr>
            <a:lvl8pPr marL="15362543" indent="0">
              <a:buNone/>
              <a:defRPr sz="9642"/>
            </a:lvl8pPr>
            <a:lvl9pPr marL="17557193" indent="0">
              <a:buNone/>
              <a:defRPr sz="96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10" y="30057093"/>
            <a:ext cx="23042880" cy="4507228"/>
          </a:xfrm>
        </p:spPr>
        <p:txBody>
          <a:bodyPr/>
          <a:lstStyle>
            <a:lvl1pPr marL="0" indent="0">
              <a:buNone/>
              <a:defRPr sz="6682"/>
            </a:lvl1pPr>
            <a:lvl2pPr marL="2194649" indent="0">
              <a:buNone/>
              <a:defRPr sz="5727"/>
            </a:lvl2pPr>
            <a:lvl3pPr marL="4389298" indent="0">
              <a:buNone/>
              <a:defRPr sz="4773"/>
            </a:lvl3pPr>
            <a:lvl4pPr marL="6583948" indent="0">
              <a:buNone/>
              <a:defRPr sz="4296"/>
            </a:lvl4pPr>
            <a:lvl5pPr marL="8778596" indent="0">
              <a:buNone/>
              <a:defRPr sz="4296"/>
            </a:lvl5pPr>
            <a:lvl6pPr marL="10973246" indent="0">
              <a:buNone/>
              <a:defRPr sz="4296"/>
            </a:lvl6pPr>
            <a:lvl7pPr marL="13167895" indent="0">
              <a:buNone/>
              <a:defRPr sz="4296"/>
            </a:lvl7pPr>
            <a:lvl8pPr marL="15362543" indent="0">
              <a:buNone/>
              <a:defRPr sz="4296"/>
            </a:lvl8pPr>
            <a:lvl9pPr marL="17557193" indent="0">
              <a:buNone/>
              <a:defRPr sz="42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537974"/>
            <a:ext cx="34564320" cy="6400800"/>
          </a:xfrm>
          <a:prstGeom prst="rect">
            <a:avLst/>
          </a:prstGeom>
        </p:spPr>
        <p:txBody>
          <a:bodyPr vert="horz" lIns="459806" tIns="229903" rIns="459806" bIns="2299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8961124"/>
            <a:ext cx="34564320" cy="25345392"/>
          </a:xfrm>
          <a:prstGeom prst="rect">
            <a:avLst/>
          </a:prstGeom>
        </p:spPr>
        <p:txBody>
          <a:bodyPr vert="horz" lIns="459806" tIns="229903" rIns="459806" bIns="2299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35595562"/>
            <a:ext cx="896112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l">
              <a:defRPr sz="57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5857-2E9E-43EE-89D9-C03243442B3E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35595562"/>
            <a:ext cx="1216152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ctr">
              <a:defRPr sz="57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35595562"/>
            <a:ext cx="8961120" cy="2044700"/>
          </a:xfrm>
          <a:prstGeom prst="rect">
            <a:avLst/>
          </a:prstGeom>
        </p:spPr>
        <p:txBody>
          <a:bodyPr vert="horz" lIns="459806" tIns="229903" rIns="459806" bIns="229903" rtlCol="0" anchor="ctr"/>
          <a:lstStyle>
            <a:lvl1pPr algn="r">
              <a:defRPr sz="57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7EB3-EF49-4ADE-AEED-BAE3580AC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2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298" rtl="0" eaLnBrk="1" latinLnBrk="0" hangingPunct="1">
        <a:spcBef>
          <a:spcPct val="0"/>
        </a:spcBef>
        <a:buNone/>
        <a:defRPr sz="210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87" indent="-1645987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369" kern="1200">
          <a:solidFill>
            <a:schemeClr val="tx1"/>
          </a:solidFill>
          <a:latin typeface="+mn-lt"/>
          <a:ea typeface="+mn-ea"/>
          <a:cs typeface="+mn-cs"/>
        </a:defRPr>
      </a:lvl1pPr>
      <a:lvl2pPr marL="3566304" indent="-1371657" algn="l" defTabSz="4389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60" kern="1200">
          <a:solidFill>
            <a:schemeClr val="tx1"/>
          </a:solidFill>
          <a:latin typeface="+mn-lt"/>
          <a:ea typeface="+mn-ea"/>
          <a:cs typeface="+mn-cs"/>
        </a:defRPr>
      </a:lvl2pPr>
      <a:lvl3pPr marL="5486624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3pPr>
      <a:lvl4pPr marL="7681272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–"/>
        <a:defRPr sz="9642" kern="1200">
          <a:solidFill>
            <a:schemeClr val="tx1"/>
          </a:solidFill>
          <a:latin typeface="+mn-lt"/>
          <a:ea typeface="+mn-ea"/>
          <a:cs typeface="+mn-cs"/>
        </a:defRPr>
      </a:lvl4pPr>
      <a:lvl5pPr marL="9875921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»"/>
        <a:defRPr sz="9642" kern="1200">
          <a:solidFill>
            <a:schemeClr val="tx1"/>
          </a:solidFill>
          <a:latin typeface="+mn-lt"/>
          <a:ea typeface="+mn-ea"/>
          <a:cs typeface="+mn-cs"/>
        </a:defRPr>
      </a:lvl5pPr>
      <a:lvl6pPr marL="12070570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42" kern="1200">
          <a:solidFill>
            <a:schemeClr val="tx1"/>
          </a:solidFill>
          <a:latin typeface="+mn-lt"/>
          <a:ea typeface="+mn-ea"/>
          <a:cs typeface="+mn-cs"/>
        </a:defRPr>
      </a:lvl6pPr>
      <a:lvl7pPr marL="14265219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42" kern="1200">
          <a:solidFill>
            <a:schemeClr val="tx1"/>
          </a:solidFill>
          <a:latin typeface="+mn-lt"/>
          <a:ea typeface="+mn-ea"/>
          <a:cs typeface="+mn-cs"/>
        </a:defRPr>
      </a:lvl7pPr>
      <a:lvl8pPr marL="16459869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42" kern="1200">
          <a:solidFill>
            <a:schemeClr val="tx1"/>
          </a:solidFill>
          <a:latin typeface="+mn-lt"/>
          <a:ea typeface="+mn-ea"/>
          <a:cs typeface="+mn-cs"/>
        </a:defRPr>
      </a:lvl8pPr>
      <a:lvl9pPr marL="18654518" indent="-1097323" algn="l" defTabSz="4389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96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1pPr>
      <a:lvl2pPr marL="2194649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2pPr>
      <a:lvl3pPr marL="4389298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3pPr>
      <a:lvl4pPr marL="6583948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4pPr>
      <a:lvl5pPr marL="8778596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5pPr>
      <a:lvl6pPr marL="10973246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6pPr>
      <a:lvl7pPr marL="13167895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7pPr>
      <a:lvl8pPr marL="15362543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8pPr>
      <a:lvl9pPr marL="17557193" algn="l" defTabSz="4389298" rtl="0" eaLnBrk="1" latinLnBrk="0" hangingPunct="1">
        <a:defRPr sz="8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microsoft.com/office/2007/relationships/diagramDrawing" Target="../diagrams/drawing1.xml"/><Relationship Id="rId5" Type="http://schemas.openxmlformats.org/officeDocument/2006/relationships/image" Target="../media/image4.tiff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F21683-BA9A-4A01-93A1-ACF45E4F8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290" y="1720282"/>
            <a:ext cx="5874697" cy="2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87BBC-E910-4114-9A07-3B8AA05A5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77" y="1721536"/>
            <a:ext cx="4379495" cy="297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ED13A-A2A0-4487-81FB-E2F8152A7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845" y="1720937"/>
            <a:ext cx="2648258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7763" y="1850989"/>
            <a:ext cx="30461146" cy="2540475"/>
          </a:xfrm>
          <a:prstGeom prst="rect">
            <a:avLst/>
          </a:prstGeom>
          <a:noFill/>
          <a:ln>
            <a:noFill/>
          </a:ln>
        </p:spPr>
        <p:txBody>
          <a:bodyPr wrap="square" lIns="77506" tIns="38753" rIns="77506" bIns="38753" rtlCol="0">
            <a:spAutoFit/>
          </a:bodyPr>
          <a:lstStyle/>
          <a:p>
            <a:pPr algn="ctr"/>
            <a:r>
              <a:rPr lang="en-US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Iman Aganj</a:t>
            </a:r>
            <a:r>
              <a:rPr lang="en-US" sz="5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,</a:t>
            </a:r>
            <a:r>
              <a:rPr lang="de-DE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Bruce Fischl</a:t>
            </a:r>
            <a:endParaRPr lang="en-US" sz="5600" baseline="30000" dirty="0">
              <a:solidFill>
                <a:srgbClr val="FFC000"/>
              </a:solidFill>
              <a:latin typeface="Times New Roman"/>
            </a:endParaRPr>
          </a:p>
          <a:p>
            <a:pPr algn="ctr"/>
            <a:endParaRPr lang="en-US" sz="2000" dirty="0">
              <a:latin typeface="Times New Roman"/>
            </a:endParaRPr>
          </a:p>
          <a:p>
            <a:pPr algn="ctr"/>
            <a:r>
              <a:rPr lang="en-US" sz="4200" dirty="0">
                <a:latin typeface="Times New Roman"/>
              </a:rPr>
              <a:t>Martinos Center for Biomedical Imaging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4200" dirty="0">
                <a:latin typeface="Times New Roman"/>
              </a:rPr>
              <a:t> Massachusetts General Hospital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4200" dirty="0">
                <a:latin typeface="Times New Roman"/>
              </a:rPr>
              <a:t> Harvard Medical School</a:t>
            </a:r>
          </a:p>
          <a:p>
            <a:pPr algn="ctr"/>
            <a:r>
              <a:rPr lang="en-US" sz="4200" dirty="0">
                <a:latin typeface="Times New Roman"/>
              </a:rPr>
              <a:t>Computer Science and Artificial Intelligence Lab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en-US" sz="4200" dirty="0">
                <a:latin typeface="Times New Roman"/>
              </a:rPr>
              <a:t> Massachusetts Institute of Technology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0443" y="266701"/>
            <a:ext cx="34016436" cy="1514682"/>
          </a:xfrm>
          <a:prstGeom prst="rect">
            <a:avLst/>
          </a:prstGeom>
          <a:noFill/>
          <a:ln>
            <a:noFill/>
          </a:ln>
        </p:spPr>
        <p:txBody>
          <a:bodyPr wrap="none" lIns="77506" tIns="38753" rIns="77506" bIns="387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334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Multimodal Image Registration through Simultaneous Segmentation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33400" y="266700"/>
            <a:ext cx="37338000" cy="4445000"/>
          </a:xfrm>
          <a:prstGeom prst="round2DiagRect">
            <a:avLst>
              <a:gd name="adj1" fmla="val 50000"/>
              <a:gd name="adj2" fmla="val 0"/>
            </a:avLst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281" tIns="43640" rIns="87281" bIns="43640" rtlCol="0" anchor="ctr"/>
          <a:lstStyle/>
          <a:p>
            <a:pPr algn="ctr"/>
            <a:endParaRPr lang="en-US" sz="7106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2799048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T1 MR image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4BE1527-1F7B-46A7-87A2-D1CCF4E54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57343"/>
            <a:ext cx="31117032" cy="749949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C72D3CF-23E4-4BDA-BD92-CAACC08B8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0536" y="5157343"/>
            <a:ext cx="6227064" cy="7516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AF1488-913D-4734-AAF1-89D545421FAD}"/>
              </a:ext>
            </a:extLst>
          </p:cNvPr>
          <p:cNvSpPr txBox="1"/>
          <p:nvPr/>
        </p:nvSpPr>
        <p:spPr>
          <a:xfrm>
            <a:off x="25423368" y="12795631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Local segmentation </a:t>
            </a:r>
            <a:r>
              <a:rPr lang="en-US" sz="4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BAE02A-AC92-45B2-8ED7-F16B0F81BB48}"/>
              </a:ext>
            </a:extLst>
          </p:cNvPr>
          <p:cNvSpPr txBox="1"/>
          <p:nvPr/>
        </p:nvSpPr>
        <p:spPr>
          <a:xfrm>
            <a:off x="19202400" y="12795631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Binary joint 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2809ED-17FD-47D4-8A17-7DC3E5FE7BDE}"/>
              </a:ext>
            </a:extLst>
          </p:cNvPr>
          <p:cNvSpPr txBox="1"/>
          <p:nvPr/>
        </p:nvSpPr>
        <p:spPr>
          <a:xfrm>
            <a:off x="12978384" y="12795631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overlaid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E8775E-8EF2-4050-ADE1-97414FCBCD67}"/>
              </a:ext>
            </a:extLst>
          </p:cNvPr>
          <p:cNvSpPr txBox="1"/>
          <p:nvPr/>
        </p:nvSpPr>
        <p:spPr>
          <a:xfrm>
            <a:off x="31720536" y="12795631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Total segmentation </a:t>
            </a:r>
            <a:r>
              <a:rPr lang="en-US" sz="40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C5F32-3EAC-4A9A-B6A4-2BB1D60D53AD}"/>
              </a:ext>
            </a:extLst>
          </p:cNvPr>
          <p:cNvSpPr txBox="1"/>
          <p:nvPr/>
        </p:nvSpPr>
        <p:spPr>
          <a:xfrm>
            <a:off x="6749796" y="12795631"/>
            <a:ext cx="6227064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T2 MR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37E3F38-1C67-4987-A456-E820B38A28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5279545"/>
                  </p:ext>
                </p:extLst>
              </p:nvPr>
            </p:nvGraphicFramePr>
            <p:xfrm>
              <a:off x="533400" y="13737418"/>
              <a:ext cx="18669000" cy="148893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37E3F38-1C67-4987-A456-E820B38A280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15279545"/>
                  </p:ext>
                </p:extLst>
              </p:nvPr>
            </p:nvGraphicFramePr>
            <p:xfrm>
              <a:off x="533400" y="13737418"/>
              <a:ext cx="18669000" cy="1488932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7F4CFDB-BA8A-4941-8719-90E4D116A5FB}"/>
              </a:ext>
            </a:extLst>
          </p:cNvPr>
          <p:cNvSpPr txBox="1">
            <a:spLocks/>
          </p:cNvSpPr>
          <p:nvPr/>
        </p:nvSpPr>
        <p:spPr>
          <a:xfrm>
            <a:off x="10886" y="37789250"/>
            <a:ext cx="38393914" cy="615550"/>
          </a:xfrm>
          <a:prstGeom prst="rect">
            <a:avLst/>
          </a:prstGeom>
          <a:noFill/>
          <a:ln>
            <a:noFill/>
          </a:ln>
        </p:spPr>
        <p:txBody>
          <a:bodyPr wrap="square" lIns="91437" tIns="91437" rIns="91437" bIns="0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Acknowledgments: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ea typeface="Cambria Math"/>
              </a:rPr>
              <a:t>  This project was supported by the National Institutes of Health and the BrightFocus Foundation.</a:t>
            </a:r>
            <a:endParaRPr lang="en-US" sz="3300" dirty="0">
              <a:solidFill>
                <a:schemeClr val="accent3">
                  <a:lumMod val="50000"/>
                </a:schemeClr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BBD8576-1873-4E10-848C-56BBFD8BF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527708"/>
                  </p:ext>
                </p:extLst>
              </p:nvPr>
            </p:nvGraphicFramePr>
            <p:xfrm>
              <a:off x="533400" y="29083762"/>
              <a:ext cx="37414200" cy="877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3130092129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161490935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1210186308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3612740082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835115829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>
                              <a:solidFill>
                                <a:schemeClr val="accent6"/>
                              </a:solidFill>
                            </a:rPr>
                            <a:t>Experimental</a:t>
                          </a:r>
                          <a:r>
                            <a:rPr lang="en-US" sz="7200" baseline="0" dirty="0">
                              <a:solidFill>
                                <a:schemeClr val="accent6"/>
                              </a:solidFill>
                            </a:rPr>
                            <a:t> Results</a:t>
                          </a:r>
                        </a:p>
                        <a:p>
                          <a:pPr algn="ctr"/>
                          <a:r>
                            <a:rPr lang="en-US" sz="3200" baseline="0" dirty="0">
                              <a:solidFill>
                                <a:schemeClr val="accent6"/>
                              </a:solidFill>
                            </a:rPr>
                            <a:t>Implemented in SPM12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Pre-registration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Mutual Information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(MI)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(Wells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1996)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Maes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1997)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Normalized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Mutual Information (NMI)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0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Studholme</a:t>
                          </a: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0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Entropy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Correlation Coefficient  (ECC)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Maes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1997)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Normalized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Cross Correlation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(NCC)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Anuta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1970)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Proposed Segmentation-Based (SB)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(Aganj &amp; Fischl, 2017)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07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Retrieval of synthetic transformations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(T1/T2 MRI)</a:t>
                          </a:r>
                        </a:p>
                        <a:p>
                          <a:pPr algn="ctr"/>
                          <a:r>
                            <a:rPr lang="en-US" sz="3200" b="1" dirty="0" err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BrainWeb</a:t>
                          </a: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dataset 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(Collins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Percentile ranks for the registration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&lt;0.1</m:t>
                                </m:r>
                              </m:oMath>
                            </m:oMathPara>
                          </a14:m>
                          <a:endParaRPr lang="en-US" sz="3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61.85%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61.96%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61.37%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0.02%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US" sz="3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63.20%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62.35%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62.60%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66.91%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3904280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US" sz="3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0.01%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63.25%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62.41%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62.64%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64.88%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72.89%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35736"/>
                      </a:ext>
                    </a:extLst>
                  </a:tr>
                  <a:tr h="51206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Cross-subject registration of labeled images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(T1/PD MRI)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(Fischl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2002)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Label-matching score averaged across experiments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Mean(Score)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0.9304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0.9538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0.9563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0.9563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0.9586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4444402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SEM(Score)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0.0028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0.0008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0.0008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7794433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% times ours outperformed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84%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3344963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i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-test: </a:t>
                          </a:r>
                          <a:r>
                            <a:rPr lang="en-US" sz="3200" i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en-US" sz="320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-14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3793672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sign rank: </a:t>
                          </a:r>
                          <a:r>
                            <a:rPr lang="en-US" sz="3200" i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4019862"/>
                      </a:ext>
                    </a:extLst>
                  </a:tr>
                  <a:tr h="1021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Within-subject registration of landmarked images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(T1/T2/PD MRI, CT, PET)</a:t>
                          </a:r>
                        </a:p>
                        <a:p>
                          <a:pPr algn="ctr"/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RIRE dataset 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(Fitzpatrick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Cross-subject mean of registration error in millimeters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Mean(error)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26.3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3.1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2.9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14.0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6.2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3087190"/>
                      </a:ext>
                    </a:extLst>
                  </a:tr>
                  <a:tr h="10210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SEM(error)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9827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5BBD8576-1873-4E10-848C-56BBFD8BF2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527708"/>
                  </p:ext>
                </p:extLst>
              </p:nvPr>
            </p:nvGraphicFramePr>
            <p:xfrm>
              <a:off x="533400" y="29083762"/>
              <a:ext cx="37414200" cy="877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3130092129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161490935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1210186308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3612740082"/>
                        </a:ext>
                      </a:extLst>
                    </a:gridCol>
                    <a:gridCol w="3924300">
                      <a:extLst>
                        <a:ext uri="{9D8B030D-6E8A-4147-A177-3AD203B41FA5}">
                          <a16:colId xmlns:a16="http://schemas.microsoft.com/office/drawing/2014/main" val="2835115829"/>
                        </a:ext>
                      </a:extLst>
                    </a:gridCol>
                  </a:tblGrid>
                  <a:tr h="21336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>
                              <a:solidFill>
                                <a:schemeClr val="accent6"/>
                              </a:solidFill>
                            </a:rPr>
                            <a:t>Experimental</a:t>
                          </a:r>
                          <a:r>
                            <a:rPr lang="en-US" sz="7200" baseline="0" dirty="0">
                              <a:solidFill>
                                <a:schemeClr val="accent6"/>
                              </a:solidFill>
                            </a:rPr>
                            <a:t> Results</a:t>
                          </a:r>
                        </a:p>
                        <a:p>
                          <a:pPr algn="ctr"/>
                          <a:r>
                            <a:rPr lang="en-US" sz="3200" baseline="0" dirty="0">
                              <a:solidFill>
                                <a:schemeClr val="accent6"/>
                              </a:solidFill>
                            </a:rPr>
                            <a:t>Implemented in SPM12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Pre-registration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Mutual Information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(MI)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(Wells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1996)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Maes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1997)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Normalized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Mutual Information (NMI)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0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Studholme</a:t>
                          </a: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0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0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Entropy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Correlation Coefficient  (ECC)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Maes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1997)</a:t>
                          </a: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Normalized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Cross Correlation</a:t>
                          </a:r>
                        </a:p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(NCC)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</a:t>
                          </a:r>
                          <a:r>
                            <a:rPr lang="en-US" sz="3200" b="0" i="0" baseline="0" dirty="0" err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Anuta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1970)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baseline="0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a:t>Proposed Segmentation-Based (SB)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(Aganj &amp; Fischl, 2017)</a:t>
                          </a:r>
                          <a:endParaRPr lang="en-US" sz="3200" i="0" baseline="0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endParaRPr>
                        </a:p>
                      </a:txBody>
                      <a:tcPr marL="0" marR="0" marT="91440" marB="9144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072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Retrieval of synthetic transformations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(T1/T2 MRI)</a:t>
                          </a:r>
                        </a:p>
                        <a:p>
                          <a:pPr algn="ctr"/>
                          <a:r>
                            <a:rPr lang="en-US" sz="3200" b="1" dirty="0" err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BrainWeb</a:t>
                          </a: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dataset 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(Collins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Percentile ranks for the registration error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93677" t="-316964" r="-498839" b="-9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61.85%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61.96%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61.37%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0.02%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93677" t="-416964" r="-498839" b="-8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63.20%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62.35%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62.60%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66.91%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13904280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6"/>
                          <a:stretch>
                            <a:fillRect l="-193677" t="-521622" r="-498839" b="-7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0.01%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63.25%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62.41%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62.64%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64.88%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72.89%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35736"/>
                      </a:ext>
                    </a:extLst>
                  </a:tr>
                  <a:tr h="51206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Cross-subject registration of labeled images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(T1/PD MRI)</a:t>
                          </a:r>
                        </a:p>
                        <a:p>
                          <a:pPr algn="ctr"/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(Fischl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2002)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Label-matching score averaged across experiments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Mean(Score)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0.9304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0.9538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0.9563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0.9563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0.9582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0.9586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4444402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SEM(Score)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0.0028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0.0010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0.0008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0.0008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7794433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% times ours outperformed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100%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95%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84%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3344963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i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320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-test: </a:t>
                          </a:r>
                          <a:r>
                            <a:rPr lang="en-US" sz="3200" i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en-US" sz="320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-14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-7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-9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7×10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3793672"/>
                      </a:ext>
                    </a:extLst>
                  </a:tr>
                  <a:tr h="51206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sign rank: </a:t>
                          </a:r>
                          <a:r>
                            <a:rPr lang="en-US" sz="3200" i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p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8×10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-10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4×10</a:t>
                          </a:r>
                          <a:r>
                            <a:rPr lang="en-US" sz="3200" baseline="300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-8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4019862"/>
                      </a:ext>
                    </a:extLst>
                  </a:tr>
                  <a:tr h="1021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Within-subject registration of landmarked images</a:t>
                          </a:r>
                        </a:p>
                        <a:p>
                          <a:pPr marL="0" marR="0" lvl="0" indent="0" algn="ctr" defTabSz="43892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(T1/T2/PD MRI, CT, PET)</a:t>
                          </a:r>
                        </a:p>
                        <a:p>
                          <a:pPr algn="ctr"/>
                          <a:r>
                            <a:rPr lang="en-US" sz="3200" b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RIRE dataset 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(Fitzpatrick </a:t>
                          </a:r>
                          <a:r>
                            <a:rPr lang="en-US" sz="3200" b="0" i="1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et al</a:t>
                          </a:r>
                          <a:r>
                            <a:rPr lang="en-US" sz="3200" b="0" i="0" baseline="0" dirty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a:t>, 1998)</a:t>
                          </a:r>
                          <a:endParaRPr lang="en-US" sz="3200" b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 rtl="0"/>
                          <a:r>
                            <a:rPr lang="en-US" sz="3200" b="0" dirty="0">
                              <a:solidFill>
                                <a:srgbClr val="E6B9B8"/>
                              </a:solidFill>
                              <a:latin typeface="+mj-lt"/>
                              <a:ea typeface="Cambria Math" panose="02040503050406030204" pitchFamily="18" charset="0"/>
                            </a:rPr>
                            <a:t>Cross-subject mean of registration error in millimeters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Mean(error)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26.3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3.1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="1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2.9</a:t>
                          </a:r>
                          <a:endParaRPr lang="en-US" sz="3200" dirty="0">
                            <a:effectLst/>
                            <a:latin typeface="+mj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14.0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6.2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23087190"/>
                      </a:ext>
                    </a:extLst>
                  </a:tr>
                  <a:tr h="10210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SEM(error)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0.9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0.8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lnSpc>
                              <a:spcPct val="10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0.6</a:t>
                          </a:r>
                        </a:p>
                      </a:txBody>
                      <a:tcPr marL="0" marR="0" marT="0" marB="0" anchor="ctr">
                        <a:lnL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098276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73E721F-59F1-4162-B6C2-C17619484D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75" y="23887767"/>
            <a:ext cx="2268265" cy="22682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467646-5DDA-4DCE-BEB4-2F402C6A0C2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5503" r="8814"/>
          <a:stretch/>
        </p:blipFill>
        <p:spPr bwMode="auto">
          <a:xfrm>
            <a:off x="19659600" y="13734001"/>
            <a:ext cx="18288000" cy="59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C5417D-0E64-46E5-98CA-45664D344AD3}"/>
                  </a:ext>
                </a:extLst>
              </p:cNvPr>
              <p:cNvSpPr txBox="1"/>
              <p:nvPr/>
            </p:nvSpPr>
            <p:spPr>
              <a:xfrm>
                <a:off x="19659600" y="19702614"/>
                <a:ext cx="18288000" cy="1846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Retrieval of synthetic transformations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Left: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Cumulative distribution function of the registration error,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all methods.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Right: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zoomed version, with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0,10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C5417D-0E64-46E5-98CA-45664D344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9600" y="19702614"/>
                <a:ext cx="18288000" cy="1846659"/>
              </a:xfrm>
              <a:prstGeom prst="rect">
                <a:avLst/>
              </a:prstGeom>
              <a:blipFill>
                <a:blip r:embed="rId19"/>
                <a:stretch>
                  <a:fillRect l="-200" t="-8251" r="-967" b="-15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F334CC8-793D-4066-9168-1518DCA6C677}"/>
              </a:ext>
            </a:extLst>
          </p:cNvPr>
          <p:cNvSpPr txBox="1"/>
          <p:nvPr/>
        </p:nvSpPr>
        <p:spPr>
          <a:xfrm>
            <a:off x="19659599" y="28007348"/>
            <a:ext cx="16289575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Evolution of different objective functions with respect to translation.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464CBED-8F0C-4227-862B-027FEF41AB2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4482" r="7459"/>
          <a:stretch/>
        </p:blipFill>
        <p:spPr bwMode="auto">
          <a:xfrm>
            <a:off x="19659599" y="21547802"/>
            <a:ext cx="16278690" cy="6459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6C372E-4601-4BF4-8AD6-06497DA3CA88}"/>
              </a:ext>
            </a:extLst>
          </p:cNvPr>
          <p:cNvSpPr txBox="1"/>
          <p:nvPr/>
        </p:nvSpPr>
        <p:spPr>
          <a:xfrm rot="16200000">
            <a:off x="-1026742" y="6717100"/>
            <a:ext cx="374904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Misaligned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D898F1-C5E9-4075-99EE-101FC20F50FD}"/>
              </a:ext>
            </a:extLst>
          </p:cNvPr>
          <p:cNvSpPr txBox="1"/>
          <p:nvPr/>
        </p:nvSpPr>
        <p:spPr>
          <a:xfrm rot="16200000">
            <a:off x="-1032512" y="10466141"/>
            <a:ext cx="3749040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</a:p>
        </p:txBody>
      </p:sp>
    </p:spTree>
    <p:extLst>
      <p:ext uri="{BB962C8B-B14F-4D97-AF65-F5344CB8AC3E}">
        <p14:creationId xmlns:p14="http://schemas.microsoft.com/office/powerpoint/2010/main" val="39218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483</Words>
  <Application>Microsoft Office PowerPoint</Application>
  <PresentationFormat>Custom</PresentationFormat>
  <Paragraphs>126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Cambria Math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Brain Network Augmentation via Kirchhoff's Laws</dc:title>
  <dc:creator>iman@nmr.mgh.harvard.edu</dc:creator>
  <dc:description>ISMRM 2014</dc:description>
  <cp:lastModifiedBy>Iman Aganj</cp:lastModifiedBy>
  <cp:revision>77</cp:revision>
  <cp:lastPrinted>2014-05-09T16:03:34Z</cp:lastPrinted>
  <dcterms:created xsi:type="dcterms:W3CDTF">2013-10-09T19:23:55Z</dcterms:created>
  <dcterms:modified xsi:type="dcterms:W3CDTF">2018-03-21T22:27:38Z</dcterms:modified>
</cp:coreProperties>
</file>