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png" ContentType="image/png"/>
  <Default Extension="emf" ContentType="image/x-emf"/>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Lst>
  <p:sldSz cx="30275530" cy="42803445"/>
  <p:notesSz cx="9144000" cy="6858000"/>
  <p:custDataLst>
    <p:tags r:id="rId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1" userDrawn="1">
          <p15:clr>
            <a:srgbClr val="A4A3A4"/>
          </p15:clr>
        </p15:guide>
        <p15:guide id="2" pos="957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13481"/>
        <p:guide pos="957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65.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914400" y="3300413"/>
            <a:ext cx="7315200" cy="2700338"/>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2977057" y="5707467"/>
            <a:ext cx="24334986" cy="16043823"/>
          </a:xfrm>
        </p:spPr>
        <p:txBody>
          <a:bodyPr lIns="90000" tIns="46800" rIns="90000" bIns="46800" anchor="b" anchorCtr="0">
            <a:normAutofit/>
          </a:bodyPr>
          <a:lstStyle>
            <a:lvl1pPr algn="ctr">
              <a:defRPr sz="1987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2977057" y="22223167"/>
            <a:ext cx="24334986" cy="9190369"/>
          </a:xfrm>
        </p:spPr>
        <p:txBody>
          <a:bodyPr lIns="90000" tIns="46800" rIns="90000" bIns="46800">
            <a:normAutofit/>
          </a:bodyPr>
          <a:lstStyle>
            <a:lvl1pPr marL="0" indent="0" algn="ctr">
              <a:lnSpc>
                <a:spcPct val="110000"/>
              </a:lnSpc>
              <a:buNone/>
              <a:defRPr sz="7945" spc="200"/>
            </a:lvl1pPr>
            <a:lvl2pPr marL="1513840" indent="0" algn="ctr">
              <a:buNone/>
              <a:defRPr sz="6625"/>
            </a:lvl2pPr>
            <a:lvl3pPr marL="3027680" indent="0" algn="ctr">
              <a:buNone/>
              <a:defRPr sz="5960"/>
            </a:lvl3pPr>
            <a:lvl4pPr marL="4541520" indent="0" algn="ctr">
              <a:buNone/>
              <a:defRPr sz="5300"/>
            </a:lvl4pPr>
            <a:lvl5pPr marL="6055360" indent="0" algn="ctr">
              <a:buNone/>
              <a:defRPr sz="5300"/>
            </a:lvl5pPr>
            <a:lvl6pPr marL="7569200" indent="0" algn="ctr">
              <a:buNone/>
              <a:defRPr sz="5300"/>
            </a:lvl6pPr>
            <a:lvl7pPr marL="9082405" indent="0" algn="ctr">
              <a:buNone/>
              <a:defRPr sz="5300"/>
            </a:lvl7pPr>
            <a:lvl8pPr marL="10596880" indent="0" algn="ctr">
              <a:buNone/>
              <a:defRPr sz="5300"/>
            </a:lvl8pPr>
            <a:lvl9pPr marL="12110720" indent="0" algn="ctr">
              <a:buNone/>
              <a:defRPr sz="53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1510879" y="4831123"/>
            <a:ext cx="27249462" cy="34222329"/>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2977057" y="15504535"/>
            <a:ext cx="24334986" cy="6359107"/>
          </a:xfrm>
        </p:spPr>
        <p:txBody>
          <a:bodyPr vert="horz" lIns="90000" tIns="46800" rIns="90000" bIns="46800" rtlCol="0" anchor="t" anchorCtr="0">
            <a:normAutofit/>
          </a:bodyPr>
          <a:lstStyle>
            <a:lvl1pPr algn="ctr">
              <a:defRPr sz="1987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2977057" y="22223167"/>
            <a:ext cx="24334986" cy="2943615"/>
          </a:xfrm>
        </p:spPr>
        <p:txBody>
          <a:bodyPr lIns="90000" tIns="46800" rIns="90000" bIns="46800">
            <a:normAutofit/>
          </a:bodyPr>
          <a:lstStyle>
            <a:lvl1pPr algn="ctr">
              <a:lnSpc>
                <a:spcPct val="110000"/>
              </a:lnSpc>
              <a:buNone/>
              <a:defRPr sz="7945"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79" y="3797488"/>
            <a:ext cx="27240522" cy="4404187"/>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1510879" y="9302721"/>
            <a:ext cx="27240522" cy="29705791"/>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4943882" y="24020795"/>
            <a:ext cx="19292762" cy="4786183"/>
          </a:xfrm>
        </p:spPr>
        <p:txBody>
          <a:bodyPr lIns="90000" tIns="46800" rIns="90000" bIns="46800" anchor="b" anchorCtr="0">
            <a:normAutofit/>
          </a:bodyPr>
          <a:lstStyle>
            <a:lvl1pPr>
              <a:defRPr sz="1457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4943882" y="28806977"/>
            <a:ext cx="19292762" cy="5415352"/>
          </a:xfrm>
        </p:spPr>
        <p:txBody>
          <a:bodyPr lIns="90000" tIns="46800" rIns="90000" bIns="46800">
            <a:normAutofit/>
          </a:bodyPr>
          <a:lstStyle>
            <a:lvl1pPr marL="0" indent="0">
              <a:buNone/>
              <a:defRPr sz="5960">
                <a:solidFill>
                  <a:schemeClr val="tx1">
                    <a:lumMod val="65000"/>
                    <a:lumOff val="35000"/>
                  </a:schemeClr>
                </a:solidFill>
              </a:defRPr>
            </a:lvl1pPr>
            <a:lvl2pPr marL="1513840" indent="0">
              <a:buNone/>
              <a:defRPr sz="5300">
                <a:solidFill>
                  <a:schemeClr val="tx1">
                    <a:tint val="75000"/>
                  </a:schemeClr>
                </a:solidFill>
              </a:defRPr>
            </a:lvl2pPr>
            <a:lvl3pPr marL="3027680" indent="0">
              <a:buNone/>
              <a:defRPr sz="5300">
                <a:solidFill>
                  <a:schemeClr val="tx1">
                    <a:tint val="75000"/>
                  </a:schemeClr>
                </a:solidFill>
              </a:defRPr>
            </a:lvl3pPr>
            <a:lvl4pPr marL="4541520" indent="0">
              <a:buNone/>
              <a:defRPr sz="5300">
                <a:solidFill>
                  <a:schemeClr val="tx1">
                    <a:tint val="75000"/>
                  </a:schemeClr>
                </a:solidFill>
              </a:defRPr>
            </a:lvl4pPr>
            <a:lvl5pPr marL="6055360" indent="0">
              <a:buNone/>
              <a:defRPr sz="5300">
                <a:solidFill>
                  <a:schemeClr val="tx1">
                    <a:tint val="75000"/>
                  </a:schemeClr>
                </a:solidFill>
              </a:defRPr>
            </a:lvl5pPr>
            <a:lvl6pPr marL="7569200" indent="0">
              <a:buNone/>
              <a:defRPr sz="5300">
                <a:solidFill>
                  <a:schemeClr val="tx1">
                    <a:tint val="75000"/>
                  </a:schemeClr>
                </a:solidFill>
              </a:defRPr>
            </a:lvl6pPr>
            <a:lvl7pPr marL="9082405" indent="0">
              <a:buNone/>
              <a:defRPr sz="5300">
                <a:solidFill>
                  <a:schemeClr val="tx1">
                    <a:tint val="75000"/>
                  </a:schemeClr>
                </a:solidFill>
              </a:defRPr>
            </a:lvl7pPr>
            <a:lvl8pPr marL="10596880" indent="0">
              <a:buNone/>
              <a:defRPr sz="5300">
                <a:solidFill>
                  <a:schemeClr val="tx1">
                    <a:tint val="75000"/>
                  </a:schemeClr>
                </a:solidFill>
              </a:defRPr>
            </a:lvl8pPr>
            <a:lvl9pPr marL="12110720" indent="0">
              <a:buNone/>
              <a:defRPr sz="53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79" y="3797488"/>
            <a:ext cx="27240522" cy="4404187"/>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1510879" y="9370132"/>
            <a:ext cx="12855881" cy="2963838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15922340" y="9370132"/>
            <a:ext cx="12855881" cy="2963838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79" y="3797488"/>
            <a:ext cx="27240522" cy="4404187"/>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1510879" y="8920725"/>
            <a:ext cx="13267127" cy="2381856"/>
          </a:xfrm>
        </p:spPr>
        <p:txBody>
          <a:bodyPr lIns="101600" tIns="38100" rIns="76200" bIns="38100" anchor="t" anchorCtr="0">
            <a:normAutofit/>
          </a:bodyPr>
          <a:lstStyle>
            <a:lvl1pPr marL="0" indent="0">
              <a:lnSpc>
                <a:spcPct val="100000"/>
              </a:lnSpc>
              <a:buNone/>
              <a:defRPr sz="6625" b="1" spc="200">
                <a:solidFill>
                  <a:schemeClr val="tx1">
                    <a:lumMod val="75000"/>
                    <a:lumOff val="25000"/>
                  </a:schemeClr>
                </a:solidFill>
              </a:defRPr>
            </a:lvl1pPr>
            <a:lvl2pPr marL="1513840" indent="0">
              <a:buNone/>
              <a:defRPr sz="6625" b="1"/>
            </a:lvl2pPr>
            <a:lvl3pPr marL="3027680" indent="0">
              <a:buNone/>
              <a:defRPr sz="5960" b="1"/>
            </a:lvl3pPr>
            <a:lvl4pPr marL="4541520" indent="0">
              <a:buNone/>
              <a:defRPr sz="5300" b="1"/>
            </a:lvl4pPr>
            <a:lvl5pPr marL="6055360" indent="0">
              <a:buNone/>
              <a:defRPr sz="5300" b="1"/>
            </a:lvl5pPr>
            <a:lvl6pPr marL="7569200" indent="0">
              <a:buNone/>
              <a:defRPr sz="5300" b="1"/>
            </a:lvl6pPr>
            <a:lvl7pPr marL="9082405" indent="0">
              <a:buNone/>
              <a:defRPr sz="5300" b="1"/>
            </a:lvl7pPr>
            <a:lvl8pPr marL="10596880" indent="0">
              <a:buNone/>
              <a:defRPr sz="5300" b="1"/>
            </a:lvl8pPr>
            <a:lvl9pPr marL="12110720" indent="0">
              <a:buNone/>
              <a:defRPr sz="53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1510879" y="11572226"/>
            <a:ext cx="13267127" cy="27436286"/>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15485640" y="8874093"/>
            <a:ext cx="13267127" cy="2381856"/>
          </a:xfrm>
        </p:spPr>
        <p:txBody>
          <a:bodyPr vert="horz" lIns="101600" tIns="38100" rIns="76200" bIns="38100" rtlCol="0" anchor="t" anchorCtr="0">
            <a:normAutofit/>
          </a:bodyPr>
          <a:lstStyle>
            <a:lvl1pPr marL="0" indent="0">
              <a:lnSpc>
                <a:spcPct val="100000"/>
              </a:lnSpc>
              <a:buNone/>
              <a:defRPr sz="6625" b="1" spc="200">
                <a:solidFill>
                  <a:schemeClr val="tx1">
                    <a:lumMod val="75000"/>
                    <a:lumOff val="25000"/>
                  </a:schemeClr>
                </a:solidFill>
              </a:defRPr>
            </a:lvl1pPr>
            <a:lvl2pPr marL="1513840" indent="0">
              <a:buNone/>
              <a:defRPr sz="6625" b="1"/>
            </a:lvl2pPr>
            <a:lvl3pPr marL="3027680" indent="0">
              <a:buNone/>
              <a:defRPr sz="5960" b="1"/>
            </a:lvl3pPr>
            <a:lvl4pPr marL="4541520" indent="0">
              <a:buNone/>
              <a:defRPr sz="5300" b="1"/>
            </a:lvl4pPr>
            <a:lvl5pPr marL="6055360" indent="0">
              <a:buNone/>
              <a:defRPr sz="5300" b="1"/>
            </a:lvl5pPr>
            <a:lvl6pPr marL="7569200" indent="0">
              <a:buNone/>
              <a:defRPr sz="5300" b="1"/>
            </a:lvl6pPr>
            <a:lvl7pPr marL="9082405" indent="0">
              <a:buNone/>
              <a:defRPr sz="5300" b="1"/>
            </a:lvl7pPr>
            <a:lvl8pPr marL="10596880" indent="0">
              <a:buNone/>
              <a:defRPr sz="5300" b="1"/>
            </a:lvl8pPr>
            <a:lvl9pPr marL="12110720" indent="0">
              <a:buNone/>
              <a:defRPr sz="53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15485640" y="11572226"/>
            <a:ext cx="13267127" cy="27436286"/>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79" y="3797488"/>
            <a:ext cx="27240522" cy="4404187"/>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1510879" y="9707187"/>
            <a:ext cx="12995638" cy="28762036"/>
          </a:xfrm>
        </p:spPr>
        <p:txBody>
          <a:bodyPr vert="horz" lIns="90000" tIns="46800" rIns="90000" bIns="46800" rtlCol="0">
            <a:normAutofit/>
          </a:bodyPr>
          <a:lstStyle>
            <a:lvl1pPr>
              <a:buNone/>
              <a:defRPr sz="5300"/>
            </a:lvl1pPr>
          </a:lstStyle>
          <a:p>
            <a:pPr lvl="0"/>
            <a:endParaRPr lang="zh-CN" altLang="en-US"/>
          </a:p>
        </p:txBody>
      </p:sp>
      <p:sp>
        <p:nvSpPr>
          <p:cNvPr id="4" name="文本占位符 3"/>
          <p:cNvSpPr>
            <a:spLocks noGrp="1"/>
          </p:cNvSpPr>
          <p:nvPr>
            <p:ph type="body" sz="half" idx="2"/>
            <p:custDataLst>
              <p:tags r:id="rId3"/>
            </p:custDataLst>
          </p:nvPr>
        </p:nvSpPr>
        <p:spPr>
          <a:xfrm>
            <a:off x="15770358" y="9707187"/>
            <a:ext cx="12981043" cy="28762036"/>
          </a:xfrm>
        </p:spPr>
        <p:txBody>
          <a:bodyPr vert="horz" lIns="90000" tIns="46800" rIns="90000" bIns="46800" rtlCol="0">
            <a:normAutofit/>
          </a:bodyPr>
          <a:lstStyle>
            <a:lvl1pPr>
              <a:buNone/>
              <a:defRPr sz="53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25416739" y="5707467"/>
            <a:ext cx="2592633" cy="31391066"/>
          </a:xfrm>
        </p:spPr>
        <p:txBody>
          <a:bodyPr vert="eaVert" lIns="90000" tIns="46800" rIns="90000" bIns="46800" rtlCol="0" anchor="ctr" anchorCtr="0">
            <a:normAutofit/>
          </a:bodyPr>
          <a:lstStyle>
            <a:lvl1pPr>
              <a:buNone/>
              <a:defRPr sz="927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2270789" y="5707467"/>
            <a:ext cx="22770466" cy="31391066"/>
          </a:xfrm>
        </p:spPr>
        <p:txBody>
          <a:bodyPr vert="eaVert" lIns="46800" tIns="46800" rIns="46800" bIns="46800"/>
          <a:lstStyle>
            <a:lvl1pPr marL="756920" indent="-756920">
              <a:spcAft>
                <a:spcPts val="1000"/>
              </a:spcAft>
              <a:defRPr spc="300"/>
            </a:lvl1pPr>
            <a:lvl2pPr marL="2270760" indent="-756920">
              <a:defRPr spc="300"/>
            </a:lvl2pPr>
            <a:lvl3pPr marL="3784600" indent="-756920">
              <a:defRPr spc="300"/>
            </a:lvl3pPr>
            <a:lvl4pPr marL="5298440" indent="-756920">
              <a:defRPr spc="300"/>
            </a:lvl4pPr>
            <a:lvl5pPr marL="6812280" indent="-75692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1510879" y="3797488"/>
            <a:ext cx="27240522" cy="4404187"/>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1510879" y="9302721"/>
            <a:ext cx="27240522" cy="29705791"/>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1519819" y="39412978"/>
            <a:ext cx="6705084" cy="1977390"/>
          </a:xfrm>
          <a:prstGeom prst="rect">
            <a:avLst/>
          </a:prstGeom>
        </p:spPr>
        <p:txBody>
          <a:bodyPr vert="horz" lIns="91440" tIns="45720" rIns="91440" bIns="45720" rtlCol="0" anchor="ctr">
            <a:normAutofit/>
          </a:bodyPr>
          <a:lstStyle>
            <a:lvl1pPr algn="l">
              <a:defRPr sz="331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10221528" y="39412978"/>
            <a:ext cx="9834124" cy="1977390"/>
          </a:xfrm>
          <a:prstGeom prst="rect">
            <a:avLst/>
          </a:prstGeom>
        </p:spPr>
        <p:txBody>
          <a:bodyPr vert="horz" lIns="91440" tIns="45720" rIns="91440" bIns="45720" rtlCol="0" anchor="ctr">
            <a:normAutofit/>
          </a:bodyPr>
          <a:lstStyle>
            <a:lvl1pPr algn="ctr">
              <a:defRPr sz="331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22046317" y="39412978"/>
            <a:ext cx="6705084" cy="1977390"/>
          </a:xfrm>
          <a:prstGeom prst="rect">
            <a:avLst/>
          </a:prstGeom>
        </p:spPr>
        <p:txBody>
          <a:bodyPr vert="horz" lIns="91440" tIns="45720" rIns="91440" bIns="45720" rtlCol="0" anchor="ctr">
            <a:normAutofit/>
          </a:bodyPr>
          <a:lstStyle>
            <a:lvl1pPr algn="r">
              <a:defRPr sz="331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027680" rtl="0" eaLnBrk="1" fontAlgn="auto" latinLnBrk="0" hangingPunct="1">
        <a:lnSpc>
          <a:spcPct val="100000"/>
        </a:lnSpc>
        <a:spcBef>
          <a:spcPct val="0"/>
        </a:spcBef>
        <a:buNone/>
        <a:defRPr sz="11920" b="1" u="none" strike="noStrike" kern="1200" cap="none" spc="300" normalizeH="0" baseline="0">
          <a:solidFill>
            <a:schemeClr val="tx1">
              <a:lumMod val="85000"/>
              <a:lumOff val="15000"/>
            </a:schemeClr>
          </a:solidFill>
          <a:uFillTx/>
          <a:latin typeface="+mj-lt"/>
          <a:ea typeface="+mj-ea"/>
          <a:cs typeface="+mj-cs"/>
        </a:defRPr>
      </a:lvl1pPr>
    </p:titleStyle>
    <p:bodyStyle>
      <a:lvl1pPr marL="756920" indent="-756920" algn="l" defTabSz="3027680" rtl="0" eaLnBrk="1" fontAlgn="auto" latinLnBrk="0" hangingPunct="1">
        <a:lnSpc>
          <a:spcPct val="130000"/>
        </a:lnSpc>
        <a:spcBef>
          <a:spcPts val="5"/>
        </a:spcBef>
        <a:spcAft>
          <a:spcPts val="1000"/>
        </a:spcAft>
        <a:buFont typeface="Arial" panose="020B0604020202020204" pitchFamily="34" charset="0"/>
        <a:buChar char="●"/>
        <a:defRPr sz="5960" u="none" strike="noStrike" kern="1200" cap="none" spc="150" normalizeH="0" baseline="0">
          <a:solidFill>
            <a:schemeClr val="tx1">
              <a:lumMod val="65000"/>
              <a:lumOff val="35000"/>
            </a:schemeClr>
          </a:solidFill>
          <a:uFillTx/>
          <a:latin typeface="+mn-lt"/>
          <a:ea typeface="+mn-ea"/>
          <a:cs typeface="+mn-cs"/>
        </a:defRPr>
      </a:lvl1pPr>
      <a:lvl2pPr marL="2270760" indent="-756920" algn="l" defTabSz="3027680" rtl="0" eaLnBrk="1" fontAlgn="auto" latinLnBrk="0" hangingPunct="1">
        <a:lnSpc>
          <a:spcPct val="120000"/>
        </a:lnSpc>
        <a:spcBef>
          <a:spcPts val="5"/>
        </a:spcBef>
        <a:spcAft>
          <a:spcPts val="600"/>
        </a:spcAft>
        <a:buFont typeface="Arial" panose="020B0604020202020204" pitchFamily="34" charset="0"/>
        <a:buChar char="●"/>
        <a:tabLst>
          <a:tab pos="5329555" algn="l"/>
          <a:tab pos="5329555" algn="l"/>
          <a:tab pos="5329555" algn="l"/>
          <a:tab pos="5329555" algn="l"/>
        </a:tabLst>
        <a:defRPr sz="5300" u="none" strike="noStrike" kern="1200" cap="none" spc="150" normalizeH="0" baseline="0">
          <a:solidFill>
            <a:schemeClr val="tx1">
              <a:lumMod val="65000"/>
              <a:lumOff val="35000"/>
            </a:schemeClr>
          </a:solidFill>
          <a:uFillTx/>
          <a:latin typeface="+mn-lt"/>
          <a:ea typeface="+mn-ea"/>
          <a:cs typeface="+mn-cs"/>
        </a:defRPr>
      </a:lvl2pPr>
      <a:lvl3pPr marL="3784600" indent="-756920" algn="l" defTabSz="3027680" rtl="0" eaLnBrk="1" fontAlgn="auto" latinLnBrk="0" hangingPunct="1">
        <a:lnSpc>
          <a:spcPct val="120000"/>
        </a:lnSpc>
        <a:spcBef>
          <a:spcPts val="5"/>
        </a:spcBef>
        <a:spcAft>
          <a:spcPts val="600"/>
        </a:spcAft>
        <a:buFont typeface="Arial" panose="020B0604020202020204" pitchFamily="34" charset="0"/>
        <a:buChar char="●"/>
        <a:defRPr sz="5300" u="none" strike="noStrike" kern="1200" cap="none" spc="150" normalizeH="0" baseline="0">
          <a:solidFill>
            <a:schemeClr val="tx1">
              <a:lumMod val="65000"/>
              <a:lumOff val="35000"/>
            </a:schemeClr>
          </a:solidFill>
          <a:uFillTx/>
          <a:latin typeface="+mn-lt"/>
          <a:ea typeface="+mn-ea"/>
          <a:cs typeface="+mn-cs"/>
        </a:defRPr>
      </a:lvl3pPr>
      <a:lvl4pPr marL="5298440" indent="-756920" algn="l" defTabSz="3027680" rtl="0" eaLnBrk="1" fontAlgn="auto" latinLnBrk="0" hangingPunct="1">
        <a:lnSpc>
          <a:spcPct val="120000"/>
        </a:lnSpc>
        <a:spcBef>
          <a:spcPts val="5"/>
        </a:spcBef>
        <a:spcAft>
          <a:spcPts val="300"/>
        </a:spcAft>
        <a:buFont typeface="Wingdings" panose="05000000000000000000" charset="0"/>
        <a:buChar char=""/>
        <a:defRPr sz="4635" u="none" strike="noStrike" kern="1200" cap="none" spc="150" normalizeH="0" baseline="0">
          <a:solidFill>
            <a:schemeClr val="tx1">
              <a:lumMod val="65000"/>
              <a:lumOff val="35000"/>
            </a:schemeClr>
          </a:solidFill>
          <a:uFillTx/>
          <a:latin typeface="+mn-lt"/>
          <a:ea typeface="+mn-ea"/>
          <a:cs typeface="+mn-cs"/>
        </a:defRPr>
      </a:lvl4pPr>
      <a:lvl5pPr marL="6812280" indent="-756920" algn="l" defTabSz="3027680" rtl="0" eaLnBrk="1" fontAlgn="auto" latinLnBrk="0" hangingPunct="1">
        <a:lnSpc>
          <a:spcPct val="120000"/>
        </a:lnSpc>
        <a:spcBef>
          <a:spcPts val="5"/>
        </a:spcBef>
        <a:spcAft>
          <a:spcPts val="300"/>
        </a:spcAft>
        <a:buFont typeface="Arial" panose="020B0604020202020204" pitchFamily="34" charset="0"/>
        <a:buChar char="•"/>
        <a:defRPr sz="4635" u="none" strike="noStrike" kern="1200" cap="none" spc="150" normalizeH="0" baseline="0">
          <a:solidFill>
            <a:schemeClr val="tx1">
              <a:lumMod val="65000"/>
              <a:lumOff val="35000"/>
            </a:schemeClr>
          </a:solidFill>
          <a:uFillTx/>
          <a:latin typeface="+mn-lt"/>
          <a:ea typeface="+mn-ea"/>
          <a:cs typeface="+mn-cs"/>
        </a:defRPr>
      </a:lvl5pPr>
      <a:lvl6pPr marL="832612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6pPr>
      <a:lvl7pPr marL="983996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7pPr>
      <a:lvl8pPr marL="1135380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8pPr>
      <a:lvl9pPr marL="1286764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9pPr>
    </p:bodyStyle>
    <p:otherStyle>
      <a:defPPr>
        <a:defRPr lang="zh-CN"/>
      </a:defPPr>
      <a:lvl1pPr marL="0" algn="l" defTabSz="3027680" rtl="0" eaLnBrk="1" latinLnBrk="0" hangingPunct="1">
        <a:defRPr sz="5960" kern="1200">
          <a:solidFill>
            <a:schemeClr val="tx1"/>
          </a:solidFill>
          <a:latin typeface="+mn-lt"/>
          <a:ea typeface="+mn-ea"/>
          <a:cs typeface="+mn-cs"/>
        </a:defRPr>
      </a:lvl1pPr>
      <a:lvl2pPr marL="1513840" algn="l" defTabSz="3027680" rtl="0" eaLnBrk="1" latinLnBrk="0" hangingPunct="1">
        <a:defRPr sz="5960" kern="1200">
          <a:solidFill>
            <a:schemeClr val="tx1"/>
          </a:solidFill>
          <a:latin typeface="+mn-lt"/>
          <a:ea typeface="+mn-ea"/>
          <a:cs typeface="+mn-cs"/>
        </a:defRPr>
      </a:lvl2pPr>
      <a:lvl3pPr marL="3027680" algn="l" defTabSz="3027680" rtl="0" eaLnBrk="1" latinLnBrk="0" hangingPunct="1">
        <a:defRPr sz="5960" kern="1200">
          <a:solidFill>
            <a:schemeClr val="tx1"/>
          </a:solidFill>
          <a:latin typeface="+mn-lt"/>
          <a:ea typeface="+mn-ea"/>
          <a:cs typeface="+mn-cs"/>
        </a:defRPr>
      </a:lvl3pPr>
      <a:lvl4pPr marL="4541520" algn="l" defTabSz="3027680" rtl="0" eaLnBrk="1" latinLnBrk="0" hangingPunct="1">
        <a:defRPr sz="5960" kern="1200">
          <a:solidFill>
            <a:schemeClr val="tx1"/>
          </a:solidFill>
          <a:latin typeface="+mn-lt"/>
          <a:ea typeface="+mn-ea"/>
          <a:cs typeface="+mn-cs"/>
        </a:defRPr>
      </a:lvl4pPr>
      <a:lvl5pPr marL="6055360" algn="l" defTabSz="3027680" rtl="0" eaLnBrk="1" latinLnBrk="0" hangingPunct="1">
        <a:defRPr sz="5960" kern="1200">
          <a:solidFill>
            <a:schemeClr val="tx1"/>
          </a:solidFill>
          <a:latin typeface="+mn-lt"/>
          <a:ea typeface="+mn-ea"/>
          <a:cs typeface="+mn-cs"/>
        </a:defRPr>
      </a:lvl5pPr>
      <a:lvl6pPr marL="7569200" algn="l" defTabSz="3027680" rtl="0" eaLnBrk="1" latinLnBrk="0" hangingPunct="1">
        <a:defRPr sz="5960" kern="1200">
          <a:solidFill>
            <a:schemeClr val="tx1"/>
          </a:solidFill>
          <a:latin typeface="+mn-lt"/>
          <a:ea typeface="+mn-ea"/>
          <a:cs typeface="+mn-cs"/>
        </a:defRPr>
      </a:lvl6pPr>
      <a:lvl7pPr marL="9082405" algn="l" defTabSz="3027680" rtl="0" eaLnBrk="1" latinLnBrk="0" hangingPunct="1">
        <a:defRPr sz="5960" kern="1200">
          <a:solidFill>
            <a:schemeClr val="tx1"/>
          </a:solidFill>
          <a:latin typeface="+mn-lt"/>
          <a:ea typeface="+mn-ea"/>
          <a:cs typeface="+mn-cs"/>
        </a:defRPr>
      </a:lvl7pPr>
      <a:lvl8pPr marL="10596880" algn="l" defTabSz="3027680" rtl="0" eaLnBrk="1" latinLnBrk="0" hangingPunct="1">
        <a:defRPr sz="5960" kern="1200">
          <a:solidFill>
            <a:schemeClr val="tx1"/>
          </a:solidFill>
          <a:latin typeface="+mn-lt"/>
          <a:ea typeface="+mn-ea"/>
          <a:cs typeface="+mn-cs"/>
        </a:defRPr>
      </a:lvl8pPr>
      <a:lvl9pPr marL="12110720" algn="l" defTabSz="3027680"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image" Target="../media/image7.wmf"/><Relationship Id="rId8" Type="http://schemas.openxmlformats.org/officeDocument/2006/relationships/oleObject" Target="../embeddings/oleObject1.bin"/><Relationship Id="rId7" Type="http://schemas.openxmlformats.org/officeDocument/2006/relationships/image" Target="../media/image6.png"/><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3" Type="http://schemas.openxmlformats.org/officeDocument/2006/relationships/tags" Target="../tags/tag63.xml"/><Relationship Id="rId25" Type="http://schemas.openxmlformats.org/officeDocument/2006/relationships/notesSlide" Target="../notesSlides/notesSlide1.xml"/><Relationship Id="rId24" Type="http://schemas.openxmlformats.org/officeDocument/2006/relationships/vmlDrawing" Target="../drawings/vmlDrawing1.vml"/><Relationship Id="rId23" Type="http://schemas.openxmlformats.org/officeDocument/2006/relationships/slideLayout" Target="../slideLayouts/slideLayout1.xml"/><Relationship Id="rId22" Type="http://schemas.openxmlformats.org/officeDocument/2006/relationships/tags" Target="../tags/tag64.xml"/><Relationship Id="rId21" Type="http://schemas.openxmlformats.org/officeDocument/2006/relationships/image" Target="../media/image19.png"/><Relationship Id="rId20" Type="http://schemas.openxmlformats.org/officeDocument/2006/relationships/image" Target="../media/image18.png"/><Relationship Id="rId2" Type="http://schemas.openxmlformats.org/officeDocument/2006/relationships/image" Target="../media/image2.png"/><Relationship Id="rId19" Type="http://schemas.openxmlformats.org/officeDocument/2006/relationships/image" Target="../media/image17.png"/><Relationship Id="rId18" Type="http://schemas.openxmlformats.org/officeDocument/2006/relationships/image" Target="../media/image16.png"/><Relationship Id="rId17" Type="http://schemas.openxmlformats.org/officeDocument/2006/relationships/image" Target="../media/image15.png"/><Relationship Id="rId16" Type="http://schemas.openxmlformats.org/officeDocument/2006/relationships/image" Target="../media/image14.png"/><Relationship Id="rId15" Type="http://schemas.openxmlformats.org/officeDocument/2006/relationships/image" Target="../media/image13.png"/><Relationship Id="rId14" Type="http://schemas.openxmlformats.org/officeDocument/2006/relationships/image" Target="../media/image12.png"/><Relationship Id="rId13" Type="http://schemas.openxmlformats.org/officeDocument/2006/relationships/image" Target="../media/image11.png"/><Relationship Id="rId12" Type="http://schemas.openxmlformats.org/officeDocument/2006/relationships/image" Target="../media/image10.emf"/><Relationship Id="rId11" Type="http://schemas.openxmlformats.org/officeDocument/2006/relationships/image" Target="../media/image9.emf"/><Relationship Id="rId10" Type="http://schemas.openxmlformats.org/officeDocument/2006/relationships/image" Target="../media/image8.emf"/><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文本框 82"/>
          <p:cNvSpPr txBox="1"/>
          <p:nvPr/>
        </p:nvSpPr>
        <p:spPr>
          <a:xfrm>
            <a:off x="6725285" y="1921510"/>
            <a:ext cx="20330795" cy="2553335"/>
          </a:xfrm>
          <a:prstGeom prst="rect">
            <a:avLst/>
          </a:prstGeom>
          <a:noFill/>
          <a:ln>
            <a:noFill/>
          </a:ln>
        </p:spPr>
        <p:txBody>
          <a:bodyPr wrap="square" rtlCol="0">
            <a:spAutoFit/>
          </a:bodyPr>
          <a:p>
            <a:pPr algn="ctr"/>
            <a:r>
              <a:rPr lang="zh-CN" altLang="en-US" sz="8000" b="1">
                <a:solidFill>
                  <a:srgbClr val="FF0000"/>
                </a:solidFill>
                <a:latin typeface="Times New Roman" panose="02020603050405020304" charset="0"/>
                <a:ea typeface="华文宋体" panose="02010600040101010101" charset="-122"/>
                <a:cs typeface="Times New Roman" panose="02020603050405020304" charset="0"/>
              </a:rPr>
              <a:t>DELVING DEEPER INTO VULNERABLE SAMPLES IN ADVERSARIAL TRAINING</a:t>
            </a:r>
            <a:endParaRPr lang="zh-CN" altLang="en-US" sz="8000" b="1">
              <a:solidFill>
                <a:srgbClr val="FF0000"/>
              </a:solidFill>
              <a:latin typeface="Times New Roman" panose="02020603050405020304" charset="0"/>
              <a:ea typeface="华文宋体" panose="02010600040101010101" charset="-122"/>
              <a:cs typeface="Times New Roman" panose="02020603050405020304" charset="0"/>
            </a:endParaRPr>
          </a:p>
        </p:txBody>
      </p:sp>
      <mc:AlternateContent xmlns:mc="http://schemas.openxmlformats.org/markup-compatibility/2006">
        <mc:Choice xmlns:a14="http://schemas.microsoft.com/office/drawing/2010/main" Requires="a14">
          <p:sp>
            <p:nvSpPr>
              <p:cNvPr id="84" name="文本框 83"/>
              <p:cNvSpPr txBox="1"/>
              <p:nvPr/>
            </p:nvSpPr>
            <p:spPr>
              <a:xfrm>
                <a:off x="7563485" y="4658995"/>
                <a:ext cx="18653760" cy="537845"/>
              </a:xfrm>
              <a:prstGeom prst="rect">
                <a:avLst/>
              </a:prstGeom>
              <a:noFill/>
            </p:spPr>
            <p:txBody>
              <a:bodyPr wrap="square" rtlCol="0">
                <a:spAutoFit/>
              </a:bodyPr>
              <a:p>
                <a:pPr algn="ctr"/>
                <a14:m>
                  <m:oMath xmlns:m="http://schemas.openxmlformats.org/officeDocument/2006/math">
                    <m:sSup>
                      <m:sSupPr>
                        <m:ctrlPr>
                          <a:rPr lang="en-US" altLang="zh-CN" sz="2800" i="1">
                            <a:latin typeface="Cambria Math" panose="02040503050406030204" charset="0"/>
                            <a:cs typeface="Cambria Math" panose="02040503050406030204" charset="0"/>
                          </a:rPr>
                        </m:ctrlPr>
                      </m:sSupPr>
                      <m:e>
                        <m:r>
                          <a:rPr lang="en-US" altLang="zh-CN" sz="2800" i="1">
                            <a:latin typeface="Cambria Math" panose="02040503050406030204" charset="0"/>
                            <a:cs typeface="Cambria Math" panose="02040503050406030204" charset="0"/>
                          </a:rPr>
                          <m:t>𝑃𝑒𝑛𝑔𝑓𝑒𝑖</m:t>
                        </m:r>
                        <m:r>
                          <a:rPr lang="en-US" altLang="zh-CN" sz="2800" i="1">
                            <a:latin typeface="Cambria Math" panose="02040503050406030204" charset="0"/>
                            <a:ea typeface="MS Mincho" panose="02020609040205080304" charset="-128"/>
                            <a:cs typeface="Cambria Math" panose="02040503050406030204" charset="0"/>
                          </a:rPr>
                          <m:t> </m:t>
                        </m:r>
                        <m:r>
                          <a:rPr lang="en-US" altLang="zh-CN" sz="2800" i="1">
                            <a:latin typeface="Cambria Math" panose="02040503050406030204" charset="0"/>
                            <a:cs typeface="Cambria Math" panose="02040503050406030204" charset="0"/>
                          </a:rPr>
                          <m:t>𝑍ℎ𝑎𝑜</m:t>
                        </m:r>
                      </m:e>
                      <m:sup>
                        <m:r>
                          <a:rPr lang="en-US" altLang="zh-CN" sz="2800" i="1">
                            <a:latin typeface="Cambria Math" panose="02040503050406030204" charset="0"/>
                            <a:ea typeface="MS Mincho" panose="02020609040205080304" charset="-128"/>
                            <a:cs typeface="Cambria Math" panose="02040503050406030204" charset="0"/>
                          </a:rPr>
                          <m:t>1</m:t>
                        </m:r>
                      </m:sup>
                    </m:sSup>
                    <m:r>
                      <a:rPr lang="en-US" altLang="zh-CN" sz="2800" i="1">
                        <a:latin typeface="Cambria Math" panose="02040503050406030204" charset="0"/>
                        <a:ea typeface="MS Mincho" panose="02020609040205080304" charset="-128"/>
                        <a:cs typeface="Cambria Math" panose="02040503050406030204" charset="0"/>
                      </a:rPr>
                      <m:t> </m:t>
                    </m:r>
                    <m:sSup>
                      <m:sSupPr>
                        <m:ctrlPr>
                          <a:rPr lang="en-US" altLang="zh-CN" sz="2800" i="1">
                            <a:latin typeface="Cambria Math" panose="02040503050406030204" charset="0"/>
                            <a:cs typeface="Cambria Math" panose="02040503050406030204" charset="0"/>
                          </a:rPr>
                        </m:ctrlPr>
                      </m:sSupPr>
                      <m:e>
                        <m:r>
                          <a:rPr lang="zh-CN" altLang="en-US" sz="2800">
                            <a:latin typeface="Cambria Math" panose="02040503050406030204" charset="0"/>
                            <a:ea typeface="MS Mincho" panose="02020609040205080304" charset="-128"/>
                            <a:cs typeface="Cambria Math" panose="02040503050406030204" charset="0"/>
                            <a:sym typeface="+mn-ea"/>
                          </a:rPr>
                          <m:t>,</m:t>
                        </m:r>
                        <m:r>
                          <a:rPr lang="en-US" altLang="zh-CN" sz="2800">
                            <a:latin typeface="Cambria Math" panose="02040503050406030204" charset="0"/>
                            <a:ea typeface="MS Mincho" panose="02020609040205080304" charset="-128"/>
                            <a:cs typeface="Cambria Math" panose="02040503050406030204" charset="0"/>
                            <a:sym typeface="+mn-ea"/>
                          </a:rPr>
                          <m:t>  </m:t>
                        </m:r>
                        <m:r>
                          <a:rPr lang="zh-CN" altLang="en-US" sz="2800">
                            <a:latin typeface="Cambria Math" panose="02040503050406030204" charset="0"/>
                            <a:cs typeface="Cambria Math" panose="02040503050406030204" charset="0"/>
                            <a:sym typeface="+mn-ea"/>
                          </a:rPr>
                          <m:t>𝐻𝑎𝑜𝑗𝑖𝑒</m:t>
                        </m:r>
                        <m:r>
                          <a:rPr lang="zh-CN" altLang="en-US" sz="2800">
                            <a:latin typeface="Cambria Math" panose="02040503050406030204" charset="0"/>
                            <a:ea typeface="MS Mincho" panose="02020609040205080304" charset="-128"/>
                            <a:cs typeface="Cambria Math" panose="02040503050406030204" charset="0"/>
                            <a:sym typeface="+mn-ea"/>
                          </a:rPr>
                          <m:t> </m:t>
                        </m:r>
                        <m:r>
                          <a:rPr lang="zh-CN" altLang="en-US" sz="2800">
                            <a:latin typeface="Cambria Math" panose="02040503050406030204" charset="0"/>
                            <a:cs typeface="Cambria Math" panose="02040503050406030204" charset="0"/>
                            <a:sym typeface="+mn-ea"/>
                          </a:rPr>
                          <m:t>𝑌𝑢𝑎𝑛</m:t>
                        </m:r>
                        <m:r>
                          <a:rPr lang="zh-CN" altLang="en-US" sz="2800">
                            <a:latin typeface="Cambria Math" panose="02040503050406030204" charset="0"/>
                            <a:ea typeface="MS Mincho" panose="02020609040205080304" charset="-128"/>
                            <a:cs typeface="Cambria Math" panose="02040503050406030204" charset="0"/>
                          </a:rPr>
                          <m:t> </m:t>
                        </m:r>
                      </m:e>
                      <m:sup>
                        <m:r>
                          <a:rPr lang="en-US" altLang="zh-CN" sz="2800" i="1">
                            <a:latin typeface="Cambria Math" panose="02040503050406030204" charset="0"/>
                            <a:ea typeface="MS Mincho" panose="02020609040205080304" charset="-128"/>
                            <a:cs typeface="Cambria Math" panose="02040503050406030204" charset="0"/>
                          </a:rPr>
                          <m:t>1</m:t>
                        </m:r>
                      </m:sup>
                    </m:sSup>
                    <m:r>
                      <a:rPr lang="en-US" altLang="zh-CN" sz="2800" i="1">
                        <a:latin typeface="Cambria Math" panose="02040503050406030204" charset="0"/>
                        <a:ea typeface="MS Mincho" panose="02020609040205080304" charset="-128"/>
                        <a:cs typeface="Cambria Math" panose="02040503050406030204" charset="0"/>
                      </a:rPr>
                      <m:t>  ,   </m:t>
                    </m:r>
                    <m:sSup>
                      <m:sSupPr>
                        <m:ctrlPr>
                          <a:rPr lang="en-US" altLang="zh-CN" sz="2800" i="1">
                            <a:latin typeface="Cambria Math" panose="02040503050406030204" charset="0"/>
                            <a:cs typeface="Cambria Math" panose="02040503050406030204" charset="0"/>
                          </a:rPr>
                        </m:ctrlPr>
                      </m:sSupPr>
                      <m:e>
                        <m:r>
                          <a:rPr lang="en-US" altLang="zh-CN" sz="2800" i="1">
                            <a:latin typeface="Cambria Math" panose="02040503050406030204" charset="0"/>
                            <a:cs typeface="Cambria Math" panose="02040503050406030204" charset="0"/>
                          </a:rPr>
                          <m:t>𝑄𝑖</m:t>
                        </m:r>
                        <m:r>
                          <a:rPr lang="en-US" altLang="zh-CN" sz="2800" i="1">
                            <a:latin typeface="Cambria Math" panose="02040503050406030204" charset="0"/>
                            <a:ea typeface="MS Mincho" panose="02020609040205080304" charset="-128"/>
                            <a:cs typeface="Cambria Math" panose="02040503050406030204" charset="0"/>
                          </a:rPr>
                          <m:t> </m:t>
                        </m:r>
                        <m:r>
                          <a:rPr lang="en-US" altLang="zh-CN" sz="2800" i="1">
                            <a:latin typeface="Cambria Math" panose="02040503050406030204" charset="0"/>
                            <a:cs typeface="Cambria Math" panose="02040503050406030204" charset="0"/>
                          </a:rPr>
                          <m:t>𝐶ℎ𝑢</m:t>
                        </m:r>
                      </m:e>
                      <m:sup>
                        <m:r>
                          <a:rPr lang="en-US" altLang="zh-CN" sz="2800" i="1">
                            <a:latin typeface="Cambria Math" panose="02040503050406030204" charset="0"/>
                            <a:ea typeface="MS Mincho" panose="02020609040205080304" charset="-128"/>
                            <a:cs typeface="Cambria Math" panose="02040503050406030204" charset="0"/>
                          </a:rPr>
                          <m:t>1</m:t>
                        </m:r>
                        <m:r>
                          <a:rPr lang="en-US" altLang="zh-CN" sz="2800" i="1">
                            <a:latin typeface="Cambria Math" panose="02040503050406030204" charset="0"/>
                            <a:ea typeface="MS Mincho" panose="02020609040205080304" charset="-128"/>
                            <a:cs typeface="Cambria Math" panose="02040503050406030204" charset="0"/>
                          </a:rPr>
                          <m:t>,</m:t>
                        </m:r>
                        <m:r>
                          <a:rPr lang="en-US" altLang="zh-CN" sz="2800" i="1">
                            <a:latin typeface="Cambria Math" panose="02040503050406030204" charset="0"/>
                            <a:ea typeface="MS Mincho" panose="02020609040205080304" charset="-128"/>
                            <a:cs typeface="Cambria Math" panose="02040503050406030204" charset="0"/>
                          </a:rPr>
                          <m:t>2</m:t>
                        </m:r>
                      </m:sup>
                    </m:sSup>
                  </m:oMath>
                </a14:m>
                <a:r>
                  <a:rPr lang="en-US" altLang="zh-CN" sz="2800"/>
                  <a:t> </a:t>
                </a:r>
                <a14:m>
                  <m:oMath xmlns:m="http://schemas.openxmlformats.org/officeDocument/2006/math">
                    <m:r>
                      <a:rPr lang="en-US" altLang="zh-CN" sz="2800">
                        <a:latin typeface="Cambria Math" panose="02040503050406030204" charset="0"/>
                        <a:ea typeface="MS Mincho" panose="02020609040205080304" charset="-128"/>
                        <a:cs typeface="Cambria Math" panose="02040503050406030204" charset="0"/>
                      </a:rPr>
                      <m:t>,  </m:t>
                    </m:r>
                    <m:sSup>
                      <m:sSupPr>
                        <m:ctrlPr>
                          <a:rPr lang="en-US" altLang="zh-CN" sz="2800" i="1">
                            <a:latin typeface="Cambria Math" panose="02040503050406030204" charset="0"/>
                            <a:cs typeface="Cambria Math" panose="02040503050406030204" charset="0"/>
                          </a:rPr>
                        </m:ctrlPr>
                      </m:sSupPr>
                      <m:e>
                        <m:r>
                          <a:rPr lang="en-US" altLang="zh-CN" sz="2800" i="1">
                            <a:latin typeface="Cambria Math" panose="02040503050406030204" charset="0"/>
                            <a:cs typeface="Cambria Math" panose="02040503050406030204" charset="0"/>
                          </a:rPr>
                          <m:t>𝑆ℎ𝑢𝑏𝑖𝑛</m:t>
                        </m:r>
                        <m:r>
                          <a:rPr lang="en-US" altLang="zh-CN" sz="2800" i="1">
                            <a:latin typeface="Cambria Math" panose="02040503050406030204" charset="0"/>
                            <a:ea typeface="MS Mincho" panose="02020609040205080304" charset="-128"/>
                            <a:cs typeface="Cambria Math" panose="02040503050406030204" charset="0"/>
                          </a:rPr>
                          <m:t> </m:t>
                        </m:r>
                        <m:r>
                          <a:rPr lang="en-US" altLang="zh-CN" sz="2800" i="1">
                            <a:latin typeface="Cambria Math" panose="02040503050406030204" charset="0"/>
                            <a:cs typeface="Cambria Math" panose="02040503050406030204" charset="0"/>
                          </a:rPr>
                          <m:t>𝑋𝑢</m:t>
                        </m:r>
                      </m:e>
                      <m:sup>
                        <m:r>
                          <a:rPr lang="en-US" altLang="zh-CN" sz="2800" i="1">
                            <a:latin typeface="Cambria Math" panose="02040503050406030204" charset="0"/>
                            <a:ea typeface="MS Mincho" panose="02020609040205080304" charset="-128"/>
                            <a:cs typeface="Cambria Math" panose="02040503050406030204" charset="0"/>
                          </a:rPr>
                          <m:t>1</m:t>
                        </m:r>
                        <m:r>
                          <a:rPr lang="en-US" altLang="zh-CN" sz="2800" i="1">
                            <a:latin typeface="Cambria Math" panose="02040503050406030204" charset="0"/>
                            <a:ea typeface="MS Mincho" panose="02020609040205080304" charset="-128"/>
                            <a:cs typeface="Cambria Math" panose="02040503050406030204" charset="0"/>
                          </a:rPr>
                          <m:t>,</m:t>
                        </m:r>
                        <m:r>
                          <a:rPr lang="en-US" altLang="zh-CN" sz="2800" i="1">
                            <a:latin typeface="Cambria Math" panose="02040503050406030204" charset="0"/>
                            <a:ea typeface="MS Mincho" panose="02020609040205080304" charset="-128"/>
                            <a:cs typeface="Cambria Math" panose="02040503050406030204" charset="0"/>
                          </a:rPr>
                          <m:t>3</m:t>
                        </m:r>
                      </m:sup>
                    </m:sSup>
                  </m:oMath>
                </a14:m>
                <a:r>
                  <a:rPr lang="en-US" altLang="zh-CN" sz="2800"/>
                  <a:t>  ,    </a:t>
                </a:r>
                <a14:m>
                  <m:oMath xmlns:m="http://schemas.openxmlformats.org/officeDocument/2006/math">
                    <m:sSup>
                      <m:sSupPr>
                        <m:ctrlPr>
                          <a:rPr lang="en-US" altLang="zh-CN" sz="2800" i="1">
                            <a:latin typeface="Cambria Math" panose="02040503050406030204" charset="0"/>
                            <a:cs typeface="Cambria Math" panose="02040503050406030204" charset="0"/>
                          </a:rPr>
                        </m:ctrlPr>
                      </m:sSupPr>
                      <m:e>
                        <m:r>
                          <a:rPr lang="en-US" altLang="zh-CN" sz="2800" i="1">
                            <a:latin typeface="Cambria Math" panose="02040503050406030204" charset="0"/>
                            <a:cs typeface="Cambria Math" panose="02040503050406030204" charset="0"/>
                          </a:rPr>
                          <m:t>𝑁𝑒𝑛𝑔ℎ𝑎𝑖</m:t>
                        </m:r>
                        <m:r>
                          <a:rPr lang="en-US" altLang="zh-CN" sz="2800" i="1">
                            <a:latin typeface="Cambria Math" panose="02040503050406030204" charset="0"/>
                            <a:ea typeface="MS Mincho" panose="02020609040205080304" charset="-128"/>
                            <a:cs typeface="Cambria Math" panose="02040503050406030204" charset="0"/>
                          </a:rPr>
                          <m:t> </m:t>
                        </m:r>
                        <m:r>
                          <a:rPr lang="en-US" altLang="zh-CN" sz="2800" i="1">
                            <a:latin typeface="Cambria Math" panose="02040503050406030204" charset="0"/>
                            <a:cs typeface="Cambria Math" panose="02040503050406030204" charset="0"/>
                          </a:rPr>
                          <m:t>𝑌𝑢</m:t>
                        </m:r>
                      </m:e>
                      <m:sup>
                        <m:r>
                          <a:rPr lang="en-US" altLang="zh-CN" sz="2800" i="1">
                            <a:latin typeface="Cambria Math" panose="02040503050406030204" charset="0"/>
                            <a:ea typeface="MS Mincho" panose="02020609040205080304" charset="-128"/>
                            <a:cs typeface="Cambria Math" panose="02040503050406030204" charset="0"/>
                          </a:rPr>
                          <m:t>1</m:t>
                        </m:r>
                        <m:r>
                          <a:rPr lang="en-US" altLang="zh-CN" sz="2800" i="1">
                            <a:latin typeface="Cambria Math" panose="02040503050406030204" charset="0"/>
                            <a:ea typeface="MS Mincho" panose="02020609040205080304" charset="-128"/>
                            <a:cs typeface="Cambria Math" panose="02040503050406030204" charset="0"/>
                          </a:rPr>
                          <m:t>,</m:t>
                        </m:r>
                        <m:r>
                          <a:rPr lang="en-US" altLang="zh-CN" sz="2800" i="1">
                            <a:latin typeface="Cambria Math" panose="02040503050406030204" charset="0"/>
                            <a:ea typeface="MS Mincho" panose="02020609040205080304" charset="-128"/>
                            <a:cs typeface="Cambria Math" panose="02040503050406030204" charset="0"/>
                          </a:rPr>
                          <m:t>2</m:t>
                        </m:r>
                      </m:sup>
                    </m:sSup>
                  </m:oMath>
                </a14:m>
                <a:endParaRPr lang="en-US" altLang="zh-CN" sz="2800"/>
              </a:p>
            </p:txBody>
          </p:sp>
        </mc:Choice>
        <mc:Fallback>
          <p:sp>
            <p:nvSpPr>
              <p:cNvPr id="84" name="文本框 83"/>
              <p:cNvSpPr txBox="1">
                <a:spLocks noRot="1" noChangeAspect="1" noMove="1" noResize="1" noEditPoints="1" noAdjustHandles="1" noChangeArrowheads="1" noChangeShapeType="1" noTextEdit="1"/>
              </p:cNvSpPr>
              <p:nvPr/>
            </p:nvSpPr>
            <p:spPr>
              <a:xfrm>
                <a:off x="7563485" y="4658995"/>
                <a:ext cx="18653760" cy="537845"/>
              </a:xfrm>
              <a:prstGeom prst="rect">
                <a:avLst/>
              </a:prstGeom>
              <a:blipFill rotWithShape="1">
                <a:blip r:embed="rId1"/>
                <a:stretch>
                  <a:fillRect/>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85" name="文本框 84"/>
              <p:cNvSpPr txBox="1"/>
              <p:nvPr/>
            </p:nvSpPr>
            <p:spPr>
              <a:xfrm>
                <a:off x="7822565" y="5380990"/>
                <a:ext cx="17526000" cy="1337945"/>
              </a:xfrm>
              <a:prstGeom prst="rect">
                <a:avLst/>
              </a:prstGeom>
              <a:noFill/>
            </p:spPr>
            <p:txBody>
              <a:bodyPr wrap="square" rtlCol="0">
                <a:spAutoFit/>
              </a:bodyPr>
              <a:p>
                <a:pPr algn="ctr"/>
                <a14:m>
                  <m:oMathPara xmlns:m="http://schemas.openxmlformats.org/officeDocument/2006/math">
                    <m:oMathParaPr>
                      <m:jc m:val="centerGroup"/>
                    </m:oMathParaPr>
                    <m:oMath xmlns:m="http://schemas.openxmlformats.org/officeDocument/2006/math">
                      <m:sSub>
                        <m:sSubPr>
                          <m:ctrlPr>
                            <a:rPr lang="en-US" altLang="zh-CN" sz="2800" i="1">
                              <a:latin typeface="Cambria Math" panose="02040503050406030204" charset="0"/>
                              <a:cs typeface="Cambria Math" panose="02040503050406030204" charset="0"/>
                            </a:rPr>
                          </m:ctrlPr>
                        </m:sSubPr>
                        <m:e>
                          <m:r>
                            <a:rPr lang="en-US" altLang="zh-CN" sz="2800" i="1">
                              <a:latin typeface="Cambria Math" panose="02040503050406030204" charset="0"/>
                              <a:cs typeface="Cambria Math" panose="02040503050406030204" charset="0"/>
                            </a:rPr>
                            <m:t>1</m:t>
                          </m:r>
                        </m:e>
                        <m:sub>
                          <m:r>
                            <m:rPr>
                              <m:sty m:val="p"/>
                            </m:rPr>
                            <a:rPr lang="en-US" altLang="zh-CN" sz="2800">
                              <a:latin typeface="Cambria Math" panose="02040503050406030204" charset="0"/>
                              <a:cs typeface="Cambria Math" panose="02040503050406030204" charset="0"/>
                            </a:rPr>
                            <m:t>School</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of</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Cyber</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Science</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and</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Technology</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University</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of</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Science</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and</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Technology</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of</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China</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China</m:t>
                          </m:r>
                        </m:sub>
                      </m:sSub>
                    </m:oMath>
                  </m:oMathPara>
                </a14:m>
                <a:endParaRPr lang="zh-CN" altLang="en-US" sz="2800"/>
              </a:p>
              <a:p>
                <a:pPr algn="ctr"/>
                <a14:m>
                  <m:oMathPara xmlns:m="http://schemas.openxmlformats.org/officeDocument/2006/math">
                    <m:oMathParaPr>
                      <m:jc m:val="centerGroup"/>
                    </m:oMathParaPr>
                    <m:oMath xmlns:m="http://schemas.openxmlformats.org/officeDocument/2006/math">
                      <m:sSub>
                        <m:sSubPr>
                          <m:ctrlPr>
                            <a:rPr lang="en-US" altLang="zh-CN" sz="2800" i="1">
                              <a:latin typeface="Cambria Math" panose="02040503050406030204" charset="0"/>
                              <a:cs typeface="Cambria Math" panose="02040503050406030204" charset="0"/>
                            </a:rPr>
                          </m:ctrlPr>
                        </m:sSubPr>
                        <m:e>
                          <m:r>
                            <a:rPr lang="en-US" altLang="zh-CN" sz="2800" i="1">
                              <a:latin typeface="Cambria Math" panose="02040503050406030204" charset="0"/>
                              <a:cs typeface="Cambria Math" panose="02040503050406030204" charset="0"/>
                            </a:rPr>
                            <m:t>2</m:t>
                          </m:r>
                        </m:e>
                        <m:sub>
                          <m:r>
                            <a:rPr lang="zh-CN" altLang="en-US" sz="2800">
                              <a:latin typeface="Cambria Math" panose="02040503050406030204" charset="0"/>
                              <a:sym typeface="+mn-ea"/>
                            </a:rPr>
                            <m:t>𝐾𝑒𝑦</m:t>
                          </m:r>
                          <m:r>
                            <a:rPr lang="zh-CN" altLang="en-US" sz="2800">
                              <a:latin typeface="Cambria Math" panose="02040503050406030204" charset="0"/>
                              <a:sym typeface="+mn-ea"/>
                            </a:rPr>
                            <m:t> </m:t>
                          </m:r>
                          <m:r>
                            <a:rPr lang="zh-CN" altLang="en-US" sz="2800">
                              <a:latin typeface="Cambria Math" panose="02040503050406030204" charset="0"/>
                              <a:sym typeface="+mn-ea"/>
                            </a:rPr>
                            <m:t>𝐿𝑎𝑏𝑜𝑟𝑎𝑡𝑜𝑟𝑦</m:t>
                          </m:r>
                          <m:r>
                            <a:rPr lang="zh-CN" altLang="en-US" sz="2800">
                              <a:latin typeface="Cambria Math" panose="02040503050406030204" charset="0"/>
                              <a:sym typeface="+mn-ea"/>
                            </a:rPr>
                            <m:t> </m:t>
                          </m:r>
                          <m:r>
                            <a:rPr lang="zh-CN" altLang="en-US" sz="2800">
                              <a:latin typeface="Cambria Math" panose="02040503050406030204" charset="0"/>
                              <a:sym typeface="+mn-ea"/>
                            </a:rPr>
                            <m:t>𝑜𝑓</m:t>
                          </m:r>
                          <m:r>
                            <a:rPr lang="zh-CN" altLang="en-US" sz="2800">
                              <a:latin typeface="Cambria Math" panose="02040503050406030204" charset="0"/>
                              <a:sym typeface="+mn-ea"/>
                            </a:rPr>
                            <m:t> </m:t>
                          </m:r>
                          <m:r>
                            <a:rPr lang="zh-CN" altLang="en-US" sz="2800">
                              <a:latin typeface="Cambria Math" panose="02040503050406030204" charset="0"/>
                              <a:sym typeface="+mn-ea"/>
                            </a:rPr>
                            <m:t>𝐸𝑙𝑒𝑐𝑡𝑟𝑜𝑚𝑎𝑔𝑛𝑒𝑡𝑖𝑐</m:t>
                          </m:r>
                          <m:r>
                            <a:rPr lang="zh-CN" altLang="en-US" sz="2800">
                              <a:latin typeface="Cambria Math" panose="02040503050406030204" charset="0"/>
                              <a:sym typeface="+mn-ea"/>
                            </a:rPr>
                            <m:t> </m:t>
                          </m:r>
                          <m:r>
                            <a:rPr lang="zh-CN" altLang="en-US" sz="2800">
                              <a:latin typeface="Cambria Math" panose="02040503050406030204" charset="0"/>
                              <a:sym typeface="+mn-ea"/>
                            </a:rPr>
                            <m:t>𝑆𝑝𝑎𝑐𝑒</m:t>
                          </m:r>
                          <m:r>
                            <a:rPr lang="zh-CN" altLang="en-US" sz="2800">
                              <a:latin typeface="Cambria Math" panose="02040503050406030204" charset="0"/>
                              <a:sym typeface="+mn-ea"/>
                            </a:rPr>
                            <m:t> </m:t>
                          </m:r>
                          <m:r>
                            <a:rPr lang="zh-CN" altLang="en-US" sz="2800">
                              <a:latin typeface="Cambria Math" panose="02040503050406030204" charset="0"/>
                              <a:sym typeface="+mn-ea"/>
                            </a:rPr>
                            <m:t>𝐼𝑛𝑓𝑜𝑟𝑚𝑎𝑡𝑖𝑜𝑛</m:t>
                          </m:r>
                          <m:r>
                            <a:rPr lang="zh-CN" altLang="en-US" sz="2800">
                              <a:latin typeface="Cambria Math" panose="02040503050406030204" charset="0"/>
                              <a:sym typeface="+mn-ea"/>
                            </a:rPr>
                            <m:t>, </m:t>
                          </m:r>
                          <m:r>
                            <a:rPr lang="zh-CN" altLang="en-US" sz="2800">
                              <a:latin typeface="Cambria Math" panose="02040503050406030204" charset="0"/>
                              <a:sym typeface="+mn-ea"/>
                            </a:rPr>
                            <m:t>𝐶ℎ𝑖𝑛𝑒𝑠𝑒</m:t>
                          </m:r>
                          <m:r>
                            <a:rPr lang="zh-CN" altLang="en-US" sz="2800">
                              <a:latin typeface="Cambria Math" panose="02040503050406030204" charset="0"/>
                              <a:sym typeface="+mn-ea"/>
                            </a:rPr>
                            <m:t> </m:t>
                          </m:r>
                          <m:r>
                            <a:rPr lang="zh-CN" altLang="en-US" sz="2800">
                              <a:latin typeface="Cambria Math" panose="02040503050406030204" charset="0"/>
                              <a:sym typeface="+mn-ea"/>
                            </a:rPr>
                            <m:t>𝐴𝑐𝑎𝑑𝑒𝑚𝑦</m:t>
                          </m:r>
                          <m:r>
                            <a:rPr lang="zh-CN" altLang="en-US" sz="2800">
                              <a:latin typeface="Cambria Math" panose="02040503050406030204" charset="0"/>
                              <a:sym typeface="+mn-ea"/>
                            </a:rPr>
                            <m:t> </m:t>
                          </m:r>
                          <m:r>
                            <a:rPr lang="zh-CN" altLang="en-US" sz="2800">
                              <a:latin typeface="Cambria Math" panose="02040503050406030204" charset="0"/>
                              <a:sym typeface="+mn-ea"/>
                            </a:rPr>
                            <m:t>𝑜𝑓</m:t>
                          </m:r>
                          <m:r>
                            <a:rPr lang="zh-CN" altLang="en-US" sz="2800">
                              <a:latin typeface="Cambria Math" panose="02040503050406030204" charset="0"/>
                              <a:sym typeface="+mn-ea"/>
                            </a:rPr>
                            <m:t> </m:t>
                          </m:r>
                          <m:r>
                            <a:rPr lang="zh-CN" altLang="en-US" sz="2800">
                              <a:latin typeface="Cambria Math" panose="02040503050406030204" charset="0"/>
                              <a:sym typeface="+mn-ea"/>
                            </a:rPr>
                            <m:t>𝑆𝑐𝑖𝑒𝑛𝑐𝑒𝑠</m:t>
                          </m:r>
                          <m:r>
                            <a:rPr lang="zh-CN" altLang="en-US" sz="2800">
                              <a:latin typeface="Cambria Math" panose="02040503050406030204" charset="0"/>
                              <a:sym typeface="+mn-ea"/>
                            </a:rPr>
                            <m:t>, </m:t>
                          </m:r>
                          <m:r>
                            <a:rPr lang="zh-CN" altLang="en-US" sz="2800">
                              <a:latin typeface="Cambria Math" panose="02040503050406030204" charset="0"/>
                              <a:sym typeface="+mn-ea"/>
                            </a:rPr>
                            <m:t>𝐶ℎ𝑖𝑛𝑎</m:t>
                          </m:r>
                          <m:r>
                            <a:rPr lang="zh-CN" altLang="en-US" sz="2800">
                              <a:latin typeface="Cambria Math" panose="02040503050406030204" charset="0"/>
                            </a:rPr>
                            <m:t> </m:t>
                          </m:r>
                        </m:sub>
                      </m:sSub>
                    </m:oMath>
                  </m:oMathPara>
                </a14:m>
                <a:endParaRPr lang="en-US" altLang="zh-CN" sz="2800" i="1">
                  <a:latin typeface="Cambria Math" panose="02040503050406030204" charset="0"/>
                  <a:cs typeface="Cambria Math" panose="02040503050406030204" charset="0"/>
                </a:endParaRPr>
              </a:p>
              <a:p>
                <a:pPr algn="ctr"/>
                <a14:m>
                  <m:oMathPara xmlns:m="http://schemas.openxmlformats.org/officeDocument/2006/math">
                    <m:oMathParaPr>
                      <m:jc m:val="centerGroup"/>
                    </m:oMathParaPr>
                    <m:oMath xmlns:m="http://schemas.openxmlformats.org/officeDocument/2006/math">
                      <m:sSub>
                        <m:sSubPr>
                          <m:ctrlPr>
                            <a:rPr lang="en-US" altLang="zh-CN" sz="2800" i="1">
                              <a:latin typeface="Cambria Math" panose="02040503050406030204" charset="0"/>
                              <a:cs typeface="Cambria Math" panose="02040503050406030204" charset="0"/>
                            </a:rPr>
                          </m:ctrlPr>
                        </m:sSubPr>
                        <m:e>
                          <m:r>
                            <a:rPr lang="en-US" altLang="zh-CN" sz="2800" i="1">
                              <a:latin typeface="Cambria Math" panose="02040503050406030204" charset="0"/>
                              <a:cs typeface="Cambria Math" panose="02040503050406030204" charset="0"/>
                            </a:rPr>
                            <m:t>3</m:t>
                          </m:r>
                        </m:e>
                        <m:sub>
                          <m:r>
                            <a:rPr lang="zh-CN" altLang="en-US" sz="2800">
                              <a:latin typeface="Cambria Math" panose="02040503050406030204" charset="0"/>
                              <a:sym typeface="+mn-ea"/>
                            </a:rPr>
                            <m:t>𝑇ℎ𝑒</m:t>
                          </m:r>
                          <m:r>
                            <a:rPr lang="zh-CN" altLang="en-US" sz="2800">
                              <a:latin typeface="Cambria Math" panose="02040503050406030204" charset="0"/>
                              <a:sym typeface="+mn-ea"/>
                            </a:rPr>
                            <m:t> </m:t>
                          </m:r>
                          <m:r>
                            <a:rPr lang="zh-CN" altLang="en-US" sz="2800">
                              <a:latin typeface="Cambria Math" panose="02040503050406030204" charset="0"/>
                              <a:sym typeface="+mn-ea"/>
                            </a:rPr>
                            <m:t>54</m:t>
                          </m:r>
                          <m:r>
                            <a:rPr lang="zh-CN" altLang="en-US" sz="2800">
                              <a:latin typeface="Cambria Math" panose="02040503050406030204" charset="0"/>
                              <a:sym typeface="+mn-ea"/>
                            </a:rPr>
                            <m:t>𝑡ℎ</m:t>
                          </m:r>
                          <m:r>
                            <a:rPr lang="zh-CN" altLang="en-US" sz="2800">
                              <a:latin typeface="Cambria Math" panose="02040503050406030204" charset="0"/>
                              <a:sym typeface="+mn-ea"/>
                            </a:rPr>
                            <m:t> </m:t>
                          </m:r>
                          <m:r>
                            <a:rPr lang="zh-CN" altLang="en-US" sz="2800">
                              <a:latin typeface="Cambria Math" panose="02040503050406030204" charset="0"/>
                              <a:sym typeface="+mn-ea"/>
                            </a:rPr>
                            <m:t>𝑅𝑒𝑠𝑒𝑎𝑟𝑐ℎ</m:t>
                          </m:r>
                          <m:r>
                            <a:rPr lang="zh-CN" altLang="en-US" sz="2800">
                              <a:latin typeface="Cambria Math" panose="02040503050406030204" charset="0"/>
                              <a:sym typeface="+mn-ea"/>
                            </a:rPr>
                            <m:t> </m:t>
                          </m:r>
                          <m:r>
                            <a:rPr lang="zh-CN" altLang="en-US" sz="2800">
                              <a:latin typeface="Cambria Math" panose="02040503050406030204" charset="0"/>
                              <a:sym typeface="+mn-ea"/>
                            </a:rPr>
                            <m:t>𝐼𝑛𝑠𝑡𝑖𝑡𝑢𝑡𝑒</m:t>
                          </m:r>
                          <m:r>
                            <a:rPr lang="zh-CN" altLang="en-US" sz="2800">
                              <a:latin typeface="Cambria Math" panose="02040503050406030204" charset="0"/>
                              <a:sym typeface="+mn-ea"/>
                            </a:rPr>
                            <m:t> </m:t>
                          </m:r>
                          <m:r>
                            <a:rPr lang="zh-CN" altLang="en-US" sz="2800">
                              <a:latin typeface="Cambria Math" panose="02040503050406030204" charset="0"/>
                              <a:sym typeface="+mn-ea"/>
                            </a:rPr>
                            <m:t>𝑜𝑓</m:t>
                          </m:r>
                          <m:r>
                            <a:rPr lang="zh-CN" altLang="en-US" sz="2800">
                              <a:latin typeface="Cambria Math" panose="02040503050406030204" charset="0"/>
                              <a:sym typeface="+mn-ea"/>
                            </a:rPr>
                            <m:t> </m:t>
                          </m:r>
                          <m:r>
                            <a:rPr lang="zh-CN" altLang="en-US" sz="2800">
                              <a:latin typeface="Cambria Math" panose="02040503050406030204" charset="0"/>
                              <a:sym typeface="+mn-ea"/>
                            </a:rPr>
                            <m:t>𝐶ℎ𝑖𝑛𝑎</m:t>
                          </m:r>
                          <m:r>
                            <a:rPr lang="zh-CN" altLang="en-US" sz="2800">
                              <a:latin typeface="Cambria Math" panose="02040503050406030204" charset="0"/>
                              <a:sym typeface="+mn-ea"/>
                            </a:rPr>
                            <m:t> </m:t>
                          </m:r>
                          <m:r>
                            <a:rPr lang="zh-CN" altLang="en-US" sz="2800">
                              <a:latin typeface="Cambria Math" panose="02040503050406030204" charset="0"/>
                              <a:sym typeface="+mn-ea"/>
                            </a:rPr>
                            <m:t>𝐸𝑙𝑒𝑐𝑡𝑟𝑜𝑛𝑖𝑐𝑠</m:t>
                          </m:r>
                          <m:r>
                            <a:rPr lang="zh-CN" altLang="en-US" sz="2800">
                              <a:latin typeface="Cambria Math" panose="02040503050406030204" charset="0"/>
                              <a:sym typeface="+mn-ea"/>
                            </a:rPr>
                            <m:t> </m:t>
                          </m:r>
                          <m:r>
                            <a:rPr lang="zh-CN" altLang="en-US" sz="2800">
                              <a:latin typeface="Cambria Math" panose="02040503050406030204" charset="0"/>
                              <a:sym typeface="+mn-ea"/>
                            </a:rPr>
                            <m:t>𝑇𝑒𝑐ℎ𝑛𝑜𝑙𝑜𝑔𝑦</m:t>
                          </m:r>
                          <m:r>
                            <a:rPr lang="zh-CN" altLang="en-US" sz="2800">
                              <a:latin typeface="Cambria Math" panose="02040503050406030204" charset="0"/>
                              <a:sym typeface="+mn-ea"/>
                            </a:rPr>
                            <m:t> </m:t>
                          </m:r>
                          <m:r>
                            <a:rPr lang="zh-CN" altLang="en-US" sz="2800">
                              <a:latin typeface="Cambria Math" panose="02040503050406030204" charset="0"/>
                              <a:sym typeface="+mn-ea"/>
                            </a:rPr>
                            <m:t>𝐺𝑟𝑜𝑢𝑝</m:t>
                          </m:r>
                          <m:r>
                            <a:rPr lang="zh-CN" altLang="en-US" sz="2800">
                              <a:latin typeface="Cambria Math" panose="02040503050406030204" charset="0"/>
                            </a:rPr>
                            <m:t>  </m:t>
                          </m:r>
                        </m:sub>
                      </m:sSub>
                    </m:oMath>
                  </m:oMathPara>
                </a14:m>
                <a:endParaRPr lang="zh-CN" altLang="en-US" sz="2800"/>
              </a:p>
            </p:txBody>
          </p:sp>
        </mc:Choice>
        <mc:Fallback>
          <p:sp>
            <p:nvSpPr>
              <p:cNvPr id="85" name="文本框 84"/>
              <p:cNvSpPr txBox="1">
                <a:spLocks noRot="1" noChangeAspect="1" noMove="1" noResize="1" noEditPoints="1" noAdjustHandles="1" noChangeArrowheads="1" noChangeShapeType="1" noTextEdit="1"/>
              </p:cNvSpPr>
              <p:nvPr/>
            </p:nvSpPr>
            <p:spPr>
              <a:xfrm>
                <a:off x="7822565" y="5380990"/>
                <a:ext cx="17526000" cy="1337945"/>
              </a:xfrm>
              <a:prstGeom prst="rect">
                <a:avLst/>
              </a:prstGeom>
              <a:blipFill rotWithShape="1">
                <a:blip r:embed="rId2"/>
                <a:stretch>
                  <a:fillRect/>
                </a:stretch>
              </a:blipFill>
            </p:spPr>
            <p:txBody>
              <a:bodyPr/>
              <a:lstStyle/>
              <a:p>
                <a:r>
                  <a:rPr lang="zh-CN" altLang="en-US">
                    <a:noFill/>
                  </a:rPr>
                  <a:t> </a:t>
                </a:r>
              </a:p>
            </p:txBody>
          </p:sp>
        </mc:Fallback>
      </mc:AlternateContent>
      <p:pic>
        <p:nvPicPr>
          <p:cNvPr id="86" name="图片 85"/>
          <p:cNvPicPr>
            <a:picLocks noChangeAspect="1"/>
          </p:cNvPicPr>
          <p:nvPr>
            <p:custDataLst>
              <p:tags r:id="rId3"/>
            </p:custDataLst>
          </p:nvPr>
        </p:nvPicPr>
        <p:blipFill>
          <a:blip r:embed="rId4"/>
          <a:stretch>
            <a:fillRect/>
          </a:stretch>
        </p:blipFill>
        <p:spPr>
          <a:xfrm>
            <a:off x="1605915" y="18239740"/>
            <a:ext cx="22197695" cy="4966970"/>
          </a:xfrm>
          <a:prstGeom prst="rect">
            <a:avLst/>
          </a:prstGeom>
        </p:spPr>
      </p:pic>
      <p:sp>
        <p:nvSpPr>
          <p:cNvPr id="87" name="圆角矩形 86"/>
          <p:cNvSpPr/>
          <p:nvPr/>
        </p:nvSpPr>
        <p:spPr>
          <a:xfrm>
            <a:off x="1330960" y="17077055"/>
            <a:ext cx="27279600" cy="6466205"/>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88" name="图片 87"/>
          <p:cNvPicPr>
            <a:picLocks noChangeAspect="1"/>
          </p:cNvPicPr>
          <p:nvPr/>
        </p:nvPicPr>
        <p:blipFill>
          <a:blip r:embed="rId5"/>
          <a:stretch>
            <a:fillRect/>
          </a:stretch>
        </p:blipFill>
        <p:spPr>
          <a:xfrm>
            <a:off x="15378430" y="8206740"/>
            <a:ext cx="12706350" cy="6640830"/>
          </a:xfrm>
          <a:prstGeom prst="rect">
            <a:avLst/>
          </a:prstGeom>
        </p:spPr>
      </p:pic>
      <p:sp>
        <p:nvSpPr>
          <p:cNvPr id="89" name="圆角矩形 88"/>
          <p:cNvSpPr/>
          <p:nvPr/>
        </p:nvSpPr>
        <p:spPr>
          <a:xfrm>
            <a:off x="14574520" y="7355840"/>
            <a:ext cx="13776325" cy="9490075"/>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0" name="圆角矩形 89"/>
          <p:cNvSpPr/>
          <p:nvPr/>
        </p:nvSpPr>
        <p:spPr>
          <a:xfrm>
            <a:off x="1330325" y="7356475"/>
            <a:ext cx="12893040" cy="9475470"/>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3" name="文本框 92"/>
          <p:cNvSpPr txBox="1"/>
          <p:nvPr/>
        </p:nvSpPr>
        <p:spPr>
          <a:xfrm>
            <a:off x="15190470" y="14744700"/>
            <a:ext cx="13124180" cy="1814830"/>
          </a:xfrm>
          <a:prstGeom prst="rect">
            <a:avLst/>
          </a:prstGeom>
          <a:noFill/>
        </p:spPr>
        <p:txBody>
          <a:bodyPr wrap="square" rtlCol="0">
            <a:spAutoFit/>
          </a:bodyPr>
          <a:p>
            <a:r>
              <a:rPr lang="zh-CN" altLang="en-US" sz="2800"/>
              <a:t>The special design of the F-117 Nighthawk and Stealth Bomber B-2 for invisibility makes them resemble the head of cats.Regularization</a:t>
            </a:r>
            <a:r>
              <a:rPr lang="en-US" altLang="zh-CN" sz="2800"/>
              <a:t> </a:t>
            </a:r>
            <a:r>
              <a:rPr lang="zh-CN" altLang="en-US" sz="2800"/>
              <a:t>among such sample pairs could force model to better distinguish these vulnerable samples and</a:t>
            </a:r>
            <a:r>
              <a:rPr lang="en-US" altLang="zh-CN" sz="2800"/>
              <a:t> </a:t>
            </a:r>
            <a:r>
              <a:rPr lang="zh-CN" altLang="en-US" sz="2800"/>
              <a:t>benefits model robustness in a straightforward way. </a:t>
            </a:r>
            <a:endParaRPr lang="zh-CN" altLang="en-US" sz="2800"/>
          </a:p>
        </p:txBody>
      </p:sp>
      <p:sp>
        <p:nvSpPr>
          <p:cNvPr id="95" name="圆角矩形 94"/>
          <p:cNvSpPr/>
          <p:nvPr/>
        </p:nvSpPr>
        <p:spPr>
          <a:xfrm>
            <a:off x="1331595" y="31239460"/>
            <a:ext cx="12891770" cy="6974205"/>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7" name="文本框 96"/>
          <p:cNvSpPr txBox="1"/>
          <p:nvPr/>
        </p:nvSpPr>
        <p:spPr>
          <a:xfrm>
            <a:off x="2051685" y="7670800"/>
            <a:ext cx="3992880" cy="706755"/>
          </a:xfrm>
          <a:prstGeom prst="rect">
            <a:avLst/>
          </a:prstGeom>
          <a:noFill/>
        </p:spPr>
        <p:txBody>
          <a:bodyPr wrap="square" rtlCol="0">
            <a:spAutoFit/>
          </a:bodyPr>
          <a:p>
            <a:r>
              <a:rPr lang="en-US" altLang="zh-CN" sz="4000"/>
              <a:t>Introduction</a:t>
            </a:r>
            <a:endParaRPr lang="en-US" altLang="zh-CN" sz="4000"/>
          </a:p>
        </p:txBody>
      </p:sp>
      <p:sp>
        <p:nvSpPr>
          <p:cNvPr id="98" name="文本框 97"/>
          <p:cNvSpPr txBox="1"/>
          <p:nvPr/>
        </p:nvSpPr>
        <p:spPr>
          <a:xfrm>
            <a:off x="15378430" y="7670800"/>
            <a:ext cx="5139690" cy="706755"/>
          </a:xfrm>
          <a:prstGeom prst="rect">
            <a:avLst/>
          </a:prstGeom>
          <a:noFill/>
        </p:spPr>
        <p:txBody>
          <a:bodyPr wrap="square" rtlCol="0">
            <a:spAutoFit/>
          </a:bodyPr>
          <a:p>
            <a:r>
              <a:rPr lang="en-US" altLang="zh-CN" sz="4000"/>
              <a:t>Motivation-INPACT</a:t>
            </a:r>
            <a:endParaRPr lang="en-US" altLang="zh-CN" sz="4000"/>
          </a:p>
        </p:txBody>
      </p:sp>
      <p:sp>
        <p:nvSpPr>
          <p:cNvPr id="99" name="圆角矩形 98"/>
          <p:cNvSpPr/>
          <p:nvPr/>
        </p:nvSpPr>
        <p:spPr>
          <a:xfrm>
            <a:off x="1330325" y="23779480"/>
            <a:ext cx="12893675" cy="7223760"/>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100" name="图片 99"/>
          <p:cNvPicPr>
            <a:picLocks noChangeAspect="1"/>
          </p:cNvPicPr>
          <p:nvPr/>
        </p:nvPicPr>
        <p:blipFill>
          <a:blip r:embed="rId6"/>
          <a:stretch>
            <a:fillRect/>
          </a:stretch>
        </p:blipFill>
        <p:spPr>
          <a:xfrm>
            <a:off x="1795780" y="24676100"/>
            <a:ext cx="9585960" cy="6097905"/>
          </a:xfrm>
          <a:prstGeom prst="rect">
            <a:avLst/>
          </a:prstGeom>
        </p:spPr>
      </p:pic>
      <p:sp>
        <p:nvSpPr>
          <p:cNvPr id="101" name="文本框 100"/>
          <p:cNvSpPr txBox="1"/>
          <p:nvPr/>
        </p:nvSpPr>
        <p:spPr>
          <a:xfrm>
            <a:off x="1736725" y="24106505"/>
            <a:ext cx="4389120" cy="706755"/>
          </a:xfrm>
          <a:prstGeom prst="rect">
            <a:avLst/>
          </a:prstGeom>
          <a:noFill/>
        </p:spPr>
        <p:txBody>
          <a:bodyPr wrap="square" rtlCol="0">
            <a:spAutoFit/>
          </a:bodyPr>
          <a:p>
            <a:r>
              <a:rPr lang="en-US" altLang="zh-CN" sz="4000"/>
              <a:t>Motivation-VART</a:t>
            </a:r>
            <a:endParaRPr lang="en-US" altLang="zh-CN" sz="4000"/>
          </a:p>
        </p:txBody>
      </p:sp>
      <p:sp>
        <p:nvSpPr>
          <p:cNvPr id="102" name="文本框 101"/>
          <p:cNvSpPr txBox="1"/>
          <p:nvPr/>
        </p:nvSpPr>
        <p:spPr>
          <a:xfrm>
            <a:off x="1736725" y="17503775"/>
            <a:ext cx="11904980" cy="706755"/>
          </a:xfrm>
          <a:prstGeom prst="rect">
            <a:avLst/>
          </a:prstGeom>
          <a:noFill/>
        </p:spPr>
        <p:txBody>
          <a:bodyPr wrap="square" rtlCol="0">
            <a:spAutoFit/>
          </a:bodyPr>
          <a:p>
            <a:r>
              <a:rPr lang="en-US" altLang="zh-CN" sz="4000"/>
              <a:t>INPACT illustrated in graphics</a:t>
            </a:r>
            <a:endParaRPr lang="en-US" altLang="zh-CN" sz="4000"/>
          </a:p>
        </p:txBody>
      </p:sp>
      <p:sp>
        <p:nvSpPr>
          <p:cNvPr id="103" name="文本框 102"/>
          <p:cNvSpPr txBox="1"/>
          <p:nvPr/>
        </p:nvSpPr>
        <p:spPr>
          <a:xfrm>
            <a:off x="2051685" y="31640145"/>
            <a:ext cx="4908550" cy="706755"/>
          </a:xfrm>
          <a:prstGeom prst="rect">
            <a:avLst/>
          </a:prstGeom>
          <a:noFill/>
        </p:spPr>
        <p:txBody>
          <a:bodyPr wrap="square" rtlCol="0">
            <a:spAutoFit/>
          </a:bodyPr>
          <a:p>
            <a:r>
              <a:rPr lang="en-US" altLang="zh-CN" sz="4000"/>
              <a:t>Result on CIFAR-10</a:t>
            </a:r>
            <a:endParaRPr lang="en-US" altLang="zh-CN" sz="4000"/>
          </a:p>
        </p:txBody>
      </p:sp>
      <p:grpSp>
        <p:nvGrpSpPr>
          <p:cNvPr id="27" name="组合 26"/>
          <p:cNvGrpSpPr/>
          <p:nvPr/>
        </p:nvGrpSpPr>
        <p:grpSpPr>
          <a:xfrm>
            <a:off x="1332865" y="38647370"/>
            <a:ext cx="27278330" cy="2960370"/>
            <a:chOff x="2099" y="61407"/>
            <a:chExt cx="42958" cy="4662"/>
          </a:xfrm>
        </p:grpSpPr>
        <p:sp>
          <p:nvSpPr>
            <p:cNvPr id="91" name="圆角矩形 90"/>
            <p:cNvSpPr/>
            <p:nvPr/>
          </p:nvSpPr>
          <p:spPr>
            <a:xfrm>
              <a:off x="2099" y="61407"/>
              <a:ext cx="42958" cy="4662"/>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4" name="文本框 103"/>
            <p:cNvSpPr txBox="1"/>
            <p:nvPr/>
          </p:nvSpPr>
          <p:spPr>
            <a:xfrm>
              <a:off x="2735" y="61760"/>
              <a:ext cx="6912" cy="1113"/>
            </a:xfrm>
            <a:prstGeom prst="rect">
              <a:avLst/>
            </a:prstGeom>
            <a:noFill/>
          </p:spPr>
          <p:txBody>
            <a:bodyPr wrap="square" rtlCol="0">
              <a:spAutoFit/>
            </a:bodyPr>
            <a:p>
              <a:r>
                <a:rPr lang="en-US" altLang="zh-CN" sz="4000"/>
                <a:t>Conclusion</a:t>
              </a:r>
              <a:endParaRPr lang="en-US" altLang="zh-CN" sz="4000"/>
            </a:p>
          </p:txBody>
        </p:sp>
      </p:grpSp>
      <p:sp>
        <p:nvSpPr>
          <p:cNvPr id="105" name="文本框 104"/>
          <p:cNvSpPr txBox="1"/>
          <p:nvPr/>
        </p:nvSpPr>
        <p:spPr>
          <a:xfrm>
            <a:off x="11099165" y="25068530"/>
            <a:ext cx="3001010" cy="4323080"/>
          </a:xfrm>
          <a:prstGeom prst="rect">
            <a:avLst/>
          </a:prstGeom>
          <a:noFill/>
        </p:spPr>
        <p:txBody>
          <a:bodyPr wrap="square" rtlCol="0">
            <a:noAutofit/>
          </a:bodyPr>
          <a:p>
            <a:r>
              <a:rPr lang="en-US" altLang="zh-CN" sz="2800"/>
              <a:t>F</a:t>
            </a:r>
            <a:r>
              <a:rPr lang="zh-CN" altLang="en-US" sz="2800"/>
              <a:t>or misclassified samples under normal training, 61.1% of them are still</a:t>
            </a:r>
            <a:r>
              <a:rPr lang="en-US" altLang="zh-CN" sz="2800"/>
              <a:t> </a:t>
            </a:r>
            <a:r>
              <a:rPr lang="zh-CN" altLang="en-US" sz="2800"/>
              <a:t>misclassified, meanwhile 30.1% of the them are correctly classified but could not resist adversarial</a:t>
            </a:r>
            <a:r>
              <a:rPr lang="en-US" altLang="zh-CN" sz="2800"/>
              <a:t> </a:t>
            </a:r>
            <a:r>
              <a:rPr lang="zh-CN" altLang="en-US" sz="2800"/>
              <a:t>attack.</a:t>
            </a:r>
            <a:endParaRPr lang="zh-CN" altLang="en-US" sz="2800"/>
          </a:p>
        </p:txBody>
      </p:sp>
      <p:sp>
        <p:nvSpPr>
          <p:cNvPr id="106" name="文本框 105"/>
          <p:cNvSpPr txBox="1"/>
          <p:nvPr/>
        </p:nvSpPr>
        <p:spPr>
          <a:xfrm>
            <a:off x="23803610" y="17437100"/>
            <a:ext cx="4547870" cy="5692775"/>
          </a:xfrm>
          <a:prstGeom prst="rect">
            <a:avLst/>
          </a:prstGeom>
          <a:noFill/>
        </p:spPr>
        <p:txBody>
          <a:bodyPr wrap="square" rtlCol="0">
            <a:spAutoFit/>
          </a:bodyPr>
          <a:p>
            <a:r>
              <a:rPr lang="en-US" altLang="zh-CN" sz="2800"/>
              <a:t>By reducing the distance between the original samples and their adversarial counterparts, the adversarial samples are brought within the model boundary. By increasing the distance between similar sample pairs, samples with features from other categories are separated from the original samples of that category.</a:t>
            </a:r>
            <a:endParaRPr lang="en-US" altLang="zh-CN" sz="2800"/>
          </a:p>
        </p:txBody>
      </p:sp>
      <p:sp>
        <p:nvSpPr>
          <p:cNvPr id="107" name="文本框 106"/>
          <p:cNvSpPr txBox="1"/>
          <p:nvPr/>
        </p:nvSpPr>
        <p:spPr>
          <a:xfrm>
            <a:off x="2058035" y="36433125"/>
            <a:ext cx="11391900" cy="1383665"/>
          </a:xfrm>
          <a:prstGeom prst="rect">
            <a:avLst/>
          </a:prstGeom>
          <a:noFill/>
        </p:spPr>
        <p:txBody>
          <a:bodyPr wrap="square" rtlCol="0">
            <a:spAutoFit/>
          </a:bodyPr>
          <a:p>
            <a:r>
              <a:rPr lang="zh-CN" altLang="en-US" sz="2800"/>
              <a:t>Our method achieves the best robust performance on most challenging Auto</a:t>
            </a:r>
            <a:r>
              <a:rPr lang="en-US" altLang="zh-CN" sz="2800"/>
              <a:t> </a:t>
            </a:r>
            <a:r>
              <a:rPr lang="zh-CN" altLang="en-US" sz="2800"/>
              <a:t>Attack without losing much performance on natural accuracy on WRN-32-10.</a:t>
            </a:r>
            <a:endParaRPr lang="zh-CN" altLang="en-US" sz="2800"/>
          </a:p>
        </p:txBody>
      </p:sp>
      <p:sp>
        <p:nvSpPr>
          <p:cNvPr id="2" name="圆角矩形 1"/>
          <p:cNvSpPr/>
          <p:nvPr/>
        </p:nvSpPr>
        <p:spPr>
          <a:xfrm>
            <a:off x="14574520" y="23784560"/>
            <a:ext cx="14036675" cy="7226300"/>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pic>
        <p:nvPicPr>
          <p:cNvPr id="6" name="图片 5"/>
          <p:cNvPicPr>
            <a:picLocks noChangeAspect="1"/>
          </p:cNvPicPr>
          <p:nvPr/>
        </p:nvPicPr>
        <p:blipFill>
          <a:blip r:embed="rId7"/>
          <a:stretch>
            <a:fillRect/>
          </a:stretch>
        </p:blipFill>
        <p:spPr>
          <a:xfrm>
            <a:off x="15042515" y="32553910"/>
            <a:ext cx="13272135" cy="2990850"/>
          </a:xfrm>
          <a:prstGeom prst="rect">
            <a:avLst/>
          </a:prstGeom>
        </p:spPr>
      </p:pic>
      <p:graphicFrame>
        <p:nvGraphicFramePr>
          <p:cNvPr id="9" name="对象 8">
            <a:hlinkClick r:id="" action="ppaction://ole?verb="/>
          </p:cNvPr>
          <p:cNvGraphicFramePr>
            <a:graphicFrameLocks noChangeAspect="1"/>
          </p:cNvGraphicFramePr>
          <p:nvPr/>
        </p:nvGraphicFramePr>
        <p:xfrm>
          <a:off x="15079980" y="21293455"/>
          <a:ext cx="114300" cy="215900"/>
        </p:xfrm>
        <a:graphic>
          <a:graphicData uri="http://schemas.openxmlformats.org/presentationml/2006/ole">
            <mc:AlternateContent xmlns:mc="http://schemas.openxmlformats.org/markup-compatibility/2006">
              <mc:Choice xmlns:v="urn:schemas-microsoft-com:vml" Requires="v">
                <p:oleObj spid="_x0000_s1025" name="" r:id="rId8" imgW="114300" imgH="215900" progId="Equation.KSEE3">
                  <p:embed/>
                </p:oleObj>
              </mc:Choice>
              <mc:Fallback>
                <p:oleObj name="" r:id="rId8" imgW="114300" imgH="215900" progId="Equation.KSEE3">
                  <p:embed/>
                  <p:pic>
                    <p:nvPicPr>
                      <p:cNvPr id="0" name="图片 1024"/>
                      <p:cNvPicPr/>
                      <p:nvPr/>
                    </p:nvPicPr>
                    <p:blipFill>
                      <a:blip r:embed="rId9"/>
                      <a:stretch>
                        <a:fillRect/>
                      </a:stretch>
                    </p:blipFill>
                    <p:spPr>
                      <a:xfrm>
                        <a:off x="15079980" y="21293455"/>
                        <a:ext cx="114300" cy="215900"/>
                      </a:xfrm>
                      <a:prstGeom prst="rect">
                        <a:avLst/>
                      </a:prstGeom>
                    </p:spPr>
                  </p:pic>
                </p:oleObj>
              </mc:Fallback>
            </mc:AlternateContent>
          </a:graphicData>
        </a:graphic>
      </p:graphicFrame>
      <p:pic>
        <p:nvPicPr>
          <p:cNvPr id="10" name="图片 9"/>
          <p:cNvPicPr>
            <a:picLocks noChangeAspect="1"/>
          </p:cNvPicPr>
          <p:nvPr/>
        </p:nvPicPr>
        <p:blipFill>
          <a:blip r:embed="rId10"/>
          <a:srcRect l="18175" t="21474" r="-187"/>
          <a:stretch>
            <a:fillRect/>
          </a:stretch>
        </p:blipFill>
        <p:spPr>
          <a:xfrm>
            <a:off x="14878050" y="25467310"/>
            <a:ext cx="8925560" cy="466725"/>
          </a:xfrm>
          <a:prstGeom prst="rect">
            <a:avLst/>
          </a:prstGeom>
        </p:spPr>
      </p:pic>
      <p:grpSp>
        <p:nvGrpSpPr>
          <p:cNvPr id="17" name="组合 16"/>
          <p:cNvGrpSpPr/>
          <p:nvPr/>
        </p:nvGrpSpPr>
        <p:grpSpPr>
          <a:xfrm>
            <a:off x="15066645" y="24175085"/>
            <a:ext cx="9041765" cy="3759835"/>
            <a:chOff x="25885" y="37891"/>
            <a:chExt cx="14239" cy="5921"/>
          </a:xfrm>
        </p:grpSpPr>
        <p:sp>
          <p:nvSpPr>
            <p:cNvPr id="8" name="文本框 7"/>
            <p:cNvSpPr txBox="1"/>
            <p:nvPr/>
          </p:nvSpPr>
          <p:spPr>
            <a:xfrm>
              <a:off x="26086" y="39104"/>
              <a:ext cx="11580" cy="822"/>
            </a:xfrm>
            <a:prstGeom prst="rect">
              <a:avLst/>
            </a:prstGeom>
            <a:noFill/>
          </p:spPr>
          <p:txBody>
            <a:bodyPr wrap="square" rtlCol="0">
              <a:spAutoFit/>
            </a:bodyPr>
            <a:p>
              <a:r>
                <a:rPr lang="zh-CN" altLang="en-US"/>
                <a:t> </a:t>
              </a:r>
              <a:r>
                <a:rPr lang="zh-CN" altLang="en-US" sz="2800"/>
                <a:t>The robust constraint</a:t>
              </a:r>
              <a:r>
                <a:rPr lang="en-US" altLang="zh-CN" sz="2800"/>
                <a:t> </a:t>
              </a:r>
              <a:r>
                <a:rPr lang="zh-CN" altLang="en-US" sz="2800"/>
                <a:t>proposed </a:t>
              </a:r>
              <a:r>
                <a:rPr lang="en-US" altLang="zh-CN" sz="2800"/>
                <a:t>of </a:t>
              </a:r>
              <a:r>
                <a:rPr lang="zh-CN" altLang="en-US" sz="2800" b="1"/>
                <a:t>TRADES</a:t>
              </a:r>
              <a:r>
                <a:rPr lang="zh-CN" altLang="en-US" sz="2800"/>
                <a:t> </a:t>
              </a:r>
              <a:r>
                <a:rPr lang="en-US" altLang="zh-CN" sz="2800"/>
                <a:t>:</a:t>
              </a:r>
              <a:endParaRPr lang="en-US" altLang="zh-CN" sz="2800"/>
            </a:p>
          </p:txBody>
        </p:sp>
        <p:sp>
          <p:nvSpPr>
            <p:cNvPr id="11" name="文本框 10"/>
            <p:cNvSpPr txBox="1"/>
            <p:nvPr/>
          </p:nvSpPr>
          <p:spPr>
            <a:xfrm>
              <a:off x="25885" y="37891"/>
              <a:ext cx="6912" cy="1113"/>
            </a:xfrm>
            <a:prstGeom prst="rect">
              <a:avLst/>
            </a:prstGeom>
            <a:noFill/>
          </p:spPr>
          <p:txBody>
            <a:bodyPr wrap="square" rtlCol="0">
              <a:spAutoFit/>
            </a:bodyPr>
            <a:p>
              <a:r>
                <a:rPr lang="en-US" altLang="zh-CN" sz="4000"/>
                <a:t>VART-Algorithm</a:t>
              </a:r>
              <a:endParaRPr lang="en-US" altLang="zh-CN" sz="4000"/>
            </a:p>
          </p:txBody>
        </p:sp>
        <p:sp>
          <p:nvSpPr>
            <p:cNvPr id="12" name="文本框 11"/>
            <p:cNvSpPr txBox="1"/>
            <p:nvPr/>
          </p:nvSpPr>
          <p:spPr>
            <a:xfrm>
              <a:off x="26080" y="41005"/>
              <a:ext cx="11580" cy="822"/>
            </a:xfrm>
            <a:prstGeom prst="rect">
              <a:avLst/>
            </a:prstGeom>
            <a:noFill/>
          </p:spPr>
          <p:txBody>
            <a:bodyPr wrap="square" rtlCol="0">
              <a:spAutoFit/>
            </a:bodyPr>
            <a:p>
              <a:r>
                <a:rPr lang="zh-CN" altLang="en-US"/>
                <a:t> </a:t>
              </a:r>
              <a:r>
                <a:rPr lang="zh-CN" altLang="en-US" sz="2800"/>
                <a:t>The robust constraint</a:t>
              </a:r>
              <a:r>
                <a:rPr lang="en-US" altLang="zh-CN" sz="2800"/>
                <a:t> </a:t>
              </a:r>
              <a:r>
                <a:rPr lang="zh-CN" altLang="en-US" sz="2800"/>
                <a:t>proposed </a:t>
              </a:r>
              <a:r>
                <a:rPr lang="en-US" altLang="zh-CN" sz="2800"/>
                <a:t>of</a:t>
              </a:r>
              <a:r>
                <a:rPr lang="en-US" altLang="zh-CN" sz="2800" b="1"/>
                <a:t> MART</a:t>
              </a:r>
              <a:r>
                <a:rPr lang="zh-CN" altLang="en-US" sz="2800"/>
                <a:t> </a:t>
              </a:r>
              <a:r>
                <a:rPr lang="en-US" altLang="zh-CN" sz="2800"/>
                <a:t>:</a:t>
              </a:r>
              <a:endParaRPr lang="en-US" altLang="zh-CN" sz="2800"/>
            </a:p>
          </p:txBody>
        </p:sp>
        <p:pic>
          <p:nvPicPr>
            <p:cNvPr id="14" name="图片 13"/>
            <p:cNvPicPr>
              <a:picLocks noChangeAspect="1"/>
            </p:cNvPicPr>
            <p:nvPr/>
          </p:nvPicPr>
          <p:blipFill>
            <a:blip r:embed="rId11"/>
            <a:srcRect l="9115" t="8398"/>
            <a:stretch>
              <a:fillRect/>
            </a:stretch>
          </p:blipFill>
          <p:spPr>
            <a:xfrm>
              <a:off x="25885" y="41827"/>
              <a:ext cx="14239" cy="829"/>
            </a:xfrm>
            <a:prstGeom prst="rect">
              <a:avLst/>
            </a:prstGeom>
          </p:spPr>
        </p:pic>
        <p:sp>
          <p:nvSpPr>
            <p:cNvPr id="16" name="文本框 15"/>
            <p:cNvSpPr txBox="1"/>
            <p:nvPr/>
          </p:nvSpPr>
          <p:spPr>
            <a:xfrm>
              <a:off x="26080" y="42990"/>
              <a:ext cx="11580" cy="822"/>
            </a:xfrm>
            <a:prstGeom prst="rect">
              <a:avLst/>
            </a:prstGeom>
            <a:noFill/>
          </p:spPr>
          <p:txBody>
            <a:bodyPr wrap="square" rtlCol="0">
              <a:spAutoFit/>
            </a:bodyPr>
            <a:p>
              <a:r>
                <a:rPr lang="zh-CN" altLang="en-US" sz="2800"/>
                <a:t> </a:t>
              </a:r>
              <a:r>
                <a:rPr lang="zh-CN" altLang="en-US" sz="2800">
                  <a:sym typeface="+mn-ea"/>
                </a:rPr>
                <a:t>The</a:t>
              </a:r>
              <a:r>
                <a:rPr lang="en-US" altLang="zh-CN" sz="2800">
                  <a:sym typeface="+mn-ea"/>
                </a:rPr>
                <a:t> </a:t>
              </a:r>
              <a:r>
                <a:rPr lang="zh-CN" altLang="en-US" sz="2800">
                  <a:sym typeface="+mn-ea"/>
                </a:rPr>
                <a:t>robust constraint</a:t>
              </a:r>
              <a:r>
                <a:rPr lang="en-US" altLang="zh-CN" sz="2800">
                  <a:sym typeface="+mn-ea"/>
                </a:rPr>
                <a:t> of our</a:t>
              </a:r>
              <a:r>
                <a:rPr lang="en-US" altLang="zh-CN" sz="2800">
                  <a:sym typeface="+mn-ea"/>
                </a:rPr>
                <a:t> </a:t>
              </a:r>
              <a:r>
                <a:rPr lang="en-US" altLang="zh-CN" sz="2800" b="1">
                  <a:sym typeface="+mn-ea"/>
                </a:rPr>
                <a:t>VART</a:t>
              </a:r>
              <a:r>
                <a:rPr lang="en-US" altLang="zh-CN" sz="2800"/>
                <a:t>:</a:t>
              </a:r>
              <a:endParaRPr lang="en-US" altLang="zh-CN" sz="2800"/>
            </a:p>
          </p:txBody>
        </p:sp>
      </p:grpSp>
      <p:pic>
        <p:nvPicPr>
          <p:cNvPr id="18" name="图片 17"/>
          <p:cNvPicPr>
            <a:picLocks noChangeAspect="1"/>
          </p:cNvPicPr>
          <p:nvPr/>
        </p:nvPicPr>
        <p:blipFill>
          <a:blip r:embed="rId12"/>
          <a:stretch>
            <a:fillRect/>
          </a:stretch>
        </p:blipFill>
        <p:spPr>
          <a:xfrm>
            <a:off x="14224000" y="28041600"/>
            <a:ext cx="9968865" cy="386080"/>
          </a:xfrm>
          <a:prstGeom prst="rect">
            <a:avLst/>
          </a:prstGeom>
        </p:spPr>
      </p:pic>
      <p:sp>
        <p:nvSpPr>
          <p:cNvPr id="19" name="文本框 18"/>
          <p:cNvSpPr txBox="1"/>
          <p:nvPr/>
        </p:nvSpPr>
        <p:spPr>
          <a:xfrm>
            <a:off x="15396210" y="28837890"/>
            <a:ext cx="12753975" cy="1754505"/>
          </a:xfrm>
          <a:prstGeom prst="rect">
            <a:avLst/>
          </a:prstGeom>
          <a:noFill/>
        </p:spPr>
        <p:txBody>
          <a:bodyPr wrap="square" rtlCol="0">
            <a:noAutofit/>
          </a:bodyPr>
          <a:p>
            <a:r>
              <a:rPr lang="zh-CN" altLang="en-US" sz="2800"/>
              <a:t>We have modified the formula for reweighting vulnerable samples, using the confidence of adversarial samples to calculate the weights. Under this condition, if a sample remains vulnerable, its loss will be relatively large, allowing the network to assign a larger weight to this sample during training.</a:t>
            </a:r>
            <a:endParaRPr lang="zh-CN" altLang="en-US" sz="2800"/>
          </a:p>
        </p:txBody>
      </p:sp>
      <p:sp>
        <p:nvSpPr>
          <p:cNvPr id="28" name="圆角矩形 27"/>
          <p:cNvSpPr/>
          <p:nvPr/>
        </p:nvSpPr>
        <p:spPr>
          <a:xfrm>
            <a:off x="14575155" y="31239460"/>
            <a:ext cx="14122400" cy="6974205"/>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9" name="文本框 28"/>
          <p:cNvSpPr txBox="1"/>
          <p:nvPr/>
        </p:nvSpPr>
        <p:spPr>
          <a:xfrm>
            <a:off x="15079980" y="31640145"/>
            <a:ext cx="8031480" cy="706755"/>
          </a:xfrm>
          <a:prstGeom prst="rect">
            <a:avLst/>
          </a:prstGeom>
          <a:noFill/>
        </p:spPr>
        <p:txBody>
          <a:bodyPr wrap="square" rtlCol="0">
            <a:spAutoFit/>
          </a:bodyPr>
          <a:p>
            <a:r>
              <a:rPr lang="en-US" altLang="zh-CN" sz="4000"/>
              <a:t>Result on SVHN  and CIFAR-100</a:t>
            </a:r>
            <a:endParaRPr lang="en-US" altLang="zh-CN" sz="4000"/>
          </a:p>
        </p:txBody>
      </p:sp>
      <p:grpSp>
        <p:nvGrpSpPr>
          <p:cNvPr id="34" name="组合 33"/>
          <p:cNvGrpSpPr/>
          <p:nvPr/>
        </p:nvGrpSpPr>
        <p:grpSpPr>
          <a:xfrm>
            <a:off x="23111460" y="24945340"/>
            <a:ext cx="6153150" cy="3364230"/>
            <a:chOff x="36396" y="38861"/>
            <a:chExt cx="9690" cy="5298"/>
          </a:xfrm>
        </p:grpSpPr>
        <p:sp>
          <p:nvSpPr>
            <p:cNvPr id="25" name="矩形 24"/>
            <p:cNvSpPr/>
            <p:nvPr/>
          </p:nvSpPr>
          <p:spPr>
            <a:xfrm>
              <a:off x="36397" y="38861"/>
              <a:ext cx="7934" cy="5298"/>
            </a:xfrm>
            <a:prstGeom prst="rect">
              <a:avLst/>
            </a:prstGeom>
            <a:solidFill>
              <a:schemeClr val="accent2">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mc:AlternateContent xmlns:mc="http://schemas.openxmlformats.org/markup-compatibility/2006">
          <mc:Choice xmlns:a14="http://schemas.microsoft.com/office/drawing/2010/main" Requires="a14">
            <p:sp>
              <p:nvSpPr>
                <p:cNvPr id="20" name="文本框 19"/>
                <p:cNvSpPr txBox="1"/>
                <p:nvPr/>
              </p:nvSpPr>
              <p:spPr>
                <a:xfrm>
                  <a:off x="36422" y="38910"/>
                  <a:ext cx="8635" cy="628"/>
                </a:xfrm>
                <a:prstGeom prst="rect">
                  <a:avLst/>
                </a:prstGeom>
                <a:noFill/>
              </p:spPr>
              <p:txBody>
                <a:bodyPr wrap="square" rtlCol="0">
                  <a:spAutoFit/>
                </a:bodyPr>
                <a:p>
                  <a14:m>
                    <m:oMath xmlns:m="http://schemas.openxmlformats.org/officeDocument/2006/math">
                      <m:sSub>
                        <m:sSubPr>
                          <m:ctrlPr>
                            <a:rPr lang="en-US" altLang="zh-CN" sz="2000" b="1" i="1">
                              <a:latin typeface="Cambria Math" panose="02040503050406030204" charset="0"/>
                              <a:cs typeface="Cambria Math" panose="02040503050406030204" charset="0"/>
                            </a:rPr>
                          </m:ctrlPr>
                        </m:sSubPr>
                        <m:e>
                          <m:r>
                            <a:rPr lang="en-US" altLang="zh-CN" sz="2000" b="1" i="1">
                              <a:latin typeface="Cambria Math" panose="02040503050406030204" charset="0"/>
                              <a:cs typeface="Cambria Math" panose="02040503050406030204" charset="0"/>
                            </a:rPr>
                            <m:t>𝑳</m:t>
                          </m:r>
                        </m:e>
                        <m:sub>
                          <m:r>
                            <a:rPr lang="en-US" altLang="zh-CN" sz="2000" b="1" i="1">
                              <a:latin typeface="Cambria Math" panose="02040503050406030204" charset="0"/>
                              <a:cs typeface="Cambria Math" panose="02040503050406030204" charset="0"/>
                            </a:rPr>
                            <m:t>𝑪𝑬</m:t>
                          </m:r>
                        </m:sub>
                      </m:sSub>
                      <m:r>
                        <a:rPr lang="en-US" altLang="zh-CN" sz="2000" b="1" i="1">
                          <a:latin typeface="Cambria Math" panose="02040503050406030204" charset="0"/>
                          <a:cs typeface="Cambria Math" panose="02040503050406030204" charset="0"/>
                        </a:rPr>
                        <m:t>:</m:t>
                      </m:r>
                    </m:oMath>
                  </a14:m>
                  <a:r>
                    <a:rPr lang="zh-CN" altLang="en-US" sz="2000" b="1"/>
                    <a:t> Cross Entropy (CE) loss</a:t>
                  </a:r>
                  <a:endParaRPr lang="zh-CN" altLang="en-US" sz="2000" b="1"/>
                </a:p>
              </p:txBody>
            </p:sp>
          </mc:Choice>
          <mc:Fallback>
            <p:sp>
              <p:nvSpPr>
                <p:cNvPr id="20" name="文本框 19"/>
                <p:cNvSpPr txBox="1">
                  <a:spLocks noRot="1" noChangeAspect="1" noMove="1" noResize="1" noEditPoints="1" noAdjustHandles="1" noChangeArrowheads="1" noChangeShapeType="1" noTextEdit="1"/>
                </p:cNvSpPr>
                <p:nvPr/>
              </p:nvSpPr>
              <p:spPr>
                <a:xfrm>
                  <a:off x="36422" y="38910"/>
                  <a:ext cx="8635" cy="628"/>
                </a:xfrm>
                <a:prstGeom prst="rect">
                  <a:avLst/>
                </a:prstGeom>
                <a:blipFill rotWithShape="1">
                  <a:blip r:embed="rId13"/>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21" name="文本框 20"/>
                <p:cNvSpPr txBox="1"/>
                <p:nvPr/>
              </p:nvSpPr>
              <p:spPr>
                <a:xfrm>
                  <a:off x="36396" y="39538"/>
                  <a:ext cx="8771" cy="628"/>
                </a:xfrm>
                <a:prstGeom prst="rect">
                  <a:avLst/>
                </a:prstGeom>
                <a:noFill/>
              </p:spPr>
              <p:txBody>
                <a:bodyPr wrap="square" rtlCol="0">
                  <a:spAutoFit/>
                </a:bodyPr>
                <a:p>
                  <a14:m>
                    <m:oMath xmlns:m="http://schemas.openxmlformats.org/officeDocument/2006/math">
                      <m:sSub>
                        <m:sSubPr>
                          <m:ctrlPr>
                            <a:rPr lang="en-US" altLang="zh-CN" sz="2000" b="1" i="1">
                              <a:latin typeface="Cambria Math" panose="02040503050406030204" charset="0"/>
                              <a:cs typeface="Cambria Math" panose="02040503050406030204" charset="0"/>
                            </a:rPr>
                          </m:ctrlPr>
                        </m:sSubPr>
                        <m:e>
                          <m:r>
                            <a:rPr lang="en-US" altLang="zh-CN" sz="2000" b="1" i="1">
                              <a:latin typeface="Cambria Math" panose="02040503050406030204" charset="0"/>
                              <a:cs typeface="Cambria Math" panose="02040503050406030204" charset="0"/>
                            </a:rPr>
                            <m:t>𝑳</m:t>
                          </m:r>
                        </m:e>
                        <m:sub>
                          <m:r>
                            <a:rPr lang="en-US" altLang="zh-CN" sz="2000" b="1" i="1">
                              <a:latin typeface="Cambria Math" panose="02040503050406030204" charset="0"/>
                              <a:cs typeface="Cambria Math" panose="02040503050406030204" charset="0"/>
                            </a:rPr>
                            <m:t>𝑩𝑪𝑬</m:t>
                          </m:r>
                        </m:sub>
                      </m:sSub>
                      <m:r>
                        <a:rPr lang="en-US" altLang="zh-CN" sz="2000" b="1" i="1">
                          <a:latin typeface="Cambria Math" panose="02040503050406030204" charset="0"/>
                          <a:cs typeface="Cambria Math" panose="02040503050406030204" charset="0"/>
                        </a:rPr>
                        <m:t>:</m:t>
                      </m:r>
                    </m:oMath>
                  </a14:m>
                  <a:r>
                    <a:rPr lang="zh-CN" altLang="en-US" sz="2000" b="1"/>
                    <a:t> Boosted Cross Entropy (BCE) loss,</a:t>
                  </a:r>
                  <a:endParaRPr lang="zh-CN" altLang="en-US" sz="2000" b="1"/>
                </a:p>
              </p:txBody>
            </p:sp>
          </mc:Choice>
          <mc:Fallback>
            <p:sp>
              <p:nvSpPr>
                <p:cNvPr id="21" name="文本框 20"/>
                <p:cNvSpPr txBox="1">
                  <a:spLocks noRot="1" noChangeAspect="1" noMove="1" noResize="1" noEditPoints="1" noAdjustHandles="1" noChangeArrowheads="1" noChangeShapeType="1" noTextEdit="1"/>
                </p:cNvSpPr>
                <p:nvPr/>
              </p:nvSpPr>
              <p:spPr>
                <a:xfrm>
                  <a:off x="36396" y="39538"/>
                  <a:ext cx="8771" cy="628"/>
                </a:xfrm>
                <a:prstGeom prst="rect">
                  <a:avLst/>
                </a:prstGeom>
                <a:blipFill rotWithShape="1">
                  <a:blip r:embed="rId14"/>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22" name="文本框 21"/>
                <p:cNvSpPr txBox="1"/>
                <p:nvPr/>
              </p:nvSpPr>
              <p:spPr>
                <a:xfrm>
                  <a:off x="36422" y="40196"/>
                  <a:ext cx="8771" cy="628"/>
                </a:xfrm>
                <a:prstGeom prst="rect">
                  <a:avLst/>
                </a:prstGeom>
                <a:noFill/>
              </p:spPr>
              <p:txBody>
                <a:bodyPr wrap="square" rtlCol="0">
                  <a:spAutoFit/>
                </a:bodyPr>
                <a:p>
                  <a14:m>
                    <m:oMath xmlns:m="http://schemas.openxmlformats.org/officeDocument/2006/math">
                      <m:r>
                        <a:rPr lang="en-US" altLang="zh-CN" sz="2000" b="1" i="1">
                          <a:latin typeface="Cambria Math" panose="02040503050406030204" charset="0"/>
                          <a:cs typeface="Cambria Math" panose="02040503050406030204" charset="0"/>
                        </a:rPr>
                        <m:t>𝒙</m:t>
                      </m:r>
                      <m:r>
                        <a:rPr lang="en-US" altLang="zh-CN" sz="2000" b="1" i="1">
                          <a:latin typeface="Cambria Math" panose="02040503050406030204" charset="0"/>
                          <a:cs typeface="Cambria Math" panose="02040503050406030204" charset="0"/>
                        </a:rPr>
                        <m:t>:</m:t>
                      </m:r>
                    </m:oMath>
                  </a14:m>
                  <a:r>
                    <a:rPr lang="zh-CN" altLang="en-US" sz="2000" b="1"/>
                    <a:t> clean samples</a:t>
                  </a:r>
                  <a:endParaRPr lang="zh-CN" altLang="en-US" sz="2000" b="1"/>
                </a:p>
              </p:txBody>
            </p:sp>
          </mc:Choice>
          <mc:Fallback>
            <p:sp>
              <p:nvSpPr>
                <p:cNvPr id="22" name="文本框 21"/>
                <p:cNvSpPr txBox="1">
                  <a:spLocks noRot="1" noChangeAspect="1" noMove="1" noResize="1" noEditPoints="1" noAdjustHandles="1" noChangeArrowheads="1" noChangeShapeType="1" noTextEdit="1"/>
                </p:cNvSpPr>
                <p:nvPr/>
              </p:nvSpPr>
              <p:spPr>
                <a:xfrm>
                  <a:off x="36422" y="40196"/>
                  <a:ext cx="8771" cy="628"/>
                </a:xfrm>
                <a:prstGeom prst="rect">
                  <a:avLst/>
                </a:prstGeom>
                <a:blipFill rotWithShape="1">
                  <a:blip r:embed="rId15"/>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24" name="文本框 23"/>
                <p:cNvSpPr txBox="1"/>
                <p:nvPr/>
              </p:nvSpPr>
              <p:spPr>
                <a:xfrm>
                  <a:off x="36422" y="40873"/>
                  <a:ext cx="8771" cy="673"/>
                </a:xfrm>
                <a:prstGeom prst="rect">
                  <a:avLst/>
                </a:prstGeom>
                <a:noFill/>
              </p:spPr>
              <p:txBody>
                <a:bodyPr wrap="square" rtlCol="0">
                  <a:spAutoFit/>
                </a:bodyPr>
                <a:p>
                  <a14:m>
                    <m:oMath xmlns:m="http://schemas.openxmlformats.org/officeDocument/2006/math">
                      <m:sSup>
                        <m:sSupPr>
                          <m:ctrlPr>
                            <a:rPr lang="en-US" altLang="zh-CN" sz="2000" b="1" i="1">
                              <a:latin typeface="Cambria Math" panose="02040503050406030204" charset="0"/>
                              <a:cs typeface="Cambria Math" panose="02040503050406030204" charset="0"/>
                            </a:rPr>
                          </m:ctrlPr>
                        </m:sSupPr>
                        <m:e>
                          <m:r>
                            <a:rPr lang="en-US" altLang="zh-CN" sz="2000" b="1" i="1">
                              <a:latin typeface="Cambria Math" panose="02040503050406030204" charset="0"/>
                              <a:cs typeface="Cambria Math" panose="02040503050406030204" charset="0"/>
                            </a:rPr>
                            <m:t>𝒙</m:t>
                          </m:r>
                        </m:e>
                        <m:sup>
                          <m:r>
                            <a:rPr lang="en-US" altLang="zh-CN" sz="2000" b="1" i="1">
                              <a:latin typeface="Cambria Math" panose="02040503050406030204" charset="0"/>
                              <a:cs typeface="Cambria Math" panose="02040503050406030204" charset="0"/>
                            </a:rPr>
                            <m:t>’</m:t>
                          </m:r>
                        </m:sup>
                      </m:sSup>
                      <m:r>
                        <a:rPr lang="en-US" altLang="zh-CN" sz="2000" b="1" i="1">
                          <a:latin typeface="Cambria Math" panose="02040503050406030204" charset="0"/>
                          <a:cs typeface="Cambria Math" panose="02040503050406030204" charset="0"/>
                        </a:rPr>
                        <m:t>:</m:t>
                      </m:r>
                    </m:oMath>
                  </a14:m>
                  <a:r>
                    <a:rPr lang="zh-CN" altLang="en-US" sz="2000" b="1"/>
                    <a:t> adversarial samples</a:t>
                  </a:r>
                  <a:endParaRPr lang="zh-CN" altLang="en-US" sz="2000" b="1"/>
                </a:p>
              </p:txBody>
            </p:sp>
          </mc:Choice>
          <mc:Fallback>
            <p:sp>
              <p:nvSpPr>
                <p:cNvPr id="24" name="文本框 23"/>
                <p:cNvSpPr txBox="1">
                  <a:spLocks noRot="1" noChangeAspect="1" noMove="1" noResize="1" noEditPoints="1" noAdjustHandles="1" noChangeArrowheads="1" noChangeShapeType="1" noTextEdit="1"/>
                </p:cNvSpPr>
                <p:nvPr/>
              </p:nvSpPr>
              <p:spPr>
                <a:xfrm>
                  <a:off x="36422" y="40873"/>
                  <a:ext cx="8771" cy="673"/>
                </a:xfrm>
                <a:prstGeom prst="rect">
                  <a:avLst/>
                </a:prstGeom>
                <a:blipFill rotWithShape="1">
                  <a:blip r:embed="rId16"/>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30" name="文本框 29"/>
                <p:cNvSpPr txBox="1"/>
                <p:nvPr/>
              </p:nvSpPr>
              <p:spPr>
                <a:xfrm>
                  <a:off x="36422" y="41546"/>
                  <a:ext cx="8771" cy="628"/>
                </a:xfrm>
                <a:prstGeom prst="rect">
                  <a:avLst/>
                </a:prstGeom>
                <a:noFill/>
              </p:spPr>
              <p:txBody>
                <a:bodyPr wrap="square" rtlCol="0">
                  <a:spAutoFit/>
                </a:bodyPr>
                <a:p>
                  <a14:m>
                    <m:oMath xmlns:m="http://schemas.openxmlformats.org/officeDocument/2006/math">
                      <m:r>
                        <a:rPr lang="en-US" altLang="zh-CN" sz="2000" b="1" i="1">
                          <a:latin typeface="Cambria Math" panose="02040503050406030204" charset="0"/>
                          <a:cs typeface="Cambria Math" panose="02040503050406030204" charset="0"/>
                        </a:rPr>
                        <m:t>𝜆</m:t>
                      </m:r>
                      <m:r>
                        <a:rPr lang="en-US" altLang="zh-CN" sz="2000" b="1" i="1">
                          <a:latin typeface="Cambria Math" panose="02040503050406030204" charset="0"/>
                          <a:cs typeface="Cambria Math" panose="02040503050406030204" charset="0"/>
                        </a:rPr>
                        <m:t>:</m:t>
                      </m:r>
                    </m:oMath>
                  </a14:m>
                  <a:r>
                    <a:rPr lang="zh-CN" altLang="en-US" sz="2000" b="1"/>
                    <a:t> trade-off</a:t>
                  </a:r>
                  <a:r>
                    <a:rPr lang="en-US" altLang="zh-CN" sz="2000" b="1"/>
                    <a:t> </a:t>
                  </a:r>
                  <a:r>
                    <a:rPr lang="zh-CN" altLang="en-US" sz="2000" b="1"/>
                    <a:t>balance factor</a:t>
                  </a:r>
                  <a:endParaRPr lang="zh-CN" altLang="en-US" sz="2000" b="1"/>
                </a:p>
              </p:txBody>
            </p:sp>
          </mc:Choice>
          <mc:Fallback>
            <p:sp>
              <p:nvSpPr>
                <p:cNvPr id="30" name="文本框 29"/>
                <p:cNvSpPr txBox="1">
                  <a:spLocks noRot="1" noChangeAspect="1" noMove="1" noResize="1" noEditPoints="1" noAdjustHandles="1" noChangeArrowheads="1" noChangeShapeType="1" noTextEdit="1"/>
                </p:cNvSpPr>
                <p:nvPr/>
              </p:nvSpPr>
              <p:spPr>
                <a:xfrm>
                  <a:off x="36422" y="41546"/>
                  <a:ext cx="8771" cy="628"/>
                </a:xfrm>
                <a:prstGeom prst="rect">
                  <a:avLst/>
                </a:prstGeom>
                <a:blipFill rotWithShape="1">
                  <a:blip r:embed="rId17"/>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31" name="文本框 30"/>
                <p:cNvSpPr txBox="1"/>
                <p:nvPr/>
              </p:nvSpPr>
              <p:spPr>
                <a:xfrm>
                  <a:off x="36422" y="42174"/>
                  <a:ext cx="8771" cy="628"/>
                </a:xfrm>
                <a:prstGeom prst="rect">
                  <a:avLst/>
                </a:prstGeom>
                <a:noFill/>
              </p:spPr>
              <p:txBody>
                <a:bodyPr wrap="square" rtlCol="0">
                  <a:spAutoFit/>
                </a:bodyPr>
                <a:p>
                  <a14:m>
                    <m:oMath xmlns:m="http://schemas.openxmlformats.org/officeDocument/2006/math">
                      <m:r>
                        <a:rPr lang="en-US" altLang="zh-CN" sz="2000" b="1" i="1">
                          <a:latin typeface="Cambria Math" panose="02040503050406030204" charset="0"/>
                          <a:cs typeface="Cambria Math" panose="02040503050406030204" charset="0"/>
                        </a:rPr>
                        <m:t>𝒑</m:t>
                      </m:r>
                      <m:r>
                        <a:rPr lang="en-US" altLang="zh-CN" sz="2000" b="1" i="1">
                          <a:latin typeface="Cambria Math" panose="02040503050406030204" charset="0"/>
                          <a:cs typeface="Cambria Math" panose="02040503050406030204" charset="0"/>
                        </a:rPr>
                        <m:t>(</m:t>
                      </m:r>
                      <m:r>
                        <a:rPr lang="en-US" altLang="zh-CN" sz="2000" b="1" i="1">
                          <a:latin typeface="Cambria Math" panose="02040503050406030204" charset="0"/>
                          <a:cs typeface="Cambria Math" panose="02040503050406030204" charset="0"/>
                        </a:rPr>
                        <m:t>𝒙</m:t>
                      </m:r>
                      <m:r>
                        <a:rPr lang="en-US" altLang="zh-CN" sz="2000" b="1" i="1">
                          <a:latin typeface="Cambria Math" panose="02040503050406030204" charset="0"/>
                          <a:cs typeface="Cambria Math" panose="02040503050406030204" charset="0"/>
                        </a:rPr>
                        <m:t>, </m:t>
                      </m:r>
                      <m:r>
                        <a:rPr lang="en-US" altLang="zh-CN" sz="2000" b="1" i="1">
                          <a:latin typeface="Cambria Math" panose="02040503050406030204" charset="0"/>
                          <a:cs typeface="Cambria Math" panose="02040503050406030204" charset="0"/>
                        </a:rPr>
                        <m:t>𝜽</m:t>
                      </m:r>
                      <m:r>
                        <a:rPr lang="en-US" altLang="zh-CN" sz="2000" b="1" i="1">
                          <a:latin typeface="Cambria Math" panose="02040503050406030204" charset="0"/>
                          <a:cs typeface="Cambria Math" panose="02040503050406030204" charset="0"/>
                        </a:rPr>
                        <m:t>):</m:t>
                      </m:r>
                    </m:oMath>
                  </a14:m>
                  <a:r>
                    <a:rPr lang="zh-CN" altLang="en-US" sz="2000" b="1"/>
                    <a:t>probability output from model</a:t>
                  </a:r>
                  <a:endParaRPr lang="zh-CN" altLang="en-US" sz="2000" b="1"/>
                </a:p>
              </p:txBody>
            </p:sp>
          </mc:Choice>
          <mc:Fallback>
            <p:sp>
              <p:nvSpPr>
                <p:cNvPr id="31" name="文本框 30"/>
                <p:cNvSpPr txBox="1">
                  <a:spLocks noRot="1" noChangeAspect="1" noMove="1" noResize="1" noEditPoints="1" noAdjustHandles="1" noChangeArrowheads="1" noChangeShapeType="1" noTextEdit="1"/>
                </p:cNvSpPr>
                <p:nvPr/>
              </p:nvSpPr>
              <p:spPr>
                <a:xfrm>
                  <a:off x="36422" y="42174"/>
                  <a:ext cx="8771" cy="628"/>
                </a:xfrm>
                <a:prstGeom prst="rect">
                  <a:avLst/>
                </a:prstGeom>
                <a:blipFill rotWithShape="1">
                  <a:blip r:embed="rId18"/>
                </a:blipFill>
              </p:spPr>
              <p:txBody>
                <a:bodyPr/>
                <a:lstStyle/>
                <a:p>
                  <a:r>
                    <a:rPr lang="zh-CN" altLang="en-US">
                      <a:noFill/>
                    </a:rPr>
                    <a:t> </a:t>
                  </a:r>
                </a:p>
              </p:txBody>
            </p:sp>
          </mc:Fallback>
        </mc:AlternateContent>
        <p:sp>
          <p:nvSpPr>
            <p:cNvPr id="32" name="文本框 31"/>
            <p:cNvSpPr txBox="1"/>
            <p:nvPr/>
          </p:nvSpPr>
          <p:spPr>
            <a:xfrm>
              <a:off x="36396" y="42836"/>
              <a:ext cx="9691" cy="628"/>
            </a:xfrm>
            <a:prstGeom prst="rect">
              <a:avLst/>
            </a:prstGeom>
            <a:noFill/>
          </p:spPr>
          <p:txBody>
            <a:bodyPr wrap="square" rtlCol="0">
              <a:spAutoFit/>
            </a:bodyPr>
            <a:p>
              <a:r>
                <a:rPr lang="en-US" altLang="zh-CN" sz="2000" b="1">
                  <a:cs typeface="+mn-lt"/>
                </a:rPr>
                <a:t>KL:Kullback–Leibler</a:t>
              </a:r>
              <a:r>
                <a:rPr lang="zh-CN" altLang="en-US" sz="2000" b="1">
                  <a:cs typeface="+mn-lt"/>
                </a:rPr>
                <a:t>（</a:t>
              </a:r>
              <a:r>
                <a:rPr lang="en-US" altLang="zh-CN" sz="2000" b="1">
                  <a:cs typeface="+mn-lt"/>
                </a:rPr>
                <a:t>KL) divergence</a:t>
              </a:r>
              <a:endParaRPr lang="zh-CN" altLang="en-US" sz="2000" b="1">
                <a:cs typeface="+mn-lt"/>
              </a:endParaRPr>
            </a:p>
          </p:txBody>
        </p:sp>
        <mc:AlternateContent xmlns:mc="http://schemas.openxmlformats.org/markup-compatibility/2006">
          <mc:Choice xmlns:a14="http://schemas.microsoft.com/office/drawing/2010/main" Requires="a14">
            <p:sp>
              <p:nvSpPr>
                <p:cNvPr id="33" name="文本框 32"/>
                <p:cNvSpPr txBox="1"/>
                <p:nvPr/>
              </p:nvSpPr>
              <p:spPr>
                <a:xfrm>
                  <a:off x="36422" y="43464"/>
                  <a:ext cx="8771" cy="628"/>
                </a:xfrm>
                <a:prstGeom prst="rect">
                  <a:avLst/>
                </a:prstGeom>
                <a:noFill/>
              </p:spPr>
              <p:txBody>
                <a:bodyPr wrap="square" rtlCol="0">
                  <a:spAutoFit/>
                </a:bodyPr>
                <a:p>
                  <a14:m>
                    <m:oMath xmlns:m="http://schemas.openxmlformats.org/officeDocument/2006/math">
                      <m:r>
                        <a:rPr lang="en-US" altLang="zh-CN" sz="2000" b="1" i="1">
                          <a:latin typeface="Cambria Math" panose="02040503050406030204" charset="0"/>
                          <a:cs typeface="Cambria Math" panose="02040503050406030204" charset="0"/>
                        </a:rPr>
                        <m:t>𝑦</m:t>
                      </m:r>
                      <m:r>
                        <a:rPr lang="en-US" altLang="zh-CN" sz="2000" b="1" i="1">
                          <a:latin typeface="Cambria Math" panose="02040503050406030204" charset="0"/>
                          <a:cs typeface="Cambria Math" panose="02040503050406030204" charset="0"/>
                        </a:rPr>
                        <m:t>:</m:t>
                      </m:r>
                    </m:oMath>
                  </a14:m>
                  <a:r>
                    <a:rPr lang="zh-CN" altLang="en-US" sz="2000" b="1"/>
                    <a:t> corresponding label</a:t>
                  </a:r>
                  <a:endParaRPr lang="zh-CN" altLang="en-US" sz="2000" b="1"/>
                </a:p>
              </p:txBody>
            </p:sp>
          </mc:Choice>
          <mc:Fallback>
            <p:sp>
              <p:nvSpPr>
                <p:cNvPr id="33" name="文本框 32"/>
                <p:cNvSpPr txBox="1">
                  <a:spLocks noRot="1" noChangeAspect="1" noMove="1" noResize="1" noEditPoints="1" noAdjustHandles="1" noChangeArrowheads="1" noChangeShapeType="1" noTextEdit="1"/>
                </p:cNvSpPr>
                <p:nvPr/>
              </p:nvSpPr>
              <p:spPr>
                <a:xfrm>
                  <a:off x="36422" y="43464"/>
                  <a:ext cx="8771" cy="628"/>
                </a:xfrm>
                <a:prstGeom prst="rect">
                  <a:avLst/>
                </a:prstGeom>
                <a:blipFill rotWithShape="1">
                  <a:blip r:embed="rId19"/>
                </a:blipFill>
              </p:spPr>
              <p:txBody>
                <a:bodyPr/>
                <a:lstStyle/>
                <a:p>
                  <a:r>
                    <a:rPr lang="zh-CN" altLang="en-US">
                      <a:noFill/>
                    </a:rPr>
                    <a:t> </a:t>
                  </a:r>
                </a:p>
              </p:txBody>
            </p:sp>
          </mc:Fallback>
        </mc:AlternateContent>
      </p:grpSp>
      <p:sp>
        <p:nvSpPr>
          <p:cNvPr id="35" name="文本框 34"/>
          <p:cNvSpPr txBox="1"/>
          <p:nvPr/>
        </p:nvSpPr>
        <p:spPr>
          <a:xfrm>
            <a:off x="15374620" y="35571430"/>
            <a:ext cx="12976860" cy="2245360"/>
          </a:xfrm>
          <a:prstGeom prst="rect">
            <a:avLst/>
          </a:prstGeom>
          <a:noFill/>
        </p:spPr>
        <p:txBody>
          <a:bodyPr wrap="square" rtlCol="0">
            <a:spAutoFit/>
          </a:bodyPr>
          <a:p>
            <a:r>
              <a:rPr sz="2800"/>
              <a:t>AT and TRADES show improved performance on original samples at lower robustness, but their robustness against auto attacks on SVHN is 6.84% lower than ours. MART and MAIL consider sample vulnerability but overlook relationships between similar samples from different classes. Our strategy led to robustness improvements of 3.48% and 0.64% on SVHN and Cifar100 datasets</a:t>
            </a:r>
            <a:endParaRPr sz="2800"/>
          </a:p>
        </p:txBody>
      </p:sp>
      <p:grpSp>
        <p:nvGrpSpPr>
          <p:cNvPr id="13" name="组合 12"/>
          <p:cNvGrpSpPr/>
          <p:nvPr/>
        </p:nvGrpSpPr>
        <p:grpSpPr>
          <a:xfrm>
            <a:off x="2051685" y="8377555"/>
            <a:ext cx="11590020" cy="2468245"/>
            <a:chOff x="3231" y="13193"/>
            <a:chExt cx="18252" cy="3887"/>
          </a:xfrm>
        </p:grpSpPr>
        <p:sp>
          <p:nvSpPr>
            <p:cNvPr id="4" name="矩形 3"/>
            <p:cNvSpPr/>
            <p:nvPr/>
          </p:nvSpPr>
          <p:spPr>
            <a:xfrm>
              <a:off x="3241" y="13193"/>
              <a:ext cx="18242" cy="3887"/>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3231" y="13193"/>
              <a:ext cx="2412" cy="822"/>
            </a:xfrm>
            <a:prstGeom prst="rect">
              <a:avLst/>
            </a:prstGeom>
            <a:solidFill>
              <a:schemeClr val="accent3"/>
            </a:solidFill>
          </p:spPr>
          <p:txBody>
            <a:bodyPr wrap="square" rtlCol="0">
              <a:spAutoFit/>
            </a:bodyPr>
            <a:p>
              <a:r>
                <a:rPr lang="en-US" altLang="zh-CN" sz="2800"/>
                <a:t>Purpose</a:t>
              </a:r>
              <a:endParaRPr lang="en-US" altLang="zh-CN" sz="2800"/>
            </a:p>
          </p:txBody>
        </p:sp>
        <p:sp>
          <p:nvSpPr>
            <p:cNvPr id="7" name="文本框 6"/>
            <p:cNvSpPr txBox="1"/>
            <p:nvPr/>
          </p:nvSpPr>
          <p:spPr>
            <a:xfrm>
              <a:off x="3432" y="14222"/>
              <a:ext cx="17856" cy="2858"/>
            </a:xfrm>
            <a:prstGeom prst="rect">
              <a:avLst/>
            </a:prstGeom>
            <a:noFill/>
          </p:spPr>
          <p:txBody>
            <a:bodyPr wrap="square" rtlCol="0">
              <a:spAutoFit/>
            </a:bodyPr>
            <a:p>
              <a:r>
                <a:rPr lang="zh-CN" altLang="en-US" sz="2800"/>
                <a:t>Neural networks are becoming popular, and adversarial examples pose a significant threat to them. Adversarial training is currently the most mainstream defense strategy, so we study adversarial training and propose improvements.</a:t>
              </a:r>
              <a:endParaRPr lang="zh-CN" altLang="en-US" sz="2800"/>
            </a:p>
          </p:txBody>
        </p:sp>
      </p:grpSp>
      <p:grpSp>
        <p:nvGrpSpPr>
          <p:cNvPr id="15" name="组合 14"/>
          <p:cNvGrpSpPr/>
          <p:nvPr/>
        </p:nvGrpSpPr>
        <p:grpSpPr>
          <a:xfrm>
            <a:off x="2051685" y="11252835"/>
            <a:ext cx="11590020" cy="2415179"/>
            <a:chOff x="3231" y="13193"/>
            <a:chExt cx="18252" cy="4140"/>
          </a:xfrm>
        </p:grpSpPr>
        <p:sp>
          <p:nvSpPr>
            <p:cNvPr id="23" name="矩形 22"/>
            <p:cNvSpPr/>
            <p:nvPr/>
          </p:nvSpPr>
          <p:spPr>
            <a:xfrm>
              <a:off x="3241" y="13193"/>
              <a:ext cx="18242" cy="338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6" name="文本框 25"/>
            <p:cNvSpPr txBox="1"/>
            <p:nvPr/>
          </p:nvSpPr>
          <p:spPr>
            <a:xfrm>
              <a:off x="3231" y="13193"/>
              <a:ext cx="2412" cy="895"/>
            </a:xfrm>
            <a:prstGeom prst="rect">
              <a:avLst/>
            </a:prstGeom>
            <a:solidFill>
              <a:schemeClr val="accent3"/>
            </a:solidFill>
          </p:spPr>
          <p:txBody>
            <a:bodyPr wrap="square" rtlCol="0">
              <a:spAutoFit/>
            </a:bodyPr>
            <a:p>
              <a:r>
                <a:rPr lang="en-US" altLang="zh-CN" sz="2800"/>
                <a:t>Problem</a:t>
              </a:r>
              <a:endParaRPr lang="en-US" altLang="zh-CN" sz="2800"/>
            </a:p>
          </p:txBody>
        </p:sp>
        <p:sp>
          <p:nvSpPr>
            <p:cNvPr id="36" name="文本框 35"/>
            <p:cNvSpPr txBox="1"/>
            <p:nvPr/>
          </p:nvSpPr>
          <p:spPr>
            <a:xfrm>
              <a:off x="3432" y="14222"/>
              <a:ext cx="17856" cy="3111"/>
            </a:xfrm>
            <a:prstGeom prst="rect">
              <a:avLst/>
            </a:prstGeom>
            <a:noFill/>
          </p:spPr>
          <p:txBody>
            <a:bodyPr wrap="square" rtlCol="0">
              <a:spAutoFit/>
            </a:bodyPr>
            <a:p>
              <a:r>
                <a:rPr lang="en-US" altLang="zh-CN" sz="2800"/>
                <a:t> </a:t>
              </a:r>
              <a:r>
                <a:rPr lang="en-US" altLang="zh-CN" sz="2800">
                  <a:sym typeface="+mn-ea"/>
                </a:rPr>
                <a:t>• </a:t>
              </a:r>
              <a:r>
                <a:rPr lang="en-US" altLang="zh-CN" sz="2800"/>
                <a:t>valuable connections among different pairs of natural samples and their adversarial counterparts are ignored;</a:t>
              </a:r>
              <a:endParaRPr lang="en-US" altLang="zh-CN" sz="2800"/>
            </a:p>
            <a:p>
              <a:r>
                <a:rPr lang="en-US" altLang="zh-CN" sz="2800">
                  <a:sym typeface="+mn-ea"/>
                </a:rPr>
                <a:t>• </a:t>
              </a:r>
              <a:r>
                <a:rPr lang="en-US" altLang="zh-CN" sz="2800">
                  <a:sym typeface="+mn-ea"/>
                </a:rPr>
                <a:t>only parts of vulnerable samples are considered</a:t>
              </a:r>
              <a:endParaRPr lang="en-US" altLang="zh-CN" sz="2800"/>
            </a:p>
            <a:p>
              <a:endParaRPr lang="en-US" altLang="zh-CN" sz="2800"/>
            </a:p>
          </p:txBody>
        </p:sp>
      </p:grpSp>
      <p:grpSp>
        <p:nvGrpSpPr>
          <p:cNvPr id="45" name="组合 44"/>
          <p:cNvGrpSpPr/>
          <p:nvPr/>
        </p:nvGrpSpPr>
        <p:grpSpPr>
          <a:xfrm>
            <a:off x="2045335" y="13543915"/>
            <a:ext cx="11577320" cy="2868930"/>
            <a:chOff x="3221" y="20593"/>
            <a:chExt cx="18232" cy="4518"/>
          </a:xfrm>
        </p:grpSpPr>
        <p:sp>
          <p:nvSpPr>
            <p:cNvPr id="40" name="矩形 39"/>
            <p:cNvSpPr/>
            <p:nvPr/>
          </p:nvSpPr>
          <p:spPr>
            <a:xfrm>
              <a:off x="3221" y="20593"/>
              <a:ext cx="18232" cy="4415"/>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文本框 40"/>
            <p:cNvSpPr txBox="1"/>
            <p:nvPr/>
          </p:nvSpPr>
          <p:spPr>
            <a:xfrm>
              <a:off x="3241" y="20593"/>
              <a:ext cx="3452" cy="822"/>
            </a:xfrm>
            <a:prstGeom prst="rect">
              <a:avLst/>
            </a:prstGeom>
            <a:solidFill>
              <a:schemeClr val="accent3"/>
            </a:solidFill>
          </p:spPr>
          <p:txBody>
            <a:bodyPr wrap="square" rtlCol="0">
              <a:spAutoFit/>
            </a:bodyPr>
            <a:p>
              <a:r>
                <a:rPr lang="en-US" altLang="zh-CN" sz="2800"/>
                <a:t>Contribution</a:t>
              </a:r>
              <a:endParaRPr lang="en-US" altLang="zh-CN" sz="2800"/>
            </a:p>
          </p:txBody>
        </p:sp>
        <p:sp>
          <p:nvSpPr>
            <p:cNvPr id="42" name="文本框 41"/>
            <p:cNvSpPr txBox="1"/>
            <p:nvPr/>
          </p:nvSpPr>
          <p:spPr>
            <a:xfrm>
              <a:off x="3475" y="21575"/>
              <a:ext cx="17846" cy="3536"/>
            </a:xfrm>
            <a:prstGeom prst="rect">
              <a:avLst/>
            </a:prstGeom>
            <a:noFill/>
          </p:spPr>
          <p:txBody>
            <a:bodyPr wrap="square" rtlCol="0">
              <a:spAutoFit/>
            </a:bodyPr>
            <a:p>
              <a:r>
                <a:rPr lang="en-US" altLang="zh-CN" sz="2800"/>
                <a:t>• We propose INter PAir ConstrainT (INPACT) using both inter and intra connections of natural/adversarial sample pairs to better evaluate adversarial risk</a:t>
              </a:r>
              <a:endParaRPr lang="en-US" altLang="zh-CN" sz="2800"/>
            </a:p>
            <a:p>
              <a:r>
                <a:rPr lang="en-US" altLang="zh-CN" sz="2800"/>
                <a:t>• We propose Vulnerable Aware adveRsarial Training (VART) weighting term to better re-weight training instances.</a:t>
              </a:r>
              <a:endParaRPr lang="en-US" altLang="zh-CN" sz="2800"/>
            </a:p>
          </p:txBody>
        </p:sp>
      </p:grpSp>
      <p:sp>
        <p:nvSpPr>
          <p:cNvPr id="46" name="文本框 45"/>
          <p:cNvSpPr txBox="1"/>
          <p:nvPr/>
        </p:nvSpPr>
        <p:spPr>
          <a:xfrm>
            <a:off x="1605915" y="39516050"/>
            <a:ext cx="26335990" cy="2091690"/>
          </a:xfrm>
          <a:prstGeom prst="rect">
            <a:avLst/>
          </a:prstGeom>
          <a:noFill/>
        </p:spPr>
        <p:txBody>
          <a:bodyPr wrap="square" rtlCol="0">
            <a:spAutoFit/>
          </a:bodyPr>
          <a:p>
            <a:pPr marL="457200" lvl="1" indent="457200" algn="l"/>
            <a:r>
              <a:rPr lang="en-US" altLang="zh-CN" sz="2800">
                <a:sym typeface="+mn-ea"/>
              </a:rPr>
              <a:t> • </a:t>
            </a:r>
            <a:r>
              <a:rPr lang="zh-CN" altLang="en-US" sz="2800">
                <a:sym typeface="+mn-ea"/>
              </a:rPr>
              <a:t>There are a large number of valuable connections between samples. Establishing these connections can uncover more sample information and enhance model </a:t>
            </a:r>
            <a:r>
              <a:rPr lang="en-US" altLang="zh-CN" sz="2800">
                <a:sym typeface="+mn-ea"/>
              </a:rPr>
              <a:t> </a:t>
            </a:r>
            <a:r>
              <a:rPr lang="zh-CN" altLang="en-US" sz="2800">
                <a:sym typeface="+mn-ea"/>
              </a:rPr>
              <a:t>robustness.</a:t>
            </a:r>
            <a:endParaRPr lang="zh-CN" altLang="en-US" sz="2800"/>
          </a:p>
          <a:p>
            <a:pPr marL="457200" lvl="1" indent="457200" algn="l"/>
            <a:r>
              <a:rPr lang="en-US" altLang="zh-CN" sz="2800">
                <a:sym typeface="+mn-ea"/>
              </a:rPr>
              <a:t> • </a:t>
            </a:r>
            <a:r>
              <a:rPr lang="zh-CN" altLang="en-US" sz="2800">
                <a:sym typeface="+mn-ea"/>
              </a:rPr>
              <a:t>Fragile samples have a significant impact on model robustness. Improving the reweighting method for fragile samples to identify more of them can enhance model robustness</a:t>
            </a:r>
            <a:r>
              <a:rPr lang="zh-CN" altLang="en-US">
                <a:sym typeface="+mn-ea"/>
              </a:rPr>
              <a:t>.</a:t>
            </a:r>
            <a:endParaRPr lang="zh-CN" altLang="en-US"/>
          </a:p>
          <a:p>
            <a:endParaRPr lang="zh-CN" altLang="en-US"/>
          </a:p>
        </p:txBody>
      </p:sp>
      <p:pic>
        <p:nvPicPr>
          <p:cNvPr id="3" name="图片 2"/>
          <p:cNvPicPr>
            <a:picLocks noChangeAspect="1"/>
          </p:cNvPicPr>
          <p:nvPr/>
        </p:nvPicPr>
        <p:blipFill>
          <a:blip r:embed="rId20"/>
          <a:srcRect l="17835" t="5833" r="16800" b="4833"/>
          <a:stretch>
            <a:fillRect/>
          </a:stretch>
        </p:blipFill>
        <p:spPr>
          <a:xfrm>
            <a:off x="2045335" y="2106930"/>
            <a:ext cx="5104765" cy="4657725"/>
          </a:xfrm>
          <a:prstGeom prst="rect">
            <a:avLst/>
          </a:prstGeom>
        </p:spPr>
      </p:pic>
      <p:pic>
        <p:nvPicPr>
          <p:cNvPr id="37" name="图片 36"/>
          <p:cNvPicPr>
            <a:picLocks noChangeAspect="1"/>
          </p:cNvPicPr>
          <p:nvPr/>
        </p:nvPicPr>
        <p:blipFill>
          <a:blip r:embed="rId21"/>
          <a:stretch>
            <a:fillRect/>
          </a:stretch>
        </p:blipFill>
        <p:spPr>
          <a:xfrm>
            <a:off x="2206625" y="32346900"/>
            <a:ext cx="10661015" cy="4003675"/>
          </a:xfrm>
          <a:prstGeom prst="rect">
            <a:avLst/>
          </a:prstGeom>
        </p:spPr>
      </p:pic>
    </p:spTree>
    <p:custDataLst>
      <p:tags r:id="rId2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PLACING_PICTURE_USER_VIEWPORT" val="{&quot;height&quot;:2988,&quot;width&quot;:13356}"/>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PP_MARK_KEY" val="9483a627-be4d-44f1-bc16-0603e3ad6a53"/>
  <p:tag name="COMMONDATA" val="eyJoZGlkIjoiNjUzMWU3YTU2MTk2N2NhNzcyYjI4MzZmMGMyYTJlM2UifQ=="/>
  <p:tag name="commondata" val="eyJoZGlkIjoiYzBlNmZkYzA4MWU3OTg5ZDcyYTU4YjIxNjdlYWNjYzMifQ=="/>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ysClr val="windowText" lastClr="000000"/>
      </a:dk1>
      <a:lt1>
        <a:sysClr val="window" lastClr="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3698</Words>
  <Application>WPS 演示</Application>
  <PresentationFormat>宽屏</PresentationFormat>
  <Paragraphs>77</Paragraphs>
  <Slides>1</Slides>
  <Notes>4</Notes>
  <HiddenSlides>0</HiddenSlides>
  <MMClips>0</MMClips>
  <ScaleCrop>false</ScaleCrop>
  <HeadingPairs>
    <vt:vector size="8" baseType="variant">
      <vt:variant>
        <vt:lpstr>已用的字体</vt:lpstr>
      </vt:variant>
      <vt:variant>
        <vt:i4>12</vt:i4>
      </vt:variant>
      <vt:variant>
        <vt:lpstr>主题</vt:lpstr>
      </vt:variant>
      <vt:variant>
        <vt:i4>1</vt:i4>
      </vt:variant>
      <vt:variant>
        <vt:lpstr>嵌入 OLE 服务器</vt:lpstr>
      </vt:variant>
      <vt:variant>
        <vt:i4>1</vt:i4>
      </vt:variant>
      <vt:variant>
        <vt:lpstr>幻灯片标题</vt:lpstr>
      </vt:variant>
      <vt:variant>
        <vt:i4>1</vt:i4>
      </vt:variant>
    </vt:vector>
  </HeadingPairs>
  <TitlesOfParts>
    <vt:vector size="15" baseType="lpstr">
      <vt:lpstr>Arial</vt:lpstr>
      <vt:lpstr>宋体</vt:lpstr>
      <vt:lpstr>Wingdings</vt:lpstr>
      <vt:lpstr>Wingdings</vt:lpstr>
      <vt:lpstr>Times New Roman</vt:lpstr>
      <vt:lpstr>华文宋体</vt:lpstr>
      <vt:lpstr>Cambria Math</vt:lpstr>
      <vt:lpstr>MS Mincho</vt:lpstr>
      <vt:lpstr>Yu Gothic UI</vt:lpstr>
      <vt:lpstr>微软雅黑</vt:lpstr>
      <vt:lpstr>Calibri</vt:lpstr>
      <vt:lpstr>Arial Unicode MS</vt:lpstr>
      <vt:lpstr>Office 主题​​</vt:lpstr>
      <vt:lpstr>Equation.KSEE3</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smile</cp:lastModifiedBy>
  <cp:revision>157</cp:revision>
  <dcterms:created xsi:type="dcterms:W3CDTF">2019-06-19T02:08:00Z</dcterms:created>
  <dcterms:modified xsi:type="dcterms:W3CDTF">2024-04-10T12:08:02Z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2052-12.1.0.16417</vt:lpwstr>
  </property>
  <property fmtid="{D5CDD505-2E9C-101B-9397-08002B2CF9AE}" pid="3" name="ICV">
    <vt:lpwstr>3AA8E38A551E4D3887AFE03918907229_13</vt:lpwstr>
  </property>
</Properties>
</file>