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43891200" cy="32918400"/>
  <p:notesSz cx="43434000" cy="32461200"/>
  <p:defaultTextStyle>
    <a:defPPr>
      <a:defRPr lang="en-US"/>
    </a:defPPr>
    <a:lvl1pPr algn="l" rtl="0" eaLnBrk="0" fontAlgn="base" hangingPunct="0">
      <a:spcBef>
        <a:spcPct val="0"/>
      </a:spcBef>
      <a:spcAft>
        <a:spcPct val="0"/>
      </a:spcAft>
      <a:defRPr b="1" kern="1200">
        <a:solidFill>
          <a:schemeClr val="tx1"/>
        </a:solidFill>
        <a:latin typeface="Arial Narrow" pitchFamily="34" charset="0"/>
        <a:ea typeface="ＭＳ Ｐゴシック" pitchFamily="1" charset="-128"/>
        <a:cs typeface="+mn-cs"/>
      </a:defRPr>
    </a:lvl1pPr>
    <a:lvl2pPr marL="457200" algn="l" rtl="0" eaLnBrk="0" fontAlgn="base" hangingPunct="0">
      <a:spcBef>
        <a:spcPct val="0"/>
      </a:spcBef>
      <a:spcAft>
        <a:spcPct val="0"/>
      </a:spcAft>
      <a:defRPr b="1" kern="1200">
        <a:solidFill>
          <a:schemeClr val="tx1"/>
        </a:solidFill>
        <a:latin typeface="Arial Narrow" pitchFamily="34" charset="0"/>
        <a:ea typeface="ＭＳ Ｐゴシック" pitchFamily="1" charset="-128"/>
        <a:cs typeface="+mn-cs"/>
      </a:defRPr>
    </a:lvl2pPr>
    <a:lvl3pPr marL="914400" algn="l" rtl="0" eaLnBrk="0" fontAlgn="base" hangingPunct="0">
      <a:spcBef>
        <a:spcPct val="0"/>
      </a:spcBef>
      <a:spcAft>
        <a:spcPct val="0"/>
      </a:spcAft>
      <a:defRPr b="1" kern="1200">
        <a:solidFill>
          <a:schemeClr val="tx1"/>
        </a:solidFill>
        <a:latin typeface="Arial Narrow" pitchFamily="34" charset="0"/>
        <a:ea typeface="ＭＳ Ｐゴシック" pitchFamily="1" charset="-128"/>
        <a:cs typeface="+mn-cs"/>
      </a:defRPr>
    </a:lvl3pPr>
    <a:lvl4pPr marL="1371600" algn="l" rtl="0" eaLnBrk="0" fontAlgn="base" hangingPunct="0">
      <a:spcBef>
        <a:spcPct val="0"/>
      </a:spcBef>
      <a:spcAft>
        <a:spcPct val="0"/>
      </a:spcAft>
      <a:defRPr b="1" kern="1200">
        <a:solidFill>
          <a:schemeClr val="tx1"/>
        </a:solidFill>
        <a:latin typeface="Arial Narrow" pitchFamily="34" charset="0"/>
        <a:ea typeface="ＭＳ Ｐゴシック" pitchFamily="1" charset="-128"/>
        <a:cs typeface="+mn-cs"/>
      </a:defRPr>
    </a:lvl4pPr>
    <a:lvl5pPr marL="1828800" algn="l" rtl="0" eaLnBrk="0" fontAlgn="base" hangingPunct="0">
      <a:spcBef>
        <a:spcPct val="0"/>
      </a:spcBef>
      <a:spcAft>
        <a:spcPct val="0"/>
      </a:spcAft>
      <a:defRPr b="1" kern="1200">
        <a:solidFill>
          <a:schemeClr val="tx1"/>
        </a:solidFill>
        <a:latin typeface="Arial Narrow" pitchFamily="34" charset="0"/>
        <a:ea typeface="ＭＳ Ｐゴシック" pitchFamily="1" charset="-128"/>
        <a:cs typeface="+mn-cs"/>
      </a:defRPr>
    </a:lvl5pPr>
    <a:lvl6pPr marL="2286000" algn="l" defTabSz="914400" rtl="0" eaLnBrk="1" latinLnBrk="0" hangingPunct="1">
      <a:defRPr b="1" kern="1200">
        <a:solidFill>
          <a:schemeClr val="tx1"/>
        </a:solidFill>
        <a:latin typeface="Arial Narrow" pitchFamily="34" charset="0"/>
        <a:ea typeface="ＭＳ Ｐゴシック" pitchFamily="1" charset="-128"/>
        <a:cs typeface="+mn-cs"/>
      </a:defRPr>
    </a:lvl6pPr>
    <a:lvl7pPr marL="2743200" algn="l" defTabSz="914400" rtl="0" eaLnBrk="1" latinLnBrk="0" hangingPunct="1">
      <a:defRPr b="1" kern="1200">
        <a:solidFill>
          <a:schemeClr val="tx1"/>
        </a:solidFill>
        <a:latin typeface="Arial Narrow" pitchFamily="34" charset="0"/>
        <a:ea typeface="ＭＳ Ｐゴシック" pitchFamily="1" charset="-128"/>
        <a:cs typeface="+mn-cs"/>
      </a:defRPr>
    </a:lvl7pPr>
    <a:lvl8pPr marL="3200400" algn="l" defTabSz="914400" rtl="0" eaLnBrk="1" latinLnBrk="0" hangingPunct="1">
      <a:defRPr b="1" kern="1200">
        <a:solidFill>
          <a:schemeClr val="tx1"/>
        </a:solidFill>
        <a:latin typeface="Arial Narrow" pitchFamily="34" charset="0"/>
        <a:ea typeface="ＭＳ Ｐゴシック" pitchFamily="1" charset="-128"/>
        <a:cs typeface="+mn-cs"/>
      </a:defRPr>
    </a:lvl8pPr>
    <a:lvl9pPr marL="3657600" algn="l" defTabSz="914400" rtl="0" eaLnBrk="1" latinLnBrk="0" hangingPunct="1">
      <a:defRPr b="1" kern="1200">
        <a:solidFill>
          <a:schemeClr val="tx1"/>
        </a:solidFill>
        <a:latin typeface="Arial Narrow" pitchFamily="34" charset="0"/>
        <a:ea typeface="ＭＳ Ｐゴシック" pitchFamily="1" charset="-128"/>
        <a:cs typeface="+mn-cs"/>
      </a:defRPr>
    </a:lvl9pPr>
  </p:defaultTextStyle>
  <p:extLst>
    <p:ext uri="{EFAFB233-063F-42B5-8137-9DF3F51BA10A}">
      <p15:sldGuideLst xmlns:p15="http://schemas.microsoft.com/office/powerpoint/2012/main">
        <p15:guide id="1" orient="horz" pos="3246">
          <p15:clr>
            <a:srgbClr val="A4A3A4"/>
          </p15:clr>
        </p15:guide>
        <p15:guide id="2" pos="229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00FF99"/>
    <a:srgbClr val="0099FF"/>
    <a:srgbClr val="FFFF99"/>
    <a:srgbClr val="66FFFF"/>
    <a:srgbClr val="315AD7"/>
    <a:srgbClr val="7E0000"/>
    <a:srgbClr val="FF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71" autoAdjust="0"/>
    <p:restoredTop sz="96327" autoAdjust="0"/>
  </p:normalViewPr>
  <p:slideViewPr>
    <p:cSldViewPr>
      <p:cViewPr>
        <p:scale>
          <a:sx n="30" d="100"/>
          <a:sy n="30" d="100"/>
        </p:scale>
        <p:origin x="86" y="-2386"/>
      </p:cViewPr>
      <p:guideLst>
        <p:guide orient="horz" pos="3246"/>
        <p:guide pos="2296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18824575" cy="1627188"/>
          </a:xfrm>
          <a:prstGeom prst="rect">
            <a:avLst/>
          </a:prstGeom>
          <a:noFill/>
          <a:ln w="9525">
            <a:noFill/>
            <a:miter lim="800000"/>
            <a:headEnd/>
            <a:tailEnd/>
          </a:ln>
          <a:effectLst/>
        </p:spPr>
        <p:txBody>
          <a:bodyPr vert="horz" wrap="square" lIns="428720" tIns="214356" rIns="428720" bIns="214356" numCol="1" anchor="t" anchorCtr="0" compatLnSpc="1">
            <a:prstTxWarp prst="textNoShape">
              <a:avLst/>
            </a:prstTxWarp>
          </a:bodyPr>
          <a:lstStyle>
            <a:lvl1pPr defTabSz="4287838">
              <a:defRPr sz="5800" b="0">
                <a:latin typeface="Times" pitchFamily="18" charset="0"/>
              </a:defRPr>
            </a:lvl1pPr>
          </a:lstStyle>
          <a:p>
            <a:endParaRPr lang="en-US"/>
          </a:p>
        </p:txBody>
      </p:sp>
      <p:sp>
        <p:nvSpPr>
          <p:cNvPr id="8195" name="Rectangle 3"/>
          <p:cNvSpPr>
            <a:spLocks noGrp="1" noChangeArrowheads="1"/>
          </p:cNvSpPr>
          <p:nvPr>
            <p:ph type="dt" idx="1"/>
          </p:nvPr>
        </p:nvSpPr>
        <p:spPr bwMode="auto">
          <a:xfrm>
            <a:off x="24601488" y="0"/>
            <a:ext cx="18824575" cy="1627188"/>
          </a:xfrm>
          <a:prstGeom prst="rect">
            <a:avLst/>
          </a:prstGeom>
          <a:noFill/>
          <a:ln w="9525">
            <a:noFill/>
            <a:miter lim="800000"/>
            <a:headEnd/>
            <a:tailEnd/>
          </a:ln>
          <a:effectLst/>
        </p:spPr>
        <p:txBody>
          <a:bodyPr vert="horz" wrap="square" lIns="428720" tIns="214356" rIns="428720" bIns="214356" numCol="1" anchor="t" anchorCtr="0" compatLnSpc="1">
            <a:prstTxWarp prst="textNoShape">
              <a:avLst/>
            </a:prstTxWarp>
          </a:bodyPr>
          <a:lstStyle>
            <a:lvl1pPr algn="r" defTabSz="4287838">
              <a:defRPr sz="5800" b="0">
                <a:latin typeface="Times" pitchFamily="18" charset="0"/>
              </a:defRPr>
            </a:lvl1pPr>
          </a:lstStyle>
          <a:p>
            <a:endParaRPr lang="en-US"/>
          </a:p>
        </p:txBody>
      </p:sp>
      <p:sp>
        <p:nvSpPr>
          <p:cNvPr id="8196" name="Rectangle 4"/>
          <p:cNvSpPr>
            <a:spLocks noGrp="1" noRot="1" noChangeAspect="1" noChangeArrowheads="1" noTextEdit="1"/>
          </p:cNvSpPr>
          <p:nvPr>
            <p:ph type="sldImg" idx="2"/>
          </p:nvPr>
        </p:nvSpPr>
        <p:spPr bwMode="auto">
          <a:xfrm>
            <a:off x="13604875" y="2430463"/>
            <a:ext cx="16230600" cy="1217295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4346575" y="15420975"/>
            <a:ext cx="34740850" cy="14609763"/>
          </a:xfrm>
          <a:prstGeom prst="rect">
            <a:avLst/>
          </a:prstGeom>
          <a:noFill/>
          <a:ln w="9525">
            <a:noFill/>
            <a:miter lim="800000"/>
            <a:headEnd/>
            <a:tailEnd/>
          </a:ln>
          <a:effectLst/>
        </p:spPr>
        <p:txBody>
          <a:bodyPr vert="horz" wrap="square" lIns="428720" tIns="214356" rIns="428720" bIns="21435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198" name="Rectangle 6"/>
          <p:cNvSpPr>
            <a:spLocks noGrp="1" noChangeArrowheads="1"/>
          </p:cNvSpPr>
          <p:nvPr>
            <p:ph type="ftr" sz="quarter" idx="4"/>
          </p:nvPr>
        </p:nvSpPr>
        <p:spPr bwMode="auto">
          <a:xfrm>
            <a:off x="0" y="30829250"/>
            <a:ext cx="18824575" cy="1625600"/>
          </a:xfrm>
          <a:prstGeom prst="rect">
            <a:avLst/>
          </a:prstGeom>
          <a:noFill/>
          <a:ln w="9525">
            <a:noFill/>
            <a:miter lim="800000"/>
            <a:headEnd/>
            <a:tailEnd/>
          </a:ln>
          <a:effectLst/>
        </p:spPr>
        <p:txBody>
          <a:bodyPr vert="horz" wrap="square" lIns="428720" tIns="214356" rIns="428720" bIns="214356" numCol="1" anchor="b" anchorCtr="0" compatLnSpc="1">
            <a:prstTxWarp prst="textNoShape">
              <a:avLst/>
            </a:prstTxWarp>
          </a:bodyPr>
          <a:lstStyle>
            <a:lvl1pPr defTabSz="4287838">
              <a:defRPr sz="5800" b="0">
                <a:latin typeface="Times" pitchFamily="18" charset="0"/>
              </a:defRPr>
            </a:lvl1pPr>
          </a:lstStyle>
          <a:p>
            <a:endParaRPr lang="en-US"/>
          </a:p>
        </p:txBody>
      </p:sp>
      <p:sp>
        <p:nvSpPr>
          <p:cNvPr id="8199" name="Rectangle 7"/>
          <p:cNvSpPr>
            <a:spLocks noGrp="1" noChangeArrowheads="1"/>
          </p:cNvSpPr>
          <p:nvPr>
            <p:ph type="sldNum" sz="quarter" idx="5"/>
          </p:nvPr>
        </p:nvSpPr>
        <p:spPr bwMode="auto">
          <a:xfrm>
            <a:off x="24601488" y="30829250"/>
            <a:ext cx="18824575" cy="1625600"/>
          </a:xfrm>
          <a:prstGeom prst="rect">
            <a:avLst/>
          </a:prstGeom>
          <a:noFill/>
          <a:ln w="9525">
            <a:noFill/>
            <a:miter lim="800000"/>
            <a:headEnd/>
            <a:tailEnd/>
          </a:ln>
          <a:effectLst/>
        </p:spPr>
        <p:txBody>
          <a:bodyPr vert="horz" wrap="square" lIns="428720" tIns="214356" rIns="428720" bIns="214356" numCol="1" anchor="b" anchorCtr="0" compatLnSpc="1">
            <a:prstTxWarp prst="textNoShape">
              <a:avLst/>
            </a:prstTxWarp>
          </a:bodyPr>
          <a:lstStyle>
            <a:lvl1pPr algn="r" defTabSz="4287838">
              <a:defRPr sz="5800" b="0">
                <a:latin typeface="Times" pitchFamily="18" charset="0"/>
              </a:defRPr>
            </a:lvl1pPr>
          </a:lstStyle>
          <a:p>
            <a:fld id="{8F125803-6809-475D-A74C-039CB1A1DF7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A2ADC6-BD6E-4E80-B57C-CAF4B2BB959D}" type="slidenum">
              <a:rPr lang="en-US"/>
              <a:pPr/>
              <a:t>1</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C208C122-92EA-4694-878E-F29913466A8E}"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82E3979E-9F78-418E-9EA6-12805FFBD5FE}"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0" y="2925763"/>
            <a:ext cx="9326563"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4063" y="2925763"/>
            <a:ext cx="27827287"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03DD620E-FFAA-4443-83AD-717A50349C03}"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8358FBF8-8A16-4473-BD19-AB166B2A7E6A}"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57367D14-3532-40A3-8288-85A9659C37A7}"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4063" y="9510713"/>
            <a:ext cx="18576925"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3388" y="9510713"/>
            <a:ext cx="18576925"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ja-JP"/>
          </a:p>
        </p:txBody>
      </p:sp>
      <p:sp>
        <p:nvSpPr>
          <p:cNvPr id="6" name="Footer Placeholder 5"/>
          <p:cNvSpPr>
            <a:spLocks noGrp="1"/>
          </p:cNvSpPr>
          <p:nvPr>
            <p:ph type="ftr" sz="quarter" idx="11"/>
          </p:nvPr>
        </p:nvSpPr>
        <p:spPr/>
        <p:txBody>
          <a:bodyPr/>
          <a:lstStyle>
            <a:lvl1pPr>
              <a:defRPr/>
            </a:lvl1pPr>
          </a:lstStyle>
          <a:p>
            <a:endParaRPr lang="en-US" altLang="ja-JP"/>
          </a:p>
        </p:txBody>
      </p:sp>
      <p:sp>
        <p:nvSpPr>
          <p:cNvPr id="7" name="Slide Number Placeholder 6"/>
          <p:cNvSpPr>
            <a:spLocks noGrp="1"/>
          </p:cNvSpPr>
          <p:nvPr>
            <p:ph type="sldNum" sz="quarter" idx="12"/>
          </p:nvPr>
        </p:nvSpPr>
        <p:spPr/>
        <p:txBody>
          <a:bodyPr/>
          <a:lstStyle>
            <a:lvl1pPr>
              <a:defRPr/>
            </a:lvl1pPr>
          </a:lstStyle>
          <a:p>
            <a:fld id="{06504730-1E92-411D-A215-74604BCACE95}"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ja-JP"/>
          </a:p>
        </p:txBody>
      </p:sp>
      <p:sp>
        <p:nvSpPr>
          <p:cNvPr id="8" name="Footer Placeholder 7"/>
          <p:cNvSpPr>
            <a:spLocks noGrp="1"/>
          </p:cNvSpPr>
          <p:nvPr>
            <p:ph type="ftr" sz="quarter" idx="11"/>
          </p:nvPr>
        </p:nvSpPr>
        <p:spPr/>
        <p:txBody>
          <a:bodyPr/>
          <a:lstStyle>
            <a:lvl1pPr>
              <a:defRPr/>
            </a:lvl1pPr>
          </a:lstStyle>
          <a:p>
            <a:endParaRPr lang="en-US" altLang="ja-JP"/>
          </a:p>
        </p:txBody>
      </p:sp>
      <p:sp>
        <p:nvSpPr>
          <p:cNvPr id="9" name="Slide Number Placeholder 8"/>
          <p:cNvSpPr>
            <a:spLocks noGrp="1"/>
          </p:cNvSpPr>
          <p:nvPr>
            <p:ph type="sldNum" sz="quarter" idx="12"/>
          </p:nvPr>
        </p:nvSpPr>
        <p:spPr/>
        <p:txBody>
          <a:bodyPr/>
          <a:lstStyle>
            <a:lvl1pPr>
              <a:defRPr/>
            </a:lvl1pPr>
          </a:lstStyle>
          <a:p>
            <a:fld id="{5236A111-3E82-40C2-BBB7-C95391565824}"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ja-JP"/>
          </a:p>
        </p:txBody>
      </p:sp>
      <p:sp>
        <p:nvSpPr>
          <p:cNvPr id="4" name="Footer Placeholder 3"/>
          <p:cNvSpPr>
            <a:spLocks noGrp="1"/>
          </p:cNvSpPr>
          <p:nvPr>
            <p:ph type="ftr" sz="quarter" idx="11"/>
          </p:nvPr>
        </p:nvSpPr>
        <p:spPr/>
        <p:txBody>
          <a:bodyPr/>
          <a:lstStyle>
            <a:lvl1pPr>
              <a:defRPr/>
            </a:lvl1pPr>
          </a:lstStyle>
          <a:p>
            <a:endParaRPr lang="en-US" altLang="ja-JP"/>
          </a:p>
        </p:txBody>
      </p:sp>
      <p:sp>
        <p:nvSpPr>
          <p:cNvPr id="5" name="Slide Number Placeholder 4"/>
          <p:cNvSpPr>
            <a:spLocks noGrp="1"/>
          </p:cNvSpPr>
          <p:nvPr>
            <p:ph type="sldNum" sz="quarter" idx="12"/>
          </p:nvPr>
        </p:nvSpPr>
        <p:spPr/>
        <p:txBody>
          <a:bodyPr/>
          <a:lstStyle>
            <a:lvl1pPr>
              <a:defRPr/>
            </a:lvl1pPr>
          </a:lstStyle>
          <a:p>
            <a:fld id="{348C9CAC-7CA7-4505-AB06-2FB89B814C0D}"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ja-JP"/>
          </a:p>
        </p:txBody>
      </p:sp>
      <p:sp>
        <p:nvSpPr>
          <p:cNvPr id="3" name="Footer Placeholder 2"/>
          <p:cNvSpPr>
            <a:spLocks noGrp="1"/>
          </p:cNvSpPr>
          <p:nvPr>
            <p:ph type="ftr" sz="quarter" idx="11"/>
          </p:nvPr>
        </p:nvSpPr>
        <p:spPr/>
        <p:txBody>
          <a:bodyPr/>
          <a:lstStyle>
            <a:lvl1pPr>
              <a:defRPr/>
            </a:lvl1pPr>
          </a:lstStyle>
          <a:p>
            <a:endParaRPr lang="en-US" altLang="ja-JP"/>
          </a:p>
        </p:txBody>
      </p:sp>
      <p:sp>
        <p:nvSpPr>
          <p:cNvPr id="4" name="Slide Number Placeholder 3"/>
          <p:cNvSpPr>
            <a:spLocks noGrp="1"/>
          </p:cNvSpPr>
          <p:nvPr>
            <p:ph type="sldNum" sz="quarter" idx="12"/>
          </p:nvPr>
        </p:nvSpPr>
        <p:spPr/>
        <p:txBody>
          <a:bodyPr/>
          <a:lstStyle>
            <a:lvl1pPr>
              <a:defRPr/>
            </a:lvl1pPr>
          </a:lstStyle>
          <a:p>
            <a:fld id="{0CCB8C40-FD0D-4CF2-89C1-87D8783D551F}"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ja-JP"/>
          </a:p>
        </p:txBody>
      </p:sp>
      <p:sp>
        <p:nvSpPr>
          <p:cNvPr id="6" name="Footer Placeholder 5"/>
          <p:cNvSpPr>
            <a:spLocks noGrp="1"/>
          </p:cNvSpPr>
          <p:nvPr>
            <p:ph type="ftr" sz="quarter" idx="11"/>
          </p:nvPr>
        </p:nvSpPr>
        <p:spPr/>
        <p:txBody>
          <a:bodyPr/>
          <a:lstStyle>
            <a:lvl1pPr>
              <a:defRPr/>
            </a:lvl1pPr>
          </a:lstStyle>
          <a:p>
            <a:endParaRPr lang="en-US" altLang="ja-JP"/>
          </a:p>
        </p:txBody>
      </p:sp>
      <p:sp>
        <p:nvSpPr>
          <p:cNvPr id="7" name="Slide Number Placeholder 6"/>
          <p:cNvSpPr>
            <a:spLocks noGrp="1"/>
          </p:cNvSpPr>
          <p:nvPr>
            <p:ph type="sldNum" sz="quarter" idx="12"/>
          </p:nvPr>
        </p:nvSpPr>
        <p:spPr/>
        <p:txBody>
          <a:bodyPr/>
          <a:lstStyle>
            <a:lvl1pPr>
              <a:defRPr/>
            </a:lvl1pPr>
          </a:lstStyle>
          <a:p>
            <a:fld id="{2C9CC0D6-E277-434B-AB6F-B9E9F348432D}"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ja-JP"/>
          </a:p>
        </p:txBody>
      </p:sp>
      <p:sp>
        <p:nvSpPr>
          <p:cNvPr id="6" name="Footer Placeholder 5"/>
          <p:cNvSpPr>
            <a:spLocks noGrp="1"/>
          </p:cNvSpPr>
          <p:nvPr>
            <p:ph type="ftr" sz="quarter" idx="11"/>
          </p:nvPr>
        </p:nvSpPr>
        <p:spPr/>
        <p:txBody>
          <a:bodyPr/>
          <a:lstStyle>
            <a:lvl1pPr>
              <a:defRPr/>
            </a:lvl1pPr>
          </a:lstStyle>
          <a:p>
            <a:endParaRPr lang="en-US" altLang="ja-JP"/>
          </a:p>
        </p:txBody>
      </p:sp>
      <p:sp>
        <p:nvSpPr>
          <p:cNvPr id="7" name="Slide Number Placeholder 6"/>
          <p:cNvSpPr>
            <a:spLocks noGrp="1"/>
          </p:cNvSpPr>
          <p:nvPr>
            <p:ph type="sldNum" sz="quarter" idx="12"/>
          </p:nvPr>
        </p:nvSpPr>
        <p:spPr/>
        <p:txBody>
          <a:bodyPr/>
          <a:lstStyle>
            <a:lvl1pPr>
              <a:defRPr/>
            </a:lvl1pPr>
          </a:lstStyle>
          <a:p>
            <a:fld id="{42D96406-9BBE-4E1D-90DB-A7B3B4452B9D}"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4063" y="2925763"/>
            <a:ext cx="37306250" cy="5486400"/>
          </a:xfrm>
          <a:prstGeom prst="rect">
            <a:avLst/>
          </a:prstGeom>
          <a:noFill/>
          <a:ln w="9525">
            <a:noFill/>
            <a:miter lim="800000"/>
            <a:headEnd/>
            <a:tailEnd/>
          </a:ln>
          <a:effectLst/>
        </p:spPr>
        <p:txBody>
          <a:bodyPr vert="horz" wrap="square" lIns="29831" tIns="-196452" rIns="29831" bIns="-196452"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3294063" y="9510713"/>
            <a:ext cx="37306250" cy="19750087"/>
          </a:xfrm>
          <a:prstGeom prst="rect">
            <a:avLst/>
          </a:prstGeom>
          <a:noFill/>
          <a:ln w="9525">
            <a:noFill/>
            <a:miter lim="800000"/>
            <a:headEnd/>
            <a:tailEnd/>
          </a:ln>
          <a:effectLst/>
        </p:spPr>
        <p:txBody>
          <a:bodyPr vert="horz" wrap="square" lIns="29831" tIns="-196452" rIns="29831" bIns="-196452"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3294063" y="29992638"/>
            <a:ext cx="9144000" cy="2193925"/>
          </a:xfrm>
          <a:prstGeom prst="rect">
            <a:avLst/>
          </a:prstGeom>
          <a:noFill/>
          <a:ln w="9525">
            <a:noFill/>
            <a:miter lim="800000"/>
            <a:headEnd/>
            <a:tailEnd/>
          </a:ln>
          <a:effectLst/>
        </p:spPr>
        <p:txBody>
          <a:bodyPr vert="horz" wrap="square" lIns="29831" tIns="-196452" rIns="29831" bIns="-196452" numCol="1" anchor="t" anchorCtr="0" compatLnSpc="1">
            <a:prstTxWarp prst="textNoShape">
              <a:avLst/>
            </a:prstTxWarp>
          </a:bodyPr>
          <a:lstStyle>
            <a:lvl1pPr defTabSz="4525963">
              <a:defRPr sz="6900" b="0">
                <a:latin typeface="+mn-lt"/>
              </a:defRPr>
            </a:lvl1pPr>
          </a:lstStyle>
          <a:p>
            <a:endParaRPr lang="en-US" altLang="ja-JP"/>
          </a:p>
        </p:txBody>
      </p:sp>
      <p:sp>
        <p:nvSpPr>
          <p:cNvPr id="1029" name="Rectangle 5"/>
          <p:cNvSpPr>
            <a:spLocks noGrp="1" noChangeArrowheads="1"/>
          </p:cNvSpPr>
          <p:nvPr>
            <p:ph type="ftr" sz="quarter" idx="3"/>
          </p:nvPr>
        </p:nvSpPr>
        <p:spPr bwMode="auto">
          <a:xfrm>
            <a:off x="14997113" y="29992638"/>
            <a:ext cx="13900150" cy="2193925"/>
          </a:xfrm>
          <a:prstGeom prst="rect">
            <a:avLst/>
          </a:prstGeom>
          <a:noFill/>
          <a:ln w="9525">
            <a:noFill/>
            <a:miter lim="800000"/>
            <a:headEnd/>
            <a:tailEnd/>
          </a:ln>
          <a:effectLst/>
        </p:spPr>
        <p:txBody>
          <a:bodyPr vert="horz" wrap="square" lIns="29831" tIns="-196452" rIns="29831" bIns="-196452" numCol="1" anchor="t" anchorCtr="0" compatLnSpc="1">
            <a:prstTxWarp prst="textNoShape">
              <a:avLst/>
            </a:prstTxWarp>
          </a:bodyPr>
          <a:lstStyle>
            <a:lvl1pPr algn="ctr" defTabSz="4525963">
              <a:defRPr sz="6900" b="0">
                <a:latin typeface="+mn-lt"/>
              </a:defRPr>
            </a:lvl1pPr>
          </a:lstStyle>
          <a:p>
            <a:endParaRPr lang="en-US" altLang="ja-JP"/>
          </a:p>
        </p:txBody>
      </p:sp>
      <p:sp>
        <p:nvSpPr>
          <p:cNvPr id="1030" name="Rectangle 6"/>
          <p:cNvSpPr>
            <a:spLocks noGrp="1" noChangeArrowheads="1"/>
          </p:cNvSpPr>
          <p:nvPr>
            <p:ph type="sldNum" sz="quarter" idx="4"/>
          </p:nvPr>
        </p:nvSpPr>
        <p:spPr bwMode="auto">
          <a:xfrm>
            <a:off x="31456313" y="29992638"/>
            <a:ext cx="9144000" cy="2193925"/>
          </a:xfrm>
          <a:prstGeom prst="rect">
            <a:avLst/>
          </a:prstGeom>
          <a:noFill/>
          <a:ln w="9525">
            <a:noFill/>
            <a:miter lim="800000"/>
            <a:headEnd/>
            <a:tailEnd/>
          </a:ln>
          <a:effectLst/>
        </p:spPr>
        <p:txBody>
          <a:bodyPr vert="horz" wrap="square" lIns="29831" tIns="-196452" rIns="29831" bIns="-196452" numCol="1" anchor="t" anchorCtr="0" compatLnSpc="1">
            <a:prstTxWarp prst="textNoShape">
              <a:avLst/>
            </a:prstTxWarp>
          </a:bodyPr>
          <a:lstStyle>
            <a:lvl1pPr algn="r" defTabSz="4525963">
              <a:defRPr sz="6900" b="0">
                <a:latin typeface="+mn-lt"/>
              </a:defRPr>
            </a:lvl1pPr>
          </a:lstStyle>
          <a:p>
            <a:fld id="{72F2D3CE-42E0-4D55-80AB-B17C6231A469}"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25963" rtl="0" eaLnBrk="0" fontAlgn="base" hangingPunct="0">
        <a:spcBef>
          <a:spcPct val="0"/>
        </a:spcBef>
        <a:spcAft>
          <a:spcPct val="0"/>
        </a:spcAft>
        <a:defRPr sz="21800">
          <a:solidFill>
            <a:schemeClr val="tx2"/>
          </a:solidFill>
          <a:latin typeface="+mj-lt"/>
          <a:ea typeface="+mj-ea"/>
          <a:cs typeface="+mj-cs"/>
        </a:defRPr>
      </a:lvl1pPr>
      <a:lvl2pPr algn="ctr" defTabSz="4525963" rtl="0" eaLnBrk="0" fontAlgn="base" hangingPunct="0">
        <a:spcBef>
          <a:spcPct val="0"/>
        </a:spcBef>
        <a:spcAft>
          <a:spcPct val="0"/>
        </a:spcAft>
        <a:defRPr sz="21800">
          <a:solidFill>
            <a:schemeClr val="tx2"/>
          </a:solidFill>
          <a:latin typeface="Times" pitchFamily="18" charset="0"/>
        </a:defRPr>
      </a:lvl2pPr>
      <a:lvl3pPr algn="ctr" defTabSz="4525963" rtl="0" eaLnBrk="0" fontAlgn="base" hangingPunct="0">
        <a:spcBef>
          <a:spcPct val="0"/>
        </a:spcBef>
        <a:spcAft>
          <a:spcPct val="0"/>
        </a:spcAft>
        <a:defRPr sz="21800">
          <a:solidFill>
            <a:schemeClr val="tx2"/>
          </a:solidFill>
          <a:latin typeface="Times" pitchFamily="18" charset="0"/>
        </a:defRPr>
      </a:lvl3pPr>
      <a:lvl4pPr algn="ctr" defTabSz="4525963" rtl="0" eaLnBrk="0" fontAlgn="base" hangingPunct="0">
        <a:spcBef>
          <a:spcPct val="0"/>
        </a:spcBef>
        <a:spcAft>
          <a:spcPct val="0"/>
        </a:spcAft>
        <a:defRPr sz="21800">
          <a:solidFill>
            <a:schemeClr val="tx2"/>
          </a:solidFill>
          <a:latin typeface="Times" pitchFamily="18" charset="0"/>
        </a:defRPr>
      </a:lvl4pPr>
      <a:lvl5pPr algn="ctr" defTabSz="4525963" rtl="0" eaLnBrk="0" fontAlgn="base" hangingPunct="0">
        <a:spcBef>
          <a:spcPct val="0"/>
        </a:spcBef>
        <a:spcAft>
          <a:spcPct val="0"/>
        </a:spcAft>
        <a:defRPr sz="21800">
          <a:solidFill>
            <a:schemeClr val="tx2"/>
          </a:solidFill>
          <a:latin typeface="Times" pitchFamily="18" charset="0"/>
        </a:defRPr>
      </a:lvl5pPr>
      <a:lvl6pPr marL="457200" algn="ctr" defTabSz="4525963" rtl="0" eaLnBrk="0" fontAlgn="base" hangingPunct="0">
        <a:spcBef>
          <a:spcPct val="0"/>
        </a:spcBef>
        <a:spcAft>
          <a:spcPct val="0"/>
        </a:spcAft>
        <a:defRPr sz="21800">
          <a:solidFill>
            <a:schemeClr val="tx2"/>
          </a:solidFill>
          <a:latin typeface="Times" pitchFamily="18" charset="0"/>
        </a:defRPr>
      </a:lvl6pPr>
      <a:lvl7pPr marL="914400" algn="ctr" defTabSz="4525963" rtl="0" eaLnBrk="0" fontAlgn="base" hangingPunct="0">
        <a:spcBef>
          <a:spcPct val="0"/>
        </a:spcBef>
        <a:spcAft>
          <a:spcPct val="0"/>
        </a:spcAft>
        <a:defRPr sz="21800">
          <a:solidFill>
            <a:schemeClr val="tx2"/>
          </a:solidFill>
          <a:latin typeface="Times" pitchFamily="18" charset="0"/>
        </a:defRPr>
      </a:lvl7pPr>
      <a:lvl8pPr marL="1371600" algn="ctr" defTabSz="4525963" rtl="0" eaLnBrk="0" fontAlgn="base" hangingPunct="0">
        <a:spcBef>
          <a:spcPct val="0"/>
        </a:spcBef>
        <a:spcAft>
          <a:spcPct val="0"/>
        </a:spcAft>
        <a:defRPr sz="21800">
          <a:solidFill>
            <a:schemeClr val="tx2"/>
          </a:solidFill>
          <a:latin typeface="Times" pitchFamily="18" charset="0"/>
        </a:defRPr>
      </a:lvl8pPr>
      <a:lvl9pPr marL="1828800" algn="ctr" defTabSz="4525963" rtl="0" eaLnBrk="0" fontAlgn="base" hangingPunct="0">
        <a:spcBef>
          <a:spcPct val="0"/>
        </a:spcBef>
        <a:spcAft>
          <a:spcPct val="0"/>
        </a:spcAft>
        <a:defRPr sz="21800">
          <a:solidFill>
            <a:schemeClr val="tx2"/>
          </a:solidFill>
          <a:latin typeface="Times" pitchFamily="18" charset="0"/>
        </a:defRPr>
      </a:lvl9pPr>
    </p:titleStyle>
    <p:bodyStyle>
      <a:lvl1pPr marL="1697038" indent="-1697038" algn="l" defTabSz="4525963" rtl="0" eaLnBrk="0" fontAlgn="base" hangingPunct="0">
        <a:spcBef>
          <a:spcPct val="20000"/>
        </a:spcBef>
        <a:spcAft>
          <a:spcPct val="0"/>
        </a:spcAft>
        <a:buChar char="•"/>
        <a:defRPr sz="15800">
          <a:solidFill>
            <a:schemeClr val="tx1"/>
          </a:solidFill>
          <a:latin typeface="+mn-lt"/>
          <a:ea typeface="+mn-ea"/>
          <a:cs typeface="+mn-cs"/>
        </a:defRPr>
      </a:lvl1pPr>
      <a:lvl2pPr marL="3675063" indent="-1414463" algn="l" defTabSz="4525963" rtl="0" eaLnBrk="0" fontAlgn="base" hangingPunct="0">
        <a:spcBef>
          <a:spcPct val="20000"/>
        </a:spcBef>
        <a:spcAft>
          <a:spcPct val="0"/>
        </a:spcAft>
        <a:buChar char="–"/>
        <a:defRPr sz="13900">
          <a:solidFill>
            <a:schemeClr val="tx1"/>
          </a:solidFill>
          <a:latin typeface="+mn-lt"/>
        </a:defRPr>
      </a:lvl2pPr>
      <a:lvl3pPr marL="5659438" indent="-1133475" algn="l" defTabSz="4525963" rtl="0" eaLnBrk="0" fontAlgn="base" hangingPunct="0">
        <a:spcBef>
          <a:spcPct val="20000"/>
        </a:spcBef>
        <a:spcAft>
          <a:spcPct val="0"/>
        </a:spcAft>
        <a:buChar char="•"/>
        <a:defRPr sz="11900">
          <a:solidFill>
            <a:schemeClr val="tx1"/>
          </a:solidFill>
          <a:latin typeface="+mn-lt"/>
        </a:defRPr>
      </a:lvl3pPr>
      <a:lvl4pPr marL="7920038" indent="-1131888" algn="l" defTabSz="4525963" rtl="0" eaLnBrk="0" fontAlgn="base" hangingPunct="0">
        <a:spcBef>
          <a:spcPct val="20000"/>
        </a:spcBef>
        <a:spcAft>
          <a:spcPct val="0"/>
        </a:spcAft>
        <a:buChar char="–"/>
        <a:defRPr sz="9900">
          <a:solidFill>
            <a:schemeClr val="tx1"/>
          </a:solidFill>
          <a:latin typeface="+mn-lt"/>
        </a:defRPr>
      </a:lvl4pPr>
      <a:lvl5pPr marL="10182225" indent="-1128713" algn="l" defTabSz="4525963" rtl="0" eaLnBrk="0" fontAlgn="base" hangingPunct="0">
        <a:spcBef>
          <a:spcPct val="20000"/>
        </a:spcBef>
        <a:spcAft>
          <a:spcPct val="0"/>
        </a:spcAft>
        <a:buChar char="»"/>
        <a:defRPr sz="9900">
          <a:solidFill>
            <a:schemeClr val="tx1"/>
          </a:solidFill>
          <a:latin typeface="+mn-lt"/>
        </a:defRPr>
      </a:lvl5pPr>
      <a:lvl6pPr marL="10639425" indent="-1128713" algn="l" defTabSz="4525963" rtl="0" eaLnBrk="0" fontAlgn="base" hangingPunct="0">
        <a:spcBef>
          <a:spcPct val="20000"/>
        </a:spcBef>
        <a:spcAft>
          <a:spcPct val="0"/>
        </a:spcAft>
        <a:buChar char="»"/>
        <a:defRPr sz="9900">
          <a:solidFill>
            <a:schemeClr val="tx1"/>
          </a:solidFill>
          <a:latin typeface="+mn-lt"/>
        </a:defRPr>
      </a:lvl6pPr>
      <a:lvl7pPr marL="11096625" indent="-1128713" algn="l" defTabSz="4525963" rtl="0" eaLnBrk="0" fontAlgn="base" hangingPunct="0">
        <a:spcBef>
          <a:spcPct val="20000"/>
        </a:spcBef>
        <a:spcAft>
          <a:spcPct val="0"/>
        </a:spcAft>
        <a:buChar char="»"/>
        <a:defRPr sz="9900">
          <a:solidFill>
            <a:schemeClr val="tx1"/>
          </a:solidFill>
          <a:latin typeface="+mn-lt"/>
        </a:defRPr>
      </a:lvl7pPr>
      <a:lvl8pPr marL="11553825" indent="-1128713" algn="l" defTabSz="4525963" rtl="0" eaLnBrk="0" fontAlgn="base" hangingPunct="0">
        <a:spcBef>
          <a:spcPct val="20000"/>
        </a:spcBef>
        <a:spcAft>
          <a:spcPct val="0"/>
        </a:spcAft>
        <a:buChar char="»"/>
        <a:defRPr sz="9900">
          <a:solidFill>
            <a:schemeClr val="tx1"/>
          </a:solidFill>
          <a:latin typeface="+mn-lt"/>
        </a:defRPr>
      </a:lvl8pPr>
      <a:lvl9pPr marL="12011025" indent="-1128713" algn="l" defTabSz="4525963" rtl="0" eaLnBrk="0" fontAlgn="base" hangingPunct="0">
        <a:spcBef>
          <a:spcPct val="20000"/>
        </a:spcBef>
        <a:spcAft>
          <a:spcPct val="0"/>
        </a:spcAft>
        <a:buChar char="»"/>
        <a:defRPr sz="9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w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29" name="Text Box 557"/>
          <p:cNvSpPr txBox="1">
            <a:spLocks noChangeArrowheads="1"/>
          </p:cNvSpPr>
          <p:nvPr/>
        </p:nvSpPr>
        <p:spPr bwMode="auto">
          <a:xfrm>
            <a:off x="-782341" y="20551181"/>
            <a:ext cx="12628694" cy="906169"/>
          </a:xfrm>
          <a:prstGeom prst="rect">
            <a:avLst/>
          </a:prstGeom>
          <a:noFill/>
          <a:ln w="9525">
            <a:noFill/>
            <a:miter lim="800000"/>
            <a:headEnd/>
            <a:tailEnd/>
          </a:ln>
          <a:effectLst/>
        </p:spPr>
        <p:txBody>
          <a:bodyPr wrap="square" lIns="90001" tIns="45001" rIns="90001" bIns="45001">
            <a:spAutoFit/>
          </a:bodyPr>
          <a:lstStyle/>
          <a:p>
            <a:pPr algn="ctr" defTabSz="900113">
              <a:lnSpc>
                <a:spcPct val="125000"/>
              </a:lnSpc>
            </a:pPr>
            <a:r>
              <a:rPr lang="en-US" altLang="ja-JP" sz="4700" u="sng" dirty="0">
                <a:solidFill>
                  <a:srgbClr val="7E0000"/>
                </a:solidFill>
                <a:latin typeface="Times New Roman" panose="02020603050405020304" pitchFamily="18" charset="0"/>
                <a:cs typeface="Times New Roman" panose="02020603050405020304" pitchFamily="18" charset="0"/>
              </a:rPr>
              <a:t>Method</a:t>
            </a:r>
          </a:p>
        </p:txBody>
      </p:sp>
      <p:sp>
        <p:nvSpPr>
          <p:cNvPr id="3980" name="Line 908"/>
          <p:cNvSpPr>
            <a:spLocks noChangeShapeType="1"/>
          </p:cNvSpPr>
          <p:nvPr/>
        </p:nvSpPr>
        <p:spPr bwMode="auto">
          <a:xfrm>
            <a:off x="10972800" y="3962400"/>
            <a:ext cx="77788" cy="27203400"/>
          </a:xfrm>
          <a:prstGeom prst="line">
            <a:avLst/>
          </a:prstGeom>
          <a:noFill/>
          <a:ln w="12700">
            <a:solidFill>
              <a:schemeClr val="tx1"/>
            </a:solidFill>
            <a:round/>
            <a:headEnd/>
            <a:tailEnd/>
          </a:ln>
          <a:effectLst/>
        </p:spPr>
        <p:txBody>
          <a:bodyPr/>
          <a:lstStyle/>
          <a:p>
            <a:endParaRPr lang="en-US">
              <a:latin typeface="Times New Roman" panose="02020603050405020304" pitchFamily="18" charset="0"/>
              <a:cs typeface="Times New Roman" panose="02020603050405020304" pitchFamily="18" charset="0"/>
            </a:endParaRPr>
          </a:p>
        </p:txBody>
      </p:sp>
      <p:sp>
        <p:nvSpPr>
          <p:cNvPr id="3983" name="Line 911"/>
          <p:cNvSpPr>
            <a:spLocks noChangeShapeType="1"/>
          </p:cNvSpPr>
          <p:nvPr/>
        </p:nvSpPr>
        <p:spPr bwMode="auto">
          <a:xfrm>
            <a:off x="27432000" y="4343377"/>
            <a:ext cx="77788" cy="27203400"/>
          </a:xfrm>
          <a:prstGeom prst="line">
            <a:avLst/>
          </a:prstGeom>
          <a:noFill/>
          <a:ln w="12700">
            <a:solidFill>
              <a:schemeClr val="tx1"/>
            </a:solidFill>
            <a:round/>
            <a:headEnd/>
            <a:tailEnd/>
          </a:ln>
          <a:effectLst/>
        </p:spPr>
        <p:txBody>
          <a:bodyPr/>
          <a:lstStyle/>
          <a:p>
            <a:endParaRPr lang="en-US">
              <a:latin typeface="Times New Roman" panose="02020603050405020304" pitchFamily="18" charset="0"/>
              <a:cs typeface="Times New Roman" panose="02020603050405020304" pitchFamily="18" charset="0"/>
            </a:endParaRPr>
          </a:p>
        </p:txBody>
      </p:sp>
      <p:grpSp>
        <p:nvGrpSpPr>
          <p:cNvPr id="7872" name="Group 704"/>
          <p:cNvGrpSpPr>
            <a:grpSpLocks/>
          </p:cNvGrpSpPr>
          <p:nvPr/>
        </p:nvGrpSpPr>
        <p:grpSpPr bwMode="auto">
          <a:xfrm>
            <a:off x="1371600" y="1311275"/>
            <a:ext cx="41148000" cy="3032102"/>
            <a:chOff x="864" y="827"/>
            <a:chExt cx="25872" cy="1909"/>
          </a:xfrm>
        </p:grpSpPr>
        <p:sp>
          <p:nvSpPr>
            <p:cNvPr id="3982" name="Text Box 910"/>
            <p:cNvSpPr txBox="1">
              <a:spLocks noChangeArrowheads="1"/>
            </p:cNvSpPr>
            <p:nvPr/>
          </p:nvSpPr>
          <p:spPr bwMode="auto">
            <a:xfrm>
              <a:off x="864" y="827"/>
              <a:ext cx="25872" cy="1443"/>
            </a:xfrm>
            <a:prstGeom prst="rect">
              <a:avLst/>
            </a:prstGeom>
            <a:solidFill>
              <a:srgbClr val="7E0000"/>
            </a:solidFill>
            <a:ln w="9525">
              <a:noFill/>
              <a:miter lim="800000"/>
              <a:headEnd/>
              <a:tailEnd/>
            </a:ln>
            <a:effectLst/>
          </p:spPr>
          <p:txBody>
            <a:bodyPr lIns="90001" tIns="45001" rIns="90001" bIns="45001">
              <a:spAutoFit/>
            </a:bodyPr>
            <a:lstStyle/>
            <a:p>
              <a:pPr algn="ctr" defTabSz="4321175" eaLnBrk="1" hangingPunct="1"/>
              <a:r>
                <a:rPr lang="en-US" sz="6400" dirty="0">
                  <a:solidFill>
                    <a:srgbClr val="FBC605"/>
                  </a:solidFill>
                  <a:latin typeface="Times New Roman" panose="02020603050405020304" pitchFamily="18" charset="0"/>
                  <a:cs typeface="Times New Roman" panose="02020603050405020304" pitchFamily="18" charset="0"/>
                </a:rPr>
                <a:t>Unlocking deep learning: A BP-free approach for parallel block-wise training of neural networks</a:t>
              </a:r>
              <a:r>
                <a:rPr lang="en-US" sz="6400" b="0" dirty="0">
                  <a:solidFill>
                    <a:srgbClr val="FBC605"/>
                  </a:solidFill>
                  <a:latin typeface="Times New Roman" panose="02020603050405020304" pitchFamily="18" charset="0"/>
                  <a:cs typeface="Times New Roman" panose="02020603050405020304" pitchFamily="18" charset="0"/>
                </a:rPr>
                <a:t> </a:t>
              </a:r>
            </a:p>
            <a:p>
              <a:pPr algn="ctr" defTabSz="4321175" eaLnBrk="1" hangingPunct="1"/>
              <a:r>
                <a:rPr lang="en-US" sz="3600" b="0" dirty="0" err="1">
                  <a:solidFill>
                    <a:srgbClr val="FBC605"/>
                  </a:solidFill>
                  <a:latin typeface="Times New Roman" panose="02020603050405020304" pitchFamily="18" charset="0"/>
                  <a:cs typeface="Times New Roman" panose="02020603050405020304" pitchFamily="18" charset="0"/>
                </a:rPr>
                <a:t>Anzhe</a:t>
              </a:r>
              <a:r>
                <a:rPr lang="en-US" sz="3600" b="0" dirty="0">
                  <a:solidFill>
                    <a:srgbClr val="FBC605"/>
                  </a:solidFill>
                  <a:latin typeface="Times New Roman" panose="02020603050405020304" pitchFamily="18" charset="0"/>
                  <a:cs typeface="Times New Roman" panose="02020603050405020304" pitchFamily="18" charset="0"/>
                </a:rPr>
                <a:t> Cheng*, </a:t>
              </a:r>
              <a:r>
                <a:rPr lang="en-US" sz="3600" b="0" dirty="0" err="1">
                  <a:solidFill>
                    <a:srgbClr val="FBC605"/>
                  </a:solidFill>
                  <a:latin typeface="Times New Roman" panose="02020603050405020304" pitchFamily="18" charset="0"/>
                  <a:cs typeface="Times New Roman" panose="02020603050405020304" pitchFamily="18" charset="0"/>
                </a:rPr>
                <a:t>Zhenkun</a:t>
              </a:r>
              <a:r>
                <a:rPr lang="en-US" sz="3600" b="0" dirty="0">
                  <a:solidFill>
                    <a:srgbClr val="FBC605"/>
                  </a:solidFill>
                  <a:latin typeface="Times New Roman" panose="02020603050405020304" pitchFamily="18" charset="0"/>
                  <a:cs typeface="Times New Roman" panose="02020603050405020304" pitchFamily="18" charset="0"/>
                </a:rPr>
                <a:t> Wang*, </a:t>
              </a:r>
              <a:r>
                <a:rPr lang="en-US" sz="3600" b="0" dirty="0" err="1">
                  <a:solidFill>
                    <a:srgbClr val="FBC605"/>
                  </a:solidFill>
                  <a:latin typeface="Times New Roman" panose="02020603050405020304" pitchFamily="18" charset="0"/>
                  <a:cs typeface="Times New Roman" panose="02020603050405020304" pitchFamily="18" charset="0"/>
                </a:rPr>
                <a:t>Chenzhong</a:t>
              </a:r>
              <a:r>
                <a:rPr lang="en-US" sz="3600" b="0" dirty="0">
                  <a:solidFill>
                    <a:srgbClr val="FBC605"/>
                  </a:solidFill>
                  <a:latin typeface="Times New Roman" panose="02020603050405020304" pitchFamily="18" charset="0"/>
                  <a:cs typeface="Times New Roman" panose="02020603050405020304" pitchFamily="18" charset="0"/>
                </a:rPr>
                <a:t> Yin*, </a:t>
              </a:r>
              <a:r>
                <a:rPr lang="en-US" sz="3600" b="0" dirty="0" err="1">
                  <a:solidFill>
                    <a:srgbClr val="FBC605"/>
                  </a:solidFill>
                  <a:latin typeface="Times New Roman" panose="02020603050405020304" pitchFamily="18" charset="0"/>
                  <a:cs typeface="Times New Roman" panose="02020603050405020304" pitchFamily="18" charset="0"/>
                </a:rPr>
                <a:t>Mingxi</a:t>
              </a:r>
              <a:r>
                <a:rPr lang="en-US" sz="3600" b="0" dirty="0">
                  <a:solidFill>
                    <a:srgbClr val="FBC605"/>
                  </a:solidFill>
                  <a:latin typeface="Times New Roman" panose="02020603050405020304" pitchFamily="18" charset="0"/>
                  <a:cs typeface="Times New Roman" panose="02020603050405020304" pitchFamily="18" charset="0"/>
                </a:rPr>
                <a:t> Cheng*, Heng Ping*, </a:t>
              </a:r>
              <a:r>
                <a:rPr lang="en-US" sz="3600" b="0" dirty="0" err="1">
                  <a:solidFill>
                    <a:srgbClr val="FBC605"/>
                  </a:solidFill>
                  <a:latin typeface="Times New Roman" panose="02020603050405020304" pitchFamily="18" charset="0"/>
                  <a:cs typeface="Times New Roman" panose="02020603050405020304" pitchFamily="18" charset="0"/>
                </a:rPr>
                <a:t>Xiongye</a:t>
              </a:r>
              <a:r>
                <a:rPr lang="en-US" sz="3600" b="0" dirty="0">
                  <a:solidFill>
                    <a:srgbClr val="FBC605"/>
                  </a:solidFill>
                  <a:latin typeface="Times New Roman" panose="02020603050405020304" pitchFamily="18" charset="0"/>
                  <a:cs typeface="Times New Roman" panose="02020603050405020304" pitchFamily="18" charset="0"/>
                </a:rPr>
                <a:t> Xiao, Shahin Nazarian, Paul Bogdan</a:t>
              </a:r>
            </a:p>
            <a:p>
              <a:pPr algn="ctr" defTabSz="4321175" eaLnBrk="1" hangingPunct="1"/>
              <a:r>
                <a:rPr lang="en-US" sz="4300" b="0" dirty="0">
                  <a:solidFill>
                    <a:srgbClr val="FBC605"/>
                  </a:solidFill>
                  <a:latin typeface="Times New Roman" panose="02020603050405020304" pitchFamily="18" charset="0"/>
                  <a:cs typeface="Times New Roman" panose="02020603050405020304" pitchFamily="18" charset="0"/>
                </a:rPr>
                <a:t>University of Southern California, Los Angeles, CA, USA</a:t>
              </a:r>
              <a:endParaRPr lang="ja-JP" altLang="en-US" sz="3900" b="0">
                <a:solidFill>
                  <a:srgbClr val="FBC605"/>
                </a:solidFill>
                <a:latin typeface="Times New Roman" panose="02020603050405020304" pitchFamily="18" charset="0"/>
                <a:cs typeface="Times New Roman" panose="02020603050405020304" pitchFamily="18" charset="0"/>
              </a:endParaRPr>
            </a:p>
          </p:txBody>
        </p:sp>
        <p:pic>
          <p:nvPicPr>
            <p:cNvPr id="3986" name="Picture 914" descr="mark_123gold_pc"/>
            <p:cNvPicPr>
              <a:picLocks noChangeAspect="1" noChangeArrowheads="1"/>
            </p:cNvPicPr>
            <p:nvPr/>
          </p:nvPicPr>
          <p:blipFill>
            <a:blip r:embed="rId3" cstate="print"/>
            <a:srcRect/>
            <a:stretch>
              <a:fillRect/>
            </a:stretch>
          </p:blipFill>
          <p:spPr bwMode="auto">
            <a:xfrm>
              <a:off x="864" y="1259"/>
              <a:ext cx="1541" cy="1477"/>
            </a:xfrm>
            <a:prstGeom prst="rect">
              <a:avLst/>
            </a:prstGeom>
            <a:noFill/>
          </p:spPr>
        </p:pic>
        <p:pic>
          <p:nvPicPr>
            <p:cNvPr id="3987" name="Picture 915" descr="sig_gold_pc_123"/>
            <p:cNvPicPr>
              <a:picLocks noChangeAspect="1" noChangeArrowheads="1"/>
            </p:cNvPicPr>
            <p:nvPr/>
          </p:nvPicPr>
          <p:blipFill>
            <a:blip r:embed="rId4" cstate="print"/>
            <a:srcRect/>
            <a:stretch>
              <a:fillRect/>
            </a:stretch>
          </p:blipFill>
          <p:spPr bwMode="auto">
            <a:xfrm>
              <a:off x="2733" y="1537"/>
              <a:ext cx="2243" cy="682"/>
            </a:xfrm>
            <a:prstGeom prst="rect">
              <a:avLst/>
            </a:prstGeom>
            <a:noFill/>
          </p:spPr>
        </p:pic>
      </p:grpSp>
      <p:sp>
        <p:nvSpPr>
          <p:cNvPr id="7328" name="Rectangle 160"/>
          <p:cNvSpPr>
            <a:spLocks noChangeArrowheads="1"/>
          </p:cNvSpPr>
          <p:nvPr/>
        </p:nvSpPr>
        <p:spPr bwMode="auto">
          <a:xfrm>
            <a:off x="-304800" y="-184666"/>
            <a:ext cx="184731" cy="369332"/>
          </a:xfrm>
          <a:prstGeom prst="rect">
            <a:avLst/>
          </a:prstGeom>
          <a:noFill/>
          <a:ln w="9525">
            <a:noFill/>
            <a:miter lim="800000"/>
            <a:headEnd/>
            <a:tailEnd/>
          </a:ln>
          <a:effectLst/>
        </p:spPr>
        <p:txBody>
          <a:bodyPr wrap="none" anchor="ctr">
            <a:spAutoFit/>
          </a:bodyPr>
          <a:lstStyle/>
          <a:p>
            <a:endParaRPr lang="en-US">
              <a:latin typeface="Times New Roman" panose="02020603050405020304" pitchFamily="18" charset="0"/>
              <a:cs typeface="Times New Roman" panose="02020603050405020304" pitchFamily="18" charset="0"/>
            </a:endParaRPr>
          </a:p>
        </p:txBody>
      </p:sp>
      <p:sp>
        <p:nvSpPr>
          <p:cNvPr id="7368" name="Rectangle 200"/>
          <p:cNvSpPr>
            <a:spLocks noChangeArrowheads="1"/>
          </p:cNvSpPr>
          <p:nvPr/>
        </p:nvSpPr>
        <p:spPr bwMode="auto">
          <a:xfrm>
            <a:off x="0" y="16179284"/>
            <a:ext cx="184731" cy="369332"/>
          </a:xfrm>
          <a:prstGeom prst="rect">
            <a:avLst/>
          </a:prstGeom>
          <a:noFill/>
          <a:ln w="9525">
            <a:noFill/>
            <a:miter lim="800000"/>
            <a:headEnd/>
            <a:tailEnd/>
          </a:ln>
          <a:effectLst/>
        </p:spPr>
        <p:txBody>
          <a:bodyPr wrap="none" anchor="ctr">
            <a:spAutoFit/>
          </a:bodyPr>
          <a:lstStyle/>
          <a:p>
            <a:endParaRPr lang="en-US">
              <a:latin typeface="Times New Roman" panose="02020603050405020304" pitchFamily="18" charset="0"/>
              <a:cs typeface="Times New Roman" panose="02020603050405020304" pitchFamily="18" charset="0"/>
            </a:endParaRPr>
          </a:p>
        </p:txBody>
      </p:sp>
      <p:sp>
        <p:nvSpPr>
          <p:cNvPr id="7370" name="Rectangle 202"/>
          <p:cNvSpPr>
            <a:spLocks noChangeArrowheads="1"/>
          </p:cNvSpPr>
          <p:nvPr/>
        </p:nvSpPr>
        <p:spPr bwMode="auto">
          <a:xfrm>
            <a:off x="-2147483648" y="69334"/>
            <a:ext cx="184731" cy="369332"/>
          </a:xfrm>
          <a:prstGeom prst="rect">
            <a:avLst/>
          </a:prstGeom>
          <a:noFill/>
          <a:ln w="9525">
            <a:noFill/>
            <a:miter lim="800000"/>
            <a:headEnd/>
            <a:tailEnd/>
          </a:ln>
          <a:effectLst/>
        </p:spPr>
        <p:txBody>
          <a:bodyPr wrap="none" anchor="ctr">
            <a:spAutoFit/>
          </a:bodyPr>
          <a:lstStyle/>
          <a:p>
            <a:endParaRPr lang="en-US">
              <a:latin typeface="Times New Roman" panose="02020603050405020304" pitchFamily="18" charset="0"/>
              <a:cs typeface="Times New Roman" panose="02020603050405020304" pitchFamily="18" charset="0"/>
            </a:endParaRPr>
          </a:p>
        </p:txBody>
      </p:sp>
      <p:sp>
        <p:nvSpPr>
          <p:cNvPr id="7375" name="Rectangle 207"/>
          <p:cNvSpPr>
            <a:spLocks noChangeArrowheads="1"/>
          </p:cNvSpPr>
          <p:nvPr/>
        </p:nvSpPr>
        <p:spPr bwMode="auto">
          <a:xfrm>
            <a:off x="0" y="16122134"/>
            <a:ext cx="184731" cy="369332"/>
          </a:xfrm>
          <a:prstGeom prst="rect">
            <a:avLst/>
          </a:prstGeom>
          <a:noFill/>
          <a:ln w="9525">
            <a:noFill/>
            <a:miter lim="800000"/>
            <a:headEnd/>
            <a:tailEnd/>
          </a:ln>
          <a:effectLst/>
        </p:spPr>
        <p:txBody>
          <a:bodyPr wrap="none" anchor="ctr">
            <a:spAutoFit/>
          </a:bodyPr>
          <a:lstStyle/>
          <a:p>
            <a:endParaRPr lang="en-US">
              <a:latin typeface="Times New Roman" panose="02020603050405020304" pitchFamily="18" charset="0"/>
              <a:cs typeface="Times New Roman" panose="02020603050405020304" pitchFamily="18" charset="0"/>
            </a:endParaRPr>
          </a:p>
        </p:txBody>
      </p:sp>
      <p:sp>
        <p:nvSpPr>
          <p:cNvPr id="10477" name="Text Box 237"/>
          <p:cNvSpPr txBox="1">
            <a:spLocks noChangeArrowheads="1"/>
          </p:cNvSpPr>
          <p:nvPr/>
        </p:nvSpPr>
        <p:spPr bwMode="auto">
          <a:xfrm>
            <a:off x="4057029" y="8183033"/>
            <a:ext cx="242888" cy="460213"/>
          </a:xfrm>
          <a:prstGeom prst="rect">
            <a:avLst/>
          </a:prstGeom>
          <a:noFill/>
          <a:ln w="9525">
            <a:noFill/>
            <a:miter lim="800000"/>
            <a:headEnd/>
            <a:tailEnd/>
          </a:ln>
          <a:effectLst/>
        </p:spPr>
        <p:txBody>
          <a:bodyPr lIns="90001" tIns="45001" rIns="90001" bIns="45001">
            <a:spAutoFit/>
          </a:bodyPr>
          <a:lstStyle/>
          <a:p>
            <a:pPr defTabSz="900113">
              <a:spcBef>
                <a:spcPct val="50000"/>
              </a:spcBef>
            </a:pPr>
            <a:endParaRPr lang="en-US" sz="2400" b="0">
              <a:latin typeface="Times New Roman" panose="02020603050405020304" pitchFamily="18" charset="0"/>
              <a:cs typeface="Times New Roman" panose="02020603050405020304" pitchFamily="18" charset="0"/>
            </a:endParaRPr>
          </a:p>
        </p:txBody>
      </p:sp>
      <p:sp>
        <p:nvSpPr>
          <p:cNvPr id="5" name="Text Box 557">
            <a:extLst>
              <a:ext uri="{FF2B5EF4-FFF2-40B4-BE49-F238E27FC236}">
                <a16:creationId xmlns:a16="http://schemas.microsoft.com/office/drawing/2014/main" id="{FF778074-E527-4A84-51AA-D741EBDF6133}"/>
              </a:ext>
            </a:extLst>
          </p:cNvPr>
          <p:cNvSpPr txBox="1">
            <a:spLocks noChangeArrowheads="1"/>
          </p:cNvSpPr>
          <p:nvPr/>
        </p:nvSpPr>
        <p:spPr bwMode="auto">
          <a:xfrm>
            <a:off x="1417095" y="5427151"/>
            <a:ext cx="8229823" cy="906169"/>
          </a:xfrm>
          <a:prstGeom prst="rect">
            <a:avLst/>
          </a:prstGeom>
          <a:noFill/>
          <a:ln w="9525">
            <a:noFill/>
            <a:miter lim="800000"/>
            <a:headEnd/>
            <a:tailEnd/>
          </a:ln>
          <a:effectLst/>
        </p:spPr>
        <p:txBody>
          <a:bodyPr wrap="square" lIns="90001" tIns="45001" rIns="90001" bIns="45001">
            <a:spAutoFit/>
          </a:bodyPr>
          <a:lstStyle/>
          <a:p>
            <a:pPr algn="ctr" defTabSz="900113">
              <a:lnSpc>
                <a:spcPct val="125000"/>
              </a:lnSpc>
            </a:pPr>
            <a:r>
              <a:rPr lang="en-US" altLang="ja-JP" sz="4700" u="sng" dirty="0">
                <a:solidFill>
                  <a:srgbClr val="7E0000"/>
                </a:solidFill>
                <a:latin typeface="Times New Roman" panose="02020603050405020304" pitchFamily="18" charset="0"/>
                <a:cs typeface="Times New Roman" panose="02020603050405020304" pitchFamily="18" charset="0"/>
              </a:rPr>
              <a:t>Introduction</a:t>
            </a:r>
          </a:p>
        </p:txBody>
      </p:sp>
      <p:sp>
        <p:nvSpPr>
          <p:cNvPr id="7" name="Rectangle 384">
            <a:extLst>
              <a:ext uri="{FF2B5EF4-FFF2-40B4-BE49-F238E27FC236}">
                <a16:creationId xmlns:a16="http://schemas.microsoft.com/office/drawing/2014/main" id="{F51AFE16-6409-7936-8A28-D592BF7BC35B}"/>
              </a:ext>
            </a:extLst>
          </p:cNvPr>
          <p:cNvSpPr>
            <a:spLocks noChangeArrowheads="1"/>
          </p:cNvSpPr>
          <p:nvPr/>
        </p:nvSpPr>
        <p:spPr bwMode="auto">
          <a:xfrm>
            <a:off x="1456426" y="6702580"/>
            <a:ext cx="8958401" cy="13489421"/>
          </a:xfrm>
          <a:prstGeom prst="rect">
            <a:avLst/>
          </a:prstGeom>
          <a:noFill/>
          <a:ln w="9525">
            <a:noFill/>
            <a:miter lim="800000"/>
            <a:headEnd/>
            <a:tailEnd/>
          </a:ln>
          <a:effectLst/>
        </p:spPr>
        <p:txBody>
          <a:bodyPr wrap="square" lIns="90001" tIns="45001" rIns="90001" bIns="45001">
            <a:spAutoFit/>
          </a:bodyPr>
          <a:lstStyle/>
          <a:p>
            <a:pPr algn="just" defTabSz="900113">
              <a:lnSpc>
                <a:spcPct val="120000"/>
              </a:lnSpc>
            </a:pPr>
            <a:r>
              <a:rPr lang="en-US" sz="2800" b="0" dirty="0">
                <a:latin typeface="Times New Roman" panose="02020603050405020304" pitchFamily="18" charset="0"/>
                <a:cs typeface="Times New Roman" panose="02020603050405020304" pitchFamily="18" charset="0"/>
              </a:rPr>
              <a:t>Backpropagation (BP) has been a successful optimization technique for deep learning models. However, its limitations, such as backward- and update-locking, and its biological implausibility, hinder the concurrent updating of layers and do not mimic the local learning processes observed in the human brain. To address these issues, recent research has suggested using local error signals to asynchronously train network blocks. However, this approach often involves extensive trial-and-error iterations to determine the best configuration for local training. This includes decisions on how to decouple network blocks and which auxiliary networks to use for each block.% In our work, we introduce a novel BP-free approach: a block-wise BP-free (BWBPF) neural network that leverages local error signals to optimize distinct sub-neural networks separately, where the global loss is only responsible for updating the output layer. The local error signals used in the BP-free model can be computed in parallel, enabling a potential speed-up in the weight update process through parallel implementation.% Our experimental results consistently show that this approach can identify transferable decoupled architectures for VGG and </a:t>
            </a:r>
            <a:r>
              <a:rPr lang="en-US" sz="2800" b="0" dirty="0" err="1">
                <a:latin typeface="Times New Roman" panose="02020603050405020304" pitchFamily="18" charset="0"/>
                <a:cs typeface="Times New Roman" panose="02020603050405020304" pitchFamily="18" charset="0"/>
              </a:rPr>
              <a:t>ResNet</a:t>
            </a:r>
            <a:r>
              <a:rPr lang="en-US" sz="2800" b="0" dirty="0">
                <a:latin typeface="Times New Roman" panose="02020603050405020304" pitchFamily="18" charset="0"/>
                <a:cs typeface="Times New Roman" panose="02020603050405020304" pitchFamily="18" charset="0"/>
              </a:rPr>
              <a:t> variations, outperforming models trained with end-to-end backpropagation and other state-of-the-art block-wise learning techniques on datasets such as CIFAR-10 and Tiny-ImageNet.</a:t>
            </a:r>
          </a:p>
          <a:p>
            <a:pPr algn="just" defTabSz="900113">
              <a:lnSpc>
                <a:spcPct val="120000"/>
              </a:lnSpc>
            </a:pPr>
            <a:endParaRPr lang="en-US" sz="2800" b="0" dirty="0">
              <a:latin typeface="Times New Roman" panose="02020603050405020304" pitchFamily="18" charset="0"/>
              <a:cs typeface="Times New Roman" panose="02020603050405020304" pitchFamily="18" charset="0"/>
            </a:endParaRPr>
          </a:p>
        </p:txBody>
      </p:sp>
      <p:sp>
        <p:nvSpPr>
          <p:cNvPr id="29" name="Text Box 557">
            <a:extLst>
              <a:ext uri="{FF2B5EF4-FFF2-40B4-BE49-F238E27FC236}">
                <a16:creationId xmlns:a16="http://schemas.microsoft.com/office/drawing/2014/main" id="{710D2807-1705-CF13-CEAA-B63D187E928A}"/>
              </a:ext>
            </a:extLst>
          </p:cNvPr>
          <p:cNvSpPr txBox="1">
            <a:spLocks noChangeArrowheads="1"/>
          </p:cNvSpPr>
          <p:nvPr/>
        </p:nvSpPr>
        <p:spPr bwMode="auto">
          <a:xfrm>
            <a:off x="8547703" y="12829755"/>
            <a:ext cx="21793200" cy="906169"/>
          </a:xfrm>
          <a:prstGeom prst="rect">
            <a:avLst/>
          </a:prstGeom>
          <a:noFill/>
          <a:ln w="9525">
            <a:noFill/>
            <a:miter lim="800000"/>
            <a:headEnd/>
            <a:tailEnd/>
          </a:ln>
          <a:effectLst/>
        </p:spPr>
        <p:txBody>
          <a:bodyPr lIns="90001" tIns="45001" rIns="90001" bIns="45001">
            <a:spAutoFit/>
          </a:bodyPr>
          <a:lstStyle/>
          <a:p>
            <a:pPr algn="ctr" defTabSz="900113">
              <a:lnSpc>
                <a:spcPct val="125000"/>
              </a:lnSpc>
            </a:pPr>
            <a:r>
              <a:rPr lang="en-US" altLang="ja-JP" sz="4700" u="sng" dirty="0">
                <a:solidFill>
                  <a:srgbClr val="7E0000"/>
                </a:solidFill>
                <a:latin typeface="Times New Roman" panose="02020603050405020304" pitchFamily="18" charset="0"/>
                <a:cs typeface="Times New Roman" panose="02020603050405020304" pitchFamily="18" charset="0"/>
              </a:rPr>
              <a:t>Experiments</a:t>
            </a:r>
          </a:p>
        </p:txBody>
      </p:sp>
      <p:sp>
        <p:nvSpPr>
          <p:cNvPr id="38" name="Text Box 557">
            <a:extLst>
              <a:ext uri="{FF2B5EF4-FFF2-40B4-BE49-F238E27FC236}">
                <a16:creationId xmlns:a16="http://schemas.microsoft.com/office/drawing/2014/main" id="{A78DC1F1-CDF3-5072-5035-346CE5EB3DB7}"/>
              </a:ext>
            </a:extLst>
          </p:cNvPr>
          <p:cNvSpPr txBox="1">
            <a:spLocks noChangeArrowheads="1"/>
          </p:cNvSpPr>
          <p:nvPr/>
        </p:nvSpPr>
        <p:spPr bwMode="auto">
          <a:xfrm>
            <a:off x="31522611" y="21199777"/>
            <a:ext cx="8229823" cy="906169"/>
          </a:xfrm>
          <a:prstGeom prst="rect">
            <a:avLst/>
          </a:prstGeom>
          <a:noFill/>
          <a:ln w="9525">
            <a:noFill/>
            <a:miter lim="800000"/>
            <a:headEnd/>
            <a:tailEnd/>
          </a:ln>
          <a:effectLst/>
        </p:spPr>
        <p:txBody>
          <a:bodyPr wrap="square" lIns="90001" tIns="45001" rIns="90001" bIns="45001">
            <a:spAutoFit/>
          </a:bodyPr>
          <a:lstStyle/>
          <a:p>
            <a:pPr algn="ctr" defTabSz="900113">
              <a:lnSpc>
                <a:spcPct val="125000"/>
              </a:lnSpc>
            </a:pPr>
            <a:r>
              <a:rPr lang="en-US" altLang="ja-JP" sz="4700" u="sng" dirty="0">
                <a:solidFill>
                  <a:srgbClr val="7E0000"/>
                </a:solidFill>
                <a:latin typeface="Times New Roman" panose="02020603050405020304" pitchFamily="18" charset="0"/>
                <a:cs typeface="Times New Roman" panose="02020603050405020304" pitchFamily="18" charset="0"/>
              </a:rPr>
              <a:t>Conclusion</a:t>
            </a:r>
          </a:p>
        </p:txBody>
      </p:sp>
      <p:sp>
        <p:nvSpPr>
          <p:cNvPr id="33" name="Rectangle 384">
            <a:extLst>
              <a:ext uri="{FF2B5EF4-FFF2-40B4-BE49-F238E27FC236}">
                <a16:creationId xmlns:a16="http://schemas.microsoft.com/office/drawing/2014/main" id="{EBCC769A-8212-4432-861D-F92308107BC9}"/>
              </a:ext>
            </a:extLst>
          </p:cNvPr>
          <p:cNvSpPr>
            <a:spLocks noChangeArrowheads="1"/>
          </p:cNvSpPr>
          <p:nvPr/>
        </p:nvSpPr>
        <p:spPr bwMode="auto">
          <a:xfrm>
            <a:off x="11740709" y="14323605"/>
            <a:ext cx="15396711" cy="16659199"/>
          </a:xfrm>
          <a:prstGeom prst="rect">
            <a:avLst/>
          </a:prstGeom>
          <a:noFill/>
          <a:ln w="9525">
            <a:noFill/>
            <a:miter lim="800000"/>
            <a:headEnd/>
            <a:tailEnd/>
          </a:ln>
          <a:effectLst/>
        </p:spPr>
        <p:txBody>
          <a:bodyPr wrap="square" lIns="90001" tIns="45001" rIns="90001" bIns="45001">
            <a:spAutoFit/>
          </a:bodyPr>
          <a:lstStyle/>
          <a:p>
            <a:pPr algn="just">
              <a:lnSpc>
                <a:spcPct val="107000"/>
              </a:lnSpc>
              <a:spcAft>
                <a:spcPts val="800"/>
              </a:spcAft>
            </a:pPr>
            <a:r>
              <a:rPr lang="en-US" sz="2800" b="0" dirty="0">
                <a:latin typeface="Times New Roman" panose="02020603050405020304" pitchFamily="18" charset="0"/>
                <a:cs typeface="Times New Roman" panose="02020603050405020304" pitchFamily="18" charset="0"/>
              </a:rPr>
              <a:t>Our primary classification error rates (1-accuracy) for both CIFAR-10 and Tiny-ImageNet datasets are summarized in Table 1 (BP results are also shown in Table 1 for </a:t>
            </a:r>
            <a:r>
              <a:rPr lang="en-US" sz="2800" b="0" dirty="0" err="1">
                <a:latin typeface="Times New Roman" panose="02020603050405020304" pitchFamily="18" charset="0"/>
                <a:cs typeface="Times New Roman" panose="02020603050405020304" pitchFamily="18" charset="0"/>
              </a:rPr>
              <a:t>citeerence</a:t>
            </a:r>
            <a:r>
              <a:rPr lang="en-US" sz="2800" b="0" dirty="0">
                <a:latin typeface="Times New Roman" panose="02020603050405020304" pitchFamily="18" charset="0"/>
                <a:cs typeface="Times New Roman" panose="02020603050405020304" pitchFamily="18" charset="0"/>
              </a:rPr>
              <a:t>). For the CIFAR-10 dataset, noted that two state-of-the-art block-wise learning methods, </a:t>
            </a:r>
            <a:r>
              <a:rPr lang="en-US" sz="2800" b="0" dirty="0" err="1">
                <a:latin typeface="Times New Roman" panose="02020603050405020304" pitchFamily="18" charset="0"/>
                <a:cs typeface="Times New Roman" panose="02020603050405020304" pitchFamily="18" charset="0"/>
              </a:rPr>
              <a:t>PredSim</a:t>
            </a:r>
            <a:r>
              <a:rPr lang="en-US" sz="2800" b="0" dirty="0">
                <a:latin typeface="Times New Roman" panose="02020603050405020304" pitchFamily="18" charset="0"/>
                <a:cs typeface="Times New Roman" panose="02020603050405020304" pitchFamily="18" charset="0"/>
              </a:rPr>
              <a:t> and DGL, almost underperform traditional BP in all cases. In contrast, the network trained with the SEDONA method shows a better performance than BP. However, our model has a more significant improvement than the SEDONA method. Our image classification accuracy is about 5% higher on VGG-19 than on SEDONA, and about 2% higher on all three </a:t>
            </a:r>
            <a:r>
              <a:rPr lang="en-US" sz="2800" b="0" dirty="0" err="1">
                <a:latin typeface="Times New Roman" panose="02020603050405020304" pitchFamily="18" charset="0"/>
                <a:cs typeface="Times New Roman" panose="02020603050405020304" pitchFamily="18" charset="0"/>
              </a:rPr>
              <a:t>ResNet</a:t>
            </a:r>
            <a:r>
              <a:rPr lang="en-US" sz="2800" b="0" dirty="0">
                <a:latin typeface="Times New Roman" panose="02020603050405020304" pitchFamily="18" charset="0"/>
                <a:cs typeface="Times New Roman" panose="02020603050405020304" pitchFamily="18" charset="0"/>
              </a:rPr>
              <a:t> networks.</a:t>
            </a: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r>
              <a:rPr lang="en-US" sz="2800" b="0" dirty="0">
                <a:latin typeface="Times New Roman" panose="02020603050405020304" pitchFamily="18" charset="0"/>
                <a:cs typeface="Times New Roman" panose="02020603050405020304" pitchFamily="18" charset="0"/>
              </a:rPr>
              <a:t>Similarly, our method not only outperforms BP but also yields better performances to SEDONA on Tiny-ImageNet. As indicated in Table 1b, our approach’s accuracy even surpassed SEDONA by over 10% on ResNet50. For the remaining </a:t>
            </a:r>
            <a:r>
              <a:rPr lang="en-US" sz="2800" b="0" dirty="0" err="1">
                <a:latin typeface="Times New Roman" panose="02020603050405020304" pitchFamily="18" charset="0"/>
                <a:cs typeface="Times New Roman" panose="02020603050405020304" pitchFamily="18" charset="0"/>
              </a:rPr>
              <a:t>ResNet</a:t>
            </a:r>
            <a:r>
              <a:rPr lang="en-US" sz="2800" b="0" dirty="0">
                <a:latin typeface="Times New Roman" panose="02020603050405020304" pitchFamily="18" charset="0"/>
                <a:cs typeface="Times New Roman" panose="02020603050405020304" pitchFamily="18" charset="0"/>
              </a:rPr>
              <a:t> architectures, the optimization gain from our method gradually diminished as the model complexity increased with additional layers. Nevertheless, our method consistently outperforms SEDONA across all configurations. We achieved a 5% improvement in accuracy compared to SEDONA with ResNet101, and we also observed a slight performance boost over SEDONA with ResNet152. These results affirm that our method presents a superior option for both large and small datasets compared to conventional BP and other block-wise learning models.</a:t>
            </a: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sz="2800" b="0" dirty="0">
              <a:latin typeface="Times New Roman" panose="02020603050405020304" pitchFamily="18" charset="0"/>
              <a:cs typeface="Times New Roman" panose="02020603050405020304" pitchFamily="18" charset="0"/>
            </a:endParaRPr>
          </a:p>
        </p:txBody>
      </p:sp>
      <p:pic>
        <p:nvPicPr>
          <p:cNvPr id="2" name="Picture 1" descr="A diagram of a network&#10;&#10;Description automatically generated">
            <a:extLst>
              <a:ext uri="{FF2B5EF4-FFF2-40B4-BE49-F238E27FC236}">
                <a16:creationId xmlns:a16="http://schemas.microsoft.com/office/drawing/2014/main" id="{EE987C0E-6C0C-020C-CE07-9011643A825C}"/>
              </a:ext>
            </a:extLst>
          </p:cNvPr>
          <p:cNvPicPr>
            <a:picLocks noChangeAspect="1"/>
          </p:cNvPicPr>
          <p:nvPr/>
        </p:nvPicPr>
        <p:blipFill>
          <a:blip r:embed="rId5"/>
          <a:stretch>
            <a:fillRect/>
          </a:stretch>
        </p:blipFill>
        <p:spPr>
          <a:xfrm>
            <a:off x="11915410" y="5387302"/>
            <a:ext cx="15057787" cy="7083273"/>
          </a:xfrm>
          <a:prstGeom prst="rect">
            <a:avLst/>
          </a:prstGeom>
        </p:spPr>
      </p:pic>
      <p:pic>
        <p:nvPicPr>
          <p:cNvPr id="27" name="Picture 26" descr="A screenshot of a table&#10;&#10;Description automatically generated">
            <a:extLst>
              <a:ext uri="{FF2B5EF4-FFF2-40B4-BE49-F238E27FC236}">
                <a16:creationId xmlns:a16="http://schemas.microsoft.com/office/drawing/2014/main" id="{CBF22992-494C-ADB0-D60D-E78737FF1F3F}"/>
              </a:ext>
            </a:extLst>
          </p:cNvPr>
          <p:cNvPicPr>
            <a:picLocks noChangeAspect="1"/>
          </p:cNvPicPr>
          <p:nvPr/>
        </p:nvPicPr>
        <p:blipFill>
          <a:blip r:embed="rId6"/>
          <a:stretch>
            <a:fillRect/>
          </a:stretch>
        </p:blipFill>
        <p:spPr>
          <a:xfrm>
            <a:off x="11754996" y="22401308"/>
            <a:ext cx="15228833" cy="8559711"/>
          </a:xfrm>
          <a:prstGeom prst="rect">
            <a:avLst/>
          </a:prstGeom>
        </p:spPr>
      </p:pic>
      <p:pic>
        <p:nvPicPr>
          <p:cNvPr id="37" name="Picture 36" descr="A graph of different colored lines&#10;&#10;Description automatically generated">
            <a:extLst>
              <a:ext uri="{FF2B5EF4-FFF2-40B4-BE49-F238E27FC236}">
                <a16:creationId xmlns:a16="http://schemas.microsoft.com/office/drawing/2014/main" id="{833CB46E-9E3F-412E-9B02-DBAEA28C4763}"/>
              </a:ext>
            </a:extLst>
          </p:cNvPr>
          <p:cNvPicPr>
            <a:picLocks noChangeAspect="1"/>
          </p:cNvPicPr>
          <p:nvPr/>
        </p:nvPicPr>
        <p:blipFill>
          <a:blip r:embed="rId7"/>
          <a:stretch>
            <a:fillRect/>
          </a:stretch>
        </p:blipFill>
        <p:spPr>
          <a:xfrm>
            <a:off x="28421592" y="9568424"/>
            <a:ext cx="14844811" cy="6572318"/>
          </a:xfrm>
          <a:prstGeom prst="rect">
            <a:avLst/>
          </a:prstGeom>
        </p:spPr>
      </p:pic>
      <p:sp>
        <p:nvSpPr>
          <p:cNvPr id="42" name="Rectangle 384">
            <a:extLst>
              <a:ext uri="{FF2B5EF4-FFF2-40B4-BE49-F238E27FC236}">
                <a16:creationId xmlns:a16="http://schemas.microsoft.com/office/drawing/2014/main" id="{43102D9C-4E30-C1D9-C4A6-B8C71B58842F}"/>
              </a:ext>
            </a:extLst>
          </p:cNvPr>
          <p:cNvSpPr>
            <a:spLocks noChangeArrowheads="1"/>
          </p:cNvSpPr>
          <p:nvPr/>
        </p:nvSpPr>
        <p:spPr bwMode="auto">
          <a:xfrm>
            <a:off x="28421592" y="22480647"/>
            <a:ext cx="14522591" cy="5131043"/>
          </a:xfrm>
          <a:prstGeom prst="rect">
            <a:avLst/>
          </a:prstGeom>
          <a:noFill/>
          <a:ln w="9525">
            <a:noFill/>
            <a:miter lim="800000"/>
            <a:headEnd/>
            <a:tailEnd/>
          </a:ln>
          <a:effectLst/>
        </p:spPr>
        <p:txBody>
          <a:bodyPr wrap="square" lIns="90001" tIns="45001" rIns="90001" bIns="45001">
            <a:spAutoFit/>
          </a:bodyPr>
          <a:lstStyle/>
          <a:p>
            <a:pPr algn="just">
              <a:lnSpc>
                <a:spcPct val="107000"/>
              </a:lnSpc>
              <a:spcAft>
                <a:spcPts val="800"/>
              </a:spcAft>
            </a:pPr>
            <a:r>
              <a:rPr lang="en-US" sz="2800" b="0" dirty="0">
                <a:latin typeface="Times New Roman" panose="02020603050405020304" pitchFamily="18" charset="0"/>
                <a:cs typeface="Times New Roman" panose="02020603050405020304" pitchFamily="18" charset="0"/>
              </a:rPr>
              <a:t>To address the challenges posed by standard BP, we introduce a novel approach called the BWBPF learning algorithm, which operates without relying on BP. BWBPF, which divides the network into subnetworks connected to auxiliary networks, enables the computation of local losses for individual blocks, resulting in enhanced convergence, reduced gradient issues, better generalization, and increased model robustness. Through comprehensive experiments on image classification tasks using popular architectures such as </a:t>
            </a:r>
            <a:r>
              <a:rPr lang="en-US" sz="2800" b="0" dirty="0" err="1">
                <a:latin typeface="Times New Roman" panose="02020603050405020304" pitchFamily="18" charset="0"/>
                <a:cs typeface="Times New Roman" panose="02020603050405020304" pitchFamily="18" charset="0"/>
              </a:rPr>
              <a:t>ResNet</a:t>
            </a:r>
            <a:r>
              <a:rPr lang="en-US" sz="2800" b="0" dirty="0">
                <a:latin typeface="Times New Roman" panose="02020603050405020304" pitchFamily="18" charset="0"/>
                <a:cs typeface="Times New Roman" panose="02020603050405020304" pitchFamily="18" charset="0"/>
              </a:rPr>
              <a:t> and VGG, we showcase the superiority of our approach over traditional BP and existing state-of-the-art greedy learning methods. BWBPF’s adaptability to various network architectures and datasets indicates its potential for broader applications in the field of deep learning. As we continue to explore alternative learning mechanisms inspired by biology, the proposed approach offers a promising avenue for improving the efficiency and effectiveness of training CNN architectures</a:t>
            </a:r>
            <a:endParaRPr lang="en-GB" sz="2800" b="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 name="Text Placeholder 10">
                <a:extLst>
                  <a:ext uri="{FF2B5EF4-FFF2-40B4-BE49-F238E27FC236}">
                    <a16:creationId xmlns:a16="http://schemas.microsoft.com/office/drawing/2014/main" id="{0F01F9FB-8BCA-4978-A077-32A60FC5E7F4}"/>
                  </a:ext>
                </a:extLst>
              </p:cNvPr>
              <p:cNvSpPr txBox="1">
                <a:spLocks/>
              </p:cNvSpPr>
              <p:nvPr/>
            </p:nvSpPr>
            <p:spPr>
              <a:xfrm>
                <a:off x="1371600" y="21823987"/>
                <a:ext cx="9043228" cy="10021768"/>
              </a:xfrm>
              <a:prstGeom prst="rect">
                <a:avLst/>
              </a:prstGeom>
            </p:spPr>
            <p:txBody>
              <a:bodyPr wrap="square" lIns="158267" tIns="158267" rIns="158267" bIns="158267">
                <a:spAutoFit/>
              </a:bodyPr>
              <a:lstStyle>
                <a:lvl1pPr marL="0" indent="0" algn="l" defTabSz="3038715" rtl="0" eaLnBrk="1" latinLnBrk="0" hangingPunct="1">
                  <a:spcBef>
                    <a:spcPct val="20000"/>
                  </a:spcBef>
                  <a:buFont typeface="Arial" pitchFamily="34" charset="0"/>
                  <a:buNone/>
                  <a:defRPr sz="2000" kern="1200">
                    <a:solidFill>
                      <a:schemeClr val="accent5">
                        <a:lumMod val="50000"/>
                      </a:schemeClr>
                    </a:solidFill>
                    <a:latin typeface="Times New Roman" panose="02020603050405020304" pitchFamily="18" charset="0"/>
                    <a:ea typeface="+mn-ea"/>
                    <a:cs typeface="Times New Roman" panose="02020603050405020304" pitchFamily="18" charset="0"/>
                  </a:defRPr>
                </a:lvl1pPr>
                <a:lvl2pPr marL="1028732"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2pPr>
                <a:lvl3pPr marL="1424397"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3pPr>
                <a:lvl4pPr marL="1859630" indent="-4352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4pPr>
                <a:lvl5pPr marL="2176163" indent="-3165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pPr marL="0" marR="0" lvl="0" indent="0" algn="just" defTabSz="3038715"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7F5F52">
                        <a:lumMod val="50000"/>
                      </a:srgbClr>
                    </a:solidFill>
                    <a:effectLst/>
                    <a:uLnTx/>
                    <a:uFillTx/>
                  </a:rPr>
                  <a:t>To overcome the drawbacks of BP, particularly the issue of backward locking, we propose the BWBPF learning algorithm which eliminates BP for the global prediction loss and instead computes the local prediction loss. This modification implies that the global prediction loss is solely responsible for optimizing the output layer, denoted as </a:t>
                </a:r>
                <a14:m>
                  <m:oMath xmlns:m="http://schemas.openxmlformats.org/officeDocument/2006/math">
                    <m:sSubSup>
                      <m:sSubSupPr>
                        <m:ctrlPr>
                          <a:rPr kumimoji="0" lang="en-US" sz="2800" b="0" i="1" u="none" strike="noStrike" kern="1200" cap="none" spc="0" normalizeH="0" baseline="0" noProof="0" smtClean="0">
                            <a:ln>
                              <a:noFill/>
                            </a:ln>
                            <a:solidFill>
                              <a:srgbClr val="836967"/>
                            </a:solidFill>
                            <a:effectLst/>
                            <a:uLnTx/>
                            <a:uFillTx/>
                            <a:latin typeface="Cambria Math" panose="02040503050406030204" pitchFamily="18" charset="0"/>
                          </a:rPr>
                        </m:ctrlPr>
                      </m:sSubSupPr>
                      <m:e>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ℒ</m:t>
                        </m:r>
                      </m:e>
                      <m:sub>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𝑔</m:t>
                        </m:r>
                      </m:sub>
                      <m:sup>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𝑂</m:t>
                        </m:r>
                      </m:sup>
                    </m:sSubSup>
                  </m:oMath>
                </a14:m>
                <a:r>
                  <a:rPr kumimoji="0" lang="en-US" sz="2800" b="0" i="0" u="none" strike="noStrike" kern="1200" cap="none" spc="0" normalizeH="0" baseline="0" noProof="0" dirty="0">
                    <a:ln>
                      <a:noFill/>
                    </a:ln>
                    <a:solidFill>
                      <a:srgbClr val="7F5F52">
                        <a:lumMod val="50000"/>
                      </a:srgbClr>
                    </a:solidFill>
                    <a:effectLst/>
                    <a:uLnTx/>
                    <a:uFillTx/>
                  </a:rPr>
                  <a:t> (where o stands for output). In simpler terms, this prediction loss acts as a local loss function exclusively for updating the weights of the output layer (as depicted in Fig. 1 (c)). The total loss function for the BP-free algorithm is defined as follows:</a:t>
                </a:r>
              </a:p>
              <a:p>
                <a:pPr marL="0" marR="0" lvl="0" indent="0" algn="just" defTabSz="3038715" rtl="0" eaLnBrk="1" fontAlgn="auto" latinLnBrk="0" hangingPunct="1">
                  <a:lnSpc>
                    <a:spcPct val="100000"/>
                  </a:lnSpc>
                  <a:spcBef>
                    <a:spcPct val="20000"/>
                  </a:spcBef>
                  <a:spcAft>
                    <a:spcPts val="0"/>
                  </a:spcAft>
                  <a:buClrTx/>
                  <a:buSzTx/>
                  <a:buFont typeface="Arial" pitchFamily="34" charset="0"/>
                  <a:buNone/>
                  <a:tabLst/>
                  <a:defRPr/>
                </a:pPr>
                <a14:m>
                  <m:oMathPara xmlns:m="http://schemas.openxmlformats.org/officeDocument/2006/math">
                    <m:oMathParaPr>
                      <m:jc m:val="centerGroup"/>
                    </m:oMathParaPr>
                    <m:oMath xmlns:m="http://schemas.openxmlformats.org/officeDocument/2006/math">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ℒ</m:t>
                      </m:r>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m:t>
                      </m:r>
                      <m:sSub>
                        <m:sSubPr>
                          <m:ctrlPr>
                            <a:rPr kumimoji="0" lang="en-US" sz="2800" b="0" i="1" u="none" strike="noStrike" kern="1200" cap="none" spc="0" normalizeH="0" baseline="0" noProof="0" smtClean="0">
                              <a:ln>
                                <a:noFill/>
                              </a:ln>
                              <a:solidFill>
                                <a:srgbClr val="836967"/>
                              </a:solidFill>
                              <a:effectLst/>
                              <a:uLnTx/>
                              <a:uFillTx/>
                              <a:latin typeface="Cambria Math" panose="02040503050406030204" pitchFamily="18" charset="0"/>
                            </a:rPr>
                          </m:ctrlPr>
                        </m:sSubPr>
                        <m:e>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𝜆</m:t>
                          </m:r>
                        </m:e>
                        <m:sub>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1</m:t>
                          </m:r>
                        </m:sub>
                      </m:sSub>
                      <m:sSubSup>
                        <m:sSubSupPr>
                          <m:ctrlPr>
                            <a:rPr kumimoji="0" lang="en-US" sz="2800" b="0" i="1" u="none" strike="noStrike" kern="1200" cap="none" spc="0" normalizeH="0" baseline="0" noProof="0" smtClean="0">
                              <a:ln>
                                <a:noFill/>
                              </a:ln>
                              <a:solidFill>
                                <a:srgbClr val="836967"/>
                              </a:solidFill>
                              <a:effectLst/>
                              <a:uLnTx/>
                              <a:uFillTx/>
                              <a:latin typeface="Cambria Math" panose="02040503050406030204" pitchFamily="18" charset="0"/>
                            </a:rPr>
                          </m:ctrlPr>
                        </m:sSubSupPr>
                        <m:e>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ℒ</m:t>
                          </m:r>
                        </m:e>
                        <m:sub>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𝑔</m:t>
                          </m:r>
                        </m:sub>
                        <m:sup>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𝑂</m:t>
                          </m:r>
                        </m:sup>
                      </m:sSubSup>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m:t>
                      </m:r>
                      <m:sSub>
                        <m:sSubPr>
                          <m:ctrlPr>
                            <a:rPr kumimoji="0" lang="en-US" sz="2800" b="0" i="1" u="none" strike="noStrike" kern="1200" cap="none" spc="0" normalizeH="0" baseline="0" noProof="0" smtClean="0">
                              <a:ln>
                                <a:noFill/>
                              </a:ln>
                              <a:solidFill>
                                <a:srgbClr val="836967"/>
                              </a:solidFill>
                              <a:effectLst/>
                              <a:uLnTx/>
                              <a:uFillTx/>
                              <a:latin typeface="Cambria Math" panose="02040503050406030204" pitchFamily="18" charset="0"/>
                            </a:rPr>
                          </m:ctrlPr>
                        </m:sSubPr>
                        <m:e>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𝜆</m:t>
                          </m:r>
                        </m:e>
                        <m:sub>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2</m:t>
                          </m:r>
                        </m:sub>
                      </m:sSub>
                      <m:nary>
                        <m:naryPr>
                          <m:chr m:val="∑"/>
                          <m:limLoc m:val="undOvr"/>
                          <m:grow m:val="on"/>
                          <m:ctrlP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ctrlPr>
                        </m:naryPr>
                        <m:sub>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𝑙</m:t>
                          </m:r>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=1</m:t>
                          </m:r>
                        </m:sub>
                        <m:sup>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𝑘</m:t>
                          </m:r>
                        </m:sup>
                        <m:e>
                          <m:sSubSup>
                            <m:sSubSupPr>
                              <m:ctrlPr>
                                <a:rPr kumimoji="0" lang="en-US" sz="2800" b="0" i="1" u="none" strike="noStrike" kern="1200" cap="none" spc="0" normalizeH="0" baseline="0" noProof="0" smtClean="0">
                                  <a:ln>
                                    <a:noFill/>
                                  </a:ln>
                                  <a:solidFill>
                                    <a:srgbClr val="836967"/>
                                  </a:solidFill>
                                  <a:effectLst/>
                                  <a:uLnTx/>
                                  <a:uFillTx/>
                                  <a:latin typeface="Cambria Math" panose="02040503050406030204" pitchFamily="18" charset="0"/>
                                </a:rPr>
                              </m:ctrlPr>
                            </m:sSubSupPr>
                            <m:e>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ℒ</m:t>
                              </m:r>
                            </m:e>
                            <m:sub>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𝑙</m:t>
                              </m:r>
                            </m:sub>
                            <m:sup>
                              <m:r>
                                <a:rPr kumimoji="0" lang="en-US" sz="2800" b="0" i="1" u="none" strike="noStrike" kern="1200" cap="none" spc="0" normalizeH="0" baseline="0" noProof="0" smtClean="0">
                                  <a:ln>
                                    <a:noFill/>
                                  </a:ln>
                                  <a:solidFill>
                                    <a:srgbClr val="7F5F52">
                                      <a:lumMod val="50000"/>
                                    </a:srgbClr>
                                  </a:solidFill>
                                  <a:effectLst/>
                                  <a:uLnTx/>
                                  <a:uFillTx/>
                                  <a:latin typeface="Cambria Math" panose="02040503050406030204" pitchFamily="18" charset="0"/>
                                </a:rPr>
                                <m:t>𝛿</m:t>
                              </m:r>
                            </m:sup>
                          </m:sSubSup>
                        </m:e>
                      </m:nary>
                    </m:oMath>
                  </m:oMathPara>
                </a14:m>
                <a:endParaRPr kumimoji="0" lang="en-US" sz="2800" b="0" i="0" u="none" strike="noStrike" kern="1200" cap="none" spc="0" normalizeH="0" baseline="0" noProof="0" dirty="0">
                  <a:ln>
                    <a:noFill/>
                  </a:ln>
                  <a:solidFill>
                    <a:srgbClr val="7F5F52">
                      <a:lumMod val="50000"/>
                    </a:srgbClr>
                  </a:solidFill>
                  <a:effectLst/>
                  <a:uLnTx/>
                  <a:uFillTx/>
                </a:endParaRPr>
              </a:p>
              <a:p>
                <a:pPr marL="0" marR="0" lvl="0" indent="0" algn="just" defTabSz="3038715"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7F5F52">
                        <a:lumMod val="50000"/>
                      </a:srgbClr>
                    </a:solidFill>
                    <a:effectLst/>
                    <a:uLnTx/>
                    <a:uFillTx/>
                  </a:rPr>
                  <a:t>where </a:t>
                </a:r>
                <a14:m>
                  <m:oMath xmlns:m="http://schemas.openxmlformats.org/officeDocument/2006/math">
                    <m:sSubSup>
                      <m:sSubSupPr>
                        <m:ctrlPr>
                          <a:rPr kumimoji="0" lang="en-US" sz="2800" b="0" i="1" u="none" strike="noStrike" kern="1200" cap="none" spc="0" normalizeH="0" baseline="0" noProof="0">
                            <a:ln>
                              <a:noFill/>
                            </a:ln>
                            <a:solidFill>
                              <a:srgbClr val="7F5F52">
                                <a:lumMod val="50000"/>
                              </a:srgbClr>
                            </a:solidFill>
                            <a:effectLst/>
                            <a:uLnTx/>
                            <a:uFillTx/>
                            <a:latin typeface="Cambria Math" panose="02040503050406030204" pitchFamily="18" charset="0"/>
                          </a:rPr>
                        </m:ctrlPr>
                      </m:sSubSupPr>
                      <m:e>
                        <m:r>
                          <a:rPr kumimoji="0" lang="en-US" sz="2800" b="0" i="0" u="none" strike="noStrike" kern="1200" cap="none" spc="0" normalizeH="0" baseline="0" noProof="0">
                            <a:ln>
                              <a:noFill/>
                            </a:ln>
                            <a:solidFill>
                              <a:srgbClr val="7F5F52">
                                <a:lumMod val="50000"/>
                              </a:srgbClr>
                            </a:solidFill>
                            <a:effectLst/>
                            <a:uLnTx/>
                            <a:uFillTx/>
                            <a:latin typeface="Cambria Math" panose="02040503050406030204" pitchFamily="18" charset="0"/>
                          </a:rPr>
                          <m:t>ℒ</m:t>
                        </m:r>
                      </m:e>
                      <m:sub>
                        <m:r>
                          <a:rPr kumimoji="0" lang="en-US" sz="2800" b="0" i="0" u="none" strike="noStrike" kern="1200" cap="none" spc="0" normalizeH="0" baseline="0" noProof="0">
                            <a:ln>
                              <a:noFill/>
                            </a:ln>
                            <a:solidFill>
                              <a:srgbClr val="7F5F52">
                                <a:lumMod val="50000"/>
                              </a:srgbClr>
                            </a:solidFill>
                            <a:effectLst/>
                            <a:uLnTx/>
                            <a:uFillTx/>
                            <a:latin typeface="Cambria Math" panose="02040503050406030204" pitchFamily="18" charset="0"/>
                          </a:rPr>
                          <m:t>𝑙</m:t>
                        </m:r>
                      </m:sub>
                      <m:sup>
                        <m:r>
                          <a:rPr kumimoji="0" lang="en-US" sz="2800" b="0" i="0" u="none" strike="noStrike" kern="1200" cap="none" spc="0" normalizeH="0" baseline="0" noProof="0">
                            <a:ln>
                              <a:noFill/>
                            </a:ln>
                            <a:solidFill>
                              <a:srgbClr val="7F5F52">
                                <a:lumMod val="50000"/>
                              </a:srgbClr>
                            </a:solidFill>
                            <a:effectLst/>
                            <a:uLnTx/>
                            <a:uFillTx/>
                            <a:latin typeface="Cambria Math" panose="02040503050406030204" pitchFamily="18" charset="0"/>
                          </a:rPr>
                          <m:t>𝛿</m:t>
                        </m:r>
                      </m:sup>
                    </m:sSubSup>
                  </m:oMath>
                </a14:m>
                <a:r>
                  <a:rPr kumimoji="0" lang="en-US" sz="2800" b="0" i="0" u="none" strike="noStrike" kern="1200" cap="none" spc="0" normalizeH="0" baseline="0" noProof="0" dirty="0">
                    <a:ln>
                      <a:noFill/>
                    </a:ln>
                    <a:solidFill>
                      <a:srgbClr val="7F5F52">
                        <a:lumMod val="50000"/>
                      </a:srgbClr>
                    </a:solidFill>
                    <a:effectLst/>
                    <a:uLnTx/>
                    <a:uFillTx/>
                  </a:rPr>
                  <a:t> represents the local loss, with l denoting the number of blocks. The local loss is computed between the true label and the local output vector (</a:t>
                </a:r>
                <a14:m>
                  <m:oMath xmlns:m="http://schemas.openxmlformats.org/officeDocument/2006/math">
                    <m:acc>
                      <m:accPr>
                        <m:chr m:val="⃗"/>
                        <m:ctrlPr>
                          <a:rPr kumimoji="0" lang="en-US" sz="2800" b="0" i="1" u="none" strike="noStrike" kern="1200" cap="none" spc="0" normalizeH="0" baseline="0" noProof="0">
                            <a:ln>
                              <a:noFill/>
                            </a:ln>
                            <a:solidFill>
                              <a:srgbClr val="7F5F52">
                                <a:lumMod val="50000"/>
                              </a:srgbClr>
                            </a:solidFill>
                            <a:effectLst/>
                            <a:uLnTx/>
                            <a:uFillTx/>
                            <a:latin typeface="Cambria Math" panose="02040503050406030204" pitchFamily="18" charset="0"/>
                          </a:rPr>
                        </m:ctrlPr>
                      </m:accPr>
                      <m:e>
                        <m:sSub>
                          <m:sSubPr>
                            <m:ctrlPr>
                              <a:rPr kumimoji="0" lang="en-US" sz="2800" b="0" i="1" u="none" strike="noStrike" kern="1200" cap="none" spc="0" normalizeH="0" baseline="0" noProof="0">
                                <a:ln>
                                  <a:noFill/>
                                </a:ln>
                                <a:solidFill>
                                  <a:srgbClr val="7F5F52">
                                    <a:lumMod val="50000"/>
                                  </a:srgbClr>
                                </a:solidFill>
                                <a:effectLst/>
                                <a:uLnTx/>
                                <a:uFillTx/>
                                <a:latin typeface="Cambria Math" panose="02040503050406030204" pitchFamily="18" charset="0"/>
                              </a:rPr>
                            </m:ctrlPr>
                          </m:sSubPr>
                          <m:e>
                            <m:r>
                              <a:rPr kumimoji="0" lang="en-US" sz="2800" b="0" i="0" u="none" strike="noStrike" kern="1200" cap="none" spc="0" normalizeH="0" baseline="0" noProof="0">
                                <a:ln>
                                  <a:noFill/>
                                </a:ln>
                                <a:solidFill>
                                  <a:srgbClr val="7F5F52">
                                    <a:lumMod val="50000"/>
                                  </a:srgbClr>
                                </a:solidFill>
                                <a:effectLst/>
                                <a:uLnTx/>
                                <a:uFillTx/>
                                <a:latin typeface="Cambria Math" panose="02040503050406030204" pitchFamily="18" charset="0"/>
                              </a:rPr>
                              <m:t>𝑦</m:t>
                            </m:r>
                          </m:e>
                          <m:sub>
                            <m:r>
                              <a:rPr kumimoji="0" lang="en-US" sz="2800" b="0" i="0" u="none" strike="noStrike" kern="1200" cap="none" spc="0" normalizeH="0" baseline="0" noProof="0">
                                <a:ln>
                                  <a:noFill/>
                                </a:ln>
                                <a:solidFill>
                                  <a:srgbClr val="7F5F52">
                                    <a:lumMod val="50000"/>
                                  </a:srgbClr>
                                </a:solidFill>
                                <a:effectLst/>
                                <a:uLnTx/>
                                <a:uFillTx/>
                                <a:latin typeface="Cambria Math" panose="02040503050406030204" pitchFamily="18" charset="0"/>
                              </a:rPr>
                              <m:t>𝛿</m:t>
                            </m:r>
                          </m:sub>
                        </m:sSub>
                      </m:e>
                    </m:acc>
                  </m:oMath>
                </a14:m>
                <a:r>
                  <a:rPr kumimoji="0" lang="en-US" sz="2800" b="0" i="0" u="none" strike="noStrike" kern="1200" cap="none" spc="0" normalizeH="0" baseline="0" noProof="0" dirty="0">
                    <a:ln>
                      <a:noFill/>
                    </a:ln>
                    <a:solidFill>
                      <a:srgbClr val="7F5F52">
                        <a:lumMod val="50000"/>
                      </a:srgbClr>
                    </a:solidFill>
                    <a:effectLst/>
                    <a:uLnTx/>
                    <a:uFillTx/>
                  </a:rPr>
                  <a:t>). By removing the BP of the global prediction loss to the hidden layers, the weight updates for the convolutional layers in our model are exclusively influenced by the local prediction loss, as illustrated in Figure 1 (c).</a:t>
                </a:r>
              </a:p>
              <a:p>
                <a:pPr marL="0" marR="0" lvl="0" indent="0" algn="l" defTabSz="3038715" rtl="0" eaLnBrk="1" fontAlgn="auto" latinLnBrk="0" hangingPunct="1">
                  <a:lnSpc>
                    <a:spcPct val="100000"/>
                  </a:lnSpc>
                  <a:spcBef>
                    <a:spcPct val="20000"/>
                  </a:spcBef>
                  <a:spcAft>
                    <a:spcPts val="0"/>
                  </a:spcAft>
                  <a:buClrTx/>
                  <a:buSzTx/>
                  <a:buFont typeface="Arial" pitchFamily="34" charset="0"/>
                  <a:buNone/>
                  <a:tabLst/>
                  <a:defRPr/>
                </a:pPr>
                <a:endParaRPr kumimoji="0" lang="en-US" sz="2800" b="0" i="0" u="none" strike="noStrike" kern="1200" cap="none" spc="0" normalizeH="0" baseline="0" noProof="0" dirty="0">
                  <a:ln>
                    <a:noFill/>
                  </a:ln>
                  <a:solidFill>
                    <a:srgbClr val="7F5F52">
                      <a:lumMod val="50000"/>
                    </a:srgbClr>
                  </a:solidFill>
                  <a:effectLst/>
                  <a:uLnTx/>
                  <a:uFillTx/>
                </a:endParaRPr>
              </a:p>
            </p:txBody>
          </p:sp>
        </mc:Choice>
        <mc:Fallback xmlns="">
          <p:sp>
            <p:nvSpPr>
              <p:cNvPr id="9" name="Text Placeholder 10">
                <a:extLst>
                  <a:ext uri="{FF2B5EF4-FFF2-40B4-BE49-F238E27FC236}">
                    <a16:creationId xmlns:a16="http://schemas.microsoft.com/office/drawing/2014/main" id="{0F01F9FB-8BCA-4978-A077-32A60FC5E7F4}"/>
                  </a:ext>
                </a:extLst>
              </p:cNvPr>
              <p:cNvSpPr txBox="1">
                <a:spLocks noRot="1" noChangeAspect="1" noMove="1" noResize="1" noEditPoints="1" noAdjustHandles="1" noChangeArrowheads="1" noChangeShapeType="1" noTextEdit="1"/>
              </p:cNvSpPr>
              <p:nvPr/>
            </p:nvSpPr>
            <p:spPr>
              <a:xfrm>
                <a:off x="1371600" y="21823987"/>
                <a:ext cx="9043228" cy="10021768"/>
              </a:xfrm>
              <a:prstGeom prst="rect">
                <a:avLst/>
              </a:prstGeom>
              <a:blipFill>
                <a:blip r:embed="rId8"/>
                <a:stretch>
                  <a:fillRect l="-674" r="-674"/>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6E6A8E9E-2288-B3EA-2852-D246EB776CFE}"/>
              </a:ext>
            </a:extLst>
          </p:cNvPr>
          <p:cNvSpPr txBox="1"/>
          <p:nvPr/>
        </p:nvSpPr>
        <p:spPr>
          <a:xfrm>
            <a:off x="28503263" y="16411950"/>
            <a:ext cx="14681468" cy="5338641"/>
          </a:xfrm>
          <a:prstGeom prst="rect">
            <a:avLst/>
          </a:prstGeom>
          <a:noFill/>
        </p:spPr>
        <p:txBody>
          <a:bodyPr wrap="square" rtlCol="0">
            <a:spAutoFit/>
          </a:bodyPr>
          <a:lstStyle/>
          <a:p>
            <a:pPr algn="just">
              <a:lnSpc>
                <a:spcPct val="107000"/>
              </a:lnSpc>
              <a:spcAft>
                <a:spcPts val="800"/>
              </a:spcAft>
            </a:pPr>
            <a:r>
              <a:rPr lang="en-US" sz="2800" b="0" dirty="0">
                <a:latin typeface="Times New Roman" panose="02020603050405020304" pitchFamily="18" charset="0"/>
                <a:cs typeface="Times New Roman" panose="02020603050405020304" pitchFamily="18" charset="0"/>
              </a:rPr>
              <a:t>The acceleration of the training process was achieved by employing parallel computing of loss functions on multi-GPUs, enabling the utilization of different blocks on distinct GPUs. We employed four blocks to assess the speedup ratio, and the corresponding results are presented in Tables 1c and 1d. Our accelerated training process surpassed traditional backpropagation, achieving more than a twofold reduction in training time. Despite SEDONA contributing to process acceleration, we outperformed them by 0.06 in the case of ResNet-101 and nearly 0.2 in speed ratio. Consequently, our method yields superior results within a comparable timeframe.</a:t>
            </a:r>
          </a:p>
          <a:p>
            <a:pPr algn="just">
              <a:lnSpc>
                <a:spcPct val="107000"/>
              </a:lnSpc>
              <a:spcAft>
                <a:spcPts val="800"/>
              </a:spcAft>
            </a:pPr>
            <a:r>
              <a:rPr lang="en-US" sz="2800" b="0" dirty="0">
                <a:latin typeface="Times New Roman" panose="02020603050405020304" pitchFamily="18" charset="0"/>
                <a:cs typeface="Times New Roman" panose="02020603050405020304" pitchFamily="18" charset="0"/>
              </a:rPr>
              <a:t>Considering the complexity of the network is pivotal in image classification, emphasizing the incorporation of as few parameters as possible to enhance efficiency and diminish energy consumption.</a:t>
            </a:r>
          </a:p>
          <a:p>
            <a:endParaRPr lang="en-US" sz="28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137ACF34-F08B-9402-1062-981A5AA06D5A}"/>
              </a:ext>
            </a:extLst>
          </p:cNvPr>
          <p:cNvSpPr txBox="1"/>
          <p:nvPr/>
        </p:nvSpPr>
        <p:spPr>
          <a:xfrm>
            <a:off x="28446992" y="4569144"/>
            <a:ext cx="14381062" cy="5799665"/>
          </a:xfrm>
          <a:prstGeom prst="rect">
            <a:avLst/>
          </a:prstGeom>
          <a:noFill/>
        </p:spPr>
        <p:txBody>
          <a:bodyPr wrap="square" rtlCol="0">
            <a:spAutoFit/>
          </a:bodyPr>
          <a:lstStyle/>
          <a:p>
            <a:pPr algn="just">
              <a:lnSpc>
                <a:spcPct val="107000"/>
              </a:lnSpc>
              <a:spcAft>
                <a:spcPts val="800"/>
              </a:spcAft>
            </a:pPr>
            <a:r>
              <a:rPr lang="en-US" sz="2800" b="0" dirty="0">
                <a:latin typeface="Times New Roman" panose="02020603050405020304" pitchFamily="18" charset="0"/>
                <a:cs typeface="Times New Roman" panose="02020603050405020304" pitchFamily="18" charset="0"/>
              </a:rPr>
              <a:t>To investigate the impact of the number of blocks (K) on model performance, Figure 2 presents results from experiments conducted using four different learning approaches: DGL, </a:t>
            </a:r>
            <a:r>
              <a:rPr lang="en-US" sz="2800" b="0" dirty="0" err="1">
                <a:latin typeface="Times New Roman" panose="02020603050405020304" pitchFamily="18" charset="0"/>
                <a:cs typeface="Times New Roman" panose="02020603050405020304" pitchFamily="18" charset="0"/>
              </a:rPr>
              <a:t>PredSim</a:t>
            </a:r>
            <a:r>
              <a:rPr lang="en-US" sz="2800" b="0" dirty="0">
                <a:latin typeface="Times New Roman" panose="02020603050405020304" pitchFamily="18" charset="0"/>
                <a:cs typeface="Times New Roman" panose="02020603050405020304" pitchFamily="18" charset="0"/>
              </a:rPr>
              <a:t>, SEDONA, and our BWBPF learning, each with varying values of K. Upon analyzing the baseline methods, it is evident that both DGL and </a:t>
            </a:r>
            <a:r>
              <a:rPr lang="en-US" sz="2800" b="0" dirty="0" err="1">
                <a:latin typeface="Times New Roman" panose="02020603050405020304" pitchFamily="18" charset="0"/>
                <a:cs typeface="Times New Roman" panose="02020603050405020304" pitchFamily="18" charset="0"/>
              </a:rPr>
              <a:t>PredSim</a:t>
            </a:r>
            <a:r>
              <a:rPr lang="en-US" sz="2800" b="0" dirty="0">
                <a:latin typeface="Times New Roman" panose="02020603050405020304" pitchFamily="18" charset="0"/>
                <a:cs typeface="Times New Roman" panose="02020603050405020304" pitchFamily="18" charset="0"/>
              </a:rPr>
              <a:t> consistently underperform compared to the standard BP method across all values of K, particularly for K ≥ 12. On the other hand, SEDONA exhibits superior performance to BP, particularly for lower values of K. However, as K increases, SEDONA’s performance becomes comparable to that of BP, especially when validating on CIFAR-10 and Tiny-ImageNet datasets using the </a:t>
            </a:r>
            <a:r>
              <a:rPr lang="en-US" sz="2800" b="0" dirty="0" err="1">
                <a:latin typeface="Times New Roman" panose="02020603050405020304" pitchFamily="18" charset="0"/>
                <a:cs typeface="Times New Roman" panose="02020603050405020304" pitchFamily="18" charset="0"/>
              </a:rPr>
              <a:t>ResNet</a:t>
            </a:r>
            <a:r>
              <a:rPr lang="en-US" sz="2800" b="0" dirty="0">
                <a:latin typeface="Times New Roman" panose="02020603050405020304" pitchFamily="18" charset="0"/>
                <a:cs typeface="Times New Roman" panose="02020603050405020304" pitchFamily="18" charset="0"/>
              </a:rPr>
              <a:t> 101 model. In our model, we observe that increasing the value of K leads to an increase in the error rate. Nevertheless, our model consistently outperforms the classic BP algorithm and all the baseline models in terms of overall model performance, even as K increases.</a:t>
            </a:r>
          </a:p>
          <a:p>
            <a:endParaRPr lang="en-US" sz="2800" dirty="0"/>
          </a:p>
        </p:txBody>
      </p:sp>
      <p:sp>
        <p:nvSpPr>
          <p:cNvPr id="6" name="Text Box 557">
            <a:extLst>
              <a:ext uri="{FF2B5EF4-FFF2-40B4-BE49-F238E27FC236}">
                <a16:creationId xmlns:a16="http://schemas.microsoft.com/office/drawing/2014/main" id="{8E56F2C1-13D3-899B-439A-96492E4B3D39}"/>
              </a:ext>
            </a:extLst>
          </p:cNvPr>
          <p:cNvSpPr txBox="1">
            <a:spLocks noChangeArrowheads="1"/>
          </p:cNvSpPr>
          <p:nvPr/>
        </p:nvSpPr>
        <p:spPr bwMode="auto">
          <a:xfrm>
            <a:off x="31242000" y="27309835"/>
            <a:ext cx="8229823" cy="906169"/>
          </a:xfrm>
          <a:prstGeom prst="rect">
            <a:avLst/>
          </a:prstGeom>
          <a:noFill/>
          <a:ln w="9525">
            <a:noFill/>
            <a:miter lim="800000"/>
            <a:headEnd/>
            <a:tailEnd/>
          </a:ln>
          <a:effectLst/>
        </p:spPr>
        <p:txBody>
          <a:bodyPr wrap="square" lIns="90001" tIns="45001" rIns="90001" bIns="45001">
            <a:spAutoFit/>
          </a:bodyPr>
          <a:lstStyle/>
          <a:p>
            <a:pPr algn="ctr" defTabSz="900113">
              <a:lnSpc>
                <a:spcPct val="125000"/>
              </a:lnSpc>
            </a:pPr>
            <a:r>
              <a:rPr lang="en-US" altLang="ja-JP" sz="4700" u="sng" dirty="0">
                <a:solidFill>
                  <a:srgbClr val="7E0000"/>
                </a:solidFill>
                <a:latin typeface="Times New Roman" panose="02020603050405020304" pitchFamily="18" charset="0"/>
                <a:cs typeface="Times New Roman" panose="02020603050405020304" pitchFamily="18" charset="0"/>
              </a:rPr>
              <a:t>A</a:t>
            </a:r>
            <a:r>
              <a:rPr lang="en-US" altLang="zh-CN" sz="4700" u="sng" dirty="0">
                <a:solidFill>
                  <a:srgbClr val="7E0000"/>
                </a:solidFill>
                <a:latin typeface="Times New Roman" panose="02020603050405020304" pitchFamily="18" charset="0"/>
                <a:cs typeface="Times New Roman" panose="02020603050405020304" pitchFamily="18" charset="0"/>
              </a:rPr>
              <a:t>cknowledgement</a:t>
            </a:r>
            <a:endParaRPr lang="en-US" altLang="ja-JP" sz="4700" u="sng" dirty="0">
              <a:solidFill>
                <a:srgbClr val="7E00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6EA73C14-EADE-F4D4-33A2-473F184C72F3}"/>
              </a:ext>
            </a:extLst>
          </p:cNvPr>
          <p:cNvSpPr txBox="1"/>
          <p:nvPr/>
        </p:nvSpPr>
        <p:spPr>
          <a:xfrm>
            <a:off x="28446992" y="28216004"/>
            <a:ext cx="14497191" cy="3108543"/>
          </a:xfrm>
          <a:prstGeom prst="rect">
            <a:avLst/>
          </a:prstGeom>
          <a:noFill/>
        </p:spPr>
        <p:txBody>
          <a:bodyPr wrap="square" rtlCol="0">
            <a:spAutoFit/>
          </a:bodyPr>
          <a:lstStyle/>
          <a:p>
            <a:pPr algn="just"/>
            <a:r>
              <a:rPr lang="en-US" sz="2800" b="0" dirty="0">
                <a:latin typeface="Times New Roman" panose="02020603050405020304" pitchFamily="18" charset="0"/>
                <a:cs typeface="Times New Roman" panose="02020603050405020304" pitchFamily="18" charset="0"/>
              </a:rPr>
              <a:t>The authors acknowledge the support by the National Science Foundation (NSF) under the Career Award CPS-1453860, CCF-1837131, MCB-1936775, CNS-1932620 and award No. 2243104, Center for Complex Particle Systems (COMPASS), U.S. Army Research Office (ARO) under Grant No. W911NF-23-1-0111, DARPA Young Faculty Award and DARPA Director Award under Grant Number N66001-17-1-4044, and a Northrop Grumman grant. The views, opinions, and/or findings in this article are those of the authors and should not be interpreted as official views or policies of the Department of Defense or the National Science Foundation.</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Narrow" pitchFamily="34"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Narrow" pitchFamily="34"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98:Templates:Blank Presentation</Template>
  <TotalTime>6144</TotalTime>
  <Words>1268</Words>
  <Application>Microsoft Office PowerPoint</Application>
  <PresentationFormat>Custom</PresentationFormat>
  <Paragraphs>35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Narrow</vt:lpstr>
      <vt:lpstr>Cambria Math</vt:lpstr>
      <vt:lpstr>Times</vt:lpstr>
      <vt:lpstr>Times New Roman</vt:lpstr>
      <vt:lpstr>Blank Presentation</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Gabriela Mallen-Ornelas</dc:creator>
  <cp:lastModifiedBy>Belis Cheng</cp:lastModifiedBy>
  <cp:revision>374</cp:revision>
  <cp:lastPrinted>2024-04-03T05:26:20Z</cp:lastPrinted>
  <dcterms:created xsi:type="dcterms:W3CDTF">2002-11-13T19:33:41Z</dcterms:created>
  <dcterms:modified xsi:type="dcterms:W3CDTF">2024-04-11T05:42:37Z</dcterms:modified>
</cp:coreProperties>
</file>