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267" r:id="rId4"/>
    <p:sldId id="308" r:id="rId5"/>
    <p:sldId id="309" r:id="rId6"/>
    <p:sldId id="310" r:id="rId7"/>
    <p:sldId id="268" r:id="rId8"/>
    <p:sldId id="312" r:id="rId9"/>
    <p:sldId id="316" r:id="rId10"/>
    <p:sldId id="317" r:id="rId11"/>
    <p:sldId id="269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38" r:id="rId20"/>
    <p:sldId id="339" r:id="rId21"/>
    <p:sldId id="340" r:id="rId22"/>
    <p:sldId id="270" r:id="rId23"/>
    <p:sldId id="325" r:id="rId24"/>
    <p:sldId id="326" r:id="rId25"/>
    <p:sldId id="327" r:id="rId26"/>
    <p:sldId id="335" r:id="rId27"/>
    <p:sldId id="328" r:id="rId28"/>
    <p:sldId id="329" r:id="rId29"/>
    <p:sldId id="336" r:id="rId30"/>
    <p:sldId id="330" r:id="rId31"/>
    <p:sldId id="331" r:id="rId32"/>
    <p:sldId id="332" r:id="rId33"/>
    <p:sldId id="306" r:id="rId34"/>
  </p:sldIdLst>
  <p:sldSz cx="9144000" cy="6858000" type="screen4x3"/>
  <p:notesSz cx="6735763" cy="98663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16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98458-98D7-4DF3-8B1E-51E9768982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5A54D64-FA76-4087-9ECD-1A5408DF4369}">
      <dgm:prSet phldrT="[Text]"/>
      <dgm:spPr/>
      <dgm:t>
        <a:bodyPr/>
        <a:lstStyle/>
        <a:p>
          <a:r>
            <a:rPr lang="fr-CA" altLang="zh-CN" dirty="0" err="1" smtClean="0">
              <a:solidFill>
                <a:schemeClr val="bg1"/>
              </a:solidFill>
            </a:rPr>
            <a:t>Conventional</a:t>
          </a:r>
          <a:r>
            <a:rPr lang="fr-CA" altLang="zh-CN" dirty="0" smtClean="0">
              <a:solidFill>
                <a:schemeClr val="bg1"/>
              </a:solidFill>
            </a:rPr>
            <a:t> </a:t>
          </a:r>
          <a:r>
            <a:rPr lang="fr-CA" altLang="zh-CN" dirty="0" err="1" smtClean="0">
              <a:solidFill>
                <a:schemeClr val="bg1"/>
              </a:solidFill>
            </a:rPr>
            <a:t>Methods</a:t>
          </a:r>
          <a:endParaRPr lang="en-AU" dirty="0">
            <a:solidFill>
              <a:schemeClr val="bg1"/>
            </a:solidFill>
          </a:endParaRPr>
        </a:p>
      </dgm:t>
    </dgm:pt>
    <dgm:pt modelId="{CBCE49C2-E1BA-4F0B-8C97-1A6F2506A6EE}" type="parTrans" cxnId="{32E033FF-5717-48CA-94A1-70B1A25730DB}">
      <dgm:prSet/>
      <dgm:spPr/>
      <dgm:t>
        <a:bodyPr/>
        <a:lstStyle/>
        <a:p>
          <a:endParaRPr lang="en-AU"/>
        </a:p>
      </dgm:t>
    </dgm:pt>
    <dgm:pt modelId="{786CBBF9-3780-4366-987D-955C7A8F4670}" type="sibTrans" cxnId="{32E033FF-5717-48CA-94A1-70B1A25730DB}">
      <dgm:prSet/>
      <dgm:spPr/>
      <dgm:t>
        <a:bodyPr/>
        <a:lstStyle/>
        <a:p>
          <a:endParaRPr lang="en-AU"/>
        </a:p>
      </dgm:t>
    </dgm:pt>
    <dgm:pt modelId="{6D250F47-258A-4D46-9315-7FBDE6D252D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Gradient Methods</a:t>
          </a:r>
          <a:endParaRPr lang="en-AU" sz="2400" dirty="0">
            <a:solidFill>
              <a:schemeClr val="tx2"/>
            </a:solidFill>
          </a:endParaRPr>
        </a:p>
      </dgm:t>
    </dgm:pt>
    <dgm:pt modelId="{FDB1CB3E-7D02-411B-85D7-CC0DF8E39771}" type="parTrans" cxnId="{EC57B8CD-ADEF-4C6A-BA30-B48A00180F21}">
      <dgm:prSet/>
      <dgm:spPr/>
      <dgm:t>
        <a:bodyPr/>
        <a:lstStyle/>
        <a:p>
          <a:endParaRPr lang="en-AU"/>
        </a:p>
      </dgm:t>
    </dgm:pt>
    <dgm:pt modelId="{A1F4AC32-ED42-490D-AC8F-246D03FB0C98}" type="sibTrans" cxnId="{EC57B8CD-ADEF-4C6A-BA30-B48A00180F21}">
      <dgm:prSet/>
      <dgm:spPr/>
      <dgm:t>
        <a:bodyPr/>
        <a:lstStyle/>
        <a:p>
          <a:endParaRPr lang="en-AU"/>
        </a:p>
      </dgm:t>
    </dgm:pt>
    <dgm:pt modelId="{7A01F755-B22C-4FDD-B872-1470F1F7C21A}">
      <dgm:prSet phldrT="[Text]"/>
      <dgm:spPr/>
      <dgm:t>
        <a:bodyPr/>
        <a:lstStyle/>
        <a:p>
          <a:r>
            <a:rPr lang="fr-CA" altLang="zh-CN" dirty="0" smtClean="0">
              <a:solidFill>
                <a:schemeClr val="bg1"/>
              </a:solidFill>
            </a:rPr>
            <a:t>Intelligent </a:t>
          </a:r>
          <a:r>
            <a:rPr lang="en-US" altLang="zh-CN" dirty="0" smtClean="0">
              <a:solidFill>
                <a:schemeClr val="bg1"/>
              </a:solidFill>
            </a:rPr>
            <a:t>Methods</a:t>
          </a:r>
          <a:endParaRPr lang="en-AU" dirty="0">
            <a:solidFill>
              <a:schemeClr val="bg1"/>
            </a:solidFill>
          </a:endParaRPr>
        </a:p>
      </dgm:t>
    </dgm:pt>
    <dgm:pt modelId="{65747244-1F45-4375-8343-BF7E60202209}" type="parTrans" cxnId="{BAAEFA8B-D05B-41C0-BD19-980452F6DD85}">
      <dgm:prSet/>
      <dgm:spPr/>
      <dgm:t>
        <a:bodyPr/>
        <a:lstStyle/>
        <a:p>
          <a:endParaRPr lang="en-AU"/>
        </a:p>
      </dgm:t>
    </dgm:pt>
    <dgm:pt modelId="{997B6651-6A6F-47E1-A6F7-BFC3334EBB0A}" type="sibTrans" cxnId="{BAAEFA8B-D05B-41C0-BD19-980452F6DD85}">
      <dgm:prSet/>
      <dgm:spPr/>
      <dgm:t>
        <a:bodyPr/>
        <a:lstStyle/>
        <a:p>
          <a:endParaRPr lang="en-AU"/>
        </a:p>
      </dgm:t>
    </dgm:pt>
    <dgm:pt modelId="{925EC82E-CE87-413A-90E9-0863A08FBBA7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Artificial Neural Networks</a:t>
          </a:r>
          <a:endParaRPr lang="en-AU" sz="2400" dirty="0">
            <a:solidFill>
              <a:schemeClr val="tx2"/>
            </a:solidFill>
          </a:endParaRPr>
        </a:p>
      </dgm:t>
    </dgm:pt>
    <dgm:pt modelId="{C5551529-6B52-4C71-B7A6-40C6B1C2351F}" type="parTrans" cxnId="{15EB345F-8F2D-497B-B9FD-B3B77CA23FA8}">
      <dgm:prSet/>
      <dgm:spPr/>
      <dgm:t>
        <a:bodyPr/>
        <a:lstStyle/>
        <a:p>
          <a:endParaRPr lang="en-AU"/>
        </a:p>
      </dgm:t>
    </dgm:pt>
    <dgm:pt modelId="{0A0988AF-9DF5-4845-AB4D-CD1DBF2975B5}" type="sibTrans" cxnId="{15EB345F-8F2D-497B-B9FD-B3B77CA23FA8}">
      <dgm:prSet/>
      <dgm:spPr/>
      <dgm:t>
        <a:bodyPr/>
        <a:lstStyle/>
        <a:p>
          <a:endParaRPr lang="en-AU"/>
        </a:p>
      </dgm:t>
    </dgm:pt>
    <dgm:pt modelId="{D3F627A9-C128-4672-86DD-01AA1DCE2B78}">
      <dgm:prSet phldrT="[Text]"/>
      <dgm:spPr/>
      <dgm:t>
        <a:bodyPr/>
        <a:lstStyle/>
        <a:p>
          <a:r>
            <a:rPr lang="en-US" altLang="zh-CN" dirty="0" smtClean="0">
              <a:solidFill>
                <a:schemeClr val="bg1"/>
              </a:solidFill>
            </a:rPr>
            <a:t>Semi-definite Programming</a:t>
          </a:r>
          <a:endParaRPr lang="en-AU" dirty="0">
            <a:solidFill>
              <a:schemeClr val="bg1"/>
            </a:solidFill>
          </a:endParaRPr>
        </a:p>
      </dgm:t>
    </dgm:pt>
    <dgm:pt modelId="{C869C2B8-29A6-4ABD-83F5-F0AA3460CCD2}" type="parTrans" cxnId="{B69BB76C-7AF3-4EA7-B928-F97BFE5444C0}">
      <dgm:prSet/>
      <dgm:spPr/>
      <dgm:t>
        <a:bodyPr/>
        <a:lstStyle/>
        <a:p>
          <a:endParaRPr lang="en-AU"/>
        </a:p>
      </dgm:t>
    </dgm:pt>
    <dgm:pt modelId="{FF6EBD2D-AF07-4F1A-ACB1-34596C413AAF}" type="sibTrans" cxnId="{B69BB76C-7AF3-4EA7-B928-F97BFE5444C0}">
      <dgm:prSet/>
      <dgm:spPr/>
      <dgm:t>
        <a:bodyPr/>
        <a:lstStyle/>
        <a:p>
          <a:endParaRPr lang="en-AU"/>
        </a:p>
      </dgm:t>
    </dgm:pt>
    <dgm:pt modelId="{60B4C082-F70C-4B25-BBD3-BA00FC1E86AA}">
      <dgm:prSet phldrT="[Text]"/>
      <dgm:spPr/>
      <dgm:t>
        <a:bodyPr/>
        <a:lstStyle/>
        <a:p>
          <a:r>
            <a:rPr lang="en-US" altLang="zh-CN" dirty="0" smtClean="0">
              <a:solidFill>
                <a:schemeClr val="tx2"/>
              </a:solidFill>
            </a:rPr>
            <a:t>Semi-definite Relaxation (SDR)</a:t>
          </a:r>
          <a:endParaRPr lang="en-AU" dirty="0">
            <a:solidFill>
              <a:schemeClr val="tx2"/>
            </a:solidFill>
          </a:endParaRPr>
        </a:p>
      </dgm:t>
    </dgm:pt>
    <dgm:pt modelId="{4A922406-2F33-42F8-9E40-00CA87CAAEF9}" type="parTrans" cxnId="{22F02493-8AB5-455F-BA19-6708A18A75CF}">
      <dgm:prSet/>
      <dgm:spPr/>
      <dgm:t>
        <a:bodyPr/>
        <a:lstStyle/>
        <a:p>
          <a:endParaRPr lang="en-AU"/>
        </a:p>
      </dgm:t>
    </dgm:pt>
    <dgm:pt modelId="{164B068B-4069-4E97-9543-F1208AB853CA}" type="sibTrans" cxnId="{22F02493-8AB5-455F-BA19-6708A18A75CF}">
      <dgm:prSet/>
      <dgm:spPr/>
      <dgm:t>
        <a:bodyPr/>
        <a:lstStyle/>
        <a:p>
          <a:endParaRPr lang="en-AU"/>
        </a:p>
      </dgm:t>
    </dgm:pt>
    <dgm:pt modelId="{76EAF77B-30B8-4CE3-9987-58400197BDA2}">
      <dgm:prSet phldrT="[Text]"/>
      <dgm:spPr/>
      <dgm:t>
        <a:bodyPr/>
        <a:lstStyle/>
        <a:p>
          <a:r>
            <a:rPr lang="en-AU" dirty="0" err="1" smtClean="0">
              <a:solidFill>
                <a:schemeClr val="tx2"/>
              </a:solidFill>
            </a:rPr>
            <a:t>Nonsmooth</a:t>
          </a:r>
          <a:r>
            <a:rPr lang="en-AU" dirty="0" smtClean="0">
              <a:solidFill>
                <a:schemeClr val="tx2"/>
              </a:solidFill>
            </a:rPr>
            <a:t> Optimization Algorithm (NOA)</a:t>
          </a:r>
          <a:endParaRPr lang="en-AU" dirty="0">
            <a:solidFill>
              <a:schemeClr val="tx2"/>
            </a:solidFill>
          </a:endParaRPr>
        </a:p>
      </dgm:t>
    </dgm:pt>
    <dgm:pt modelId="{B97506F7-374F-4F97-8EB2-FD17F763148B}" type="parTrans" cxnId="{E7986CE3-2AA6-4899-80A9-62501C483469}">
      <dgm:prSet/>
      <dgm:spPr/>
      <dgm:t>
        <a:bodyPr/>
        <a:lstStyle/>
        <a:p>
          <a:endParaRPr lang="en-AU"/>
        </a:p>
      </dgm:t>
    </dgm:pt>
    <dgm:pt modelId="{3A179883-9C27-4341-B0BE-A96463483FA0}" type="sibTrans" cxnId="{E7986CE3-2AA6-4899-80A9-62501C483469}">
      <dgm:prSet/>
      <dgm:spPr/>
      <dgm:t>
        <a:bodyPr/>
        <a:lstStyle/>
        <a:p>
          <a:endParaRPr lang="en-AU"/>
        </a:p>
      </dgm:t>
    </dgm:pt>
    <dgm:pt modelId="{D3EE7A82-C5C6-4FC5-94FF-55AE0CAFCD61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Quadratic Programming</a:t>
          </a:r>
          <a:endParaRPr lang="en-AU" sz="2400" dirty="0">
            <a:solidFill>
              <a:schemeClr val="tx2"/>
            </a:solidFill>
          </a:endParaRPr>
        </a:p>
      </dgm:t>
    </dgm:pt>
    <dgm:pt modelId="{114BE81A-F023-459B-B102-C6DCDC09564D}" type="sibTrans" cxnId="{C60A7202-019E-43C1-8676-94F9DC33A787}">
      <dgm:prSet/>
      <dgm:spPr/>
      <dgm:t>
        <a:bodyPr/>
        <a:lstStyle/>
        <a:p>
          <a:endParaRPr lang="en-AU"/>
        </a:p>
      </dgm:t>
    </dgm:pt>
    <dgm:pt modelId="{0C2B586E-7AC7-498E-B29C-745A57BE84A0}" type="parTrans" cxnId="{C60A7202-019E-43C1-8676-94F9DC33A787}">
      <dgm:prSet/>
      <dgm:spPr/>
      <dgm:t>
        <a:bodyPr/>
        <a:lstStyle/>
        <a:p>
          <a:endParaRPr lang="en-AU"/>
        </a:p>
      </dgm:t>
    </dgm:pt>
    <dgm:pt modelId="{C77156B5-CD1C-417F-99F1-6F8E8DEFC0B5}">
      <dgm:prSet phldrT="[Text]" custT="1"/>
      <dgm:spPr/>
      <dgm:t>
        <a:bodyPr/>
        <a:lstStyle/>
        <a:p>
          <a:endParaRPr lang="en-AU" sz="2000" dirty="0"/>
        </a:p>
      </dgm:t>
    </dgm:pt>
    <dgm:pt modelId="{E10EB899-4163-433E-962D-A42BDAB4D133}" type="parTrans" cxnId="{E2F2F41B-CD8E-4D25-A4C6-2FCDE556FD5C}">
      <dgm:prSet/>
      <dgm:spPr/>
      <dgm:t>
        <a:bodyPr/>
        <a:lstStyle/>
        <a:p>
          <a:endParaRPr lang="en-AU"/>
        </a:p>
      </dgm:t>
    </dgm:pt>
    <dgm:pt modelId="{94C1AD34-0535-4239-B38C-DEC1605C7AA4}" type="sibTrans" cxnId="{E2F2F41B-CD8E-4D25-A4C6-2FCDE556FD5C}">
      <dgm:prSet/>
      <dgm:spPr/>
      <dgm:t>
        <a:bodyPr/>
        <a:lstStyle/>
        <a:p>
          <a:endParaRPr lang="en-AU"/>
        </a:p>
      </dgm:t>
    </dgm:pt>
    <dgm:pt modelId="{7EE54DCA-6840-46A5-98D5-801762A7FE3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Interior Point</a:t>
          </a:r>
          <a:endParaRPr lang="en-AU" sz="2400" dirty="0">
            <a:solidFill>
              <a:schemeClr val="tx2"/>
            </a:solidFill>
          </a:endParaRPr>
        </a:p>
      </dgm:t>
    </dgm:pt>
    <dgm:pt modelId="{DAFDCD84-8094-422B-A819-DBA31AB5609A}" type="parTrans" cxnId="{D14ABB34-857C-4F1F-91CF-98417496F09E}">
      <dgm:prSet/>
      <dgm:spPr/>
      <dgm:t>
        <a:bodyPr/>
        <a:lstStyle/>
        <a:p>
          <a:endParaRPr lang="en-AU"/>
        </a:p>
      </dgm:t>
    </dgm:pt>
    <dgm:pt modelId="{9D07B150-C14B-41C9-877D-DB92F6F69ED5}" type="sibTrans" cxnId="{D14ABB34-857C-4F1F-91CF-98417496F09E}">
      <dgm:prSet/>
      <dgm:spPr/>
      <dgm:t>
        <a:bodyPr/>
        <a:lstStyle/>
        <a:p>
          <a:endParaRPr lang="en-AU"/>
        </a:p>
      </dgm:t>
    </dgm:pt>
    <dgm:pt modelId="{9ED82023-4C94-418F-B70D-EFEE5D585D72}">
      <dgm:prSet phldrT="[Text]" custT="1"/>
      <dgm:spPr/>
      <dgm:t>
        <a:bodyPr/>
        <a:lstStyle/>
        <a:p>
          <a:endParaRPr lang="en-AU" sz="2400" dirty="0"/>
        </a:p>
      </dgm:t>
    </dgm:pt>
    <dgm:pt modelId="{ECFC8A09-A194-4E68-B6E6-FEE6F5C91D99}" type="parTrans" cxnId="{6CCBEB40-6156-495D-BB73-6DC5229DF0B3}">
      <dgm:prSet/>
      <dgm:spPr/>
      <dgm:t>
        <a:bodyPr/>
        <a:lstStyle/>
        <a:p>
          <a:endParaRPr lang="en-AU"/>
        </a:p>
      </dgm:t>
    </dgm:pt>
    <dgm:pt modelId="{0EC1540E-F044-4CFB-A0EC-BDCFA9FE3A8D}" type="sibTrans" cxnId="{6CCBEB40-6156-495D-BB73-6DC5229DF0B3}">
      <dgm:prSet/>
      <dgm:spPr/>
      <dgm:t>
        <a:bodyPr/>
        <a:lstStyle/>
        <a:p>
          <a:endParaRPr lang="en-AU"/>
        </a:p>
      </dgm:t>
    </dgm:pt>
    <dgm:pt modelId="{DD14BC24-9143-4F25-9986-129C4552848C}">
      <dgm:prSet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Evolutionary Programming</a:t>
          </a:r>
          <a:endParaRPr lang="en-AU" sz="2400" dirty="0">
            <a:solidFill>
              <a:schemeClr val="tx2"/>
            </a:solidFill>
          </a:endParaRPr>
        </a:p>
      </dgm:t>
    </dgm:pt>
    <dgm:pt modelId="{0519C77F-D42D-45F7-9F1F-6536061ACB9A}" type="parTrans" cxnId="{6AD656CB-0A91-43D9-8A96-CD356EC60B92}">
      <dgm:prSet/>
      <dgm:spPr/>
      <dgm:t>
        <a:bodyPr/>
        <a:lstStyle/>
        <a:p>
          <a:endParaRPr lang="en-AU"/>
        </a:p>
      </dgm:t>
    </dgm:pt>
    <dgm:pt modelId="{4870DBB7-74C2-4DB1-8602-9EF54A231CBA}" type="sibTrans" cxnId="{6AD656CB-0A91-43D9-8A96-CD356EC60B92}">
      <dgm:prSet/>
      <dgm:spPr/>
      <dgm:t>
        <a:bodyPr/>
        <a:lstStyle/>
        <a:p>
          <a:endParaRPr lang="en-AU"/>
        </a:p>
      </dgm:t>
    </dgm:pt>
    <dgm:pt modelId="{810DF6A9-37AF-49FA-BFC2-E81E7306D9DB}">
      <dgm:prSet custT="1"/>
      <dgm:spPr/>
      <dgm:t>
        <a:bodyPr/>
        <a:lstStyle/>
        <a:p>
          <a:r>
            <a:rPr lang="en-US" sz="2400" dirty="0" smtClean="0">
              <a:solidFill>
                <a:schemeClr val="tx2"/>
              </a:solidFill>
            </a:rPr>
            <a:t>Ant Colony</a:t>
          </a:r>
          <a:endParaRPr lang="en-AU" sz="2400" dirty="0">
            <a:solidFill>
              <a:schemeClr val="tx2"/>
            </a:solidFill>
          </a:endParaRPr>
        </a:p>
      </dgm:t>
    </dgm:pt>
    <dgm:pt modelId="{FFA8B379-AD32-4924-8AD6-4CC5072E9CB2}" type="parTrans" cxnId="{8176C843-1A63-4AB9-B176-F26A23F6295A}">
      <dgm:prSet/>
      <dgm:spPr/>
      <dgm:t>
        <a:bodyPr/>
        <a:lstStyle/>
        <a:p>
          <a:endParaRPr lang="en-AU"/>
        </a:p>
      </dgm:t>
    </dgm:pt>
    <dgm:pt modelId="{6887AEC3-788D-489B-BDBE-064A37C1D530}" type="sibTrans" cxnId="{8176C843-1A63-4AB9-B176-F26A23F6295A}">
      <dgm:prSet/>
      <dgm:spPr/>
      <dgm:t>
        <a:bodyPr/>
        <a:lstStyle/>
        <a:p>
          <a:endParaRPr lang="en-AU"/>
        </a:p>
      </dgm:t>
    </dgm:pt>
    <dgm:pt modelId="{688E981C-14E7-48BA-B4ED-4A80B820E276}" type="pres">
      <dgm:prSet presAssocID="{B0498458-98D7-4DF3-8B1E-51E9768982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5FFBAF6-EF44-4C22-B64C-81AF0B52250F}" type="pres">
      <dgm:prSet presAssocID="{B5A54D64-FA76-4087-9ECD-1A5408DF4369}" presName="linNode" presStyleCnt="0"/>
      <dgm:spPr/>
    </dgm:pt>
    <dgm:pt modelId="{CE8DFC16-27E4-4BAD-BC34-22C3701B9B02}" type="pres">
      <dgm:prSet presAssocID="{B5A54D64-FA76-4087-9ECD-1A5408DF436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EDAD75-8C46-469C-8E11-6AD9097BC6A6}" type="pres">
      <dgm:prSet presAssocID="{B5A54D64-FA76-4087-9ECD-1A5408DF4369}" presName="descendantText" presStyleLbl="alignAccFollowNode1" presStyleIdx="0" presStyleCnt="3" custScaleY="1016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D8C467-6A01-4BA9-895F-E385F792D7C4}" type="pres">
      <dgm:prSet presAssocID="{786CBBF9-3780-4366-987D-955C7A8F4670}" presName="sp" presStyleCnt="0"/>
      <dgm:spPr/>
    </dgm:pt>
    <dgm:pt modelId="{543CC4A7-0110-4D2B-8DAD-71C977FCC98A}" type="pres">
      <dgm:prSet presAssocID="{7A01F755-B22C-4FDD-B872-1470F1F7C21A}" presName="linNode" presStyleCnt="0"/>
      <dgm:spPr/>
    </dgm:pt>
    <dgm:pt modelId="{6B24D798-668E-4A19-AE7B-CDE734504224}" type="pres">
      <dgm:prSet presAssocID="{7A01F755-B22C-4FDD-B872-1470F1F7C21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BC17DA-4153-456F-B488-C8CB1EEF9391}" type="pres">
      <dgm:prSet presAssocID="{7A01F755-B22C-4FDD-B872-1470F1F7C21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C63B31-8769-4354-A365-2031AA81774A}" type="pres">
      <dgm:prSet presAssocID="{997B6651-6A6F-47E1-A6F7-BFC3334EBB0A}" presName="sp" presStyleCnt="0"/>
      <dgm:spPr/>
    </dgm:pt>
    <dgm:pt modelId="{3B616C67-7C3B-4A1F-B2DF-E675A3AA673C}" type="pres">
      <dgm:prSet presAssocID="{D3F627A9-C128-4672-86DD-01AA1DCE2B78}" presName="linNode" presStyleCnt="0"/>
      <dgm:spPr/>
    </dgm:pt>
    <dgm:pt modelId="{B502DB4F-EFC2-4430-AF02-D4B6C9DDF114}" type="pres">
      <dgm:prSet presAssocID="{D3F627A9-C128-4672-86DD-01AA1DCE2B7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A23711B-05DE-4991-AF3E-7345C5CF39F3}" type="pres">
      <dgm:prSet presAssocID="{D3F627A9-C128-4672-86DD-01AA1DCE2B7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2F2F41B-CD8E-4D25-A4C6-2FCDE556FD5C}" srcId="{B5A54D64-FA76-4087-9ECD-1A5408DF4369}" destId="{C77156B5-CD1C-417F-99F1-6F8E8DEFC0B5}" srcOrd="4" destOrd="0" parTransId="{E10EB899-4163-433E-962D-A42BDAB4D133}" sibTransId="{94C1AD34-0535-4239-B38C-DEC1605C7AA4}"/>
    <dgm:cxn modelId="{5AACA6BF-977E-4ABB-B4CE-E9A5DC670B40}" type="presOf" srcId="{B5A54D64-FA76-4087-9ECD-1A5408DF4369}" destId="{CE8DFC16-27E4-4BAD-BC34-22C3701B9B02}" srcOrd="0" destOrd="0" presId="urn:microsoft.com/office/officeart/2005/8/layout/vList5"/>
    <dgm:cxn modelId="{6CCBEB40-6156-495D-BB73-6DC5229DF0B3}" srcId="{B5A54D64-FA76-4087-9ECD-1A5408DF4369}" destId="{9ED82023-4C94-418F-B70D-EFEE5D585D72}" srcOrd="0" destOrd="0" parTransId="{ECFC8A09-A194-4E68-B6E6-FEE6F5C91D99}" sibTransId="{0EC1540E-F044-4CFB-A0EC-BDCFA9FE3A8D}"/>
    <dgm:cxn modelId="{C60A7202-019E-43C1-8676-94F9DC33A787}" srcId="{B5A54D64-FA76-4087-9ECD-1A5408DF4369}" destId="{D3EE7A82-C5C6-4FC5-94FF-55AE0CAFCD61}" srcOrd="2" destOrd="0" parTransId="{0C2B586E-7AC7-498E-B29C-745A57BE84A0}" sibTransId="{114BE81A-F023-459B-B102-C6DCDC09564D}"/>
    <dgm:cxn modelId="{B3B68DD0-17A4-4098-B520-8F517D945749}" type="presOf" srcId="{DD14BC24-9143-4F25-9986-129C4552848C}" destId="{DEBC17DA-4153-456F-B488-C8CB1EEF9391}" srcOrd="0" destOrd="1" presId="urn:microsoft.com/office/officeart/2005/8/layout/vList5"/>
    <dgm:cxn modelId="{29B9FDC2-7964-492A-A9E1-A88872DF28A3}" type="presOf" srcId="{76EAF77B-30B8-4CE3-9987-58400197BDA2}" destId="{3A23711B-05DE-4991-AF3E-7345C5CF39F3}" srcOrd="0" destOrd="1" presId="urn:microsoft.com/office/officeart/2005/8/layout/vList5"/>
    <dgm:cxn modelId="{05AEC02B-249E-4F11-92E9-A076C1451331}" type="presOf" srcId="{D3F627A9-C128-4672-86DD-01AA1DCE2B78}" destId="{B502DB4F-EFC2-4430-AF02-D4B6C9DDF114}" srcOrd="0" destOrd="0" presId="urn:microsoft.com/office/officeart/2005/8/layout/vList5"/>
    <dgm:cxn modelId="{2206A82B-072F-43BD-9D48-3BAB390B7502}" type="presOf" srcId="{7A01F755-B22C-4FDD-B872-1470F1F7C21A}" destId="{6B24D798-668E-4A19-AE7B-CDE734504224}" srcOrd="0" destOrd="0" presId="urn:microsoft.com/office/officeart/2005/8/layout/vList5"/>
    <dgm:cxn modelId="{8176C843-1A63-4AB9-B176-F26A23F6295A}" srcId="{7A01F755-B22C-4FDD-B872-1470F1F7C21A}" destId="{810DF6A9-37AF-49FA-BFC2-E81E7306D9DB}" srcOrd="2" destOrd="0" parTransId="{FFA8B379-AD32-4924-8AD6-4CC5072E9CB2}" sibTransId="{6887AEC3-788D-489B-BDBE-064A37C1D530}"/>
    <dgm:cxn modelId="{8F56F52E-A8CC-4DBA-8D58-E07E3DA9CDDA}" type="presOf" srcId="{D3EE7A82-C5C6-4FC5-94FF-55AE0CAFCD61}" destId="{33EDAD75-8C46-469C-8E11-6AD9097BC6A6}" srcOrd="0" destOrd="2" presId="urn:microsoft.com/office/officeart/2005/8/layout/vList5"/>
    <dgm:cxn modelId="{6FE22540-A294-4EF9-A319-6D24E0108EA7}" type="presOf" srcId="{C77156B5-CD1C-417F-99F1-6F8E8DEFC0B5}" destId="{33EDAD75-8C46-469C-8E11-6AD9097BC6A6}" srcOrd="0" destOrd="4" presId="urn:microsoft.com/office/officeart/2005/8/layout/vList5"/>
    <dgm:cxn modelId="{C20F0D6F-8AAE-4AC5-AF8D-E4B33AC54139}" type="presOf" srcId="{7EE54DCA-6840-46A5-98D5-801762A7FE3B}" destId="{33EDAD75-8C46-469C-8E11-6AD9097BC6A6}" srcOrd="0" destOrd="3" presId="urn:microsoft.com/office/officeart/2005/8/layout/vList5"/>
    <dgm:cxn modelId="{B69BB76C-7AF3-4EA7-B928-F97BFE5444C0}" srcId="{B0498458-98D7-4DF3-8B1E-51E976898293}" destId="{D3F627A9-C128-4672-86DD-01AA1DCE2B78}" srcOrd="2" destOrd="0" parTransId="{C869C2B8-29A6-4ABD-83F5-F0AA3460CCD2}" sibTransId="{FF6EBD2D-AF07-4F1A-ACB1-34596C413AAF}"/>
    <dgm:cxn modelId="{6AD656CB-0A91-43D9-8A96-CD356EC60B92}" srcId="{7A01F755-B22C-4FDD-B872-1470F1F7C21A}" destId="{DD14BC24-9143-4F25-9986-129C4552848C}" srcOrd="1" destOrd="0" parTransId="{0519C77F-D42D-45F7-9F1F-6536061ACB9A}" sibTransId="{4870DBB7-74C2-4DB1-8602-9EF54A231CBA}"/>
    <dgm:cxn modelId="{061C0878-121C-400D-A3AA-5078A1FFE721}" type="presOf" srcId="{9ED82023-4C94-418F-B70D-EFEE5D585D72}" destId="{33EDAD75-8C46-469C-8E11-6AD9097BC6A6}" srcOrd="0" destOrd="0" presId="urn:microsoft.com/office/officeart/2005/8/layout/vList5"/>
    <dgm:cxn modelId="{BAAEFA8B-D05B-41C0-BD19-980452F6DD85}" srcId="{B0498458-98D7-4DF3-8B1E-51E976898293}" destId="{7A01F755-B22C-4FDD-B872-1470F1F7C21A}" srcOrd="1" destOrd="0" parTransId="{65747244-1F45-4375-8343-BF7E60202209}" sibTransId="{997B6651-6A6F-47E1-A6F7-BFC3334EBB0A}"/>
    <dgm:cxn modelId="{E7986CE3-2AA6-4899-80A9-62501C483469}" srcId="{D3F627A9-C128-4672-86DD-01AA1DCE2B78}" destId="{76EAF77B-30B8-4CE3-9987-58400197BDA2}" srcOrd="1" destOrd="0" parTransId="{B97506F7-374F-4F97-8EB2-FD17F763148B}" sibTransId="{3A179883-9C27-4341-B0BE-A96463483FA0}"/>
    <dgm:cxn modelId="{D54F183E-9DCB-4B8F-A23F-FC5336125DB5}" type="presOf" srcId="{925EC82E-CE87-413A-90E9-0863A08FBBA7}" destId="{DEBC17DA-4153-456F-B488-C8CB1EEF9391}" srcOrd="0" destOrd="0" presId="urn:microsoft.com/office/officeart/2005/8/layout/vList5"/>
    <dgm:cxn modelId="{CDED588C-6A2E-4702-B669-10DE971296FE}" type="presOf" srcId="{6D250F47-258A-4D46-9315-7FBDE6D252DB}" destId="{33EDAD75-8C46-469C-8E11-6AD9097BC6A6}" srcOrd="0" destOrd="1" presId="urn:microsoft.com/office/officeart/2005/8/layout/vList5"/>
    <dgm:cxn modelId="{516D3DD9-5777-4923-9F05-D97C6852650C}" type="presOf" srcId="{B0498458-98D7-4DF3-8B1E-51E976898293}" destId="{688E981C-14E7-48BA-B4ED-4A80B820E276}" srcOrd="0" destOrd="0" presId="urn:microsoft.com/office/officeart/2005/8/layout/vList5"/>
    <dgm:cxn modelId="{32E033FF-5717-48CA-94A1-70B1A25730DB}" srcId="{B0498458-98D7-4DF3-8B1E-51E976898293}" destId="{B5A54D64-FA76-4087-9ECD-1A5408DF4369}" srcOrd="0" destOrd="0" parTransId="{CBCE49C2-E1BA-4F0B-8C97-1A6F2506A6EE}" sibTransId="{786CBBF9-3780-4366-987D-955C7A8F4670}"/>
    <dgm:cxn modelId="{22F02493-8AB5-455F-BA19-6708A18A75CF}" srcId="{D3F627A9-C128-4672-86DD-01AA1DCE2B78}" destId="{60B4C082-F70C-4B25-BBD3-BA00FC1E86AA}" srcOrd="0" destOrd="0" parTransId="{4A922406-2F33-42F8-9E40-00CA87CAAEF9}" sibTransId="{164B068B-4069-4E97-9543-F1208AB853CA}"/>
    <dgm:cxn modelId="{EC57B8CD-ADEF-4C6A-BA30-B48A00180F21}" srcId="{B5A54D64-FA76-4087-9ECD-1A5408DF4369}" destId="{6D250F47-258A-4D46-9315-7FBDE6D252DB}" srcOrd="1" destOrd="0" parTransId="{FDB1CB3E-7D02-411B-85D7-CC0DF8E39771}" sibTransId="{A1F4AC32-ED42-490D-AC8F-246D03FB0C98}"/>
    <dgm:cxn modelId="{D14ABB34-857C-4F1F-91CF-98417496F09E}" srcId="{B5A54D64-FA76-4087-9ECD-1A5408DF4369}" destId="{7EE54DCA-6840-46A5-98D5-801762A7FE3B}" srcOrd="3" destOrd="0" parTransId="{DAFDCD84-8094-422B-A819-DBA31AB5609A}" sibTransId="{9D07B150-C14B-41C9-877D-DB92F6F69ED5}"/>
    <dgm:cxn modelId="{DBF60997-8140-455B-9B8E-D59A57042911}" type="presOf" srcId="{60B4C082-F70C-4B25-BBD3-BA00FC1E86AA}" destId="{3A23711B-05DE-4991-AF3E-7345C5CF39F3}" srcOrd="0" destOrd="0" presId="urn:microsoft.com/office/officeart/2005/8/layout/vList5"/>
    <dgm:cxn modelId="{15EB345F-8F2D-497B-B9FD-B3B77CA23FA8}" srcId="{7A01F755-B22C-4FDD-B872-1470F1F7C21A}" destId="{925EC82E-CE87-413A-90E9-0863A08FBBA7}" srcOrd="0" destOrd="0" parTransId="{C5551529-6B52-4C71-B7A6-40C6B1C2351F}" sibTransId="{0A0988AF-9DF5-4845-AB4D-CD1DBF2975B5}"/>
    <dgm:cxn modelId="{BB0B0886-B79B-4407-BD31-CF03E6AE7040}" type="presOf" srcId="{810DF6A9-37AF-49FA-BFC2-E81E7306D9DB}" destId="{DEBC17DA-4153-456F-B488-C8CB1EEF9391}" srcOrd="0" destOrd="2" presId="urn:microsoft.com/office/officeart/2005/8/layout/vList5"/>
    <dgm:cxn modelId="{994CA3D2-6FD6-44E4-9F43-CEFB555AA495}" type="presParOf" srcId="{688E981C-14E7-48BA-B4ED-4A80B820E276}" destId="{15FFBAF6-EF44-4C22-B64C-81AF0B52250F}" srcOrd="0" destOrd="0" presId="urn:microsoft.com/office/officeart/2005/8/layout/vList5"/>
    <dgm:cxn modelId="{28CB8843-EC04-4070-AABF-D2530E6A280E}" type="presParOf" srcId="{15FFBAF6-EF44-4C22-B64C-81AF0B52250F}" destId="{CE8DFC16-27E4-4BAD-BC34-22C3701B9B02}" srcOrd="0" destOrd="0" presId="urn:microsoft.com/office/officeart/2005/8/layout/vList5"/>
    <dgm:cxn modelId="{83A13F3F-0E38-4086-9863-BEA7E28E416C}" type="presParOf" srcId="{15FFBAF6-EF44-4C22-B64C-81AF0B52250F}" destId="{33EDAD75-8C46-469C-8E11-6AD9097BC6A6}" srcOrd="1" destOrd="0" presId="urn:microsoft.com/office/officeart/2005/8/layout/vList5"/>
    <dgm:cxn modelId="{1D4CBF63-1E4E-4135-A818-0FA6579FDF72}" type="presParOf" srcId="{688E981C-14E7-48BA-B4ED-4A80B820E276}" destId="{59D8C467-6A01-4BA9-895F-E385F792D7C4}" srcOrd="1" destOrd="0" presId="urn:microsoft.com/office/officeart/2005/8/layout/vList5"/>
    <dgm:cxn modelId="{2A3A59A5-4F8C-4A85-9112-7C25603D8878}" type="presParOf" srcId="{688E981C-14E7-48BA-B4ED-4A80B820E276}" destId="{543CC4A7-0110-4D2B-8DAD-71C977FCC98A}" srcOrd="2" destOrd="0" presId="urn:microsoft.com/office/officeart/2005/8/layout/vList5"/>
    <dgm:cxn modelId="{CB9AC7D6-EEBE-4642-A333-79950FDBF536}" type="presParOf" srcId="{543CC4A7-0110-4D2B-8DAD-71C977FCC98A}" destId="{6B24D798-668E-4A19-AE7B-CDE734504224}" srcOrd="0" destOrd="0" presId="urn:microsoft.com/office/officeart/2005/8/layout/vList5"/>
    <dgm:cxn modelId="{E1E722A4-A2CB-4BDC-9280-D94CB9265367}" type="presParOf" srcId="{543CC4A7-0110-4D2B-8DAD-71C977FCC98A}" destId="{DEBC17DA-4153-456F-B488-C8CB1EEF9391}" srcOrd="1" destOrd="0" presId="urn:microsoft.com/office/officeart/2005/8/layout/vList5"/>
    <dgm:cxn modelId="{7185E224-86CE-44D2-9272-1980F4A2C069}" type="presParOf" srcId="{688E981C-14E7-48BA-B4ED-4A80B820E276}" destId="{DEC63B31-8769-4354-A365-2031AA81774A}" srcOrd="3" destOrd="0" presId="urn:microsoft.com/office/officeart/2005/8/layout/vList5"/>
    <dgm:cxn modelId="{A260382D-9824-4E48-9139-7BFD1FF82580}" type="presParOf" srcId="{688E981C-14E7-48BA-B4ED-4A80B820E276}" destId="{3B616C67-7C3B-4A1F-B2DF-E675A3AA673C}" srcOrd="4" destOrd="0" presId="urn:microsoft.com/office/officeart/2005/8/layout/vList5"/>
    <dgm:cxn modelId="{50984BE5-7715-4E6E-82D4-2D87114E444A}" type="presParOf" srcId="{3B616C67-7C3B-4A1F-B2DF-E675A3AA673C}" destId="{B502DB4F-EFC2-4430-AF02-D4B6C9DDF114}" srcOrd="0" destOrd="0" presId="urn:microsoft.com/office/officeart/2005/8/layout/vList5"/>
    <dgm:cxn modelId="{5D02DDDC-4718-4585-B056-ADCC3DB20403}" type="presParOf" srcId="{3B616C67-7C3B-4A1F-B2DF-E675A3AA673C}" destId="{3A23711B-05DE-4991-AF3E-7345C5CF39F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DAD75-8C46-469C-8E11-6AD9097BC6A6}">
      <dsp:nvSpPr>
        <dsp:cNvPr id="0" name=""/>
        <dsp:cNvSpPr/>
      </dsp:nvSpPr>
      <dsp:spPr>
        <a:xfrm rot="5400000">
          <a:off x="3953598" y="-1408204"/>
          <a:ext cx="1186511" cy="4279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2"/>
              </a:solidFill>
            </a:rPr>
            <a:t>Gradient Methods</a:t>
          </a:r>
          <a:endParaRPr lang="en-AU" sz="2400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2"/>
              </a:solidFill>
            </a:rPr>
            <a:t>Quadratic Programming</a:t>
          </a:r>
          <a:endParaRPr lang="en-AU" sz="2400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2"/>
              </a:solidFill>
            </a:rPr>
            <a:t>Interior Point</a:t>
          </a:r>
          <a:endParaRPr lang="en-AU" sz="2400" kern="1200" dirty="0">
            <a:solidFill>
              <a:schemeClr val="tx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2000" kern="1200" dirty="0"/>
        </a:p>
      </dsp:txBody>
      <dsp:txXfrm rot="-5400000">
        <a:off x="2407158" y="196157"/>
        <a:ext cx="4221471" cy="1070669"/>
      </dsp:txXfrm>
    </dsp:sp>
    <dsp:sp modelId="{CE8DFC16-27E4-4BAD-BC34-22C3701B9B02}">
      <dsp:nvSpPr>
        <dsp:cNvPr id="0" name=""/>
        <dsp:cNvSpPr/>
      </dsp:nvSpPr>
      <dsp:spPr>
        <a:xfrm>
          <a:off x="0" y="2209"/>
          <a:ext cx="2407158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zh-CN" sz="2800" kern="1200" dirty="0" err="1" smtClean="0">
              <a:solidFill>
                <a:schemeClr val="bg1"/>
              </a:solidFill>
            </a:rPr>
            <a:t>Conventional</a:t>
          </a:r>
          <a:r>
            <a:rPr lang="fr-CA" altLang="zh-CN" sz="2800" kern="1200" dirty="0" smtClean="0">
              <a:solidFill>
                <a:schemeClr val="bg1"/>
              </a:solidFill>
            </a:rPr>
            <a:t> </a:t>
          </a:r>
          <a:r>
            <a:rPr lang="fr-CA" altLang="zh-CN" sz="2800" kern="1200" dirty="0" err="1" smtClean="0">
              <a:solidFill>
                <a:schemeClr val="bg1"/>
              </a:solidFill>
            </a:rPr>
            <a:t>Methods</a:t>
          </a:r>
          <a:endParaRPr lang="en-AU" sz="2800" kern="1200" dirty="0">
            <a:solidFill>
              <a:schemeClr val="bg1"/>
            </a:solidFill>
          </a:endParaRPr>
        </a:p>
      </dsp:txBody>
      <dsp:txXfrm>
        <a:off x="71201" y="73410"/>
        <a:ext cx="2264756" cy="1316160"/>
      </dsp:txXfrm>
    </dsp:sp>
    <dsp:sp modelId="{DEBC17DA-4153-456F-B488-C8CB1EEF9391}">
      <dsp:nvSpPr>
        <dsp:cNvPr id="0" name=""/>
        <dsp:cNvSpPr/>
      </dsp:nvSpPr>
      <dsp:spPr>
        <a:xfrm rot="5400000">
          <a:off x="3963429" y="123285"/>
          <a:ext cx="1166849" cy="4279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2"/>
              </a:solidFill>
            </a:rPr>
            <a:t>Artificial Neural Networks</a:t>
          </a:r>
          <a:endParaRPr lang="en-AU" sz="2400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2"/>
              </a:solidFill>
            </a:rPr>
            <a:t>Evolutionary Programming</a:t>
          </a:r>
          <a:endParaRPr lang="en-AU" sz="2400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2"/>
              </a:solidFill>
            </a:rPr>
            <a:t>Ant Colony</a:t>
          </a:r>
          <a:endParaRPr lang="en-AU" sz="2400" kern="1200" dirty="0">
            <a:solidFill>
              <a:schemeClr val="tx2"/>
            </a:solidFill>
          </a:endParaRPr>
        </a:p>
      </dsp:txBody>
      <dsp:txXfrm rot="-5400000">
        <a:off x="2407158" y="1736518"/>
        <a:ext cx="4222431" cy="1052927"/>
      </dsp:txXfrm>
    </dsp:sp>
    <dsp:sp modelId="{6B24D798-668E-4A19-AE7B-CDE734504224}">
      <dsp:nvSpPr>
        <dsp:cNvPr id="0" name=""/>
        <dsp:cNvSpPr/>
      </dsp:nvSpPr>
      <dsp:spPr>
        <a:xfrm>
          <a:off x="0" y="1533700"/>
          <a:ext cx="2407158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altLang="zh-CN" sz="2800" kern="1200" dirty="0" smtClean="0">
              <a:solidFill>
                <a:schemeClr val="bg1"/>
              </a:solidFill>
            </a:rPr>
            <a:t>Intelligent </a:t>
          </a:r>
          <a:r>
            <a:rPr lang="en-US" altLang="zh-CN" sz="2800" kern="1200" dirty="0" smtClean="0">
              <a:solidFill>
                <a:schemeClr val="bg1"/>
              </a:solidFill>
            </a:rPr>
            <a:t>Methods</a:t>
          </a:r>
          <a:endParaRPr lang="en-AU" sz="2800" kern="1200" dirty="0">
            <a:solidFill>
              <a:schemeClr val="bg1"/>
            </a:solidFill>
          </a:endParaRPr>
        </a:p>
      </dsp:txBody>
      <dsp:txXfrm>
        <a:off x="71201" y="1604901"/>
        <a:ext cx="2264756" cy="1316160"/>
      </dsp:txXfrm>
    </dsp:sp>
    <dsp:sp modelId="{3A23711B-05DE-4991-AF3E-7345C5CF39F3}">
      <dsp:nvSpPr>
        <dsp:cNvPr id="0" name=""/>
        <dsp:cNvSpPr/>
      </dsp:nvSpPr>
      <dsp:spPr>
        <a:xfrm rot="5400000">
          <a:off x="3963429" y="1654775"/>
          <a:ext cx="1166849" cy="42793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100" kern="1200" dirty="0" smtClean="0">
              <a:solidFill>
                <a:schemeClr val="tx2"/>
              </a:solidFill>
            </a:rPr>
            <a:t>Semi-definite Relaxation (SDR)</a:t>
          </a:r>
          <a:endParaRPr lang="en-AU" sz="2100" kern="1200" dirty="0">
            <a:solidFill>
              <a:schemeClr val="tx2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100" kern="1200" dirty="0" err="1" smtClean="0">
              <a:solidFill>
                <a:schemeClr val="tx2"/>
              </a:solidFill>
            </a:rPr>
            <a:t>Nonsmooth</a:t>
          </a:r>
          <a:r>
            <a:rPr lang="en-AU" sz="2100" kern="1200" dirty="0" smtClean="0">
              <a:solidFill>
                <a:schemeClr val="tx2"/>
              </a:solidFill>
            </a:rPr>
            <a:t> Optimization Algorithm (NOA)</a:t>
          </a:r>
          <a:endParaRPr lang="en-AU" sz="2100" kern="1200" dirty="0">
            <a:solidFill>
              <a:schemeClr val="tx2"/>
            </a:solidFill>
          </a:endParaRPr>
        </a:p>
      </dsp:txBody>
      <dsp:txXfrm rot="-5400000">
        <a:off x="2407158" y="3268008"/>
        <a:ext cx="4222431" cy="1052927"/>
      </dsp:txXfrm>
    </dsp:sp>
    <dsp:sp modelId="{B502DB4F-EFC2-4430-AF02-D4B6C9DDF114}">
      <dsp:nvSpPr>
        <dsp:cNvPr id="0" name=""/>
        <dsp:cNvSpPr/>
      </dsp:nvSpPr>
      <dsp:spPr>
        <a:xfrm>
          <a:off x="0" y="3065190"/>
          <a:ext cx="2407158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bg1"/>
              </a:solidFill>
            </a:rPr>
            <a:t>Semi-definite Programming</a:t>
          </a:r>
          <a:endParaRPr lang="en-AU" sz="2800" kern="1200" dirty="0">
            <a:solidFill>
              <a:schemeClr val="bg1"/>
            </a:solidFill>
          </a:endParaRPr>
        </a:p>
      </dsp:txBody>
      <dsp:txXfrm>
        <a:off x="71201" y="3136391"/>
        <a:ext cx="2264756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37D91F-8B21-4DF3-8341-2667D8D27E29}" type="datetimeFigureOut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D18869-050B-4208-A80A-AD3D0A495B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8854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6DE65C-B00C-492F-AD6B-1EACAB70AF5B}" type="datetimeFigureOut">
              <a:rPr lang="en-AU"/>
              <a:pPr>
                <a:defRPr/>
              </a:pPr>
              <a:t>7/12/2015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B97D67-71A2-427E-8F79-4A4DF459AC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89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954ECB-F4CE-4BD3-AE43-211F7B6AA5F4}" type="slidenum">
              <a:rPr lang="en-AU" smtClean="0"/>
              <a:pPr/>
              <a:t>3</a:t>
            </a:fld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9AF3B-C749-4856-96B5-D252E95293CD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D3F2-46E4-47BF-8E66-144A8CBBE9CC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36112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DA5E-642B-413A-A43B-55E40E3E4265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D734-FD67-4F72-8E00-98CC0AF4CC6A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74516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E409-27C3-4262-ADE5-EE38A4250FEA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128DA-52D5-4416-AD2F-6473F2F268CD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73943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981F-8564-4430-86A9-FF7E9D3263BC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3274A-5B50-4690-B5AB-D3DD54425EA6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68918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48B1D-2D25-4569-B910-EDE3E225E2F0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DAD8-BC1A-43F2-A1F6-7D9C50D94ADB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9777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BD86-AC27-4796-8473-4ACE470AC463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877D-E90F-4304-950F-D787AD910D13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98585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499C-37CC-427F-9AF7-3A5CBD1818FA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2B3A-64C4-48C2-B97E-2ED30816338C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27410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FD20-0F35-4532-A649-B4D956D22440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2767-6614-46CD-8C37-7A9693D32A97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397993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76B3-6000-417A-94F9-8EE1716AAED0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6FEA-0388-47A8-9A73-CB4C6B208605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25593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39A4-30AA-4772-AF2F-3408C8D683A7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1D8D5-F3D3-4B30-838A-E628FD709041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101534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5F1C9-34D8-4C93-9477-6E67BC02F059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A69B-5B07-40FF-A60A-56994E20B601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  <p:extLst>
      <p:ext uri="{BB962C8B-B14F-4D97-AF65-F5344CB8AC3E}">
        <p14:creationId xmlns:p14="http://schemas.microsoft.com/office/powerpoint/2010/main" val="84725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5BE352-7263-4804-B46C-75EBE0B64ADD}" type="datetimeFigureOut">
              <a:rPr lang="fr-FR" altLang="zh-CN"/>
              <a:pPr>
                <a:defRPr/>
              </a:pPr>
              <a:t>07/12/2015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701FD8F-F26D-45EE-8B4C-D293102A8DD2}" type="slidenum">
              <a:rPr lang="fr-CA" altLang="zh-CN"/>
              <a:pPr>
                <a:defRPr/>
              </a:pPr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575" y="2133600"/>
            <a:ext cx="6265863" cy="727075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chemeClr val="bg1"/>
                </a:solidFill>
              </a:rPr>
              <a:t>Nonsmooth Optimization for Optimal Power Flow over Transmission Networks</a:t>
            </a:r>
            <a:endParaRPr lang="fr-CA" altLang="zh-CN" sz="240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6732588" y="2060575"/>
            <a:ext cx="2016125" cy="792163"/>
          </a:xfrm>
        </p:spPr>
        <p:txBody>
          <a:bodyPr/>
          <a:lstStyle/>
          <a:p>
            <a:pPr eaLnBrk="1" hangingPunct="1"/>
            <a:r>
              <a:rPr lang="en-AU" sz="2800" smtClean="0">
                <a:solidFill>
                  <a:schemeClr val="tx1"/>
                </a:solidFill>
              </a:rPr>
              <a:t>GlobalSIP 2015 </a:t>
            </a:r>
            <a:endParaRPr lang="fr-CA" altLang="zh-CN" sz="2600" smtClean="0">
              <a:solidFill>
                <a:schemeClr val="tx1"/>
              </a:solidFill>
            </a:endParaRPr>
          </a:p>
        </p:txBody>
      </p:sp>
      <p:sp>
        <p:nvSpPr>
          <p:cNvPr id="2052" name="Rectangle 7"/>
          <p:cNvSpPr txBox="1">
            <a:spLocks noChangeArrowheads="1"/>
          </p:cNvSpPr>
          <p:nvPr/>
        </p:nvSpPr>
        <p:spPr bwMode="auto">
          <a:xfrm>
            <a:off x="965200" y="3716338"/>
            <a:ext cx="72009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Authors: </a:t>
            </a:r>
            <a:r>
              <a:rPr lang="es-E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Y. </a:t>
            </a:r>
            <a:r>
              <a:rPr lang="es-ES" altLang="zh-CN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Shi</a:t>
            </a:r>
            <a:r>
              <a:rPr lang="es-E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H. D. </a:t>
            </a:r>
            <a:r>
              <a:rPr lang="es-ES" altLang="zh-CN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Tuan</a:t>
            </a:r>
            <a:r>
              <a:rPr lang="es-ES" altLang="zh-CN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S. W. Su and H. H. M. </a:t>
            </a:r>
            <a:r>
              <a:rPr lang="es-ES" altLang="zh-CN" sz="20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Tam</a:t>
            </a:r>
            <a:endParaRPr lang="en-US" altLang="zh-CN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en-US" altLang="zh-CN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en-US" altLang="zh-CN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endParaRPr lang="en-US" altLang="zh-CN" sz="11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2000" dirty="0">
                <a:solidFill>
                  <a:srgbClr val="898989"/>
                </a:solidFill>
                <a:cs typeface="Arial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E25B348-B780-49D6-AEC4-2A4B20927E00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10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126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4800" smtClean="0">
                <a:solidFill>
                  <a:schemeClr val="tx2"/>
                </a:solidFill>
              </a:rPr>
              <a:t>Merits and Demerits</a:t>
            </a:r>
          </a:p>
        </p:txBody>
      </p:sp>
      <p:sp>
        <p:nvSpPr>
          <p:cNvPr id="9221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zh-CN" dirty="0" err="1" smtClean="0">
                <a:solidFill>
                  <a:schemeClr val="tx2"/>
                </a:solidFill>
              </a:rPr>
              <a:t>Merit</a:t>
            </a:r>
            <a:r>
              <a:rPr lang="fr-CA" altLang="zh-CN" dirty="0" smtClean="0">
                <a:solidFill>
                  <a:schemeClr val="tx2"/>
                </a:solidFill>
              </a:rPr>
              <a:t> of NOA</a:t>
            </a:r>
          </a:p>
          <a:p>
            <a:pPr lvl="1">
              <a:defRPr/>
            </a:pPr>
            <a:r>
              <a:rPr lang="fr-CA" altLang="zh-CN" dirty="0" smtClean="0">
                <a:solidFill>
                  <a:schemeClr val="tx2"/>
                </a:solidFill>
              </a:rPr>
              <a:t>If the solution of SDR </a:t>
            </a:r>
            <a:r>
              <a:rPr lang="fr-CA" altLang="zh-CN" dirty="0" err="1" smtClean="0">
                <a:solidFill>
                  <a:schemeClr val="tx2"/>
                </a:solidFill>
              </a:rPr>
              <a:t>is</a:t>
            </a:r>
            <a:r>
              <a:rPr lang="fr-CA" altLang="zh-CN" dirty="0" smtClean="0">
                <a:solidFill>
                  <a:schemeClr val="tx2"/>
                </a:solidFill>
              </a:rPr>
              <a:t> not </a:t>
            </a:r>
            <a:r>
              <a:rPr lang="fr-CA" altLang="zh-CN" dirty="0" err="1" smtClean="0">
                <a:solidFill>
                  <a:schemeClr val="tx2"/>
                </a:solidFill>
              </a:rPr>
              <a:t>rank</a:t>
            </a:r>
            <a:r>
              <a:rPr lang="fr-CA" altLang="zh-CN" dirty="0" smtClean="0">
                <a:solidFill>
                  <a:schemeClr val="tx2"/>
                </a:solidFill>
              </a:rPr>
              <a:t>-one, NOA  can </a:t>
            </a:r>
            <a:r>
              <a:rPr lang="fr-CA" altLang="zh-CN" dirty="0" err="1" smtClean="0">
                <a:solidFill>
                  <a:schemeClr val="tx2"/>
                </a:solidFill>
              </a:rPr>
              <a:t>iteratively</a:t>
            </a:r>
            <a:r>
              <a:rPr lang="fr-CA" altLang="zh-CN" dirty="0" smtClean="0">
                <a:solidFill>
                  <a:schemeClr val="tx2"/>
                </a:solidFill>
              </a:rPr>
              <a:t> </a:t>
            </a:r>
            <a:r>
              <a:rPr lang="en-US" altLang="zh-CN" dirty="0" smtClean="0">
                <a:solidFill>
                  <a:schemeClr val="tx2"/>
                </a:solidFill>
              </a:rPr>
              <a:t>generate a sequence of improved solutions that converge to an optimal rank-one solution.</a:t>
            </a:r>
          </a:p>
          <a:p>
            <a:pPr lvl="1">
              <a:defRPr/>
            </a:pPr>
            <a:r>
              <a:rPr lang="en-US" altLang="zh-CN" dirty="0" smtClean="0">
                <a:solidFill>
                  <a:schemeClr val="tx2"/>
                </a:solidFill>
              </a:rPr>
              <a:t>NOA is applicable for a wide range scale of power networks. (2, 5, 9, 14, 30, 39, 57, 118 nodes)</a:t>
            </a:r>
            <a:endParaRPr lang="en-GB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fr-CA" altLang="zh-CN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zh-CN" sz="28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endParaRPr lang="fr-CA" altLang="zh-CN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0A8437-3D25-4129-9496-BDE1134C8F0B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11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229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3. Mathematical formulation</a:t>
            </a:r>
            <a:br>
              <a:rPr lang="en-US" altLang="zh-CN" sz="4000" smtClean="0">
                <a:solidFill>
                  <a:schemeClr val="tx2"/>
                </a:solidFill>
              </a:rPr>
            </a:br>
            <a:r>
              <a:rPr lang="en-US" altLang="zh-CN" sz="4000" smtClean="0">
                <a:solidFill>
                  <a:schemeClr val="tx2"/>
                </a:solidFill>
              </a:rPr>
              <a:t>     of the OPF 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sp>
        <p:nvSpPr>
          <p:cNvPr id="11269" name="Espace réservé du contenu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000250" y="1600200"/>
            <a:ext cx="6610350" cy="4493095"/>
          </a:xfrm>
          <a:blipFill rotWithShape="1">
            <a:blip r:embed="rId3"/>
            <a:stretch>
              <a:fillRect l="-2028" t="-2849" b="-2171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87E9817-AC62-41F2-98B2-3DD2E1827EF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12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331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3. Mathematical formulation</a:t>
            </a:r>
            <a:br>
              <a:rPr lang="en-US" altLang="zh-CN" sz="4000" smtClean="0">
                <a:solidFill>
                  <a:schemeClr val="tx2"/>
                </a:solidFill>
              </a:rPr>
            </a:br>
            <a:r>
              <a:rPr lang="en-US" altLang="zh-CN" sz="4000" smtClean="0">
                <a:solidFill>
                  <a:schemeClr val="tx2"/>
                </a:solidFill>
              </a:rPr>
              <a:t>     of the OPF 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sp>
        <p:nvSpPr>
          <p:cNvPr id="11269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Objective function:</a:t>
            </a:r>
            <a:endParaRPr lang="en-GB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2"/>
                </a:solidFill>
              </a:rPr>
              <a:t>Minimize total generating cost: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3429000"/>
            <a:ext cx="54784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13C306-AD2C-4D6D-B01E-709CA68B649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13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4340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3. Mathematical formulation</a:t>
            </a:r>
            <a:br>
              <a:rPr lang="en-US" altLang="zh-CN" sz="4000" smtClean="0">
                <a:solidFill>
                  <a:schemeClr val="tx2"/>
                </a:solidFill>
              </a:rPr>
            </a:br>
            <a:r>
              <a:rPr lang="en-US" altLang="zh-CN" sz="4000" smtClean="0">
                <a:solidFill>
                  <a:schemeClr val="tx2"/>
                </a:solidFill>
              </a:rPr>
              <a:t>     of the OPF 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sp>
        <p:nvSpPr>
          <p:cNvPr id="11269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Equality constraints:</a:t>
            </a:r>
            <a:endParaRPr lang="en-GB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dirty="0" smtClean="0">
                <a:solidFill>
                  <a:schemeClr val="tx2"/>
                </a:solidFill>
              </a:rPr>
              <a:t>Power balance at each node: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3429000"/>
            <a:ext cx="59166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F02A63F-4834-4581-BABD-FDB92D7756B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14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536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3. Mathematical formulation</a:t>
            </a:r>
            <a:br>
              <a:rPr lang="en-US" altLang="zh-CN" sz="4000" smtClean="0">
                <a:solidFill>
                  <a:schemeClr val="tx2"/>
                </a:solidFill>
              </a:rPr>
            </a:br>
            <a:r>
              <a:rPr lang="en-US" altLang="zh-CN" sz="4000" smtClean="0">
                <a:solidFill>
                  <a:schemeClr val="tx2"/>
                </a:solidFill>
              </a:rPr>
              <a:t>     of the OPF 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sp>
        <p:nvSpPr>
          <p:cNvPr id="11269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Inequality constraints:</a:t>
            </a:r>
            <a:endParaRPr lang="en-GB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chemeClr val="tx2"/>
                </a:solidFill>
              </a:rPr>
              <a:t>Limits on active and reactive </a:t>
            </a:r>
            <a:r>
              <a:rPr lang="en-GB" altLang="zh-CN" dirty="0">
                <a:solidFill>
                  <a:schemeClr val="tx2"/>
                </a:solidFill>
              </a:rPr>
              <a:t>p</a:t>
            </a:r>
            <a:r>
              <a:rPr lang="en-GB" dirty="0" smtClean="0">
                <a:solidFill>
                  <a:schemeClr val="tx2"/>
                </a:solidFill>
              </a:rPr>
              <a:t>ower at each generator: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795713"/>
            <a:ext cx="57721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8A8ED4-10DD-45A2-98DD-8BF6629D2F9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15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638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3. Mathematical formulation</a:t>
            </a:r>
            <a:br>
              <a:rPr lang="en-US" altLang="zh-CN" sz="4000" smtClean="0">
                <a:solidFill>
                  <a:schemeClr val="tx2"/>
                </a:solidFill>
              </a:rPr>
            </a:br>
            <a:r>
              <a:rPr lang="en-US" altLang="zh-CN" sz="4000" smtClean="0">
                <a:solidFill>
                  <a:schemeClr val="tx2"/>
                </a:solidFill>
              </a:rPr>
              <a:t>     of the OPF 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sp>
        <p:nvSpPr>
          <p:cNvPr id="11269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/>
                </a:solidFill>
              </a:rPr>
              <a:t>Inequality constraints:</a:t>
            </a:r>
            <a:endParaRPr lang="en-GB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chemeClr val="tx2"/>
                </a:solidFill>
              </a:rPr>
              <a:t>Limits on voltage at each node</a:t>
            </a:r>
            <a:r>
              <a:rPr lang="en-GB" dirty="0" smtClean="0">
                <a:solidFill>
                  <a:schemeClr val="tx2"/>
                </a:solidFill>
              </a:rPr>
              <a:t>: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3500438"/>
            <a:ext cx="4637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318000"/>
            <a:ext cx="5765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8C25E88-1AA6-4470-9770-89D8750CEE85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16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741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3. Mathematical formulation</a:t>
            </a:r>
            <a:br>
              <a:rPr lang="en-US" altLang="zh-CN" sz="4000" smtClean="0">
                <a:solidFill>
                  <a:schemeClr val="tx2"/>
                </a:solidFill>
              </a:rPr>
            </a:br>
            <a:r>
              <a:rPr lang="en-US" altLang="zh-CN" sz="4000" smtClean="0">
                <a:solidFill>
                  <a:schemeClr val="tx2"/>
                </a:solidFill>
              </a:rPr>
              <a:t>     of the OPF 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pic>
        <p:nvPicPr>
          <p:cNvPr id="1741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4163" y="1557338"/>
            <a:ext cx="4992687" cy="415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A698D10-C306-4EBB-A68E-A25F2BA1337F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17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843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3. Mathematical formulation</a:t>
            </a:r>
            <a:br>
              <a:rPr lang="en-US" altLang="zh-CN" sz="4000" smtClean="0">
                <a:solidFill>
                  <a:schemeClr val="tx2"/>
                </a:solidFill>
              </a:rPr>
            </a:br>
            <a:r>
              <a:rPr lang="en-US" altLang="zh-CN" sz="4000" smtClean="0">
                <a:solidFill>
                  <a:schemeClr val="tx2"/>
                </a:solidFill>
              </a:rPr>
              <a:t>     of the OPF 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sp>
        <p:nvSpPr>
          <p:cNvPr id="18437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Define the </a:t>
            </a:r>
            <a:r>
              <a:rPr lang="en-US" dirty="0" err="1" smtClean="0">
                <a:solidFill>
                  <a:schemeClr val="tx2"/>
                </a:solidFill>
              </a:rPr>
              <a:t>Hermitian</a:t>
            </a:r>
            <a:r>
              <a:rPr lang="en-US" dirty="0" smtClean="0">
                <a:solidFill>
                  <a:schemeClr val="tx2"/>
                </a:solidFill>
              </a:rPr>
              <a:t> symmetric matrix of outer product</a:t>
            </a:r>
            <a:r>
              <a:rPr lang="zh-CN" altLang="en-US" dirty="0" smtClean="0">
                <a:solidFill>
                  <a:schemeClr val="tx2"/>
                </a:solidFill>
              </a:rPr>
              <a:t>：</a:t>
            </a:r>
            <a:endParaRPr lang="en-US" altLang="zh-CN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endParaRPr lang="fr-CA" altLang="zh-CN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r>
              <a:rPr lang="fr-CA" altLang="zh-CN" dirty="0" err="1" smtClean="0">
                <a:solidFill>
                  <a:schemeClr val="tx2"/>
                </a:solidFill>
              </a:rPr>
              <a:t>which</a:t>
            </a:r>
            <a:r>
              <a:rPr lang="fr-CA" altLang="zh-CN" dirty="0" smtClean="0">
                <a:solidFill>
                  <a:schemeClr val="tx2"/>
                </a:solidFill>
              </a:rPr>
              <a:t> must </a:t>
            </a:r>
            <a:r>
              <a:rPr lang="fr-CA" altLang="zh-CN" dirty="0" err="1" smtClean="0">
                <a:solidFill>
                  <a:schemeClr val="tx2"/>
                </a:solidFill>
              </a:rPr>
              <a:t>satisfy</a:t>
            </a:r>
            <a:r>
              <a:rPr lang="fr-CA" altLang="zh-CN" dirty="0" smtClean="0">
                <a:solidFill>
                  <a:schemeClr val="tx2"/>
                </a:solidFill>
              </a:rPr>
              <a:t>,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endParaRPr lang="fr-CA" altLang="zh-CN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141663"/>
            <a:ext cx="302418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508500"/>
            <a:ext cx="3530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EBB4052-FF7C-494D-A664-EC22B225CD8D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18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9460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3. Mathematical formulation</a:t>
            </a:r>
            <a:br>
              <a:rPr lang="en-US" altLang="zh-CN" sz="4000" smtClean="0">
                <a:solidFill>
                  <a:schemeClr val="tx2"/>
                </a:solidFill>
              </a:rPr>
            </a:br>
            <a:r>
              <a:rPr lang="en-US" altLang="zh-CN" sz="4000" smtClean="0">
                <a:solidFill>
                  <a:schemeClr val="tx2"/>
                </a:solidFill>
              </a:rPr>
              <a:t>     of the OPF 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pic>
        <p:nvPicPr>
          <p:cNvPr id="1946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628775"/>
            <a:ext cx="4314825" cy="431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B3A6E3-CC78-49A9-898F-4AEA7F675D2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19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prstClr val="white"/>
                </a:solidFill>
              </a:rPr>
              <a:t>GlobalSIP</a:t>
            </a:r>
            <a:endParaRPr lang="en-AU" sz="4800">
              <a:solidFill>
                <a:prstClr val="white"/>
              </a:solidFill>
            </a:endParaRPr>
          </a:p>
        </p:txBody>
      </p:sp>
      <p:sp>
        <p:nvSpPr>
          <p:cNvPr id="2048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solidFill>
                  <a:schemeClr val="tx2"/>
                </a:solidFill>
              </a:rPr>
              <a:t>4. </a:t>
            </a:r>
            <a:r>
              <a:rPr lang="en-US" altLang="zh-CN" sz="4000" dirty="0" err="1" smtClean="0">
                <a:solidFill>
                  <a:schemeClr val="tx2"/>
                </a:solidFill>
              </a:rPr>
              <a:t>Nonsmooth</a:t>
            </a:r>
            <a:r>
              <a:rPr lang="en-US" altLang="zh-CN" sz="4000" dirty="0" smtClean="0">
                <a:solidFill>
                  <a:schemeClr val="tx2"/>
                </a:solidFill>
              </a:rPr>
              <a:t> optimization algorithm for OPF</a:t>
            </a:r>
            <a:endParaRPr lang="fr-CA" altLang="zh-CN" sz="40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000250" y="1600200"/>
                <a:ext cx="668655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altLang="zh-CN" sz="2400" dirty="0" smtClean="0">
                    <a:solidFill>
                      <a:schemeClr val="tx2"/>
                    </a:solidFill>
                  </a:rPr>
                  <a:t>NOA Motivation</a:t>
                </a:r>
                <a:r>
                  <a:rPr lang="zh-CN" altLang="en-US" sz="2400" dirty="0" smtClean="0">
                    <a:solidFill>
                      <a:schemeClr val="tx2"/>
                    </a:solidFill>
                  </a:rPr>
                  <a:t>：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  <a:defRPr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      It </a:t>
                </a:r>
                <a:r>
                  <a:rPr lang="en-US" sz="2400" dirty="0">
                    <a:solidFill>
                      <a:schemeClr val="tx2"/>
                    </a:solidFill>
                  </a:rPr>
                  <a:t>is obvious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that a </a:t>
                </a:r>
                <a:r>
                  <a:rPr lang="en-US" sz="2400" dirty="0">
                    <a:solidFill>
                      <a:schemeClr val="tx2"/>
                    </a:solidFill>
                  </a:rPr>
                  <a:t>positive semi-definite matrix is of rank-one if and only if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it has </a:t>
                </a:r>
                <a:r>
                  <a:rPr lang="en-US" sz="2400" dirty="0">
                    <a:solidFill>
                      <a:schemeClr val="tx2"/>
                    </a:solidFill>
                  </a:rPr>
                  <a:t>only one nonzero positive eigenvalue. Under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positive semi-definiteness </a:t>
                </a:r>
                <a:r>
                  <a:rPr lang="en-US" sz="2400" dirty="0">
                    <a:solidFill>
                      <a:schemeClr val="tx2"/>
                    </a:solidFill>
                  </a:rPr>
                  <a:t>condition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, the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matrix rank-one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constraint is </a:t>
                </a:r>
                <a:r>
                  <a:rPr lang="en-US" sz="2400" dirty="0">
                    <a:solidFill>
                      <a:schemeClr val="tx2"/>
                    </a:solidFill>
                  </a:rPr>
                  <a:t>thus equivalent to the spectral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constraint </a:t>
                </a:r>
              </a:p>
              <a:p>
                <a:pPr marL="0" indent="0" algn="ctr">
                  <a:lnSpc>
                    <a:spcPct val="90000"/>
                  </a:lnSpc>
                  <a:buNone/>
                  <a:defRPr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2"/>
                        </a:solidFill>
                        <a:latin typeface="Cambria Math"/>
                      </a:rPr>
                      <m:t>Trace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zh-CN" altLang="en-US" sz="2400" i="1" dirty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𝑊</m:t>
                    </m:r>
                    <m:r>
                      <a:rPr lang="en-US" altLang="zh-CN" sz="240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CA" altLang="zh-CN" sz="2400" dirty="0">
                    <a:solidFill>
                      <a:schemeClr val="tx2"/>
                    </a:solidFill>
                  </a:rPr>
                  <a:t> 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  <a:defRPr/>
                </a:pP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endParaRPr lang="en-GB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90000"/>
                  </a:lnSpc>
                  <a:buFont typeface="Arial" charset="0"/>
                  <a:buNone/>
                  <a:defRPr/>
                </a:pPr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Font typeface="Arial" charset="0"/>
                  <a:buNone/>
                  <a:defRPr/>
                </a:pPr>
                <a:endParaRPr lang="fr-CA" altLang="zh-CN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0" y="1600200"/>
                <a:ext cx="6686550" cy="4525963"/>
              </a:xfrm>
              <a:blipFill rotWithShape="1">
                <a:blip r:embed="rId3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eaLnBrk="1" hangingPunct="1"/>
            <a:r>
              <a:rPr lang="en-US" altLang="zh-CN" sz="4800" smtClean="0">
                <a:solidFill>
                  <a:schemeClr val="tx2"/>
                </a:solidFill>
              </a:rPr>
              <a:t>Outline</a:t>
            </a:r>
            <a:endParaRPr lang="fr-CA" altLang="zh-CN" sz="4800" smtClean="0">
              <a:solidFill>
                <a:schemeClr val="tx2"/>
              </a:solidFill>
            </a:endParaRPr>
          </a:p>
        </p:txBody>
      </p:sp>
      <p:sp>
        <p:nvSpPr>
          <p:cNvPr id="3075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4E65A7-9360-4DFC-BB21-82C57514FDC9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grpSp>
        <p:nvGrpSpPr>
          <p:cNvPr id="3076" name="Group 1"/>
          <p:cNvGrpSpPr>
            <a:grpSpLocks/>
          </p:cNvGrpSpPr>
          <p:nvPr/>
        </p:nvGrpSpPr>
        <p:grpSpPr bwMode="auto">
          <a:xfrm>
            <a:off x="2635250" y="1787525"/>
            <a:ext cx="5857875" cy="488950"/>
            <a:chOff x="2635250" y="1787525"/>
            <a:chExt cx="5857875" cy="488950"/>
          </a:xfrm>
        </p:grpSpPr>
        <p:sp>
          <p:nvSpPr>
            <p:cNvPr id="3091" name="AutoShape 20"/>
            <p:cNvSpPr>
              <a:spLocks noChangeArrowheads="1"/>
            </p:cNvSpPr>
            <p:nvPr/>
          </p:nvSpPr>
          <p:spPr bwMode="gray">
            <a:xfrm>
              <a:off x="2724150" y="1787525"/>
              <a:ext cx="5768975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Rectangle 21"/>
            <p:cNvSpPr>
              <a:spLocks noChangeArrowheads="1"/>
            </p:cNvSpPr>
            <p:nvPr/>
          </p:nvSpPr>
          <p:spPr bwMode="auto">
            <a:xfrm>
              <a:off x="3127375" y="1804988"/>
              <a:ext cx="38655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tx2"/>
                  </a:solidFill>
                </a:rPr>
                <a:t>Introduction</a:t>
              </a:r>
            </a:p>
          </p:txBody>
        </p:sp>
        <p:sp>
          <p:nvSpPr>
            <p:cNvPr id="3093" name="Oval 26"/>
            <p:cNvSpPr>
              <a:spLocks noChangeArrowheads="1"/>
            </p:cNvSpPr>
            <p:nvPr/>
          </p:nvSpPr>
          <p:spPr bwMode="gray">
            <a:xfrm>
              <a:off x="2635250" y="190500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9B491B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77" name="AutoShape 29"/>
          <p:cNvSpPr>
            <a:spLocks noChangeArrowheads="1"/>
          </p:cNvSpPr>
          <p:nvPr/>
        </p:nvSpPr>
        <p:spPr bwMode="gray">
          <a:xfrm>
            <a:off x="2652713" y="3081338"/>
            <a:ext cx="584041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8" name="Rectangle 30"/>
          <p:cNvSpPr>
            <a:spLocks noChangeArrowheads="1"/>
          </p:cNvSpPr>
          <p:nvPr/>
        </p:nvSpPr>
        <p:spPr bwMode="auto">
          <a:xfrm>
            <a:off x="3105150" y="3081338"/>
            <a:ext cx="400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Mathematical formulation of the OPF 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079" name="Oval 31"/>
          <p:cNvSpPr>
            <a:spLocks noChangeArrowheads="1"/>
          </p:cNvSpPr>
          <p:nvPr/>
        </p:nvSpPr>
        <p:spPr bwMode="gray">
          <a:xfrm>
            <a:off x="2635250" y="321151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0" name="AutoShape 29"/>
          <p:cNvSpPr>
            <a:spLocks noChangeArrowheads="1"/>
          </p:cNvSpPr>
          <p:nvPr/>
        </p:nvSpPr>
        <p:spPr bwMode="gray">
          <a:xfrm>
            <a:off x="2724150" y="4367213"/>
            <a:ext cx="5840413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1" name="Rectangle 30"/>
          <p:cNvSpPr>
            <a:spLocks noChangeArrowheads="1"/>
          </p:cNvSpPr>
          <p:nvPr/>
        </p:nvSpPr>
        <p:spPr bwMode="auto">
          <a:xfrm>
            <a:off x="3105150" y="4375150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AU">
                <a:solidFill>
                  <a:schemeClr val="tx2"/>
                </a:solidFill>
              </a:rPr>
              <a:t>Simulation results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082" name="Oval 31"/>
          <p:cNvSpPr>
            <a:spLocks noChangeArrowheads="1"/>
          </p:cNvSpPr>
          <p:nvPr/>
        </p:nvSpPr>
        <p:spPr bwMode="gray">
          <a:xfrm>
            <a:off x="2635250" y="450532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083" name="Group 2"/>
          <p:cNvGrpSpPr>
            <a:grpSpLocks/>
          </p:cNvGrpSpPr>
          <p:nvPr/>
        </p:nvGrpSpPr>
        <p:grpSpPr bwMode="auto">
          <a:xfrm>
            <a:off x="2647950" y="2430463"/>
            <a:ext cx="5916613" cy="488950"/>
            <a:chOff x="2647950" y="2430463"/>
            <a:chExt cx="5916613" cy="488950"/>
          </a:xfrm>
        </p:grpSpPr>
        <p:sp>
          <p:nvSpPr>
            <p:cNvPr id="3088" name="AutoShape 24"/>
            <p:cNvSpPr>
              <a:spLocks noChangeArrowheads="1"/>
            </p:cNvSpPr>
            <p:nvPr/>
          </p:nvSpPr>
          <p:spPr bwMode="gray">
            <a:xfrm>
              <a:off x="2720975" y="2430463"/>
              <a:ext cx="5843588" cy="48895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9" name="Rectangle 25"/>
            <p:cNvSpPr>
              <a:spLocks noChangeArrowheads="1"/>
            </p:cNvSpPr>
            <p:nvPr/>
          </p:nvSpPr>
          <p:spPr bwMode="auto">
            <a:xfrm>
              <a:off x="3127375" y="2455863"/>
              <a:ext cx="18907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AU">
                  <a:solidFill>
                    <a:schemeClr val="tx2"/>
                  </a:solidFill>
                </a:rPr>
                <a:t>Literature review</a:t>
              </a:r>
              <a:endParaRPr lang="en-US" altLang="zh-CN">
                <a:solidFill>
                  <a:schemeClr val="tx2"/>
                </a:solidFill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647950" y="2576513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84" name="AutoShape 24"/>
          <p:cNvSpPr>
            <a:spLocks noChangeArrowheads="1"/>
          </p:cNvSpPr>
          <p:nvPr/>
        </p:nvSpPr>
        <p:spPr bwMode="gray">
          <a:xfrm>
            <a:off x="2720975" y="3727450"/>
            <a:ext cx="5843588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5" name="Rectangle 25"/>
          <p:cNvSpPr>
            <a:spLocks noChangeArrowheads="1"/>
          </p:cNvSpPr>
          <p:nvPr/>
        </p:nvSpPr>
        <p:spPr bwMode="auto">
          <a:xfrm>
            <a:off x="3127375" y="3752850"/>
            <a:ext cx="4545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Nonsmooth optimization algorithm for OPF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gray">
          <a:xfrm>
            <a:off x="2647950" y="38735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87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B3A6E3-CC78-49A9-898F-4AEA7F675D2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20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prstClr val="white"/>
                </a:solidFill>
              </a:rPr>
              <a:t>GlobalSIP</a:t>
            </a:r>
            <a:endParaRPr lang="en-AU" sz="4800">
              <a:solidFill>
                <a:prstClr val="white"/>
              </a:solidFill>
            </a:endParaRPr>
          </a:p>
        </p:txBody>
      </p:sp>
      <p:sp>
        <p:nvSpPr>
          <p:cNvPr id="2048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solidFill>
                  <a:schemeClr val="tx2"/>
                </a:solidFill>
              </a:rPr>
              <a:t>4. </a:t>
            </a:r>
            <a:r>
              <a:rPr lang="en-US" altLang="zh-CN" sz="4000" dirty="0" err="1" smtClean="0">
                <a:solidFill>
                  <a:schemeClr val="tx2"/>
                </a:solidFill>
              </a:rPr>
              <a:t>Nonsmooth</a:t>
            </a:r>
            <a:r>
              <a:rPr lang="en-US" altLang="zh-CN" sz="4000" dirty="0" smtClean="0">
                <a:solidFill>
                  <a:schemeClr val="tx2"/>
                </a:solidFill>
              </a:rPr>
              <a:t> optimization algorithm for OPF</a:t>
            </a:r>
            <a:endParaRPr lang="fr-CA" altLang="zh-CN" sz="40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000250" y="1600200"/>
                <a:ext cx="668655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altLang="zh-CN" sz="2400" dirty="0" smtClean="0">
                    <a:solidFill>
                      <a:schemeClr val="tx2"/>
                    </a:solidFill>
                  </a:rPr>
                  <a:t>NOA Motivation</a:t>
                </a:r>
                <a:r>
                  <a:rPr lang="zh-CN" altLang="en-US" sz="2400" dirty="0" smtClean="0">
                    <a:solidFill>
                      <a:schemeClr val="tx2"/>
                    </a:solidFill>
                  </a:rPr>
                  <a:t>：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  <a:defRPr/>
                </a:pPr>
                <a:r>
                  <a:rPr lang="en-US" sz="2400" dirty="0">
                    <a:solidFill>
                      <a:schemeClr val="tx2"/>
                    </a:solidFill>
                  </a:rPr>
                  <a:t>      Instead of handling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nonconvex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constraint,  we </a:t>
                </a:r>
                <a:r>
                  <a:rPr lang="en-US" sz="2400" dirty="0">
                    <a:solidFill>
                      <a:schemeClr val="tx2"/>
                    </a:solidFill>
                  </a:rPr>
                  <a:t>incorporate it into the objective, resulting in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following alternative </a:t>
                </a:r>
                <a:r>
                  <a:rPr lang="en-US" sz="2400" dirty="0">
                    <a:solidFill>
                      <a:schemeClr val="tx2"/>
                    </a:solidFill>
                  </a:rPr>
                  <a:t>formulation 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  <a:defRPr/>
                </a:pPr>
                <a:endParaRPr lang="en-US" altLang="zh-CN" sz="2400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 algn="ctr">
                  <a:lnSpc>
                    <a:spcPct val="9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 </m:t>
                          </m:r>
                        </m:e>
                      </m:func>
                      <m:r>
                        <a:rPr lang="zh-CN" altLang="en-US" sz="2400" i="1">
                          <a:solidFill>
                            <a:schemeClr val="tx2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zh-CN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1800">
                          <a:solidFill>
                            <a:schemeClr val="tx2"/>
                          </a:solidFill>
                          <a:latin typeface="Cambria Math"/>
                        </a:rPr>
                        <m:t>Trace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CN" sz="18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18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zh-CN" altLang="en-US" sz="180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CN" sz="2400">
                          <a:solidFill>
                            <a:srgbClr val="1F497D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0" y="1600200"/>
                <a:ext cx="6686550" cy="4525963"/>
              </a:xfrm>
              <a:blipFill rotWithShape="1">
                <a:blip r:embed="rId3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4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B3A6E3-CC78-49A9-898F-4AEA7F675D2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21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prstClr val="white"/>
                </a:solidFill>
              </a:rPr>
              <a:t>GlobalSIP</a:t>
            </a:r>
            <a:endParaRPr lang="en-AU" sz="4800">
              <a:solidFill>
                <a:prstClr val="white"/>
              </a:solidFill>
            </a:endParaRPr>
          </a:p>
        </p:txBody>
      </p:sp>
      <p:sp>
        <p:nvSpPr>
          <p:cNvPr id="2048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solidFill>
                  <a:schemeClr val="tx2"/>
                </a:solidFill>
              </a:rPr>
              <a:t>4. </a:t>
            </a:r>
            <a:r>
              <a:rPr lang="en-US" altLang="zh-CN" sz="4000" dirty="0" err="1" smtClean="0">
                <a:solidFill>
                  <a:schemeClr val="tx2"/>
                </a:solidFill>
              </a:rPr>
              <a:t>Nonsmooth</a:t>
            </a:r>
            <a:r>
              <a:rPr lang="en-US" altLang="zh-CN" sz="4000" dirty="0" smtClean="0">
                <a:solidFill>
                  <a:schemeClr val="tx2"/>
                </a:solidFill>
              </a:rPr>
              <a:t> optimization algorithm for OPF</a:t>
            </a:r>
            <a:endParaRPr lang="fr-CA" altLang="zh-CN" sz="4000" dirty="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000250" y="1600200"/>
                <a:ext cx="6686550" cy="45259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altLang="zh-CN" sz="2400" dirty="0" smtClean="0">
                    <a:solidFill>
                      <a:schemeClr val="tx2"/>
                    </a:solidFill>
                  </a:rPr>
                  <a:t>NOA Motivation</a:t>
                </a:r>
                <a:r>
                  <a:rPr lang="zh-CN" altLang="en-US" sz="2400" dirty="0" smtClean="0">
                    <a:solidFill>
                      <a:schemeClr val="tx2"/>
                    </a:solidFill>
                  </a:rPr>
                  <a:t>：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  <a:defRPr/>
                </a:pPr>
                <a:r>
                  <a:rPr lang="en-US" sz="2400" dirty="0">
                    <a:solidFill>
                      <a:schemeClr val="tx2"/>
                    </a:solidFill>
                  </a:rPr>
                  <a:t>      </a:t>
                </a:r>
                <a:r>
                  <a:rPr lang="en-US" altLang="zh-CN" sz="2400" dirty="0" smtClean="0">
                    <a:solidFill>
                      <a:schemeClr val="tx2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following convex optimization problem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provides an </a:t>
                </a:r>
                <a:r>
                  <a:rPr lang="en-US" sz="2400" dirty="0">
                    <a:solidFill>
                      <a:schemeClr val="tx2"/>
                    </a:solidFill>
                  </a:rPr>
                  <a:t>upper bound for the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nonconvex</a:t>
                </a:r>
                <a:r>
                  <a:rPr lang="en-US" sz="2400" dirty="0">
                    <a:solidFill>
                      <a:schemeClr val="tx2"/>
                    </a:solidFill>
                  </a:rPr>
                  <a:t> optimization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problem </a:t>
                </a:r>
              </a:p>
              <a:p>
                <a:pPr marL="0" indent="0">
                  <a:lnSpc>
                    <a:spcPct val="90000"/>
                  </a:lnSpc>
                  <a:buNone/>
                  <a:defRPr/>
                </a:pPr>
                <a:endParaRPr lang="en-US" altLang="zh-CN" sz="2400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 algn="ctr">
                  <a:lnSpc>
                    <a:spcPct val="9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min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</m:d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 </m:t>
                          </m:r>
                        </m:e>
                      </m:func>
                      <m:r>
                        <a:rPr lang="zh-CN" altLang="en-US" sz="2400" i="1">
                          <a:solidFill>
                            <a:schemeClr val="tx2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altLang="zh-CN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solidFill>
                            <a:schemeClr val="tx2"/>
                          </a:solidFill>
                          <a:latin typeface="Cambria Math"/>
                        </a:rPr>
                        <m:t>Trace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CN" sz="2400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zh-CN" altLang="en-US" sz="2400" i="1" dirty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𝐻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𝑊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>
                          <a:solidFill>
                            <a:srgbClr val="1F497D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0" y="1600200"/>
                <a:ext cx="6686550" cy="4525963"/>
              </a:xfrm>
              <a:blipFill rotWithShape="1">
                <a:blip r:embed="rId3"/>
                <a:stretch>
                  <a:fillRect l="-13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B3A6E3-CC78-49A9-898F-4AEA7F675D2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22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048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dirty="0" smtClean="0">
                <a:solidFill>
                  <a:schemeClr val="tx2"/>
                </a:solidFill>
              </a:rPr>
              <a:t>4. </a:t>
            </a:r>
            <a:r>
              <a:rPr lang="en-US" altLang="zh-CN" sz="4000" dirty="0" err="1" smtClean="0">
                <a:solidFill>
                  <a:schemeClr val="tx2"/>
                </a:solidFill>
              </a:rPr>
              <a:t>Nonsmooth</a:t>
            </a:r>
            <a:r>
              <a:rPr lang="en-US" altLang="zh-CN" sz="4000" dirty="0" smtClean="0">
                <a:solidFill>
                  <a:schemeClr val="tx2"/>
                </a:solidFill>
              </a:rPr>
              <a:t> optimization algorithm for OPF</a:t>
            </a:r>
            <a:endParaRPr lang="fr-CA" altLang="zh-CN" sz="4000" dirty="0" smtClean="0">
              <a:solidFill>
                <a:schemeClr val="tx2"/>
              </a:solidFill>
            </a:endParaRPr>
          </a:p>
        </p:txBody>
      </p:sp>
      <p:sp>
        <p:nvSpPr>
          <p:cNvPr id="12293" name="Espace réservé du contenu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000250" y="1600200"/>
            <a:ext cx="6686550" cy="4525963"/>
          </a:xfrm>
          <a:blipFill rotWithShape="1">
            <a:blip r:embed="rId3"/>
            <a:stretch>
              <a:fillRect l="-200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80DB17-B26A-49CD-B75D-50CEEE0FE862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23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150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4. Nonsmooth optimization algorithm for OPF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p:sp>
        <p:nvSpPr>
          <p:cNvPr id="12293" name="Espace réservé du contenu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000250" y="1600200"/>
            <a:ext cx="6686550" cy="4525963"/>
          </a:xfrm>
          <a:blipFill rotWithShape="1">
            <a:blip r:embed="rId3"/>
            <a:stretch>
              <a:fillRect l="-200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41663"/>
            <a:ext cx="51847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567238"/>
            <a:ext cx="3722688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D84529-12B9-426F-8869-1BE19CC16D89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24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253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000" smtClean="0">
                <a:solidFill>
                  <a:schemeClr val="tx2"/>
                </a:solidFill>
              </a:rPr>
              <a:t>4. Nonsmooth optimization algorithm for OPF</a:t>
            </a:r>
            <a:endParaRPr lang="fr-CA" altLang="zh-CN" sz="4000" smtClean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2000250" y="1600200"/>
                <a:ext cx="6686550" cy="4525963"/>
              </a:xfrm>
            </p:spPr>
            <p:txBody>
              <a:bodyPr/>
              <a:lstStyle/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zh-CN" sz="2400" dirty="0" smtClean="0">
                  <a:solidFill>
                    <a:schemeClr val="tx2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zh-CN" sz="2400" dirty="0" smtClean="0">
                    <a:solidFill>
                      <a:schemeClr val="tx2"/>
                    </a:solidFill>
                  </a:rPr>
                  <a:t>Simulation Experience: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1.</m:t>
                    </m:r>
                    <m:r>
                      <a:rPr lang="zh-CN" alt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sz="2400" dirty="0" smtClean="0">
                    <a:solidFill>
                      <a:schemeClr val="tx2"/>
                    </a:solidFill>
                  </a:rPr>
                  <a:t> is determined to make that F(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solidFill>
                      <a:schemeClr val="tx2"/>
                    </a:solidFill>
                  </a:rPr>
                  <a:t>) and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Trace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zh-CN" alt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r>
                      <a:rPr lang="en-US" altLang="zh-CN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W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CA" altLang="zh-CN" sz="2400" dirty="0" smtClean="0">
                    <a:solidFill>
                      <a:schemeClr val="tx2"/>
                    </a:solidFill>
                  </a:rPr>
                  <a:t> are of </a:t>
                </a:r>
                <a:r>
                  <a:rPr lang="fr-CA" altLang="zh-CN" sz="2400" dirty="0" err="1" smtClean="0">
                    <a:solidFill>
                      <a:schemeClr val="tx2"/>
                    </a:solidFill>
                  </a:rPr>
                  <a:t>similar</a:t>
                </a:r>
                <a:r>
                  <a:rPr lang="fr-CA" altLang="zh-CN" sz="2400" dirty="0" smtClean="0">
                    <a:solidFill>
                      <a:schemeClr val="tx2"/>
                    </a:solidFill>
                  </a:rPr>
                  <a:t> magnitude; 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fr-CA" altLang="zh-CN" sz="2400" dirty="0" smtClean="0">
                    <a:solidFill>
                      <a:schemeClr val="tx2"/>
                    </a:solidFill>
                  </a:rPr>
                  <a:t>2.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Trace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zh-CN" alt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fr-CA" altLang="zh-CN" sz="2400" dirty="0" smtClean="0">
                    <a:solidFill>
                      <a:schemeClr val="tx2"/>
                    </a:solidFill>
                  </a:rPr>
                  <a:t> decreases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fr-CA" altLang="zh-CN" sz="2400" dirty="0" smtClean="0">
                    <a:solidFill>
                      <a:schemeClr val="tx2"/>
                    </a:solidFill>
                  </a:rPr>
                  <a:t>too </a:t>
                </a:r>
                <a:r>
                  <a:rPr lang="fr-CA" altLang="zh-CN" sz="2400" dirty="0" err="1" smtClean="0">
                    <a:solidFill>
                      <a:schemeClr val="tx2"/>
                    </a:solidFill>
                  </a:rPr>
                  <a:t>slowly</a:t>
                </a:r>
                <a:r>
                  <a:rPr lang="fr-CA" altLang="zh-CN" sz="2400" dirty="0" smtClean="0">
                    <a:solidFill>
                      <a:schemeClr val="tx2"/>
                    </a:solidFill>
                  </a:rPr>
                  <a:t> reset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zh-CN" alt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→2</m:t>
                    </m:r>
                    <m:r>
                      <a:rPr lang="zh-CN" alt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fr-CA" altLang="zh-CN" sz="2400" dirty="0" smtClean="0">
                    <a:solidFill>
                      <a:schemeClr val="tx2"/>
                    </a:solidFill>
                  </a:rPr>
                  <a:t>;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fr-CA" altLang="zh-CN" sz="2400" dirty="0" smtClean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Trace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altLang="zh-CN" sz="2400" b="0" i="0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zh-CN" alt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fr-CA" altLang="zh-CN" sz="2400" dirty="0" smtClean="0">
                    <a:solidFill>
                      <a:schemeClr val="tx2"/>
                    </a:solidFill>
                  </a:rPr>
                  <a:t> decreases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fr-CA" altLang="zh-CN" sz="2400" dirty="0" err="1" smtClean="0">
                    <a:solidFill>
                      <a:schemeClr val="tx2"/>
                    </a:solidFill>
                  </a:rPr>
                  <a:t>too</a:t>
                </a:r>
                <a:r>
                  <a:rPr lang="fr-CA" altLang="zh-CN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fr-CA" altLang="zh-CN" sz="2400" dirty="0" err="1" smtClean="0">
                    <a:solidFill>
                      <a:schemeClr val="tx2"/>
                    </a:solidFill>
                  </a:rPr>
                  <a:t>quickly</a:t>
                </a:r>
                <a:r>
                  <a:rPr lang="fr-CA" altLang="zh-CN" sz="2400" dirty="0" smtClean="0">
                    <a:solidFill>
                      <a:schemeClr val="tx2"/>
                    </a:solidFill>
                  </a:rPr>
                  <a:t> reset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zh-CN" alt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→</m:t>
                    </m:r>
                    <m:r>
                      <a:rPr lang="zh-CN" alt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𝜇</m:t>
                    </m:r>
                    <m:r>
                      <a:rPr lang="en-US" altLang="zh-CN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fr-CA" altLang="zh-CN" sz="2400" dirty="0" smtClean="0">
                    <a:solidFill>
                      <a:schemeClr val="tx2"/>
                    </a:solidFill>
                  </a:rPr>
                  <a:t>;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fr-CA" altLang="zh-CN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0" y="1600200"/>
                <a:ext cx="6686550" cy="4525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C233A54-00D4-4329-8E84-A5B473150E78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25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355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4800" smtClean="0">
                <a:solidFill>
                  <a:schemeClr val="tx2"/>
                </a:solidFill>
              </a:rPr>
              <a:t>5. Simulation results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The hardware and software facilities 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pt-BR" sz="2400" dirty="0" smtClean="0">
                <a:solidFill>
                  <a:schemeClr val="tx2"/>
                </a:solidFill>
              </a:rPr>
              <a:t>Processor</a:t>
            </a:r>
            <a:r>
              <a:rPr lang="pt-BR" sz="2400" dirty="0">
                <a:solidFill>
                  <a:schemeClr val="tx2"/>
                </a:solidFill>
              </a:rPr>
              <a:t>: Intel(R) Core(TM) i5-3470 CPU @3.20GHz;</a:t>
            </a:r>
          </a:p>
          <a:p>
            <a:r>
              <a:rPr lang="en-AU" sz="2400" dirty="0" smtClean="0">
                <a:solidFill>
                  <a:schemeClr val="tx2"/>
                </a:solidFill>
              </a:rPr>
              <a:t>Software</a:t>
            </a:r>
            <a:r>
              <a:rPr lang="en-AU" sz="2400" dirty="0">
                <a:solidFill>
                  <a:schemeClr val="tx2"/>
                </a:solidFill>
              </a:rPr>
              <a:t>: </a:t>
            </a:r>
            <a:r>
              <a:rPr lang="en-AU" sz="2400" dirty="0" err="1">
                <a:solidFill>
                  <a:schemeClr val="tx2"/>
                </a:solidFill>
              </a:rPr>
              <a:t>Matlab</a:t>
            </a:r>
            <a:r>
              <a:rPr lang="en-AU" sz="2400" dirty="0">
                <a:solidFill>
                  <a:schemeClr val="tx2"/>
                </a:solidFill>
              </a:rPr>
              <a:t> version </a:t>
            </a:r>
            <a:r>
              <a:rPr lang="en-AU" sz="2400" dirty="0" smtClean="0">
                <a:solidFill>
                  <a:schemeClr val="tx2"/>
                </a:solidFill>
              </a:rPr>
              <a:t>R2013b;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Matlab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toolbox: </a:t>
            </a:r>
            <a:r>
              <a:rPr lang="en-US" sz="2400" dirty="0" err="1" smtClean="0">
                <a:solidFill>
                  <a:schemeClr val="tx2"/>
                </a:solidFill>
              </a:rPr>
              <a:t>Matpower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version 5.1 </a:t>
            </a:r>
            <a:r>
              <a:rPr lang="en-US" sz="2400" dirty="0" smtClean="0">
                <a:solidFill>
                  <a:schemeClr val="tx2"/>
                </a:solidFill>
              </a:rPr>
              <a:t>to compute the </a:t>
            </a:r>
            <a:r>
              <a:rPr lang="en-US" sz="2400" dirty="0">
                <a:solidFill>
                  <a:schemeClr val="tx2"/>
                </a:solidFill>
              </a:rPr>
              <a:t>admittance matrix </a:t>
            </a:r>
            <a:r>
              <a:rPr lang="en-US" sz="2400" i="1" dirty="0">
                <a:solidFill>
                  <a:schemeClr val="tx2"/>
                </a:solidFill>
              </a:rPr>
              <a:t>Y </a:t>
            </a:r>
            <a:r>
              <a:rPr lang="en-US" sz="2400" dirty="0">
                <a:solidFill>
                  <a:schemeClr val="tx2"/>
                </a:solidFill>
              </a:rPr>
              <a:t>from the power system </a:t>
            </a:r>
            <a:r>
              <a:rPr lang="en-US" sz="2400" dirty="0" smtClean="0">
                <a:solidFill>
                  <a:schemeClr val="tx2"/>
                </a:solidFill>
              </a:rPr>
              <a:t>data; </a:t>
            </a:r>
            <a:r>
              <a:rPr lang="en-US" sz="2400" dirty="0" err="1" smtClean="0">
                <a:solidFill>
                  <a:schemeClr val="tx2"/>
                </a:solidFill>
              </a:rPr>
              <a:t>Yalmip</a:t>
            </a:r>
            <a:r>
              <a:rPr lang="en-US" sz="2400" dirty="0" smtClean="0">
                <a:solidFill>
                  <a:schemeClr val="tx2"/>
                </a:solidFill>
              </a:rPr>
              <a:t> with </a:t>
            </a:r>
            <a:r>
              <a:rPr lang="en-US" sz="2400" dirty="0" err="1">
                <a:solidFill>
                  <a:schemeClr val="tx2"/>
                </a:solidFill>
              </a:rPr>
              <a:t>SeDumi</a:t>
            </a:r>
            <a:r>
              <a:rPr lang="en-US" sz="2400" dirty="0">
                <a:solidFill>
                  <a:schemeClr val="tx2"/>
                </a:solidFill>
              </a:rPr>
              <a:t> 1.3 </a:t>
            </a:r>
            <a:r>
              <a:rPr lang="en-US" sz="2400" dirty="0" smtClean="0">
                <a:solidFill>
                  <a:schemeClr val="tx2"/>
                </a:solidFill>
              </a:rPr>
              <a:t>solver </a:t>
            </a: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 smtClean="0">
                <a:solidFill>
                  <a:schemeClr val="tx2"/>
                </a:solidFill>
              </a:rPr>
              <a:t>SDP.</a:t>
            </a:r>
          </a:p>
          <a:p>
            <a:endParaRPr lang="en-US" altLang="zh-CN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CA" altLang="zh-CN" sz="20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37BBFCF-CE5C-48EF-A6EC-C254A9AEFD49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26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4580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3600" smtClean="0">
                <a:solidFill>
                  <a:schemeClr val="tx2"/>
                </a:solidFill>
              </a:rPr>
              <a:t>5.1 WB2mod Network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WB2mod is a power network </a:t>
            </a:r>
            <a:r>
              <a:rPr lang="en-US" altLang="zh-CN" sz="2800" dirty="0" smtClean="0">
                <a:solidFill>
                  <a:schemeClr val="tx2"/>
                </a:solidFill>
              </a:rPr>
              <a:t>with 1 generator, 1 load bus and 1 transmission line.</a:t>
            </a:r>
            <a:endParaRPr lang="en-GB" sz="28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141663"/>
            <a:ext cx="4564063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CBB186-5560-4853-B5F2-78B160FB798A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27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560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3600" smtClean="0">
                <a:solidFill>
                  <a:schemeClr val="tx2"/>
                </a:solidFill>
              </a:rPr>
              <a:t>5.1 WB2mod Network</a:t>
            </a:r>
          </a:p>
        </p:txBody>
      </p:sp>
      <p:sp>
        <p:nvSpPr>
          <p:cNvPr id="13317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719263"/>
            <a:ext cx="5981700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F3442A5-0718-4155-BB0D-D268ACC45E13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28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662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3600" smtClean="0">
                <a:solidFill>
                  <a:schemeClr val="tx2"/>
                </a:solidFill>
              </a:rPr>
              <a:t>5.2 WB5 and WB5mod Network</a:t>
            </a:r>
          </a:p>
        </p:txBody>
      </p:sp>
      <p:sp>
        <p:nvSpPr>
          <p:cNvPr id="13317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tx2"/>
                </a:solidFill>
              </a:rPr>
              <a:t>WB5 is a power network with 5 buses, 2 generators and 6 transmission lines, which lead to 3 nonlinear equality constraints.</a:t>
            </a:r>
            <a:endParaRPr lang="en-GB" sz="240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81300"/>
            <a:ext cx="34559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C42FED9-C218-44F9-8F29-E2C2B999DFD6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29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765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3600" smtClean="0">
                <a:solidFill>
                  <a:schemeClr val="tx2"/>
                </a:solidFill>
              </a:rPr>
              <a:t>5.2 WB5 and WB5mod Network</a:t>
            </a:r>
          </a:p>
        </p:txBody>
      </p:sp>
      <p:sp>
        <p:nvSpPr>
          <p:cNvPr id="13317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824038"/>
            <a:ext cx="59420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9AC19B1-CD0E-47D8-833F-5FC964971037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3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4100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4800" smtClean="0">
                <a:solidFill>
                  <a:schemeClr val="tx2"/>
                </a:solidFill>
              </a:rPr>
              <a:t>1. Introduction</a:t>
            </a:r>
          </a:p>
        </p:txBody>
      </p:sp>
      <p:sp>
        <p:nvSpPr>
          <p:cNvPr id="4101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The optimal power flow(OPF) </a:t>
            </a:r>
            <a:r>
              <a:rPr lang="en-US" altLang="zh-CN" sz="2800" smtClean="0">
                <a:solidFill>
                  <a:schemeClr val="tx2"/>
                </a:solidFill>
              </a:rPr>
              <a:t>problem was introduced by</a:t>
            </a:r>
            <a:r>
              <a:rPr lang="en-US" sz="2800" smtClean="0">
                <a:solidFill>
                  <a:schemeClr val="tx2"/>
                </a:solidFill>
              </a:rPr>
              <a:t> Carpentier since 1962.</a:t>
            </a:r>
          </a:p>
          <a:p>
            <a:pPr eaLnBrk="1" hangingPunct="1"/>
            <a:r>
              <a:rPr lang="en-US" sz="2800" smtClean="0">
                <a:solidFill>
                  <a:schemeClr val="tx2"/>
                </a:solidFill>
              </a:rPr>
              <a:t>(OPF) problem is to locate a steady state operating point in an AC power network such that the cost of electric power generation is minimized subject to operating constraints.</a:t>
            </a:r>
          </a:p>
          <a:p>
            <a:r>
              <a:rPr lang="en-AU" sz="2800" smtClean="0">
                <a:solidFill>
                  <a:schemeClr val="tx2"/>
                </a:solidFill>
              </a:rPr>
              <a:t>This problem </a:t>
            </a:r>
            <a:r>
              <a:rPr lang="en-US" sz="2800" smtClean="0">
                <a:solidFill>
                  <a:schemeClr val="tx2"/>
                </a:solidFill>
              </a:rPr>
              <a:t>is complex economically, electrically and computationally.</a:t>
            </a:r>
          </a:p>
          <a:p>
            <a:endParaRPr lang="fr-CA" altLang="zh-CN" sz="28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3389FE1-1ABF-4594-BCC0-329E2D169F37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30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867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3600" smtClean="0">
                <a:solidFill>
                  <a:schemeClr val="tx2"/>
                </a:solidFill>
              </a:rPr>
              <a:t>5.3 Case39mod1 and </a:t>
            </a:r>
            <a:br>
              <a:rPr lang="en-US" altLang="zh-CN" sz="3600" smtClean="0">
                <a:solidFill>
                  <a:schemeClr val="tx2"/>
                </a:solidFill>
              </a:rPr>
            </a:br>
            <a:r>
              <a:rPr lang="en-US" altLang="zh-CN" sz="3600" smtClean="0">
                <a:solidFill>
                  <a:schemeClr val="tx2"/>
                </a:solidFill>
              </a:rPr>
              <a:t> Case118mod Network</a:t>
            </a:r>
            <a:endParaRPr lang="fr-CA" altLang="zh-CN" sz="3600" smtClean="0">
              <a:solidFill>
                <a:schemeClr val="tx2"/>
              </a:solidFill>
            </a:endParaRPr>
          </a:p>
        </p:txBody>
      </p:sp>
      <p:sp>
        <p:nvSpPr>
          <p:cNvPr id="13317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565400"/>
            <a:ext cx="468788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579563"/>
            <a:ext cx="63833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0B6587-BBBE-4001-9373-041939D18035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31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29700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3600" smtClean="0">
                <a:solidFill>
                  <a:schemeClr val="tx2"/>
                </a:solidFill>
              </a:rPr>
              <a:t>5.4 Case9, 14, 30, 57 Network</a:t>
            </a:r>
            <a:endParaRPr lang="fr-CA" altLang="zh-CN" sz="3600" smtClean="0">
              <a:solidFill>
                <a:schemeClr val="tx2"/>
              </a:solidFill>
            </a:endParaRPr>
          </a:p>
        </p:txBody>
      </p:sp>
      <p:sp>
        <p:nvSpPr>
          <p:cNvPr id="13317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774825"/>
            <a:ext cx="61214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46D0165-748D-4FE8-A64D-2A9FBAA4CDC6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32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3072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3600" smtClean="0">
                <a:solidFill>
                  <a:schemeClr val="tx2"/>
                </a:solidFill>
              </a:rPr>
              <a:t>5.5 Conclusion</a:t>
            </a:r>
          </a:p>
        </p:txBody>
      </p:sp>
      <p:sp>
        <p:nvSpPr>
          <p:cNvPr id="15365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The </a:t>
            </a:r>
            <a:r>
              <a:rPr lang="en-US" sz="2800" dirty="0" smtClean="0">
                <a:solidFill>
                  <a:schemeClr val="tx2"/>
                </a:solidFill>
              </a:rPr>
              <a:t>proposed </a:t>
            </a:r>
            <a:r>
              <a:rPr lang="en-US" sz="2800" dirty="0" err="1" smtClean="0">
                <a:solidFill>
                  <a:schemeClr val="tx2"/>
                </a:solidFill>
              </a:rPr>
              <a:t>nonsmooth</a:t>
            </a:r>
            <a:r>
              <a:rPr lang="en-US" sz="2800" dirty="0" smtClean="0">
                <a:solidFill>
                  <a:schemeClr val="tx2"/>
                </a:solidFill>
              </a:rPr>
              <a:t> optimization algorithm (NOA) is able to overcome the shortcomings of the existing methods to compute its optimal solution efficiency and practically even for networks with reasonably large numbers of buses.</a:t>
            </a:r>
            <a:endParaRPr lang="fr-CA" altLang="zh-CN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7FE4BF6-74D4-48B9-A988-6AB20661EED4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33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6" name="TextBox 1"/>
          <p:cNvSpPr txBox="1">
            <a:spLocks noGrp="1"/>
          </p:cNvSpPr>
          <p:nvPr>
            <p:ph idx="1"/>
          </p:nvPr>
        </p:nvSpPr>
        <p:spPr>
          <a:xfrm>
            <a:off x="3276600" y="2420938"/>
            <a:ext cx="4381500" cy="1200150"/>
          </a:xfr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" pitchFamily="18" charset="0"/>
              </a:rPr>
              <a:t>Thank you for your attendance!</a:t>
            </a:r>
          </a:p>
          <a:p>
            <a:pPr algn="ctr">
              <a:defRPr/>
            </a:pPr>
            <a:endParaRPr lang="en-US" sz="2400" b="1" dirty="0" smtClean="0">
              <a:solidFill>
                <a:schemeClr val="tx2"/>
              </a:solidFill>
              <a:latin typeface="Times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Times" pitchFamily="18" charset="0"/>
              </a:rPr>
              <a:t>Any questions are welcome!</a:t>
            </a:r>
            <a:endParaRPr lang="en-AU" sz="2400" b="1" dirty="0">
              <a:solidFill>
                <a:schemeClr val="tx2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7E89D97-5183-459E-A3FD-3C55023334A0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4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512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800" smtClean="0">
                <a:solidFill>
                  <a:schemeClr val="tx2"/>
                </a:solidFill>
              </a:rPr>
              <a:t>1.1 Potential Savings</a:t>
            </a:r>
            <a:endParaRPr lang="fr-CA" altLang="zh-CN" sz="4800" smtClean="0">
              <a:solidFill>
                <a:schemeClr val="tx2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62175" y="1916113"/>
          <a:ext cx="6686550" cy="165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7310"/>
                <a:gridCol w="1337310"/>
                <a:gridCol w="1337310"/>
                <a:gridCol w="1337310"/>
                <a:gridCol w="1337310"/>
              </a:tblGrid>
              <a:tr h="915102">
                <a:tc>
                  <a:txBody>
                    <a:bodyPr/>
                    <a:lstStyle/>
                    <a:p>
                      <a:pPr algn="ctr"/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gross production</a:t>
                      </a:r>
                    </a:p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AU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assuming price ($/</a:t>
                      </a:r>
                      <a:r>
                        <a:rPr lang="en-AU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GWh</a:t>
                      </a:r>
                      <a:r>
                        <a:rPr lang="en-A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cost ($billion)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savings ($billion)</a:t>
                      </a:r>
                      <a:endParaRPr lang="en-AU" sz="1800" dirty="0"/>
                    </a:p>
                  </a:txBody>
                  <a:tcPr marT="45755" marB="45755"/>
                </a:tc>
              </a:tr>
              <a:tr h="3711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AU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196,987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300,000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AU" sz="1800" dirty="0"/>
                    </a:p>
                  </a:txBody>
                  <a:tcPr marT="45755" marB="45755"/>
                </a:tc>
              </a:tr>
              <a:tr h="371124"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23,131,200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300,000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6939</a:t>
                      </a:r>
                      <a:endParaRPr lang="en-AU" sz="1800" dirty="0"/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347</a:t>
                      </a:r>
                      <a:endParaRPr lang="en-AU" sz="1800" dirty="0"/>
                    </a:p>
                  </a:txBody>
                  <a:tcPr marT="45755" marB="45755"/>
                </a:tc>
              </a:tr>
            </a:tbl>
          </a:graphicData>
        </a:graphic>
      </p:graphicFrame>
      <p:sp>
        <p:nvSpPr>
          <p:cNvPr id="5151" name="TextBox 3"/>
          <p:cNvSpPr txBox="1">
            <a:spLocks noChangeArrowheads="1"/>
          </p:cNvSpPr>
          <p:nvPr/>
        </p:nvSpPr>
        <p:spPr bwMode="auto">
          <a:xfrm>
            <a:off x="2162175" y="4005263"/>
            <a:ext cx="6769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800" dirty="0">
                <a:solidFill>
                  <a:schemeClr val="tx2"/>
                </a:solidFill>
              </a:rPr>
              <a:t>T</a:t>
            </a:r>
            <a:r>
              <a:rPr lang="en-US" sz="2800" dirty="0">
                <a:solidFill>
                  <a:schemeClr val="tx2"/>
                </a:solidFill>
              </a:rPr>
              <a:t>he potential cost savings </a:t>
            </a:r>
            <a:r>
              <a:rPr lang="en-US" altLang="zh-CN" sz="2800" dirty="0">
                <a:solidFill>
                  <a:schemeClr val="tx2"/>
                </a:solidFill>
              </a:rPr>
              <a:t>are </a:t>
            </a:r>
            <a:r>
              <a:rPr lang="en-US" sz="2800" dirty="0">
                <a:solidFill>
                  <a:schemeClr val="tx2"/>
                </a:solidFill>
              </a:rPr>
              <a:t>based on 5% increase of power dispatch efficiency.</a:t>
            </a:r>
            <a:endParaRPr lang="en-A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0DD827-C307-40AF-B75F-268F627F8A19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5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6148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800" smtClean="0">
                <a:solidFill>
                  <a:schemeClr val="tx2"/>
                </a:solidFill>
              </a:rPr>
              <a:t>1.2 OPF overview</a:t>
            </a:r>
            <a:endParaRPr lang="fr-CA" altLang="zh-CN" sz="4800" smtClean="0">
              <a:solidFill>
                <a:schemeClr val="tx2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idx="1"/>
          </p:nvPr>
        </p:nvSpPr>
        <p:spPr>
          <a:xfrm>
            <a:off x="2130425" y="1484313"/>
            <a:ext cx="6329363" cy="4465637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Optimization problem</a:t>
            </a:r>
          </a:p>
          <a:p>
            <a:r>
              <a:rPr lang="en-GB" smtClean="0">
                <a:solidFill>
                  <a:schemeClr val="tx2"/>
                </a:solidFill>
              </a:rPr>
              <a:t>Classical objective function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Minimize the cost of generation</a:t>
            </a:r>
          </a:p>
          <a:p>
            <a:r>
              <a:rPr lang="en-GB" smtClean="0">
                <a:solidFill>
                  <a:schemeClr val="tx2"/>
                </a:solidFill>
              </a:rPr>
              <a:t>Equality constraints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Power balance at each node </a:t>
            </a:r>
          </a:p>
          <a:p>
            <a:r>
              <a:rPr lang="en-GB" smtClean="0">
                <a:solidFill>
                  <a:schemeClr val="tx2"/>
                </a:solidFill>
              </a:rPr>
              <a:t>Inequality constraints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Network operating limits</a:t>
            </a:r>
          </a:p>
          <a:p>
            <a:pPr lvl="1"/>
            <a:r>
              <a:rPr lang="en-GB" smtClean="0">
                <a:solidFill>
                  <a:schemeClr val="tx2"/>
                </a:solidFill>
              </a:rPr>
              <a:t>Control variables limits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8A666D7-48E7-47E5-997E-853B88662D73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6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717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en-US" altLang="zh-CN" sz="4800" smtClean="0">
                <a:solidFill>
                  <a:schemeClr val="tx2"/>
                </a:solidFill>
              </a:rPr>
              <a:t>1.3 Difficulty of OPF</a:t>
            </a:r>
            <a:endParaRPr lang="fr-CA" altLang="zh-CN" sz="4800" smtClean="0">
              <a:solidFill>
                <a:schemeClr val="tx2"/>
              </a:solidFill>
            </a:endParaRPr>
          </a:p>
        </p:txBody>
      </p:sp>
      <p:sp>
        <p:nvSpPr>
          <p:cNvPr id="7173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tx2"/>
                </a:solidFill>
              </a:rPr>
              <a:t>The multiple quadratic equality and indefinite quadratic inequality constraints on the voltages variables.</a:t>
            </a:r>
          </a:p>
          <a:p>
            <a:pPr eaLnBrk="1" hangingPunct="1"/>
            <a:r>
              <a:rPr lang="en-US" altLang="zh-CN" dirty="0" smtClean="0">
                <a:solidFill>
                  <a:schemeClr val="tx2"/>
                </a:solidFill>
              </a:rPr>
              <a:t>The nonlinear constraints are so difficult that most of the state-of-the-art nonlinear optimization solvers often converge to infeasible solutions.</a:t>
            </a:r>
            <a:endParaRPr lang="fr-CA" altLang="zh-CN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360728C-6ABE-4978-A38D-B25047C80759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7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8196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4800" smtClean="0">
                <a:solidFill>
                  <a:schemeClr val="tx2"/>
                </a:solidFill>
              </a:rPr>
              <a:t>2. Literature review</a:t>
            </a: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0250" y="1600200"/>
          <a:ext cx="66865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48A02B-500F-48B0-9AAA-4EA57A8FFF07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8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9220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4800" smtClean="0">
                <a:solidFill>
                  <a:schemeClr val="tx2"/>
                </a:solidFill>
              </a:rPr>
              <a:t>Merits and Demerits</a:t>
            </a:r>
          </a:p>
        </p:txBody>
      </p:sp>
      <p:sp>
        <p:nvSpPr>
          <p:cNvPr id="9221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zh-CN" dirty="0" err="1" smtClean="0">
                <a:solidFill>
                  <a:schemeClr val="tx2"/>
                </a:solidFill>
              </a:rPr>
              <a:t>Demerits</a:t>
            </a:r>
            <a:r>
              <a:rPr lang="fr-CA" altLang="zh-CN" dirty="0" smtClean="0">
                <a:solidFill>
                  <a:schemeClr val="tx2"/>
                </a:solidFill>
              </a:rPr>
              <a:t> of </a:t>
            </a:r>
            <a:r>
              <a:rPr lang="fr-CA" altLang="zh-CN" dirty="0" err="1" smtClean="0">
                <a:solidFill>
                  <a:schemeClr val="tx2"/>
                </a:solidFill>
              </a:rPr>
              <a:t>conventional</a:t>
            </a:r>
            <a:r>
              <a:rPr lang="fr-CA" altLang="zh-CN" dirty="0" smtClean="0">
                <a:solidFill>
                  <a:schemeClr val="tx2"/>
                </a:solidFill>
              </a:rPr>
              <a:t> and intelligent </a:t>
            </a:r>
            <a:r>
              <a:rPr lang="fr-CA" altLang="zh-CN" dirty="0" err="1" smtClean="0">
                <a:solidFill>
                  <a:schemeClr val="tx2"/>
                </a:solidFill>
              </a:rPr>
              <a:t>methods</a:t>
            </a:r>
            <a:r>
              <a:rPr lang="fr-CA" altLang="zh-CN" dirty="0" smtClean="0">
                <a:solidFill>
                  <a:schemeClr val="tx2"/>
                </a:solidFill>
              </a:rPr>
              <a:t>:</a:t>
            </a:r>
          </a:p>
          <a:p>
            <a:pPr lvl="1">
              <a:defRPr/>
            </a:pPr>
            <a:r>
              <a:rPr lang="en-GB" dirty="0" smtClean="0">
                <a:solidFill>
                  <a:schemeClr val="tx2"/>
                </a:solidFill>
              </a:rPr>
              <a:t>Local solution</a:t>
            </a:r>
          </a:p>
          <a:p>
            <a:pPr lvl="1">
              <a:defRPr/>
            </a:pPr>
            <a:r>
              <a:rPr lang="fr-CA" altLang="zh-CN" dirty="0" smtClean="0">
                <a:solidFill>
                  <a:schemeClr val="tx2"/>
                </a:solidFill>
              </a:rPr>
              <a:t>Convergence speed</a:t>
            </a:r>
          </a:p>
          <a:p>
            <a:pPr lvl="1">
              <a:defRPr/>
            </a:pPr>
            <a:r>
              <a:rPr lang="fr-CA" altLang="zh-CN" dirty="0">
                <a:solidFill>
                  <a:schemeClr val="tx2"/>
                </a:solidFill>
              </a:rPr>
              <a:t>Initial point </a:t>
            </a:r>
            <a:r>
              <a:rPr lang="en-US" altLang="zh-CN" dirty="0">
                <a:solidFill>
                  <a:schemeClr val="tx2"/>
                </a:solidFill>
              </a:rPr>
              <a:t>decide the quality of </a:t>
            </a:r>
            <a:r>
              <a:rPr lang="en-US" altLang="zh-CN" dirty="0" smtClean="0">
                <a:solidFill>
                  <a:schemeClr val="tx2"/>
                </a:solidFill>
              </a:rPr>
              <a:t>solution</a:t>
            </a:r>
          </a:p>
          <a:p>
            <a:pPr marL="457200" lvl="1" indent="0">
              <a:buFont typeface="Arial" charset="0"/>
              <a:buNone/>
              <a:defRPr/>
            </a:pPr>
            <a:endParaRPr lang="fr-CA" altLang="zh-CN" dirty="0">
              <a:solidFill>
                <a:schemeClr val="tx2"/>
              </a:solidFill>
            </a:endParaRPr>
          </a:p>
          <a:p>
            <a:pPr lvl="1"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fr-CA" altLang="zh-CN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zh-CN" sz="28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endParaRPr lang="fr-CA" altLang="zh-CN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/>
          </p:cNvSpPr>
          <p:nvPr/>
        </p:nvSpPr>
        <p:spPr bwMode="auto">
          <a:xfrm>
            <a:off x="7848600" y="6248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1B5ACE-BD3E-423A-8533-7BA2718F9B83}" type="slidenum">
              <a:rPr lang="en-US" altLang="zh-CN" sz="1400">
                <a:solidFill>
                  <a:srgbClr val="0066FF"/>
                </a:solidFill>
                <a:cs typeface="Arial" charset="0"/>
              </a:rPr>
              <a:pPr algn="r" eaLnBrk="1" hangingPunct="1"/>
              <a:t>9</a:t>
            </a:fld>
            <a:endParaRPr lang="en-US" altLang="zh-CN" sz="14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79425" y="1257300"/>
            <a:ext cx="9239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GlobalSIP</a:t>
            </a:r>
            <a:endParaRPr lang="en-AU" sz="4800">
              <a:solidFill>
                <a:schemeClr val="bg1"/>
              </a:solidFill>
            </a:endParaRPr>
          </a:p>
        </p:txBody>
      </p:sp>
      <p:sp>
        <p:nvSpPr>
          <p:cNvPr id="10244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fr-CA" altLang="zh-CN" sz="4800" smtClean="0">
                <a:solidFill>
                  <a:schemeClr val="tx2"/>
                </a:solidFill>
              </a:rPr>
              <a:t>Merits and Demerits</a:t>
            </a:r>
          </a:p>
        </p:txBody>
      </p:sp>
      <p:sp>
        <p:nvSpPr>
          <p:cNvPr id="9221" name="Espace réservé du contenu 2"/>
          <p:cNvSpPr>
            <a:spLocks noGrp="1"/>
          </p:cNvSpPr>
          <p:nvPr>
            <p:ph idx="1"/>
          </p:nvPr>
        </p:nvSpPr>
        <p:spPr>
          <a:xfrm>
            <a:off x="2000250" y="1600200"/>
            <a:ext cx="668655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zh-CN" dirty="0" err="1" smtClean="0">
                <a:solidFill>
                  <a:schemeClr val="tx2"/>
                </a:solidFill>
              </a:rPr>
              <a:t>Merit</a:t>
            </a:r>
            <a:r>
              <a:rPr lang="fr-CA" altLang="zh-CN" dirty="0" smtClean="0">
                <a:solidFill>
                  <a:schemeClr val="tx2"/>
                </a:solidFill>
              </a:rPr>
              <a:t> of SDR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fr-CA" altLang="zh-CN" dirty="0" smtClean="0">
                <a:solidFill>
                  <a:schemeClr val="tx2"/>
                </a:solidFill>
              </a:rPr>
              <a:t>If the solution of SDR </a:t>
            </a:r>
            <a:r>
              <a:rPr lang="fr-CA" altLang="zh-CN" dirty="0" err="1" smtClean="0">
                <a:solidFill>
                  <a:schemeClr val="tx2"/>
                </a:solidFill>
              </a:rPr>
              <a:t>is</a:t>
            </a:r>
            <a:r>
              <a:rPr lang="fr-CA" altLang="zh-CN" dirty="0" smtClean="0">
                <a:solidFill>
                  <a:schemeClr val="tx2"/>
                </a:solidFill>
              </a:rPr>
              <a:t> </a:t>
            </a:r>
            <a:r>
              <a:rPr lang="fr-CA" altLang="zh-CN" dirty="0" err="1" smtClean="0">
                <a:solidFill>
                  <a:schemeClr val="tx2"/>
                </a:solidFill>
              </a:rPr>
              <a:t>rank</a:t>
            </a:r>
            <a:r>
              <a:rPr lang="fr-CA" altLang="zh-CN" dirty="0" smtClean="0">
                <a:solidFill>
                  <a:schemeClr val="tx2"/>
                </a:solidFill>
              </a:rPr>
              <a:t>-one, </a:t>
            </a:r>
            <a:r>
              <a:rPr lang="fr-CA" altLang="zh-CN" dirty="0" err="1" smtClean="0">
                <a:solidFill>
                  <a:schemeClr val="tx2"/>
                </a:solidFill>
              </a:rPr>
              <a:t>then</a:t>
            </a:r>
            <a:r>
              <a:rPr lang="fr-CA" altLang="zh-CN" dirty="0" smtClean="0">
                <a:solidFill>
                  <a:schemeClr val="tx2"/>
                </a:solidFill>
              </a:rPr>
              <a:t> the solution </a:t>
            </a:r>
            <a:r>
              <a:rPr lang="fr-CA" altLang="zh-CN" dirty="0" err="1" smtClean="0">
                <a:solidFill>
                  <a:schemeClr val="tx2"/>
                </a:solidFill>
              </a:rPr>
              <a:t>is</a:t>
            </a:r>
            <a:r>
              <a:rPr lang="fr-CA" altLang="zh-CN" dirty="0" smtClean="0">
                <a:solidFill>
                  <a:schemeClr val="tx2"/>
                </a:solidFill>
              </a:rPr>
              <a:t> global optimal to the original OPF.</a:t>
            </a:r>
          </a:p>
          <a:p>
            <a:pPr eaLnBrk="1" hangingPunct="1">
              <a:defRPr/>
            </a:pPr>
            <a:r>
              <a:rPr lang="fr-CA" altLang="zh-CN" dirty="0" err="1" smtClean="0">
                <a:solidFill>
                  <a:schemeClr val="tx2"/>
                </a:solidFill>
              </a:rPr>
              <a:t>Demerit</a:t>
            </a:r>
            <a:r>
              <a:rPr lang="fr-CA" altLang="zh-CN" dirty="0" smtClean="0">
                <a:solidFill>
                  <a:schemeClr val="tx2"/>
                </a:solidFill>
              </a:rPr>
              <a:t> of SDR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fr-CA" altLang="zh-CN" dirty="0" smtClean="0">
                <a:solidFill>
                  <a:schemeClr val="tx2"/>
                </a:solidFill>
              </a:rPr>
              <a:t>If the solution of SDR </a:t>
            </a:r>
            <a:r>
              <a:rPr lang="fr-CA" altLang="zh-CN" dirty="0" err="1" smtClean="0">
                <a:solidFill>
                  <a:schemeClr val="tx2"/>
                </a:solidFill>
              </a:rPr>
              <a:t>is</a:t>
            </a:r>
            <a:r>
              <a:rPr lang="fr-CA" altLang="zh-CN" dirty="0" smtClean="0">
                <a:solidFill>
                  <a:schemeClr val="tx2"/>
                </a:solidFill>
              </a:rPr>
              <a:t> not </a:t>
            </a:r>
            <a:r>
              <a:rPr lang="fr-CA" altLang="zh-CN" dirty="0" err="1" smtClean="0">
                <a:solidFill>
                  <a:schemeClr val="tx2"/>
                </a:solidFill>
              </a:rPr>
              <a:t>rank</a:t>
            </a:r>
            <a:r>
              <a:rPr lang="fr-CA" altLang="zh-CN" dirty="0" smtClean="0">
                <a:solidFill>
                  <a:schemeClr val="tx2"/>
                </a:solidFill>
              </a:rPr>
              <a:t>-one, </a:t>
            </a:r>
            <a:r>
              <a:rPr lang="fr-CA" altLang="zh-CN" dirty="0" err="1" smtClean="0">
                <a:solidFill>
                  <a:schemeClr val="tx2"/>
                </a:solidFill>
              </a:rPr>
              <a:t>then</a:t>
            </a:r>
            <a:r>
              <a:rPr lang="fr-CA" altLang="zh-CN" dirty="0" smtClean="0">
                <a:solidFill>
                  <a:schemeClr val="tx2"/>
                </a:solidFill>
              </a:rPr>
              <a:t> the solution </a:t>
            </a:r>
            <a:r>
              <a:rPr lang="fr-CA" altLang="zh-CN" dirty="0" err="1" smtClean="0">
                <a:solidFill>
                  <a:schemeClr val="tx2"/>
                </a:solidFill>
              </a:rPr>
              <a:t>is</a:t>
            </a:r>
            <a:r>
              <a:rPr lang="fr-CA" altLang="zh-CN" dirty="0" smtClean="0">
                <a:solidFill>
                  <a:schemeClr val="tx2"/>
                </a:solidFill>
              </a:rPr>
              <a:t> not </a:t>
            </a:r>
            <a:r>
              <a:rPr lang="fr-CA" altLang="zh-CN" dirty="0" err="1" smtClean="0">
                <a:solidFill>
                  <a:schemeClr val="tx2"/>
                </a:solidFill>
              </a:rPr>
              <a:t>feasible</a:t>
            </a:r>
            <a:r>
              <a:rPr lang="fr-CA" altLang="zh-CN" dirty="0" smtClean="0">
                <a:solidFill>
                  <a:schemeClr val="tx2"/>
                </a:solidFill>
              </a:rPr>
              <a:t> to the original OPF.</a:t>
            </a:r>
            <a:endParaRPr lang="en-GB" dirty="0" smtClean="0">
              <a:solidFill>
                <a:schemeClr val="tx2"/>
              </a:solidFill>
            </a:endParaRPr>
          </a:p>
          <a:p>
            <a:pPr marL="457200" lvl="1" indent="0"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fr-CA" altLang="zh-CN" sz="2800" dirty="0" smtClean="0">
              <a:solidFill>
                <a:schemeClr val="tx2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CA" altLang="zh-CN" sz="28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defRPr/>
            </a:pPr>
            <a:endParaRPr lang="fr-CA" altLang="zh-CN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fr-CA" altLang="zh-CN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991</Words>
  <Application>Microsoft Office PowerPoint</Application>
  <PresentationFormat>On-screen Show (4:3)</PresentationFormat>
  <Paragraphs>228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Thème Office</vt:lpstr>
      <vt:lpstr>Nonsmooth Optimization for Optimal Power Flow over Transmission Networks</vt:lpstr>
      <vt:lpstr>Outline</vt:lpstr>
      <vt:lpstr>1. Introduction</vt:lpstr>
      <vt:lpstr>1.1 Potential Savings</vt:lpstr>
      <vt:lpstr>1.2 OPF overview</vt:lpstr>
      <vt:lpstr>1.3 Difficulty of OPF</vt:lpstr>
      <vt:lpstr>2. Literature review</vt:lpstr>
      <vt:lpstr>Merits and Demerits</vt:lpstr>
      <vt:lpstr>Merits and Demerits</vt:lpstr>
      <vt:lpstr>Merits and Demerits</vt:lpstr>
      <vt:lpstr>3. Mathematical formulation      of the OPF </vt:lpstr>
      <vt:lpstr>3. Mathematical formulation      of the OPF </vt:lpstr>
      <vt:lpstr>3. Mathematical formulation      of the OPF </vt:lpstr>
      <vt:lpstr>3. Mathematical formulation      of the OPF </vt:lpstr>
      <vt:lpstr>3. Mathematical formulation      of the OPF </vt:lpstr>
      <vt:lpstr>3. Mathematical formulation      of the OPF </vt:lpstr>
      <vt:lpstr>3. Mathematical formulation      of the OPF </vt:lpstr>
      <vt:lpstr>3. Mathematical formulation      of the OPF </vt:lpstr>
      <vt:lpstr>4. Nonsmooth optimization algorithm for OPF</vt:lpstr>
      <vt:lpstr>4. Nonsmooth optimization algorithm for OPF</vt:lpstr>
      <vt:lpstr>4. Nonsmooth optimization algorithm for OPF</vt:lpstr>
      <vt:lpstr>4. Nonsmooth optimization algorithm for OPF</vt:lpstr>
      <vt:lpstr>4. Nonsmooth optimization algorithm for OPF</vt:lpstr>
      <vt:lpstr>4. Nonsmooth optimization algorithm for OPF</vt:lpstr>
      <vt:lpstr>5. Simulation results</vt:lpstr>
      <vt:lpstr>5.1 WB2mod Network</vt:lpstr>
      <vt:lpstr>5.1 WB2mod Network</vt:lpstr>
      <vt:lpstr>5.2 WB5 and WB5mod Network</vt:lpstr>
      <vt:lpstr>5.2 WB5 and WB5mod Network</vt:lpstr>
      <vt:lpstr>5.3 Case39mod1 and   Case118mod Network</vt:lpstr>
      <vt:lpstr>5.4 Case9, 14, 30, 57 Network</vt:lpstr>
      <vt:lpstr>5.5 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Ye Shi</cp:lastModifiedBy>
  <cp:revision>68</cp:revision>
  <cp:lastPrinted>2015-07-27T12:17:59Z</cp:lastPrinted>
  <dcterms:created xsi:type="dcterms:W3CDTF">2008-04-20T22:20:53Z</dcterms:created>
  <dcterms:modified xsi:type="dcterms:W3CDTF">2015-12-07T07:35:06Z</dcterms:modified>
</cp:coreProperties>
</file>