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3"/>
  </p:notesMasterIdLst>
  <p:handoutMasterIdLst>
    <p:handoutMasterId r:id="rId14"/>
  </p:handoutMasterIdLst>
  <p:sldIdLst>
    <p:sldId id="345" r:id="rId3"/>
    <p:sldId id="354" r:id="rId4"/>
    <p:sldId id="355" r:id="rId5"/>
    <p:sldId id="357" r:id="rId6"/>
    <p:sldId id="349" r:id="rId7"/>
    <p:sldId id="350" r:id="rId8"/>
    <p:sldId id="351" r:id="rId9"/>
    <p:sldId id="352" r:id="rId10"/>
    <p:sldId id="353" r:id="rId11"/>
    <p:sldId id="356" r:id="rId12"/>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5" autoAdjust="0"/>
    <p:restoredTop sz="62551" autoAdjust="0"/>
  </p:normalViewPr>
  <p:slideViewPr>
    <p:cSldViewPr snapToGrid="0" showGuides="1">
      <p:cViewPr>
        <p:scale>
          <a:sx n="97" d="100"/>
          <a:sy n="97" d="100"/>
        </p:scale>
        <p:origin x="72" y="192"/>
      </p:cViewPr>
      <p:guideLst>
        <p:guide orient="horz" pos="2174"/>
        <p:guide pos="3838"/>
      </p:guideLst>
    </p:cSldViewPr>
  </p:slideViewPr>
  <p:notesTextViewPr>
    <p:cViewPr>
      <p:scale>
        <a:sx n="3" d="2"/>
        <a:sy n="3" d="2"/>
      </p:scale>
      <p:origin x="0" y="0"/>
    </p:cViewPr>
  </p:notesTextViewPr>
  <p:notesViewPr>
    <p:cSldViewPr snapToGrid="0">
      <p:cViewPr varScale="1">
        <p:scale>
          <a:sx n="81" d="100"/>
          <a:sy n="81" d="100"/>
        </p:scale>
        <p:origin x="402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D80747-C894-1BCA-419B-62AD53BC51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BEF34AF-C39E-B387-53D0-86FCF8467B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623D56-8B2E-4E43-9FB0-C83581E5F973}" type="datetimeFigureOut">
              <a:rPr lang="en-US" smtClean="0"/>
              <a:t>4/17/24</a:t>
            </a:fld>
            <a:endParaRPr lang="en-US"/>
          </a:p>
        </p:txBody>
      </p:sp>
      <p:sp>
        <p:nvSpPr>
          <p:cNvPr id="4" name="Footer Placeholder 3">
            <a:extLst>
              <a:ext uri="{FF2B5EF4-FFF2-40B4-BE49-F238E27FC236}">
                <a16:creationId xmlns:a16="http://schemas.microsoft.com/office/drawing/2014/main" id="{7F1D57AB-0E7F-E5C2-1CC3-DA2D0DEF45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B86B64-EA3E-FCAC-E081-8591A60C64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782BF5-2D21-D449-8C66-CD646DE1F099}" type="slidenum">
              <a:rPr lang="en-US" smtClean="0"/>
              <a:t>‹#›</a:t>
            </a:fld>
            <a:endParaRPr lang="en-US"/>
          </a:p>
        </p:txBody>
      </p:sp>
    </p:spTree>
    <p:extLst>
      <p:ext uri="{BB962C8B-B14F-4D97-AF65-F5344CB8AC3E}">
        <p14:creationId xmlns:p14="http://schemas.microsoft.com/office/powerpoint/2010/main" val="3798496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 am every glad to give my representation in </a:t>
            </a:r>
            <a:r>
              <a:rPr lang="en-US" dirty="0" err="1"/>
              <a:t>icassp</a:t>
            </a:r>
            <a:r>
              <a:rPr lang="en-US" dirty="0"/>
              <a:t> 2024. my paper’s title is ‘Synthesizing Black-box Anti-forensics DeepFakes with High Visual Quality’</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82253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(1) First, extracting frames from the input videos and</a:t>
            </a:r>
            <a:br>
              <a:rPr lang="en-US" dirty="0"/>
            </a:br>
            <a:r>
              <a:rPr lang="en-US" b="0" i="0" dirty="0">
                <a:effectLst/>
                <a:latin typeface="Arial" panose="020B0604020202020204" pitchFamily="34" charset="0"/>
              </a:rPr>
              <a:t>locating the faces. (2) Then, converting the facial images</a:t>
            </a:r>
            <a:br>
              <a:rPr lang="en-US" dirty="0"/>
            </a:br>
            <a:r>
              <a:rPr lang="en-US" b="0" i="0" dirty="0">
                <a:effectLst/>
                <a:latin typeface="Arial" panose="020B0604020202020204" pitchFamily="34" charset="0"/>
              </a:rPr>
              <a:t>into the individual masks of targets with facial expressions.</a:t>
            </a:r>
            <a:br>
              <a:rPr lang="en-US" dirty="0"/>
            </a:br>
            <a:r>
              <a:rPr lang="en-US" b="0" i="0" dirty="0">
                <a:effectLst/>
                <a:latin typeface="Arial" panose="020B0604020202020204" pitchFamily="34" charset="0"/>
              </a:rPr>
              <a:t>(3) Afterward, applying necessary alignment, trimming, and</a:t>
            </a:r>
            <a:br>
              <a:rPr lang="en-US" dirty="0"/>
            </a:br>
            <a:r>
              <a:rPr lang="en-US" b="0" i="0" dirty="0">
                <a:effectLst/>
                <a:latin typeface="Arial" panose="020B0604020202020204" pitchFamily="34" charset="0"/>
              </a:rPr>
              <a:t>enhancement to reduce the information loss during training.</a:t>
            </a:r>
            <a:br>
              <a:rPr lang="en-US" dirty="0"/>
            </a:br>
            <a:r>
              <a:rPr lang="en-US" b="0" i="0" dirty="0">
                <a:effectLst/>
                <a:latin typeface="Arial" panose="020B0604020202020204" pitchFamily="34" charset="0"/>
              </a:rPr>
              <a:t>(4) Eventually, putting the generated masks on victims’</a:t>
            </a:r>
            <a:br>
              <a:rPr lang="en-US" dirty="0"/>
            </a:br>
            <a:r>
              <a:rPr lang="en-US" b="0" i="0" dirty="0">
                <a:effectLst/>
                <a:latin typeface="Arial" panose="020B0604020202020204" pitchFamily="34" charset="0"/>
              </a:rPr>
              <a:t>faces by Poisson fusion and edge fusion to improve the</a:t>
            </a:r>
            <a:br>
              <a:rPr lang="en-US" dirty="0"/>
            </a:br>
            <a:r>
              <a:rPr lang="en-US" b="0" i="0" dirty="0">
                <a:effectLst/>
                <a:latin typeface="Arial" panose="020B0604020202020204" pitchFamily="34" charset="0"/>
              </a:rPr>
              <a:t>visual quality of products. </a:t>
            </a:r>
            <a:endParaRPr lang="en-US" dirty="0"/>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50919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t>
            </a:r>
            <a:r>
              <a:rPr lang="en-US" dirty="0" err="1"/>
              <a:t>trian</a:t>
            </a:r>
            <a:r>
              <a:rPr lang="en-US" dirty="0"/>
              <a:t> forensics detectors are used to distinguish deepfake face from original face. The goal of anti-forensics is to add noise to deepfake face. as a result, the anti-forensics face should have the same face appearance with deepfake face but be detected to original face</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7441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Introduction of a method to generate adversarial sharpening masks, resulting in DeepFake images that are highly undetectable and visually appealing. </a:t>
            </a:r>
          </a:p>
          <a:p>
            <a:r>
              <a:rPr lang="en-US" dirty="0"/>
              <a:t>2.  Adoption of a parameter-frozen training strategy into the VEN to produce higher-quality anti-forensics images.</a:t>
            </a:r>
          </a:p>
          <a:p>
            <a:r>
              <a:rPr lang="en-US" dirty="0"/>
              <a:t> 3. Evaluation of the propose approach through comparisons with state-of-the-art DeepFake anti-forensics methods on various benchmark datasets.</a:t>
            </a:r>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294270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Striking a balance between undetectability and visual quality is now a challenge in DeepFake </a:t>
            </a:r>
            <a:r>
              <a:rPr lang="en-US" dirty="0" err="1"/>
              <a:t>antiforensics</a:t>
            </a:r>
            <a:r>
              <a:rPr lang="en-US" dirty="0"/>
              <a:t>.</a:t>
            </a:r>
            <a:br>
              <a:rPr lang="en-US" dirty="0"/>
            </a:br>
            <a:endParaRPr lang="en-US" dirty="0"/>
          </a:p>
          <a:p>
            <a:pPr>
              <a:buFont typeface="Arial" panose="020B0604020202020204" pitchFamily="34" charset="0"/>
              <a:buChar char="•"/>
            </a:pPr>
            <a:r>
              <a:rPr lang="en-US" dirty="0"/>
              <a:t>In this paper, we propose a method as our solution to the above challenge. Unlike existing methods, we cannot mitigate the effect of adversarial noise. Comparatively, we utilize more noise and limit them to disguise DeepFake images as slightly sharpened original images. The images processed by our proposed method can enhance the visual quality. In general, such images are more convincing to the human eye.</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77173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module is the Forensics Disruption Network (FDN), where our primary goal is to ensure that the synthesized anti-forensics images can mislead DeepFake detectors through the injection of adversarial noise and achieve high undetectability. At this stage, we can tolerate lower visual quality in the images. After training FDN, the FDN network can generate highly undetectable synthesizing images</a:t>
            </a:r>
          </a:p>
          <a:p>
            <a:r>
              <a:rPr lang="en-US" dirty="0"/>
              <a:t>furthermore, in the second stage, we introduce the Visual Enhancement Network (VEN), to fine-tune and compensate for the visual quality loss caused by the injection of adversarial noise in the FDN network.</a:t>
            </a:r>
          </a:p>
          <a:p>
            <a:r>
              <a:rPr lang="en-US" dirty="0"/>
              <a:t>Specifically, we set the parameters of  VEN G1 with the parameters of G1 trained in the first step of FDN and freeze it. Then, we fine-tune the parameters of G2 by training the VEN network. Finally, the trained VEN network is capable of restoring visually synthesized image with a sharpening effect and high undetectability</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87241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All the models are trained independently</a:t>
            </a:r>
            <a:br>
              <a:rPr lang="en-US" dirty="0"/>
            </a:br>
            <a:r>
              <a:rPr lang="en-US" b="0" i="0" dirty="0">
                <a:effectLst/>
                <a:latin typeface="Arial" panose="020B0604020202020204" pitchFamily="34" charset="0"/>
              </a:rPr>
              <a:t>on individual datasets. The number of images for training,</a:t>
            </a:r>
            <a:br>
              <a:rPr lang="en-US" dirty="0"/>
            </a:br>
            <a:r>
              <a:rPr lang="en-US" b="0" i="0" dirty="0">
                <a:effectLst/>
                <a:latin typeface="Arial" panose="020B0604020202020204" pitchFamily="34" charset="0"/>
              </a:rPr>
              <a:t>validation, and testing on each model are 25k, 9k, and</a:t>
            </a:r>
            <a:br>
              <a:rPr lang="en-US" dirty="0"/>
            </a:br>
            <a:r>
              <a:rPr lang="en-US" b="0" i="0" dirty="0">
                <a:effectLst/>
                <a:latin typeface="Arial" panose="020B0604020202020204" pitchFamily="34" charset="0"/>
              </a:rPr>
              <a:t>9k, respectively. All with highly accuracy.</a:t>
            </a:r>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91182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picture, we can see that Our results have sharpen appearance and vivid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in the table, our method has the best performance in Celeb-DF and FF++</a:t>
            </a:r>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324874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anti-forensics compare, our method performance better than others in all three datasets. And we detect the deepfake and sharpen deepfake faces, which prove that the traditional USM sharpen method can’t fool detectors.</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853435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2024/4/17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2024/4/17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2024/4/17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AF4B-71AC-C65A-CA68-0379D64522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FFDB57-6FE4-723E-F131-ED440D80A3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A641A4-AD49-9A5A-B6DD-00FA756C03A4}"/>
              </a:ext>
            </a:extLst>
          </p:cNvPr>
          <p:cNvSpPr>
            <a:spLocks noGrp="1"/>
          </p:cNvSpPr>
          <p:nvPr>
            <p:ph type="dt" sz="half" idx="10"/>
          </p:nvPr>
        </p:nvSpPr>
        <p:spPr/>
        <p:txBody>
          <a:bodyPr/>
          <a:lstStyle/>
          <a:p>
            <a:fld id="{A5C96FA4-A018-3044-8F4E-C79AE329FCB2}" type="datetimeFigureOut">
              <a:rPr lang="en-US" smtClean="0"/>
              <a:t>4/17/24</a:t>
            </a:fld>
            <a:endParaRPr lang="en-US"/>
          </a:p>
        </p:txBody>
      </p:sp>
      <p:sp>
        <p:nvSpPr>
          <p:cNvPr id="5" name="Footer Placeholder 4">
            <a:extLst>
              <a:ext uri="{FF2B5EF4-FFF2-40B4-BE49-F238E27FC236}">
                <a16:creationId xmlns:a16="http://schemas.microsoft.com/office/drawing/2014/main" id="{A873254B-C6B2-55CE-C6EE-0F6F4E524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0D2DB-8EE3-8A59-E63F-6D5B27607822}"/>
              </a:ext>
            </a:extLst>
          </p:cNvPr>
          <p:cNvSpPr>
            <a:spLocks noGrp="1"/>
          </p:cNvSpPr>
          <p:nvPr>
            <p:ph type="sldNum" sz="quarter" idx="12"/>
          </p:nvPr>
        </p:nvSpPr>
        <p:spPr/>
        <p:txBody>
          <a:bodyPr/>
          <a:lstStyle/>
          <a:p>
            <a:fld id="{3B17314C-67EE-DB4F-A071-A3C4DAF09DBA}" type="slidenum">
              <a:rPr lang="en-US" smtClean="0"/>
              <a:t>‹#›</a:t>
            </a:fld>
            <a:endParaRPr lang="en-US"/>
          </a:p>
        </p:txBody>
      </p:sp>
    </p:spTree>
    <p:extLst>
      <p:ext uri="{BB962C8B-B14F-4D97-AF65-F5344CB8AC3E}">
        <p14:creationId xmlns:p14="http://schemas.microsoft.com/office/powerpoint/2010/main" val="708047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E2E4-23DA-C5CF-3A87-EAD7DAA266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2D77E-BDBD-D04E-68C7-5E6091BAEF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A66AB-9F1B-3759-3707-E2B40C330B6F}"/>
              </a:ext>
            </a:extLst>
          </p:cNvPr>
          <p:cNvSpPr>
            <a:spLocks noGrp="1"/>
          </p:cNvSpPr>
          <p:nvPr>
            <p:ph type="dt" sz="half" idx="10"/>
          </p:nvPr>
        </p:nvSpPr>
        <p:spPr/>
        <p:txBody>
          <a:bodyPr/>
          <a:lstStyle/>
          <a:p>
            <a:fld id="{A5C96FA4-A018-3044-8F4E-C79AE329FCB2}" type="datetimeFigureOut">
              <a:rPr lang="en-US" smtClean="0"/>
              <a:t>4/17/24</a:t>
            </a:fld>
            <a:endParaRPr lang="en-US"/>
          </a:p>
        </p:txBody>
      </p:sp>
      <p:sp>
        <p:nvSpPr>
          <p:cNvPr id="5" name="Footer Placeholder 4">
            <a:extLst>
              <a:ext uri="{FF2B5EF4-FFF2-40B4-BE49-F238E27FC236}">
                <a16:creationId xmlns:a16="http://schemas.microsoft.com/office/drawing/2014/main" id="{9B29A899-4534-A435-6B7F-003617DF2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C2930-AFE9-0688-70E4-5FEFEFF7639F}"/>
              </a:ext>
            </a:extLst>
          </p:cNvPr>
          <p:cNvSpPr>
            <a:spLocks noGrp="1"/>
          </p:cNvSpPr>
          <p:nvPr>
            <p:ph type="sldNum" sz="quarter" idx="12"/>
          </p:nvPr>
        </p:nvSpPr>
        <p:spPr/>
        <p:txBody>
          <a:bodyPr/>
          <a:lstStyle/>
          <a:p>
            <a:fld id="{3B17314C-67EE-DB4F-A071-A3C4DAF09DBA}" type="slidenum">
              <a:rPr lang="en-US" smtClean="0"/>
              <a:t>‹#›</a:t>
            </a:fld>
            <a:endParaRPr lang="en-US"/>
          </a:p>
        </p:txBody>
      </p:sp>
    </p:spTree>
    <p:extLst>
      <p:ext uri="{BB962C8B-B14F-4D97-AF65-F5344CB8AC3E}">
        <p14:creationId xmlns:p14="http://schemas.microsoft.com/office/powerpoint/2010/main" val="273616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715A-0C9A-7FFD-89C5-E1B9B41E9D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5F5BB1-736D-8F63-EA23-9CF313392C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E78AE4-1839-E9B9-DD62-82BE73E0B0A0}"/>
              </a:ext>
            </a:extLst>
          </p:cNvPr>
          <p:cNvSpPr>
            <a:spLocks noGrp="1"/>
          </p:cNvSpPr>
          <p:nvPr>
            <p:ph type="dt" sz="half" idx="10"/>
          </p:nvPr>
        </p:nvSpPr>
        <p:spPr/>
        <p:txBody>
          <a:bodyPr/>
          <a:lstStyle/>
          <a:p>
            <a:fld id="{A5C96FA4-A018-3044-8F4E-C79AE329FCB2}" type="datetimeFigureOut">
              <a:rPr lang="en-US" smtClean="0"/>
              <a:t>4/17/24</a:t>
            </a:fld>
            <a:endParaRPr lang="en-US"/>
          </a:p>
        </p:txBody>
      </p:sp>
      <p:sp>
        <p:nvSpPr>
          <p:cNvPr id="5" name="Footer Placeholder 4">
            <a:extLst>
              <a:ext uri="{FF2B5EF4-FFF2-40B4-BE49-F238E27FC236}">
                <a16:creationId xmlns:a16="http://schemas.microsoft.com/office/drawing/2014/main" id="{A41660D9-65AF-F99B-5927-1A61285B3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20D02-D8FE-B839-4A64-8F12C6238BF6}"/>
              </a:ext>
            </a:extLst>
          </p:cNvPr>
          <p:cNvSpPr>
            <a:spLocks noGrp="1"/>
          </p:cNvSpPr>
          <p:nvPr>
            <p:ph type="sldNum" sz="quarter" idx="12"/>
          </p:nvPr>
        </p:nvSpPr>
        <p:spPr/>
        <p:txBody>
          <a:bodyPr/>
          <a:lstStyle/>
          <a:p>
            <a:fld id="{3B17314C-67EE-DB4F-A071-A3C4DAF09DBA}" type="slidenum">
              <a:rPr lang="en-US" smtClean="0"/>
              <a:t>‹#›</a:t>
            </a:fld>
            <a:endParaRPr lang="en-US"/>
          </a:p>
        </p:txBody>
      </p:sp>
    </p:spTree>
    <p:extLst>
      <p:ext uri="{BB962C8B-B14F-4D97-AF65-F5344CB8AC3E}">
        <p14:creationId xmlns:p14="http://schemas.microsoft.com/office/powerpoint/2010/main" val="3197907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398D-B447-5853-271E-D63C9431B1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770E3-B828-C98B-B324-D9A41648AE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119CBD-989F-9F32-B413-75493164F9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D1B4B6-3FFD-8ABD-EEEA-BC5F4C93608E}"/>
              </a:ext>
            </a:extLst>
          </p:cNvPr>
          <p:cNvSpPr>
            <a:spLocks noGrp="1"/>
          </p:cNvSpPr>
          <p:nvPr>
            <p:ph type="dt" sz="half" idx="10"/>
          </p:nvPr>
        </p:nvSpPr>
        <p:spPr/>
        <p:txBody>
          <a:bodyPr/>
          <a:lstStyle/>
          <a:p>
            <a:fld id="{A5C96FA4-A018-3044-8F4E-C79AE329FCB2}" type="datetimeFigureOut">
              <a:rPr lang="en-US" smtClean="0"/>
              <a:t>4/17/24</a:t>
            </a:fld>
            <a:endParaRPr lang="en-US"/>
          </a:p>
        </p:txBody>
      </p:sp>
      <p:sp>
        <p:nvSpPr>
          <p:cNvPr id="6" name="Footer Placeholder 5">
            <a:extLst>
              <a:ext uri="{FF2B5EF4-FFF2-40B4-BE49-F238E27FC236}">
                <a16:creationId xmlns:a16="http://schemas.microsoft.com/office/drawing/2014/main" id="{74676971-504A-F3A6-8172-5225B9199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38837-0ADB-1C91-953B-E109032D7EAC}"/>
              </a:ext>
            </a:extLst>
          </p:cNvPr>
          <p:cNvSpPr>
            <a:spLocks noGrp="1"/>
          </p:cNvSpPr>
          <p:nvPr>
            <p:ph type="sldNum" sz="quarter" idx="12"/>
          </p:nvPr>
        </p:nvSpPr>
        <p:spPr/>
        <p:txBody>
          <a:bodyPr/>
          <a:lstStyle/>
          <a:p>
            <a:fld id="{3B17314C-67EE-DB4F-A071-A3C4DAF09DBA}" type="slidenum">
              <a:rPr lang="en-US" smtClean="0"/>
              <a:t>‹#›</a:t>
            </a:fld>
            <a:endParaRPr lang="en-US"/>
          </a:p>
        </p:txBody>
      </p:sp>
    </p:spTree>
    <p:extLst>
      <p:ext uri="{BB962C8B-B14F-4D97-AF65-F5344CB8AC3E}">
        <p14:creationId xmlns:p14="http://schemas.microsoft.com/office/powerpoint/2010/main" val="324131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92B4-519E-5C0E-E7E4-E3E5992DE2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829724-7985-5F7F-14DF-7515DD2A66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41F757-EFF1-2286-355D-92B69EDDD0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2E44A7-D72D-CF45-C210-9AF727BE4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B03C29-4514-F92A-F193-EFE6979646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A6DEC3-7377-BC8D-28FA-5C119F40E6B3}"/>
              </a:ext>
            </a:extLst>
          </p:cNvPr>
          <p:cNvSpPr>
            <a:spLocks noGrp="1"/>
          </p:cNvSpPr>
          <p:nvPr>
            <p:ph type="dt" sz="half" idx="10"/>
          </p:nvPr>
        </p:nvSpPr>
        <p:spPr/>
        <p:txBody>
          <a:bodyPr/>
          <a:lstStyle/>
          <a:p>
            <a:fld id="{A5C96FA4-A018-3044-8F4E-C79AE329FCB2}" type="datetimeFigureOut">
              <a:rPr lang="en-US" smtClean="0"/>
              <a:t>4/17/24</a:t>
            </a:fld>
            <a:endParaRPr lang="en-US"/>
          </a:p>
        </p:txBody>
      </p:sp>
      <p:sp>
        <p:nvSpPr>
          <p:cNvPr id="8" name="Footer Placeholder 7">
            <a:extLst>
              <a:ext uri="{FF2B5EF4-FFF2-40B4-BE49-F238E27FC236}">
                <a16:creationId xmlns:a16="http://schemas.microsoft.com/office/drawing/2014/main" id="{742E2490-CF8E-64E0-5FD6-840658A571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E1C7EE-F8B9-56EA-C851-B30FE4A7E93E}"/>
              </a:ext>
            </a:extLst>
          </p:cNvPr>
          <p:cNvSpPr>
            <a:spLocks noGrp="1"/>
          </p:cNvSpPr>
          <p:nvPr>
            <p:ph type="sldNum" sz="quarter" idx="12"/>
          </p:nvPr>
        </p:nvSpPr>
        <p:spPr/>
        <p:txBody>
          <a:bodyPr/>
          <a:lstStyle/>
          <a:p>
            <a:fld id="{3B17314C-67EE-DB4F-A071-A3C4DAF09DBA}" type="slidenum">
              <a:rPr lang="en-US" smtClean="0"/>
              <a:t>‹#›</a:t>
            </a:fld>
            <a:endParaRPr lang="en-US"/>
          </a:p>
        </p:txBody>
      </p:sp>
    </p:spTree>
    <p:extLst>
      <p:ext uri="{BB962C8B-B14F-4D97-AF65-F5344CB8AC3E}">
        <p14:creationId xmlns:p14="http://schemas.microsoft.com/office/powerpoint/2010/main" val="3243032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62D4-1E6D-DAAC-A7F6-3A1B68850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1E6B89-EA40-F9B6-8F84-B1F90D3644E8}"/>
              </a:ext>
            </a:extLst>
          </p:cNvPr>
          <p:cNvSpPr>
            <a:spLocks noGrp="1"/>
          </p:cNvSpPr>
          <p:nvPr>
            <p:ph type="dt" sz="half" idx="10"/>
          </p:nvPr>
        </p:nvSpPr>
        <p:spPr/>
        <p:txBody>
          <a:bodyPr/>
          <a:lstStyle/>
          <a:p>
            <a:fld id="{A5C96FA4-A018-3044-8F4E-C79AE329FCB2}" type="datetimeFigureOut">
              <a:rPr lang="en-US" smtClean="0"/>
              <a:t>4/17/24</a:t>
            </a:fld>
            <a:endParaRPr lang="en-US"/>
          </a:p>
        </p:txBody>
      </p:sp>
      <p:sp>
        <p:nvSpPr>
          <p:cNvPr id="4" name="Footer Placeholder 3">
            <a:extLst>
              <a:ext uri="{FF2B5EF4-FFF2-40B4-BE49-F238E27FC236}">
                <a16:creationId xmlns:a16="http://schemas.microsoft.com/office/drawing/2014/main" id="{6DD1BA2C-42EC-29F7-A379-51E49B4D64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D45763-26BE-ACE5-BD83-C890E73D5FCA}"/>
              </a:ext>
            </a:extLst>
          </p:cNvPr>
          <p:cNvSpPr>
            <a:spLocks noGrp="1"/>
          </p:cNvSpPr>
          <p:nvPr>
            <p:ph type="sldNum" sz="quarter" idx="12"/>
          </p:nvPr>
        </p:nvSpPr>
        <p:spPr/>
        <p:txBody>
          <a:bodyPr/>
          <a:lstStyle/>
          <a:p>
            <a:fld id="{3B17314C-67EE-DB4F-A071-A3C4DAF09DBA}" type="slidenum">
              <a:rPr lang="en-US" smtClean="0"/>
              <a:t>‹#›</a:t>
            </a:fld>
            <a:endParaRPr lang="en-US"/>
          </a:p>
        </p:txBody>
      </p:sp>
    </p:spTree>
    <p:extLst>
      <p:ext uri="{BB962C8B-B14F-4D97-AF65-F5344CB8AC3E}">
        <p14:creationId xmlns:p14="http://schemas.microsoft.com/office/powerpoint/2010/main" val="27353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D84224-550C-4D97-66EE-9CF897E816C8}"/>
              </a:ext>
            </a:extLst>
          </p:cNvPr>
          <p:cNvSpPr>
            <a:spLocks noGrp="1"/>
          </p:cNvSpPr>
          <p:nvPr>
            <p:ph type="dt" sz="half" idx="10"/>
          </p:nvPr>
        </p:nvSpPr>
        <p:spPr/>
        <p:txBody>
          <a:bodyPr/>
          <a:lstStyle/>
          <a:p>
            <a:fld id="{A5C96FA4-A018-3044-8F4E-C79AE329FCB2}" type="datetimeFigureOut">
              <a:rPr lang="en-US" smtClean="0"/>
              <a:t>4/17/24</a:t>
            </a:fld>
            <a:endParaRPr lang="en-US"/>
          </a:p>
        </p:txBody>
      </p:sp>
      <p:sp>
        <p:nvSpPr>
          <p:cNvPr id="3" name="Footer Placeholder 2">
            <a:extLst>
              <a:ext uri="{FF2B5EF4-FFF2-40B4-BE49-F238E27FC236}">
                <a16:creationId xmlns:a16="http://schemas.microsoft.com/office/drawing/2014/main" id="{BA284502-26ED-423C-ACFD-4449A73BD1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5B9195-131C-6389-8DEB-90F647BA4539}"/>
              </a:ext>
            </a:extLst>
          </p:cNvPr>
          <p:cNvSpPr>
            <a:spLocks noGrp="1"/>
          </p:cNvSpPr>
          <p:nvPr>
            <p:ph type="sldNum" sz="quarter" idx="12"/>
          </p:nvPr>
        </p:nvSpPr>
        <p:spPr/>
        <p:txBody>
          <a:bodyPr/>
          <a:lstStyle/>
          <a:p>
            <a:fld id="{3B17314C-67EE-DB4F-A071-A3C4DAF09DBA}" type="slidenum">
              <a:rPr lang="en-US" smtClean="0"/>
              <a:t>‹#›</a:t>
            </a:fld>
            <a:endParaRPr lang="en-US"/>
          </a:p>
        </p:txBody>
      </p:sp>
    </p:spTree>
    <p:extLst>
      <p:ext uri="{BB962C8B-B14F-4D97-AF65-F5344CB8AC3E}">
        <p14:creationId xmlns:p14="http://schemas.microsoft.com/office/powerpoint/2010/main" val="4132572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E6A8-A0B2-F320-BC68-8CF185C70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7D8186-B3CD-7221-F5FA-1998CE394D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2A936E-86DF-2139-F85F-D95D733DF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24083B-3D4D-7359-9F8B-0ADD9B026702}"/>
              </a:ext>
            </a:extLst>
          </p:cNvPr>
          <p:cNvSpPr>
            <a:spLocks noGrp="1"/>
          </p:cNvSpPr>
          <p:nvPr>
            <p:ph type="dt" sz="half" idx="10"/>
          </p:nvPr>
        </p:nvSpPr>
        <p:spPr/>
        <p:txBody>
          <a:bodyPr/>
          <a:lstStyle/>
          <a:p>
            <a:fld id="{A5C96FA4-A018-3044-8F4E-C79AE329FCB2}" type="datetimeFigureOut">
              <a:rPr lang="en-US" smtClean="0"/>
              <a:t>4/17/24</a:t>
            </a:fld>
            <a:endParaRPr lang="en-US"/>
          </a:p>
        </p:txBody>
      </p:sp>
      <p:sp>
        <p:nvSpPr>
          <p:cNvPr id="6" name="Footer Placeholder 5">
            <a:extLst>
              <a:ext uri="{FF2B5EF4-FFF2-40B4-BE49-F238E27FC236}">
                <a16:creationId xmlns:a16="http://schemas.microsoft.com/office/drawing/2014/main" id="{D6E8AE1F-409E-D4A6-C8FE-E0BC58698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C31258-E632-E007-C567-79599763F445}"/>
              </a:ext>
            </a:extLst>
          </p:cNvPr>
          <p:cNvSpPr>
            <a:spLocks noGrp="1"/>
          </p:cNvSpPr>
          <p:nvPr>
            <p:ph type="sldNum" sz="quarter" idx="12"/>
          </p:nvPr>
        </p:nvSpPr>
        <p:spPr/>
        <p:txBody>
          <a:bodyPr/>
          <a:lstStyle/>
          <a:p>
            <a:fld id="{3B17314C-67EE-DB4F-A071-A3C4DAF09DBA}" type="slidenum">
              <a:rPr lang="en-US" smtClean="0"/>
              <a:t>‹#›</a:t>
            </a:fld>
            <a:endParaRPr lang="en-US"/>
          </a:p>
        </p:txBody>
      </p:sp>
    </p:spTree>
    <p:extLst>
      <p:ext uri="{BB962C8B-B14F-4D97-AF65-F5344CB8AC3E}">
        <p14:creationId xmlns:p14="http://schemas.microsoft.com/office/powerpoint/2010/main" val="372884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EA34-6024-D9BB-9AC1-358DAC4A3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E8D01F-462D-DC29-C3F8-5969470B4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00C217-52AC-869E-499C-B7E29E753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D5DBB-C093-9539-20CD-87CA49BB2F6E}"/>
              </a:ext>
            </a:extLst>
          </p:cNvPr>
          <p:cNvSpPr>
            <a:spLocks noGrp="1"/>
          </p:cNvSpPr>
          <p:nvPr>
            <p:ph type="dt" sz="half" idx="10"/>
          </p:nvPr>
        </p:nvSpPr>
        <p:spPr/>
        <p:txBody>
          <a:bodyPr/>
          <a:lstStyle/>
          <a:p>
            <a:fld id="{A5C96FA4-A018-3044-8F4E-C79AE329FCB2}" type="datetimeFigureOut">
              <a:rPr lang="en-US" smtClean="0"/>
              <a:t>4/17/24</a:t>
            </a:fld>
            <a:endParaRPr lang="en-US"/>
          </a:p>
        </p:txBody>
      </p:sp>
      <p:sp>
        <p:nvSpPr>
          <p:cNvPr id="6" name="Footer Placeholder 5">
            <a:extLst>
              <a:ext uri="{FF2B5EF4-FFF2-40B4-BE49-F238E27FC236}">
                <a16:creationId xmlns:a16="http://schemas.microsoft.com/office/drawing/2014/main" id="{4E475BA9-FD24-1967-DE1E-29855178CB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A5C779-A1C3-D977-983B-77E98E6E6ABB}"/>
              </a:ext>
            </a:extLst>
          </p:cNvPr>
          <p:cNvSpPr>
            <a:spLocks noGrp="1"/>
          </p:cNvSpPr>
          <p:nvPr>
            <p:ph type="sldNum" sz="quarter" idx="12"/>
          </p:nvPr>
        </p:nvSpPr>
        <p:spPr/>
        <p:txBody>
          <a:bodyPr/>
          <a:lstStyle/>
          <a:p>
            <a:fld id="{3B17314C-67EE-DB4F-A071-A3C4DAF09DBA}" type="slidenum">
              <a:rPr lang="en-US" smtClean="0"/>
              <a:t>‹#›</a:t>
            </a:fld>
            <a:endParaRPr lang="en-US"/>
          </a:p>
        </p:txBody>
      </p:sp>
    </p:spTree>
    <p:extLst>
      <p:ext uri="{BB962C8B-B14F-4D97-AF65-F5344CB8AC3E}">
        <p14:creationId xmlns:p14="http://schemas.microsoft.com/office/powerpoint/2010/main" val="66951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F06E6-81FF-AC9D-1FF4-30252EFB66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5090EA-C38C-1BB9-EF41-037E8A761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E7AE3-71B2-3EA3-B45C-79BEF7988564}"/>
              </a:ext>
            </a:extLst>
          </p:cNvPr>
          <p:cNvSpPr>
            <a:spLocks noGrp="1"/>
          </p:cNvSpPr>
          <p:nvPr>
            <p:ph type="dt" sz="half" idx="10"/>
          </p:nvPr>
        </p:nvSpPr>
        <p:spPr/>
        <p:txBody>
          <a:bodyPr/>
          <a:lstStyle/>
          <a:p>
            <a:fld id="{A5C96FA4-A018-3044-8F4E-C79AE329FCB2}" type="datetimeFigureOut">
              <a:rPr lang="en-US" smtClean="0"/>
              <a:t>4/17/24</a:t>
            </a:fld>
            <a:endParaRPr lang="en-US"/>
          </a:p>
        </p:txBody>
      </p:sp>
      <p:sp>
        <p:nvSpPr>
          <p:cNvPr id="5" name="Footer Placeholder 4">
            <a:extLst>
              <a:ext uri="{FF2B5EF4-FFF2-40B4-BE49-F238E27FC236}">
                <a16:creationId xmlns:a16="http://schemas.microsoft.com/office/drawing/2014/main" id="{1443DB1E-1A45-8309-5B5F-D3305AC82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9F6A4-D8FE-CEB0-BE8E-69CEC55F4873}"/>
              </a:ext>
            </a:extLst>
          </p:cNvPr>
          <p:cNvSpPr>
            <a:spLocks noGrp="1"/>
          </p:cNvSpPr>
          <p:nvPr>
            <p:ph type="sldNum" sz="quarter" idx="12"/>
          </p:nvPr>
        </p:nvSpPr>
        <p:spPr/>
        <p:txBody>
          <a:bodyPr/>
          <a:lstStyle/>
          <a:p>
            <a:fld id="{3B17314C-67EE-DB4F-A071-A3C4DAF09DBA}" type="slidenum">
              <a:rPr lang="en-US" smtClean="0"/>
              <a:t>‹#›</a:t>
            </a:fld>
            <a:endParaRPr lang="en-US"/>
          </a:p>
        </p:txBody>
      </p:sp>
    </p:spTree>
    <p:extLst>
      <p:ext uri="{BB962C8B-B14F-4D97-AF65-F5344CB8AC3E}">
        <p14:creationId xmlns:p14="http://schemas.microsoft.com/office/powerpoint/2010/main" val="616035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70B26E-3ECE-2E3F-ECB1-1D4D50D73F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F20998-D7D8-029B-246A-B52E429571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3A16A-2B59-7196-9043-D0CDB1C366F2}"/>
              </a:ext>
            </a:extLst>
          </p:cNvPr>
          <p:cNvSpPr>
            <a:spLocks noGrp="1"/>
          </p:cNvSpPr>
          <p:nvPr>
            <p:ph type="dt" sz="half" idx="10"/>
          </p:nvPr>
        </p:nvSpPr>
        <p:spPr/>
        <p:txBody>
          <a:bodyPr/>
          <a:lstStyle/>
          <a:p>
            <a:fld id="{A5C96FA4-A018-3044-8F4E-C79AE329FCB2}" type="datetimeFigureOut">
              <a:rPr lang="en-US" smtClean="0"/>
              <a:t>4/17/24</a:t>
            </a:fld>
            <a:endParaRPr lang="en-US"/>
          </a:p>
        </p:txBody>
      </p:sp>
      <p:sp>
        <p:nvSpPr>
          <p:cNvPr id="5" name="Footer Placeholder 4">
            <a:extLst>
              <a:ext uri="{FF2B5EF4-FFF2-40B4-BE49-F238E27FC236}">
                <a16:creationId xmlns:a16="http://schemas.microsoft.com/office/drawing/2014/main" id="{21BE563C-DC72-6FEB-AA3D-7D0F2BDA3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6E268-64C3-058C-E4CF-2A12118D00B8}"/>
              </a:ext>
            </a:extLst>
          </p:cNvPr>
          <p:cNvSpPr>
            <a:spLocks noGrp="1"/>
          </p:cNvSpPr>
          <p:nvPr>
            <p:ph type="sldNum" sz="quarter" idx="12"/>
          </p:nvPr>
        </p:nvSpPr>
        <p:spPr/>
        <p:txBody>
          <a:bodyPr/>
          <a:lstStyle/>
          <a:p>
            <a:fld id="{3B17314C-67EE-DB4F-A071-A3C4DAF09DBA}" type="slidenum">
              <a:rPr lang="en-US" smtClean="0"/>
              <a:t>‹#›</a:t>
            </a:fld>
            <a:endParaRPr lang="en-US"/>
          </a:p>
        </p:txBody>
      </p:sp>
    </p:spTree>
    <p:extLst>
      <p:ext uri="{BB962C8B-B14F-4D97-AF65-F5344CB8AC3E}">
        <p14:creationId xmlns:p14="http://schemas.microsoft.com/office/powerpoint/2010/main" val="374921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2024/4/17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2024/4/17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2024/4/17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2024/4/17</a:t>
            </a:fld>
            <a:endParaRPr lang="zh-CN" altLang="en-US"/>
          </a:p>
        </p:txBody>
      </p:sp>
      <p:sp>
        <p:nvSpPr>
          <p:cNvPr id="3" name="页脚占位符 2"/>
          <p:cNvSpPr>
            <a:spLocks noGrp="1"/>
          </p:cNvSpPr>
          <p:nvPr>
            <p:ph type="ftr" sz="quarter" idx="11"/>
            <p:custDataLst>
              <p:tags r:id="rId2"/>
            </p:custDataLst>
          </p:nvPr>
        </p:nvSpPr>
        <p:spPr/>
        <p:txBody>
          <a:bodyPr/>
          <a:lstStyle/>
          <a:p>
            <a:r>
              <a:rPr lang="en-US" altLang="zh-CN" dirty="0"/>
              <a:t>Synthesizing Black-box Anti-forensics DeepFakes with High Visual Quality</a:t>
            </a:r>
            <a:endParaRPr lang="zh-CN" altLang="en-US" dirty="0"/>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2024/4/17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2024/4/17</a:t>
            </a:fld>
            <a:endParaRPr lang="zh-CN" altLang="en-US"/>
          </a:p>
        </p:txBody>
      </p:sp>
      <p:sp>
        <p:nvSpPr>
          <p:cNvPr id="5" name="页脚占位符 4"/>
          <p:cNvSpPr>
            <a:spLocks noGrp="1"/>
          </p:cNvSpPr>
          <p:nvPr>
            <p:ph type="ftr" sz="quarter" idx="3"/>
            <p:custDataLst>
              <p:tags r:id="rId16"/>
            </p:custDataLst>
          </p:nvPr>
        </p:nvSpPr>
        <p:spPr>
          <a:xfrm>
            <a:off x="4116000" y="6337800"/>
            <a:ext cx="4550922" cy="2934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r>
              <a:rPr lang="en-US" altLang="zh-CN" dirty="0"/>
              <a:t>Synthesizing Black-box Anti-forensics DeepFakes with High Visual Quality</a:t>
            </a:r>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8" name="图片 7" descr="标准 反色"/>
          <p:cNvPicPr>
            <a:picLocks noChangeAspect="1"/>
          </p:cNvPicPr>
          <p:nvPr userDrawn="1"/>
        </p:nvPicPr>
        <p:blipFill>
          <a:blip r:embed="rId18"/>
          <a:stretch>
            <a:fillRect/>
          </a:stretch>
        </p:blipFill>
        <p:spPr>
          <a:xfrm>
            <a:off x="9015804" y="207537"/>
            <a:ext cx="1901825" cy="532765"/>
          </a:xfrm>
          <a:prstGeom prst="rect">
            <a:avLst/>
          </a:prstGeom>
        </p:spPr>
      </p:pic>
      <p:pic>
        <p:nvPicPr>
          <p:cNvPr id="7" name="Picture 4" descr="Indiana University–Purdue University Indianapolis : Rankings, Fees &amp;  Courses Details | Top Universities">
            <a:extLst>
              <a:ext uri="{FF2B5EF4-FFF2-40B4-BE49-F238E27FC236}">
                <a16:creationId xmlns:a16="http://schemas.microsoft.com/office/drawing/2014/main" id="{8D77681B-6CEF-ABD4-489E-CDCFD31DD92D}"/>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1247614" y="102013"/>
            <a:ext cx="659971" cy="6599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EEE ICASSP (@ieeeICASSP) / X">
            <a:extLst>
              <a:ext uri="{FF2B5EF4-FFF2-40B4-BE49-F238E27FC236}">
                <a16:creationId xmlns:a16="http://schemas.microsoft.com/office/drawing/2014/main" id="{2955350B-0BB0-4102-71D0-3D4EFCB605D8}"/>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405258" y="-70142"/>
            <a:ext cx="1472342" cy="147234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000"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214A0C-1DA9-B255-ACB0-4E8C20291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1C54BF-A5AC-156E-5EEF-2F98C4C90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A8774-7D2E-9EE2-98CF-26D5D6D72D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C96FA4-A018-3044-8F4E-C79AE329FCB2}" type="datetimeFigureOut">
              <a:rPr lang="en-US" smtClean="0"/>
              <a:t>4/17/24</a:t>
            </a:fld>
            <a:endParaRPr lang="en-US"/>
          </a:p>
        </p:txBody>
      </p:sp>
      <p:sp>
        <p:nvSpPr>
          <p:cNvPr id="5" name="Footer Placeholder 4">
            <a:extLst>
              <a:ext uri="{FF2B5EF4-FFF2-40B4-BE49-F238E27FC236}">
                <a16:creationId xmlns:a16="http://schemas.microsoft.com/office/drawing/2014/main" id="{DA7B82C0-2839-14BA-2951-3A35EEB92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62B3819-F1EA-ADB7-ECEE-EC00B1DD3C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17314C-67EE-DB4F-A071-A3C4DAF09DBA}" type="slidenum">
              <a:rPr lang="en-US" smtClean="0"/>
              <a:t>‹#›</a:t>
            </a:fld>
            <a:endParaRPr lang="en-US"/>
          </a:p>
        </p:txBody>
      </p:sp>
    </p:spTree>
    <p:extLst>
      <p:ext uri="{BB962C8B-B14F-4D97-AF65-F5344CB8AC3E}">
        <p14:creationId xmlns:p14="http://schemas.microsoft.com/office/powerpoint/2010/main" val="2672861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F96CA2-8231-46C4-D51E-463D55C56769}"/>
              </a:ext>
            </a:extLst>
          </p:cNvPr>
          <p:cNvPicPr>
            <a:picLocks noChangeAspect="1"/>
          </p:cNvPicPr>
          <p:nvPr/>
        </p:nvPicPr>
        <p:blipFill>
          <a:blip r:embed="rId3"/>
          <a:stretch>
            <a:fillRect/>
          </a:stretch>
        </p:blipFill>
        <p:spPr>
          <a:xfrm>
            <a:off x="145028" y="1822695"/>
            <a:ext cx="11901944" cy="2417103"/>
          </a:xfrm>
          <a:prstGeom prst="rect">
            <a:avLst/>
          </a:prstGeom>
        </p:spPr>
      </p:pic>
      <p:pic>
        <p:nvPicPr>
          <p:cNvPr id="1028" name="Picture 4" descr="Indiana University–Purdue University Indianapolis : Rankings, Fees &amp;  Courses Details | Top Universities">
            <a:extLst>
              <a:ext uri="{FF2B5EF4-FFF2-40B4-BE49-F238E27FC236}">
                <a16:creationId xmlns:a16="http://schemas.microsoft.com/office/drawing/2014/main" id="{B0FF2E93-FB54-A7BB-2C7A-D67B705A5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601" y="4593756"/>
            <a:ext cx="1251628" cy="1251628"/>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7" descr="标准 反色">
            <a:extLst>
              <a:ext uri="{FF2B5EF4-FFF2-40B4-BE49-F238E27FC236}">
                <a16:creationId xmlns:a16="http://schemas.microsoft.com/office/drawing/2014/main" id="{A62AA35C-0E24-8EDD-00BD-A17949DC5C65}"/>
              </a:ext>
            </a:extLst>
          </p:cNvPr>
          <p:cNvPicPr>
            <a:picLocks noChangeAspect="1"/>
          </p:cNvPicPr>
          <p:nvPr/>
        </p:nvPicPr>
        <p:blipFill>
          <a:blip r:embed="rId5"/>
          <a:stretch>
            <a:fillRect/>
          </a:stretch>
        </p:blipFill>
        <p:spPr>
          <a:xfrm>
            <a:off x="2648002" y="4748763"/>
            <a:ext cx="2925257" cy="941614"/>
          </a:xfrm>
          <a:prstGeom prst="rect">
            <a:avLst/>
          </a:prstGeom>
        </p:spPr>
      </p:pic>
    </p:spTree>
    <p:extLst>
      <p:ext uri="{BB962C8B-B14F-4D97-AF65-F5344CB8AC3E}">
        <p14:creationId xmlns:p14="http://schemas.microsoft.com/office/powerpoint/2010/main" val="189856564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9A32BC-1E2A-DFA3-B7D2-8176FD011AD5}"/>
              </a:ext>
            </a:extLst>
          </p:cNvPr>
          <p:cNvSpPr>
            <a:spLocks noGrp="1"/>
          </p:cNvSpPr>
          <p:nvPr>
            <p:ph idx="1"/>
          </p:nvPr>
        </p:nvSpPr>
        <p:spPr/>
        <p:txBody>
          <a:bodyPr>
            <a:normAutofit/>
          </a:bodyPr>
          <a:lstStyle/>
          <a:p>
            <a:pPr marL="0" indent="0" algn="ctr">
              <a:buNone/>
            </a:pPr>
            <a:endParaRPr lang="en-US" sz="4800" dirty="0"/>
          </a:p>
          <a:p>
            <a:pPr marL="0" indent="0" algn="ctr">
              <a:buNone/>
            </a:pPr>
            <a:r>
              <a:rPr lang="en-US" sz="4800" dirty="0"/>
              <a:t>Thank you!</a:t>
            </a:r>
          </a:p>
        </p:txBody>
      </p:sp>
    </p:spTree>
    <p:extLst>
      <p:ext uri="{BB962C8B-B14F-4D97-AF65-F5344CB8AC3E}">
        <p14:creationId xmlns:p14="http://schemas.microsoft.com/office/powerpoint/2010/main" val="419241223"/>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FBCD-1A4F-0AFE-74DF-7A32376471F4}"/>
              </a:ext>
            </a:extLst>
          </p:cNvPr>
          <p:cNvSpPr>
            <a:spLocks noGrp="1"/>
          </p:cNvSpPr>
          <p:nvPr>
            <p:ph type="title"/>
          </p:nvPr>
        </p:nvSpPr>
        <p:spPr/>
        <p:txBody>
          <a:bodyPr>
            <a:normAutofit/>
          </a:bodyPr>
          <a:lstStyle/>
          <a:p>
            <a:r>
              <a:rPr lang="en-US" dirty="0"/>
              <a:t>Introduction</a:t>
            </a:r>
          </a:p>
        </p:txBody>
      </p:sp>
      <p:pic>
        <p:nvPicPr>
          <p:cNvPr id="4" name="Content Placeholder 3">
            <a:extLst>
              <a:ext uri="{FF2B5EF4-FFF2-40B4-BE49-F238E27FC236}">
                <a16:creationId xmlns:a16="http://schemas.microsoft.com/office/drawing/2014/main" id="{09F79E5B-61A7-F159-3A90-EF081EAA9CF7}"/>
              </a:ext>
            </a:extLst>
          </p:cNvPr>
          <p:cNvPicPr>
            <a:picLocks noGrp="1" noChangeAspect="1"/>
          </p:cNvPicPr>
          <p:nvPr>
            <p:ph idx="1"/>
          </p:nvPr>
        </p:nvPicPr>
        <p:blipFill>
          <a:blip r:embed="rId3"/>
          <a:stretch>
            <a:fillRect/>
          </a:stretch>
        </p:blipFill>
        <p:spPr>
          <a:xfrm>
            <a:off x="3038168" y="2722368"/>
            <a:ext cx="8052773" cy="3322343"/>
          </a:xfrm>
          <a:prstGeom prst="rect">
            <a:avLst/>
          </a:prstGeom>
        </p:spPr>
      </p:pic>
      <p:sp>
        <p:nvSpPr>
          <p:cNvPr id="6" name="TextBox 5">
            <a:extLst>
              <a:ext uri="{FF2B5EF4-FFF2-40B4-BE49-F238E27FC236}">
                <a16:creationId xmlns:a16="http://schemas.microsoft.com/office/drawing/2014/main" id="{C233339C-78AF-F100-3897-92A72D90C838}"/>
              </a:ext>
            </a:extLst>
          </p:cNvPr>
          <p:cNvSpPr txBox="1"/>
          <p:nvPr/>
        </p:nvSpPr>
        <p:spPr>
          <a:xfrm>
            <a:off x="1176184" y="1693097"/>
            <a:ext cx="6098458" cy="369332"/>
          </a:xfrm>
          <a:prstGeom prst="rect">
            <a:avLst/>
          </a:prstGeom>
          <a:noFill/>
        </p:spPr>
        <p:txBody>
          <a:bodyPr wrap="square">
            <a:spAutoFit/>
          </a:bodyPr>
          <a:lstStyle/>
          <a:p>
            <a:pPr marL="285750" indent="-285750">
              <a:buFont typeface="Arial" panose="020B0604020202020204" pitchFamily="34" charset="0"/>
              <a:buChar char="•"/>
            </a:pPr>
            <a:r>
              <a:rPr lang="en-US" b="0" i="0" dirty="0">
                <a:effectLst/>
                <a:latin typeface="Arial" panose="020B0604020202020204" pitchFamily="34" charset="0"/>
              </a:rPr>
              <a:t>The process of generating DeepFakes</a:t>
            </a:r>
            <a:endParaRPr lang="en-US" dirty="0"/>
          </a:p>
        </p:txBody>
      </p:sp>
    </p:spTree>
    <p:extLst>
      <p:ext uri="{BB962C8B-B14F-4D97-AF65-F5344CB8AC3E}">
        <p14:creationId xmlns:p14="http://schemas.microsoft.com/office/powerpoint/2010/main" val="3527473978"/>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73483A-0E22-00E2-D992-0452FC7E7699}"/>
              </a:ext>
            </a:extLst>
          </p:cNvPr>
          <p:cNvPicPr>
            <a:picLocks noChangeAspect="1"/>
          </p:cNvPicPr>
          <p:nvPr/>
        </p:nvPicPr>
        <p:blipFill>
          <a:blip r:embed="rId3"/>
          <a:stretch>
            <a:fillRect/>
          </a:stretch>
        </p:blipFill>
        <p:spPr>
          <a:xfrm>
            <a:off x="2697572" y="2306017"/>
            <a:ext cx="9031736" cy="3678141"/>
          </a:xfrm>
          <a:prstGeom prst="rect">
            <a:avLst/>
          </a:prstGeom>
        </p:spPr>
      </p:pic>
      <p:sp>
        <p:nvSpPr>
          <p:cNvPr id="16" name="TextBox 15">
            <a:extLst>
              <a:ext uri="{FF2B5EF4-FFF2-40B4-BE49-F238E27FC236}">
                <a16:creationId xmlns:a16="http://schemas.microsoft.com/office/drawing/2014/main" id="{65385171-9833-F6E4-B8E0-ABB6E4670472}"/>
              </a:ext>
            </a:extLst>
          </p:cNvPr>
          <p:cNvSpPr txBox="1"/>
          <p:nvPr/>
        </p:nvSpPr>
        <p:spPr>
          <a:xfrm>
            <a:off x="4902610" y="2783758"/>
            <a:ext cx="1187826" cy="369332"/>
          </a:xfrm>
          <a:prstGeom prst="rect">
            <a:avLst/>
          </a:prstGeom>
          <a:noFill/>
        </p:spPr>
        <p:txBody>
          <a:bodyPr wrap="none" rtlCol="0">
            <a:spAutoFit/>
          </a:bodyPr>
          <a:lstStyle/>
          <a:p>
            <a:r>
              <a:rPr lang="en-US" dirty="0"/>
              <a:t>DeepFake</a:t>
            </a:r>
          </a:p>
        </p:txBody>
      </p:sp>
      <p:sp>
        <p:nvSpPr>
          <p:cNvPr id="17" name="TextBox 16">
            <a:extLst>
              <a:ext uri="{FF2B5EF4-FFF2-40B4-BE49-F238E27FC236}">
                <a16:creationId xmlns:a16="http://schemas.microsoft.com/office/drawing/2014/main" id="{FB8B155D-04C3-355D-470F-CAE4EB206871}"/>
              </a:ext>
            </a:extLst>
          </p:cNvPr>
          <p:cNvSpPr txBox="1"/>
          <p:nvPr/>
        </p:nvSpPr>
        <p:spPr>
          <a:xfrm>
            <a:off x="8295474" y="2790624"/>
            <a:ext cx="1571584" cy="369332"/>
          </a:xfrm>
          <a:prstGeom prst="rect">
            <a:avLst/>
          </a:prstGeom>
          <a:noFill/>
        </p:spPr>
        <p:txBody>
          <a:bodyPr wrap="none" rtlCol="0">
            <a:spAutoFit/>
          </a:bodyPr>
          <a:lstStyle/>
          <a:p>
            <a:r>
              <a:rPr lang="en-US" dirty="0"/>
              <a:t>Anti-forensics</a:t>
            </a:r>
          </a:p>
        </p:txBody>
      </p:sp>
      <p:sp>
        <p:nvSpPr>
          <p:cNvPr id="18" name="TextBox 17">
            <a:extLst>
              <a:ext uri="{FF2B5EF4-FFF2-40B4-BE49-F238E27FC236}">
                <a16:creationId xmlns:a16="http://schemas.microsoft.com/office/drawing/2014/main" id="{238CD7EE-252F-F3B3-6E1F-D52620FA80A7}"/>
              </a:ext>
            </a:extLst>
          </p:cNvPr>
          <p:cNvSpPr txBox="1"/>
          <p:nvPr/>
        </p:nvSpPr>
        <p:spPr>
          <a:xfrm>
            <a:off x="6138537" y="4663358"/>
            <a:ext cx="2156937" cy="369332"/>
          </a:xfrm>
          <a:prstGeom prst="rect">
            <a:avLst/>
          </a:prstGeom>
          <a:noFill/>
        </p:spPr>
        <p:txBody>
          <a:bodyPr wrap="none" rtlCol="0">
            <a:spAutoFit/>
          </a:bodyPr>
          <a:lstStyle/>
          <a:p>
            <a:r>
              <a:rPr lang="en-US" dirty="0"/>
              <a:t>Forensics detectors</a:t>
            </a:r>
          </a:p>
        </p:txBody>
      </p:sp>
      <p:sp>
        <p:nvSpPr>
          <p:cNvPr id="19" name="TextBox 18">
            <a:extLst>
              <a:ext uri="{FF2B5EF4-FFF2-40B4-BE49-F238E27FC236}">
                <a16:creationId xmlns:a16="http://schemas.microsoft.com/office/drawing/2014/main" id="{061E7A19-DAFF-CEB2-7D77-DE324097C81D}"/>
              </a:ext>
            </a:extLst>
          </p:cNvPr>
          <p:cNvSpPr txBox="1"/>
          <p:nvPr/>
        </p:nvSpPr>
        <p:spPr>
          <a:xfrm>
            <a:off x="3492910" y="6098458"/>
            <a:ext cx="563039" cy="369332"/>
          </a:xfrm>
          <a:prstGeom prst="rect">
            <a:avLst/>
          </a:prstGeom>
          <a:noFill/>
        </p:spPr>
        <p:txBody>
          <a:bodyPr wrap="none" rtlCol="0">
            <a:spAutoFit/>
          </a:bodyPr>
          <a:lstStyle/>
          <a:p>
            <a:r>
              <a:rPr lang="en-US" dirty="0"/>
              <a:t>real</a:t>
            </a:r>
          </a:p>
        </p:txBody>
      </p:sp>
      <p:sp>
        <p:nvSpPr>
          <p:cNvPr id="20" name="TextBox 19">
            <a:extLst>
              <a:ext uri="{FF2B5EF4-FFF2-40B4-BE49-F238E27FC236}">
                <a16:creationId xmlns:a16="http://schemas.microsoft.com/office/drawing/2014/main" id="{2A10B970-2390-59B8-0110-362D97BEB95B}"/>
              </a:ext>
            </a:extLst>
          </p:cNvPr>
          <p:cNvSpPr txBox="1"/>
          <p:nvPr/>
        </p:nvSpPr>
        <p:spPr>
          <a:xfrm>
            <a:off x="3048410" y="2034458"/>
            <a:ext cx="1438599" cy="369332"/>
          </a:xfrm>
          <a:prstGeom prst="rect">
            <a:avLst/>
          </a:prstGeom>
          <a:noFill/>
        </p:spPr>
        <p:txBody>
          <a:bodyPr wrap="none" rtlCol="0">
            <a:spAutoFit/>
          </a:bodyPr>
          <a:lstStyle/>
          <a:p>
            <a:r>
              <a:rPr lang="en-US" dirty="0"/>
              <a:t>Original face</a:t>
            </a:r>
          </a:p>
        </p:txBody>
      </p:sp>
      <p:sp>
        <p:nvSpPr>
          <p:cNvPr id="21" name="TextBox 20">
            <a:extLst>
              <a:ext uri="{FF2B5EF4-FFF2-40B4-BE49-F238E27FC236}">
                <a16:creationId xmlns:a16="http://schemas.microsoft.com/office/drawing/2014/main" id="{EE00B85E-7F4F-2A86-B997-C58D58C73DFB}"/>
              </a:ext>
            </a:extLst>
          </p:cNvPr>
          <p:cNvSpPr txBox="1"/>
          <p:nvPr/>
        </p:nvSpPr>
        <p:spPr>
          <a:xfrm>
            <a:off x="7175340" y="6067224"/>
            <a:ext cx="601127" cy="369332"/>
          </a:xfrm>
          <a:prstGeom prst="rect">
            <a:avLst/>
          </a:prstGeom>
          <a:noFill/>
        </p:spPr>
        <p:txBody>
          <a:bodyPr wrap="none" rtlCol="0">
            <a:spAutoFit/>
          </a:bodyPr>
          <a:lstStyle/>
          <a:p>
            <a:r>
              <a:rPr lang="en-US" dirty="0"/>
              <a:t>fake</a:t>
            </a:r>
          </a:p>
        </p:txBody>
      </p:sp>
      <p:sp>
        <p:nvSpPr>
          <p:cNvPr id="22" name="TextBox 21">
            <a:extLst>
              <a:ext uri="{FF2B5EF4-FFF2-40B4-BE49-F238E27FC236}">
                <a16:creationId xmlns:a16="http://schemas.microsoft.com/office/drawing/2014/main" id="{6B19DACE-94A5-A006-791B-BA7BAE97D8BC}"/>
              </a:ext>
            </a:extLst>
          </p:cNvPr>
          <p:cNvSpPr txBox="1"/>
          <p:nvPr/>
        </p:nvSpPr>
        <p:spPr>
          <a:xfrm>
            <a:off x="10782710" y="6177929"/>
            <a:ext cx="563039" cy="369332"/>
          </a:xfrm>
          <a:prstGeom prst="rect">
            <a:avLst/>
          </a:prstGeom>
          <a:noFill/>
        </p:spPr>
        <p:txBody>
          <a:bodyPr wrap="none" rtlCol="0">
            <a:spAutoFit/>
          </a:bodyPr>
          <a:lstStyle/>
          <a:p>
            <a:r>
              <a:rPr lang="en-US" dirty="0"/>
              <a:t>real</a:t>
            </a:r>
          </a:p>
        </p:txBody>
      </p:sp>
      <p:sp>
        <p:nvSpPr>
          <p:cNvPr id="33" name="TextBox 32">
            <a:extLst>
              <a:ext uri="{FF2B5EF4-FFF2-40B4-BE49-F238E27FC236}">
                <a16:creationId xmlns:a16="http://schemas.microsoft.com/office/drawing/2014/main" id="{D002024D-755C-24B7-9B2E-72B5006D3B58}"/>
              </a:ext>
            </a:extLst>
          </p:cNvPr>
          <p:cNvSpPr txBox="1"/>
          <p:nvPr/>
        </p:nvSpPr>
        <p:spPr>
          <a:xfrm>
            <a:off x="1114982" y="1344681"/>
            <a:ext cx="6098458" cy="369332"/>
          </a:xfrm>
          <a:prstGeom prst="rect">
            <a:avLst/>
          </a:prstGeom>
          <a:noFill/>
        </p:spPr>
        <p:txBody>
          <a:bodyPr wrap="square">
            <a:spAutoFit/>
          </a:bodyPr>
          <a:lstStyle/>
          <a:p>
            <a:pPr marL="285750" indent="-285750">
              <a:buFont typeface="Arial" panose="020B0604020202020204" pitchFamily="34" charset="0"/>
              <a:buChar char="•"/>
            </a:pPr>
            <a:r>
              <a:rPr lang="en-US" dirty="0"/>
              <a:t>Deepfake</a:t>
            </a:r>
            <a:r>
              <a:rPr lang="zh-CN" altLang="en-US" dirty="0"/>
              <a:t> </a:t>
            </a:r>
            <a:r>
              <a:rPr lang="en-US" altLang="zh-CN" dirty="0"/>
              <a:t>Anti-forensics</a:t>
            </a:r>
            <a:endParaRPr lang="en-US" dirty="0"/>
          </a:p>
        </p:txBody>
      </p:sp>
    </p:spTree>
    <p:extLst>
      <p:ext uri="{BB962C8B-B14F-4D97-AF65-F5344CB8AC3E}">
        <p14:creationId xmlns:p14="http://schemas.microsoft.com/office/powerpoint/2010/main" val="926469955"/>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0922-8F1E-02DC-14A2-718C2D6AACA6}"/>
              </a:ext>
            </a:extLst>
          </p:cNvPr>
          <p:cNvSpPr>
            <a:spLocks noGrp="1"/>
          </p:cNvSpPr>
          <p:nvPr>
            <p:ph type="title"/>
          </p:nvPr>
        </p:nvSpPr>
        <p:spPr/>
        <p:txBody>
          <a:bodyPr/>
          <a:lstStyle/>
          <a:p>
            <a:r>
              <a:rPr lang="en-US" dirty="0"/>
              <a:t>contribution</a:t>
            </a:r>
          </a:p>
        </p:txBody>
      </p:sp>
      <p:sp>
        <p:nvSpPr>
          <p:cNvPr id="3" name="Content Placeholder 2">
            <a:extLst>
              <a:ext uri="{FF2B5EF4-FFF2-40B4-BE49-F238E27FC236}">
                <a16:creationId xmlns:a16="http://schemas.microsoft.com/office/drawing/2014/main" id="{4150D966-9A6F-ECE2-FCFE-AE96E6879344}"/>
              </a:ext>
            </a:extLst>
          </p:cNvPr>
          <p:cNvSpPr>
            <a:spLocks noGrp="1"/>
          </p:cNvSpPr>
          <p:nvPr>
            <p:ph idx="1"/>
          </p:nvPr>
        </p:nvSpPr>
        <p:spPr>
          <a:xfrm>
            <a:off x="608400" y="1490400"/>
            <a:ext cx="5925135" cy="2750296"/>
          </a:xfrm>
        </p:spPr>
        <p:txBody>
          <a:bodyPr/>
          <a:lstStyle/>
          <a:p>
            <a:r>
              <a:rPr lang="en-US" dirty="0"/>
              <a:t>Introducing generate adversarial sharpening masks.</a:t>
            </a:r>
          </a:p>
          <a:p>
            <a:r>
              <a:rPr lang="en-US" dirty="0"/>
              <a:t>Adoption of a parameter-frozen training strategy.</a:t>
            </a:r>
          </a:p>
          <a:p>
            <a:r>
              <a:rPr lang="en-US" dirty="0"/>
              <a:t>state-of-the-art DeepFake anti-forensics methods</a:t>
            </a:r>
          </a:p>
          <a:p>
            <a:pPr marL="0" indent="0">
              <a:buNone/>
            </a:pPr>
            <a:endParaRPr lang="en-US" dirty="0"/>
          </a:p>
        </p:txBody>
      </p:sp>
      <p:pic>
        <p:nvPicPr>
          <p:cNvPr id="4" name="Picture 3">
            <a:extLst>
              <a:ext uri="{FF2B5EF4-FFF2-40B4-BE49-F238E27FC236}">
                <a16:creationId xmlns:a16="http://schemas.microsoft.com/office/drawing/2014/main" id="{AFBF7F2E-5382-7FBA-5B01-65FF1C1EB258}"/>
              </a:ext>
            </a:extLst>
          </p:cNvPr>
          <p:cNvPicPr>
            <a:picLocks noChangeAspect="1"/>
          </p:cNvPicPr>
          <p:nvPr/>
        </p:nvPicPr>
        <p:blipFill>
          <a:blip r:embed="rId3"/>
          <a:stretch>
            <a:fillRect/>
          </a:stretch>
        </p:blipFill>
        <p:spPr>
          <a:xfrm>
            <a:off x="6533535" y="2034849"/>
            <a:ext cx="5411954" cy="4041485"/>
          </a:xfrm>
          <a:prstGeom prst="rect">
            <a:avLst/>
          </a:prstGeom>
        </p:spPr>
      </p:pic>
      <p:sp>
        <p:nvSpPr>
          <p:cNvPr id="5" name="Rectangle 4">
            <a:extLst>
              <a:ext uri="{FF2B5EF4-FFF2-40B4-BE49-F238E27FC236}">
                <a16:creationId xmlns:a16="http://schemas.microsoft.com/office/drawing/2014/main" id="{7CBFA319-4800-DCD2-4037-DCD71AF651A1}"/>
              </a:ext>
            </a:extLst>
          </p:cNvPr>
          <p:cNvSpPr/>
          <p:nvPr/>
        </p:nvSpPr>
        <p:spPr>
          <a:xfrm rot="5400000">
            <a:off x="8613249" y="2744095"/>
            <a:ext cx="838493" cy="5825985"/>
          </a:xfrm>
          <a:prstGeom prst="rect">
            <a:avLst/>
          </a:prstGeom>
          <a:noFill/>
          <a:ln w="349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01813EEF-17D5-4B13-FD94-6085590FE3AB}"/>
              </a:ext>
            </a:extLst>
          </p:cNvPr>
          <p:cNvSpPr txBox="1"/>
          <p:nvPr/>
        </p:nvSpPr>
        <p:spPr>
          <a:xfrm>
            <a:off x="2797242" y="5472421"/>
            <a:ext cx="3275256" cy="369332"/>
          </a:xfrm>
          <a:prstGeom prst="rect">
            <a:avLst/>
          </a:prstGeom>
          <a:noFill/>
        </p:spPr>
        <p:txBody>
          <a:bodyPr wrap="none" rtlCol="0">
            <a:spAutoFit/>
          </a:bodyPr>
          <a:lstStyle/>
          <a:p>
            <a:r>
              <a:rPr lang="en-US" dirty="0">
                <a:solidFill>
                  <a:srgbClr val="FF0000"/>
                </a:solidFill>
              </a:rPr>
              <a:t>Adversarial sharpening masks</a:t>
            </a:r>
          </a:p>
        </p:txBody>
      </p:sp>
    </p:spTree>
    <p:extLst>
      <p:ext uri="{BB962C8B-B14F-4D97-AF65-F5344CB8AC3E}">
        <p14:creationId xmlns:p14="http://schemas.microsoft.com/office/powerpoint/2010/main" val="1115064982"/>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9664-F095-74FD-8023-F2958181D3F5}"/>
              </a:ext>
            </a:extLst>
          </p:cNvPr>
          <p:cNvSpPr>
            <a:spLocks noGrp="1"/>
          </p:cNvSpPr>
          <p:nvPr>
            <p:ph type="title"/>
          </p:nvPr>
        </p:nvSpPr>
        <p:spPr/>
        <p:txBody>
          <a:bodyPr>
            <a:normAutofit/>
          </a:bodyPr>
          <a:lstStyle/>
          <a:p>
            <a:r>
              <a:rPr lang="en-US" dirty="0"/>
              <a:t>Motivation</a:t>
            </a:r>
          </a:p>
        </p:txBody>
      </p:sp>
      <p:pic>
        <p:nvPicPr>
          <p:cNvPr id="4" name="Content Placeholder 3">
            <a:extLst>
              <a:ext uri="{FF2B5EF4-FFF2-40B4-BE49-F238E27FC236}">
                <a16:creationId xmlns:a16="http://schemas.microsoft.com/office/drawing/2014/main" id="{B8F100D4-6449-4727-3566-1B2860A3B732}"/>
              </a:ext>
            </a:extLst>
          </p:cNvPr>
          <p:cNvPicPr>
            <a:picLocks noGrp="1" noChangeAspect="1"/>
          </p:cNvPicPr>
          <p:nvPr>
            <p:ph idx="1"/>
          </p:nvPr>
        </p:nvPicPr>
        <p:blipFill>
          <a:blip r:embed="rId3"/>
          <a:stretch>
            <a:fillRect/>
          </a:stretch>
        </p:blipFill>
        <p:spPr>
          <a:xfrm>
            <a:off x="1680978" y="2558843"/>
            <a:ext cx="8824043" cy="3240929"/>
          </a:xfrm>
          <a:prstGeom prst="rect">
            <a:avLst/>
          </a:prstGeom>
          <a:effectLst>
            <a:outerShdw blurRad="50800" dist="38100" dir="2700000" algn="tl" rotWithShape="0">
              <a:prstClr val="black">
                <a:alpha val="40000"/>
              </a:prstClr>
            </a:outerShdw>
          </a:effectLst>
        </p:spPr>
      </p:pic>
      <p:sp>
        <p:nvSpPr>
          <p:cNvPr id="5" name="Content Placeholder 2">
            <a:extLst>
              <a:ext uri="{FF2B5EF4-FFF2-40B4-BE49-F238E27FC236}">
                <a16:creationId xmlns:a16="http://schemas.microsoft.com/office/drawing/2014/main" id="{89B05F45-7C53-7621-283F-8C53CA000C88}"/>
              </a:ext>
            </a:extLst>
          </p:cNvPr>
          <p:cNvSpPr txBox="1">
            <a:spLocks/>
          </p:cNvSpPr>
          <p:nvPr/>
        </p:nvSpPr>
        <p:spPr>
          <a:xfrm>
            <a:off x="608400" y="1490400"/>
            <a:ext cx="6161110" cy="1459277"/>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Inject adversarial noise in sharpen appearance -&gt; good in visualization &amp; anti-forensics</a:t>
            </a:r>
          </a:p>
        </p:txBody>
      </p:sp>
    </p:spTree>
    <p:extLst>
      <p:ext uri="{BB962C8B-B14F-4D97-AF65-F5344CB8AC3E}">
        <p14:creationId xmlns:p14="http://schemas.microsoft.com/office/powerpoint/2010/main" val="1613937432"/>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715B-317C-169E-885F-BFA4B3AB2BF1}"/>
              </a:ext>
            </a:extLst>
          </p:cNvPr>
          <p:cNvSpPr>
            <a:spLocks noGrp="1"/>
          </p:cNvSpPr>
          <p:nvPr>
            <p:ph type="title"/>
          </p:nvPr>
        </p:nvSpPr>
        <p:spPr/>
        <p:txBody>
          <a:bodyPr/>
          <a:lstStyle/>
          <a:p>
            <a:r>
              <a:rPr lang="en-US" dirty="0"/>
              <a:t>Framework</a:t>
            </a:r>
          </a:p>
        </p:txBody>
      </p:sp>
      <p:pic>
        <p:nvPicPr>
          <p:cNvPr id="4" name="Content Placeholder 3">
            <a:extLst>
              <a:ext uri="{FF2B5EF4-FFF2-40B4-BE49-F238E27FC236}">
                <a16:creationId xmlns:a16="http://schemas.microsoft.com/office/drawing/2014/main" id="{DAC8E277-85C6-977C-FE49-6FB558123E45}"/>
              </a:ext>
            </a:extLst>
          </p:cNvPr>
          <p:cNvPicPr>
            <a:picLocks noGrp="1" noChangeAspect="1"/>
          </p:cNvPicPr>
          <p:nvPr>
            <p:ph idx="1"/>
          </p:nvPr>
        </p:nvPicPr>
        <p:blipFill>
          <a:blip r:embed="rId3"/>
          <a:stretch>
            <a:fillRect/>
          </a:stretch>
        </p:blipFill>
        <p:spPr>
          <a:xfrm>
            <a:off x="4468203" y="1891512"/>
            <a:ext cx="7444220" cy="3842703"/>
          </a:xfrm>
          <a:prstGeom prst="rect">
            <a:avLst/>
          </a:prstGeom>
        </p:spPr>
      </p:pic>
      <p:sp>
        <p:nvSpPr>
          <p:cNvPr id="5" name="Content Placeholder 2">
            <a:extLst>
              <a:ext uri="{FF2B5EF4-FFF2-40B4-BE49-F238E27FC236}">
                <a16:creationId xmlns:a16="http://schemas.microsoft.com/office/drawing/2014/main" id="{8222465A-F669-852A-E4D9-0A0EA13243E3}"/>
              </a:ext>
            </a:extLst>
          </p:cNvPr>
          <p:cNvSpPr txBox="1">
            <a:spLocks/>
          </p:cNvSpPr>
          <p:nvPr/>
        </p:nvSpPr>
        <p:spPr>
          <a:xfrm>
            <a:off x="608400" y="1490400"/>
            <a:ext cx="3952569" cy="4644929"/>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FDN-&gt; highly undetectable, but worse appearance</a:t>
            </a:r>
          </a:p>
          <a:p>
            <a:endParaRPr lang="en-US" dirty="0"/>
          </a:p>
          <a:p>
            <a:r>
              <a:rPr lang="en-US" dirty="0"/>
              <a:t>VEN-&gt;good appearance </a:t>
            </a:r>
          </a:p>
          <a:p>
            <a:pPr marL="0" indent="0">
              <a:buNone/>
            </a:pPr>
            <a:endParaRPr lang="en-US" dirty="0"/>
          </a:p>
        </p:txBody>
      </p:sp>
    </p:spTree>
    <p:extLst>
      <p:ext uri="{BB962C8B-B14F-4D97-AF65-F5344CB8AC3E}">
        <p14:creationId xmlns:p14="http://schemas.microsoft.com/office/powerpoint/2010/main" val="2429507995"/>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BD8B-5AFD-7FEC-CA46-30BCBB9F28A2}"/>
              </a:ext>
            </a:extLst>
          </p:cNvPr>
          <p:cNvSpPr>
            <a:spLocks noGrp="1"/>
          </p:cNvSpPr>
          <p:nvPr>
            <p:ph type="title"/>
          </p:nvPr>
        </p:nvSpPr>
        <p:spPr>
          <a:xfrm>
            <a:off x="608399" y="608400"/>
            <a:ext cx="10586073" cy="705600"/>
          </a:xfrm>
        </p:spPr>
        <p:txBody>
          <a:bodyPr>
            <a:normAutofit/>
          </a:bodyPr>
          <a:lstStyle/>
          <a:p>
            <a:r>
              <a:rPr lang="en-US" dirty="0"/>
              <a:t>forensics detectors</a:t>
            </a:r>
          </a:p>
        </p:txBody>
      </p:sp>
      <p:pic>
        <p:nvPicPr>
          <p:cNvPr id="4" name="Content Placeholder 3">
            <a:extLst>
              <a:ext uri="{FF2B5EF4-FFF2-40B4-BE49-F238E27FC236}">
                <a16:creationId xmlns:a16="http://schemas.microsoft.com/office/drawing/2014/main" id="{B10CC672-586B-585D-120C-83DF7D8C2AE8}"/>
              </a:ext>
            </a:extLst>
          </p:cNvPr>
          <p:cNvPicPr>
            <a:picLocks noGrp="1" noChangeAspect="1"/>
          </p:cNvPicPr>
          <p:nvPr>
            <p:ph idx="1"/>
          </p:nvPr>
        </p:nvPicPr>
        <p:blipFill>
          <a:blip r:embed="rId3"/>
          <a:stretch>
            <a:fillRect/>
          </a:stretch>
        </p:blipFill>
        <p:spPr>
          <a:xfrm>
            <a:off x="3434340" y="3387436"/>
            <a:ext cx="8254425" cy="2772547"/>
          </a:xfrm>
          <a:prstGeom prst="rect">
            <a:avLst/>
          </a:prstGeom>
        </p:spPr>
      </p:pic>
      <p:pic>
        <p:nvPicPr>
          <p:cNvPr id="5" name="Picture 4">
            <a:extLst>
              <a:ext uri="{FF2B5EF4-FFF2-40B4-BE49-F238E27FC236}">
                <a16:creationId xmlns:a16="http://schemas.microsoft.com/office/drawing/2014/main" id="{B299DC01-B1AD-98D6-E69A-D7D1A4B5D74E}"/>
              </a:ext>
            </a:extLst>
          </p:cNvPr>
          <p:cNvPicPr>
            <a:picLocks noChangeAspect="1"/>
          </p:cNvPicPr>
          <p:nvPr/>
        </p:nvPicPr>
        <p:blipFill>
          <a:blip r:embed="rId4"/>
          <a:stretch>
            <a:fillRect/>
          </a:stretch>
        </p:blipFill>
        <p:spPr>
          <a:xfrm>
            <a:off x="7930572" y="1897559"/>
            <a:ext cx="3263900" cy="1155700"/>
          </a:xfrm>
          <a:prstGeom prst="rect">
            <a:avLst/>
          </a:prstGeom>
        </p:spPr>
      </p:pic>
      <p:sp>
        <p:nvSpPr>
          <p:cNvPr id="6" name="Content Placeholder 2">
            <a:extLst>
              <a:ext uri="{FF2B5EF4-FFF2-40B4-BE49-F238E27FC236}">
                <a16:creationId xmlns:a16="http://schemas.microsoft.com/office/drawing/2014/main" id="{26F7F345-A578-2167-9B7E-8D49A5DA3AC0}"/>
              </a:ext>
            </a:extLst>
          </p:cNvPr>
          <p:cNvSpPr txBox="1">
            <a:spLocks/>
          </p:cNvSpPr>
          <p:nvPr/>
        </p:nvSpPr>
        <p:spPr>
          <a:xfrm>
            <a:off x="608400" y="1490400"/>
            <a:ext cx="3952569" cy="4644929"/>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Pre-train forensics detectors</a:t>
            </a:r>
          </a:p>
          <a:p>
            <a:pPr marL="0" indent="0">
              <a:buNone/>
            </a:pPr>
            <a:r>
              <a:rPr lang="en-US" dirty="0"/>
              <a:t>-&gt; All with highly accuracy</a:t>
            </a:r>
          </a:p>
          <a:p>
            <a:pPr marL="0" indent="0">
              <a:buNone/>
            </a:pPr>
            <a:endParaRPr lang="en-US" dirty="0"/>
          </a:p>
        </p:txBody>
      </p:sp>
    </p:spTree>
    <p:extLst>
      <p:ext uri="{BB962C8B-B14F-4D97-AF65-F5344CB8AC3E}">
        <p14:creationId xmlns:p14="http://schemas.microsoft.com/office/powerpoint/2010/main" val="251369521"/>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B325-81DF-E9CF-DF94-52E2EE654CBE}"/>
              </a:ext>
            </a:extLst>
          </p:cNvPr>
          <p:cNvSpPr>
            <a:spLocks noGrp="1"/>
          </p:cNvSpPr>
          <p:nvPr>
            <p:ph type="title"/>
          </p:nvPr>
        </p:nvSpPr>
        <p:spPr/>
        <p:txBody>
          <a:bodyPr/>
          <a:lstStyle/>
          <a:p>
            <a:r>
              <a:rPr lang="en-US" dirty="0"/>
              <a:t>Visual compare</a:t>
            </a:r>
          </a:p>
        </p:txBody>
      </p:sp>
      <p:pic>
        <p:nvPicPr>
          <p:cNvPr id="4" name="Content Placeholder 3">
            <a:extLst>
              <a:ext uri="{FF2B5EF4-FFF2-40B4-BE49-F238E27FC236}">
                <a16:creationId xmlns:a16="http://schemas.microsoft.com/office/drawing/2014/main" id="{BADE35CF-3808-0B92-3DB2-447110FC58EF}"/>
              </a:ext>
            </a:extLst>
          </p:cNvPr>
          <p:cNvPicPr>
            <a:picLocks noGrp="1" noChangeAspect="1"/>
          </p:cNvPicPr>
          <p:nvPr>
            <p:ph idx="1"/>
          </p:nvPr>
        </p:nvPicPr>
        <p:blipFill>
          <a:blip r:embed="rId3"/>
          <a:stretch>
            <a:fillRect/>
          </a:stretch>
        </p:blipFill>
        <p:spPr>
          <a:xfrm>
            <a:off x="5696146" y="1156437"/>
            <a:ext cx="6204229" cy="3687603"/>
          </a:xfrm>
          <a:prstGeom prst="rect">
            <a:avLst/>
          </a:prstGeom>
        </p:spPr>
      </p:pic>
      <p:pic>
        <p:nvPicPr>
          <p:cNvPr id="5" name="Picture 4">
            <a:extLst>
              <a:ext uri="{FF2B5EF4-FFF2-40B4-BE49-F238E27FC236}">
                <a16:creationId xmlns:a16="http://schemas.microsoft.com/office/drawing/2014/main" id="{4E06B57A-482C-F795-2084-247168E99722}"/>
              </a:ext>
            </a:extLst>
          </p:cNvPr>
          <p:cNvPicPr>
            <a:picLocks noChangeAspect="1"/>
          </p:cNvPicPr>
          <p:nvPr/>
        </p:nvPicPr>
        <p:blipFill>
          <a:blip r:embed="rId4"/>
          <a:stretch>
            <a:fillRect/>
          </a:stretch>
        </p:blipFill>
        <p:spPr>
          <a:xfrm>
            <a:off x="6533571" y="5023247"/>
            <a:ext cx="5366804" cy="1834753"/>
          </a:xfrm>
          <a:prstGeom prst="rect">
            <a:avLst/>
          </a:prstGeom>
          <a:effectLst>
            <a:innerShdw blurRad="63500" dist="50800" dir="18900000">
              <a:prstClr val="black">
                <a:alpha val="50000"/>
              </a:prstClr>
            </a:innerShdw>
          </a:effectLst>
        </p:spPr>
      </p:pic>
      <p:sp>
        <p:nvSpPr>
          <p:cNvPr id="6" name="TextBox 5">
            <a:extLst>
              <a:ext uri="{FF2B5EF4-FFF2-40B4-BE49-F238E27FC236}">
                <a16:creationId xmlns:a16="http://schemas.microsoft.com/office/drawing/2014/main" id="{0E17B2A7-8FB8-36A7-6D99-6F99EA47C5DE}"/>
              </a:ext>
            </a:extLst>
          </p:cNvPr>
          <p:cNvSpPr txBox="1"/>
          <p:nvPr/>
        </p:nvSpPr>
        <p:spPr>
          <a:xfrm>
            <a:off x="4767687" y="1218938"/>
            <a:ext cx="928459" cy="369332"/>
          </a:xfrm>
          <a:prstGeom prst="rect">
            <a:avLst/>
          </a:prstGeom>
          <a:noFill/>
        </p:spPr>
        <p:txBody>
          <a:bodyPr wrap="none" rtlCol="0">
            <a:spAutoFit/>
          </a:bodyPr>
          <a:lstStyle/>
          <a:p>
            <a:r>
              <a:rPr lang="en-US" dirty="0"/>
              <a:t>original</a:t>
            </a:r>
          </a:p>
        </p:txBody>
      </p:sp>
      <p:sp>
        <p:nvSpPr>
          <p:cNvPr id="7" name="TextBox 6">
            <a:extLst>
              <a:ext uri="{FF2B5EF4-FFF2-40B4-BE49-F238E27FC236}">
                <a16:creationId xmlns:a16="http://schemas.microsoft.com/office/drawing/2014/main" id="{B92D44B9-C71B-EFF0-03C4-675D78E09D03}"/>
              </a:ext>
            </a:extLst>
          </p:cNvPr>
          <p:cNvSpPr txBox="1"/>
          <p:nvPr/>
        </p:nvSpPr>
        <p:spPr>
          <a:xfrm>
            <a:off x="4767687" y="4277033"/>
            <a:ext cx="633507" cy="369332"/>
          </a:xfrm>
          <a:prstGeom prst="rect">
            <a:avLst/>
          </a:prstGeom>
          <a:noFill/>
        </p:spPr>
        <p:txBody>
          <a:bodyPr wrap="none" rtlCol="0">
            <a:spAutoFit/>
          </a:bodyPr>
          <a:lstStyle/>
          <a:p>
            <a:r>
              <a:rPr lang="en-US" dirty="0"/>
              <a:t>ours</a:t>
            </a:r>
          </a:p>
        </p:txBody>
      </p:sp>
      <p:sp>
        <p:nvSpPr>
          <p:cNvPr id="9" name="Content Placeholder 2">
            <a:extLst>
              <a:ext uri="{FF2B5EF4-FFF2-40B4-BE49-F238E27FC236}">
                <a16:creationId xmlns:a16="http://schemas.microsoft.com/office/drawing/2014/main" id="{1E1C8654-4539-E7A9-2F97-A6324E72948C}"/>
              </a:ext>
            </a:extLst>
          </p:cNvPr>
          <p:cNvSpPr txBox="1">
            <a:spLocks/>
          </p:cNvSpPr>
          <p:nvPr/>
        </p:nvSpPr>
        <p:spPr>
          <a:xfrm>
            <a:off x="608400" y="1490400"/>
            <a:ext cx="3952569" cy="4644929"/>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Our results have sharpen appearance and vivid</a:t>
            </a:r>
          </a:p>
          <a:p>
            <a:pPr marL="0" indent="0">
              <a:buNone/>
            </a:pPr>
            <a:endParaRPr lang="en-US" dirty="0"/>
          </a:p>
        </p:txBody>
      </p:sp>
    </p:spTree>
    <p:extLst>
      <p:ext uri="{BB962C8B-B14F-4D97-AF65-F5344CB8AC3E}">
        <p14:creationId xmlns:p14="http://schemas.microsoft.com/office/powerpoint/2010/main" val="1518364467"/>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34F1-0C2B-F14E-B2CC-DF44C60324CF}"/>
              </a:ext>
            </a:extLst>
          </p:cNvPr>
          <p:cNvSpPr>
            <a:spLocks noGrp="1"/>
          </p:cNvSpPr>
          <p:nvPr>
            <p:ph type="title"/>
          </p:nvPr>
        </p:nvSpPr>
        <p:spPr/>
        <p:txBody>
          <a:bodyPr/>
          <a:lstStyle/>
          <a:p>
            <a:r>
              <a:rPr lang="en-US" dirty="0"/>
              <a:t>Anti-forensics compare</a:t>
            </a:r>
          </a:p>
        </p:txBody>
      </p:sp>
      <p:pic>
        <p:nvPicPr>
          <p:cNvPr id="4" name="Content Placeholder 3">
            <a:extLst>
              <a:ext uri="{FF2B5EF4-FFF2-40B4-BE49-F238E27FC236}">
                <a16:creationId xmlns:a16="http://schemas.microsoft.com/office/drawing/2014/main" id="{A5DC8F7D-48EE-F1A5-6EAE-E52F8EE980CF}"/>
              </a:ext>
            </a:extLst>
          </p:cNvPr>
          <p:cNvPicPr>
            <a:picLocks noGrp="1" noChangeAspect="1"/>
          </p:cNvPicPr>
          <p:nvPr>
            <p:ph idx="1"/>
          </p:nvPr>
        </p:nvPicPr>
        <p:blipFill>
          <a:blip r:embed="rId3"/>
          <a:stretch>
            <a:fillRect/>
          </a:stretch>
        </p:blipFill>
        <p:spPr>
          <a:xfrm>
            <a:off x="607975" y="1718490"/>
            <a:ext cx="10379573" cy="2592940"/>
          </a:xfrm>
          <a:prstGeom prst="rect">
            <a:avLst/>
          </a:prstGeom>
        </p:spPr>
      </p:pic>
      <p:pic>
        <p:nvPicPr>
          <p:cNvPr id="5" name="Picture 4">
            <a:extLst>
              <a:ext uri="{FF2B5EF4-FFF2-40B4-BE49-F238E27FC236}">
                <a16:creationId xmlns:a16="http://schemas.microsoft.com/office/drawing/2014/main" id="{0D00E5F5-3E58-FC59-1C99-C0999E1E8A97}"/>
              </a:ext>
            </a:extLst>
          </p:cNvPr>
          <p:cNvPicPr>
            <a:picLocks noChangeAspect="1"/>
          </p:cNvPicPr>
          <p:nvPr/>
        </p:nvPicPr>
        <p:blipFill>
          <a:blip r:embed="rId4"/>
          <a:stretch>
            <a:fillRect/>
          </a:stretch>
        </p:blipFill>
        <p:spPr>
          <a:xfrm>
            <a:off x="6377448" y="4311430"/>
            <a:ext cx="4610100" cy="2221459"/>
          </a:xfrm>
          <a:prstGeom prst="rect">
            <a:avLst/>
          </a:prstGeom>
        </p:spPr>
      </p:pic>
      <p:sp>
        <p:nvSpPr>
          <p:cNvPr id="6" name="TextBox 5">
            <a:extLst>
              <a:ext uri="{FF2B5EF4-FFF2-40B4-BE49-F238E27FC236}">
                <a16:creationId xmlns:a16="http://schemas.microsoft.com/office/drawing/2014/main" id="{3ADC1872-4BF8-F983-38ED-15B48AC5E028}"/>
              </a:ext>
            </a:extLst>
          </p:cNvPr>
          <p:cNvSpPr txBox="1"/>
          <p:nvPr/>
        </p:nvSpPr>
        <p:spPr>
          <a:xfrm>
            <a:off x="5919819" y="1820099"/>
            <a:ext cx="2133918" cy="369332"/>
          </a:xfrm>
          <a:prstGeom prst="rect">
            <a:avLst/>
          </a:prstGeom>
          <a:noFill/>
        </p:spPr>
        <p:txBody>
          <a:bodyPr wrap="none" rtlCol="0">
            <a:spAutoFit/>
          </a:bodyPr>
          <a:lstStyle/>
          <a:p>
            <a:r>
              <a:rPr lang="en-US" dirty="0">
                <a:solidFill>
                  <a:srgbClr val="00B0F0"/>
                </a:solidFill>
              </a:rPr>
              <a:t>Sharpen deepfake </a:t>
            </a:r>
          </a:p>
        </p:txBody>
      </p:sp>
      <p:sp>
        <p:nvSpPr>
          <p:cNvPr id="7" name="TextBox 6">
            <a:extLst>
              <a:ext uri="{FF2B5EF4-FFF2-40B4-BE49-F238E27FC236}">
                <a16:creationId xmlns:a16="http://schemas.microsoft.com/office/drawing/2014/main" id="{FBDF2B5B-9403-0F9A-18AF-2036B8493528}"/>
              </a:ext>
            </a:extLst>
          </p:cNvPr>
          <p:cNvSpPr txBox="1"/>
          <p:nvPr/>
        </p:nvSpPr>
        <p:spPr>
          <a:xfrm>
            <a:off x="4567820" y="4195350"/>
            <a:ext cx="1133644" cy="369332"/>
          </a:xfrm>
          <a:prstGeom prst="rect">
            <a:avLst/>
          </a:prstGeom>
          <a:noFill/>
        </p:spPr>
        <p:txBody>
          <a:bodyPr wrap="none" rtlCol="0">
            <a:spAutoFit/>
          </a:bodyPr>
          <a:lstStyle/>
          <a:p>
            <a:r>
              <a:rPr lang="en-US" dirty="0">
                <a:solidFill>
                  <a:srgbClr val="FF0000"/>
                </a:solidFill>
              </a:rPr>
              <a:t>deepfake</a:t>
            </a:r>
          </a:p>
        </p:txBody>
      </p:sp>
      <p:sp>
        <p:nvSpPr>
          <p:cNvPr id="8" name="Rectangle 7">
            <a:extLst>
              <a:ext uri="{FF2B5EF4-FFF2-40B4-BE49-F238E27FC236}">
                <a16:creationId xmlns:a16="http://schemas.microsoft.com/office/drawing/2014/main" id="{F675F6AA-8431-84D8-2736-5A982BE67F90}"/>
              </a:ext>
            </a:extLst>
          </p:cNvPr>
          <p:cNvSpPr/>
          <p:nvPr/>
        </p:nvSpPr>
        <p:spPr>
          <a:xfrm>
            <a:off x="5258619" y="2246871"/>
            <a:ext cx="616751" cy="1948479"/>
          </a:xfrm>
          <a:prstGeom prst="rect">
            <a:avLst/>
          </a:prstGeom>
          <a:noFill/>
          <a:ln w="349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5F2B69B3-FBE7-02CC-4378-B76DFCC23B67}"/>
              </a:ext>
            </a:extLst>
          </p:cNvPr>
          <p:cNvSpPr/>
          <p:nvPr/>
        </p:nvSpPr>
        <p:spPr>
          <a:xfrm>
            <a:off x="5919819" y="2248071"/>
            <a:ext cx="616752" cy="1948479"/>
          </a:xfrm>
          <a:prstGeom prst="rect">
            <a:avLst/>
          </a:prstGeom>
          <a:noFill/>
          <a:ln w="3492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8077900"/>
      </p:ext>
    </p:extLst>
  </p:cSld>
  <p:clrMapOvr>
    <a:masterClrMapping/>
  </p:clrMapOvr>
  <p:transition>
    <p:push dir="u"/>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21c71053-47fa-4a8e-b064-7905b1247c41"/>
  <p:tag name="COMMONDATA" val="eyJoZGlkIjoiYWQwZjRhYjM5YjJmZGY5ZTk1NDJmZDU0OTUxNjExYz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4119</TotalTime>
  <Words>692</Words>
  <Application>Microsoft Macintosh PowerPoint</Application>
  <PresentationFormat>Widescreen</PresentationFormat>
  <Paragraphs>57</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Aptos</vt:lpstr>
      <vt:lpstr>Aptos Display</vt:lpstr>
      <vt:lpstr>Arial</vt:lpstr>
      <vt:lpstr>Calibri</vt:lpstr>
      <vt:lpstr>Wingdings</vt:lpstr>
      <vt:lpstr>Office 主题​​</vt:lpstr>
      <vt:lpstr>Custom Design</vt:lpstr>
      <vt:lpstr>PowerPoint Presentation</vt:lpstr>
      <vt:lpstr>Introduction</vt:lpstr>
      <vt:lpstr>PowerPoint Presentation</vt:lpstr>
      <vt:lpstr>contribution</vt:lpstr>
      <vt:lpstr>Motivation</vt:lpstr>
      <vt:lpstr>Framework</vt:lpstr>
      <vt:lpstr>forensics detectors</vt:lpstr>
      <vt:lpstr>Visual compare</vt:lpstr>
      <vt:lpstr>Anti-forensics compare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krs</dc:creator>
  <cp:lastModifiedBy>Fan, Bing</cp:lastModifiedBy>
  <cp:revision>193</cp:revision>
  <dcterms:created xsi:type="dcterms:W3CDTF">2019-06-19T02:08:00Z</dcterms:created>
  <dcterms:modified xsi:type="dcterms:W3CDTF">2024-04-18T02:18:46Z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8DE6B9F5561249248941543673656665</vt:lpwstr>
  </property>
</Properties>
</file>