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353" r:id="rId2"/>
    <p:sldId id="327" r:id="rId3"/>
    <p:sldId id="311" r:id="rId4"/>
    <p:sldId id="313" r:id="rId5"/>
    <p:sldId id="344" r:id="rId6"/>
    <p:sldId id="345" r:id="rId7"/>
    <p:sldId id="354" r:id="rId8"/>
    <p:sldId id="355" r:id="rId9"/>
    <p:sldId id="351" r:id="rId10"/>
    <p:sldId id="356" r:id="rId11"/>
    <p:sldId id="357" r:id="rId12"/>
    <p:sldId id="368" r:id="rId13"/>
    <p:sldId id="346" r:id="rId14"/>
    <p:sldId id="257" r:id="rId15"/>
    <p:sldId id="347" r:id="rId16"/>
    <p:sldId id="352" r:id="rId17"/>
    <p:sldId id="348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becca ruhlman" initials="r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063"/>
    <a:srgbClr val="D50032"/>
    <a:srgbClr val="001E62"/>
    <a:srgbClr val="F4F3E8"/>
    <a:srgbClr val="0080A9"/>
    <a:srgbClr val="FEBB37"/>
    <a:srgbClr val="51BFE7"/>
    <a:srgbClr val="333333"/>
    <a:srgbClr val="32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955" autoAdjust="0"/>
    <p:restoredTop sz="86481" autoAdjust="0"/>
  </p:normalViewPr>
  <p:slideViewPr>
    <p:cSldViewPr snapToGrid="0" snapToObjects="1">
      <p:cViewPr>
        <p:scale>
          <a:sx n="64" d="100"/>
          <a:sy n="64" d="100"/>
        </p:scale>
        <p:origin x="208" y="10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4A3ED06A-E3B9-0047-8050-B794EA99C6AE}" type="datetimeFigureOut">
              <a:rPr lang="en-US" smtClean="0"/>
              <a:t>4/14/24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FCFDF244-9769-4A4F-8A52-7801F8D12EA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 descr="you must type your ada compliant description here."/>
          <p:cNvSpPr>
            <a:spLocks noGrp="1"/>
          </p:cNvSpPr>
          <p:nvPr>
            <p:ph type="pic" sz="quarter" idx="12"/>
          </p:nvPr>
        </p:nvSpPr>
        <p:spPr>
          <a:xfrm>
            <a:off x="-803275" y="0"/>
            <a:ext cx="6248908" cy="6874625"/>
          </a:xfrm>
          <a:custGeom>
            <a:avLst/>
            <a:gdLst>
              <a:gd name="connsiteX0" fmla="*/ 0 w 6858000"/>
              <a:gd name="connsiteY0" fmla="*/ 0 h 6858000"/>
              <a:gd name="connsiteX1" fmla="*/ 6858000 w 6858000"/>
              <a:gd name="connsiteY1" fmla="*/ 0 h 6858000"/>
              <a:gd name="connsiteX2" fmla="*/ 6858000 w 6858000"/>
              <a:gd name="connsiteY2" fmla="*/ 6858000 h 6858000"/>
              <a:gd name="connsiteX3" fmla="*/ 0 w 6858000"/>
              <a:gd name="connsiteY3" fmla="*/ 6858000 h 6858000"/>
              <a:gd name="connsiteX4" fmla="*/ 0 w 6858000"/>
              <a:gd name="connsiteY4" fmla="*/ 0 h 6858000"/>
              <a:gd name="connsiteX0-1" fmla="*/ 0 w 6858000"/>
              <a:gd name="connsiteY0-2" fmla="*/ 0 h 6858000"/>
              <a:gd name="connsiteX1-3" fmla="*/ 4862945 w 6858000"/>
              <a:gd name="connsiteY1-4" fmla="*/ 0 h 6858000"/>
              <a:gd name="connsiteX2-5" fmla="*/ 6858000 w 6858000"/>
              <a:gd name="connsiteY2-6" fmla="*/ 6858000 h 6858000"/>
              <a:gd name="connsiteX3-7" fmla="*/ 0 w 6858000"/>
              <a:gd name="connsiteY3-8" fmla="*/ 6858000 h 6858000"/>
              <a:gd name="connsiteX4-9" fmla="*/ 0 w 6858000"/>
              <a:gd name="connsiteY4-10" fmla="*/ 0 h 6858000"/>
              <a:gd name="connsiteX0-11" fmla="*/ 0 w 4862945"/>
              <a:gd name="connsiteY0-12" fmla="*/ 0 h 6874625"/>
              <a:gd name="connsiteX1-13" fmla="*/ 4862945 w 4862945"/>
              <a:gd name="connsiteY1-14" fmla="*/ 0 h 6874625"/>
              <a:gd name="connsiteX2-15" fmla="*/ 4846320 w 4862945"/>
              <a:gd name="connsiteY2-16" fmla="*/ 6874625 h 6874625"/>
              <a:gd name="connsiteX3-17" fmla="*/ 0 w 4862945"/>
              <a:gd name="connsiteY3-18" fmla="*/ 6858000 h 6874625"/>
              <a:gd name="connsiteX4-19" fmla="*/ 0 w 4862945"/>
              <a:gd name="connsiteY4-20" fmla="*/ 0 h 6874625"/>
              <a:gd name="connsiteX0-21" fmla="*/ 0 w 6130182"/>
              <a:gd name="connsiteY0-22" fmla="*/ 0 h 6874625"/>
              <a:gd name="connsiteX1-23" fmla="*/ 4862945 w 6130182"/>
              <a:gd name="connsiteY1-24" fmla="*/ 0 h 6874625"/>
              <a:gd name="connsiteX2-25" fmla="*/ 4846320 w 6130182"/>
              <a:gd name="connsiteY2-26" fmla="*/ 6874625 h 6874625"/>
              <a:gd name="connsiteX3-27" fmla="*/ 0 w 6130182"/>
              <a:gd name="connsiteY3-28" fmla="*/ 6858000 h 6874625"/>
              <a:gd name="connsiteX4-29" fmla="*/ 0 w 6130182"/>
              <a:gd name="connsiteY4-30" fmla="*/ 0 h 6874625"/>
              <a:gd name="connsiteX0-31" fmla="*/ 0 w 6248908"/>
              <a:gd name="connsiteY0-32" fmla="*/ 0 h 6874625"/>
              <a:gd name="connsiteX1-33" fmla="*/ 4862945 w 6248908"/>
              <a:gd name="connsiteY1-34" fmla="*/ 0 h 6874625"/>
              <a:gd name="connsiteX2-35" fmla="*/ 4846320 w 6248908"/>
              <a:gd name="connsiteY2-36" fmla="*/ 6874625 h 6874625"/>
              <a:gd name="connsiteX3-37" fmla="*/ 0 w 6248908"/>
              <a:gd name="connsiteY3-38" fmla="*/ 6858000 h 6874625"/>
              <a:gd name="connsiteX4-39" fmla="*/ 0 w 6248908"/>
              <a:gd name="connsiteY4-40" fmla="*/ 0 h 68746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248908" h="6874625">
                <a:moveTo>
                  <a:pt x="0" y="0"/>
                </a:moveTo>
                <a:lnTo>
                  <a:pt x="4862945" y="0"/>
                </a:lnTo>
                <a:cubicBezTo>
                  <a:pt x="5356167" y="479368"/>
                  <a:pt x="7728066" y="3552305"/>
                  <a:pt x="4846320" y="6874625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105008" y="2205037"/>
            <a:ext cx="4920343" cy="165576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600" b="1">
                <a:solidFill>
                  <a:srgbClr val="001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presentation title goes here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05008" y="4099548"/>
            <a:ext cx="4920344" cy="60757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name(s) here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300680"/>
            <a:ext cx="3152330" cy="607572"/>
          </a:xfrm>
          <a:prstGeom prst="rect">
            <a:avLst/>
          </a:prstGeom>
        </p:spPr>
      </p:pic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105008" y="1611477"/>
            <a:ext cx="2902358" cy="2952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400" b="1" cap="all" spc="400" baseline="0">
                <a:solidFill>
                  <a:srgbClr val="D500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400" b="1" spc="300">
                <a:solidFill>
                  <a:srgbClr val="D500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9" name="Picture 8" descr="color UIC 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5300680"/>
            <a:ext cx="3152330" cy="607572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2514600" y="-444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i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t="65897" r="80192"/>
          <a:stretch>
            <a:fillRect/>
          </a:stretch>
        </p:blipFill>
        <p:spPr>
          <a:xfrm>
            <a:off x="9097108" y="3791960"/>
            <a:ext cx="2414954" cy="2338753"/>
          </a:xfrm>
          <a:prstGeom prst="rect">
            <a:avLst/>
          </a:prstGeom>
        </p:spPr>
      </p:pic>
      <p:sp>
        <p:nvSpPr>
          <p:cNvPr id="9" name="Picture Placeholder 8" descr=" you must type your ADA compliant description here."/>
          <p:cNvSpPr>
            <a:spLocks noGrp="1"/>
          </p:cNvSpPr>
          <p:nvPr>
            <p:ph type="pic" sz="quarter" idx="10"/>
          </p:nvPr>
        </p:nvSpPr>
        <p:spPr>
          <a:xfrm>
            <a:off x="6362702" y="1437125"/>
            <a:ext cx="4679887" cy="4218683"/>
          </a:xfrm>
          <a:prstGeom prst="rect">
            <a:avLst/>
          </a:prstGeom>
          <a:pattFill prst="pct20">
            <a:fgClr>
              <a:srgbClr val="D5003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71499" y="427475"/>
            <a:ext cx="11048999" cy="81100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12" name="Text Placeholder 2" descr="if picture or chart you must type your ADA compliant description here."/>
          <p:cNvSpPr>
            <a:spLocks noGrp="1"/>
          </p:cNvSpPr>
          <p:nvPr>
            <p:ph idx="1"/>
          </p:nvPr>
        </p:nvSpPr>
        <p:spPr>
          <a:xfrm>
            <a:off x="571500" y="1437126"/>
            <a:ext cx="5524500" cy="44907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College/Department/Presentation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4776" t="88158" r="80191" b="1"/>
          <a:stretch>
            <a:fillRect/>
          </a:stretch>
        </p:blipFill>
        <p:spPr>
          <a:xfrm rot="5400000">
            <a:off x="11507447" y="2192742"/>
            <a:ext cx="613620" cy="8120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4776" t="88158" r="80191" b="1"/>
          <a:stretch>
            <a:fillRect/>
          </a:stretch>
        </p:blipFill>
        <p:spPr>
          <a:xfrm rot="5400000">
            <a:off x="117451" y="2192743"/>
            <a:ext cx="613620" cy="81204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88579" y="430105"/>
            <a:ext cx="11035861" cy="766989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770106" y="4108974"/>
            <a:ext cx="2608263" cy="43815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1800" b="1" i="0" baseline="0">
                <a:solidFill>
                  <a:schemeClr val="accent2"/>
                </a:solidFill>
              </a:defRPr>
            </a:lvl1pPr>
          </a:lstStyle>
          <a:p>
            <a:pPr algn="ctr"/>
            <a:r>
              <a:rPr lang="en-US" b="1" dirty="0">
                <a:solidFill>
                  <a:srgbClr val="001E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Caption goes here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1121932" y="4108974"/>
            <a:ext cx="2608263" cy="4381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1800" b="1" i="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b="1" dirty="0">
                <a:solidFill>
                  <a:srgbClr val="001E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Caption goes here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8455986" y="4108974"/>
            <a:ext cx="2608263" cy="43815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1800" b="1" i="0" baseline="0">
                <a:solidFill>
                  <a:schemeClr val="accent2"/>
                </a:solidFill>
              </a:defRPr>
            </a:lvl1pPr>
          </a:lstStyle>
          <a:p>
            <a:pPr algn="ctr"/>
            <a:r>
              <a:rPr lang="en-US" b="1" dirty="0">
                <a:solidFill>
                  <a:srgbClr val="001E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Caption goes here</a:t>
            </a:r>
          </a:p>
        </p:txBody>
      </p:sp>
      <p:sp>
        <p:nvSpPr>
          <p:cNvPr id="20" name="Picture Placeholder 4" descr=" you must type your ADA compliant description here."/>
          <p:cNvSpPr>
            <a:spLocks noGrp="1"/>
          </p:cNvSpPr>
          <p:nvPr>
            <p:ph type="pic" sz="quarter" idx="11" hasCustomPrompt="1"/>
          </p:nvPr>
        </p:nvSpPr>
        <p:spPr>
          <a:xfrm>
            <a:off x="1094112" y="1294401"/>
            <a:ext cx="2629795" cy="2608727"/>
          </a:xfrm>
          <a:custGeom>
            <a:avLst/>
            <a:gdLst>
              <a:gd name="connsiteX0" fmla="*/ 2686415 w 5372830"/>
              <a:gd name="connsiteY0" fmla="*/ 0 h 5372830"/>
              <a:gd name="connsiteX1" fmla="*/ 5372830 w 5372830"/>
              <a:gd name="connsiteY1" fmla="*/ 2686415 h 5372830"/>
              <a:gd name="connsiteX2" fmla="*/ 2686415 w 5372830"/>
              <a:gd name="connsiteY2" fmla="*/ 5372830 h 5372830"/>
              <a:gd name="connsiteX3" fmla="*/ 0 w 5372830"/>
              <a:gd name="connsiteY3" fmla="*/ 2686415 h 5372830"/>
              <a:gd name="connsiteX4" fmla="*/ 2686415 w 5372830"/>
              <a:gd name="connsiteY4" fmla="*/ 0 h 537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2830" h="5372830">
                <a:moveTo>
                  <a:pt x="2686415" y="0"/>
                </a:moveTo>
                <a:cubicBezTo>
                  <a:pt x="4170081" y="0"/>
                  <a:pt x="5372830" y="1202749"/>
                  <a:pt x="5372830" y="2686415"/>
                </a:cubicBezTo>
                <a:cubicBezTo>
                  <a:pt x="5372830" y="4170081"/>
                  <a:pt x="4170081" y="5372830"/>
                  <a:pt x="2686415" y="5372830"/>
                </a:cubicBezTo>
                <a:cubicBezTo>
                  <a:pt x="1202749" y="5372830"/>
                  <a:pt x="0" y="4170081"/>
                  <a:pt x="0" y="2686415"/>
                </a:cubicBezTo>
                <a:cubicBezTo>
                  <a:pt x="0" y="1202749"/>
                  <a:pt x="1202749" y="0"/>
                  <a:pt x="2686415" y="0"/>
                </a:cubicBezTo>
                <a:close/>
              </a:path>
            </a:pathLst>
          </a:custGeom>
          <a:pattFill prst="pct20">
            <a:fgClr>
              <a:srgbClr val="D50032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id-ID" dirty="0" err="1"/>
              <a:t>Click</a:t>
            </a:r>
            <a:r>
              <a:rPr lang="id-ID" dirty="0"/>
              <a:t> </a:t>
            </a:r>
            <a:r>
              <a:rPr lang="id-ID" dirty="0" err="1"/>
              <a:t>to</a:t>
            </a:r>
            <a:r>
              <a:rPr lang="id-ID" dirty="0"/>
              <a:t> </a:t>
            </a:r>
            <a:r>
              <a:rPr lang="id-ID" dirty="0" err="1"/>
              <a:t>add</a:t>
            </a:r>
            <a:r>
              <a:rPr lang="id-ID" dirty="0"/>
              <a:t> </a:t>
            </a:r>
            <a:r>
              <a:rPr lang="id-ID" dirty="0" err="1"/>
              <a:t>photo</a:t>
            </a:r>
            <a:endParaRPr lang="id-ID" dirty="0"/>
          </a:p>
        </p:txBody>
      </p:sp>
      <p:sp>
        <p:nvSpPr>
          <p:cNvPr id="21" name="Picture Placeholder 4" descr="you must type your ADA compliant description here."/>
          <p:cNvSpPr>
            <a:spLocks noGrp="1"/>
          </p:cNvSpPr>
          <p:nvPr>
            <p:ph type="pic" sz="quarter" idx="19" hasCustomPrompt="1"/>
          </p:nvPr>
        </p:nvSpPr>
        <p:spPr>
          <a:xfrm>
            <a:off x="8468093" y="1294401"/>
            <a:ext cx="2629795" cy="2608727"/>
          </a:xfrm>
          <a:custGeom>
            <a:avLst/>
            <a:gdLst>
              <a:gd name="connsiteX0" fmla="*/ 2686415 w 5372830"/>
              <a:gd name="connsiteY0" fmla="*/ 0 h 5372830"/>
              <a:gd name="connsiteX1" fmla="*/ 5372830 w 5372830"/>
              <a:gd name="connsiteY1" fmla="*/ 2686415 h 5372830"/>
              <a:gd name="connsiteX2" fmla="*/ 2686415 w 5372830"/>
              <a:gd name="connsiteY2" fmla="*/ 5372830 h 5372830"/>
              <a:gd name="connsiteX3" fmla="*/ 0 w 5372830"/>
              <a:gd name="connsiteY3" fmla="*/ 2686415 h 5372830"/>
              <a:gd name="connsiteX4" fmla="*/ 2686415 w 5372830"/>
              <a:gd name="connsiteY4" fmla="*/ 0 h 537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2830" h="5372830">
                <a:moveTo>
                  <a:pt x="2686415" y="0"/>
                </a:moveTo>
                <a:cubicBezTo>
                  <a:pt x="4170081" y="0"/>
                  <a:pt x="5372830" y="1202749"/>
                  <a:pt x="5372830" y="2686415"/>
                </a:cubicBezTo>
                <a:cubicBezTo>
                  <a:pt x="5372830" y="4170081"/>
                  <a:pt x="4170081" y="5372830"/>
                  <a:pt x="2686415" y="5372830"/>
                </a:cubicBezTo>
                <a:cubicBezTo>
                  <a:pt x="1202749" y="5372830"/>
                  <a:pt x="0" y="4170081"/>
                  <a:pt x="0" y="2686415"/>
                </a:cubicBezTo>
                <a:cubicBezTo>
                  <a:pt x="0" y="1202749"/>
                  <a:pt x="1202749" y="0"/>
                  <a:pt x="2686415" y="0"/>
                </a:cubicBezTo>
                <a:close/>
              </a:path>
            </a:pathLst>
          </a:custGeom>
          <a:pattFill prst="pct20">
            <a:fgClr>
              <a:srgbClr val="D50032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id-ID" dirty="0" err="1"/>
              <a:t>Click</a:t>
            </a:r>
            <a:r>
              <a:rPr lang="id-ID" dirty="0"/>
              <a:t> </a:t>
            </a:r>
            <a:r>
              <a:rPr lang="id-ID" dirty="0" err="1"/>
              <a:t>to</a:t>
            </a:r>
            <a:r>
              <a:rPr lang="id-ID" dirty="0"/>
              <a:t> </a:t>
            </a:r>
            <a:r>
              <a:rPr lang="id-ID" dirty="0" err="1"/>
              <a:t>add</a:t>
            </a:r>
            <a:r>
              <a:rPr lang="id-ID" dirty="0"/>
              <a:t> </a:t>
            </a:r>
            <a:r>
              <a:rPr lang="id-ID" dirty="0" err="1"/>
              <a:t>photo</a:t>
            </a:r>
            <a:endParaRPr lang="id-ID" dirty="0"/>
          </a:p>
        </p:txBody>
      </p:sp>
      <p:sp>
        <p:nvSpPr>
          <p:cNvPr id="22" name="Picture Placeholder 4" descr=" you must type your ADA compliant description here."/>
          <p:cNvSpPr>
            <a:spLocks noGrp="1"/>
          </p:cNvSpPr>
          <p:nvPr>
            <p:ph type="pic" sz="quarter" idx="20" hasCustomPrompt="1"/>
          </p:nvPr>
        </p:nvSpPr>
        <p:spPr>
          <a:xfrm>
            <a:off x="4760678" y="1294401"/>
            <a:ext cx="2629795" cy="2608727"/>
          </a:xfrm>
          <a:custGeom>
            <a:avLst/>
            <a:gdLst>
              <a:gd name="connsiteX0" fmla="*/ 2686415 w 5372830"/>
              <a:gd name="connsiteY0" fmla="*/ 0 h 5372830"/>
              <a:gd name="connsiteX1" fmla="*/ 5372830 w 5372830"/>
              <a:gd name="connsiteY1" fmla="*/ 2686415 h 5372830"/>
              <a:gd name="connsiteX2" fmla="*/ 2686415 w 5372830"/>
              <a:gd name="connsiteY2" fmla="*/ 5372830 h 5372830"/>
              <a:gd name="connsiteX3" fmla="*/ 0 w 5372830"/>
              <a:gd name="connsiteY3" fmla="*/ 2686415 h 5372830"/>
              <a:gd name="connsiteX4" fmla="*/ 2686415 w 5372830"/>
              <a:gd name="connsiteY4" fmla="*/ 0 h 537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2830" h="5372830">
                <a:moveTo>
                  <a:pt x="2686415" y="0"/>
                </a:moveTo>
                <a:cubicBezTo>
                  <a:pt x="4170081" y="0"/>
                  <a:pt x="5372830" y="1202749"/>
                  <a:pt x="5372830" y="2686415"/>
                </a:cubicBezTo>
                <a:cubicBezTo>
                  <a:pt x="5372830" y="4170081"/>
                  <a:pt x="4170081" y="5372830"/>
                  <a:pt x="2686415" y="5372830"/>
                </a:cubicBezTo>
                <a:cubicBezTo>
                  <a:pt x="1202749" y="5372830"/>
                  <a:pt x="0" y="4170081"/>
                  <a:pt x="0" y="2686415"/>
                </a:cubicBezTo>
                <a:cubicBezTo>
                  <a:pt x="0" y="1202749"/>
                  <a:pt x="1202749" y="0"/>
                  <a:pt x="2686415" y="0"/>
                </a:cubicBezTo>
                <a:close/>
              </a:path>
            </a:pathLst>
          </a:custGeom>
          <a:pattFill prst="pct20">
            <a:fgClr>
              <a:srgbClr val="D50032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id-ID" dirty="0" err="1"/>
              <a:t>Click</a:t>
            </a:r>
            <a:r>
              <a:rPr lang="id-ID" dirty="0"/>
              <a:t> </a:t>
            </a:r>
            <a:r>
              <a:rPr lang="id-ID" dirty="0" err="1"/>
              <a:t>to</a:t>
            </a:r>
            <a:r>
              <a:rPr lang="id-ID" dirty="0"/>
              <a:t> </a:t>
            </a:r>
            <a:r>
              <a:rPr lang="id-ID" dirty="0" err="1"/>
              <a:t>add</a:t>
            </a:r>
            <a:r>
              <a:rPr lang="id-ID" dirty="0"/>
              <a:t> </a:t>
            </a:r>
            <a:r>
              <a:rPr lang="id-ID" dirty="0" err="1"/>
              <a:t>photo</a:t>
            </a:r>
            <a:endParaRPr lang="id-ID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/>
          <a:srcRect l="14776" t="88158" r="80191" b="1"/>
          <a:stretch>
            <a:fillRect/>
          </a:stretch>
        </p:blipFill>
        <p:spPr>
          <a:xfrm rot="5400000">
            <a:off x="11507447" y="2192742"/>
            <a:ext cx="613620" cy="81204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/>
          <a:srcRect l="14776" t="88158" r="80191" b="1"/>
          <a:stretch>
            <a:fillRect/>
          </a:stretch>
        </p:blipFill>
        <p:spPr>
          <a:xfrm rot="5400000">
            <a:off x="117451" y="2192743"/>
            <a:ext cx="613620" cy="812045"/>
          </a:xfrm>
          <a:prstGeom prst="rect">
            <a:avLst/>
          </a:prstGeom>
        </p:spPr>
      </p:pic>
      <p:sp>
        <p:nvSpPr>
          <p:cNvPr id="24" name="Content Placeholder 2" descr="if picture or chart you must type your ADA compliant description here."/>
          <p:cNvSpPr>
            <a:spLocks noGrp="1"/>
          </p:cNvSpPr>
          <p:nvPr>
            <p:ph idx="1" hasCustomPrompt="1"/>
          </p:nvPr>
        </p:nvSpPr>
        <p:spPr>
          <a:xfrm>
            <a:off x="1115644" y="4752970"/>
            <a:ext cx="2626658" cy="17145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lnSpc>
                <a:spcPct val="100000"/>
              </a:lnSpc>
              <a:defRPr lang="en-US" sz="1600" b="0" i="0" smtClean="0">
                <a:effectLst/>
                <a:latin typeface="Arial" panose="020B0604020202020204" pitchFamily="34" charset="0"/>
              </a:defRPr>
            </a:lvl1pPr>
            <a:lvl2pPr>
              <a:lnSpc>
                <a:spcPct val="100000"/>
              </a:lnSpc>
              <a:buClr>
                <a:srgbClr val="001E62"/>
              </a:buClr>
              <a:defRPr/>
            </a:lvl2pPr>
            <a:lvl3pPr marL="1030605" indent="-116205">
              <a:lnSpc>
                <a:spcPct val="100000"/>
              </a:lnSpc>
              <a:buClr>
                <a:srgbClr val="001E62"/>
              </a:buClr>
              <a:defRPr/>
            </a:lvl3pPr>
            <a:lvl4pPr marL="1485900" indent="-114300">
              <a:lnSpc>
                <a:spcPct val="100000"/>
              </a:lnSpc>
              <a:buClr>
                <a:srgbClr val="001E62"/>
              </a:buClr>
              <a:defRPr sz="1200">
                <a:solidFill>
                  <a:schemeClr val="tx1"/>
                </a:solidFill>
              </a:defRPr>
            </a:lvl4pPr>
            <a:lvl5pPr marL="1952625" indent="-123825">
              <a:lnSpc>
                <a:spcPct val="100000"/>
              </a:lnSpc>
              <a:buClr>
                <a:srgbClr val="001E62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dolor sit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sed do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eiusmod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incididunt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</a:t>
            </a:r>
            <a:endParaRPr lang="en-US" dirty="0"/>
          </a:p>
        </p:txBody>
      </p:sp>
      <p:sp>
        <p:nvSpPr>
          <p:cNvPr id="25" name="Content Placeholder 2" descr="if picture or chart you must type your ADA compliant description here."/>
          <p:cNvSpPr>
            <a:spLocks noGrp="1"/>
          </p:cNvSpPr>
          <p:nvPr>
            <p:ph idx="21" hasCustomPrompt="1"/>
          </p:nvPr>
        </p:nvSpPr>
        <p:spPr>
          <a:xfrm>
            <a:off x="4760544" y="4752970"/>
            <a:ext cx="2626658" cy="17145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lnSpc>
                <a:spcPct val="100000"/>
              </a:lnSpc>
              <a:defRPr lang="en-US" sz="1600" b="0" i="0" smtClean="0">
                <a:effectLst/>
                <a:latin typeface="Arial" panose="020B0604020202020204" pitchFamily="34" charset="0"/>
              </a:defRPr>
            </a:lvl1pPr>
            <a:lvl2pPr>
              <a:lnSpc>
                <a:spcPct val="100000"/>
              </a:lnSpc>
              <a:buClr>
                <a:srgbClr val="001E62"/>
              </a:buClr>
              <a:defRPr/>
            </a:lvl2pPr>
            <a:lvl3pPr marL="1030605" indent="-116205">
              <a:lnSpc>
                <a:spcPct val="100000"/>
              </a:lnSpc>
              <a:buClr>
                <a:srgbClr val="001E62"/>
              </a:buClr>
              <a:defRPr/>
            </a:lvl3pPr>
            <a:lvl4pPr marL="1485900" indent="-114300">
              <a:lnSpc>
                <a:spcPct val="100000"/>
              </a:lnSpc>
              <a:buClr>
                <a:srgbClr val="001E62"/>
              </a:buClr>
              <a:defRPr sz="1200">
                <a:solidFill>
                  <a:schemeClr val="tx1"/>
                </a:solidFill>
              </a:defRPr>
            </a:lvl4pPr>
            <a:lvl5pPr marL="1952625" indent="-123825">
              <a:lnSpc>
                <a:spcPct val="100000"/>
              </a:lnSpc>
              <a:buClr>
                <a:srgbClr val="001E62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dolor sit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sed do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eiusmod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incididunt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</a:t>
            </a:r>
            <a:endParaRPr lang="en-US" dirty="0"/>
          </a:p>
        </p:txBody>
      </p:sp>
      <p:sp>
        <p:nvSpPr>
          <p:cNvPr id="26" name="Content Placeholder 2" descr="if picture or chart you must type your ADA compliant description here."/>
          <p:cNvSpPr>
            <a:spLocks noGrp="1"/>
          </p:cNvSpPr>
          <p:nvPr>
            <p:ph idx="22" hasCustomPrompt="1"/>
          </p:nvPr>
        </p:nvSpPr>
        <p:spPr>
          <a:xfrm>
            <a:off x="8456244" y="4752970"/>
            <a:ext cx="2626658" cy="17145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lnSpc>
                <a:spcPct val="100000"/>
              </a:lnSpc>
              <a:defRPr lang="en-US" sz="1600" b="0" i="0" smtClean="0">
                <a:effectLst/>
                <a:latin typeface="Arial" panose="020B0604020202020204" pitchFamily="34" charset="0"/>
              </a:defRPr>
            </a:lvl1pPr>
            <a:lvl2pPr>
              <a:lnSpc>
                <a:spcPct val="100000"/>
              </a:lnSpc>
              <a:buClr>
                <a:srgbClr val="001E62"/>
              </a:buClr>
              <a:defRPr/>
            </a:lvl2pPr>
            <a:lvl3pPr marL="1030605" indent="-116205">
              <a:lnSpc>
                <a:spcPct val="100000"/>
              </a:lnSpc>
              <a:buClr>
                <a:srgbClr val="001E62"/>
              </a:buClr>
              <a:defRPr/>
            </a:lvl3pPr>
            <a:lvl4pPr marL="1485900" indent="-114300">
              <a:lnSpc>
                <a:spcPct val="100000"/>
              </a:lnSpc>
              <a:buClr>
                <a:srgbClr val="001E62"/>
              </a:buClr>
              <a:defRPr sz="1200">
                <a:solidFill>
                  <a:schemeClr val="tx1"/>
                </a:solidFill>
              </a:defRPr>
            </a:lvl4pPr>
            <a:lvl5pPr marL="1952625" indent="-123825">
              <a:lnSpc>
                <a:spcPct val="100000"/>
              </a:lnSpc>
              <a:buClr>
                <a:srgbClr val="001E62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dolor sit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sed do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eiusmod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incididunt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College/Department/Presentation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you must type your ADA compliant description here.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1437126"/>
            <a:ext cx="5524500" cy="4050861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Click to add picture</a:t>
            </a:r>
          </a:p>
        </p:txBody>
      </p:sp>
      <p:sp>
        <p:nvSpPr>
          <p:cNvPr id="13" name="Text Placeholder 2" descr="if picture or chart you must type your ADA compliant description here."/>
          <p:cNvSpPr>
            <a:spLocks noGrp="1"/>
          </p:cNvSpPr>
          <p:nvPr>
            <p:ph idx="1"/>
          </p:nvPr>
        </p:nvSpPr>
        <p:spPr>
          <a:xfrm>
            <a:off x="571500" y="1437126"/>
            <a:ext cx="5054600" cy="44907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571499" y="6419410"/>
            <a:ext cx="4114800" cy="365125"/>
          </a:xfrm>
        </p:spPr>
        <p:txBody>
          <a:bodyPr/>
          <a:lstStyle/>
          <a:p>
            <a:r>
              <a:rPr lang="en-US"/>
              <a:t>College/Department/Presentation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 descr="you must type your ADA compliant description here."/>
          <p:cNvSpPr>
            <a:spLocks noGrp="1"/>
          </p:cNvSpPr>
          <p:nvPr>
            <p:ph type="pic" sz="quarter" idx="13"/>
          </p:nvPr>
        </p:nvSpPr>
        <p:spPr>
          <a:xfrm>
            <a:off x="7727950" y="427475"/>
            <a:ext cx="3892550" cy="2566047"/>
          </a:xfrm>
          <a:prstGeom prst="rect">
            <a:avLst/>
          </a:prstGeom>
          <a:pattFill prst="pct20">
            <a:fgClr>
              <a:srgbClr val="D5003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1" descr="if picture or chart ADA compliant description here."/>
          <p:cNvSpPr>
            <a:spLocks noGrp="1"/>
          </p:cNvSpPr>
          <p:nvPr>
            <p:ph type="pic" sz="quarter" idx="14"/>
          </p:nvPr>
        </p:nvSpPr>
        <p:spPr>
          <a:xfrm>
            <a:off x="7727950" y="3293224"/>
            <a:ext cx="3892550" cy="2566047"/>
          </a:xfrm>
          <a:prstGeom prst="rect">
            <a:avLst/>
          </a:prstGeom>
          <a:pattFill prst="pct20">
            <a:fgClr>
              <a:srgbClr val="D5003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71499" y="427475"/>
            <a:ext cx="6642100" cy="81100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16" name="Text Placeholder 2" descr="if picture or chart you must type your ADA compliant description here."/>
          <p:cNvSpPr>
            <a:spLocks noGrp="1"/>
          </p:cNvSpPr>
          <p:nvPr>
            <p:ph idx="1"/>
          </p:nvPr>
        </p:nvSpPr>
        <p:spPr>
          <a:xfrm>
            <a:off x="571500" y="1437126"/>
            <a:ext cx="6642100" cy="44907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College/Department/Presentation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 descr="you must type your ADA compliant description here."/>
          <p:cNvSpPr>
            <a:spLocks noGrp="1"/>
          </p:cNvSpPr>
          <p:nvPr>
            <p:ph type="pic" sz="quarter" idx="13"/>
          </p:nvPr>
        </p:nvSpPr>
        <p:spPr>
          <a:xfrm>
            <a:off x="571500" y="1196599"/>
            <a:ext cx="11049000" cy="3157474"/>
          </a:xfrm>
          <a:prstGeom prst="rect">
            <a:avLst/>
          </a:prstGeom>
          <a:pattFill prst="pct20">
            <a:fgClr>
              <a:srgbClr val="D5003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71500" y="429610"/>
            <a:ext cx="5980129" cy="766989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dirty="0"/>
              <a:t>Slide Title</a:t>
            </a:r>
          </a:p>
        </p:txBody>
      </p:sp>
      <p:sp>
        <p:nvSpPr>
          <p:cNvPr id="12" name="Content Placeholder 2" descr="if picture or chart you must type your ADA compliant description here."/>
          <p:cNvSpPr>
            <a:spLocks noGrp="1"/>
          </p:cNvSpPr>
          <p:nvPr>
            <p:ph idx="1" hasCustomPrompt="1"/>
          </p:nvPr>
        </p:nvSpPr>
        <p:spPr>
          <a:xfrm>
            <a:off x="571500" y="4654550"/>
            <a:ext cx="6196944" cy="160655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en-US" b="0" i="0" smtClean="0">
                <a:effectLst/>
                <a:latin typeface="Arial" panose="020B0604020202020204" pitchFamily="34" charset="0"/>
              </a:defRPr>
            </a:lvl1pPr>
            <a:lvl2pPr>
              <a:lnSpc>
                <a:spcPct val="100000"/>
              </a:lnSpc>
              <a:buClr>
                <a:srgbClr val="001E62"/>
              </a:buClr>
              <a:defRPr/>
            </a:lvl2pPr>
            <a:lvl3pPr marL="1030605" indent="-116205">
              <a:lnSpc>
                <a:spcPct val="100000"/>
              </a:lnSpc>
              <a:buClr>
                <a:srgbClr val="001E62"/>
              </a:buClr>
              <a:defRPr/>
            </a:lvl3pPr>
            <a:lvl4pPr marL="1485900" indent="-114300">
              <a:lnSpc>
                <a:spcPct val="100000"/>
              </a:lnSpc>
              <a:buClr>
                <a:srgbClr val="001E62"/>
              </a:buClr>
              <a:defRPr sz="1200">
                <a:solidFill>
                  <a:schemeClr val="tx1"/>
                </a:solidFill>
              </a:defRPr>
            </a:lvl4pPr>
            <a:lvl5pPr marL="1952625" indent="-123825">
              <a:lnSpc>
                <a:spcPct val="100000"/>
              </a:lnSpc>
              <a:buClr>
                <a:srgbClr val="001E62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dolor sit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sed do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eiusmod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incididunt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dolore magna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Ut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ad minim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veniam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nostrud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exercitation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ullamco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nisi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aliquip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commodo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College/Department/Presentation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4249271" cy="6858000"/>
          </a:xfrm>
          <a:prstGeom prst="rect">
            <a:avLst/>
          </a:prstGeom>
          <a:solidFill>
            <a:srgbClr val="001E62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rgbClr val="001E62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1" y="0"/>
            <a:ext cx="4249271" cy="6858000"/>
          </a:xfrm>
          <a:prstGeom prst="rect">
            <a:avLst/>
          </a:prstGeom>
          <a:solidFill>
            <a:srgbClr val="001E62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7162" t="77592" r="78736"/>
          <a:stretch>
            <a:fillRect/>
          </a:stretch>
        </p:blipFill>
        <p:spPr>
          <a:xfrm rot="10800000">
            <a:off x="571500" y="-737549"/>
            <a:ext cx="500083" cy="1536790"/>
          </a:xfrm>
          <a:prstGeom prst="rect">
            <a:avLst/>
          </a:prstGeom>
        </p:spPr>
      </p:pic>
      <p:sp>
        <p:nvSpPr>
          <p:cNvPr id="11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89420" y="3622452"/>
            <a:ext cx="3239719" cy="270686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 baseline="0">
                <a:solidFill>
                  <a:schemeClr val="bg1"/>
                </a:solidFill>
              </a:defRPr>
            </a:lvl1pPr>
          </a:lstStyle>
          <a:p>
            <a:r>
              <a:rPr lang="id-ID" sz="20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lorem</a:t>
            </a:r>
            <a:r>
              <a:rPr lang="id-ID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ipsum</a:t>
            </a:r>
            <a:r>
              <a:rPr lang="id-ID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dolor</a:t>
            </a:r>
            <a:r>
              <a:rPr lang="id-ID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sit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</a:t>
            </a:r>
            <a:r>
              <a:rPr lang="id-ID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amet</a:t>
            </a:r>
            <a:r>
              <a:rPr lang="id-ID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tetur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</a:t>
            </a:r>
            <a:r>
              <a:rPr lang="id-ID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adipiscinge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sahanis</a:t>
            </a:r>
            <a:r>
              <a:rPr lang="id-ID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nib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</a:t>
            </a:r>
            <a:r>
              <a:rPr lang="id-ID" sz="20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</a:t>
            </a:r>
            <a:r>
              <a:rPr lang="id-ID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eget</a:t>
            </a:r>
            <a:r>
              <a:rPr lang="id-ID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justo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ne</a:t>
            </a:r>
            <a:r>
              <a:rPr lang="id-ID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sed</a:t>
            </a:r>
            <a:r>
              <a:rPr lang="id-ID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gravida</a:t>
            </a:r>
            <a:r>
              <a:rPr lang="id-ID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est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asa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lorem</a:t>
            </a:r>
            <a:r>
              <a:rPr lang="id-ID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ipsum</a:t>
            </a:r>
            <a:r>
              <a:rPr lang="id-ID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dolor</a:t>
            </a:r>
            <a:r>
              <a:rPr lang="id-ID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sit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</a:t>
            </a:r>
            <a:r>
              <a:rPr lang="id-ID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amet</a:t>
            </a:r>
            <a:r>
              <a:rPr lang="id-ID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71499" y="1222362"/>
            <a:ext cx="3257639" cy="4619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 i="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sz="2000" b="1" spc="300" dirty="0">
                <a:ln w="19050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HERE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1500" y="1866900"/>
            <a:ext cx="3225800" cy="15621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 Goes Here and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/>
          <a:srcRect l="17162" t="77592" r="78736"/>
          <a:stretch>
            <a:fillRect/>
          </a:stretch>
        </p:blipFill>
        <p:spPr>
          <a:xfrm rot="10800000">
            <a:off x="571500" y="-737549"/>
            <a:ext cx="500083" cy="1536790"/>
          </a:xfrm>
          <a:prstGeom prst="rect">
            <a:avLst/>
          </a:prstGeom>
        </p:spPr>
      </p:pic>
      <p:sp>
        <p:nvSpPr>
          <p:cNvPr id="17" name="Content Placeholder 2" descr="if picture or chart you must type your ADA compliant description here."/>
          <p:cNvSpPr>
            <a:spLocks noGrp="1"/>
          </p:cNvSpPr>
          <p:nvPr>
            <p:ph idx="18"/>
          </p:nvPr>
        </p:nvSpPr>
        <p:spPr>
          <a:xfrm>
            <a:off x="4805665" y="1222362"/>
            <a:ext cx="6796915" cy="4840508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1" cap="all" spc="300" baseline="0">
                <a:solidFill>
                  <a:schemeClr val="accent1"/>
                </a:solidFill>
              </a:defRPr>
            </a:lvl1pPr>
            <a:lvl2pPr marL="12700" indent="0">
              <a:buClr>
                <a:srgbClr val="001E62"/>
              </a:buClr>
              <a:buFontTx/>
              <a:buNone/>
              <a:defRPr/>
            </a:lvl2pPr>
            <a:lvl3pPr marL="641350" indent="-171450">
              <a:buClr>
                <a:srgbClr val="001E62"/>
              </a:buClr>
              <a:buFont typeface="Arial" panose="020B0604020202020204" pitchFamily="34" charset="0"/>
              <a:buChar char="•"/>
              <a:defRPr/>
            </a:lvl3pPr>
            <a:lvl4pPr marL="1485900" indent="-114300">
              <a:buClr>
                <a:srgbClr val="001E62"/>
              </a:buClr>
              <a:defRPr sz="1200">
                <a:solidFill>
                  <a:schemeClr val="tx1"/>
                </a:solidFill>
              </a:defRPr>
            </a:lvl4pPr>
            <a:lvl5pPr marL="1952625" indent="-123825">
              <a:buClr>
                <a:srgbClr val="001E62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25425" y="6439768"/>
            <a:ext cx="601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165C24F-D5A7-7547-9DA1-2768CBD8B2AD}" type="slidenum">
              <a:rPr lang="en-US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9"/>
          </p:nvPr>
        </p:nvSpPr>
        <p:spPr>
          <a:xfrm>
            <a:off x="4805665" y="6419410"/>
            <a:ext cx="4114800" cy="365125"/>
          </a:xfrm>
        </p:spPr>
        <p:txBody>
          <a:bodyPr/>
          <a:lstStyle/>
          <a:p>
            <a:r>
              <a:rPr lang="en-US"/>
              <a:t>College/Department/Presentation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t="61111" b="7037"/>
          <a:stretch>
            <a:fillRect/>
          </a:stretch>
        </p:blipFill>
        <p:spPr>
          <a:xfrm>
            <a:off x="0" y="2331188"/>
            <a:ext cx="12192000" cy="2184400"/>
          </a:xfrm>
          <a:prstGeom prst="rect">
            <a:avLst/>
          </a:prstGeom>
        </p:spPr>
      </p:pic>
      <p:sp>
        <p:nvSpPr>
          <p:cNvPr id="5" name="Rectangle 4" descr="you must type your ADA compliant description here."/>
          <p:cNvSpPr/>
          <p:nvPr userDrawn="1"/>
        </p:nvSpPr>
        <p:spPr>
          <a:xfrm>
            <a:off x="-1" y="2340565"/>
            <a:ext cx="12192000" cy="2184400"/>
          </a:xfrm>
          <a:prstGeom prst="rect">
            <a:avLst/>
          </a:prstGeom>
          <a:solidFill>
            <a:srgbClr val="001E6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b="0" i="0" dirty="0">
              <a:latin typeface="Arial" panose="020B0604020202020204" pitchFamily="34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78068" y="3156054"/>
            <a:ext cx="11035861" cy="76698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College/Department/Presentation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l="1" t="85786" r="3" b="1251"/>
          <a:stretch>
            <a:fillRect/>
          </a:stretch>
        </p:blipFill>
        <p:spPr>
          <a:xfrm>
            <a:off x="0" y="6007100"/>
            <a:ext cx="12192000" cy="889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96645" y="6409044"/>
            <a:ext cx="304800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78069" y="2793176"/>
            <a:ext cx="11035861" cy="76698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57317" y="6369355"/>
            <a:ext cx="601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165C24F-D5A7-7547-9DA1-2768CBD8B2AD}" type="slidenum">
              <a:rPr lang="en-US" sz="1400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751" y="2295148"/>
            <a:ext cx="2326497" cy="2267704"/>
          </a:xfrm>
          <a:prstGeom prst="rect">
            <a:avLst/>
          </a:prstGeom>
        </p:spPr>
      </p:pic>
      <p:pic>
        <p:nvPicPr>
          <p:cNvPr id="3" name="Picture 2" descr="Large white UIC circle mark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2751" y="2295148"/>
            <a:ext cx="2326497" cy="22677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1E6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b="0" i="0" dirty="0"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1E6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b="0" i="0" dirty="0">
              <a:latin typeface="Arial" panose="020B060402020202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2815271" y="2289120"/>
            <a:ext cx="6402301" cy="165576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ctr"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presentation title goes here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65242" y="1611477"/>
            <a:ext cx="2902358" cy="29527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1800" b="1" cap="all" spc="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400" b="1" spc="300">
                <a:solidFill>
                  <a:srgbClr val="D500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35828" y="4195872"/>
            <a:ext cx="4920344" cy="60757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name(s) here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850" y="5246523"/>
            <a:ext cx="876300" cy="876300"/>
          </a:xfrm>
          <a:prstGeom prst="rect">
            <a:avLst/>
          </a:prstGeom>
        </p:spPr>
      </p:pic>
      <p:pic>
        <p:nvPicPr>
          <p:cNvPr id="12" name="Picture 11" descr="Red UIC circle mark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57850" y="5246523"/>
            <a:ext cx="876300" cy="876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3">
    <p:bg>
      <p:bgPr>
        <a:solidFill>
          <a:srgbClr val="D5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32705" y="2205037"/>
            <a:ext cx="5876785" cy="165576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presentation title goes here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32705" y="4099548"/>
            <a:ext cx="5876784" cy="60757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name(s) here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732705" y="4945868"/>
            <a:ext cx="2902358" cy="2952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400" b="1" cap="all" spc="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400" b="1" spc="300">
                <a:solidFill>
                  <a:srgbClr val="D500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534" t="1686" r="76195" b="71329"/>
          <a:stretch>
            <a:fillRect/>
          </a:stretch>
        </p:blipFill>
        <p:spPr>
          <a:xfrm>
            <a:off x="1650124" y="115614"/>
            <a:ext cx="1252234" cy="1850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7469" y="5865392"/>
            <a:ext cx="3091621" cy="5958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l="13534" t="1686" r="76195" b="71329"/>
          <a:stretch>
            <a:fillRect/>
          </a:stretch>
        </p:blipFill>
        <p:spPr>
          <a:xfrm>
            <a:off x="1650124" y="115614"/>
            <a:ext cx="1252234" cy="1850675"/>
          </a:xfrm>
          <a:prstGeom prst="rect">
            <a:avLst/>
          </a:prstGeom>
        </p:spPr>
      </p:pic>
      <p:pic>
        <p:nvPicPr>
          <p:cNvPr id="9" name="Picture 8" descr="UIC logo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77469" y="5865392"/>
            <a:ext cx="3091621" cy="5958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71499" y="427475"/>
            <a:ext cx="11048999" cy="81100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12" name="Text Placeholder 2" descr="if picture or chart you must type your ADA compliant description here."/>
          <p:cNvSpPr>
            <a:spLocks noGrp="1"/>
          </p:cNvSpPr>
          <p:nvPr>
            <p:ph idx="1"/>
          </p:nvPr>
        </p:nvSpPr>
        <p:spPr>
          <a:xfrm>
            <a:off x="571500" y="1437126"/>
            <a:ext cx="11049000" cy="44907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College/Department/Presentation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71499" y="427475"/>
            <a:ext cx="11048999" cy="81100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15" name="Text Placeholder 2" descr="if picture or chart you must type your ADA compliant description here."/>
          <p:cNvSpPr>
            <a:spLocks noGrp="1"/>
          </p:cNvSpPr>
          <p:nvPr>
            <p:ph idx="1"/>
          </p:nvPr>
        </p:nvSpPr>
        <p:spPr>
          <a:xfrm>
            <a:off x="571500" y="1437126"/>
            <a:ext cx="5257800" cy="44907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2" descr="if picture or chart you must type your ADA compliant description here."/>
          <p:cNvSpPr>
            <a:spLocks noGrp="1"/>
          </p:cNvSpPr>
          <p:nvPr>
            <p:ph idx="10"/>
          </p:nvPr>
        </p:nvSpPr>
        <p:spPr>
          <a:xfrm>
            <a:off x="6388100" y="1437126"/>
            <a:ext cx="5257800" cy="44907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College/Department/Presentation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 descr="if picture or chart you must type your ADA compliant description here."/>
          <p:cNvSpPr>
            <a:spLocks noGrp="1"/>
          </p:cNvSpPr>
          <p:nvPr>
            <p:ph idx="1"/>
          </p:nvPr>
        </p:nvSpPr>
        <p:spPr>
          <a:xfrm>
            <a:off x="571500" y="1437126"/>
            <a:ext cx="11049000" cy="44907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College/Department/Presentation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College/Department/Presentation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096000" y="1030014"/>
            <a:ext cx="0" cy="4750676"/>
          </a:xfrm>
          <a:prstGeom prst="line">
            <a:avLst/>
          </a:prstGeom>
          <a:ln>
            <a:solidFill>
              <a:srgbClr val="D5003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926811" y="1439648"/>
            <a:ext cx="4350773" cy="12287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001E62"/>
                </a:solidFill>
              </a:defRPr>
            </a:lvl1pPr>
          </a:lstStyle>
          <a:p>
            <a:pPr lvl="0"/>
            <a:r>
              <a:rPr lang="en-US" dirty="0"/>
              <a:t>Headline goes here and here</a:t>
            </a:r>
          </a:p>
        </p:txBody>
      </p:sp>
      <p:sp>
        <p:nvSpPr>
          <p:cNvPr id="8" name="Content Placeholder 11" descr="if picture or chart you must type your ADA compliant description here."/>
          <p:cNvSpPr>
            <a:spLocks noGrp="1"/>
          </p:cNvSpPr>
          <p:nvPr>
            <p:ph sz="quarter" idx="13"/>
          </p:nvPr>
        </p:nvSpPr>
        <p:spPr>
          <a:xfrm>
            <a:off x="6926262" y="2759720"/>
            <a:ext cx="4351333" cy="29114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Picture Placeholder 4" descr=" you must type your ADA compliant description here."/>
          <p:cNvSpPr>
            <a:spLocks noGrp="1"/>
          </p:cNvSpPr>
          <p:nvPr>
            <p:ph type="pic" sz="quarter" idx="10"/>
          </p:nvPr>
        </p:nvSpPr>
        <p:spPr>
          <a:xfrm>
            <a:off x="571500" y="996585"/>
            <a:ext cx="4838700" cy="4864830"/>
          </a:xfrm>
          <a:custGeom>
            <a:avLst/>
            <a:gdLst>
              <a:gd name="connsiteX0" fmla="*/ 2686415 w 5372830"/>
              <a:gd name="connsiteY0" fmla="*/ 0 h 5372830"/>
              <a:gd name="connsiteX1" fmla="*/ 5372830 w 5372830"/>
              <a:gd name="connsiteY1" fmla="*/ 2686415 h 5372830"/>
              <a:gd name="connsiteX2" fmla="*/ 2686415 w 5372830"/>
              <a:gd name="connsiteY2" fmla="*/ 5372830 h 5372830"/>
              <a:gd name="connsiteX3" fmla="*/ 0 w 5372830"/>
              <a:gd name="connsiteY3" fmla="*/ 2686415 h 5372830"/>
              <a:gd name="connsiteX4" fmla="*/ 2686415 w 5372830"/>
              <a:gd name="connsiteY4" fmla="*/ 0 h 537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2830" h="5372830">
                <a:moveTo>
                  <a:pt x="2686415" y="0"/>
                </a:moveTo>
                <a:cubicBezTo>
                  <a:pt x="4170081" y="0"/>
                  <a:pt x="5372830" y="1202749"/>
                  <a:pt x="5372830" y="2686415"/>
                </a:cubicBezTo>
                <a:cubicBezTo>
                  <a:pt x="5372830" y="4170081"/>
                  <a:pt x="4170081" y="5372830"/>
                  <a:pt x="2686415" y="5372830"/>
                </a:cubicBezTo>
                <a:cubicBezTo>
                  <a:pt x="1202749" y="5372830"/>
                  <a:pt x="0" y="4170081"/>
                  <a:pt x="0" y="2686415"/>
                </a:cubicBezTo>
                <a:cubicBezTo>
                  <a:pt x="0" y="1202749"/>
                  <a:pt x="1202749" y="0"/>
                  <a:pt x="2686415" y="0"/>
                </a:cubicBezTo>
                <a:close/>
              </a:path>
            </a:pathLst>
          </a:custGeom>
          <a:pattFill prst="pct20">
            <a:fgClr>
              <a:srgbClr val="D50032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96000" y="1030014"/>
            <a:ext cx="0" cy="4750676"/>
          </a:xfrm>
          <a:prstGeom prst="line">
            <a:avLst/>
          </a:prstGeom>
          <a:ln>
            <a:solidFill>
              <a:srgbClr val="D5003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College/Department/Presentation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t="-2" r="80192" b="1"/>
          <a:stretch>
            <a:fillRect/>
          </a:stretch>
        </p:blipFill>
        <p:spPr>
          <a:xfrm>
            <a:off x="0" y="1"/>
            <a:ext cx="2414954" cy="685799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96645" y="6439768"/>
            <a:ext cx="304800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57317" y="6409911"/>
            <a:ext cx="601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165C24F-D5A7-7547-9DA1-2768CBD8B2AD}" type="slidenum">
              <a:rPr lang="en-US" sz="1400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637229" y="1439648"/>
            <a:ext cx="5948313" cy="12287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001E62"/>
                </a:solidFill>
              </a:defRPr>
            </a:lvl1pPr>
          </a:lstStyle>
          <a:p>
            <a:pPr lvl="0"/>
            <a:r>
              <a:rPr lang="en-US" dirty="0"/>
              <a:t>Headline goes here and here</a:t>
            </a:r>
          </a:p>
        </p:txBody>
      </p:sp>
      <p:sp>
        <p:nvSpPr>
          <p:cNvPr id="11" name="Content Placeholder 11" descr="if picture or chart you must type your ADA compliant description here."/>
          <p:cNvSpPr>
            <a:spLocks noGrp="1"/>
          </p:cNvSpPr>
          <p:nvPr>
            <p:ph sz="quarter" idx="13"/>
          </p:nvPr>
        </p:nvSpPr>
        <p:spPr>
          <a:xfrm>
            <a:off x="5637230" y="2759720"/>
            <a:ext cx="5948312" cy="316974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Picture Placeholder 9" descr="you must type your ADA compliant description here."/>
          <p:cNvSpPr>
            <a:spLocks noGrp="1"/>
          </p:cNvSpPr>
          <p:nvPr>
            <p:ph type="pic" sz="quarter" idx="11"/>
          </p:nvPr>
        </p:nvSpPr>
        <p:spPr>
          <a:xfrm>
            <a:off x="839435" y="1439648"/>
            <a:ext cx="3859565" cy="3970552"/>
          </a:xfrm>
          <a:custGeom>
            <a:avLst/>
            <a:gdLst>
              <a:gd name="connsiteX0" fmla="*/ 0 w 3181350"/>
              <a:gd name="connsiteY0" fmla="*/ 0 h 3181350"/>
              <a:gd name="connsiteX1" fmla="*/ 3181350 w 3181350"/>
              <a:gd name="connsiteY1" fmla="*/ 0 h 3181350"/>
              <a:gd name="connsiteX2" fmla="*/ 3181350 w 3181350"/>
              <a:gd name="connsiteY2" fmla="*/ 3181350 h 3181350"/>
              <a:gd name="connsiteX3" fmla="*/ 0 w 3181350"/>
              <a:gd name="connsiteY3" fmla="*/ 3181350 h 318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1350" h="3181350">
                <a:moveTo>
                  <a:pt x="0" y="0"/>
                </a:moveTo>
                <a:lnTo>
                  <a:pt x="3181350" y="0"/>
                </a:lnTo>
                <a:lnTo>
                  <a:pt x="3181350" y="3181350"/>
                </a:lnTo>
                <a:lnTo>
                  <a:pt x="0" y="318135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5637229" y="6419410"/>
            <a:ext cx="4114800" cy="365125"/>
          </a:xfrm>
        </p:spPr>
        <p:txBody>
          <a:bodyPr/>
          <a:lstStyle/>
          <a:p>
            <a:r>
              <a:rPr lang="en-US"/>
              <a:t>College/Department/Presentation Name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25425" y="6439768"/>
            <a:ext cx="601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165C24F-D5A7-7547-9DA1-2768CBD8B2AD}" type="slidenum">
              <a:rPr lang="en-US" sz="1400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462017" y="6126480"/>
            <a:ext cx="604558" cy="589280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71499" y="427475"/>
            <a:ext cx="11048999" cy="81100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71500" y="1437126"/>
            <a:ext cx="11049000" cy="44907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 descr="red UIC circle mark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1462017" y="6126480"/>
            <a:ext cx="604558" cy="58928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71499" y="64194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College/Department/Presentation Name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001E62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35000" indent="-177800" algn="l" defTabSz="914400" rtl="0" eaLnBrk="1" latinLnBrk="0" hangingPunct="1">
        <a:lnSpc>
          <a:spcPct val="100000"/>
        </a:lnSpc>
        <a:spcBef>
          <a:spcPts val="500"/>
        </a:spcBef>
        <a:buClr>
          <a:srgbClr val="001E62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098550" indent="-184150" algn="l" defTabSz="914400" rtl="0" eaLnBrk="1" latinLnBrk="0" hangingPunct="1">
        <a:lnSpc>
          <a:spcPct val="100000"/>
        </a:lnSpc>
        <a:spcBef>
          <a:spcPts val="500"/>
        </a:spcBef>
        <a:buClr>
          <a:srgbClr val="001E62"/>
        </a:buClr>
        <a:buFont typeface="System Font Regular"/>
        <a:buChar char="–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DA1040-E755-9A5F-DC5F-73434478A9F8}"/>
              </a:ext>
            </a:extLst>
          </p:cNvPr>
          <p:cNvSpPr txBox="1"/>
          <p:nvPr/>
        </p:nvSpPr>
        <p:spPr>
          <a:xfrm>
            <a:off x="1073426" y="1366897"/>
            <a:ext cx="9422296" cy="2123658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ELECTROENCEPHALOGRAM (EEG) SENSOR DATA COMPRESSION USING AN ASYMMETRICAL </a:t>
            </a:r>
            <a:r>
              <a:rPr lang="en-US" sz="3600" b="1" dirty="0"/>
              <a:t>AUTOENCODER</a:t>
            </a:r>
            <a:r>
              <a:rPr lang="en-US" sz="3200" b="1" dirty="0"/>
              <a:t> WITH A DISCRETE COSINE TRANSFORM LAYER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0499B9-047A-7C14-89CE-072A4A8375EA}"/>
              </a:ext>
            </a:extLst>
          </p:cNvPr>
          <p:cNvSpPr txBox="1"/>
          <p:nvPr/>
        </p:nvSpPr>
        <p:spPr>
          <a:xfrm>
            <a:off x="2869095" y="3826566"/>
            <a:ext cx="6096000" cy="1477328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b="1" dirty="0"/>
              <a:t>Xin Zhu</a:t>
            </a:r>
            <a:r>
              <a:rPr lang="en-US" sz="1800" b="1" baseline="30000" dirty="0"/>
              <a:t>1</a:t>
            </a:r>
            <a:r>
              <a:rPr lang="en-US" sz="1800" b="1" dirty="0"/>
              <a:t> </a:t>
            </a:r>
            <a:r>
              <a:rPr lang="en-US" sz="1800" b="1" dirty="0" err="1"/>
              <a:t>Hongyi</a:t>
            </a:r>
            <a:r>
              <a:rPr lang="en-US" sz="1800" b="1" dirty="0"/>
              <a:t> Pan</a:t>
            </a:r>
            <a:r>
              <a:rPr lang="en-US" sz="1800" b="1" baseline="30000" dirty="0"/>
              <a:t>2</a:t>
            </a:r>
            <a:r>
              <a:rPr lang="en-US" sz="1800" b="1" dirty="0"/>
              <a:t> </a:t>
            </a:r>
            <a:r>
              <a:rPr lang="en-US" sz="1800" b="1" dirty="0" err="1"/>
              <a:t>Shuaiang</a:t>
            </a:r>
            <a:r>
              <a:rPr lang="en-US" sz="1800" b="1" dirty="0"/>
              <a:t> Rong</a:t>
            </a:r>
            <a:r>
              <a:rPr lang="en-US" sz="1800" b="1" baseline="30000" dirty="0"/>
              <a:t>1</a:t>
            </a:r>
            <a:r>
              <a:rPr lang="en-US" sz="1800" b="1" dirty="0"/>
              <a:t> A. Enis Cetin</a:t>
            </a:r>
            <a:r>
              <a:rPr lang="en-US" sz="1800" b="1" baseline="30000" dirty="0"/>
              <a:t>1</a:t>
            </a:r>
          </a:p>
          <a:p>
            <a:pPr algn="ctr"/>
            <a:r>
              <a:rPr lang="en-US" sz="1800" b="1" baseline="30000" dirty="0"/>
              <a:t>1</a:t>
            </a:r>
            <a:r>
              <a:rPr lang="en-US" sz="1800" b="1" dirty="0"/>
              <a:t>Department of Electrical and Computer Engineering, University of Illinois Chicago, USA</a:t>
            </a:r>
          </a:p>
          <a:p>
            <a:pPr algn="ctr"/>
            <a:r>
              <a:rPr lang="en-US" sz="1800" b="1" baseline="30000" dirty="0"/>
              <a:t>2</a:t>
            </a:r>
            <a:r>
              <a:rPr lang="en-US" sz="1800" b="1" dirty="0"/>
              <a:t>Machine &amp; Hybrid Intelligence Lab, Northwestern University, USA</a:t>
            </a:r>
          </a:p>
        </p:txBody>
      </p:sp>
    </p:spTree>
    <p:extLst>
      <p:ext uri="{BB962C8B-B14F-4D97-AF65-F5344CB8AC3E}">
        <p14:creationId xmlns:p14="http://schemas.microsoft.com/office/powerpoint/2010/main" val="887645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BBF8A-1CA3-4B86-D720-270A1D589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3E369-CD96-AE79-E513-AFE1B0C88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Decoder has more fully connected (linear) layers than encoder to improve reconstruction</a:t>
            </a:r>
          </a:p>
          <a:p>
            <a:r>
              <a:rPr lang="en-US" b="1" dirty="0"/>
              <a:t>It decodes the quantized encoder data (quantization details are in the paper).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113D1E-0363-E261-E99E-3AAF6FF398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College/Department/Presentation Name</a:t>
            </a:r>
            <a:endParaRPr lang="en-US" dirty="0"/>
          </a:p>
        </p:txBody>
      </p:sp>
      <p:pic>
        <p:nvPicPr>
          <p:cNvPr id="6" name="Picture 5" descr="A diagram of a decoder&#10;&#10;Description automatically generated">
            <a:extLst>
              <a:ext uri="{FF2B5EF4-FFF2-40B4-BE49-F238E27FC236}">
                <a16:creationId xmlns:a16="http://schemas.microsoft.com/office/drawing/2014/main" id="{AD5495D2-C1B1-C442-1DDF-71737F234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052" y="2652944"/>
            <a:ext cx="3975651" cy="420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319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965" y="5620385"/>
            <a:ext cx="4197350" cy="730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Model-Training stage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Department of Electrical and Computer Engineering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49020" y="5183505"/>
            <a:ext cx="1114361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O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verall loss function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 M</a:t>
            </a:r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ean squared error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 + S</a:t>
            </a:r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parsity penalty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 loss function based on </a:t>
            </a:r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Kullback–Leibler divergence</a:t>
            </a:r>
          </a:p>
        </p:txBody>
      </p:sp>
      <p:pic>
        <p:nvPicPr>
          <p:cNvPr id="8" name="图片 7" descr="绘图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20" y="1442720"/>
            <a:ext cx="10560685" cy="35293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Asymmetrical Model-Transmission stage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Department of Electrical and Computer Engineering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0180" y="5177155"/>
            <a:ext cx="118389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ybrid coding algorithm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 combination of Run-Length Encoding (RLE) and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Lempel–Ziv–Markov chain algorithm (LZMA)</a:t>
            </a:r>
          </a:p>
        </p:txBody>
      </p:sp>
      <p:pic>
        <p:nvPicPr>
          <p:cNvPr id="8" name="图片 7" descr="绘图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50" y="1678940"/>
            <a:ext cx="11327765" cy="291211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Section four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71500" y="1866900"/>
            <a:ext cx="3602990" cy="1562100"/>
          </a:xfrm>
        </p:spPr>
        <p:txBody>
          <a:bodyPr/>
          <a:lstStyle/>
          <a:p>
            <a:r>
              <a:rPr lang="en-US" dirty="0"/>
              <a:t>Experimental Results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Department of Electrical and Computer Engineering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6015" y="1480820"/>
            <a:ext cx="6591300" cy="35877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Section four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71500" y="1866900"/>
            <a:ext cx="3602990" cy="1562100"/>
          </a:xfrm>
        </p:spPr>
        <p:txBody>
          <a:bodyPr/>
          <a:lstStyle/>
          <a:p>
            <a:r>
              <a:rPr lang="en-US" dirty="0"/>
              <a:t>Experimental Results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Department of Electrical and Computer Engineering</a:t>
            </a:r>
          </a:p>
        </p:txBody>
      </p:sp>
      <p:sp>
        <p:nvSpPr>
          <p:cNvPr id="9" name="Rectangle 15"/>
          <p:cNvSpPr/>
          <p:nvPr/>
        </p:nvSpPr>
        <p:spPr>
          <a:xfrm>
            <a:off x="4663440" y="649605"/>
            <a:ext cx="7047865" cy="4926330"/>
          </a:xfrm>
          <a:prstGeom prst="rect">
            <a:avLst/>
          </a:prstGeom>
          <a:noFill/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rgbClr val="4472C4"/>
          </a:fontRef>
        </p:style>
        <p:txBody>
          <a:bodyPr rtlCol="0" anchor="t"/>
          <a:lstStyle/>
          <a:p>
            <a:pPr marL="857250" indent="-857250" algn="just">
              <a:buFont typeface="Wingdings" panose="05000000000000000000" pitchFamily="2" charset="2"/>
              <a:buChar char="Ø"/>
            </a:pPr>
            <a:endParaRPr lang="en-US" sz="3200" dirty="0">
              <a:solidFill>
                <a:sysClr val="windowText" lastClr="000000"/>
              </a:solidFill>
            </a:endParaRPr>
          </a:p>
          <a:p>
            <a:pPr marL="857250" indent="-857250" algn="just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charset="0"/>
              </a:rPr>
              <a:t>Dataset: </a:t>
            </a:r>
          </a:p>
          <a:p>
            <a:pPr marL="457200" lvl="1" indent="457200" algn="just">
              <a:buFont typeface="Wingdings" panose="05000000000000000000" pitchFamily="2" charset="2"/>
              <a:buNone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charset="0"/>
              </a:rPr>
              <a:t>(1). BCI2 dataset (316 training sets and 100 testing sets).</a:t>
            </a:r>
          </a:p>
          <a:p>
            <a:pPr marL="457200" lvl="1" indent="457200" algn="just">
              <a:buFont typeface="Wingdings" panose="05000000000000000000" pitchFamily="2" charset="2"/>
              <a:buNone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charset="0"/>
              </a:rPr>
              <a:t>(2). Bonn University dataset.</a:t>
            </a:r>
          </a:p>
          <a:p>
            <a:pPr marL="857250" indent="-857250" algn="just">
              <a:buFont typeface="Wingdings" panose="05000000000000000000" pitchFamily="2" charset="2"/>
              <a:buChar char="Ø"/>
            </a:pPr>
            <a:endParaRPr lang="en-US" sz="2000" b="1" dirty="0">
              <a:solidFill>
                <a:schemeClr val="tx1">
                  <a:lumMod val="50000"/>
                </a:schemeClr>
              </a:solidFill>
              <a:latin typeface="Calibri" panose="020F0502020204030204" charset="0"/>
            </a:endParaRPr>
          </a:p>
          <a:p>
            <a:pPr marL="857250" indent="-857250" algn="just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charset="0"/>
              </a:rPr>
              <a:t>Performance metric:  </a:t>
            </a:r>
          </a:p>
          <a:p>
            <a:pPr marL="457200" lvl="1" indent="457200" algn="just">
              <a:buFont typeface="Wingdings" panose="05000000000000000000" pitchFamily="2" charset="2"/>
              <a:buNone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charset="0"/>
              </a:rPr>
              <a:t>(1). Compression ratio (CR); </a:t>
            </a:r>
          </a:p>
          <a:p>
            <a:pPr marL="457200" lvl="1" indent="457200" algn="just">
              <a:buFont typeface="Wingdings" panose="05000000000000000000" pitchFamily="2" charset="2"/>
              <a:buNone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charset="0"/>
              </a:rPr>
              <a:t>CR = Size of original data/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charset="0"/>
                <a:sym typeface="+mn-ea"/>
              </a:rPr>
              <a:t> Size of reconstruction data</a:t>
            </a:r>
          </a:p>
          <a:p>
            <a:pPr indent="0" algn="just">
              <a:buFont typeface="Wingdings" panose="05000000000000000000" pitchFamily="2" charset="2"/>
              <a:buNone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charset="0"/>
                <a:sym typeface="+mn-ea"/>
              </a:rPr>
              <a:t> 	(2).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charset="0"/>
              </a:rPr>
              <a:t>Percent root-mean-square difference (PRD). </a:t>
            </a:r>
          </a:p>
          <a:p>
            <a:pPr marL="457200" lvl="1" indent="457200" algn="just">
              <a:buFont typeface="Wingdings" panose="05000000000000000000" pitchFamily="2" charset="2"/>
              <a:buNone/>
            </a:pPr>
            <a:endParaRPr lang="en-US" sz="2000" b="1" dirty="0">
              <a:solidFill>
                <a:schemeClr val="tx1">
                  <a:lumMod val="50000"/>
                </a:schemeClr>
              </a:solidFill>
              <a:latin typeface="Calibri" panose="020F0502020204030204" charset="0"/>
            </a:endParaRPr>
          </a:p>
          <a:p>
            <a:pPr marL="457200" lvl="1" indent="457200" algn="just">
              <a:buFont typeface="Wingdings" panose="05000000000000000000" pitchFamily="2" charset="2"/>
              <a:buNone/>
            </a:pPr>
            <a:endParaRPr lang="en-US" sz="2000" b="1" dirty="0">
              <a:solidFill>
                <a:schemeClr val="tx1">
                  <a:lumMod val="50000"/>
                </a:schemeClr>
              </a:solidFill>
              <a:latin typeface="Calibri" panose="020F0502020204030204" charset="0"/>
            </a:endParaRPr>
          </a:p>
          <a:p>
            <a:pPr marL="457200" lvl="1" indent="457200" algn="just">
              <a:buFont typeface="Wingdings" panose="05000000000000000000" pitchFamily="2" charset="2"/>
              <a:buNone/>
            </a:pPr>
            <a:endParaRPr lang="en-US" sz="2000" b="1" dirty="0">
              <a:solidFill>
                <a:schemeClr val="tx1">
                  <a:lumMod val="50000"/>
                </a:schemeClr>
              </a:solidFill>
              <a:latin typeface="Calibri" panose="020F0502020204030204" charset="0"/>
            </a:endParaRPr>
          </a:p>
          <a:p>
            <a:pPr marL="457200" lvl="1" indent="457200" algn="just">
              <a:buFont typeface="Wingdings" panose="05000000000000000000" pitchFamily="2" charset="2"/>
              <a:buNone/>
            </a:pPr>
            <a:endParaRPr lang="en-US" sz="2000" b="1" dirty="0">
              <a:solidFill>
                <a:schemeClr val="tx1">
                  <a:lumMod val="50000"/>
                </a:schemeClr>
              </a:solidFill>
              <a:latin typeface="Calibri" panose="020F0502020204030204" charset="0"/>
            </a:endParaRPr>
          </a:p>
          <a:p>
            <a:pPr marL="457200" lvl="1" indent="457200" algn="just">
              <a:buFont typeface="Wingdings" panose="05000000000000000000" pitchFamily="2" charset="2"/>
              <a:buNone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charset="0"/>
              </a:rPr>
              <a:t>(3). Quality score (QS)</a:t>
            </a:r>
          </a:p>
          <a:p>
            <a:pPr marL="457200" lvl="1" indent="457200" algn="just">
              <a:buFont typeface="Wingdings" panose="05000000000000000000" pitchFamily="2" charset="2"/>
              <a:buNone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charset="0"/>
              </a:rPr>
              <a:t>QS = CR/ PRD</a:t>
            </a:r>
          </a:p>
        </p:txBody>
      </p:sp>
      <p:graphicFrame>
        <p:nvGraphicFramePr>
          <p:cNvPr id="8" name="对象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14300" imgH="215900" progId="Equation.KSEE3">
                  <p:embed/>
                </p:oleObj>
              </mc:Choice>
              <mc:Fallback>
                <p:oleObj r:id="rId2" imgW="114300" imgH="215900" progId="Equation.KSEE3">
                  <p:embed/>
                  <p:pic>
                    <p:nvPicPr>
                      <p:cNvPr id="8" name="对象 7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2935" y="3677285"/>
            <a:ext cx="3118485" cy="101155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Department of Electrical and Computer Engineering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0" y="1939290"/>
            <a:ext cx="5778500" cy="38671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1715" y="1939290"/>
            <a:ext cx="6028055" cy="37064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63525" y="1273810"/>
            <a:ext cx="1146365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Performance metric</a:t>
            </a:r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: C</a:t>
            </a:r>
            <a:r>
              <a:rPr lang="zh-CN" altLang="en-US" b="1">
                <a:latin typeface="Times New Roman" panose="02020603050405020304" charset="0"/>
                <a:cs typeface="Times New Roman" panose="02020603050405020304" charset="0"/>
              </a:rPr>
              <a:t>ompression</a:t>
            </a:r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b="1">
                <a:latin typeface="Times New Roman" panose="02020603050405020304" charset="0"/>
                <a:cs typeface="Times New Roman" panose="02020603050405020304" charset="0"/>
              </a:rPr>
              <a:t>ratio (CR)</a:t>
            </a:r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, P</a:t>
            </a:r>
            <a:r>
              <a:rPr lang="zh-CN" altLang="en-US" b="1">
                <a:latin typeface="Times New Roman" panose="02020603050405020304" charset="0"/>
                <a:cs typeface="Times New Roman" panose="02020603050405020304" charset="0"/>
              </a:rPr>
              <a:t>ercent root-mean-square difference (PRD)</a:t>
            </a:r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 and Quality score (QS)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B71ADF-5C6D-55F0-F3FE-06EB93F1428F}"/>
              </a:ext>
            </a:extLst>
          </p:cNvPr>
          <p:cNvSpPr txBox="1"/>
          <p:nvPr/>
        </p:nvSpPr>
        <p:spPr>
          <a:xfrm>
            <a:off x="5916930" y="565699"/>
            <a:ext cx="3065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(ASAEDCT is our algorithm)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Cost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Department of Electrical and Computer Engineering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01725" y="1685290"/>
            <a:ext cx="9485630" cy="37731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nalysis of the computational cost: </a:t>
            </a:r>
          </a:p>
          <a:p>
            <a:endParaRPr lang="en-US" altLang="zh-CN" sz="2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</a:rPr>
              <a:t>For an input with a duration of 6.4s, the compression time of the ASAEDCT network is only around 0.016s.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</a:rPr>
              <a:t>Although it is executed on the Intel Core i7-12700H CPU, the fast compression time indicates that the proposed method can be used in real-time compression of the EEG signals.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Section four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71500" y="1866900"/>
            <a:ext cx="3602990" cy="1562100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Department of Electrical and Computer Engineering</a:t>
            </a:r>
          </a:p>
        </p:txBody>
      </p:sp>
      <p:sp>
        <p:nvSpPr>
          <p:cNvPr id="9" name="Rectangle 15"/>
          <p:cNvSpPr/>
          <p:nvPr/>
        </p:nvSpPr>
        <p:spPr>
          <a:xfrm>
            <a:off x="4663440" y="414655"/>
            <a:ext cx="6844030" cy="5787362"/>
          </a:xfrm>
          <a:prstGeom prst="rect">
            <a:avLst/>
          </a:prstGeom>
          <a:noFill/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rgbClr val="4472C4"/>
          </a:fontRef>
        </p:style>
        <p:txBody>
          <a:bodyPr rtlCol="0" anchor="t"/>
          <a:lstStyle/>
          <a:p>
            <a:pPr marL="857250" indent="-857250" algn="just">
              <a:buFont typeface="Wingdings" panose="05000000000000000000" pitchFamily="2" charset="2"/>
              <a:buChar char="Ø"/>
            </a:pPr>
            <a:endParaRPr lang="en-US" sz="3200" dirty="0">
              <a:solidFill>
                <a:sysClr val="windowText" lastClr="000000"/>
              </a:solidFill>
            </a:endParaRPr>
          </a:p>
          <a:p>
            <a:pPr marL="857250" indent="-857250" algn="just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22063"/>
                </a:solidFill>
                <a:latin typeface="Calibri" panose="020F0502020204030204" charset="0"/>
              </a:rPr>
              <a:t>Asymmetrical autoencoder with a DCT layer with trainable hard-thresholding nonlinearity for EEG sensor data compression.</a:t>
            </a:r>
          </a:p>
          <a:p>
            <a:pPr marL="857250" indent="-857250" algn="just">
              <a:buFont typeface="Wingdings" panose="05000000000000000000" pitchFamily="2" charset="2"/>
              <a:buChar char="Ø"/>
            </a:pPr>
            <a:endParaRPr lang="en-US" sz="2000" b="1" dirty="0">
              <a:solidFill>
                <a:srgbClr val="022063"/>
              </a:solidFill>
              <a:latin typeface="Calibri" panose="020F0502020204030204" charset="0"/>
            </a:endParaRPr>
          </a:p>
          <a:p>
            <a:pPr marL="857250" indent="-857250" algn="just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22063"/>
                </a:solidFill>
                <a:latin typeface="Calibri" panose="020F0502020204030204" charset="0"/>
              </a:rPr>
              <a:t>The hard-thresholding nonlinearity and scaling layers not only enhance the data compaction capability of the structure but also denoise the EEG signal. </a:t>
            </a:r>
          </a:p>
          <a:p>
            <a:pPr marL="857250" indent="-857250" algn="just">
              <a:buFont typeface="Wingdings" panose="05000000000000000000" pitchFamily="2" charset="2"/>
              <a:buChar char="Ø"/>
            </a:pPr>
            <a:endParaRPr lang="en-US" sz="2000" b="1" dirty="0">
              <a:solidFill>
                <a:srgbClr val="022063"/>
              </a:solidFill>
              <a:latin typeface="Calibri" panose="020F0502020204030204" charset="0"/>
            </a:endParaRPr>
          </a:p>
          <a:p>
            <a:pPr marL="857250" indent="-857250" algn="just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22063"/>
                </a:solidFill>
                <a:latin typeface="Calibri" panose="020F0502020204030204" charset="0"/>
              </a:rPr>
              <a:t>The proposed model achieves the best compression efficiency and reconstruction accuracy compared to other methods in BCI2 and Bonn EEG datasets. </a:t>
            </a:r>
          </a:p>
          <a:p>
            <a:pPr marL="857250" indent="-857250" algn="just">
              <a:buFont typeface="Wingdings" panose="05000000000000000000" pitchFamily="2" charset="2"/>
              <a:buChar char="Ø"/>
            </a:pPr>
            <a:endParaRPr lang="en-US" sz="2000" b="1" dirty="0">
              <a:solidFill>
                <a:srgbClr val="022063"/>
              </a:solidFill>
              <a:latin typeface="Calibri" panose="020F0502020204030204" charset="0"/>
            </a:endParaRPr>
          </a:p>
          <a:p>
            <a:pPr marL="857250" indent="-857250" algn="just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22063"/>
                </a:solidFill>
                <a:latin typeface="Calibri" panose="020F0502020204030204" charset="0"/>
              </a:rPr>
              <a:t>The computational load of the compression part of the ASAEDCT network is low, therefore, it can be implemented in the sensor for EEG data compression.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 descr="if picture or chart you must type your ADA compliant description here.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r>
              <a:rPr lang="en-US" sz="4000" dirty="0"/>
              <a:t>Overview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>
                <a:sym typeface="+mn-ea"/>
              </a:rPr>
              <a:t>Department of Electrical and Computer Engineering</a:t>
            </a:r>
            <a:endParaRPr lang="en-US" dirty="0"/>
          </a:p>
        </p:txBody>
      </p:sp>
      <p:sp>
        <p:nvSpPr>
          <p:cNvPr id="7" name="Rectangle 15"/>
          <p:cNvSpPr/>
          <p:nvPr/>
        </p:nvSpPr>
        <p:spPr>
          <a:xfrm>
            <a:off x="6153150" y="649605"/>
            <a:ext cx="5354320" cy="4926330"/>
          </a:xfrm>
          <a:prstGeom prst="rect">
            <a:avLst/>
          </a:prstGeom>
          <a:noFill/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rgbClr val="4472C4"/>
          </a:fontRef>
        </p:style>
        <p:txBody>
          <a:bodyPr rtlCol="0" anchor="t"/>
          <a:lstStyle/>
          <a:p>
            <a:pPr marL="857250" indent="-857250" algn="just">
              <a:buFont typeface="Wingdings" panose="05000000000000000000" pitchFamily="2" charset="2"/>
              <a:buChar char="Ø"/>
            </a:pPr>
            <a:endParaRPr lang="en-US" sz="3200" dirty="0">
              <a:solidFill>
                <a:sysClr val="windowText" lastClr="000000"/>
              </a:solidFill>
            </a:endParaRPr>
          </a:p>
          <a:p>
            <a:pPr marL="857250" indent="-857250" algn="just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22063"/>
                </a:solidFill>
                <a:latin typeface="Calibri" panose="020F0502020204030204" charset="0"/>
              </a:rPr>
              <a:t>Introduction: EEG Data Compression</a:t>
            </a:r>
          </a:p>
          <a:p>
            <a:pPr marL="857250" indent="-857250" algn="just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22063"/>
                </a:solidFill>
                <a:latin typeface="Calibri" panose="020F0502020204030204" charset="0"/>
              </a:rPr>
              <a:t>Autoencoder type neural network with a DCT layer</a:t>
            </a:r>
            <a:endParaRPr lang="en-US" sz="3200" dirty="0">
              <a:solidFill>
                <a:srgbClr val="022063"/>
              </a:solidFill>
              <a:latin typeface="Calibri" panose="020F0502020204030204" charset="0"/>
            </a:endParaRPr>
          </a:p>
          <a:p>
            <a:pPr marL="857250" indent="-857250" algn="just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220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Classical and neural network approach</a:t>
            </a:r>
          </a:p>
          <a:p>
            <a:pPr marL="857250" indent="-857250" algn="just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22063"/>
                </a:solidFill>
                <a:latin typeface="Calibri" panose="020F0502020204030204" charset="0"/>
              </a:rPr>
              <a:t>Experimental Results in BCI2 and Bonn EEG datasets</a:t>
            </a:r>
          </a:p>
          <a:p>
            <a:pPr marL="857250" indent="-857250" algn="just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22063"/>
                </a:solidFill>
                <a:latin typeface="Calibri" panose="020F0502020204030204" charset="0"/>
              </a:rPr>
              <a:t>Conclusion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Section ONE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Department of Electrical and Computer Engineering</a:t>
            </a:r>
          </a:p>
        </p:txBody>
      </p:sp>
      <p:sp>
        <p:nvSpPr>
          <p:cNvPr id="9" name="Rectangle 15"/>
          <p:cNvSpPr/>
          <p:nvPr/>
        </p:nvSpPr>
        <p:spPr>
          <a:xfrm>
            <a:off x="4663440" y="649605"/>
            <a:ext cx="6844030" cy="4926330"/>
          </a:xfrm>
          <a:prstGeom prst="rect">
            <a:avLst/>
          </a:prstGeom>
          <a:noFill/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rgbClr val="4472C4"/>
          </a:fontRef>
        </p:style>
        <p:txBody>
          <a:bodyPr rtlCol="0" anchor="t"/>
          <a:lstStyle/>
          <a:p>
            <a:pPr marL="857250" indent="-857250" algn="just">
              <a:buFont typeface="Wingdings" panose="05000000000000000000" pitchFamily="2" charset="2"/>
              <a:buChar char="Ø"/>
            </a:pPr>
            <a:endParaRPr lang="en-US" sz="3200" dirty="0">
              <a:solidFill>
                <a:sysClr val="windowText" lastClr="000000"/>
              </a:solidFill>
            </a:endParaRPr>
          </a:p>
          <a:p>
            <a:pPr marL="857250" indent="-857250" algn="just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22063"/>
                </a:solidFill>
                <a:latin typeface="Calibri" panose="020F0502020204030204" charset="0"/>
              </a:rPr>
              <a:t>Electroencephalogram (EEG) plays a crucial role in neurological diagnosis. </a:t>
            </a:r>
          </a:p>
          <a:p>
            <a:pPr marL="857250" indent="-857250" algn="just">
              <a:buFont typeface="Wingdings" panose="05000000000000000000" pitchFamily="2" charset="2"/>
              <a:buChar char="Ø"/>
            </a:pPr>
            <a:endParaRPr lang="en-US" sz="2000" b="1" dirty="0">
              <a:solidFill>
                <a:srgbClr val="022063"/>
              </a:solidFill>
              <a:latin typeface="Calibri" panose="020F0502020204030204" charset="0"/>
            </a:endParaRPr>
          </a:p>
          <a:p>
            <a:pPr marL="857250" indent="-857250" algn="just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22063"/>
                </a:solidFill>
                <a:latin typeface="Calibri" panose="020F0502020204030204" charset="0"/>
              </a:rPr>
              <a:t>Advanced feature extraction and recognition/classification algorithms have been designed for EEG analysis. </a:t>
            </a:r>
          </a:p>
          <a:p>
            <a:pPr marL="857250" indent="-857250" algn="just">
              <a:buFont typeface="Wingdings" panose="05000000000000000000" pitchFamily="2" charset="2"/>
              <a:buChar char="Ø"/>
            </a:pPr>
            <a:endParaRPr lang="en-US" sz="2000" b="1" dirty="0">
              <a:solidFill>
                <a:srgbClr val="022063"/>
              </a:solidFill>
              <a:latin typeface="Calibri" panose="020F0502020204030204" charset="0"/>
            </a:endParaRPr>
          </a:p>
          <a:p>
            <a:pPr marL="857250" indent="-857250" algn="just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22063"/>
                </a:solidFill>
                <a:latin typeface="Calibri" panose="020F0502020204030204" charset="0"/>
              </a:rPr>
              <a:t>EEG Data compression has not received as much attention as other applications.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57"/>
          <p:cNvSpPr>
            <a:spLocks noGrp="1"/>
          </p:cNvSpPr>
          <p:nvPr>
            <p:ph type="title"/>
          </p:nvPr>
        </p:nvSpPr>
        <p:spPr>
          <a:xfrm>
            <a:off x="588579" y="995890"/>
            <a:ext cx="11035861" cy="766989"/>
          </a:xfrm>
        </p:spPr>
        <p:txBody>
          <a:bodyPr>
            <a:normAutofit fontScale="90000"/>
          </a:bodyPr>
          <a:lstStyle/>
          <a:p>
            <a:r>
              <a:rPr lang="en-US" dirty="0"/>
              <a:t>The current methods for compressing EEG signals</a:t>
            </a:r>
          </a:p>
        </p:txBody>
      </p:sp>
      <p:sp>
        <p:nvSpPr>
          <p:cNvPr id="61" name="Text Placeholder 60"/>
          <p:cNvSpPr>
            <a:spLocks noGrp="1"/>
          </p:cNvSpPr>
          <p:nvPr>
            <p:ph type="body" sz="quarter" idx="14"/>
          </p:nvPr>
        </p:nvSpPr>
        <p:spPr>
          <a:xfrm>
            <a:off x="4738648" y="2485487"/>
            <a:ext cx="2608263" cy="766989"/>
          </a:xfrm>
        </p:spPr>
        <p:txBody>
          <a:bodyPr>
            <a:normAutofit fontScale="97500"/>
          </a:bodyPr>
          <a:lstStyle/>
          <a:p>
            <a:r>
              <a:rPr lang="en-US" dirty="0"/>
              <a:t>Neural network-based methods</a:t>
            </a:r>
          </a:p>
        </p:txBody>
      </p:sp>
      <p:sp>
        <p:nvSpPr>
          <p:cNvPr id="62" name="Text Placeholder 61"/>
          <p:cNvSpPr>
            <a:spLocks noGrp="1"/>
          </p:cNvSpPr>
          <p:nvPr>
            <p:ph type="body" sz="quarter" idx="16"/>
          </p:nvPr>
        </p:nvSpPr>
        <p:spPr>
          <a:xfrm>
            <a:off x="1081880" y="2321922"/>
            <a:ext cx="2608263" cy="1058818"/>
          </a:xfrm>
        </p:spPr>
        <p:txBody>
          <a:bodyPr>
            <a:normAutofit fontScale="97500"/>
          </a:bodyPr>
          <a:lstStyle/>
          <a:p>
            <a:r>
              <a:rPr lang="en-US" dirty="0"/>
              <a:t>Traditional signal transform methods</a:t>
            </a:r>
          </a:p>
        </p:txBody>
      </p:sp>
      <p:sp>
        <p:nvSpPr>
          <p:cNvPr id="63" name="Text Placeholder 62"/>
          <p:cNvSpPr>
            <a:spLocks noGrp="1"/>
          </p:cNvSpPr>
          <p:nvPr>
            <p:ph type="body" sz="quarter" idx="18"/>
          </p:nvPr>
        </p:nvSpPr>
        <p:spPr>
          <a:xfrm>
            <a:off x="8362416" y="2516610"/>
            <a:ext cx="2608263" cy="438150"/>
          </a:xfrm>
        </p:spPr>
        <p:txBody>
          <a:bodyPr>
            <a:normAutofit fontScale="90000" lnSpcReduction="10000"/>
          </a:bodyPr>
          <a:lstStyle/>
          <a:p>
            <a:r>
              <a:rPr lang="en-US" dirty="0"/>
              <a:t> Transform-based learning techniques</a:t>
            </a:r>
          </a:p>
        </p:txBody>
      </p:sp>
      <p:sp>
        <p:nvSpPr>
          <p:cNvPr id="59" name="Content Placeholder 58" descr="if picture or chart you must type your ADA compliant description here."/>
          <p:cNvSpPr>
            <a:spLocks noGrp="1"/>
          </p:cNvSpPr>
          <p:nvPr>
            <p:ph idx="1"/>
          </p:nvPr>
        </p:nvSpPr>
        <p:spPr>
          <a:xfrm>
            <a:off x="835798" y="3174352"/>
            <a:ext cx="2887345" cy="1714500"/>
          </a:xfrm>
        </p:spPr>
        <p:txBody>
          <a:bodyPr/>
          <a:lstStyle/>
          <a:p>
            <a:pPr algn="ctr"/>
            <a:r>
              <a:rPr lang="en-US" dirty="0"/>
              <a:t>The discrete wavelet transform/DCT+ adaptive arithmetic encoding</a:t>
            </a:r>
          </a:p>
          <a:p>
            <a:pPr algn="ctr"/>
            <a:r>
              <a:rPr lang="en-US" dirty="0"/>
              <a:t> </a:t>
            </a:r>
            <a:r>
              <a:rPr b="1" dirty="0">
                <a:sym typeface="+mn-ea"/>
              </a:rPr>
              <a:t>Limitation: </a:t>
            </a:r>
            <a:r>
              <a:rPr lang="en-US" b="1" dirty="0">
                <a:sym typeface="+mn-ea"/>
              </a:rPr>
              <a:t>Relatively </a:t>
            </a:r>
            <a:r>
              <a:rPr lang="en-US" b="1" dirty="0"/>
              <a:t>Low reconstruction accuracy</a:t>
            </a:r>
          </a:p>
        </p:txBody>
      </p:sp>
      <p:sp>
        <p:nvSpPr>
          <p:cNvPr id="66" name="Content Placeholder 65" descr="if picture or chart you must type your ADA compliant description here."/>
          <p:cNvSpPr>
            <a:spLocks noGrp="1"/>
          </p:cNvSpPr>
          <p:nvPr>
            <p:ph idx="21"/>
          </p:nvPr>
        </p:nvSpPr>
        <p:spPr>
          <a:xfrm>
            <a:off x="4738648" y="3514769"/>
            <a:ext cx="2626658" cy="1033667"/>
          </a:xfrm>
        </p:spPr>
        <p:txBody>
          <a:bodyPr/>
          <a:lstStyle/>
          <a:p>
            <a:r>
              <a:rPr lang="en-US" dirty="0"/>
              <a:t>Convolutional autoencoder </a:t>
            </a:r>
          </a:p>
        </p:txBody>
      </p:sp>
      <p:sp>
        <p:nvSpPr>
          <p:cNvPr id="67" name="Content Placeholder 66" descr="if picture or chart you must type your ADA compliant description here."/>
          <p:cNvSpPr>
            <a:spLocks noGrp="1"/>
          </p:cNvSpPr>
          <p:nvPr>
            <p:ph idx="22"/>
          </p:nvPr>
        </p:nvSpPr>
        <p:spPr>
          <a:xfrm>
            <a:off x="8468858" y="3380622"/>
            <a:ext cx="2626658" cy="1714500"/>
          </a:xfrm>
        </p:spPr>
        <p:txBody>
          <a:bodyPr>
            <a:normAutofit/>
          </a:bodyPr>
          <a:lstStyle/>
          <a:p>
            <a:r>
              <a:rPr lang="en-US" dirty="0"/>
              <a:t>A near-lossless compression algorithm is developed based on discrete cosine transform (DCT) and multilayer perceptron (MLP)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>
                <a:sym typeface="+mn-ea"/>
              </a:rPr>
              <a:t>Department of Electrical and Computer Engineering</a:t>
            </a:r>
            <a:endParaRPr lang="en-US" dirty="0"/>
          </a:p>
        </p:txBody>
      </p:sp>
      <p:sp>
        <p:nvSpPr>
          <p:cNvPr id="7" name="Title 57"/>
          <p:cNvSpPr>
            <a:spLocks noGrp="1"/>
          </p:cNvSpPr>
          <p:nvPr/>
        </p:nvSpPr>
        <p:spPr>
          <a:xfrm>
            <a:off x="86294" y="94825"/>
            <a:ext cx="11035861" cy="76698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001E62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Previous Work: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FFAE27-CA6E-1AB8-C465-22B5EA2C7CA7}"/>
              </a:ext>
            </a:extLst>
          </p:cNvPr>
          <p:cNvSpPr txBox="1"/>
          <p:nvPr/>
        </p:nvSpPr>
        <p:spPr>
          <a:xfrm>
            <a:off x="369615" y="5035418"/>
            <a:ext cx="104692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A. E. Cetin and H. </a:t>
            </a:r>
            <a:r>
              <a:rPr lang="en-US" sz="140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Koymen</a:t>
            </a:r>
            <a:r>
              <a:rPr lang="en-US" sz="140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`Compression of Digital Biomedical</a:t>
            </a:r>
          </a:p>
          <a:p>
            <a:r>
              <a:rPr lang="en-US" sz="140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Signals, Biomedical Engineering Handbook, Ed.</a:t>
            </a:r>
          </a:p>
          <a:p>
            <a:r>
              <a:rPr lang="en-US" sz="140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by J. D. </a:t>
            </a:r>
            <a:r>
              <a:rPr lang="en-US" sz="140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Bronzino</a:t>
            </a:r>
            <a:r>
              <a:rPr lang="en-US" sz="140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pp. 853-865, IEEE Press and CRC Press, 1995.</a:t>
            </a:r>
          </a:p>
          <a:p>
            <a:r>
              <a:rPr lang="en-US" sz="140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Cetin, A.E., </a:t>
            </a:r>
            <a:r>
              <a:rPr lang="en-US" sz="140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Koymen</a:t>
            </a:r>
            <a:r>
              <a:rPr lang="en-US" sz="140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H. and Aydin, M.C., 1993. Multichannel ECG data compression by </a:t>
            </a:r>
          </a:p>
          <a:p>
            <a:r>
              <a:rPr lang="en-US" sz="140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multirate</a:t>
            </a:r>
            <a:r>
              <a:rPr lang="en-US" sz="140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signal processing  and transform domain coding techniques. IEEE Trans. on Biomedical Eng</a:t>
            </a:r>
            <a:r>
              <a:rPr lang="en-US" sz="1400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en-US" sz="1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endParaRPr lang="en-US" sz="1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Section two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Contribution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Department of Electrical and Computer Engineering</a:t>
            </a:r>
          </a:p>
        </p:txBody>
      </p:sp>
      <p:sp>
        <p:nvSpPr>
          <p:cNvPr id="9" name="Rectangle 15"/>
          <p:cNvSpPr/>
          <p:nvPr/>
        </p:nvSpPr>
        <p:spPr>
          <a:xfrm>
            <a:off x="4663440" y="33655"/>
            <a:ext cx="6844030" cy="5396230"/>
          </a:xfrm>
          <a:prstGeom prst="rect">
            <a:avLst/>
          </a:prstGeom>
          <a:noFill/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rgbClr val="4472C4"/>
          </a:fontRef>
        </p:style>
        <p:txBody>
          <a:bodyPr rtlCol="0" anchor="t"/>
          <a:lstStyle/>
          <a:p>
            <a:pPr indent="0" algn="just">
              <a:buFont typeface="Wingdings" panose="05000000000000000000" pitchFamily="2" charset="2"/>
              <a:buNone/>
            </a:pPr>
            <a:endParaRPr lang="en-US" sz="3200" dirty="0">
              <a:solidFill>
                <a:sysClr val="windowText" lastClr="000000"/>
              </a:solidFill>
            </a:endParaRPr>
          </a:p>
          <a:p>
            <a:pPr marL="857250" indent="-857250" algn="just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22063"/>
                </a:solidFill>
                <a:latin typeface="Calibri" panose="020F0502020204030204" charset="0"/>
              </a:rPr>
              <a:t>Asymmetrical </a:t>
            </a:r>
            <a:r>
              <a:rPr lang="en-US" sz="2000" b="1" dirty="0" err="1">
                <a:solidFill>
                  <a:srgbClr val="022063"/>
                </a:solidFill>
                <a:latin typeface="Calibri" panose="020F0502020204030204" charset="0"/>
              </a:rPr>
              <a:t>sparsifying</a:t>
            </a:r>
            <a:r>
              <a:rPr lang="en-US" sz="2000" b="1" dirty="0">
                <a:solidFill>
                  <a:srgbClr val="022063"/>
                </a:solidFill>
                <a:latin typeface="Calibri" panose="020F0502020204030204" charset="0"/>
              </a:rPr>
              <a:t> autoencoder with a DCT layer for EEG sensor data compression.</a:t>
            </a:r>
          </a:p>
          <a:p>
            <a:pPr marL="857250" indent="-857250" algn="just">
              <a:buFont typeface="Wingdings" panose="05000000000000000000" pitchFamily="2" charset="2"/>
              <a:buChar char="Ø"/>
            </a:pPr>
            <a:endParaRPr lang="en-US" sz="2000" b="1" dirty="0">
              <a:solidFill>
                <a:srgbClr val="022063"/>
              </a:solidFill>
              <a:latin typeface="Calibri" panose="020F0502020204030204" charset="0"/>
            </a:endParaRPr>
          </a:p>
          <a:p>
            <a:pPr marL="857250" indent="-857250" algn="just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22063"/>
                </a:solidFill>
                <a:latin typeface="Calibri" panose="020F0502020204030204" charset="0"/>
              </a:rPr>
              <a:t>Trainable thresholding units remove the noise and improve the data compression efficiency. </a:t>
            </a:r>
          </a:p>
          <a:p>
            <a:pPr marL="857250" indent="-857250" algn="just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22063"/>
                </a:solidFill>
                <a:latin typeface="Calibri" panose="020F0502020204030204" charset="0"/>
              </a:rPr>
              <a:t>Fully connected layer before the DCT makes thresholds trainable</a:t>
            </a:r>
          </a:p>
          <a:p>
            <a:pPr marL="857250" indent="-857250" algn="just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22063"/>
                </a:solidFill>
                <a:latin typeface="Calibri" panose="020F0502020204030204" charset="0"/>
              </a:rPr>
              <a:t>Combination of the fully connected and DCT layers learn the data compression capability of the structure</a:t>
            </a:r>
          </a:p>
          <a:p>
            <a:pPr marL="857250" indent="-857250" algn="just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22063"/>
                </a:solidFill>
                <a:latin typeface="Calibri" panose="020F0502020204030204" charset="0"/>
              </a:rPr>
              <a:t>Scaling parameters approximately perform filtering in the transform domain and the </a:t>
            </a:r>
          </a:p>
          <a:p>
            <a:pPr marL="857250" indent="-857250" algn="just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22063"/>
                </a:solidFill>
                <a:latin typeface="Calibri" panose="020F0502020204030204" charset="0"/>
              </a:rPr>
              <a:t>One-by-one convolution layer reduces the dimension and produces the latent space.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Section three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71500" y="1866900"/>
            <a:ext cx="3602990" cy="1562100"/>
          </a:xfrm>
        </p:spPr>
        <p:txBody>
          <a:bodyPr/>
          <a:lstStyle/>
          <a:p>
            <a:r>
              <a:rPr lang="en-US" dirty="0"/>
              <a:t>Asymmetrical Network Model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Department of Electrical and Computer Engineering</a:t>
            </a:r>
          </a:p>
        </p:txBody>
      </p:sp>
      <p:sp>
        <p:nvSpPr>
          <p:cNvPr id="9" name="Rectangle 15"/>
          <p:cNvSpPr/>
          <p:nvPr/>
        </p:nvSpPr>
        <p:spPr>
          <a:xfrm>
            <a:off x="4663440" y="649605"/>
            <a:ext cx="6844030" cy="4926330"/>
          </a:xfrm>
          <a:prstGeom prst="rect">
            <a:avLst/>
          </a:prstGeom>
          <a:noFill/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rgbClr val="4472C4"/>
          </a:fontRef>
        </p:style>
        <p:txBody>
          <a:bodyPr rtlCol="0" anchor="t"/>
          <a:lstStyle/>
          <a:p>
            <a:pPr marL="857250" indent="-857250" algn="just">
              <a:buFont typeface="Wingdings" panose="05000000000000000000" pitchFamily="2" charset="2"/>
              <a:buChar char="Ø"/>
            </a:pPr>
            <a:endParaRPr lang="en-US" sz="3200" dirty="0">
              <a:solidFill>
                <a:sysClr val="windowText" lastClr="000000"/>
              </a:solidFill>
            </a:endParaRPr>
          </a:p>
          <a:p>
            <a:pPr marL="857250" indent="-857250" algn="just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22063"/>
                </a:solidFill>
                <a:latin typeface="Calibri" panose="020F0502020204030204" charset="0"/>
              </a:rPr>
              <a:t>Classical autoencoders are designed in a symmetric architecture.</a:t>
            </a:r>
          </a:p>
          <a:p>
            <a:pPr marL="857250" indent="-857250" algn="just">
              <a:buFont typeface="Wingdings" panose="05000000000000000000" pitchFamily="2" charset="2"/>
              <a:buChar char="Ø"/>
            </a:pPr>
            <a:endParaRPr lang="en-US" sz="2000" b="1" dirty="0">
              <a:solidFill>
                <a:srgbClr val="022063"/>
              </a:solidFill>
              <a:latin typeface="Calibri" panose="020F0502020204030204" charset="0"/>
            </a:endParaRPr>
          </a:p>
          <a:p>
            <a:pPr marL="857250" indent="-857250" algn="just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22063"/>
                </a:solidFill>
                <a:latin typeface="Calibri" panose="020F0502020204030204" charset="0"/>
              </a:rPr>
              <a:t>In the proposed model, the encoder side has low complexity,  which is suitable for implementation at the edge in sensors.</a:t>
            </a:r>
          </a:p>
          <a:p>
            <a:pPr marL="857250" indent="-857250" algn="just">
              <a:buFont typeface="Wingdings" panose="05000000000000000000" pitchFamily="2" charset="2"/>
              <a:buChar char="Ø"/>
            </a:pPr>
            <a:endParaRPr lang="en-US" sz="2000" b="1" dirty="0">
              <a:solidFill>
                <a:srgbClr val="022063"/>
              </a:solidFill>
              <a:latin typeface="Calibri" panose="020F0502020204030204" charset="0"/>
            </a:endParaRPr>
          </a:p>
          <a:p>
            <a:pPr marL="857250" indent="-857250" algn="just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22063"/>
                </a:solidFill>
                <a:latin typeface="Calibri" panose="020F0502020204030204" charset="0"/>
              </a:rPr>
              <a:t>The decoder side has more linear layers than the encoder side to enhance the data reconstruction ability.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047F5C-F8D2-506D-62CC-C27C4E8A9D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32F10-6BF6-F5A3-5E7C-EAF79FBDE0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93F70F-2E9B-EB9A-B836-BAF0634EE1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Encoder</a:t>
            </a:r>
          </a:p>
        </p:txBody>
      </p:sp>
      <p:pic>
        <p:nvPicPr>
          <p:cNvPr id="8" name="Content Placeholder 7" descr="A diagram of a machine&#10;&#10;Description automatically generated">
            <a:extLst>
              <a:ext uri="{FF2B5EF4-FFF2-40B4-BE49-F238E27FC236}">
                <a16:creationId xmlns:a16="http://schemas.microsoft.com/office/drawing/2014/main" id="{BAD4F8EF-15D2-2BA8-0724-7C124A28B9F0}"/>
              </a:ext>
            </a:extLst>
          </p:cNvPr>
          <p:cNvPicPr>
            <a:picLocks noGrp="1" noChangeAspect="1"/>
          </p:cNvPicPr>
          <p:nvPr>
            <p:ph idx="18"/>
          </p:nvPr>
        </p:nvPicPr>
        <p:blipFill>
          <a:blip r:embed="rId2"/>
          <a:stretch>
            <a:fillRect/>
          </a:stretch>
        </p:blipFill>
        <p:spPr>
          <a:xfrm>
            <a:off x="5451179" y="1073616"/>
            <a:ext cx="5168900" cy="3148668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376F84-978B-856B-6E3B-B0A93ABBF48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College/Department/Presentation Name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673F62-739E-2AD4-6E60-66C62BDE27E5}"/>
              </a:ext>
            </a:extLst>
          </p:cNvPr>
          <p:cNvSpPr txBox="1"/>
          <p:nvPr/>
        </p:nvSpPr>
        <p:spPr>
          <a:xfrm>
            <a:off x="5579165" y="5808315"/>
            <a:ext cx="4326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Block by block data processing: N=64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18957A-5BB4-9CCD-C0B1-41758AD29AC1}"/>
              </a:ext>
            </a:extLst>
          </p:cNvPr>
          <p:cNvSpPr txBox="1"/>
          <p:nvPr/>
        </p:nvSpPr>
        <p:spPr>
          <a:xfrm>
            <a:off x="5579165" y="4876800"/>
            <a:ext cx="64620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Linear layer allows the training of thresholds and </a:t>
            </a:r>
          </a:p>
          <a:p>
            <a:r>
              <a:rPr lang="en-US" dirty="0"/>
              <a:t>    scaling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Linear layer functions similar to the MP3 wavelet transform</a:t>
            </a:r>
          </a:p>
        </p:txBody>
      </p:sp>
    </p:spTree>
    <p:extLst>
      <p:ext uri="{BB962C8B-B14F-4D97-AF65-F5344CB8AC3E}">
        <p14:creationId xmlns:p14="http://schemas.microsoft.com/office/powerpoint/2010/main" val="1078233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A4DFD-8623-4C78-41C3-B9BCA936A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DCT layer is similar to a convolutional layer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2BFEA2-7E15-FCB7-C8FF-AEE4CBDD1A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College/Department/Presentation Name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63DD0D-A3F5-F4C7-2092-FA445A6A9BD3}"/>
              </a:ext>
            </a:extLst>
          </p:cNvPr>
          <p:cNvSpPr txBox="1"/>
          <p:nvPr/>
        </p:nvSpPr>
        <p:spPr>
          <a:xfrm>
            <a:off x="132521" y="1669774"/>
            <a:ext cx="11201336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Convolution y=h*x.    </a:t>
            </a:r>
            <a:r>
              <a:rPr lang="en-US" sz="2400" b="1" dirty="0">
                <a:sym typeface="Wingdings" pitchFamily="2" charset="2"/>
              </a:rPr>
              <a:t> </a:t>
            </a:r>
            <a:r>
              <a:rPr lang="en-US" sz="2400" b="1" dirty="0"/>
              <a:t> Elementwise multiplication: Y[k]=H[k]X[k] in the </a:t>
            </a:r>
          </a:p>
          <a:p>
            <a:r>
              <a:rPr lang="en-US" sz="2400" b="1" dirty="0"/>
              <a:t>    Fourier transform domain</a:t>
            </a:r>
          </a:p>
          <a:p>
            <a:r>
              <a:rPr lang="en-US" sz="2400" b="1" dirty="0"/>
              <a:t>    But Fourier transform requires complex arithmetic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DCT has its own convolution theorem, but we ignore it and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                                     Y[k]=H[k]X[k]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H[k]’s provide scaling &amp; emphasizing in the DCT domain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Similar to JPEG/MPEG/MP3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Hard-thresholding instead of RELU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Training using backpropagation-type methods is possible</a:t>
            </a:r>
          </a:p>
          <a:p>
            <a:endParaRPr lang="en-US" sz="2400" b="1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4088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DCT layer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Department of Electrical and Computer Engineering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" y="2085975"/>
            <a:ext cx="7045960" cy="30492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7880" y="1680845"/>
            <a:ext cx="4530725" cy="349186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865" y="1238885"/>
            <a:ext cx="4065905" cy="65214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13055" y="1398270"/>
            <a:ext cx="10883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DCT-III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rcRect b="64630"/>
          <a:stretch>
            <a:fillRect/>
          </a:stretch>
        </p:blipFill>
        <p:spPr>
          <a:xfrm>
            <a:off x="2195830" y="5427345"/>
            <a:ext cx="4945380" cy="42037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12090" y="5450840"/>
            <a:ext cx="31400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Hard-thresholding function: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10" y="5901055"/>
            <a:ext cx="3837940" cy="35179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jY2ZmVmYjAwMGJiZTMzMGU3ZDdlMTg2ZTZlZDYzZmEifQ=="/>
</p:tagLst>
</file>

<file path=ppt/theme/theme1.xml><?xml version="1.0" encoding="utf-8"?>
<a:theme xmlns:a="http://schemas.openxmlformats.org/drawingml/2006/main" name="1_UIC">
  <a:themeElements>
    <a:clrScheme name="UIC">
      <a:dk1>
        <a:srgbClr val="575757"/>
      </a:dk1>
      <a:lt1>
        <a:srgbClr val="FFFFFF"/>
      </a:lt1>
      <a:dk2>
        <a:srgbClr val="001D69"/>
      </a:dk2>
      <a:lt2>
        <a:srgbClr val="F2F7EB"/>
      </a:lt2>
      <a:accent1>
        <a:srgbClr val="D40032"/>
      </a:accent1>
      <a:accent2>
        <a:srgbClr val="001E61"/>
      </a:accent2>
      <a:accent3>
        <a:srgbClr val="41B6E5"/>
      </a:accent3>
      <a:accent4>
        <a:srgbClr val="FFBE3E"/>
      </a:accent4>
      <a:accent5>
        <a:srgbClr val="0085AD"/>
      </a:accent5>
      <a:accent6>
        <a:srgbClr val="D0D2CF"/>
      </a:accent6>
      <a:hlink>
        <a:srgbClr val="41B6E6"/>
      </a:hlink>
      <a:folHlink>
        <a:srgbClr val="001E6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2663</TotalTime>
  <Words>1150</Words>
  <Application>Microsoft Macintosh PowerPoint</Application>
  <PresentationFormat>Widescreen</PresentationFormat>
  <Paragraphs>132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Open Sans</vt:lpstr>
      <vt:lpstr>System Font Regular</vt:lpstr>
      <vt:lpstr>Times New Roman</vt:lpstr>
      <vt:lpstr>Wingdings</vt:lpstr>
      <vt:lpstr>1_UIC</vt:lpstr>
      <vt:lpstr>Equation.KSEE3</vt:lpstr>
      <vt:lpstr>PowerPoint Presentation</vt:lpstr>
      <vt:lpstr>PowerPoint Presentation</vt:lpstr>
      <vt:lpstr>PowerPoint Presentation</vt:lpstr>
      <vt:lpstr>The current methods for compressing EEG signals</vt:lpstr>
      <vt:lpstr>PowerPoint Presentation</vt:lpstr>
      <vt:lpstr>PowerPoint Presentation</vt:lpstr>
      <vt:lpstr>PowerPoint Presentation</vt:lpstr>
      <vt:lpstr>DCT layer is similar to a convolutional layer</vt:lpstr>
      <vt:lpstr>DCT layer</vt:lpstr>
      <vt:lpstr>Decoder</vt:lpstr>
      <vt:lpstr>Proposed Model-Training stage</vt:lpstr>
      <vt:lpstr>Asymmetrical Model-Transmission stage </vt:lpstr>
      <vt:lpstr>PowerPoint Presentation</vt:lpstr>
      <vt:lpstr>PowerPoint Presentation</vt:lpstr>
      <vt:lpstr>Experimental Results</vt:lpstr>
      <vt:lpstr>Computational Cost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Campbell</dc:creator>
  <cp:lastModifiedBy>Cetin, Ahmet Enis</cp:lastModifiedBy>
  <cp:revision>158</cp:revision>
  <dcterms:created xsi:type="dcterms:W3CDTF">2020-05-04T17:53:00Z</dcterms:created>
  <dcterms:modified xsi:type="dcterms:W3CDTF">2024-04-16T17:38:05Z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406689574F544A55882A9C1D28A59C64_13</vt:lpwstr>
  </property>
  <property fmtid="{D5CDD505-2E9C-101B-9397-08002B2CF9AE}" pid="3" name="KSOProductBuildVer">
    <vt:lpwstr>2052-12.1.0.16729</vt:lpwstr>
  </property>
</Properties>
</file>