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329" r:id="rId3"/>
    <p:sldId id="328" r:id="rId5"/>
    <p:sldId id="355" r:id="rId6"/>
    <p:sldId id="356" r:id="rId7"/>
    <p:sldId id="357" r:id="rId8"/>
    <p:sldId id="314" r:id="rId9"/>
    <p:sldId id="325" r:id="rId10"/>
    <p:sldId id="381" r:id="rId11"/>
    <p:sldId id="322" r:id="rId12"/>
  </p:sldIdLst>
  <p:sldSz cx="9144000" cy="5184775"/>
  <p:notesSz cx="6858000" cy="9144000"/>
  <p:custDataLst>
    <p:tags r:id="rId16"/>
  </p:custDataLst>
  <p:defaultTextStyle>
    <a:defPPr>
      <a:defRPr lang="zh-CN"/>
    </a:defPPr>
    <a:lvl1pPr marL="0" algn="l" defTabSz="687705" rtl="0" eaLnBrk="1" latinLnBrk="0" hangingPunct="1">
      <a:defRPr sz="1355" kern="1200">
        <a:solidFill>
          <a:schemeClr val="tx1"/>
        </a:solidFill>
        <a:latin typeface="+mn-lt"/>
        <a:ea typeface="+mn-ea"/>
        <a:cs typeface="+mn-cs"/>
      </a:defRPr>
    </a:lvl1pPr>
    <a:lvl2pPr marL="344170" algn="l" defTabSz="687705" rtl="0" eaLnBrk="1" latinLnBrk="0" hangingPunct="1">
      <a:defRPr sz="1355" kern="1200">
        <a:solidFill>
          <a:schemeClr val="tx1"/>
        </a:solidFill>
        <a:latin typeface="+mn-lt"/>
        <a:ea typeface="+mn-ea"/>
        <a:cs typeface="+mn-cs"/>
      </a:defRPr>
    </a:lvl2pPr>
    <a:lvl3pPr marL="687705" algn="l" defTabSz="687705" rtl="0" eaLnBrk="1" latinLnBrk="0" hangingPunct="1">
      <a:defRPr sz="1355" kern="1200">
        <a:solidFill>
          <a:schemeClr val="tx1"/>
        </a:solidFill>
        <a:latin typeface="+mn-lt"/>
        <a:ea typeface="+mn-ea"/>
        <a:cs typeface="+mn-cs"/>
      </a:defRPr>
    </a:lvl3pPr>
    <a:lvl4pPr marL="1031875" algn="l" defTabSz="687705" rtl="0" eaLnBrk="1" latinLnBrk="0" hangingPunct="1">
      <a:defRPr sz="1355" kern="1200">
        <a:solidFill>
          <a:schemeClr val="tx1"/>
        </a:solidFill>
        <a:latin typeface="+mn-lt"/>
        <a:ea typeface="+mn-ea"/>
        <a:cs typeface="+mn-cs"/>
      </a:defRPr>
    </a:lvl4pPr>
    <a:lvl5pPr marL="1375410" algn="l" defTabSz="687705" rtl="0" eaLnBrk="1" latinLnBrk="0" hangingPunct="1">
      <a:defRPr sz="1355" kern="1200">
        <a:solidFill>
          <a:schemeClr val="tx1"/>
        </a:solidFill>
        <a:latin typeface="+mn-lt"/>
        <a:ea typeface="+mn-ea"/>
        <a:cs typeface="+mn-cs"/>
      </a:defRPr>
    </a:lvl5pPr>
    <a:lvl6pPr marL="1719580" algn="l" defTabSz="687705" rtl="0" eaLnBrk="1" latinLnBrk="0" hangingPunct="1">
      <a:defRPr sz="1355" kern="1200">
        <a:solidFill>
          <a:schemeClr val="tx1"/>
        </a:solidFill>
        <a:latin typeface="+mn-lt"/>
        <a:ea typeface="+mn-ea"/>
        <a:cs typeface="+mn-cs"/>
      </a:defRPr>
    </a:lvl6pPr>
    <a:lvl7pPr marL="2063115" algn="l" defTabSz="687705" rtl="0" eaLnBrk="1" latinLnBrk="0" hangingPunct="1">
      <a:defRPr sz="1355" kern="1200">
        <a:solidFill>
          <a:schemeClr val="tx1"/>
        </a:solidFill>
        <a:latin typeface="+mn-lt"/>
        <a:ea typeface="+mn-ea"/>
        <a:cs typeface="+mn-cs"/>
      </a:defRPr>
    </a:lvl7pPr>
    <a:lvl8pPr marL="2407285" algn="l" defTabSz="687705" rtl="0" eaLnBrk="1" latinLnBrk="0" hangingPunct="1">
      <a:defRPr sz="1355" kern="1200">
        <a:solidFill>
          <a:schemeClr val="tx1"/>
        </a:solidFill>
        <a:latin typeface="+mn-lt"/>
        <a:ea typeface="+mn-ea"/>
        <a:cs typeface="+mn-cs"/>
      </a:defRPr>
    </a:lvl8pPr>
    <a:lvl9pPr marL="2750820" algn="l" defTabSz="687705" rtl="0" eaLnBrk="1" latinLnBrk="0" hangingPunct="1">
      <a:defRPr sz="1355" kern="1200">
        <a:solidFill>
          <a:schemeClr val="tx1"/>
        </a:solidFill>
        <a:latin typeface="+mn-lt"/>
        <a:ea typeface="+mn-ea"/>
        <a:cs typeface="+mn-cs"/>
      </a:defRPr>
    </a:lvl9pPr>
  </p:defaultTextStyle>
  <p:extLst>
    <p:ext uri="{EFAFB233-063F-42B5-8137-9DF3F51BA10A}">
      <p15:sldGuideLst xmlns:p15="http://schemas.microsoft.com/office/powerpoint/2012/main">
        <p15:guide id="1" pos="5534" userDrawn="1">
          <p15:clr>
            <a:srgbClr val="A4A3A4"/>
          </p15:clr>
        </p15:guide>
        <p15:guide id="2" orient="horz" pos="3059" userDrawn="1">
          <p15:clr>
            <a:srgbClr val="A4A3A4"/>
          </p15:clr>
        </p15:guide>
        <p15:guide id="3" pos="1474" userDrawn="1">
          <p15:clr>
            <a:srgbClr val="A4A3A4"/>
          </p15:clr>
        </p15:guide>
        <p15:guide id="4" orient="horz" pos="2495" userDrawn="1">
          <p15:clr>
            <a:srgbClr val="A4A3A4"/>
          </p15:clr>
        </p15:guide>
        <p15:guide id="5" pos="2653" userDrawn="1">
          <p15:clr>
            <a:srgbClr val="A4A3A4"/>
          </p15:clr>
        </p15:guide>
        <p15:guide id="6" orient="horz" pos="2101" userDrawn="1">
          <p15:clr>
            <a:srgbClr val="A4A3A4"/>
          </p15:clr>
        </p15:guide>
        <p15:guide id="7" orient="horz" pos="590" userDrawn="1">
          <p15:clr>
            <a:srgbClr val="A4A3A4"/>
          </p15:clr>
        </p15:guide>
        <p15:guide id="8" orient="horz" pos="22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1E36"/>
    <a:srgbClr val="C76A6B"/>
    <a:srgbClr val="E3A9A7"/>
    <a:srgbClr val="555759"/>
    <a:srgbClr val="FFFFFF"/>
    <a:srgbClr val="E9004C"/>
    <a:srgbClr val="F26E7D"/>
    <a:srgbClr val="E9F0F9"/>
    <a:srgbClr val="A0D6EF"/>
    <a:srgbClr val="6EC4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81"/>
    <p:restoredTop sz="94714"/>
  </p:normalViewPr>
  <p:slideViewPr>
    <p:cSldViewPr snapToGrid="0" snapToObjects="1" showGuides="1">
      <p:cViewPr>
        <p:scale>
          <a:sx n="195" d="100"/>
          <a:sy n="195" d="100"/>
        </p:scale>
        <p:origin x="584" y="168"/>
      </p:cViewPr>
      <p:guideLst>
        <p:guide pos="5534"/>
        <p:guide orient="horz" pos="3059"/>
        <p:guide pos="1474"/>
        <p:guide orient="horz" pos="2495"/>
        <p:guide pos="2653"/>
        <p:guide orient="horz" pos="2101"/>
        <p:guide orient="horz" pos="590"/>
        <p:guide orient="horz" pos="2268"/>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10.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BD9612-F53E-5945-9C8E-1F92400E66B2}" type="datetimeFigureOut">
              <a:rPr kumimoji="1" lang="zh-CN" altLang="en-US" smtClean="0"/>
            </a:fld>
            <a:endParaRPr kumimoji="1" lang="zh-CN" altLang="en-US"/>
          </a:p>
        </p:txBody>
      </p:sp>
      <p:sp>
        <p:nvSpPr>
          <p:cNvPr id="4" name="幻灯片图像占位符 3"/>
          <p:cNvSpPr>
            <a:spLocks noGrp="1" noRot="1" noChangeAspect="1"/>
          </p:cNvSpPr>
          <p:nvPr>
            <p:ph type="sldImg" idx="2"/>
          </p:nvPr>
        </p:nvSpPr>
        <p:spPr>
          <a:xfrm>
            <a:off x="708025" y="1143000"/>
            <a:ext cx="544195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smtClean="0"/>
              <a:t>单击此处编辑母版文本样式</a:t>
            </a:r>
            <a:endParaRPr kumimoji="1" lang="zh-CN" altLang="en-US" smtClean="0"/>
          </a:p>
          <a:p>
            <a:pPr lvl="1"/>
            <a:r>
              <a:rPr kumimoji="1" lang="zh-CN" altLang="en-US" smtClean="0"/>
              <a:t>二级</a:t>
            </a:r>
            <a:endParaRPr kumimoji="1" lang="zh-CN" altLang="en-US" smtClean="0"/>
          </a:p>
          <a:p>
            <a:pPr lvl="2"/>
            <a:r>
              <a:rPr kumimoji="1" lang="zh-CN" altLang="en-US" smtClean="0"/>
              <a:t>三级</a:t>
            </a:r>
            <a:endParaRPr kumimoji="1" lang="zh-CN" altLang="en-US" smtClean="0"/>
          </a:p>
          <a:p>
            <a:pPr lvl="3"/>
            <a:r>
              <a:rPr kumimoji="1" lang="zh-CN" altLang="en-US" smtClean="0"/>
              <a:t>四级</a:t>
            </a:r>
            <a:endParaRPr kumimoji="1" lang="zh-CN" altLang="en-US" smtClean="0"/>
          </a:p>
          <a:p>
            <a:pPr lvl="4"/>
            <a:r>
              <a:rPr kumimoji="1" lang="zh-CN" altLang="en-US" smtClean="0"/>
              <a:t>五级</a:t>
            </a:r>
            <a:endParaRPr kumimoji="1"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幻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7208A1-D38D-C548-96DE-88E99097BFF9}"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my name is shuozhang, i come from china, i am sorry because i am late, it is my first time to go abroad, so i make something wrong, and lose my PPT, this PPT is just i writed on the airplane, so it is very poor. i am sorry, but i glad to make presentation here, thanks icassp give me the chance , thank you</a:t>
            </a:r>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t>Visual anomaly detection in computer vision is an essential one-class classification and segmentation problem. The student-teacher (S-T) approach has proven effective in addressing this challenge. However, previous studies based on S-T underutilize the feature representations learned by the teacher network, which restricts anomaly detection performance. In this study, we propose a novel feature-constrained and attention-conditioned distillation learning method for visual anomaly detection with localization, which fully uses the features of the teacher model and the local semantics of the critical structure to instruct the student model to detect anomalies efficiently. Specifically, we introduce the Vision Transformer (ViT) as the backbone for anomaly detection tasks, and the central feature strategy and self-attention masking strategy are proposed to constrain the output features and impose agreement between multi-image views. It improves the ability of the student network to describe normal data features and widens the feature difference between the student and teacher networks for abnormal data. Experiments on the benchmark datasets demonstrate that the proposed method significantly improves the performance of visual anomaly detection compared with the competing methods.</a:t>
            </a:r>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t>对不起</a:t>
            </a:r>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t>你好</a:t>
            </a:r>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zh-CN" altLang="en-US"/>
              <a:t>This paper proposes a novel self-supervised anomaly detection with localization method using feature-constrained and attention-conditioned distillation learning. Our method combines encoding consistency, central feature, and multi-view consistency constraints to fully use the features of the teacher model to instruct the student model to detect anomalies efficiently. Experiments on public datasets demonstrate that our method can achieve considerable advantages compared favorably to the state-of-the-art baseline methods on anomaly detection. Further, the ablation study provides empirical evidence for the effectiveness of each component in our method.</a:t>
            </a:r>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8527"/>
            <a:ext cx="6858000" cy="1805070"/>
          </a:xfrm>
        </p:spPr>
        <p:txBody>
          <a:bodyPr anchor="b"/>
          <a:lstStyle>
            <a:lvl1pPr algn="ctr">
              <a:defRPr sz="45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2723207"/>
            <a:ext cx="6858000" cy="125178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7880EBC-1F4F-064A-BCDA-A8702FD7B152}" type="datetimeFigureOut">
              <a:rPr kumimoji="1" lang="zh-CN" altLang="en-US" smtClean="0"/>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C6AF141A-EAFD-9144-B9F1-78E320CF3BD2}" type="slidenum">
              <a:rPr kumimoji="1" lang="zh-CN" altLang="en-US" smtClean="0"/>
            </a:fld>
            <a:endParaRPr kumimoji="1"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4" name="Date Placeholder 3"/>
          <p:cNvSpPr>
            <a:spLocks noGrp="1"/>
          </p:cNvSpPr>
          <p:nvPr>
            <p:ph type="dt" sz="half" idx="10"/>
          </p:nvPr>
        </p:nvSpPr>
        <p:spPr/>
        <p:txBody>
          <a:bodyPr/>
          <a:lstStyle/>
          <a:p>
            <a:fld id="{77880EBC-1F4F-064A-BCDA-A8702FD7B152}" type="datetimeFigureOut">
              <a:rPr kumimoji="1" lang="zh-CN" altLang="en-US" smtClean="0"/>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C6AF141A-EAFD-9144-B9F1-78E320CF3BD2}" type="slidenum">
              <a:rPr kumimoji="1" lang="zh-CN" altLang="en-US" smtClean="0"/>
            </a:fld>
            <a:endParaRPr kumimoji="1"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6041"/>
            <a:ext cx="1971675" cy="4393857"/>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276041"/>
            <a:ext cx="5800725" cy="4393857"/>
          </a:xfrm>
        </p:spPr>
        <p:txBody>
          <a:bodyPr vert="eaVert"/>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4" name="Date Placeholder 3"/>
          <p:cNvSpPr>
            <a:spLocks noGrp="1"/>
          </p:cNvSpPr>
          <p:nvPr>
            <p:ph type="dt" sz="half" idx="10"/>
          </p:nvPr>
        </p:nvSpPr>
        <p:spPr/>
        <p:txBody>
          <a:bodyPr/>
          <a:lstStyle/>
          <a:p>
            <a:fld id="{77880EBC-1F4F-064A-BCDA-A8702FD7B152}" type="datetimeFigureOut">
              <a:rPr kumimoji="1" lang="zh-CN" altLang="en-US" smtClean="0"/>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C6AF141A-EAFD-9144-B9F1-78E320CF3BD2}" type="slidenum">
              <a:rPr kumimoji="1" lang="zh-CN" altLang="en-US" smtClean="0"/>
            </a:fld>
            <a:endParaRPr kumimoji="1"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4" name="Date Placeholder 3"/>
          <p:cNvSpPr>
            <a:spLocks noGrp="1"/>
          </p:cNvSpPr>
          <p:nvPr>
            <p:ph type="dt" sz="half" idx="10"/>
          </p:nvPr>
        </p:nvSpPr>
        <p:spPr/>
        <p:txBody>
          <a:bodyPr/>
          <a:lstStyle/>
          <a:p>
            <a:fld id="{77880EBC-1F4F-064A-BCDA-A8702FD7B152}" type="datetimeFigureOut">
              <a:rPr kumimoji="1" lang="zh-CN" altLang="en-US" smtClean="0"/>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C6AF141A-EAFD-9144-B9F1-78E320CF3BD2}" type="slidenum">
              <a:rPr kumimoji="1" lang="zh-CN" altLang="en-US" smtClean="0"/>
            </a:fld>
            <a:endParaRPr kumimoji="1"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92594"/>
            <a:ext cx="7886700" cy="2156722"/>
          </a:xfrm>
        </p:spPr>
        <p:txBody>
          <a:bodyPr anchor="b"/>
          <a:lstStyle>
            <a:lvl1pPr>
              <a:defRPr sz="45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3469719"/>
            <a:ext cx="7886700" cy="1134169"/>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Date Placeholder 3"/>
          <p:cNvSpPr>
            <a:spLocks noGrp="1"/>
          </p:cNvSpPr>
          <p:nvPr>
            <p:ph type="dt" sz="half" idx="10"/>
          </p:nvPr>
        </p:nvSpPr>
        <p:spPr/>
        <p:txBody>
          <a:bodyPr/>
          <a:lstStyle/>
          <a:p>
            <a:fld id="{77880EBC-1F4F-064A-BCDA-A8702FD7B152}" type="datetimeFigureOut">
              <a:rPr kumimoji="1" lang="zh-CN" altLang="en-US" smtClean="0"/>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C6AF141A-EAFD-9144-B9F1-78E320CF3BD2}" type="slidenum">
              <a:rPr kumimoji="1" lang="zh-CN" altLang="en-US" smtClean="0"/>
            </a:fld>
            <a:endParaRPr kumimoji="1"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380206"/>
            <a:ext cx="3886200" cy="3289692"/>
          </a:xfrm>
        </p:spPr>
        <p:txBody>
          <a:body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4" name="Content Placeholder 3"/>
          <p:cNvSpPr>
            <a:spLocks noGrp="1"/>
          </p:cNvSpPr>
          <p:nvPr>
            <p:ph sz="half" idx="2"/>
          </p:nvPr>
        </p:nvSpPr>
        <p:spPr>
          <a:xfrm>
            <a:off x="4629150" y="1380206"/>
            <a:ext cx="3886200" cy="3289692"/>
          </a:xfrm>
        </p:spPr>
        <p:txBody>
          <a:body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5" name="Date Placeholder 4"/>
          <p:cNvSpPr>
            <a:spLocks noGrp="1"/>
          </p:cNvSpPr>
          <p:nvPr>
            <p:ph type="dt" sz="half" idx="10"/>
          </p:nvPr>
        </p:nvSpPr>
        <p:spPr/>
        <p:txBody>
          <a:bodyPr/>
          <a:lstStyle/>
          <a:p>
            <a:fld id="{77880EBC-1F4F-064A-BCDA-A8702FD7B152}" type="datetimeFigureOut">
              <a:rPr kumimoji="1" lang="zh-CN" altLang="en-US" smtClean="0"/>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C6AF141A-EAFD-9144-B9F1-78E320CF3BD2}" type="slidenum">
              <a:rPr kumimoji="1" lang="zh-CN" altLang="en-US" smtClean="0"/>
            </a:fld>
            <a:endParaRPr kumimoji="1"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6042"/>
            <a:ext cx="7886700" cy="1002150"/>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270990"/>
            <a:ext cx="3868340" cy="6228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629842" y="1893883"/>
            <a:ext cx="3868340" cy="2785617"/>
          </a:xfrm>
        </p:spPr>
        <p:txBody>
          <a:body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5" name="Text Placeholder 4"/>
          <p:cNvSpPr>
            <a:spLocks noGrp="1"/>
          </p:cNvSpPr>
          <p:nvPr>
            <p:ph type="body" sz="quarter" idx="3"/>
          </p:nvPr>
        </p:nvSpPr>
        <p:spPr>
          <a:xfrm>
            <a:off x="4629150" y="1270990"/>
            <a:ext cx="3887391" cy="6228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4629150" y="1893883"/>
            <a:ext cx="3887391" cy="2785617"/>
          </a:xfrm>
        </p:spPr>
        <p:txBody>
          <a:body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7" name="Date Placeholder 6"/>
          <p:cNvSpPr>
            <a:spLocks noGrp="1"/>
          </p:cNvSpPr>
          <p:nvPr>
            <p:ph type="dt" sz="half" idx="10"/>
          </p:nvPr>
        </p:nvSpPr>
        <p:spPr/>
        <p:txBody>
          <a:bodyPr/>
          <a:lstStyle/>
          <a:p>
            <a:fld id="{77880EBC-1F4F-064A-BCDA-A8702FD7B152}" type="datetimeFigureOut">
              <a:rPr kumimoji="1" lang="zh-CN" altLang="en-US" smtClean="0"/>
            </a:fld>
            <a:endParaRPr kumimoji="1" lang="zh-CN" altLang="en-US"/>
          </a:p>
        </p:txBody>
      </p:sp>
      <p:sp>
        <p:nvSpPr>
          <p:cNvPr id="8" name="Footer Placeholder 7"/>
          <p:cNvSpPr>
            <a:spLocks noGrp="1"/>
          </p:cNvSpPr>
          <p:nvPr>
            <p:ph type="ftr" sz="quarter" idx="11"/>
          </p:nvPr>
        </p:nvSpPr>
        <p:spPr/>
        <p:txBody>
          <a:bodyPr/>
          <a:lstStyle/>
          <a:p>
            <a:endParaRPr kumimoji="1" lang="zh-CN" altLang="en-US"/>
          </a:p>
        </p:txBody>
      </p:sp>
      <p:sp>
        <p:nvSpPr>
          <p:cNvPr id="9" name="Slide Number Placeholder 8"/>
          <p:cNvSpPr>
            <a:spLocks noGrp="1"/>
          </p:cNvSpPr>
          <p:nvPr>
            <p:ph type="sldNum" sz="quarter" idx="12"/>
          </p:nvPr>
        </p:nvSpPr>
        <p:spPr/>
        <p:txBody>
          <a:bodyPr/>
          <a:lstStyle/>
          <a:p>
            <a:fld id="{C6AF141A-EAFD-9144-B9F1-78E320CF3BD2}" type="slidenum">
              <a:rPr kumimoji="1" lang="zh-CN" altLang="en-US" smtClean="0"/>
            </a:fld>
            <a:endParaRPr kumimoji="1"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7880EBC-1F4F-064A-BCDA-A8702FD7B152}" type="datetimeFigureOut">
              <a:rPr kumimoji="1" lang="zh-CN" altLang="en-US" smtClean="0"/>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C6AF141A-EAFD-9144-B9F1-78E320CF3BD2}" type="slidenum">
              <a:rPr kumimoji="1" lang="zh-CN" altLang="en-US" smtClean="0"/>
            </a:fld>
            <a:endParaRPr kumimoji="1"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880EBC-1F4F-064A-BCDA-A8702FD7B152}" type="datetimeFigureOut">
              <a:rPr kumimoji="1" lang="zh-CN" altLang="en-US" smtClean="0"/>
            </a:fld>
            <a:endParaRPr kumimoji="1" lang="zh-CN" altLang="en-US"/>
          </a:p>
        </p:txBody>
      </p:sp>
      <p:sp>
        <p:nvSpPr>
          <p:cNvPr id="3" name="Footer Placeholder 2"/>
          <p:cNvSpPr>
            <a:spLocks noGrp="1"/>
          </p:cNvSpPr>
          <p:nvPr>
            <p:ph type="ftr" sz="quarter" idx="11"/>
          </p:nvPr>
        </p:nvSpPr>
        <p:spPr/>
        <p:txBody>
          <a:bodyPr/>
          <a:lstStyle/>
          <a:p>
            <a:endParaRPr kumimoji="1" lang="zh-CN" altLang="en-US"/>
          </a:p>
        </p:txBody>
      </p:sp>
      <p:sp>
        <p:nvSpPr>
          <p:cNvPr id="4" name="Slide Number Placeholder 3"/>
          <p:cNvSpPr>
            <a:spLocks noGrp="1"/>
          </p:cNvSpPr>
          <p:nvPr>
            <p:ph type="sldNum" sz="quarter" idx="12"/>
          </p:nvPr>
        </p:nvSpPr>
        <p:spPr/>
        <p:txBody>
          <a:bodyPr/>
          <a:lstStyle/>
          <a:p>
            <a:fld id="{C6AF141A-EAFD-9144-B9F1-78E320CF3BD2}" type="slidenum">
              <a:rPr kumimoji="1" lang="zh-CN" altLang="en-US" smtClean="0"/>
            </a:fld>
            <a:endParaRPr kumimoji="1"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5652"/>
            <a:ext cx="2949178" cy="1209781"/>
          </a:xfrm>
        </p:spPr>
        <p:txBody>
          <a:bodyPr anchor="b"/>
          <a:lstStyle>
            <a:lvl1pPr>
              <a:defRPr sz="24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746512"/>
            <a:ext cx="4629150" cy="368455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4" name="Text Placeholder 3"/>
          <p:cNvSpPr>
            <a:spLocks noGrp="1"/>
          </p:cNvSpPr>
          <p:nvPr>
            <p:ph type="body" sz="half" idx="2"/>
          </p:nvPr>
        </p:nvSpPr>
        <p:spPr>
          <a:xfrm>
            <a:off x="629841" y="1555433"/>
            <a:ext cx="2949178" cy="288163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fld id="{77880EBC-1F4F-064A-BCDA-A8702FD7B152}" type="datetimeFigureOut">
              <a:rPr kumimoji="1" lang="zh-CN" altLang="en-US" smtClean="0"/>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C6AF141A-EAFD-9144-B9F1-78E320CF3BD2}" type="slidenum">
              <a:rPr kumimoji="1" lang="zh-CN" altLang="en-US" smtClean="0"/>
            </a:fld>
            <a:endParaRPr kumimoji="1"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5652"/>
            <a:ext cx="2949178" cy="1209781"/>
          </a:xfrm>
        </p:spPr>
        <p:txBody>
          <a:bodyPr anchor="b"/>
          <a:lstStyle>
            <a:lvl1pPr>
              <a:defRPr sz="2400"/>
            </a:lvl1pPr>
          </a:lstStyle>
          <a:p>
            <a:r>
              <a:rPr lang="zh-CN" altLang="en-US" smtClean="0"/>
              <a:t>单击此处编辑母版标题样式</a:t>
            </a:r>
            <a:endParaRPr lang="en-US" dirty="0"/>
          </a:p>
        </p:txBody>
      </p:sp>
      <p:sp>
        <p:nvSpPr>
          <p:cNvPr id="3" name="Picture Placeholder 2"/>
          <p:cNvSpPr>
            <a:spLocks noGrp="1" noChangeAspect="1"/>
          </p:cNvSpPr>
          <p:nvPr>
            <p:ph type="pic" idx="1" hasCustomPrompt="1"/>
          </p:nvPr>
        </p:nvSpPr>
        <p:spPr>
          <a:xfrm>
            <a:off x="3887391" y="746512"/>
            <a:ext cx="4629150" cy="368455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将图片拖动到占位符，或单击添加图标</a:t>
            </a:r>
            <a:endParaRPr lang="en-US" dirty="0"/>
          </a:p>
        </p:txBody>
      </p:sp>
      <p:sp>
        <p:nvSpPr>
          <p:cNvPr id="4" name="Text Placeholder 3"/>
          <p:cNvSpPr>
            <a:spLocks noGrp="1"/>
          </p:cNvSpPr>
          <p:nvPr>
            <p:ph type="body" sz="half" idx="2"/>
          </p:nvPr>
        </p:nvSpPr>
        <p:spPr>
          <a:xfrm>
            <a:off x="629841" y="1555433"/>
            <a:ext cx="2949178" cy="288163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fld id="{77880EBC-1F4F-064A-BCDA-A8702FD7B152}" type="datetimeFigureOut">
              <a:rPr kumimoji="1" lang="zh-CN" altLang="en-US" smtClean="0"/>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C6AF141A-EAFD-9144-B9F1-78E320CF3BD2}" type="slidenum">
              <a:rPr kumimoji="1" lang="zh-CN" altLang="en-US" smtClean="0"/>
            </a:fld>
            <a:endParaRPr kumimoji="1"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6042"/>
            <a:ext cx="7886700" cy="1002150"/>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380206"/>
            <a:ext cx="7886700" cy="3289692"/>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二级</a:t>
            </a:r>
            <a:endParaRPr lang="zh-CN" altLang="en-US" smtClean="0"/>
          </a:p>
          <a:p>
            <a:pPr lvl="2"/>
            <a:r>
              <a:rPr lang="zh-CN" altLang="en-US" smtClean="0"/>
              <a:t>三级</a:t>
            </a:r>
            <a:endParaRPr lang="zh-CN" altLang="en-US" smtClean="0"/>
          </a:p>
          <a:p>
            <a:pPr lvl="3"/>
            <a:r>
              <a:rPr lang="zh-CN" altLang="en-US" smtClean="0"/>
              <a:t>四级</a:t>
            </a:r>
            <a:endParaRPr lang="zh-CN" altLang="en-US" smtClean="0"/>
          </a:p>
          <a:p>
            <a:pPr lvl="4"/>
            <a:r>
              <a:rPr lang="zh-CN" altLang="en-US" smtClean="0"/>
              <a:t>五级</a:t>
            </a:r>
            <a:endParaRPr lang="en-US" dirty="0"/>
          </a:p>
        </p:txBody>
      </p:sp>
      <p:sp>
        <p:nvSpPr>
          <p:cNvPr id="4" name="Date Placeholder 3"/>
          <p:cNvSpPr>
            <a:spLocks noGrp="1"/>
          </p:cNvSpPr>
          <p:nvPr>
            <p:ph type="dt" sz="half" idx="2"/>
          </p:nvPr>
        </p:nvSpPr>
        <p:spPr>
          <a:xfrm>
            <a:off x="628650" y="4805519"/>
            <a:ext cx="2057400" cy="276041"/>
          </a:xfrm>
          <a:prstGeom prst="rect">
            <a:avLst/>
          </a:prstGeom>
        </p:spPr>
        <p:txBody>
          <a:bodyPr vert="horz" lIns="91440" tIns="45720" rIns="91440" bIns="45720" rtlCol="0" anchor="ctr"/>
          <a:lstStyle>
            <a:lvl1pPr algn="l">
              <a:defRPr sz="900">
                <a:solidFill>
                  <a:schemeClr val="tx1">
                    <a:tint val="75000"/>
                  </a:schemeClr>
                </a:solidFill>
              </a:defRPr>
            </a:lvl1pPr>
          </a:lstStyle>
          <a:p>
            <a:fld id="{77880EBC-1F4F-064A-BCDA-A8702FD7B152}" type="datetimeFigureOut">
              <a:rPr kumimoji="1" lang="zh-CN" altLang="en-US" smtClean="0"/>
            </a:fld>
            <a:endParaRPr kumimoji="1" lang="zh-CN" altLang="en-US"/>
          </a:p>
        </p:txBody>
      </p:sp>
      <p:sp>
        <p:nvSpPr>
          <p:cNvPr id="5" name="Footer Placeholder 4"/>
          <p:cNvSpPr>
            <a:spLocks noGrp="1"/>
          </p:cNvSpPr>
          <p:nvPr>
            <p:ph type="ftr" sz="quarter" idx="3"/>
          </p:nvPr>
        </p:nvSpPr>
        <p:spPr>
          <a:xfrm>
            <a:off x="3028950" y="4805519"/>
            <a:ext cx="3086100" cy="27604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zh-CN" altLang="en-US"/>
          </a:p>
        </p:txBody>
      </p:sp>
      <p:sp>
        <p:nvSpPr>
          <p:cNvPr id="6" name="Slide Number Placeholder 5"/>
          <p:cNvSpPr>
            <a:spLocks noGrp="1"/>
          </p:cNvSpPr>
          <p:nvPr>
            <p:ph type="sldNum" sz="quarter" idx="4"/>
          </p:nvPr>
        </p:nvSpPr>
        <p:spPr>
          <a:xfrm>
            <a:off x="6457950" y="4805519"/>
            <a:ext cx="2057400" cy="276041"/>
          </a:xfrm>
          <a:prstGeom prst="rect">
            <a:avLst/>
          </a:prstGeom>
        </p:spPr>
        <p:txBody>
          <a:bodyPr vert="horz" lIns="91440" tIns="45720" rIns="91440" bIns="45720" rtlCol="0" anchor="ctr"/>
          <a:lstStyle>
            <a:lvl1pPr algn="r">
              <a:defRPr sz="900">
                <a:solidFill>
                  <a:schemeClr val="tx1">
                    <a:tint val="75000"/>
                  </a:schemeClr>
                </a:solidFill>
              </a:defRPr>
            </a:lvl1pPr>
          </a:lstStyle>
          <a:p>
            <a:fld id="{C6AF141A-EAFD-9144-B9F1-78E320CF3BD2}"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9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9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9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7" Type="http://schemas.openxmlformats.org/officeDocument/2006/relationships/notesSlide" Target="../notesSlides/notesSlide2.xml"/><Relationship Id="rId6" Type="http://schemas.openxmlformats.org/officeDocument/2006/relationships/slideLayout" Target="../slideLayouts/slideLayout1.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tags" Target="../tags/tag1.xml"/><Relationship Id="rId2" Type="http://schemas.openxmlformats.org/officeDocument/2006/relationships/image" Target="../media/image2.png"/><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1.xml"/><Relationship Id="rId4" Type="http://schemas.openxmlformats.org/officeDocument/2006/relationships/image" Target="../media/image3.jpeg"/><Relationship Id="rId3" Type="http://schemas.openxmlformats.org/officeDocument/2006/relationships/tags" Target="../tags/tag4.xml"/><Relationship Id="rId2" Type="http://schemas.openxmlformats.org/officeDocument/2006/relationships/image" Target="../media/image2.png"/><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1.xml"/><Relationship Id="rId4" Type="http://schemas.openxmlformats.org/officeDocument/2006/relationships/image" Target="../media/image4.jpeg"/><Relationship Id="rId3" Type="http://schemas.openxmlformats.org/officeDocument/2006/relationships/tags" Target="../tags/tag5.xml"/><Relationship Id="rId2" Type="http://schemas.openxmlformats.org/officeDocument/2006/relationships/image" Target="../media/image2.png"/><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slideLayout" Target="../slideLayouts/slideLayout1.xml"/><Relationship Id="rId4" Type="http://schemas.openxmlformats.org/officeDocument/2006/relationships/tags" Target="../tags/tag6.xml"/><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6" Type="http://schemas.openxmlformats.org/officeDocument/2006/relationships/notesSlide" Target="../notesSlides/notesSlide6.xml"/><Relationship Id="rId5" Type="http://schemas.openxmlformats.org/officeDocument/2006/relationships/slideLayout" Target="../slideLayouts/slideLayout1.xml"/><Relationship Id="rId4" Type="http://schemas.openxmlformats.org/officeDocument/2006/relationships/tags" Target="../tags/tag7.xml"/><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6" Type="http://schemas.openxmlformats.org/officeDocument/2006/relationships/notesSlide" Target="../notesSlides/notesSlide7.xml"/><Relationship Id="rId5" Type="http://schemas.openxmlformats.org/officeDocument/2006/relationships/slideLayout" Target="../slideLayouts/slideLayout1.xml"/><Relationship Id="rId4" Type="http://schemas.openxmlformats.org/officeDocument/2006/relationships/tags" Target="../tags/tag8.xml"/><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1.xml"/><Relationship Id="rId3" Type="http://schemas.openxmlformats.org/officeDocument/2006/relationships/tags" Target="../tags/tag9.xml"/><Relationship Id="rId2" Type="http://schemas.openxmlformats.org/officeDocument/2006/relationships/image" Target="../media/image2.png"/><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84648"/>
          </a:xfrm>
          <a:prstGeom prst="rect">
            <a:avLst/>
          </a:prstGeom>
        </p:spPr>
      </p:pic>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244" y="115570"/>
            <a:ext cx="1338221" cy="432000"/>
          </a:xfrm>
          <a:prstGeom prst="rect">
            <a:avLst/>
          </a:prstGeom>
        </p:spPr>
      </p:pic>
      <p:sp>
        <p:nvSpPr>
          <p:cNvPr id="6" name="文本框 5"/>
          <p:cNvSpPr txBox="1"/>
          <p:nvPr/>
        </p:nvSpPr>
        <p:spPr>
          <a:xfrm>
            <a:off x="969645" y="952500"/>
            <a:ext cx="7037070" cy="1437640"/>
          </a:xfrm>
          <a:prstGeom prst="rect">
            <a:avLst/>
          </a:prstGeom>
          <a:noFill/>
        </p:spPr>
        <p:txBody>
          <a:bodyPr wrap="square" rtlCol="0">
            <a:spAutoFit/>
          </a:bodyPr>
          <a:lstStyle/>
          <a:p>
            <a:pPr algn="ctr">
              <a:lnSpc>
                <a:spcPts val="3500"/>
              </a:lnSpc>
            </a:pPr>
            <a:r>
              <a:rPr kumimoji="1" lang="zh-CN" altLang="en-US" sz="3200" dirty="0" smtClean="0">
                <a:solidFill>
                  <a:srgbClr val="A51E36"/>
                </a:solidFill>
                <a:latin typeface="Times New Roman" panose="02020503050405090304" charset="0"/>
                <a:ea typeface="兰亭黑-简 中黑" charset="-122"/>
                <a:cs typeface="Times New Roman" panose="02020503050405090304" charset="0"/>
              </a:rPr>
              <a:t>Feature-Co</a:t>
            </a:r>
            <a:r>
              <a:rPr kumimoji="1" lang="zh-CN" altLang="en-US" sz="3200" dirty="0" smtClean="0">
                <a:solidFill>
                  <a:srgbClr val="A51E36"/>
                </a:solidFill>
                <a:latin typeface="Times New Roman" panose="02020503050405090304" charset="0"/>
                <a:ea typeface="兰亭黑-简 中黑" charset="-122"/>
                <a:cs typeface="Times New Roman" panose="02020503050405090304" charset="0"/>
              </a:rPr>
              <a:t>nstrained and Attention-Conditioned  Distillation Learning for Visual Anomaly Detection</a:t>
            </a:r>
            <a:r>
              <a:rPr kumimoji="1" lang="en-US" altLang="zh-CN" sz="3200" dirty="0" smtClean="0">
                <a:solidFill>
                  <a:srgbClr val="A51E36"/>
                </a:solidFill>
                <a:latin typeface="兰亭黑-简 中黑" charset="-122"/>
                <a:ea typeface="兰亭黑-简 中黑" charset="-122"/>
                <a:cs typeface="Gotham Bold" charset="0"/>
              </a:rPr>
              <a:t> </a:t>
            </a:r>
            <a:endParaRPr kumimoji="1" lang="en-US" altLang="zh-CN" sz="3200" dirty="0" smtClean="0">
              <a:solidFill>
                <a:srgbClr val="A51E36"/>
              </a:solidFill>
              <a:latin typeface="兰亭黑-简 中黑" charset="-122"/>
              <a:ea typeface="兰亭黑-简 中黑" charset="-122"/>
              <a:cs typeface="Gotham Bold" charset="0"/>
            </a:endParaRPr>
          </a:p>
        </p:txBody>
      </p:sp>
      <p:sp>
        <p:nvSpPr>
          <p:cNvPr id="2" name="文本框 1"/>
          <p:cNvSpPr txBox="1"/>
          <p:nvPr/>
        </p:nvSpPr>
        <p:spPr>
          <a:xfrm>
            <a:off x="3011805" y="2795270"/>
            <a:ext cx="2487930" cy="398780"/>
          </a:xfrm>
          <a:prstGeom prst="rect">
            <a:avLst/>
          </a:prstGeom>
        </p:spPr>
        <p:txBody>
          <a:bodyPr wrap="square">
            <a:spAutoFit/>
            <a:extLst>
              <a:ext uri="{4A0BC546-FE56-4ADE-93B0-CB8AF2F6F144}">
                <wpsdc:textFrameExt xmlns:wpsdc="http://www.wps.cn/officeDocument/2022/drawingmlCustomData" type="text"/>
              </a:ext>
            </a:extLst>
          </a:bodyPr>
          <a:p>
            <a:pPr algn="l"/>
            <a:r>
              <a:rPr kumimoji="1" lang="zh-CN" altLang="en-US" sz="2000" dirty="0" smtClean="0">
                <a:solidFill>
                  <a:srgbClr val="A51E36"/>
                </a:solidFill>
                <a:latin typeface="Times New Roman" panose="02020503050405090304" charset="0"/>
                <a:ea typeface="兰亭黑-简 中黑" charset="-122"/>
                <a:cs typeface="Times New Roman" panose="02020503050405090304" charset="0"/>
              </a:rPr>
              <a:t>S</a:t>
            </a:r>
            <a:r>
              <a:rPr kumimoji="1" lang="en-US" altLang="zh-CN" sz="2000" dirty="0" smtClean="0">
                <a:solidFill>
                  <a:srgbClr val="A51E36"/>
                </a:solidFill>
                <a:latin typeface="Times New Roman" panose="02020503050405090304" charset="0"/>
                <a:ea typeface="兰亭黑-简 中黑" charset="-122"/>
                <a:cs typeface="Times New Roman" panose="02020503050405090304" charset="0"/>
              </a:rPr>
              <a:t>huo Zhang, Jing L</a:t>
            </a:r>
            <a:r>
              <a:rPr kumimoji="1" lang="en-US" altLang="zh-CN" sz="2000" dirty="0" smtClean="0">
                <a:solidFill>
                  <a:srgbClr val="A51E36"/>
                </a:solidFill>
                <a:latin typeface="Times New Roman" panose="02020503050405090304" charset="0"/>
                <a:ea typeface="兰亭黑-简 中黑" charset="-122"/>
                <a:cs typeface="Times New Roman" panose="02020503050405090304" charset="0"/>
              </a:rPr>
              <a:t>iu</a:t>
            </a:r>
            <a:endParaRPr kumimoji="1" lang="en-US" altLang="zh-CN" sz="2000" dirty="0" smtClean="0">
              <a:solidFill>
                <a:srgbClr val="A51E36"/>
              </a:solidFill>
              <a:latin typeface="Times New Roman" panose="02020503050405090304" charset="0"/>
              <a:ea typeface="兰亭黑-简 中黑" charset="-122"/>
              <a:cs typeface="Times New Roman" panose="0202050305040509030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84648"/>
          </a:xfrm>
          <a:prstGeom prst="rect">
            <a:avLst/>
          </a:prstGeom>
        </p:spPr>
      </p:pic>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45854" y="4752975"/>
            <a:ext cx="1338221" cy="432000"/>
          </a:xfrm>
          <a:prstGeom prst="rect">
            <a:avLst/>
          </a:prstGeom>
        </p:spPr>
      </p:pic>
      <p:sp>
        <p:nvSpPr>
          <p:cNvPr id="7" name="文本框 6"/>
          <p:cNvSpPr txBox="1"/>
          <p:nvPr/>
        </p:nvSpPr>
        <p:spPr>
          <a:xfrm>
            <a:off x="702673" y="721865"/>
            <a:ext cx="4679406" cy="398780"/>
          </a:xfrm>
          <a:prstGeom prst="rect">
            <a:avLst/>
          </a:prstGeom>
          <a:noFill/>
        </p:spPr>
        <p:txBody>
          <a:bodyPr wrap="square" rtlCol="0">
            <a:spAutoFit/>
          </a:bodyPr>
          <a:lstStyle/>
          <a:p>
            <a:pPr algn="l">
              <a:lnSpc>
                <a:spcPts val="2400"/>
              </a:lnSpc>
            </a:pPr>
            <a:r>
              <a:rPr lang="en-US" altLang="zh-CN" sz="2400" dirty="0">
                <a:solidFill>
                  <a:srgbClr val="A51E36"/>
                </a:solidFill>
                <a:latin typeface="Times New Roman" panose="02020503050405090304" charset="0"/>
                <a:cs typeface="Times New Roman" panose="02020503050405090304" charset="0"/>
              </a:rPr>
              <a:t>Anomaly detection with localization</a:t>
            </a:r>
            <a:endParaRPr lang="en-US" altLang="zh-CN" sz="2400" dirty="0">
              <a:solidFill>
                <a:srgbClr val="A51E36"/>
              </a:solidFill>
              <a:latin typeface="Times New Roman" panose="02020503050405090304" charset="0"/>
              <a:cs typeface="Times New Roman" panose="02020503050405090304" charset="0"/>
            </a:endParaRPr>
          </a:p>
        </p:txBody>
      </p:sp>
      <p:sp>
        <p:nvSpPr>
          <p:cNvPr id="3" name="文本框 2"/>
          <p:cNvSpPr txBox="1"/>
          <p:nvPr>
            <p:custDataLst>
              <p:tags r:id="rId3"/>
            </p:custDataLst>
          </p:nvPr>
        </p:nvSpPr>
        <p:spPr>
          <a:xfrm>
            <a:off x="43815" y="52070"/>
            <a:ext cx="2219325" cy="539750"/>
          </a:xfrm>
          <a:prstGeom prst="rect">
            <a:avLst/>
          </a:prstGeom>
          <a:noFill/>
        </p:spPr>
        <p:txBody>
          <a:bodyPr wrap="square" rtlCol="0">
            <a:spAutoFit/>
          </a:bodyPr>
          <a:p>
            <a:pPr>
              <a:lnSpc>
                <a:spcPts val="3500"/>
              </a:lnSpc>
            </a:pPr>
            <a:r>
              <a:rPr kumimoji="1" lang="en-US" altLang="zh-CN" sz="3200">
                <a:solidFill>
                  <a:srgbClr val="A51E36"/>
                </a:solidFill>
                <a:latin typeface="Times New Roman" panose="02020503050405090304" charset="0"/>
                <a:ea typeface="兰亭黑-简 中黑" charset="-122"/>
                <a:cs typeface="Times New Roman" panose="02020503050405090304" charset="0"/>
              </a:rPr>
              <a:t>Background</a:t>
            </a:r>
            <a:endParaRPr kumimoji="1" lang="en-US" altLang="zh-CN" sz="3200">
              <a:solidFill>
                <a:srgbClr val="A51E36"/>
              </a:solidFill>
              <a:latin typeface="Times New Roman" panose="02020503050405090304" charset="0"/>
              <a:ea typeface="兰亭黑-简 中黑" charset="-122"/>
              <a:cs typeface="Times New Roman" panose="02020503050405090304" charset="0"/>
            </a:endParaRPr>
          </a:p>
        </p:txBody>
      </p:sp>
      <p:sp>
        <p:nvSpPr>
          <p:cNvPr id="4" name="文本框 3"/>
          <p:cNvSpPr txBox="1"/>
          <p:nvPr>
            <p:custDataLst>
              <p:tags r:id="rId4"/>
            </p:custDataLst>
          </p:nvPr>
        </p:nvSpPr>
        <p:spPr>
          <a:xfrm>
            <a:off x="702945" y="1345565"/>
            <a:ext cx="6546215" cy="398780"/>
          </a:xfrm>
          <a:prstGeom prst="rect">
            <a:avLst/>
          </a:prstGeom>
          <a:noFill/>
        </p:spPr>
        <p:txBody>
          <a:bodyPr wrap="square" rtlCol="0">
            <a:spAutoFit/>
          </a:bodyPr>
          <a:p>
            <a:pPr algn="l">
              <a:lnSpc>
                <a:spcPts val="2400"/>
              </a:lnSpc>
            </a:pPr>
            <a:r>
              <a:rPr lang="en-US" altLang="zh-CN" sz="2400" dirty="0">
                <a:solidFill>
                  <a:srgbClr val="A51E36"/>
                </a:solidFill>
                <a:latin typeface="Times New Roman Regular" panose="02020503050405090304" charset="0"/>
                <a:cs typeface="Times New Roman Regular" panose="02020503050405090304" charset="0"/>
              </a:rPr>
              <a:t>The difficulty of obtaining anomalous </a:t>
            </a:r>
            <a:r>
              <a:rPr lang="en-US" altLang="zh-CN" sz="2400" dirty="0">
                <a:solidFill>
                  <a:srgbClr val="A51E36"/>
                </a:solidFill>
                <a:latin typeface="Times New Roman Regular" panose="02020503050405090304" charset="0"/>
                <a:cs typeface="Times New Roman Regular" panose="02020503050405090304" charset="0"/>
              </a:rPr>
              <a:t>examples</a:t>
            </a:r>
            <a:endParaRPr lang="en-US" altLang="zh-CN" sz="2400" dirty="0">
              <a:solidFill>
                <a:srgbClr val="A51E36"/>
              </a:solidFill>
              <a:latin typeface="Times New Roman Regular" panose="02020503050405090304" charset="0"/>
              <a:cs typeface="Times New Roman Regular" panose="02020503050405090304" charset="0"/>
            </a:endParaRPr>
          </a:p>
        </p:txBody>
      </p:sp>
      <p:sp>
        <p:nvSpPr>
          <p:cNvPr id="5" name="文本框 4"/>
          <p:cNvSpPr txBox="1"/>
          <p:nvPr>
            <p:custDataLst>
              <p:tags r:id="rId5"/>
            </p:custDataLst>
          </p:nvPr>
        </p:nvSpPr>
        <p:spPr>
          <a:xfrm>
            <a:off x="702673" y="1906775"/>
            <a:ext cx="4679406" cy="2245360"/>
          </a:xfrm>
          <a:prstGeom prst="rect">
            <a:avLst/>
          </a:prstGeom>
          <a:noFill/>
        </p:spPr>
        <p:txBody>
          <a:bodyPr wrap="square" rtlCol="0">
            <a:spAutoFit/>
          </a:bodyPr>
          <a:lstStyle/>
          <a:p>
            <a:pPr algn="l">
              <a:lnSpc>
                <a:spcPts val="2400"/>
              </a:lnSpc>
            </a:pPr>
            <a:r>
              <a:rPr lang="en-US" altLang="zh-CN" sz="2400" dirty="0">
                <a:solidFill>
                  <a:srgbClr val="A51E36"/>
                </a:solidFill>
                <a:latin typeface="Times New Roman Regular" panose="02020503050405090304" charset="0"/>
                <a:cs typeface="Times New Roman Regular" panose="02020503050405090304" charset="0"/>
              </a:rPr>
              <a:t>Feature-based methods </a:t>
            </a:r>
            <a:endParaRPr lang="en-US" altLang="zh-CN" sz="2400" dirty="0">
              <a:solidFill>
                <a:srgbClr val="A51E36"/>
              </a:solidFill>
              <a:latin typeface="Times New Roman Regular" panose="02020503050405090304" charset="0"/>
              <a:cs typeface="Times New Roman Regular" panose="02020503050405090304" charset="0"/>
            </a:endParaRPr>
          </a:p>
          <a:p>
            <a:pPr algn="l">
              <a:lnSpc>
                <a:spcPts val="2400"/>
              </a:lnSpc>
            </a:pPr>
            <a:endParaRPr lang="en-US" altLang="zh-CN" sz="2400" dirty="0">
              <a:solidFill>
                <a:srgbClr val="A51E36"/>
              </a:solidFill>
              <a:latin typeface="Times New Roman Regular" panose="02020503050405090304" charset="0"/>
              <a:cs typeface="Times New Roman Regular" panose="02020503050405090304" charset="0"/>
            </a:endParaRPr>
          </a:p>
          <a:p>
            <a:pPr algn="l">
              <a:lnSpc>
                <a:spcPts val="2400"/>
              </a:lnSpc>
            </a:pPr>
            <a:r>
              <a:rPr lang="en-US" altLang="zh-CN" sz="2400" dirty="0">
                <a:solidFill>
                  <a:srgbClr val="A51E36"/>
                </a:solidFill>
                <a:latin typeface="Times New Roman Regular" panose="02020503050405090304" charset="0"/>
                <a:cs typeface="Times New Roman Regular" panose="02020503050405090304" charset="0"/>
              </a:rPr>
              <a:t>Generative adversarial networks</a:t>
            </a:r>
            <a:endParaRPr lang="en-US" altLang="zh-CN" sz="2400" dirty="0">
              <a:solidFill>
                <a:srgbClr val="A51E36"/>
              </a:solidFill>
              <a:latin typeface="Times New Roman Regular" panose="02020503050405090304" charset="0"/>
              <a:cs typeface="Times New Roman Regular" panose="02020503050405090304" charset="0"/>
            </a:endParaRPr>
          </a:p>
          <a:p>
            <a:pPr algn="l">
              <a:lnSpc>
                <a:spcPts val="2400"/>
              </a:lnSpc>
            </a:pPr>
            <a:endParaRPr lang="en-US" altLang="zh-CN" sz="2400" dirty="0">
              <a:solidFill>
                <a:srgbClr val="A51E36"/>
              </a:solidFill>
              <a:latin typeface="Times New Roman Regular" panose="02020503050405090304" charset="0"/>
              <a:cs typeface="Times New Roman Regular" panose="02020503050405090304" charset="0"/>
            </a:endParaRPr>
          </a:p>
          <a:p>
            <a:pPr algn="l">
              <a:lnSpc>
                <a:spcPts val="2400"/>
              </a:lnSpc>
            </a:pPr>
            <a:r>
              <a:rPr lang="en-US" altLang="zh-CN" sz="2400" dirty="0">
                <a:solidFill>
                  <a:srgbClr val="A51E36"/>
                </a:solidFill>
                <a:latin typeface="Times New Roman Regular" panose="02020503050405090304" charset="0"/>
                <a:cs typeface="Times New Roman Regular" panose="02020503050405090304" charset="0"/>
              </a:rPr>
              <a:t>Normalizing flows based methods</a:t>
            </a:r>
            <a:endParaRPr lang="en-US" altLang="zh-CN" sz="2400" dirty="0">
              <a:solidFill>
                <a:srgbClr val="A51E36"/>
              </a:solidFill>
              <a:latin typeface="Times New Roman Regular" panose="02020503050405090304" charset="0"/>
              <a:cs typeface="Times New Roman Regular" panose="02020503050405090304" charset="0"/>
            </a:endParaRPr>
          </a:p>
          <a:p>
            <a:pPr algn="l">
              <a:lnSpc>
                <a:spcPts val="2400"/>
              </a:lnSpc>
            </a:pPr>
            <a:r>
              <a:rPr lang="en-US" altLang="zh-CN" sz="2400" dirty="0">
                <a:solidFill>
                  <a:srgbClr val="A51E36"/>
                </a:solidFill>
                <a:latin typeface="Times New Roman Regular" panose="02020503050405090304" charset="0"/>
                <a:cs typeface="Times New Roman Regular" panose="02020503050405090304" charset="0"/>
              </a:rPr>
              <a:t> </a:t>
            </a:r>
            <a:endParaRPr lang="en-US" altLang="zh-CN" sz="2400" dirty="0">
              <a:solidFill>
                <a:srgbClr val="A51E36"/>
              </a:solidFill>
              <a:latin typeface="Times New Roman Regular" panose="02020503050405090304" charset="0"/>
              <a:cs typeface="Times New Roman Regular" panose="02020503050405090304" charset="0"/>
            </a:endParaRPr>
          </a:p>
          <a:p>
            <a:pPr algn="l">
              <a:lnSpc>
                <a:spcPts val="2400"/>
              </a:lnSpc>
            </a:pPr>
            <a:r>
              <a:rPr lang="en-US" altLang="zh-CN" sz="2400" dirty="0">
                <a:solidFill>
                  <a:srgbClr val="A51E36"/>
                </a:solidFill>
                <a:latin typeface="Times New Roman Regular" panose="02020503050405090304" charset="0"/>
                <a:cs typeface="Times New Roman Regular" panose="02020503050405090304" charset="0"/>
              </a:rPr>
              <a:t>Reconstruction based approaches </a:t>
            </a:r>
            <a:endParaRPr lang="en-US" altLang="zh-CN" sz="2400" dirty="0">
              <a:solidFill>
                <a:srgbClr val="A51E36"/>
              </a:solidFill>
              <a:latin typeface="Times New Roman Regular" panose="02020503050405090304" charset="0"/>
              <a:cs typeface="Times New Roman Regular" panose="0202050305040509030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84648"/>
          </a:xfrm>
          <a:prstGeom prst="rect">
            <a:avLst/>
          </a:prstGeom>
        </p:spPr>
      </p:pic>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45854" y="4752975"/>
            <a:ext cx="1338221" cy="432000"/>
          </a:xfrm>
          <a:prstGeom prst="rect">
            <a:avLst/>
          </a:prstGeom>
        </p:spPr>
      </p:pic>
      <p:sp>
        <p:nvSpPr>
          <p:cNvPr id="3" name="文本框 2"/>
          <p:cNvSpPr txBox="1"/>
          <p:nvPr>
            <p:custDataLst>
              <p:tags r:id="rId3"/>
            </p:custDataLst>
          </p:nvPr>
        </p:nvSpPr>
        <p:spPr>
          <a:xfrm>
            <a:off x="43815" y="52070"/>
            <a:ext cx="2466340" cy="539750"/>
          </a:xfrm>
          <a:prstGeom prst="rect">
            <a:avLst/>
          </a:prstGeom>
          <a:noFill/>
        </p:spPr>
        <p:txBody>
          <a:bodyPr wrap="square" rtlCol="0">
            <a:spAutoFit/>
          </a:bodyPr>
          <a:p>
            <a:pPr>
              <a:lnSpc>
                <a:spcPts val="3500"/>
              </a:lnSpc>
            </a:pPr>
            <a:r>
              <a:rPr kumimoji="1" lang="en-US" altLang="zh-CN" sz="3200">
                <a:solidFill>
                  <a:srgbClr val="A51E36"/>
                </a:solidFill>
                <a:latin typeface="Times New Roman" panose="02020503050405090304" charset="0"/>
                <a:ea typeface="兰亭黑-简 中黑" charset="-122"/>
                <a:cs typeface="Times New Roman" panose="02020503050405090304" charset="0"/>
              </a:rPr>
              <a:t>Methodo</a:t>
            </a:r>
            <a:r>
              <a:rPr kumimoji="1" lang="en-US" altLang="zh-CN" sz="3200">
                <a:solidFill>
                  <a:srgbClr val="A51E36"/>
                </a:solidFill>
                <a:latin typeface="Times New Roman" panose="02020503050405090304" charset="0"/>
                <a:ea typeface="兰亭黑-简 中黑" charset="-122"/>
                <a:cs typeface="Times New Roman" panose="02020503050405090304" charset="0"/>
              </a:rPr>
              <a:t>logy</a:t>
            </a:r>
            <a:endParaRPr kumimoji="1" lang="en-US" altLang="zh-CN" sz="3200">
              <a:solidFill>
                <a:srgbClr val="A51E36"/>
              </a:solidFill>
              <a:latin typeface="Times New Roman" panose="02020503050405090304" charset="0"/>
              <a:ea typeface="兰亭黑-简 中黑" charset="-122"/>
              <a:cs typeface="Times New Roman" panose="02020503050405090304" charset="0"/>
            </a:endParaRPr>
          </a:p>
        </p:txBody>
      </p:sp>
      <p:pic>
        <p:nvPicPr>
          <p:cNvPr id="4" name="图片 3" descr="VisonAD (2)_01"/>
          <p:cNvPicPr>
            <a:picLocks noChangeAspect="1"/>
          </p:cNvPicPr>
          <p:nvPr/>
        </p:nvPicPr>
        <p:blipFill>
          <a:blip r:embed="rId4"/>
          <a:stretch>
            <a:fillRect/>
          </a:stretch>
        </p:blipFill>
        <p:spPr>
          <a:xfrm>
            <a:off x="1138555" y="591820"/>
            <a:ext cx="6334125" cy="398335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84648"/>
          </a:xfrm>
          <a:prstGeom prst="rect">
            <a:avLst/>
          </a:prstGeom>
        </p:spPr>
      </p:pic>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45854" y="4752975"/>
            <a:ext cx="1338221" cy="432000"/>
          </a:xfrm>
          <a:prstGeom prst="rect">
            <a:avLst/>
          </a:prstGeom>
        </p:spPr>
      </p:pic>
      <p:sp>
        <p:nvSpPr>
          <p:cNvPr id="3" name="文本框 2"/>
          <p:cNvSpPr txBox="1"/>
          <p:nvPr>
            <p:custDataLst>
              <p:tags r:id="rId3"/>
            </p:custDataLst>
          </p:nvPr>
        </p:nvSpPr>
        <p:spPr>
          <a:xfrm>
            <a:off x="43815" y="52070"/>
            <a:ext cx="2219325" cy="539750"/>
          </a:xfrm>
          <a:prstGeom prst="rect">
            <a:avLst/>
          </a:prstGeom>
          <a:noFill/>
        </p:spPr>
        <p:txBody>
          <a:bodyPr wrap="square" rtlCol="0">
            <a:spAutoFit/>
          </a:bodyPr>
          <a:p>
            <a:pPr>
              <a:lnSpc>
                <a:spcPts val="3500"/>
              </a:lnSpc>
            </a:pPr>
            <a:r>
              <a:rPr kumimoji="1" lang="en-US" altLang="zh-CN" sz="3200">
                <a:solidFill>
                  <a:srgbClr val="A51E36"/>
                </a:solidFill>
                <a:latin typeface="Times New Roman" panose="02020503050405090304" charset="0"/>
                <a:ea typeface="兰亭黑-简 中黑" charset="-122"/>
                <a:cs typeface="Times New Roman" panose="02020503050405090304" charset="0"/>
              </a:rPr>
              <a:t>Res</a:t>
            </a:r>
            <a:r>
              <a:rPr kumimoji="1" lang="en-US" altLang="zh-CN" sz="3200">
                <a:solidFill>
                  <a:srgbClr val="A51E36"/>
                </a:solidFill>
                <a:latin typeface="Times New Roman" panose="02020503050405090304" charset="0"/>
                <a:ea typeface="兰亭黑-简 中黑" charset="-122"/>
                <a:cs typeface="Times New Roman" panose="02020503050405090304" charset="0"/>
              </a:rPr>
              <a:t>ults</a:t>
            </a:r>
            <a:endParaRPr kumimoji="1" lang="en-US" altLang="zh-CN" sz="3200">
              <a:solidFill>
                <a:srgbClr val="A51E36"/>
              </a:solidFill>
              <a:latin typeface="Times New Roman" panose="02020503050405090304" charset="0"/>
              <a:ea typeface="兰亭黑-简 中黑" charset="-122"/>
              <a:cs typeface="Times New Roman" panose="02020503050405090304" charset="0"/>
            </a:endParaRPr>
          </a:p>
        </p:txBody>
      </p:sp>
      <p:pic>
        <p:nvPicPr>
          <p:cNvPr id="4" name="图片 3" descr="VisonAD (2)_02"/>
          <p:cNvPicPr>
            <a:picLocks noChangeAspect="1"/>
          </p:cNvPicPr>
          <p:nvPr/>
        </p:nvPicPr>
        <p:blipFill>
          <a:blip r:embed="rId4"/>
          <a:stretch>
            <a:fillRect/>
          </a:stretch>
        </p:blipFill>
        <p:spPr>
          <a:xfrm>
            <a:off x="855980" y="670560"/>
            <a:ext cx="7515225" cy="337312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84648"/>
          </a:xfrm>
          <a:prstGeom prst="rect">
            <a:avLst/>
          </a:prstGeom>
        </p:spPr>
      </p:pic>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45854" y="4752975"/>
            <a:ext cx="1338221" cy="432000"/>
          </a:xfrm>
          <a:prstGeom prst="rect">
            <a:avLst/>
          </a:prstGeom>
        </p:spPr>
      </p:pic>
      <p:pic>
        <p:nvPicPr>
          <p:cNvPr id="4" name="图片 3" descr="ViTAD (1)_03"/>
          <p:cNvPicPr>
            <a:picLocks noChangeAspect="1"/>
          </p:cNvPicPr>
          <p:nvPr/>
        </p:nvPicPr>
        <p:blipFill>
          <a:blip r:embed="rId3"/>
          <a:stretch>
            <a:fillRect/>
          </a:stretch>
        </p:blipFill>
        <p:spPr>
          <a:xfrm>
            <a:off x="1146810" y="527685"/>
            <a:ext cx="6088380" cy="3683635"/>
          </a:xfrm>
          <a:prstGeom prst="rect">
            <a:avLst/>
          </a:prstGeom>
        </p:spPr>
      </p:pic>
      <p:sp>
        <p:nvSpPr>
          <p:cNvPr id="5" name="文本框 4"/>
          <p:cNvSpPr txBox="1"/>
          <p:nvPr>
            <p:custDataLst>
              <p:tags r:id="rId4"/>
            </p:custDataLst>
          </p:nvPr>
        </p:nvSpPr>
        <p:spPr>
          <a:xfrm>
            <a:off x="43815" y="52070"/>
            <a:ext cx="2219325" cy="539750"/>
          </a:xfrm>
          <a:prstGeom prst="rect">
            <a:avLst/>
          </a:prstGeom>
          <a:noFill/>
        </p:spPr>
        <p:txBody>
          <a:bodyPr wrap="square" rtlCol="0">
            <a:spAutoFit/>
          </a:bodyPr>
          <a:p>
            <a:pPr>
              <a:lnSpc>
                <a:spcPts val="3500"/>
              </a:lnSpc>
            </a:pPr>
            <a:r>
              <a:rPr kumimoji="1" lang="en-US" altLang="zh-CN" sz="3200">
                <a:solidFill>
                  <a:srgbClr val="A51E36"/>
                </a:solidFill>
                <a:latin typeface="Times New Roman" panose="02020503050405090304" charset="0"/>
                <a:ea typeface="兰亭黑-简 中黑" charset="-122"/>
                <a:cs typeface="Times New Roman" panose="02020503050405090304" charset="0"/>
              </a:rPr>
              <a:t>Res</a:t>
            </a:r>
            <a:r>
              <a:rPr kumimoji="1" lang="en-US" altLang="zh-CN" sz="3200">
                <a:solidFill>
                  <a:srgbClr val="A51E36"/>
                </a:solidFill>
                <a:latin typeface="Times New Roman" panose="02020503050405090304" charset="0"/>
                <a:ea typeface="兰亭黑-简 中黑" charset="-122"/>
                <a:cs typeface="Times New Roman" panose="02020503050405090304" charset="0"/>
              </a:rPr>
              <a:t>ults</a:t>
            </a:r>
            <a:endParaRPr kumimoji="1" lang="en-US" altLang="zh-CN" sz="3200">
              <a:solidFill>
                <a:srgbClr val="A51E36"/>
              </a:solidFill>
              <a:latin typeface="Times New Roman" panose="02020503050405090304" charset="0"/>
              <a:ea typeface="兰亭黑-简 中黑" charset="-122"/>
              <a:cs typeface="Times New Roman" panose="0202050305040509030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84648"/>
          </a:xfrm>
          <a:prstGeom prst="rect">
            <a:avLst/>
          </a:prstGeom>
        </p:spPr>
      </p:pic>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37929" y="4639945"/>
            <a:ext cx="1338221" cy="432000"/>
          </a:xfrm>
          <a:prstGeom prst="rect">
            <a:avLst/>
          </a:prstGeom>
        </p:spPr>
      </p:pic>
      <p:pic>
        <p:nvPicPr>
          <p:cNvPr id="2" name="图片 1" descr="VisonAD (2)_03"/>
          <p:cNvPicPr>
            <a:picLocks noChangeAspect="1"/>
          </p:cNvPicPr>
          <p:nvPr/>
        </p:nvPicPr>
        <p:blipFill>
          <a:blip r:embed="rId3"/>
          <a:stretch>
            <a:fillRect/>
          </a:stretch>
        </p:blipFill>
        <p:spPr>
          <a:xfrm>
            <a:off x="1383665" y="522605"/>
            <a:ext cx="5640070" cy="3801110"/>
          </a:xfrm>
          <a:prstGeom prst="rect">
            <a:avLst/>
          </a:prstGeom>
        </p:spPr>
      </p:pic>
      <p:sp>
        <p:nvSpPr>
          <p:cNvPr id="3" name="文本框 2"/>
          <p:cNvSpPr txBox="1"/>
          <p:nvPr>
            <p:custDataLst>
              <p:tags r:id="rId4"/>
            </p:custDataLst>
          </p:nvPr>
        </p:nvSpPr>
        <p:spPr>
          <a:xfrm>
            <a:off x="43815" y="52070"/>
            <a:ext cx="2219325" cy="539750"/>
          </a:xfrm>
          <a:prstGeom prst="rect">
            <a:avLst/>
          </a:prstGeom>
          <a:noFill/>
        </p:spPr>
        <p:txBody>
          <a:bodyPr wrap="square" rtlCol="0">
            <a:spAutoFit/>
          </a:bodyPr>
          <a:p>
            <a:pPr>
              <a:lnSpc>
                <a:spcPts val="3500"/>
              </a:lnSpc>
            </a:pPr>
            <a:r>
              <a:rPr kumimoji="1" lang="en-US" altLang="zh-CN" sz="3200">
                <a:solidFill>
                  <a:srgbClr val="A51E36"/>
                </a:solidFill>
                <a:latin typeface="Times New Roman" panose="02020503050405090304" charset="0"/>
                <a:ea typeface="兰亭黑-简 中黑" charset="-122"/>
                <a:cs typeface="Times New Roman" panose="02020503050405090304" charset="0"/>
              </a:rPr>
              <a:t>Res</a:t>
            </a:r>
            <a:r>
              <a:rPr kumimoji="1" lang="en-US" altLang="zh-CN" sz="3200">
                <a:solidFill>
                  <a:srgbClr val="A51E36"/>
                </a:solidFill>
                <a:latin typeface="Times New Roman" panose="02020503050405090304" charset="0"/>
                <a:ea typeface="兰亭黑-简 中黑" charset="-122"/>
                <a:cs typeface="Times New Roman" panose="02020503050405090304" charset="0"/>
              </a:rPr>
              <a:t>ults</a:t>
            </a:r>
            <a:endParaRPr kumimoji="1" lang="en-US" altLang="zh-CN" sz="3200">
              <a:solidFill>
                <a:srgbClr val="A51E36"/>
              </a:solidFill>
              <a:latin typeface="Times New Roman" panose="02020503050405090304" charset="0"/>
              <a:ea typeface="兰亭黑-简 中黑" charset="-122"/>
              <a:cs typeface="Times New Roman" panose="0202050305040509030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84648"/>
          </a:xfrm>
          <a:prstGeom prst="rect">
            <a:avLst/>
          </a:prstGeom>
        </p:spPr>
      </p:pic>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4264" y="4468495"/>
            <a:ext cx="1338221" cy="432000"/>
          </a:xfrm>
          <a:prstGeom prst="rect">
            <a:avLst/>
          </a:prstGeom>
        </p:spPr>
      </p:pic>
      <p:pic>
        <p:nvPicPr>
          <p:cNvPr id="2" name="图片 1" descr="VisonAD (2)_03(1)"/>
          <p:cNvPicPr>
            <a:picLocks noChangeAspect="1"/>
          </p:cNvPicPr>
          <p:nvPr/>
        </p:nvPicPr>
        <p:blipFill>
          <a:blip r:embed="rId3"/>
          <a:stretch>
            <a:fillRect/>
          </a:stretch>
        </p:blipFill>
        <p:spPr>
          <a:xfrm>
            <a:off x="677545" y="563880"/>
            <a:ext cx="7052945" cy="3873500"/>
          </a:xfrm>
          <a:prstGeom prst="rect">
            <a:avLst/>
          </a:prstGeom>
        </p:spPr>
      </p:pic>
      <p:sp>
        <p:nvSpPr>
          <p:cNvPr id="3" name="文本框 2"/>
          <p:cNvSpPr txBox="1"/>
          <p:nvPr>
            <p:custDataLst>
              <p:tags r:id="rId4"/>
            </p:custDataLst>
          </p:nvPr>
        </p:nvSpPr>
        <p:spPr>
          <a:xfrm>
            <a:off x="43815" y="52070"/>
            <a:ext cx="2219325" cy="539750"/>
          </a:xfrm>
          <a:prstGeom prst="rect">
            <a:avLst/>
          </a:prstGeom>
          <a:noFill/>
        </p:spPr>
        <p:txBody>
          <a:bodyPr wrap="square" rtlCol="0">
            <a:spAutoFit/>
          </a:bodyPr>
          <a:p>
            <a:pPr>
              <a:lnSpc>
                <a:spcPts val="3500"/>
              </a:lnSpc>
            </a:pPr>
            <a:r>
              <a:rPr kumimoji="1" lang="en-US" altLang="zh-CN" sz="3200">
                <a:solidFill>
                  <a:srgbClr val="A51E36"/>
                </a:solidFill>
                <a:latin typeface="Times New Roman" panose="02020503050405090304" charset="0"/>
                <a:ea typeface="兰亭黑-简 中黑" charset="-122"/>
                <a:cs typeface="Times New Roman" panose="02020503050405090304" charset="0"/>
              </a:rPr>
              <a:t>Res</a:t>
            </a:r>
            <a:r>
              <a:rPr kumimoji="1" lang="en-US" altLang="zh-CN" sz="3200">
                <a:solidFill>
                  <a:srgbClr val="A51E36"/>
                </a:solidFill>
                <a:latin typeface="Times New Roman" panose="02020503050405090304" charset="0"/>
                <a:ea typeface="兰亭黑-简 中黑" charset="-122"/>
                <a:cs typeface="Times New Roman" panose="02020503050405090304" charset="0"/>
              </a:rPr>
              <a:t>ults</a:t>
            </a:r>
            <a:endParaRPr kumimoji="1" lang="en-US" altLang="zh-CN" sz="3200">
              <a:solidFill>
                <a:srgbClr val="A51E36"/>
              </a:solidFill>
              <a:latin typeface="Times New Roman" panose="02020503050405090304" charset="0"/>
              <a:ea typeface="兰亭黑-简 中黑" charset="-122"/>
              <a:cs typeface="Times New Roman" panose="0202050305040509030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84648"/>
          </a:xfrm>
          <a:prstGeom prst="rect">
            <a:avLst/>
          </a:prstGeom>
        </p:spPr>
      </p:pic>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45854" y="4752975"/>
            <a:ext cx="1338221" cy="432000"/>
          </a:xfrm>
          <a:prstGeom prst="rect">
            <a:avLst/>
          </a:prstGeom>
        </p:spPr>
      </p:pic>
      <p:sp>
        <p:nvSpPr>
          <p:cNvPr id="3" name="文本框 2"/>
          <p:cNvSpPr txBox="1"/>
          <p:nvPr>
            <p:custDataLst>
              <p:tags r:id="rId3"/>
            </p:custDataLst>
          </p:nvPr>
        </p:nvSpPr>
        <p:spPr>
          <a:xfrm>
            <a:off x="43815" y="52070"/>
            <a:ext cx="2473325" cy="539750"/>
          </a:xfrm>
          <a:prstGeom prst="rect">
            <a:avLst/>
          </a:prstGeom>
          <a:noFill/>
        </p:spPr>
        <p:txBody>
          <a:bodyPr wrap="square" rtlCol="0">
            <a:spAutoFit/>
          </a:bodyPr>
          <a:p>
            <a:pPr>
              <a:lnSpc>
                <a:spcPts val="3500"/>
              </a:lnSpc>
            </a:pPr>
            <a:r>
              <a:rPr kumimoji="1" lang="en-US" altLang="zh-CN" sz="3200">
                <a:solidFill>
                  <a:srgbClr val="A51E36"/>
                </a:solidFill>
                <a:latin typeface="Times New Roman" panose="02020503050405090304" charset="0"/>
                <a:ea typeface="兰亭黑-简 中黑" charset="-122"/>
                <a:cs typeface="Times New Roman" panose="02020503050405090304" charset="0"/>
              </a:rPr>
              <a:t>Conclusion</a:t>
            </a:r>
            <a:endParaRPr kumimoji="1" lang="en-US" altLang="zh-CN" sz="3200">
              <a:solidFill>
                <a:srgbClr val="A51E36"/>
              </a:solidFill>
              <a:latin typeface="Times New Roman" panose="02020503050405090304" charset="0"/>
              <a:ea typeface="兰亭黑-简 中黑" charset="-122"/>
              <a:cs typeface="Times New Roman" panose="02020503050405090304" charset="0"/>
            </a:endParaRPr>
          </a:p>
        </p:txBody>
      </p:sp>
      <p:sp>
        <p:nvSpPr>
          <p:cNvPr id="100" name="文本框 99"/>
          <p:cNvSpPr txBox="1"/>
          <p:nvPr/>
        </p:nvSpPr>
        <p:spPr>
          <a:xfrm>
            <a:off x="441325" y="1028700"/>
            <a:ext cx="8470900" cy="2676525"/>
          </a:xfrm>
          <a:prstGeom prst="rect">
            <a:avLst/>
          </a:prstGeom>
          <a:noFill/>
          <a:ln w="9525">
            <a:noFill/>
          </a:ln>
        </p:spPr>
        <p:txBody>
          <a:bodyPr wrap="square">
            <a:spAutoFit/>
          </a:bodyPr>
          <a:p>
            <a:pPr marL="0" indent="0" algn="l"/>
            <a:r>
              <a:rPr lang="en-US" altLang="zh-CN" sz="2400" b="0" dirty="0">
                <a:solidFill>
                  <a:srgbClr val="A51E36"/>
                </a:solidFill>
                <a:latin typeface="Times New Roman Regular" panose="02020503050405090304" charset="0"/>
                <a:cs typeface="Times New Roman Regular" panose="02020503050405090304" charset="0"/>
              </a:rPr>
              <a:t>A novel self-supervised anomaly detection with localization method</a:t>
            </a:r>
            <a:endParaRPr lang="en-US" altLang="zh-CN" sz="2400" b="0" dirty="0">
              <a:solidFill>
                <a:srgbClr val="A51E36"/>
              </a:solidFill>
              <a:latin typeface="Times New Roman Regular" panose="02020503050405090304" charset="0"/>
              <a:cs typeface="Times New Roman Regular" panose="02020503050405090304" charset="0"/>
            </a:endParaRPr>
          </a:p>
          <a:p>
            <a:pPr marL="0" indent="0" algn="l"/>
            <a:endParaRPr lang="en-US" altLang="zh-CN" sz="2400" b="0" dirty="0">
              <a:solidFill>
                <a:srgbClr val="A51E36"/>
              </a:solidFill>
              <a:latin typeface="Times New Roman Regular" panose="02020503050405090304" charset="0"/>
              <a:cs typeface="Times New Roman Regular" panose="02020503050405090304" charset="0"/>
            </a:endParaRPr>
          </a:p>
          <a:p>
            <a:pPr marL="0" indent="0" algn="l"/>
            <a:r>
              <a:rPr lang="en-US" altLang="zh-CN" sz="2400" b="0" dirty="0">
                <a:solidFill>
                  <a:srgbClr val="A51E36"/>
                </a:solidFill>
                <a:latin typeface="Times New Roman Regular" panose="02020503050405090304" charset="0"/>
                <a:cs typeface="Times New Roman Regular" panose="02020503050405090304" charset="0"/>
              </a:rPr>
              <a:t>Feature-constrained and attention-conditioned distillation learning</a:t>
            </a:r>
            <a:endParaRPr lang="en-US" altLang="zh-CN" sz="2400" b="0" dirty="0">
              <a:solidFill>
                <a:srgbClr val="A51E36"/>
              </a:solidFill>
              <a:latin typeface="Times New Roman Regular" panose="02020503050405090304" charset="0"/>
              <a:cs typeface="Times New Roman Regular" panose="02020503050405090304" charset="0"/>
            </a:endParaRPr>
          </a:p>
          <a:p>
            <a:pPr marL="0" indent="0" algn="l"/>
            <a:endParaRPr lang="en-US" altLang="zh-CN" sz="2400" b="0" dirty="0">
              <a:solidFill>
                <a:srgbClr val="A51E36"/>
              </a:solidFill>
              <a:latin typeface="Times New Roman Regular" panose="02020503050405090304" charset="0"/>
              <a:cs typeface="Times New Roman Regular" panose="02020503050405090304" charset="0"/>
            </a:endParaRPr>
          </a:p>
          <a:p>
            <a:pPr marL="0" indent="0" algn="l"/>
            <a:r>
              <a:rPr lang="en-US" altLang="zh-CN" sz="2400" b="0" dirty="0">
                <a:solidFill>
                  <a:srgbClr val="A51E36"/>
                </a:solidFill>
                <a:latin typeface="Times New Roman Regular" panose="02020503050405090304" charset="0"/>
                <a:cs typeface="Times New Roman Regular" panose="02020503050405090304" charset="0"/>
              </a:rPr>
              <a:t> Achieve considerable advantages compared favorably to the state-of-the-art baseline methods</a:t>
            </a:r>
            <a:endParaRPr lang="en-US" altLang="zh-CN" sz="2400" b="0" dirty="0">
              <a:solidFill>
                <a:srgbClr val="A51E36"/>
              </a:solidFill>
              <a:latin typeface="Times New Roman Regular" panose="02020503050405090304" charset="0"/>
              <a:cs typeface="Times New Roman Regular" panose="0202050305040509030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0"/>
            <a:ext cx="9144000" cy="5184648"/>
          </a:xfrm>
          <a:prstGeom prst="rect">
            <a:avLst/>
          </a:prstGeom>
        </p:spPr>
      </p:pic>
      <p:sp>
        <p:nvSpPr>
          <p:cNvPr id="13" name="文本框 12"/>
          <p:cNvSpPr txBox="1"/>
          <p:nvPr/>
        </p:nvSpPr>
        <p:spPr>
          <a:xfrm>
            <a:off x="3359150" y="2303145"/>
            <a:ext cx="2425065" cy="578485"/>
          </a:xfrm>
          <a:prstGeom prst="rect">
            <a:avLst/>
          </a:prstGeom>
          <a:noFill/>
        </p:spPr>
        <p:txBody>
          <a:bodyPr wrap="square" rtlCol="0">
            <a:spAutoFit/>
          </a:bodyPr>
          <a:lstStyle/>
          <a:p>
            <a:pPr>
              <a:lnSpc>
                <a:spcPts val="3800"/>
              </a:lnSpc>
            </a:pPr>
            <a:r>
              <a:rPr kumimoji="1" lang="en-US" altLang="zh-CN" sz="4000" dirty="0" smtClean="0">
                <a:solidFill>
                  <a:srgbClr val="A51E36"/>
                </a:solidFill>
                <a:latin typeface="Geometria" panose="020B0503020204020204" charset="0"/>
                <a:ea typeface="+mj-ea"/>
                <a:cs typeface="Gotham Bold" charset="0"/>
              </a:rPr>
              <a:t>THANKS</a:t>
            </a:r>
            <a:endParaRPr kumimoji="1" lang="en-US" altLang="zh-CN" sz="4000" dirty="0">
              <a:solidFill>
                <a:srgbClr val="A51E36"/>
              </a:solidFill>
              <a:latin typeface="Geometria" panose="020B0503020204020204" charset="0"/>
              <a:ea typeface="+mj-ea"/>
              <a:cs typeface="Gotham Bold" charset="0"/>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commondata" val="eyJoZGlkIjoiOTE0MGU1YmE3MzcyOTgxNTNjOThmOGMzNDAwMWZkYjIifQ=="/>
</p:tagLst>
</file>

<file path=ppt/tags/tag2.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DengXian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606</Words>
  <Application>WPS 演示</Application>
  <PresentationFormat>自定义</PresentationFormat>
  <Paragraphs>38</Paragraphs>
  <Slides>9</Slides>
  <Notes>0</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9</vt:i4>
      </vt:variant>
    </vt:vector>
  </HeadingPairs>
  <TitlesOfParts>
    <vt:vector size="30" baseType="lpstr">
      <vt:lpstr>Arial</vt:lpstr>
      <vt:lpstr>宋体</vt:lpstr>
      <vt:lpstr>Wingdings</vt:lpstr>
      <vt:lpstr>Times New Roman</vt:lpstr>
      <vt:lpstr>兰亭黑-简 中黑</vt:lpstr>
      <vt:lpstr>汉仪中黑KW</vt:lpstr>
      <vt:lpstr>Gotham Bold</vt:lpstr>
      <vt:lpstr>Times New Roman Regular</vt:lpstr>
      <vt:lpstr>Geometria</vt:lpstr>
      <vt:lpstr>苹方-简</vt:lpstr>
      <vt:lpstr>微软雅黑</vt:lpstr>
      <vt:lpstr>汉仪旗黑</vt:lpstr>
      <vt:lpstr>宋体</vt:lpstr>
      <vt:lpstr>Arial Unicode MS</vt:lpstr>
      <vt:lpstr>汉仪书宋二KW</vt:lpstr>
      <vt:lpstr>Calibri Light</vt:lpstr>
      <vt:lpstr>Helvetica Neue</vt:lpstr>
      <vt:lpstr>Calibri</vt:lpstr>
      <vt:lpstr>DengXian</vt:lpstr>
      <vt:lpstr>汉仪中等线KW</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snow noir</dc:creator>
  <cp:lastModifiedBy>张硕</cp:lastModifiedBy>
  <cp:revision>270</cp:revision>
  <dcterms:created xsi:type="dcterms:W3CDTF">2024-04-28T07:12:45Z</dcterms:created>
  <dcterms:modified xsi:type="dcterms:W3CDTF">2024-04-28T07:12:45Z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CD8CA9E6BC14A75AEDF62D66E50A41A3_43</vt:lpwstr>
  </property>
  <property fmtid="{D5CDD505-2E9C-101B-9397-08002B2CF9AE}" pid="3" name="KSOProductBuildVer">
    <vt:lpwstr>2052-6.5.2.8766</vt:lpwstr>
  </property>
</Properties>
</file>