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550145269" r:id="rId6"/>
    <p:sldId id="550145256" r:id="rId7"/>
    <p:sldId id="550145296" r:id="rId8"/>
    <p:sldId id="550145297" r:id="rId9"/>
    <p:sldId id="550145288" r:id="rId10"/>
    <p:sldId id="550145275" r:id="rId11"/>
    <p:sldId id="550145298" r:id="rId12"/>
    <p:sldId id="550145277" r:id="rId13"/>
    <p:sldId id="550145276" r:id="rId14"/>
    <p:sldId id="550145274" r:id="rId15"/>
    <p:sldId id="550145287" r:id="rId16"/>
    <p:sldId id="550145290" r:id="rId17"/>
    <p:sldId id="550145278" r:id="rId18"/>
    <p:sldId id="550145299" r:id="rId19"/>
    <p:sldId id="550145285" r:id="rId20"/>
    <p:sldId id="550145291" r:id="rId21"/>
    <p:sldId id="550145292" r:id="rId22"/>
    <p:sldId id="550145294" r:id="rId23"/>
    <p:sldId id="550145295" r:id="rId24"/>
    <p:sldId id="550145303" r:id="rId25"/>
    <p:sldId id="301" r:id="rId26"/>
  </p:sldIdLst>
  <p:sldSz cx="36576000" cy="2057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D1D1"/>
    <a:srgbClr val="C0C0C0"/>
    <a:srgbClr val="B8B8B8"/>
    <a:srgbClr val="151617"/>
    <a:srgbClr val="FAC2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5" autoAdjust="0"/>
    <p:restoredTop sz="96391" autoAdjust="0"/>
  </p:normalViewPr>
  <p:slideViewPr>
    <p:cSldViewPr snapToGrid="0">
      <p:cViewPr>
        <p:scale>
          <a:sx n="46" d="100"/>
          <a:sy n="46" d="100"/>
        </p:scale>
        <p:origin x="1080" y="824"/>
      </p:cViewPr>
      <p:guideLst/>
    </p:cSldViewPr>
  </p:slideViewPr>
  <p:outlineViewPr>
    <p:cViewPr>
      <p:scale>
        <a:sx n="33" d="100"/>
        <a:sy n="33" d="100"/>
      </p:scale>
      <p:origin x="0" y="-158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2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76056853870294E-2"/>
          <c:y val="9.3264197944893698E-2"/>
          <c:w val="0.73610964820561409"/>
          <c:h val="0.80795245305475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</c:strCache>
            </c:strRef>
          </c:tx>
          <c:spPr>
            <a:solidFill>
              <a:srgbClr val="8C8C8C"/>
            </a:solidFill>
          </c:spPr>
          <c:invertIfNegative val="0"/>
          <c:dPt>
            <c:idx val="0"/>
            <c:invertIfNegative val="0"/>
            <c:bubble3D val="0"/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0-F926-8049-BECD-8EF564BFB1B7}"/>
              </c:ext>
            </c:extLst>
          </c:dPt>
          <c:dPt>
            <c:idx val="1"/>
            <c:invertIfNegative val="0"/>
            <c:bubble3D val="0"/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926-8049-BECD-8EF564BFB1B7}"/>
              </c:ext>
            </c:extLst>
          </c:dPt>
          <c:dPt>
            <c:idx val="2"/>
            <c:invertIfNegative val="0"/>
            <c:bubble3D val="0"/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2-F926-8049-BECD-8EF564BFB1B7}"/>
              </c:ext>
            </c:extLst>
          </c:dPt>
          <c:dPt>
            <c:idx val="3"/>
            <c:invertIfNegative val="0"/>
            <c:bubble3D val="0"/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926-8049-BECD-8EF564BFB1B7}"/>
              </c:ext>
            </c:extLst>
          </c:dPt>
          <c:dPt>
            <c:idx val="4"/>
            <c:invertIfNegative val="0"/>
            <c:bubble3D val="0"/>
            <c:spPr>
              <a:solidFill>
                <a:srgbClr val="8C8C8C"/>
              </a:solidFill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926-8049-BECD-8EF564BFB1B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Sheet1!$B$3:$B$7</c:f>
              <c:strCache>
                <c:ptCount val="5"/>
                <c:pt idx="0">
                  <c:v>Short Form</c:v>
                </c:pt>
                <c:pt idx="1">
                  <c:v>Music</c:v>
                </c:pt>
                <c:pt idx="2">
                  <c:v>Podcasts</c:v>
                </c:pt>
                <c:pt idx="3">
                  <c:v>Movies</c:v>
                </c:pt>
                <c:pt idx="4">
                  <c:v>Documentary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0.5</c:v>
                </c:pt>
                <c:pt idx="1">
                  <c:v>3</c:v>
                </c:pt>
                <c:pt idx="2">
                  <c:v>30</c:v>
                </c:pt>
                <c:pt idx="3">
                  <c:v>120</c:v>
                </c:pt>
                <c:pt idx="4">
                  <c:v>180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F926-8049-BECD-8EF564BFB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-1928124256"/>
        <c:axId val="-1928123168"/>
      </c:barChart>
      <c:catAx>
        <c:axId val="-192812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0">
            <a:solidFill>
              <a:srgbClr val="8C8C8C"/>
            </a:solidFill>
          </a:ln>
        </c:spPr>
        <c:txPr>
          <a:bodyPr/>
          <a:lstStyle/>
          <a:p>
            <a:pPr>
              <a:defRPr sz="32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pPr>
            <a:endParaRPr lang="en-US"/>
          </a:p>
        </c:txPr>
        <c:crossAx val="-1928123168"/>
        <c:crosses val="autoZero"/>
        <c:auto val="1"/>
        <c:lblAlgn val="ctr"/>
        <c:lblOffset val="100"/>
        <c:noMultiLvlLbl val="0"/>
      </c:catAx>
      <c:valAx>
        <c:axId val="-1928123168"/>
        <c:scaling>
          <c:orientation val="minMax"/>
          <c:max val="180"/>
        </c:scaling>
        <c:delete val="0"/>
        <c:axPos val="l"/>
        <c:majorGridlines>
          <c:spPr>
            <a:ln>
              <a:solidFill>
                <a:srgbClr val="008564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32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pPr>
            <a:endParaRPr lang="en-US"/>
          </a:p>
        </c:txPr>
        <c:crossAx val="-192812425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4FAB7-7DF1-470D-9D24-E6B58A84B8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6" y="8736014"/>
            <a:ext cx="963023" cy="3317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88521-8FCE-4BCB-8B67-3730585527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846B-0977-4E9D-973A-F0EA2C10623B}" type="datetimeFigureOut">
              <a:rPr lang="en-US" smtClean="0">
                <a:latin typeface="NVIDIA Sans" panose="020B0503020203020204" pitchFamily="34" charset="0"/>
                <a:cs typeface="NVIDIA Sans" panose="020B0503020203020204" pitchFamily="34" charset="0"/>
              </a:rPr>
              <a:t>4/13/24</a:t>
            </a:fld>
            <a:endParaRPr lang="en-US"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820F8-FB5B-4060-9702-8BB4F61830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6212FBFF-564E-4199-8DDC-2B82D308BF1D}" type="slidenum">
              <a:rPr lang="en-US" smtClean="0">
                <a:latin typeface="NVIDIA Sans" panose="020B0503020203020204" pitchFamily="34" charset="0"/>
                <a:cs typeface="NVIDIA Sans" panose="020B0503020203020204" pitchFamily="34" charset="0"/>
              </a:rPr>
              <a:pPr algn="l"/>
              <a:t>‹#›</a:t>
            </a:fld>
            <a:endParaRPr lang="en-US"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7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fld id="{354A8664-169C-4436-81C8-E492002C26A5}" type="datetimeFigureOut">
              <a:rPr lang="en-US" smtClean="0"/>
              <a:pPr/>
              <a:t>4/13/24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fld id="{A93AD357-0C40-4436-9D38-C47D60C1C9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3E2AA-C3B7-40F1-8870-35AD3374F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6" y="8736014"/>
            <a:ext cx="963023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3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8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07D900F6-F9C5-E13E-B321-472E2C064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3" name="Picture 2" descr="A picture containing graphics, logo, symbol, graphic design&#10;&#10;Description automatically generated">
            <a:extLst>
              <a:ext uri="{FF2B5EF4-FFF2-40B4-BE49-F238E27FC236}">
                <a16:creationId xmlns:a16="http://schemas.microsoft.com/office/drawing/2014/main" id="{AC2F1390-BF3D-835C-3CE7-1F9507746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5" y="773531"/>
            <a:ext cx="8365991" cy="2882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DD93D-C8D9-AAAA-C193-4F162992EE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3012" y="2983577"/>
            <a:ext cx="19282214" cy="4937760"/>
          </a:xfrm>
        </p:spPr>
        <p:txBody>
          <a:bodyPr anchor="b">
            <a:normAutofit/>
          </a:bodyPr>
          <a:lstStyle>
            <a:lvl1pPr algn="l">
              <a:defRPr sz="8800" b="1" cap="none" baseline="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FDDD85-BD02-911B-1C62-433286994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3012" y="7941727"/>
            <a:ext cx="19282214" cy="1703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0" cap="none" baseline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dirty="0"/>
              <a:t>Click to Add Subtitle/Name/Date</a:t>
            </a:r>
          </a:p>
        </p:txBody>
      </p:sp>
    </p:spTree>
    <p:extLst>
      <p:ext uri="{BB962C8B-B14F-4D97-AF65-F5344CB8AC3E}">
        <p14:creationId xmlns:p14="http://schemas.microsoft.com/office/powerpoint/2010/main" val="14787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ECDE791-270C-BF8C-81C1-76A0831C1A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45783C-AD8B-1C6E-6189-2C6A7ED49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248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C7C90A-73D6-E171-33CA-4E89BA293C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93474C4-48DE-3777-A7E6-66A14FC6B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9248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FA87B4-E089-FC07-89C2-EA0620853B79}"/>
              </a:ext>
            </a:extLst>
          </p:cNvPr>
          <p:cNvCxnSpPr>
            <a:cxnSpLocks/>
          </p:cNvCxnSpPr>
          <p:nvPr userDrawn="1"/>
        </p:nvCxnSpPr>
        <p:spPr>
          <a:xfrm>
            <a:off x="16413162" y="5693228"/>
            <a:ext cx="1728247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02E9B9-4BF5-6080-A68D-577B3CFA3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D73545-7C20-075B-2C1C-DF7F4214DAD6}"/>
              </a:ext>
            </a:extLst>
          </p:cNvPr>
          <p:cNvCxnSpPr>
            <a:cxnSpLocks/>
          </p:cNvCxnSpPr>
          <p:nvPr userDrawn="1"/>
        </p:nvCxnSpPr>
        <p:spPr>
          <a:xfrm>
            <a:off x="16413162" y="5693228"/>
            <a:ext cx="1728247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A42E39E-F558-16B2-B1CE-93D204E34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248" y="1218776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6075D2-4650-7EB1-4F7E-447F77C06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02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B60F29-EAFD-D95F-11A7-522A796CA55D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F5E0159-2062-54D4-B444-4F04EED230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A7D3A0-47E2-AF7B-E89C-6F90C67A8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9A406-CE29-3A8D-BC16-6BD86203C8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6CCF06A-1AE0-649C-7FD4-A4AD4CCAD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8BF97-25AA-1462-7737-C9F688962248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E7F96C-8641-759A-C4B4-91D493A323B7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2AD3A61-7583-56FE-D581-B662F99B0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55D1BC-2F32-1320-2F7E-E97C10EFE149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29593E9-DD69-D199-66E9-1AD029D358A8}"/>
              </a:ext>
            </a:extLst>
          </p:cNvPr>
          <p:cNvSpPr txBox="1">
            <a:spLocks/>
          </p:cNvSpPr>
          <p:nvPr userDrawn="1"/>
        </p:nvSpPr>
        <p:spPr>
          <a:xfrm>
            <a:off x="2596896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C3B6D4-0ADD-464C-BD2D-257BE3E2D8D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7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3CD4AC-6599-9139-48AD-37DCAEFC9C0F}"/>
              </a:ext>
            </a:extLst>
          </p:cNvPr>
          <p:cNvSpPr/>
          <p:nvPr userDrawn="1"/>
        </p:nvSpPr>
        <p:spPr>
          <a:xfrm>
            <a:off x="32689800" y="18333715"/>
            <a:ext cx="3886200" cy="2240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8CE70B-4A73-2CDA-4106-8F959E357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303E50-8A83-54D2-8D06-1904385F2B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1B69A0B-9760-28C1-5DE8-5EE814EF52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65C1B2-04C0-DFB7-6EBD-AB040BF7DEFF}"/>
              </a:ext>
            </a:extLst>
          </p:cNvPr>
          <p:cNvSpPr/>
          <p:nvPr userDrawn="1"/>
        </p:nvSpPr>
        <p:spPr>
          <a:xfrm>
            <a:off x="20162837" y="0"/>
            <a:ext cx="16413163" cy="20573998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</a:ln>
        </p:spPr>
        <p:txBody>
          <a:bodyPr tIns="2194560" anchor="ctr"/>
          <a:lstStyle/>
          <a:p>
            <a:pPr lvl="0" indent="0" algn="ctr" defTabSz="2743200">
              <a:lnSpc>
                <a:spcPct val="90000"/>
              </a:lnSpc>
              <a:spcBef>
                <a:spcPts val="3000"/>
              </a:spcBef>
              <a:buFontTx/>
              <a:buNone/>
            </a:pPr>
            <a:endParaRPr lang="en-US" sz="4000" dirty="0" err="1">
              <a:solidFill>
                <a:schemeClr val="bg2"/>
              </a:solidFill>
              <a:latin typeface="NVIDIA Sans" panose="020B05030202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472DC-2279-F186-008D-6EC9A40B3DCA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31711-1359-3AFC-3118-FB20395A8CC3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C69E3B1-A791-DCBA-5395-FDEBE9D69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DC2502-4915-5E9A-D92C-046E02303113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52BE6DC-8056-4300-771B-1E5A44303562}"/>
              </a:ext>
            </a:extLst>
          </p:cNvPr>
          <p:cNvSpPr txBox="1">
            <a:spLocks/>
          </p:cNvSpPr>
          <p:nvPr userDrawn="1"/>
        </p:nvSpPr>
        <p:spPr>
          <a:xfrm>
            <a:off x="2596896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C3B6D4-0ADD-464C-BD2D-257BE3E2D8D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6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NO SUBTITL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94EE8E-8499-E649-9D65-52E13C0DE2CB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224051-F6A0-1C68-72F2-09CC08062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1218776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684755-C5FC-AC50-65BB-81DB0D4B45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3B833-0169-9942-0C34-3173DDB88C15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A304D4-014C-60EE-E0A3-7A7D03BDE871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AC6FBB-55BD-E1DC-D634-E645384BD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03C766-949A-7CC3-8AB3-538B5C8F7C60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F47D23-438F-22E0-F300-A852BA1BDC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57B6393-4F50-4A15-EF74-3D1B640C0BF8}"/>
              </a:ext>
            </a:extLst>
          </p:cNvPr>
          <p:cNvSpPr txBox="1">
            <a:spLocks/>
          </p:cNvSpPr>
          <p:nvPr userDrawn="1"/>
        </p:nvSpPr>
        <p:spPr>
          <a:xfrm>
            <a:off x="2596896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C3B6D4-0ADD-464C-BD2D-257BE3E2D8D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6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TITLE ONLY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6DF6B-AA28-1E18-7D69-34A1E206799E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F8B1F53-1589-33D7-3C32-077E788C62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F4C1EF-D7E4-3702-6092-EFE862FFB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8604153"/>
            <a:ext cx="12179806" cy="3365695"/>
          </a:xfrm>
        </p:spPr>
        <p:txBody>
          <a:bodyPr anchor="ctr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37DE7-1D7A-32A3-A88D-722BA52766C9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7B295-1243-2BBD-AC77-7002AC68B56D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F124724-C9CF-DF8A-9FE0-CE1C65F9B0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AA0DBA4-5237-23C7-05D8-DD9640379CB8}"/>
              </a:ext>
            </a:extLst>
          </p:cNvPr>
          <p:cNvSpPr txBox="1">
            <a:spLocks/>
          </p:cNvSpPr>
          <p:nvPr userDrawn="1"/>
        </p:nvSpPr>
        <p:spPr>
          <a:xfrm>
            <a:off x="2596896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C3B6D4-0ADD-464C-BD2D-257BE3E2D8D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3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NO BULLETS - 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5DADC-C505-F594-3ED9-E07FA6C3859F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1B97FD-6C93-BC60-D63A-B88F2C3C2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6829593"/>
            <a:ext cx="12143232" cy="3365695"/>
          </a:xfrm>
        </p:spPr>
        <p:txBody>
          <a:bodyPr anchor="b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B0DECC-5F4B-7918-876B-2BF2EA652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10283120"/>
            <a:ext cx="12143232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FD8965-93AC-C44D-A13A-AA1A59E48E89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76025B-4D61-0E71-7F02-BE092B8B6E56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868D588-6D8B-CDEB-A2E0-D376E5C6C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822DB8DA-38BC-95A4-39B5-5464378B46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D74CA92-EF16-40D7-2942-F366FA56461E}"/>
              </a:ext>
            </a:extLst>
          </p:cNvPr>
          <p:cNvSpPr txBox="1">
            <a:spLocks/>
          </p:cNvSpPr>
          <p:nvPr userDrawn="1"/>
        </p:nvSpPr>
        <p:spPr>
          <a:xfrm>
            <a:off x="2596896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C3B6D4-0ADD-464C-BD2D-257BE3E2D8D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FA34CC3-F5EE-3A8A-AA13-FC23B233B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A682B68-3659-B898-36D3-E447501FB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59F3285-DAE4-EEAA-1022-7AE1DD168FD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62650" y="4849813"/>
            <a:ext cx="24450701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ACFA6DD-1412-CA3C-15F4-ED8AD6B2B85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62650" y="17063961"/>
            <a:ext cx="2445070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6BBB72-064F-A97E-FE2D-2916C4D3DAF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62650" y="17751568"/>
            <a:ext cx="2445070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6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904B512-77C9-3A9F-0589-67D0C765FDC0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19354800" y="6919968"/>
            <a:ext cx="15583596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C8AA277-6DD1-2CCF-12CD-C2AD75B0A1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D79B1E-BCCA-42A9-FF20-7B376772A56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16345595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8FAA03E-2924-5648-AA06-0B8C894A49D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16345595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A33F69-6DBC-F1DB-EAD6-D5B9002DF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430B97A-31FA-023E-3290-2B9B63D00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829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BA88D4-0997-C5B9-36CF-9B1633F8B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E739272-8253-AD42-BD05-8F666D4982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78AB0E9-F286-1C40-1AD6-B85103B0A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FC3074C-54D1-DCE0-426E-97BA7CD58B8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592799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25477F0-8392-CEDA-19F2-0A29016EECC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16345595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A2AF85A-9EEE-C062-1006-74D7741E330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16345595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9E96633-6475-1F2C-E726-28BE8668FBC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8592805" y="17063961"/>
            <a:ext cx="16346278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2428D4D-F13F-B280-6137-8C32CD9EEF0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8592805" y="17751568"/>
            <a:ext cx="16346278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856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34B88-2544-75AC-CBB8-19A1035D1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9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16114AB-138A-4EAC-3492-E7D7CA151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B79CE2D-84D0-541E-C116-5E768BBF9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431A644-F8BA-5000-F78A-9BB8A4809E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8832277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46989B9-88FE-F861-A0B6-8F80720B5C7E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11058350" y="6919968"/>
            <a:ext cx="6924849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73B8B69-1B16-2A38-932F-E517F5C0529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592805" y="4849813"/>
            <a:ext cx="8832277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0E8F47-2868-457B-7861-466422E34231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28013551" y="6919968"/>
            <a:ext cx="6924849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5FB899-4F67-DA8C-A516-B71387137DB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8832277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1A5AAD0-2B0D-F6DE-8C5D-5C0625FD55A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8832277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BD83B1D-F849-2310-DE25-451C7BD75C5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8592805" y="17063961"/>
            <a:ext cx="8832646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0292527-B9F3-D59F-1575-33C8C564E87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8592805" y="17751568"/>
            <a:ext cx="8832646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011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6EC4D90-EA3E-9A18-FEA5-3EEF50715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BFC61ED-E368-EADF-A0C1-3AE9904C7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5FE98CD1-AB1E-1E7B-2FF4-F7E242CBAB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148473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CCE8B13-298C-67A4-073D-4636A3BCE7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893038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9FA27DB-2E4D-388B-2F4A-FE708B1D264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37604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5E18C58-3C84-ECE1-A164-6A5FF953635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653110" y="17063961"/>
            <a:ext cx="1078992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D55A3EC-8AF3-3222-5E82-1A74FA5AB0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53110" y="17751568"/>
            <a:ext cx="1078992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F9A555E-B5A7-F2B9-6D6D-E24CAD68B92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2893040" y="17063961"/>
            <a:ext cx="1078992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FC4CC4C-42B6-5D87-37D6-FE779B1ABFE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893040" y="17751568"/>
            <a:ext cx="1078992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4DE79F6-DE99-BDFD-033A-5AB8981A3A0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132970" y="17063961"/>
            <a:ext cx="1079037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6F712D3-EAE3-8A7F-010B-AFEF00AE6B0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4132970" y="17751568"/>
            <a:ext cx="1079037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680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59D9FFB-F331-2BA3-76DB-D0D67666F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37A17E-9A03-1AA3-D59C-3833F19EF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FF59CD9-73FD-415B-F082-C27D3FC74C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20757" y="4849813"/>
            <a:ext cx="798298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0082BEB-34AF-6104-9172-84A9393C73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2254" y="4849813"/>
            <a:ext cx="798298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ACBD8DD-E9B6-20E0-AF99-F566611D525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637606" y="4849813"/>
            <a:ext cx="796913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3F34C73B-16DF-6108-33FA-2019F4A18A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969260" y="4849813"/>
            <a:ext cx="7969133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A0C0A2B-E05B-6582-22E0-E2FB87D4F5F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087333" y="17063961"/>
            <a:ext cx="7967906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252818C-30B9-BEAB-C34B-3FDB45B0785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0527" y="17063961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E94F7E10-2AF0-1049-A3BD-C3667BA1A7B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087333" y="17751568"/>
            <a:ext cx="7967906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CCE2100E-D959-41B2-929B-D1BC5577201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0527" y="17751568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9556000-DFCA-8B90-EBBC-359C95C3B36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527529" y="17063961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80DB8C8F-25FA-6C95-C2D7-C138BAA32B5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527529" y="17751568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63D94597-BF94-1410-90DE-B1569E6B339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76037" y="17063961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BF06A1A9-1746-181C-9E88-1422CE2DFEC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6976037" y="17751568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35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907B76C-DA4A-68FA-C798-F3D3ED6D3E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80A5F7E9-98C2-BE12-2CFF-1D4269C21C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C40D16D0-F1BB-6699-BB7A-3010F14B4E5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69BAFFD-DE29-C3FE-3E3D-0742C54E77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56844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F8CDCB5-2334-0382-7EDF-D6A8C4C3791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56844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E8130F2-A049-2C2C-49C2-814F60E02EF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894348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2EF59D26-21AA-0628-FEAE-B2017AD93D4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2894348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A27073E-24AC-35B6-4579-F3553211D14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4151315" y="9981886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7137105-F7C8-86F9-A19D-CC0280C955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4151315" y="10669493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215F7B2-F4E2-412D-DB90-96FF4E146F1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8520757" y="11931888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6B1B50B-4191-7EA1-DD61-A96EBE2A0C65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65320" y="11931888"/>
            <a:ext cx="10789919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65B4C94D-3029-61DE-18DE-8A6472E970B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276587" y="17063961"/>
            <a:ext cx="1077865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CE518717-6ECD-F803-EEF8-2B2D7CF9EB4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276587" y="17751568"/>
            <a:ext cx="1077865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C5D8EE17-AD94-2DE2-C337-573533395DA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8533554" y="17063961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85A95BB1-6B72-7CA5-06BB-430623F1D27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8533554" y="17751568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DC5F873-F78F-F1B6-1AFB-37B1EE50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8631CFA9-583B-6069-2D7A-BD83D75791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144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1953C1A-70BD-1EAA-9874-87A836A819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252F9A9-D932-EDF6-7A48-D5D93A4045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D0D95889-F2DB-3BC9-69A2-99832FFC98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0BBE6F4-0357-A4FD-1E64-134C0BB676E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56844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FAE3A57-5BF4-79B4-4629-2CC735C71FE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56844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9A50CCA-B5CD-F9AE-216F-C421A1BD9F0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894348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57508AA-A2C8-98B6-81F3-50D83C5092C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2894348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4222A90-C423-A76E-E4A1-DC33CE530C3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4151315" y="9981886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4209A868-D6F4-3E49-A6A2-D0B83BADF3A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4151315" y="10669493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9C37E9B7-863B-6FEB-5E35-885ED1194BFF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1290265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577FA631-E033-ADBD-0DC9-D0DB5E39C19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65684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81881A2-4556-E0E7-4976-CE4CA8B44BD2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415973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E8E5407-C49C-0C9D-34F8-F6F0488021F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68105" y="17063961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22DA5A94-C231-4766-8AC7-EF73C16EBD6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68105" y="17751568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00B4030C-05CF-B466-BA8F-C340617A578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2905609" y="17063961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94CEECC-D038-E547-DC3E-DE08CED8E7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905609" y="17751568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194DC10A-126A-4CF6-0FD2-5B6BB2EFDEB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4162576" y="17063961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57F8B789-2F41-F510-798B-CCE7F38AB05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4162576" y="17751568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01540E5A-2872-4A69-C821-D69B87963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4FBCAD5-F75E-2024-91A6-AF69090C6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70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44D2068-6849-9B7C-6BC5-5E5F7AA4A62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35071" y="17059122"/>
            <a:ext cx="795528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BD648D6-A7DD-1281-7F44-26AAC46ED2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6573" y="17059122"/>
            <a:ext cx="7970338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A889FC2-EEE4-383A-34F1-AA6640C2BE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335071" y="17727056"/>
            <a:ext cx="795528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DD1B20-C6FB-A50F-E2B0-453434ECCBA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86573" y="17727056"/>
            <a:ext cx="7970338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AE5F378B-4650-A769-498F-70E97D83294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86573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4D0EBD50-D183-BA46-8F9A-CA94A31E251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335074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B28D2A90-D084-131D-BC81-F32026B9D48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2783576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31F641B-69D7-D8F7-664B-8DC4432B48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783575" y="17059122"/>
            <a:ext cx="7951467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523F0B05-8C96-0447-48C6-977D2CE109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83575" y="17727056"/>
            <a:ext cx="7951467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50F6A7B-55D2-E137-09E7-D5EB0FECCA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36E7E436-EF57-51FD-A8FB-FDA402DAB6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11D06D85-EEB0-0A4E-44A0-04EB0FDA491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9CAB601B-BE03-84B9-C2D3-F9A9DD36F0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2901EEFF-A05E-86EF-2959-BEBE7506CE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94409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CA5DE0BE-2247-E600-19F8-62852DE95A3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37603" y="9981886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33E875-82FA-EFBA-E610-7A1BB8D8E0D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94409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16E04D83-5D56-3ED0-0106-291190FF16C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37603" y="10669493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B72D7370-4F41-FFA7-2106-37908325FCC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8534605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FF43D71-DEF4-2B0C-C6B4-BCAFBD85271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534605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F818D8AD-CFB5-A8CB-CABB-19C1B1AFE5B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983113" y="9981886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3409FA5-2A41-C5C8-6575-A607630F90F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6983113" y="10669493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B193957-7130-A79D-273C-851474BDC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A822B21-EE98-CD37-EC99-C8836B300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900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5EA57D4F-DD4C-CA06-8F17-B354B7AF0AE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637603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06F88D93-EC5D-0F4F-2D03-D40CFF157D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086104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2460103-C7AD-1E73-A79D-2130A59BA43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8534606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CB4626F4-FF48-A6FD-42A0-87CB9D35E8B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BBF469D-EB9A-C1CD-A4E0-EFCD4EF63E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398E7A27-AB90-AE4B-9C41-53706113993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375CDD23-925E-31A1-C3FF-2D6ED9D05A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15BDAD05-3EAC-DFAA-EDD1-1D9E9C00211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6968061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2360B2E4-D618-5423-3E76-F376EBCA010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94409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AD06D986-4434-AF51-6805-3B97BBB7694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37603" y="9981886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1F515353-8B00-746C-A2DE-32E93A0F1A0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94409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5744BB22-B21A-41F1-3AC0-E5405D3F38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37603" y="10669493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8435F4BE-979D-A31E-822F-BE5B89134C2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8534605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677BC232-CE11-33FD-E959-01E1784345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534605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44F4CD93-1747-0EB8-E78A-72E497AAB23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983113" y="9981886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1A697863-003A-44B9-586E-527F58EF782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6983113" y="10669493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F51F4D18-0362-FD9E-AC25-A4A81A8B19E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087333" y="17059122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3B0CD77-A671-31CB-AC75-0C7EC845BB1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0527" y="17059122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5373FC8-B0DB-5978-E125-CA5A68C0257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087333" y="17746729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E6B03167-9698-83DC-3B32-0493773EDD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0527" y="17746729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A6B7D653-72EF-B0B1-6654-9E4D6E8DCA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527529" y="17059122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68246EB6-5778-F487-E211-E6E38EDCBD3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527529" y="17746729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6E19FE0-274C-8D86-A257-C3C9C6050C5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76037" y="17059122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6EE28B31-BBFD-198B-6E2A-89E9C4CCFA8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6976037" y="17746729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7782373E-DEA5-D3FA-DF0B-FC71246BA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6E4B878-2BFA-C852-759E-04F4BD4E4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90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C8872D6-E3D9-128D-6975-7E43AE049D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782110" y="17059122"/>
            <a:ext cx="626148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24D63DA-1ECC-62E5-3223-DD9853116B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37420" y="17059122"/>
            <a:ext cx="625484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96C6CE-75C2-58D3-2077-098855EC50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82110" y="17727056"/>
            <a:ext cx="626148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B889168-9CA5-7858-11A4-7E282071DD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7420" y="17727056"/>
            <a:ext cx="625484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3F8F5E2E-FAA9-873C-63EB-B4940E3D490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021177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119A3EE3-90A6-60F9-3E78-60D1CE1FB24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779715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C639A2E5-6B54-F354-C964-79CE29BEB3D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5286158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405A4B4F-FDD8-68B8-BEC0-2C9F5E7703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532409" y="17059122"/>
            <a:ext cx="626364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6A9D8994-57AB-FC46-F970-8A9BC7CAD26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8532409" y="17727056"/>
            <a:ext cx="626364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34A2868F-2DD9-684C-4C82-813EEBD15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D2FB10F1-37BA-6882-EBF3-73F1E627FF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F7972475-48C0-DE70-4A42-09E610902CE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03F70687-E13E-779B-ECD8-584B6FB4FB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EB21B6ED-31E4-7226-13B1-F2AA1B5EC04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6C21D96F-4A3F-E55C-9A59-55E018F25D9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8527620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485D12D2-2B06-3201-0659-EE86413C68D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307424" y="17059122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7241A741-AE7C-3428-6194-0F6E94BF06F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307424" y="17727056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8D28CF82-511F-AF83-F5D5-77ECB99010E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141913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1439B33F-68A6-6AFE-68C2-8A0B706EE9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91957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1B9EFC83-50E5-49BB-B838-4F101E95AB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141913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BFB3F389-B76A-63C4-BC38-E857B1B0979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91957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AAEBAC8-FBC5-9068-A8B4-AEE29F8FC0A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1900662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17BBB11-F155-8A2D-2741-A48639DDC9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900662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74BB25EE-CFA9-E005-5BB1-CAC4EA6436E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66515" y="9981886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3505C59D-AFAD-58D3-4166-F5257E096C4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66515" y="10669493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9183A493-96AB-21A4-F2F2-55F4C25B4A3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637606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39F09929-49C9-A912-1E78-C37DD2A400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637606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2700C3A0-30EC-1996-7732-DE4E1CF95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0EDA14A-3243-B144-7B6A-EA7981E5D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185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9B94E87-6C45-B9E5-F5AE-D69D71E616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295" y="17059122"/>
            <a:ext cx="626148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960A4EC5-468D-A3E6-9294-084BA073A2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37605" y="17059122"/>
            <a:ext cx="625484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AB65765-2201-817D-E699-AB8E899F5A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82295" y="17727056"/>
            <a:ext cx="626148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54B1517-FE34-AAC0-C4EE-52F7D477D2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37605" y="17727056"/>
            <a:ext cx="625484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0BC2C71-2AC1-DDC7-734C-63EE3CA218F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637605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4A5495BC-7C50-8C58-B54F-D3C882FECC1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396143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48C56C91-18A4-7D8E-94FC-6714566B099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1902586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528A02C1-AD1D-1EE4-C6AC-3B590D5277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132594" y="17059122"/>
            <a:ext cx="626364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1D675D5-3EFF-B8AD-BA35-187E996A9B6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132594" y="17727056"/>
            <a:ext cx="626364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F1029ABF-1C3A-2F51-92CB-AA5A3AC353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8FE2B66F-F99F-570D-A31D-3578C4B3B17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42FEAB60-4C6E-41A0-FC52-81583615683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A2963118-2A95-082A-4DFF-6C0DA33F59B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F1791F3A-0E82-06A9-0588-000305CD159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7E0D42E0-350E-2247-45F3-56D42F8A4B6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144048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A7640883-7B53-617D-BE12-A19E85F82D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1907609" y="17059122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D9B189E3-4BDB-A032-87AD-39D194013B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907609" y="17727056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2A34B9E8-CFB0-ABCC-D2C4-A8F174FDB9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141913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716C5C95-2BC4-4D5A-9F5E-FA8B8CECBF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91957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471A9256-6A6C-5C2D-1DEA-813569F4D29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141913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43D755B0-CB88-73DF-77BE-F524AF55542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91957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3198CB65-E1BB-0862-2BBA-EDF38803C3B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1900662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D76AC962-A132-DA02-DE26-644561C88B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900662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7EC2D322-35AF-3168-CAE7-F7242C22DE6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66515" y="9981886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B0179DD1-4F77-A229-F54C-117D786F649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66515" y="10669493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1B3ED7E6-3440-4DEC-6512-E64B9960C25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28661124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9C3AE372-0E56-771E-CCB5-C1E77A38D34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644881" y="17103569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F415D1AB-B98D-8EC8-08B0-3DAD5A3D8CB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644881" y="17791176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5A71691E-DD29-C12F-E295-A972376CE11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7606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09DF864-DBFA-F92D-B685-429A430B26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37606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4AD4D5AB-34C6-812D-8AD2-BF8272B62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B1FCE4BF-7751-CC7B-D446-A5791D382E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224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72E11-DD16-4EAC-A294-E115038AA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7920F6-AC26-4611-AAD3-44D6CEA3FB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301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e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34B88-2544-75AC-CBB8-19A1035D1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0B57E-B314-99BB-8DF8-2672644B4F4E}"/>
              </a:ext>
            </a:extLst>
          </p:cNvPr>
          <p:cNvSpPr/>
          <p:nvPr userDrawn="1"/>
        </p:nvSpPr>
        <p:spPr>
          <a:xfrm>
            <a:off x="15000920" y="10556523"/>
            <a:ext cx="11020290" cy="74920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</a:pPr>
            <a:endParaRPr lang="en-US" sz="9600" b="1" dirty="0" err="1">
              <a:solidFill>
                <a:schemeClr val="tx1"/>
              </a:solidFill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F80E6-5287-D931-0053-EF9F8579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422" y="10556523"/>
            <a:ext cx="11022523" cy="78645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89DD87-13E1-B25F-EBCC-2BC52BA4AAC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951796" y="11141440"/>
            <a:ext cx="9273032" cy="25508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9144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18288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27432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36576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869C1B-4BC1-3F4F-4B38-F2FBE6DA615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951796" y="13730012"/>
            <a:ext cx="9273032" cy="25508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96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9144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18288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27432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36576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4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72E11-DD16-4EAC-A294-E115038AA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7920F6-AC26-4611-AAD3-44D6CEA3FB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image of video/demo</a:t>
            </a:r>
          </a:p>
        </p:txBody>
      </p:sp>
    </p:spTree>
    <p:extLst>
      <p:ext uri="{BB962C8B-B14F-4D97-AF65-F5344CB8AC3E}">
        <p14:creationId xmlns:p14="http://schemas.microsoft.com/office/powerpoint/2010/main" val="33908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Insert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34EEA-7CA3-4C82-B29B-3EA15B8822C9}"/>
              </a:ext>
            </a:extLst>
          </p:cNvPr>
          <p:cNvSpPr/>
          <p:nvPr userDrawn="1"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7" name="Media Placeholder 7">
            <a:extLst>
              <a:ext uri="{FF2B5EF4-FFF2-40B4-BE49-F238E27FC236}">
                <a16:creationId xmlns:a16="http://schemas.microsoft.com/office/drawing/2014/main" id="{95086AA8-FFA8-416F-AD2F-0B7223809227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lang="en-US" sz="84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marL="857250" lvl="0" indent="-857250" algn="ctr"/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027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&#10;&#10;Description automatically generated">
            <a:extLst>
              <a:ext uri="{FF2B5EF4-FFF2-40B4-BE49-F238E27FC236}">
                <a16:creationId xmlns:a16="http://schemas.microsoft.com/office/drawing/2014/main" id="{708A9C7D-B92D-A13B-AE0E-7F3EA434A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1316F0-7ADD-BB87-23BE-740C3B3B0100}"/>
              </a:ext>
            </a:extLst>
          </p:cNvPr>
          <p:cNvSpPr/>
          <p:nvPr userDrawn="1"/>
        </p:nvSpPr>
        <p:spPr>
          <a:xfrm>
            <a:off x="0" y="6963916"/>
            <a:ext cx="36576000" cy="13610084"/>
          </a:xfrm>
          <a:prstGeom prst="rect">
            <a:avLst/>
          </a:prstGeom>
          <a:gradFill>
            <a:gsLst>
              <a:gs pos="78000">
                <a:srgbClr val="FFFFFF">
                  <a:alpha val="55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1478E8-E56F-B47D-1F5A-CBA4655161C3}"/>
              </a:ext>
            </a:extLst>
          </p:cNvPr>
          <p:cNvCxnSpPr/>
          <p:nvPr userDrawn="1"/>
        </p:nvCxnSpPr>
        <p:spPr>
          <a:xfrm>
            <a:off x="0" y="11329275"/>
            <a:ext cx="36576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7CCEE02-87E6-1F2B-7676-44BDF7788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50D318-3396-F41C-08C9-6F12DDA73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background&#10;&#10;Description automatically generated">
            <a:extLst>
              <a:ext uri="{FF2B5EF4-FFF2-40B4-BE49-F238E27FC236}">
                <a16:creationId xmlns:a16="http://schemas.microsoft.com/office/drawing/2014/main" id="{868E8BC8-DCAA-6E80-5181-5371045BD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46080A-6CDE-3FF2-A128-47CFF5F0C9C5}"/>
              </a:ext>
            </a:extLst>
          </p:cNvPr>
          <p:cNvSpPr/>
          <p:nvPr userDrawn="1"/>
        </p:nvSpPr>
        <p:spPr>
          <a:xfrm>
            <a:off x="0" y="6963916"/>
            <a:ext cx="36576000" cy="13610084"/>
          </a:xfrm>
          <a:prstGeom prst="rect">
            <a:avLst/>
          </a:prstGeom>
          <a:gradFill>
            <a:gsLst>
              <a:gs pos="78000">
                <a:srgbClr val="FFFFFF">
                  <a:alpha val="55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CCEE02-87E6-1F2B-7676-44BDF7788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50D318-3396-F41C-08C9-6F12DDA73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479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curved lines with a bright light behind them&#10;&#10;Description automatically generated">
            <a:extLst>
              <a:ext uri="{FF2B5EF4-FFF2-40B4-BE49-F238E27FC236}">
                <a16:creationId xmlns:a16="http://schemas.microsoft.com/office/drawing/2014/main" id="{F807122B-A2F6-379E-64FD-A4985E49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51136" b="926"/>
          <a:stretch/>
        </p:blipFill>
        <p:spPr>
          <a:xfrm>
            <a:off x="0" y="0"/>
            <a:ext cx="17150706" cy="2057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DB0CE-6D06-5D9D-4F40-64EBE09315DF}"/>
              </a:ext>
            </a:extLst>
          </p:cNvPr>
          <p:cNvSpPr/>
          <p:nvPr userDrawn="1"/>
        </p:nvSpPr>
        <p:spPr>
          <a:xfrm>
            <a:off x="0" y="0"/>
            <a:ext cx="17150706" cy="20574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4B981-6D72-A82B-BB74-685EAD4F2156}"/>
              </a:ext>
            </a:extLst>
          </p:cNvPr>
          <p:cNvSpPr/>
          <p:nvPr userDrawn="1"/>
        </p:nvSpPr>
        <p:spPr>
          <a:xfrm>
            <a:off x="17204620" y="5394960"/>
            <a:ext cx="566928" cy="15179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14="http://schemas.microsoft.com/office/drawing/2010/main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068417-0A49-4E97-BD32-9EE897037421}"/>
              </a:ext>
            </a:extLst>
          </p:cNvPr>
          <p:cNvSpPr/>
          <p:nvPr userDrawn="1"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CE798D4-9140-2EC5-6DC9-6C6A5F57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4260" y="10771999"/>
            <a:ext cx="22733876" cy="54761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400" cap="none" baseline="0">
                <a:solidFill>
                  <a:schemeClr val="tx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Edit Text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AAD9D4-FB4F-9DA0-9C5E-7AD5B9D1B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260" y="9024760"/>
            <a:ext cx="22733877" cy="1754266"/>
          </a:xfrm>
          <a:prstGeom prst="rect">
            <a:avLst/>
          </a:prstGeom>
        </p:spPr>
        <p:txBody>
          <a:bodyPr/>
          <a:lstStyle>
            <a:lvl1pPr algn="l">
              <a:defRPr sz="12000" b="0" cap="none">
                <a:solidFill>
                  <a:schemeClr val="tx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DC9D6B-A1D3-6E9D-3F5B-25ABC3B87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3140" y="6248046"/>
            <a:ext cx="2357259" cy="23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59444DC2-EE0C-D166-FB2A-0933A4B04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3" name="Picture 2" descr="A picture containing graphics, logo, symbol, graphic design&#10;&#10;Description automatically generated">
            <a:extLst>
              <a:ext uri="{FF2B5EF4-FFF2-40B4-BE49-F238E27FC236}">
                <a16:creationId xmlns:a16="http://schemas.microsoft.com/office/drawing/2014/main" id="{9BB9031F-8728-8968-10CA-E5BDE38FC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5" y="773531"/>
            <a:ext cx="8365991" cy="28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537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B5A3B7-671E-C83C-D30C-891E7AC20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91E553-3F88-CE75-0B41-84F0FCE66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C6155-7E24-522A-D9BC-0187CC532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4777A-F626-7644-27B7-BFAC0B981393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554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_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8F5163-CB61-79FB-F160-F5D40ECCE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>
            <a:normAutofit/>
          </a:bodyPr>
          <a:lstStyle>
            <a:lvl1pPr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DE4CF-0F8A-C449-EB63-E6FB16955E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B67495D-7B41-2537-BC39-7393489E5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844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BB3E37-708E-211E-579F-07C9AF797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>
            <a:normAutofit/>
          </a:bodyPr>
          <a:lstStyle>
            <a:lvl1pPr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FC4D5-AB7A-23D7-9D7B-80DEBB4B5F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46F2B23-740A-C60D-727C-DC63D8F8D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AAC10-E9F2-1A13-3A59-F02BCBD31C18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539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6812F5-ABE3-E984-84D2-2BCF62F74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D5FFB6-C6A8-037E-5413-097EB66C5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EAC335-6BA5-09DF-D45A-2D1E4919D6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7F3906-FA1F-F5DB-AEEC-275E973390E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0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2BC1FA-1DB5-2C7E-04B8-FED750886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2AEF98B-5FB8-3A4F-796B-DD99AF3F2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1F2F2-6278-B4DF-1110-A1875E182B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4011BA-8847-33A7-3882-70122015054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4AC74-E8E5-AA23-89B3-FDB8D3DEFA54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9695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DA1210-4468-5B83-C91A-BBA62AF1227D}"/>
              </a:ext>
            </a:extLst>
          </p:cNvPr>
          <p:cNvGrpSpPr/>
          <p:nvPr userDrawn="1"/>
        </p:nvGrpSpPr>
        <p:grpSpPr>
          <a:xfrm>
            <a:off x="34061399" y="19504414"/>
            <a:ext cx="2514601" cy="1072783"/>
            <a:chOff x="34061399" y="19504414"/>
            <a:chExt cx="2514601" cy="1072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6547AF-589A-45F3-BD57-EACA3BF60CFD}"/>
                </a:ext>
              </a:extLst>
            </p:cNvPr>
            <p:cNvSpPr/>
            <p:nvPr userDrawn="1"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64E9CA-B4B2-365B-092F-3051F7475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</p:spPr>
        </p:pic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2D35CCE-691B-B7BB-20A2-6CCF6593C860}"/>
              </a:ext>
            </a:extLst>
          </p:cNvPr>
          <p:cNvSpPr txBox="1">
            <a:spLocks/>
          </p:cNvSpPr>
          <p:nvPr userDrawn="1"/>
        </p:nvSpPr>
        <p:spPr>
          <a:xfrm>
            <a:off x="25805098" y="19314940"/>
            <a:ext cx="8022506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NVIDIA Sans" panose="020B05030202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C3B6D4-0ADD-464C-BD2D-257BE3E2D8D3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4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18" r:id="rId4"/>
    <p:sldLayoutId id="2147483681" r:id="rId5"/>
    <p:sldLayoutId id="2147483680" r:id="rId6"/>
    <p:sldLayoutId id="2147483682" r:id="rId7"/>
    <p:sldLayoutId id="2147483683" r:id="rId8"/>
    <p:sldLayoutId id="2147483705" r:id="rId9"/>
    <p:sldLayoutId id="2147483685" r:id="rId10"/>
    <p:sldLayoutId id="2147483686" r:id="rId11"/>
    <p:sldLayoutId id="2147483687" r:id="rId12"/>
    <p:sldLayoutId id="2147483691" r:id="rId13"/>
    <p:sldLayoutId id="2147483688" r:id="rId14"/>
    <p:sldLayoutId id="2147483690" r:id="rId15"/>
    <p:sldLayoutId id="2147483689" r:id="rId16"/>
    <p:sldLayoutId id="2147483692" r:id="rId17"/>
    <p:sldLayoutId id="2147483693" r:id="rId18"/>
    <p:sldLayoutId id="2147483709" r:id="rId19"/>
    <p:sldLayoutId id="2147483723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695" r:id="rId29"/>
    <p:sldLayoutId id="2147483721" r:id="rId30"/>
    <p:sldLayoutId id="2147483694" r:id="rId31"/>
    <p:sldLayoutId id="2147483719" r:id="rId32"/>
    <p:sldLayoutId id="2147483724" r:id="rId33"/>
    <p:sldLayoutId id="2147483725" r:id="rId34"/>
    <p:sldLayoutId id="2147483676" r:id="rId35"/>
    <p:sldLayoutId id="2147483684" r:id="rId3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  <p:txStyles>
    <p:titleStyle>
      <a:lvl1pPr algn="ctr" defTabSz="2743200" rtl="0" eaLnBrk="1" latinLnBrk="0" hangingPunct="1">
        <a:lnSpc>
          <a:spcPct val="90000"/>
        </a:lnSpc>
        <a:spcBef>
          <a:spcPct val="0"/>
        </a:spcBef>
        <a:buNone/>
        <a:defRPr sz="7200" b="1" kern="1200" cap="none" baseline="0">
          <a:solidFill>
            <a:schemeClr val="bg1"/>
          </a:solidFill>
          <a:latin typeface="NVIDIA Sans" panose="020B0503020203020204" pitchFamily="34" charset="0"/>
          <a:ea typeface="+mj-ea"/>
          <a:cs typeface="NVIDIA Sans" panose="020B0503020203020204" pitchFamily="34" charset="0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NVIDIA Sans" panose="020B0503020203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012" y="2983577"/>
            <a:ext cx="19282214" cy="4937760"/>
          </a:xfrm>
        </p:spPr>
        <p:txBody>
          <a:bodyPr/>
          <a:lstStyle/>
          <a:p>
            <a:r>
              <a:rPr lang="en-US" dirty="0"/>
              <a:t>Investigating End-to-End </a:t>
            </a:r>
            <a:br>
              <a:rPr lang="en-US" dirty="0"/>
            </a:br>
            <a:r>
              <a:rPr lang="en-US" dirty="0"/>
              <a:t>ASR Architectures for </a:t>
            </a:r>
            <a:br>
              <a:rPr lang="en-US" dirty="0"/>
            </a:br>
            <a:r>
              <a:rPr lang="en-US" dirty="0"/>
              <a:t>Long Form Audio Transcription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012" y="8583167"/>
            <a:ext cx="19282214" cy="10474853"/>
          </a:xfrm>
        </p:spPr>
        <p:txBody>
          <a:bodyPr>
            <a:normAutofit/>
          </a:bodyPr>
          <a:lstStyle/>
          <a:p>
            <a:r>
              <a:rPr lang="en-US" dirty="0"/>
              <a:t>Speaker:</a:t>
            </a:r>
          </a:p>
          <a:p>
            <a:r>
              <a:rPr lang="en-US" dirty="0" err="1"/>
              <a:t>Somshubra</a:t>
            </a:r>
            <a:r>
              <a:rPr lang="en-US" dirty="0"/>
              <a:t> Majumdar, NVIDIA </a:t>
            </a:r>
            <a:r>
              <a:rPr lang="en-US" dirty="0" err="1"/>
              <a:t>NeMo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Authors:</a:t>
            </a:r>
          </a:p>
          <a:p>
            <a:r>
              <a:rPr lang="en-US" dirty="0" err="1"/>
              <a:t>Nithin</a:t>
            </a:r>
            <a:r>
              <a:rPr lang="en-US" dirty="0"/>
              <a:t> Rao </a:t>
            </a:r>
            <a:r>
              <a:rPr lang="en-US" dirty="0" err="1"/>
              <a:t>Koluguri</a:t>
            </a:r>
            <a:r>
              <a:rPr lang="en-US" dirty="0"/>
              <a:t>, Samuel </a:t>
            </a:r>
            <a:r>
              <a:rPr lang="en-US" dirty="0" err="1"/>
              <a:t>Kriman</a:t>
            </a:r>
            <a:r>
              <a:rPr lang="en-US" dirty="0"/>
              <a:t>, Georgy </a:t>
            </a:r>
            <a:r>
              <a:rPr lang="en-US" dirty="0" err="1"/>
              <a:t>Zelenfroind</a:t>
            </a:r>
            <a:r>
              <a:rPr lang="en-US" dirty="0"/>
              <a:t>, </a:t>
            </a:r>
            <a:r>
              <a:rPr lang="en-US" dirty="0" err="1"/>
              <a:t>Somshubra</a:t>
            </a:r>
            <a:r>
              <a:rPr lang="en-US" dirty="0"/>
              <a:t> Majumdar, Dima </a:t>
            </a:r>
            <a:r>
              <a:rPr lang="en-US" dirty="0" err="1"/>
              <a:t>Rekesh</a:t>
            </a:r>
            <a:r>
              <a:rPr lang="en-US" dirty="0"/>
              <a:t>, Vahid </a:t>
            </a:r>
            <a:r>
              <a:rPr lang="en-US" dirty="0" err="1"/>
              <a:t>Noroozi</a:t>
            </a:r>
            <a:r>
              <a:rPr lang="en-US" dirty="0"/>
              <a:t>, Jagadeesh </a:t>
            </a:r>
            <a:r>
              <a:rPr lang="en-US" dirty="0" err="1"/>
              <a:t>Balam</a:t>
            </a:r>
            <a:r>
              <a:rPr lang="en-US" dirty="0"/>
              <a:t>, Boris Ginsburg</a:t>
            </a:r>
          </a:p>
          <a:p>
            <a:endParaRPr lang="en-US" dirty="0"/>
          </a:p>
          <a:p>
            <a:r>
              <a:rPr lang="en-US" dirty="0"/>
              <a:t>{</a:t>
            </a:r>
            <a:r>
              <a:rPr lang="en-US" dirty="0" err="1"/>
              <a:t>nkoluguri@nvidia.com</a:t>
            </a:r>
            <a:r>
              <a:rPr lang="en-US" dirty="0"/>
              <a:t>, </a:t>
            </a:r>
            <a:r>
              <a:rPr lang="en-US" dirty="0" err="1"/>
              <a:t>smajumdar@nvidia.com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878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Conformer – The best of both worlds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4846320"/>
            <a:ext cx="21381720" cy="13651992"/>
          </a:xfrm>
        </p:spPr>
        <p:txBody>
          <a:bodyPr/>
          <a:lstStyle/>
          <a:p>
            <a:r>
              <a:rPr lang="en-US" sz="5400" u="sng" dirty="0"/>
              <a:t>Developed to sidestep the limitations of Conformer</a:t>
            </a:r>
          </a:p>
          <a:p>
            <a:r>
              <a:rPr lang="en-US" dirty="0" err="1"/>
              <a:t>Downsampling</a:t>
            </a:r>
            <a:r>
              <a:rPr lang="en-US" dirty="0"/>
              <a:t> stride : 4x -&gt; 8x</a:t>
            </a:r>
          </a:p>
          <a:p>
            <a:r>
              <a:rPr lang="en-US" dirty="0"/>
              <a:t>Conv : Full Conv -&gt; </a:t>
            </a:r>
            <a:r>
              <a:rPr lang="en-US" dirty="0" err="1"/>
              <a:t>Depthwise</a:t>
            </a:r>
            <a:r>
              <a:rPr lang="en-US" dirty="0"/>
              <a:t> Separable </a:t>
            </a:r>
            <a:r>
              <a:rPr lang="en-US" dirty="0" err="1"/>
              <a:t>Convs</a:t>
            </a:r>
            <a:endParaRPr lang="en-US" dirty="0"/>
          </a:p>
          <a:p>
            <a:r>
              <a:rPr lang="en-US" dirty="0" err="1"/>
              <a:t>Downsampling</a:t>
            </a:r>
            <a:r>
              <a:rPr lang="en-US" dirty="0"/>
              <a:t> dimension : </a:t>
            </a:r>
            <a:r>
              <a:rPr lang="en-US" dirty="0" err="1"/>
              <a:t>ndim</a:t>
            </a:r>
            <a:r>
              <a:rPr lang="en-US" dirty="0"/>
              <a:t> -&gt; 256 (capped for all model sizes)</a:t>
            </a:r>
          </a:p>
          <a:p>
            <a:r>
              <a:rPr lang="en-US" dirty="0"/>
              <a:t>Conv Kernel Size: 31 -&gt; 9</a:t>
            </a:r>
          </a:p>
          <a:p>
            <a:r>
              <a:rPr lang="en-US" dirty="0"/>
              <a:t>Attn: Global Context -&gt; Limited Context + Global Tokens (ala </a:t>
            </a:r>
            <a:r>
              <a:rPr lang="en-US" dirty="0" err="1"/>
              <a:t>Longformer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5400" dirty="0"/>
              <a:t>~Similar accuracy, ~3x faster, ~1/3 GMACs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6EB9A-C75C-82DF-D6DB-6E92AAC4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258800"/>
            <a:ext cx="24923027" cy="673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B008C-C34E-3A01-48F2-BB79A97A8811}"/>
              </a:ext>
            </a:extLst>
          </p:cNvPr>
          <p:cNvSpPr txBox="1"/>
          <p:nvPr/>
        </p:nvSpPr>
        <p:spPr>
          <a:xfrm>
            <a:off x="27767280" y="17221200"/>
            <a:ext cx="7254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Rekesh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Dima, et al. "Fast conformer with linearly scalable attention for efficient speech recognition." 2023 IEEE Automatic Speech Recognition and Understanding Workshop (ASRU). IEEE, 2023.</a:t>
            </a:r>
            <a:endParaRPr lang="en-US" sz="2800" i="1" dirty="0">
              <a:solidFill>
                <a:schemeClr val="bg1"/>
              </a:solidFill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B35DD3-23CF-724F-548A-026EE956A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49417"/>
              </p:ext>
            </p:extLst>
          </p:nvPr>
        </p:nvGraphicFramePr>
        <p:xfrm>
          <a:off x="22722840" y="4846320"/>
          <a:ext cx="14594842" cy="673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2743200" progId="Word.Document.12">
                  <p:embed/>
                </p:oleObj>
              </mc:Choice>
              <mc:Fallback>
                <p:oleObj name="Document" r:id="rId4" imgW="5943600" imgH="274320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B35DD3-23CF-724F-548A-026EE956A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2840" y="4846320"/>
                        <a:ext cx="14594842" cy="6736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4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Duration Processed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4846320"/>
            <a:ext cx="33268920" cy="13651992"/>
          </a:xfrm>
        </p:spPr>
        <p:txBody>
          <a:bodyPr/>
          <a:lstStyle/>
          <a:p>
            <a:r>
              <a:rPr lang="en-US" sz="5400" dirty="0"/>
              <a:t>Maximum audio duration on a single A6000 (48 GB VRAM) </a:t>
            </a:r>
          </a:p>
          <a:p>
            <a:endParaRPr lang="en-US" sz="5400" dirty="0"/>
          </a:p>
          <a:p>
            <a:r>
              <a:rPr lang="en-US" sz="5400" dirty="0"/>
              <a:t>QuartzNet2 (15x5) vs </a:t>
            </a:r>
            <a:r>
              <a:rPr lang="en-US" sz="5400" dirty="0" err="1"/>
              <a:t>ContextNet</a:t>
            </a:r>
            <a:r>
              <a:rPr lang="en-US" sz="5400" dirty="0"/>
              <a:t> (23x5) – Depth of model matters a LOT !</a:t>
            </a:r>
          </a:p>
          <a:p>
            <a:endParaRPr lang="en-US" sz="5400" dirty="0"/>
          </a:p>
          <a:p>
            <a:r>
              <a:rPr lang="en-US" sz="5400" dirty="0"/>
              <a:t>Conformer – T ~ 12 min * 60 sec * 100 frames / 4 stride ~ 18,000 for each of the 18 layers !</a:t>
            </a:r>
          </a:p>
          <a:p>
            <a:r>
              <a:rPr lang="en-US" sz="5400" dirty="0"/>
              <a:t>Fast Conformer – Local Attention mostly eliminates memory restrictions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73396-C780-C1E4-2890-306B31A2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186" y="12428955"/>
            <a:ext cx="19098654" cy="73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Real Time Factor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4846320"/>
            <a:ext cx="15773400" cy="13651992"/>
          </a:xfrm>
        </p:spPr>
        <p:txBody>
          <a:bodyPr/>
          <a:lstStyle/>
          <a:p>
            <a:r>
              <a:rPr lang="en-US" sz="5400" dirty="0"/>
              <a:t>RTF = Time to transcribe audio / Total Audio Duration</a:t>
            </a:r>
          </a:p>
          <a:p>
            <a:endParaRPr lang="en-US" dirty="0"/>
          </a:p>
          <a:p>
            <a:r>
              <a:rPr lang="en-US" dirty="0"/>
              <a:t>Convolutional Models remain stable for long audio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Conformer (global attention) slows down around 5 min</a:t>
            </a:r>
          </a:p>
          <a:p>
            <a:endParaRPr lang="en-US" dirty="0"/>
          </a:p>
          <a:p>
            <a:r>
              <a:rPr lang="en-US" dirty="0"/>
              <a:t>Fast Conformer (global attention) much faster than Conformer at &gt; 5 min, but slows down beyond 20 min</a:t>
            </a:r>
          </a:p>
          <a:p>
            <a:endParaRPr lang="en-US" dirty="0"/>
          </a:p>
          <a:p>
            <a:r>
              <a:rPr lang="en-US" dirty="0"/>
              <a:t>Fast Conformer (local attention) speed is stable - similar to Convolutional models, usually slightly faster than </a:t>
            </a:r>
            <a:r>
              <a:rPr lang="en-US" dirty="0" err="1"/>
              <a:t>ContextNet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E08C7-A7E7-4EBD-7432-6FF174EB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46" y="3895344"/>
            <a:ext cx="14989654" cy="151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E0B866-8D5C-ABB7-396A-E5AC69D4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11456"/>
              </p:ext>
            </p:extLst>
          </p:nvPr>
        </p:nvGraphicFramePr>
        <p:xfrm>
          <a:off x="18651265" y="7034764"/>
          <a:ext cx="15895909" cy="898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54">
                  <a:extLst>
                    <a:ext uri="{9D8B030D-6E8A-4147-A177-3AD203B41FA5}">
                      <a16:colId xmlns:a16="http://schemas.microsoft.com/office/drawing/2014/main" val="2906691046"/>
                    </a:ext>
                  </a:extLst>
                </a:gridCol>
                <a:gridCol w="14907655">
                  <a:extLst>
                    <a:ext uri="{9D8B030D-6E8A-4147-A177-3AD203B41FA5}">
                      <a16:colId xmlns:a16="http://schemas.microsoft.com/office/drawing/2014/main" val="3388937594"/>
                    </a:ext>
                  </a:extLst>
                </a:gridCol>
              </a:tblGrid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 b="0" dirty="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B6A56F"/>
                        </a:buClr>
                        <a:buSzPct val="120000"/>
                        <a:buFontTx/>
                        <a:buNone/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NVIDIA Sans Medium" panose="020B0603020203020204" pitchFamily="34" charset="0"/>
                          <a:cs typeface="NVIDIA Sans Medium" panose="020B0603020203020204" pitchFamily="34" charset="0"/>
                        </a:rPr>
                        <a:t>Long form Audio and its use-cases</a:t>
                      </a:r>
                    </a:p>
                  </a:txBody>
                  <a:tcPr marL="0" marR="365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58080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Understanding the limits imposed by design choices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12821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Evaluation of models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311925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Interesting findings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836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VIDIA Sans Medium" panose="020B0603020203020204" pitchFamily="34" charset="0"/>
                        <a:ea typeface="+mn-ea"/>
                        <a:cs typeface="NVIDIA Sans Medium" panose="020B0603020203020204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7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3F418-8875-D8F7-3CC1-B6DE2F73A307}"/>
              </a:ext>
            </a:extLst>
          </p:cNvPr>
          <p:cNvSpPr txBox="1"/>
          <p:nvPr/>
        </p:nvSpPr>
        <p:spPr>
          <a:xfrm>
            <a:off x="19524558" y="5114484"/>
            <a:ext cx="1124898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NVIDIA Sans" panose="020B0503020203020204" pitchFamily="34" charset="0"/>
                <a:cs typeface="NVIDIA Sans" panose="020B05030202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407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types of architectures are trained on 25,000 hours of speech from </a:t>
            </a:r>
            <a:r>
              <a:rPr lang="en-US" dirty="0" err="1"/>
              <a:t>NeMo</a:t>
            </a:r>
            <a:r>
              <a:rPr lang="en-US" dirty="0"/>
              <a:t> ASR SET - comprised of the following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Librispeech</a:t>
            </a:r>
            <a:r>
              <a:rPr lang="en-US" dirty="0"/>
              <a:t> 960</a:t>
            </a:r>
          </a:p>
          <a:p>
            <a:r>
              <a:rPr lang="en-US" dirty="0"/>
              <a:t>Multilingual </a:t>
            </a:r>
            <a:r>
              <a:rPr lang="en-US" dirty="0" err="1"/>
              <a:t>Librispeech</a:t>
            </a:r>
            <a:r>
              <a:rPr lang="en-US" dirty="0"/>
              <a:t> (</a:t>
            </a:r>
            <a:r>
              <a:rPr lang="en-US" dirty="0" err="1"/>
              <a:t>Eng</a:t>
            </a:r>
            <a:r>
              <a:rPr lang="en-US" dirty="0"/>
              <a:t>)</a:t>
            </a:r>
          </a:p>
          <a:p>
            <a:r>
              <a:rPr lang="en-US" dirty="0"/>
              <a:t>Mozilla Common Voice 7 (</a:t>
            </a:r>
            <a:r>
              <a:rPr lang="en-US" dirty="0" err="1"/>
              <a:t>Eng</a:t>
            </a:r>
            <a:r>
              <a:rPr lang="en-US" dirty="0"/>
              <a:t>)</a:t>
            </a:r>
          </a:p>
          <a:p>
            <a:r>
              <a:rPr lang="en-US" dirty="0"/>
              <a:t>Wall Street Journal </a:t>
            </a:r>
          </a:p>
          <a:p>
            <a:r>
              <a:rPr lang="en-US" dirty="0"/>
              <a:t>Fisher</a:t>
            </a:r>
          </a:p>
          <a:p>
            <a:r>
              <a:rPr lang="en-US" dirty="0"/>
              <a:t>Switchboard-1</a:t>
            </a:r>
          </a:p>
          <a:p>
            <a:r>
              <a:rPr lang="en-US" dirty="0"/>
              <a:t>National Speech Corpus (Singapore)</a:t>
            </a:r>
          </a:p>
          <a:p>
            <a:r>
              <a:rPr lang="en-US" dirty="0"/>
              <a:t>Vox Populi (</a:t>
            </a:r>
            <a:r>
              <a:rPr lang="en-US" dirty="0" err="1"/>
              <a:t>Eng</a:t>
            </a:r>
            <a:r>
              <a:rPr lang="en-US" dirty="0"/>
              <a:t>)</a:t>
            </a:r>
          </a:p>
          <a:p>
            <a:r>
              <a:rPr lang="en-US" dirty="0"/>
              <a:t>VCTK</a:t>
            </a:r>
          </a:p>
          <a:p>
            <a:r>
              <a:rPr lang="en-US" dirty="0" err="1"/>
              <a:t>EuroPal</a:t>
            </a:r>
            <a:r>
              <a:rPr lang="en-US" dirty="0"/>
              <a:t>-ASR</a:t>
            </a:r>
          </a:p>
          <a:p>
            <a:r>
              <a:rPr lang="en-US" dirty="0"/>
              <a:t>12,000 hours subset of challenging samples from People’s 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Benchmarks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 of Domain Evaluations on Long Form Audio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of datasets – Out of distribution long audio clips</a:t>
            </a:r>
          </a:p>
          <a:p>
            <a:endParaRPr lang="en-US" dirty="0"/>
          </a:p>
          <a:p>
            <a:r>
              <a:rPr lang="en-US" dirty="0"/>
              <a:t>CORAAL (Corpus of Regional African American Language) – Accented speech </a:t>
            </a:r>
          </a:p>
          <a:p>
            <a:r>
              <a:rPr lang="en-US" dirty="0"/>
              <a:t>Earnings 21/22 – Very long duration earnings calls</a:t>
            </a:r>
          </a:p>
          <a:p>
            <a:r>
              <a:rPr lang="en-US" dirty="0"/>
              <a:t>TED-LIUM – Technical jargon not found in academic training sets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8E78C-5F43-C178-87F0-FF7F4362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187" y="13848079"/>
            <a:ext cx="18117625" cy="64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Models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Long Audio Benchmark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results are with Greedy RNN-Transducer Decoding </a:t>
            </a:r>
          </a:p>
          <a:p>
            <a:r>
              <a:rPr lang="en-US" dirty="0"/>
              <a:t>FT: Finetuning is done on original training set (25K hours) for additional 10K steps.</a:t>
            </a:r>
          </a:p>
          <a:p>
            <a:r>
              <a:rPr lang="en-US" dirty="0"/>
              <a:t>GT: After FT, we add global tokens to LCA Fast Conformer and again finetune for additional 10K steps.</a:t>
            </a:r>
          </a:p>
          <a:p>
            <a:endParaRPr lang="en-US" b="1" dirty="0"/>
          </a:p>
          <a:p>
            <a:r>
              <a:rPr lang="en-US" b="1" dirty="0"/>
              <a:t>Takeaway – </a:t>
            </a:r>
          </a:p>
          <a:p>
            <a:r>
              <a:rPr lang="en-US" dirty="0"/>
              <a:t>Global Context very important for long audio transcription</a:t>
            </a:r>
          </a:p>
          <a:p>
            <a:r>
              <a:rPr lang="en-US" dirty="0"/>
              <a:t>Limited Context Attention + Global Token ~ Global Context Attention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BA4A8-DABD-51E3-2E8A-ACAA93BE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988" y="13781553"/>
            <a:ext cx="21334023" cy="67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E0B866-8D5C-ABB7-396A-E5AC69D4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47582"/>
              </p:ext>
            </p:extLst>
          </p:nvPr>
        </p:nvGraphicFramePr>
        <p:xfrm>
          <a:off x="18651265" y="7034764"/>
          <a:ext cx="15895909" cy="898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54">
                  <a:extLst>
                    <a:ext uri="{9D8B030D-6E8A-4147-A177-3AD203B41FA5}">
                      <a16:colId xmlns:a16="http://schemas.microsoft.com/office/drawing/2014/main" val="2906691046"/>
                    </a:ext>
                  </a:extLst>
                </a:gridCol>
                <a:gridCol w="14907655">
                  <a:extLst>
                    <a:ext uri="{9D8B030D-6E8A-4147-A177-3AD203B41FA5}">
                      <a16:colId xmlns:a16="http://schemas.microsoft.com/office/drawing/2014/main" val="3388937594"/>
                    </a:ext>
                  </a:extLst>
                </a:gridCol>
              </a:tblGrid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 b="0" dirty="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B6A56F"/>
                        </a:buClr>
                        <a:buSzPct val="120000"/>
                        <a:buFontTx/>
                        <a:buNone/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NVIDIA Sans Medium" panose="020B0603020203020204" pitchFamily="34" charset="0"/>
                          <a:cs typeface="NVIDIA Sans Medium" panose="020B0603020203020204" pitchFamily="34" charset="0"/>
                        </a:rPr>
                        <a:t>Long form Audio and its use-cases</a:t>
                      </a:r>
                    </a:p>
                  </a:txBody>
                  <a:tcPr marL="0" marR="365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58080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Understanding the limits imposed by design choices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12821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Evaluation of models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311925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Interesting findings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836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VIDIA Sans Medium" panose="020B0603020203020204" pitchFamily="34" charset="0"/>
                        <a:ea typeface="+mn-ea"/>
                        <a:cs typeface="NVIDIA Sans Medium" panose="020B0603020203020204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7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3F418-8875-D8F7-3CC1-B6DE2F73A307}"/>
              </a:ext>
            </a:extLst>
          </p:cNvPr>
          <p:cNvSpPr txBox="1"/>
          <p:nvPr/>
        </p:nvSpPr>
        <p:spPr>
          <a:xfrm>
            <a:off x="19524558" y="5114484"/>
            <a:ext cx="1124898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NVIDIA Sans" panose="020B0503020203020204" pitchFamily="34" charset="0"/>
                <a:cs typeface="NVIDIA Sans" panose="020B05030202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9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vs RNN-T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Real Time Factor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Non-Autoregressive CTC Speed is 10x faster than Autoregressive RNN-T for &lt;30 sec segment</a:t>
            </a:r>
          </a:p>
          <a:p>
            <a:r>
              <a:rPr lang="en-US" dirty="0"/>
              <a:t>Gap widens rapidly with longer durations (up-to 43x for 100 min 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5F469-D02B-3D8A-EA8A-BB120830C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885" y="7284721"/>
            <a:ext cx="17468230" cy="121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vs RNN-T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 Do we need RNN-T for its accuracy, if it costs so much time? </a:t>
            </a:r>
          </a:p>
          <a:p>
            <a:endParaRPr lang="en-US" dirty="0"/>
          </a:p>
          <a:p>
            <a:r>
              <a:rPr lang="en-US" dirty="0"/>
              <a:t>Ans: </a:t>
            </a:r>
          </a:p>
          <a:p>
            <a:r>
              <a:rPr lang="en-US" dirty="0"/>
              <a:t>Yes – but only if you finetune after LCA conversion and have global context (global tokens, global attention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 otherwise – CTC obtains roughly same WER, sometimes even better than RNN-T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011A3-0ACF-29C7-54B2-6826635E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810" y="13523497"/>
            <a:ext cx="20890379" cy="70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E0B866-8D5C-ABB7-396A-E5AC69D4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93286"/>
              </p:ext>
            </p:extLst>
          </p:nvPr>
        </p:nvGraphicFramePr>
        <p:xfrm>
          <a:off x="18651265" y="7034764"/>
          <a:ext cx="15895909" cy="898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54">
                  <a:extLst>
                    <a:ext uri="{9D8B030D-6E8A-4147-A177-3AD203B41FA5}">
                      <a16:colId xmlns:a16="http://schemas.microsoft.com/office/drawing/2014/main" val="2906691046"/>
                    </a:ext>
                  </a:extLst>
                </a:gridCol>
                <a:gridCol w="14907655">
                  <a:extLst>
                    <a:ext uri="{9D8B030D-6E8A-4147-A177-3AD203B41FA5}">
                      <a16:colId xmlns:a16="http://schemas.microsoft.com/office/drawing/2014/main" val="3388937594"/>
                    </a:ext>
                  </a:extLst>
                </a:gridCol>
              </a:tblGrid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 b="0" dirty="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B6A56F"/>
                        </a:buClr>
                        <a:buSzPct val="120000"/>
                        <a:buFontTx/>
                        <a:buNone/>
                      </a:pPr>
                      <a:r>
                        <a:rPr lang="en-US" sz="4000" b="0" dirty="0">
                          <a:solidFill>
                            <a:schemeClr val="tx2"/>
                          </a:solidFill>
                          <a:latin typeface="NVIDIA Sans Medium" panose="020B0603020203020204" pitchFamily="34" charset="0"/>
                          <a:cs typeface="NVIDIA Sans Medium" panose="020B0603020203020204" pitchFamily="34" charset="0"/>
                        </a:rPr>
                        <a:t>Long form Audio and its challenges</a:t>
                      </a:r>
                    </a:p>
                  </a:txBody>
                  <a:tcPr marL="0" marR="365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58080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Understanding the limits imposed by design choices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12821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Evaluation of models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311925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Interesting findings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836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VIDIA Sans Medium" panose="020B0603020203020204" pitchFamily="34" charset="0"/>
                        <a:ea typeface="+mn-ea"/>
                        <a:cs typeface="NVIDIA Sans Medium" panose="020B0603020203020204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7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3F418-8875-D8F7-3CC1-B6DE2F73A307}"/>
              </a:ext>
            </a:extLst>
          </p:cNvPr>
          <p:cNvSpPr txBox="1"/>
          <p:nvPr/>
        </p:nvSpPr>
        <p:spPr>
          <a:xfrm>
            <a:off x="19524558" y="5114484"/>
            <a:ext cx="1124898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NVIDIA Sans" panose="020B0503020203020204" pitchFamily="34" charset="0"/>
                <a:cs typeface="NVIDIA Sans" panose="020B05030202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690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vs RNN-T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Duration Robustness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 </a:t>
            </a:r>
            <a:r>
              <a:rPr lang="en-US" dirty="0"/>
              <a:t>Which is more robust to duration changes, CTC or RNN-T? </a:t>
            </a:r>
          </a:p>
          <a:p>
            <a:r>
              <a:rPr lang="en-US" dirty="0"/>
              <a:t>We test on </a:t>
            </a:r>
            <a:r>
              <a:rPr lang="en-US" dirty="0" err="1"/>
              <a:t>Tedlium</a:t>
            </a:r>
            <a:r>
              <a:rPr lang="en-US" dirty="0"/>
              <a:t> 3, which has segmented and unsegmented version of all audio files.</a:t>
            </a:r>
          </a:p>
          <a:p>
            <a:endParaRPr lang="en-US" b="1" dirty="0"/>
          </a:p>
          <a:p>
            <a:r>
              <a:rPr lang="en-US" b="1" dirty="0"/>
              <a:t>Ans: </a:t>
            </a:r>
          </a:p>
          <a:p>
            <a:r>
              <a:rPr lang="en-US" b="1" dirty="0"/>
              <a:t>CTC is more efficient and robust to long audio extrapolation after only short segment training.</a:t>
            </a:r>
          </a:p>
          <a:p>
            <a:endParaRPr lang="en-US" b="1" dirty="0"/>
          </a:p>
          <a:p>
            <a:r>
              <a:rPr lang="en-US" b="1" dirty="0"/>
              <a:t>RNN-T has better WER potential, if LCA + GT is used and then finetuned on train set.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A03CE-2830-322C-BC74-D38E09D4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169" y="13204658"/>
            <a:ext cx="19287661" cy="73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C5DCC-9539-3195-DB0F-6CEA59EA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E0B59-C456-DE70-2725-9A5E7949B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Long Audio Inference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11D97-6F74-768B-A830-2441C9F1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Global Attention is a major limiter of long audio inference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Limited Context Attention + Global Tokens mostly resolve the gap between Accuracy of global attention and long audio inference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Purely convolutional models are great for ultra-long audio, but suffer in accuracy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CTC should be preferred for RTF without FT, RNN-T for transcription accuracy (after FT or FT + GT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986B4-557C-13BA-C40F-5BC162EC4FD5}"/>
              </a:ext>
            </a:extLst>
          </p:cNvPr>
          <p:cNvSpPr txBox="1"/>
          <p:nvPr/>
        </p:nvSpPr>
        <p:spPr>
          <a:xfrm>
            <a:off x="14905054" y="15716596"/>
            <a:ext cx="6765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47750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D9387-2833-0006-7109-241B6F4348B6}"/>
              </a:ext>
            </a:extLst>
          </p:cNvPr>
          <p:cNvSpPr txBox="1"/>
          <p:nvPr/>
        </p:nvSpPr>
        <p:spPr>
          <a:xfrm>
            <a:off x="1685549" y="10287000"/>
            <a:ext cx="3414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Q &amp;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A3EAD-8AF3-2324-AE90-1675160D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" y="12543559"/>
            <a:ext cx="6515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 Audio Transcription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long is long?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we denote “long form audio” to range from a few minutes to several hours long audio segments.</a:t>
            </a:r>
          </a:p>
          <a:p>
            <a:r>
              <a:rPr lang="en-US" dirty="0"/>
              <a:t>Short Form audio (almost all training and validation datasets) ~ &lt;= 20-30 seconds</a:t>
            </a:r>
          </a:p>
          <a:p>
            <a:r>
              <a:rPr lang="en-US" dirty="0"/>
              <a:t>Podcasts ~ 30-40 minutes</a:t>
            </a:r>
          </a:p>
          <a:p>
            <a:r>
              <a:rPr lang="en-US" dirty="0"/>
              <a:t>Meetings and Movies – 2 hours !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A7E41F-F16F-3F35-ED6F-438D04CB4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303261"/>
              </p:ext>
            </p:extLst>
          </p:nvPr>
        </p:nvGraphicFramePr>
        <p:xfrm>
          <a:off x="8033291" y="9312213"/>
          <a:ext cx="20509417" cy="91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34D4F-6F16-5701-D4F9-4DE4D07D6F60}"/>
              </a:ext>
            </a:extLst>
          </p:cNvPr>
          <p:cNvSpPr txBox="1"/>
          <p:nvPr/>
        </p:nvSpPr>
        <p:spPr>
          <a:xfrm rot="16200000">
            <a:off x="4541521" y="13834495"/>
            <a:ext cx="7101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Duration in Minutes</a:t>
            </a:r>
          </a:p>
        </p:txBody>
      </p:sp>
    </p:spTree>
    <p:extLst>
      <p:ext uri="{BB962C8B-B14F-4D97-AF65-F5344CB8AC3E}">
        <p14:creationId xmlns:p14="http://schemas.microsoft.com/office/powerpoint/2010/main" val="17638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 &amp; Challenges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Global Context Transcription: Latter parts of transcripts might refer to nouns / keywords from earlier segments. </a:t>
            </a:r>
          </a:p>
          <a:p>
            <a:r>
              <a:rPr lang="en-US" sz="5400" dirty="0"/>
              <a:t>No Transcript Post Processing: No audio chunking, Let model handle it without external support.</a:t>
            </a:r>
          </a:p>
          <a:p>
            <a:endParaRPr lang="en-US" sz="5400" dirty="0"/>
          </a:p>
          <a:p>
            <a:r>
              <a:rPr lang="en-US" sz="5400" dirty="0"/>
              <a:t>Offline vs Online Inference</a:t>
            </a:r>
            <a:br>
              <a:rPr lang="en-US" sz="5400" dirty="0"/>
            </a:br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Time and Memory consumed to infer on long audio: Autoregressive vs Non-Autoregressive Inference, Quadratic time/memory complexity of Global Attention</a:t>
            </a:r>
            <a:br>
              <a:rPr lang="en-US" sz="5400" dirty="0"/>
            </a:br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Accuracy vs Speed Trade-off</a:t>
            </a:r>
          </a:p>
          <a:p>
            <a:pPr marL="0" indent="0">
              <a:buNone/>
            </a:pPr>
            <a:endParaRPr lang="en-US" sz="5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CBF901-D850-019A-56BF-3ED6AFE00EA5}"/>
              </a:ext>
            </a:extLst>
          </p:cNvPr>
          <p:cNvCxnSpPr>
            <a:cxnSpLocks/>
          </p:cNvCxnSpPr>
          <p:nvPr/>
        </p:nvCxnSpPr>
        <p:spPr>
          <a:xfrm>
            <a:off x="2514600" y="8321477"/>
            <a:ext cx="3064443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droid-alarm-clock Vector Icons free download in SVG, PNG Format">
            <a:extLst>
              <a:ext uri="{FF2B5EF4-FFF2-40B4-BE49-F238E27FC236}">
                <a16:creationId xmlns:a16="http://schemas.microsoft.com/office/drawing/2014/main" id="{8352B4A6-5382-E95B-59DC-47D1B931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97" y="11840798"/>
            <a:ext cx="2002319" cy="20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CB87C2B-17B9-6066-B23C-45FA646D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 Audio Transcription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7D97D-B723-BF3C-9881-C74F25008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4325" y="8370459"/>
            <a:ext cx="2423695" cy="2377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60F99-1F90-CC8F-4694-973FE633FB09}"/>
              </a:ext>
            </a:extLst>
          </p:cNvPr>
          <p:cNvSpPr txBox="1"/>
          <p:nvPr/>
        </p:nvSpPr>
        <p:spPr>
          <a:xfrm>
            <a:off x="31121791" y="9153361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vs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6C4CF-F49C-D82C-C84A-38FFD3499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7797" y="8415824"/>
            <a:ext cx="2384709" cy="2331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E1EB4-5767-EE36-6E79-D2E37A0E7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8565" y="14758470"/>
            <a:ext cx="3135214" cy="23912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9120A6-B040-7012-E6DA-352280AAB71E}"/>
              </a:ext>
            </a:extLst>
          </p:cNvPr>
          <p:cNvSpPr txBox="1"/>
          <p:nvPr/>
        </p:nvSpPr>
        <p:spPr>
          <a:xfrm>
            <a:off x="31121791" y="15600159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vs</a:t>
            </a:r>
          </a:p>
        </p:txBody>
      </p:sp>
      <p:pic>
        <p:nvPicPr>
          <p:cNvPr id="15" name="Picture 2" descr="android-alarm-clock Vector Icons free download in SVG, PNG Format">
            <a:extLst>
              <a:ext uri="{FF2B5EF4-FFF2-40B4-BE49-F238E27FC236}">
                <a16:creationId xmlns:a16="http://schemas.microsoft.com/office/drawing/2014/main" id="{355826A3-55CA-64E6-CB4D-DC84F93E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97" y="15003125"/>
            <a:ext cx="2002319" cy="20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 Audio Transcription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Scope of this work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Offline, Single Pass Inference – single encoder step, single/multiple decoder steps</a:t>
            </a:r>
          </a:p>
          <a:p>
            <a:endParaRPr lang="en-US" dirty="0"/>
          </a:p>
          <a:p>
            <a:r>
              <a:rPr lang="en-US" dirty="0"/>
              <a:t>Study Architectural Impact on time and memory cost</a:t>
            </a:r>
          </a:p>
          <a:p>
            <a:pPr lvl="1"/>
            <a:r>
              <a:rPr lang="en-US" dirty="0" err="1"/>
              <a:t>QuartzNet</a:t>
            </a:r>
            <a:r>
              <a:rPr lang="en-US" dirty="0"/>
              <a:t> – Only Convolution</a:t>
            </a:r>
          </a:p>
          <a:p>
            <a:pPr lvl="1"/>
            <a:r>
              <a:rPr lang="en-US" dirty="0" err="1"/>
              <a:t>ContextNet</a:t>
            </a:r>
            <a:r>
              <a:rPr lang="en-US" dirty="0"/>
              <a:t> – Convolution with Squeeze-Excitation</a:t>
            </a:r>
          </a:p>
          <a:p>
            <a:pPr lvl="1"/>
            <a:r>
              <a:rPr lang="en-US" dirty="0"/>
              <a:t>Conformer / Fast Conformer – Attention + Convolution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Study the impact of Global Context on ASR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Study the efficiency trade-offs between CTC and RNN-T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5D03-DFFC-6FAE-58AA-521F2659A74B}"/>
              </a:ext>
            </a:extLst>
          </p:cNvPr>
          <p:cNvSpPr/>
          <p:nvPr/>
        </p:nvSpPr>
        <p:spPr>
          <a:xfrm>
            <a:off x="26060400" y="4919605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02B40-461B-92B1-696A-58E89981D601}"/>
              </a:ext>
            </a:extLst>
          </p:cNvPr>
          <p:cNvSpPr txBox="1"/>
          <p:nvPr/>
        </p:nvSpPr>
        <p:spPr>
          <a:xfrm>
            <a:off x="27946411" y="5119114"/>
            <a:ext cx="422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Offline Inference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E6D43-D1B7-9526-1D0E-415C2AE8514F}"/>
              </a:ext>
            </a:extLst>
          </p:cNvPr>
          <p:cNvSpPr/>
          <p:nvPr/>
        </p:nvSpPr>
        <p:spPr>
          <a:xfrm>
            <a:off x="26060400" y="6875643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40D6E-6A1A-4799-2657-5AC00066F98B}"/>
              </a:ext>
            </a:extLst>
          </p:cNvPr>
          <p:cNvSpPr txBox="1"/>
          <p:nvPr/>
        </p:nvSpPr>
        <p:spPr>
          <a:xfrm>
            <a:off x="28716623" y="7075152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QuartzNet</a:t>
            </a:r>
            <a:endParaRPr lang="en-US" sz="4000" dirty="0">
              <a:solidFill>
                <a:schemeClr val="bg1"/>
              </a:solidFill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7D49A-8775-1E04-3FF8-DCC718EE9A9E}"/>
              </a:ext>
            </a:extLst>
          </p:cNvPr>
          <p:cNvSpPr/>
          <p:nvPr/>
        </p:nvSpPr>
        <p:spPr>
          <a:xfrm>
            <a:off x="26060400" y="7954369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248AD-D630-773C-EA4C-1825AC36FDDD}"/>
              </a:ext>
            </a:extLst>
          </p:cNvPr>
          <p:cNvSpPr txBox="1"/>
          <p:nvPr/>
        </p:nvSpPr>
        <p:spPr>
          <a:xfrm>
            <a:off x="28564978" y="8153878"/>
            <a:ext cx="2991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ContextNet</a:t>
            </a:r>
            <a:endParaRPr lang="en-US" sz="4000" dirty="0">
              <a:solidFill>
                <a:schemeClr val="bg1"/>
              </a:solidFill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E75E19-932A-682F-37AF-FA9AEDCA6932}"/>
              </a:ext>
            </a:extLst>
          </p:cNvPr>
          <p:cNvSpPr/>
          <p:nvPr/>
        </p:nvSpPr>
        <p:spPr>
          <a:xfrm>
            <a:off x="26060400" y="9041491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BD426-F915-D624-6D77-BBC463C05B5F}"/>
              </a:ext>
            </a:extLst>
          </p:cNvPr>
          <p:cNvSpPr txBox="1"/>
          <p:nvPr/>
        </p:nvSpPr>
        <p:spPr>
          <a:xfrm>
            <a:off x="26567771" y="9241000"/>
            <a:ext cx="698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Conformer / Fast Conformer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60E8D-1BF5-554B-7653-7A7B490226D1}"/>
              </a:ext>
            </a:extLst>
          </p:cNvPr>
          <p:cNvSpPr/>
          <p:nvPr/>
        </p:nvSpPr>
        <p:spPr>
          <a:xfrm>
            <a:off x="26060400" y="11404543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02583-DB9E-C127-3DC0-C529ACD638F7}"/>
              </a:ext>
            </a:extLst>
          </p:cNvPr>
          <p:cNvSpPr txBox="1"/>
          <p:nvPr/>
        </p:nvSpPr>
        <p:spPr>
          <a:xfrm>
            <a:off x="27170379" y="11604052"/>
            <a:ext cx="5781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Global vs Local Context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6BD0B8-A756-33FD-60F8-611C1134710A}"/>
              </a:ext>
            </a:extLst>
          </p:cNvPr>
          <p:cNvSpPr/>
          <p:nvPr/>
        </p:nvSpPr>
        <p:spPr>
          <a:xfrm>
            <a:off x="26060400" y="14227953"/>
            <a:ext cx="8001000" cy="110690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0000B-1700-81EC-F1EF-907AF2833A67}"/>
              </a:ext>
            </a:extLst>
          </p:cNvPr>
          <p:cNvSpPr txBox="1"/>
          <p:nvPr/>
        </p:nvSpPr>
        <p:spPr>
          <a:xfrm>
            <a:off x="28325631" y="14427462"/>
            <a:ext cx="3470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CTC vs RNN-T</a:t>
            </a:r>
          </a:p>
        </p:txBody>
      </p:sp>
    </p:spTree>
    <p:extLst>
      <p:ext uri="{BB962C8B-B14F-4D97-AF65-F5344CB8AC3E}">
        <p14:creationId xmlns:p14="http://schemas.microsoft.com/office/powerpoint/2010/main" val="18077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E0B866-8D5C-ABB7-396A-E5AC69D4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5278"/>
              </p:ext>
            </p:extLst>
          </p:nvPr>
        </p:nvGraphicFramePr>
        <p:xfrm>
          <a:off x="18651265" y="7034764"/>
          <a:ext cx="15895909" cy="898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54">
                  <a:extLst>
                    <a:ext uri="{9D8B030D-6E8A-4147-A177-3AD203B41FA5}">
                      <a16:colId xmlns:a16="http://schemas.microsoft.com/office/drawing/2014/main" val="2906691046"/>
                    </a:ext>
                  </a:extLst>
                </a:gridCol>
                <a:gridCol w="14907655">
                  <a:extLst>
                    <a:ext uri="{9D8B030D-6E8A-4147-A177-3AD203B41FA5}">
                      <a16:colId xmlns:a16="http://schemas.microsoft.com/office/drawing/2014/main" val="3388937594"/>
                    </a:ext>
                  </a:extLst>
                </a:gridCol>
              </a:tblGrid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 b="0" dirty="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B6A56F"/>
                        </a:buClr>
                        <a:buSzPct val="120000"/>
                        <a:buFontTx/>
                        <a:buNone/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NVIDIA Sans Medium" panose="020B0603020203020204" pitchFamily="34" charset="0"/>
                          <a:cs typeface="NVIDIA Sans Medium" panose="020B0603020203020204" pitchFamily="34" charset="0"/>
                        </a:rPr>
                        <a:t>Long form Audio and its use-cases</a:t>
                      </a:r>
                    </a:p>
                  </a:txBody>
                  <a:tcPr marL="0" marR="365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58080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Understanding the limits imposed by design choices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12821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marL="0" indent="0" algn="l">
                        <a:buFont typeface="NVIDIA Sans" panose="020B0503020203020204" pitchFamily="34" charset="0"/>
                        <a:buNone/>
                      </a:pPr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Evaluation of models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311925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r>
                        <a:rPr lang="en-US" sz="5400">
                          <a:solidFill>
                            <a:schemeClr val="tx2"/>
                          </a:solidFill>
                          <a:latin typeface="NVIDIA Sans Light" panose="020B0303020203020204" pitchFamily="34" charset="0"/>
                          <a:cs typeface="NVIDIA Sans Light" panose="020B0303020203020204" pitchFamily="34" charset="0"/>
                        </a:rPr>
                        <a:t>•</a:t>
                      </a:r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VIDIA Sans Medium" panose="020B0603020203020204" pitchFamily="34" charset="0"/>
                          <a:ea typeface="+mn-ea"/>
                          <a:cs typeface="NVIDIA Sans Medium" panose="020B0603020203020204" pitchFamily="34" charset="0"/>
                        </a:rPr>
                        <a:t>Interesting findings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836"/>
                  </a:ext>
                </a:extLst>
              </a:tr>
              <a:tr h="1796218">
                <a:tc>
                  <a:txBody>
                    <a:bodyPr/>
                    <a:lstStyle/>
                    <a:p>
                      <a:pPr algn="l"/>
                      <a:endParaRPr lang="en-US" sz="5400" dirty="0">
                        <a:solidFill>
                          <a:schemeClr val="tx2"/>
                        </a:solidFill>
                        <a:latin typeface="NVIDIA Sans Light" panose="020B0303020203020204" pitchFamily="34" charset="0"/>
                        <a:cs typeface="NVIDIA Sans Light" panose="020B0303020203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VIDIA Sans Medium" panose="020B0603020203020204" pitchFamily="34" charset="0"/>
                        <a:ea typeface="+mn-ea"/>
                        <a:cs typeface="NVIDIA Sans Medium" panose="020B0603020203020204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7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3F418-8875-D8F7-3CC1-B6DE2F73A307}"/>
              </a:ext>
            </a:extLst>
          </p:cNvPr>
          <p:cNvSpPr txBox="1"/>
          <p:nvPr/>
        </p:nvSpPr>
        <p:spPr>
          <a:xfrm>
            <a:off x="19524558" y="5114484"/>
            <a:ext cx="1124898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NVIDIA Sans" panose="020B0503020203020204" pitchFamily="34" charset="0"/>
                <a:cs typeface="NVIDIA Sans" panose="020B05030202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984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Models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SOTA ASR Architectures can be grouped as follows:</a:t>
            </a:r>
            <a:br>
              <a:rPr lang="en-US" sz="6600" dirty="0"/>
            </a:br>
            <a:endParaRPr lang="en-US" sz="6600" dirty="0"/>
          </a:p>
          <a:p>
            <a:r>
              <a:rPr lang="en-US" sz="5400" dirty="0"/>
              <a:t>Convolution Only</a:t>
            </a:r>
            <a:br>
              <a:rPr lang="en-US" sz="5400" dirty="0"/>
            </a:br>
            <a:endParaRPr lang="en-US" sz="5400" dirty="0"/>
          </a:p>
          <a:p>
            <a:r>
              <a:rPr lang="en-US" sz="5400" dirty="0"/>
              <a:t>Convolution + Squeeze Excitation</a:t>
            </a:r>
            <a:br>
              <a:rPr lang="en-US" sz="5400" dirty="0"/>
            </a:br>
            <a:endParaRPr lang="en-US" sz="5400" dirty="0"/>
          </a:p>
          <a:p>
            <a:r>
              <a:rPr lang="en-US" sz="5400" dirty="0"/>
              <a:t>Convolution + Attention</a:t>
            </a:r>
          </a:p>
        </p:txBody>
      </p:sp>
    </p:spTree>
    <p:extLst>
      <p:ext uri="{BB962C8B-B14F-4D97-AF65-F5344CB8AC3E}">
        <p14:creationId xmlns:p14="http://schemas.microsoft.com/office/powerpoint/2010/main" val="3414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Convolutional (+ Global Context) Models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Convolutions are fast, and consume less memory</a:t>
            </a:r>
          </a:p>
          <a:p>
            <a:r>
              <a:rPr lang="en-US" dirty="0"/>
              <a:t>Purely Convolutional Models are </a:t>
            </a:r>
            <a:r>
              <a:rPr lang="en-US" b="1" u="sng" dirty="0"/>
              <a:t>highly</a:t>
            </a:r>
            <a:r>
              <a:rPr lang="en-US" dirty="0"/>
              <a:t> efficient at long form inference</a:t>
            </a:r>
          </a:p>
          <a:p>
            <a:endParaRPr lang="en-US" dirty="0"/>
          </a:p>
          <a:p>
            <a:r>
              <a:rPr lang="en-US" dirty="0"/>
              <a:t>We study two classes of Convolutional models – </a:t>
            </a:r>
            <a:r>
              <a:rPr lang="en-US" b="1" u="sng" dirty="0"/>
              <a:t>QuartzNet2</a:t>
            </a:r>
            <a:r>
              <a:rPr lang="en-US" dirty="0"/>
              <a:t> and </a:t>
            </a:r>
            <a:r>
              <a:rPr lang="en-US" b="1" u="sng" dirty="0" err="1"/>
              <a:t>ContextNet</a:t>
            </a:r>
            <a:endParaRPr lang="en-US" b="1" u="sng" dirty="0"/>
          </a:p>
          <a:p>
            <a:r>
              <a:rPr lang="en-US" dirty="0" err="1"/>
              <a:t>ContextNet</a:t>
            </a:r>
            <a:r>
              <a:rPr lang="en-US" dirty="0"/>
              <a:t> adds Squeeze-and-Excitation (global averaging and rescoring) to resolve global context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2751F-9568-E5DF-CB3C-E616D5D0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84" y="9671305"/>
            <a:ext cx="27188032" cy="9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Architectural Choices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64752-C98B-41D5-A8F0-CAAA5ACFF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Attention Models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4846320"/>
            <a:ext cx="17053560" cy="13651992"/>
          </a:xfrm>
        </p:spPr>
        <p:txBody>
          <a:bodyPr/>
          <a:lstStyle/>
          <a:p>
            <a:r>
              <a:rPr lang="en-US" dirty="0"/>
              <a:t>Global Attention (and Self Attention) has a quadratic memory cost dependent on sequence length of the input.</a:t>
            </a:r>
          </a:p>
          <a:p>
            <a:r>
              <a:rPr lang="en-US" dirty="0"/>
              <a:t>Very high memory consumption for audio features due to short window stride of </a:t>
            </a:r>
            <a:r>
              <a:rPr lang="en-US" dirty="0" err="1"/>
              <a:t>Melspectrogram</a:t>
            </a:r>
            <a:r>
              <a:rPr lang="en-US" dirty="0"/>
              <a:t> frames (10 </a:t>
            </a:r>
            <a:r>
              <a:rPr lang="en-US" dirty="0" err="1"/>
              <a:t>ms</a:t>
            </a:r>
            <a:r>
              <a:rPr lang="en-US" dirty="0"/>
              <a:t> usually)</a:t>
            </a:r>
          </a:p>
          <a:p>
            <a:r>
              <a:rPr lang="en-US" dirty="0"/>
              <a:t>1 second of audio ~ 100 audio frames</a:t>
            </a:r>
            <a:br>
              <a:rPr lang="en-US" dirty="0"/>
            </a:br>
            <a:r>
              <a:rPr lang="en-US" dirty="0"/>
              <a:t>30 sec ~ 3000 frames ! </a:t>
            </a:r>
            <a:br>
              <a:rPr lang="en-US" dirty="0"/>
            </a:br>
            <a:r>
              <a:rPr lang="en-US" dirty="0"/>
              <a:t>20 minutes – 120,000 frames !!</a:t>
            </a:r>
          </a:p>
          <a:p>
            <a:endParaRPr lang="en-US" dirty="0"/>
          </a:p>
          <a:p>
            <a:r>
              <a:rPr lang="en-US" dirty="0"/>
              <a:t>We study Conformer as the primary candidate for ASR due to its widespread use.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3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Gulati, A., Qin, J., Chiu, C.-C., Parmar, N., Zhang, Y., Yu, J., Han, W., Wang, S., Zhang, Z., Wu, Y., Pang, R. (2020) Conformer: Convolution-augmented Transformer for Speech Recognition. Proc.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Interspeech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2020, 5036-5040,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10.21437/Interspeech.2020-3015</a:t>
            </a:r>
            <a:endParaRPr lang="en-US" sz="3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7A72C-0038-580C-E5E1-F3164ABA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410" y="3535680"/>
            <a:ext cx="13323304" cy="154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NVIDIA Sans">
      <a:majorFont>
        <a:latin typeface="NVIDIA Sans Medium"/>
        <a:ea typeface=""/>
        <a:cs typeface=""/>
      </a:majorFont>
      <a:minorFont>
        <a:latin typeface="NVIDIA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4000" dirty="0" err="1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err="1" smtClean="0">
            <a:solidFill>
              <a:schemeClr val="bg1"/>
            </a:solidFill>
            <a:latin typeface="NVIDIA Sans" panose="020B0503020203020204" pitchFamily="34" charset="0"/>
            <a:cs typeface="NVIDIA Sans" panose="020B0503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VIDIA_Sans_Corp_Template_LIGHT_ENGINEERING_NewKV.pptx" id="{E438E6CE-A26F-4FF5-9A73-AA4516540544}" vid="{67F4F1B5-BAD8-4BEF-B8A0-5153CEADC5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VIDIA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VIDIA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CDCDCD"/>
    </a:dk1>
    <a:lt1>
      <a:srgbClr val="FFFFFF"/>
    </a:lt1>
    <a:dk2>
      <a:srgbClr val="000000"/>
    </a:dk2>
    <a:lt2>
      <a:srgbClr val="76B900"/>
    </a:lt2>
    <a:accent1>
      <a:srgbClr val="008564"/>
    </a:accent1>
    <a:accent2>
      <a:srgbClr val="5D1682"/>
    </a:accent2>
    <a:accent3>
      <a:srgbClr val="890C58"/>
    </a:accent3>
    <a:accent4>
      <a:srgbClr val="5E5E5E"/>
    </a:accent4>
    <a:accent5>
      <a:srgbClr val="8C8C8C"/>
    </a:accent5>
    <a:accent6>
      <a:srgbClr val="0071C5"/>
    </a:accent6>
    <a:hlink>
      <a:srgbClr val="76B900"/>
    </a:hlink>
    <a:folHlink>
      <a:srgbClr val="76B900"/>
    </a:folHlink>
  </a:clrScheme>
  <a:fontScheme name="Opulent">
    <a:majorFont>
      <a:latin typeface="NVIDIA San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NVIDIA San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A0559A4F58649BA5F483507B5A1F5" ma:contentTypeVersion="10" ma:contentTypeDescription="Create a new document." ma:contentTypeScope="" ma:versionID="6e179de7b2b60d57c53c6e2121fcfaf9">
  <xsd:schema xmlns:xsd="http://www.w3.org/2001/XMLSchema" xmlns:xs="http://www.w3.org/2001/XMLSchema" xmlns:p="http://schemas.microsoft.com/office/2006/metadata/properties" xmlns:ns2="1b5c5e2a-1529-4f97-ae1f-e6dafcd19c37" xmlns:ns3="99cc7db5-7b02-4381-915b-9f368f907bc0" targetNamespace="http://schemas.microsoft.com/office/2006/metadata/properties" ma:root="true" ma:fieldsID="a189a9522713a263918a97ed36af4268" ns2:_="" ns3:_="">
    <xsd:import namespace="1b5c5e2a-1529-4f97-ae1f-e6dafcd19c37"/>
    <xsd:import namespace="99cc7db5-7b02-4381-915b-9f368f907b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c5e2a-1529-4f97-ae1f-e6dafcd19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c7db5-7b02-4381-915b-9f368f907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C2C188-AEDB-4FB9-9BC5-27D8CABE0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9E67CB-FC47-439F-AD54-1C5B7AE9439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99cc7db5-7b02-4381-915b-9f368f907bc0"/>
    <ds:schemaRef ds:uri="1b5c5e2a-1529-4f97-ae1f-e6dafcd19c37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463765-8B55-4F34-B915-BE05EC03D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c5e2a-1529-4f97-ae1f-e6dafcd19c37"/>
    <ds:schemaRef ds:uri="99cc7db5-7b02-4381-915b-9f368f907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11830</TotalTime>
  <Words>1291</Words>
  <Application>Microsoft Macintosh PowerPoint</Application>
  <PresentationFormat>Custom</PresentationFormat>
  <Paragraphs>211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NVIDIA Sans</vt:lpstr>
      <vt:lpstr>NVIDIA Sans Light</vt:lpstr>
      <vt:lpstr>NVIDIA Sans Medium</vt:lpstr>
      <vt:lpstr>Roboto Mono</vt:lpstr>
      <vt:lpstr>Trebuchet MS</vt:lpstr>
      <vt:lpstr>Title Only</vt:lpstr>
      <vt:lpstr>Document</vt:lpstr>
      <vt:lpstr>Investigating End-to-End  ASR Architectures for  Long Form Audio Transcription</vt:lpstr>
      <vt:lpstr>PowerPoint Presentation</vt:lpstr>
      <vt:lpstr>Long Form Audio Transcription</vt:lpstr>
      <vt:lpstr>Long Form Audio Transcription</vt:lpstr>
      <vt:lpstr>Long Form Audio Transcription</vt:lpstr>
      <vt:lpstr>PowerPoint Presentation</vt:lpstr>
      <vt:lpstr>Impact of Architectural Choices</vt:lpstr>
      <vt:lpstr>Impact of Architectural Choices</vt:lpstr>
      <vt:lpstr>Impact of Architectural Choices</vt:lpstr>
      <vt:lpstr>Impact of Architectural Choices</vt:lpstr>
      <vt:lpstr>Impact of Architectural Choices</vt:lpstr>
      <vt:lpstr>Impact of Architectural Choices </vt:lpstr>
      <vt:lpstr>PowerPoint Presentation</vt:lpstr>
      <vt:lpstr>Training</vt:lpstr>
      <vt:lpstr>Evaluation Benchmarks</vt:lpstr>
      <vt:lpstr>Evaluation of Models</vt:lpstr>
      <vt:lpstr>PowerPoint Presentation</vt:lpstr>
      <vt:lpstr>CTC vs RNN-T</vt:lpstr>
      <vt:lpstr>CTC vs RNN-T</vt:lpstr>
      <vt:lpstr>CTC vs RNN-T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Somshubra Majumdar</cp:lastModifiedBy>
  <cp:revision>25</cp:revision>
  <dcterms:created xsi:type="dcterms:W3CDTF">2023-07-05T16:37:04Z</dcterms:created>
  <dcterms:modified xsi:type="dcterms:W3CDTF">2024-04-19T05:22:47Z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0x0101000F3A0559A4F58649BA5F483507B5A1F5</vt:lpwstr>
  </property>
</Properties>
</file>