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65" r:id="rId12"/>
    <p:sldId id="257" r:id="rId13"/>
    <p:sldId id="258" r:id="rId14"/>
    <p:sldId id="281" r:id="rId15"/>
    <p:sldId id="283" r:id="rId16"/>
    <p:sldId id="282" r:id="rId17"/>
    <p:sldId id="285" r:id="rId1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AD6EA-EE97-4109-81DB-7BA71E17FE65}" type="datetimeFigureOut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D1A11-25F8-47F2-8FF1-9DD75056C0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04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A70C6-4850-4C26-83B8-509063E103F0}" type="datetime1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44993-F08F-461F-B2EC-8CF1F69FA8BD}" type="datetime1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23D70-5F49-4ED4-8808-1872115F6006}" type="datetime1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E6BFE-BC34-4C8C-B153-DFC459C1A3A5}" type="datetime1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277-27DF-4720-ABB0-CB241BBF94F8}" type="datetime1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E19F5-9192-4E1E-BA41-7538FDB8B0AC}" type="datetime1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41BB2-C811-41AD-B4F9-4956A519F709}" type="datetime1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3A73-22AC-4872-BFB1-98CA07753CF3}" type="datetime1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8762-9E18-4329-9CC9-7BA28E5E18E8}" type="datetime1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E886-1258-4816-B517-BC01054845FC}" type="datetime1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9329-A589-4ED7-844A-7F2569C5C6FF}" type="datetime1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DDF4D-F1F7-46F0-9261-F9F5D29EA52C}" type="datetime1">
              <a:rPr lang="zh-CN" altLang="en-US" smtClean="0"/>
              <a:t>2017/9/15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Relationship Id="rId30" Type="http://schemas.openxmlformats.org/officeDocument/2006/relationships/image" Target="../media/image8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image" Target="../media/image8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gif"/><Relationship Id="rId3" Type="http://schemas.microsoft.com/office/2007/relationships/media" Target="../media/media2.avi"/><Relationship Id="rId7" Type="http://schemas.openxmlformats.org/officeDocument/2006/relationships/image" Target="../media/image29.png"/><Relationship Id="rId12" Type="http://schemas.openxmlformats.org/officeDocument/2006/relationships/image" Target="../media/image34.gif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8.png"/><Relationship Id="rId11" Type="http://schemas.openxmlformats.org/officeDocument/2006/relationships/image" Target="../media/image33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2.gif"/><Relationship Id="rId4" Type="http://schemas.openxmlformats.org/officeDocument/2006/relationships/video" Target="../media/media2.avi"/><Relationship Id="rId9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Relationship Id="rId9" Type="http://schemas.openxmlformats.org/officeDocument/2006/relationships/image" Target="../media/image4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44" y="122808"/>
            <a:ext cx="2304257" cy="19465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sp>
        <p:nvSpPr>
          <p:cNvPr id="19" name="任意多边形 18"/>
          <p:cNvSpPr/>
          <p:nvPr/>
        </p:nvSpPr>
        <p:spPr>
          <a:xfrm>
            <a:off x="1" y="0"/>
            <a:ext cx="9143999" cy="6857999"/>
          </a:xfrm>
          <a:custGeom>
            <a:avLst/>
            <a:gdLst>
              <a:gd name="connsiteX0" fmla="*/ 6753313 w 9143999"/>
              <a:gd name="connsiteY0" fmla="*/ 1771574 h 6857999"/>
              <a:gd name="connsiteX1" fmla="*/ 6705307 w 9143999"/>
              <a:gd name="connsiteY1" fmla="*/ 1819580 h 6857999"/>
              <a:gd name="connsiteX2" fmla="*/ 6705307 w 9143999"/>
              <a:gd name="connsiteY2" fmla="*/ 2011601 h 6857999"/>
              <a:gd name="connsiteX3" fmla="*/ 6753313 w 9143999"/>
              <a:gd name="connsiteY3" fmla="*/ 2059607 h 6857999"/>
              <a:gd name="connsiteX4" fmla="*/ 7243918 w 9143999"/>
              <a:gd name="connsiteY4" fmla="*/ 2059607 h 6857999"/>
              <a:gd name="connsiteX5" fmla="*/ 7291924 w 9143999"/>
              <a:gd name="connsiteY5" fmla="*/ 2011601 h 6857999"/>
              <a:gd name="connsiteX6" fmla="*/ 7291924 w 9143999"/>
              <a:gd name="connsiteY6" fmla="*/ 1819580 h 6857999"/>
              <a:gd name="connsiteX7" fmla="*/ 7243918 w 9143999"/>
              <a:gd name="connsiteY7" fmla="*/ 1771574 h 6857999"/>
              <a:gd name="connsiteX8" fmla="*/ 7412227 w 9143999"/>
              <a:gd name="connsiteY8" fmla="*/ 1551186 h 6857999"/>
              <a:gd name="connsiteX9" fmla="*/ 7351987 w 9143999"/>
              <a:gd name="connsiteY9" fmla="*/ 1611426 h 6857999"/>
              <a:gd name="connsiteX10" fmla="*/ 7351987 w 9143999"/>
              <a:gd name="connsiteY10" fmla="*/ 1996986 h 6857999"/>
              <a:gd name="connsiteX11" fmla="*/ 7412227 w 9143999"/>
              <a:gd name="connsiteY11" fmla="*/ 2057226 h 6857999"/>
              <a:gd name="connsiteX12" fmla="*/ 7653179 w 9143999"/>
              <a:gd name="connsiteY12" fmla="*/ 2057226 h 6857999"/>
              <a:gd name="connsiteX13" fmla="*/ 7713419 w 9143999"/>
              <a:gd name="connsiteY13" fmla="*/ 1996986 h 6857999"/>
              <a:gd name="connsiteX14" fmla="*/ 7713419 w 9143999"/>
              <a:gd name="connsiteY14" fmla="*/ 1611426 h 6857999"/>
              <a:gd name="connsiteX15" fmla="*/ 7653179 w 9143999"/>
              <a:gd name="connsiteY15" fmla="*/ 1551186 h 6857999"/>
              <a:gd name="connsiteX16" fmla="*/ 6753811 w 9143999"/>
              <a:gd name="connsiteY16" fmla="*/ 1542541 h 6857999"/>
              <a:gd name="connsiteX17" fmla="*/ 6721241 w 9143999"/>
              <a:gd name="connsiteY17" fmla="*/ 1575111 h 6857999"/>
              <a:gd name="connsiteX18" fmla="*/ 6721241 w 9143999"/>
              <a:gd name="connsiteY18" fmla="*/ 1705388 h 6857999"/>
              <a:gd name="connsiteX19" fmla="*/ 6753811 w 9143999"/>
              <a:gd name="connsiteY19" fmla="*/ 1737958 h 6857999"/>
              <a:gd name="connsiteX20" fmla="*/ 6932036 w 9143999"/>
              <a:gd name="connsiteY20" fmla="*/ 1737958 h 6857999"/>
              <a:gd name="connsiteX21" fmla="*/ 6964606 w 9143999"/>
              <a:gd name="connsiteY21" fmla="*/ 1705388 h 6857999"/>
              <a:gd name="connsiteX22" fmla="*/ 6964606 w 9143999"/>
              <a:gd name="connsiteY22" fmla="*/ 1575111 h 6857999"/>
              <a:gd name="connsiteX23" fmla="*/ 6932036 w 9143999"/>
              <a:gd name="connsiteY23" fmla="*/ 1542541 h 6857999"/>
              <a:gd name="connsiteX24" fmla="*/ 7069184 w 9143999"/>
              <a:gd name="connsiteY24" fmla="*/ 1541661 h 6857999"/>
              <a:gd name="connsiteX25" fmla="*/ 7036614 w 9143999"/>
              <a:gd name="connsiteY25" fmla="*/ 1574231 h 6857999"/>
              <a:gd name="connsiteX26" fmla="*/ 7036614 w 9143999"/>
              <a:gd name="connsiteY26" fmla="*/ 1704508 h 6857999"/>
              <a:gd name="connsiteX27" fmla="*/ 7069184 w 9143999"/>
              <a:gd name="connsiteY27" fmla="*/ 1737078 h 6857999"/>
              <a:gd name="connsiteX28" fmla="*/ 7247409 w 9143999"/>
              <a:gd name="connsiteY28" fmla="*/ 1737078 h 6857999"/>
              <a:gd name="connsiteX29" fmla="*/ 7279979 w 9143999"/>
              <a:gd name="connsiteY29" fmla="*/ 1704508 h 6857999"/>
              <a:gd name="connsiteX30" fmla="*/ 7279979 w 9143999"/>
              <a:gd name="connsiteY30" fmla="*/ 1574231 h 6857999"/>
              <a:gd name="connsiteX31" fmla="*/ 7247409 w 9143999"/>
              <a:gd name="connsiteY31" fmla="*/ 1541661 h 6857999"/>
              <a:gd name="connsiteX32" fmla="*/ 7850220 w 9143999"/>
              <a:gd name="connsiteY32" fmla="*/ 1344730 h 6857999"/>
              <a:gd name="connsiteX33" fmla="*/ 7784034 w 9143999"/>
              <a:gd name="connsiteY33" fmla="*/ 1410916 h 6857999"/>
              <a:gd name="connsiteX34" fmla="*/ 7784034 w 9143999"/>
              <a:gd name="connsiteY34" fmla="*/ 1675654 h 6857999"/>
              <a:gd name="connsiteX35" fmla="*/ 7850220 w 9143999"/>
              <a:gd name="connsiteY35" fmla="*/ 1741840 h 6857999"/>
              <a:gd name="connsiteX36" fmla="*/ 8268013 w 9143999"/>
              <a:gd name="connsiteY36" fmla="*/ 1741840 h 6857999"/>
              <a:gd name="connsiteX37" fmla="*/ 8334199 w 9143999"/>
              <a:gd name="connsiteY37" fmla="*/ 1675654 h 6857999"/>
              <a:gd name="connsiteX38" fmla="*/ 8334199 w 9143999"/>
              <a:gd name="connsiteY38" fmla="*/ 1410916 h 6857999"/>
              <a:gd name="connsiteX39" fmla="*/ 8268013 w 9143999"/>
              <a:gd name="connsiteY39" fmla="*/ 1344730 h 6857999"/>
              <a:gd name="connsiteX40" fmla="*/ 6772372 w 9143999"/>
              <a:gd name="connsiteY40" fmla="*/ 1101108 h 6857999"/>
              <a:gd name="connsiteX41" fmla="*/ 6705308 w 9143999"/>
              <a:gd name="connsiteY41" fmla="*/ 1168172 h 6857999"/>
              <a:gd name="connsiteX42" fmla="*/ 6705308 w 9143999"/>
              <a:gd name="connsiteY42" fmla="*/ 1436419 h 6857999"/>
              <a:gd name="connsiteX43" fmla="*/ 6772372 w 9143999"/>
              <a:gd name="connsiteY43" fmla="*/ 1503483 h 6857999"/>
              <a:gd name="connsiteX44" fmla="*/ 7646356 w 9143999"/>
              <a:gd name="connsiteY44" fmla="*/ 1503483 h 6857999"/>
              <a:gd name="connsiteX45" fmla="*/ 7713420 w 9143999"/>
              <a:gd name="connsiteY45" fmla="*/ 1436419 h 6857999"/>
              <a:gd name="connsiteX46" fmla="*/ 7713420 w 9143999"/>
              <a:gd name="connsiteY46" fmla="*/ 1168172 h 6857999"/>
              <a:gd name="connsiteX47" fmla="*/ 7646356 w 9143999"/>
              <a:gd name="connsiteY47" fmla="*/ 1101108 h 6857999"/>
              <a:gd name="connsiteX48" fmla="*/ 7851705 w 9143999"/>
              <a:gd name="connsiteY48" fmla="*/ 896285 h 6857999"/>
              <a:gd name="connsiteX49" fmla="*/ 7784035 w 9143999"/>
              <a:gd name="connsiteY49" fmla="*/ 963955 h 6857999"/>
              <a:gd name="connsiteX50" fmla="*/ 7784035 w 9143999"/>
              <a:gd name="connsiteY50" fmla="*/ 1234626 h 6857999"/>
              <a:gd name="connsiteX51" fmla="*/ 7851705 w 9143999"/>
              <a:gd name="connsiteY51" fmla="*/ 1302296 h 6857999"/>
              <a:gd name="connsiteX52" fmla="*/ 8266530 w 9143999"/>
              <a:gd name="connsiteY52" fmla="*/ 1302296 h 6857999"/>
              <a:gd name="connsiteX53" fmla="*/ 8334200 w 9143999"/>
              <a:gd name="connsiteY53" fmla="*/ 1234626 h 6857999"/>
              <a:gd name="connsiteX54" fmla="*/ 8334200 w 9143999"/>
              <a:gd name="connsiteY54" fmla="*/ 963955 h 6857999"/>
              <a:gd name="connsiteX55" fmla="*/ 8266530 w 9143999"/>
              <a:gd name="connsiteY55" fmla="*/ 896285 h 6857999"/>
              <a:gd name="connsiteX56" fmla="*/ 8472634 w 9143999"/>
              <a:gd name="connsiteY56" fmla="*/ 896285 h 6857999"/>
              <a:gd name="connsiteX57" fmla="*/ 8374261 w 9143999"/>
              <a:gd name="connsiteY57" fmla="*/ 994658 h 6857999"/>
              <a:gd name="connsiteX58" fmla="*/ 8374261 w 9143999"/>
              <a:gd name="connsiteY58" fmla="*/ 1643467 h 6857999"/>
              <a:gd name="connsiteX59" fmla="*/ 8472634 w 9143999"/>
              <a:gd name="connsiteY59" fmla="*/ 1741841 h 6857999"/>
              <a:gd name="connsiteX60" fmla="*/ 8866114 w 9143999"/>
              <a:gd name="connsiteY60" fmla="*/ 1741841 h 6857999"/>
              <a:gd name="connsiteX61" fmla="*/ 8964487 w 9143999"/>
              <a:gd name="connsiteY61" fmla="*/ 1643467 h 6857999"/>
              <a:gd name="connsiteX62" fmla="*/ 8964487 w 9143999"/>
              <a:gd name="connsiteY62" fmla="*/ 994658 h 6857999"/>
              <a:gd name="connsiteX63" fmla="*/ 8866114 w 9143999"/>
              <a:gd name="connsiteY63" fmla="*/ 896285 h 6857999"/>
              <a:gd name="connsiteX64" fmla="*/ 6803789 w 9143999"/>
              <a:gd name="connsiteY64" fmla="*/ 649601 h 6857999"/>
              <a:gd name="connsiteX65" fmla="*/ 6743781 w 9143999"/>
              <a:gd name="connsiteY65" fmla="*/ 709609 h 6857999"/>
              <a:gd name="connsiteX66" fmla="*/ 6743781 w 9143999"/>
              <a:gd name="connsiteY66" fmla="*/ 956425 h 6857999"/>
              <a:gd name="connsiteX67" fmla="*/ 6803789 w 9143999"/>
              <a:gd name="connsiteY67" fmla="*/ 1016433 h 6857999"/>
              <a:gd name="connsiteX68" fmla="*/ 7043813 w 9143999"/>
              <a:gd name="connsiteY68" fmla="*/ 1016433 h 6857999"/>
              <a:gd name="connsiteX69" fmla="*/ 7103821 w 9143999"/>
              <a:gd name="connsiteY69" fmla="*/ 956425 h 6857999"/>
              <a:gd name="connsiteX70" fmla="*/ 7103821 w 9143999"/>
              <a:gd name="connsiteY70" fmla="*/ 709609 h 6857999"/>
              <a:gd name="connsiteX71" fmla="*/ 7043813 w 9143999"/>
              <a:gd name="connsiteY71" fmla="*/ 649601 h 6857999"/>
              <a:gd name="connsiteX72" fmla="*/ 7871168 w 9143999"/>
              <a:gd name="connsiteY72" fmla="*/ 331063 h 6857999"/>
              <a:gd name="connsiteX73" fmla="*/ 7784035 w 9143999"/>
              <a:gd name="connsiteY73" fmla="*/ 418196 h 6857999"/>
              <a:gd name="connsiteX74" fmla="*/ 7784035 w 9143999"/>
              <a:gd name="connsiteY74" fmla="*/ 766717 h 6857999"/>
              <a:gd name="connsiteX75" fmla="*/ 7871168 w 9143999"/>
              <a:gd name="connsiteY75" fmla="*/ 853850 h 6857999"/>
              <a:gd name="connsiteX76" fmla="*/ 8877353 w 9143999"/>
              <a:gd name="connsiteY76" fmla="*/ 853850 h 6857999"/>
              <a:gd name="connsiteX77" fmla="*/ 8964486 w 9143999"/>
              <a:gd name="connsiteY77" fmla="*/ 766717 h 6857999"/>
              <a:gd name="connsiteX78" fmla="*/ 8964486 w 9143999"/>
              <a:gd name="connsiteY78" fmla="*/ 418196 h 6857999"/>
              <a:gd name="connsiteX79" fmla="*/ 8877353 w 9143999"/>
              <a:gd name="connsiteY79" fmla="*/ 331063 h 6857999"/>
              <a:gd name="connsiteX80" fmla="*/ 7264268 w 9143999"/>
              <a:gd name="connsiteY80" fmla="*/ 116632 h 6857999"/>
              <a:gd name="connsiteX81" fmla="*/ 7174436 w 9143999"/>
              <a:gd name="connsiteY81" fmla="*/ 206464 h 6857999"/>
              <a:gd name="connsiteX82" fmla="*/ 7174436 w 9143999"/>
              <a:gd name="connsiteY82" fmla="*/ 966558 h 6857999"/>
              <a:gd name="connsiteX83" fmla="*/ 7264268 w 9143999"/>
              <a:gd name="connsiteY83" fmla="*/ 1056390 h 6857999"/>
              <a:gd name="connsiteX84" fmla="*/ 7623588 w 9143999"/>
              <a:gd name="connsiteY84" fmla="*/ 1056390 h 6857999"/>
              <a:gd name="connsiteX85" fmla="*/ 7713420 w 9143999"/>
              <a:gd name="connsiteY85" fmla="*/ 966558 h 6857999"/>
              <a:gd name="connsiteX86" fmla="*/ 7713420 w 9143999"/>
              <a:gd name="connsiteY86" fmla="*/ 206464 h 6857999"/>
              <a:gd name="connsiteX87" fmla="*/ 7623588 w 9143999"/>
              <a:gd name="connsiteY87" fmla="*/ 116632 h 6857999"/>
              <a:gd name="connsiteX88" fmla="*/ 0 w 9143999"/>
              <a:gd name="connsiteY88" fmla="*/ 0 h 6857999"/>
              <a:gd name="connsiteX89" fmla="*/ 9143999 w 9143999"/>
              <a:gd name="connsiteY89" fmla="*/ 0 h 6857999"/>
              <a:gd name="connsiteX90" fmla="*/ 9143999 w 9143999"/>
              <a:gd name="connsiteY90" fmla="*/ 6857999 h 6857999"/>
              <a:gd name="connsiteX91" fmla="*/ 0 w 9143999"/>
              <a:gd name="connsiteY9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9143999" h="6857999">
                <a:moveTo>
                  <a:pt x="6753313" y="1771574"/>
                </a:moveTo>
                <a:cubicBezTo>
                  <a:pt x="6726800" y="1771574"/>
                  <a:pt x="6705307" y="1793067"/>
                  <a:pt x="6705307" y="1819580"/>
                </a:cubicBezTo>
                <a:lnTo>
                  <a:pt x="6705307" y="2011601"/>
                </a:lnTo>
                <a:cubicBezTo>
                  <a:pt x="6705307" y="2038114"/>
                  <a:pt x="6726800" y="2059607"/>
                  <a:pt x="6753313" y="2059607"/>
                </a:cubicBezTo>
                <a:lnTo>
                  <a:pt x="7243918" y="2059607"/>
                </a:lnTo>
                <a:cubicBezTo>
                  <a:pt x="7270431" y="2059607"/>
                  <a:pt x="7291924" y="2038114"/>
                  <a:pt x="7291924" y="2011601"/>
                </a:cubicBezTo>
                <a:lnTo>
                  <a:pt x="7291924" y="1819580"/>
                </a:lnTo>
                <a:cubicBezTo>
                  <a:pt x="7291924" y="1793067"/>
                  <a:pt x="7270431" y="1771574"/>
                  <a:pt x="7243918" y="1771574"/>
                </a:cubicBezTo>
                <a:close/>
                <a:moveTo>
                  <a:pt x="7412227" y="1551186"/>
                </a:moveTo>
                <a:cubicBezTo>
                  <a:pt x="7378957" y="1551186"/>
                  <a:pt x="7351987" y="1578156"/>
                  <a:pt x="7351987" y="1611426"/>
                </a:cubicBezTo>
                <a:lnTo>
                  <a:pt x="7351987" y="1996986"/>
                </a:lnTo>
                <a:cubicBezTo>
                  <a:pt x="7351987" y="2030256"/>
                  <a:pt x="7378957" y="2057226"/>
                  <a:pt x="7412227" y="2057226"/>
                </a:cubicBezTo>
                <a:lnTo>
                  <a:pt x="7653179" y="2057226"/>
                </a:lnTo>
                <a:cubicBezTo>
                  <a:pt x="7686449" y="2057226"/>
                  <a:pt x="7713419" y="2030256"/>
                  <a:pt x="7713419" y="1996986"/>
                </a:cubicBezTo>
                <a:lnTo>
                  <a:pt x="7713419" y="1611426"/>
                </a:lnTo>
                <a:cubicBezTo>
                  <a:pt x="7713419" y="1578156"/>
                  <a:pt x="7686449" y="1551186"/>
                  <a:pt x="7653179" y="1551186"/>
                </a:cubicBezTo>
                <a:close/>
                <a:moveTo>
                  <a:pt x="6753811" y="1542541"/>
                </a:moveTo>
                <a:cubicBezTo>
                  <a:pt x="6735823" y="1542541"/>
                  <a:pt x="6721241" y="1557123"/>
                  <a:pt x="6721241" y="1575111"/>
                </a:cubicBezTo>
                <a:lnTo>
                  <a:pt x="6721241" y="1705388"/>
                </a:lnTo>
                <a:cubicBezTo>
                  <a:pt x="6721241" y="1723376"/>
                  <a:pt x="6735823" y="1737958"/>
                  <a:pt x="6753811" y="1737958"/>
                </a:cubicBezTo>
                <a:lnTo>
                  <a:pt x="6932036" y="1737958"/>
                </a:lnTo>
                <a:cubicBezTo>
                  <a:pt x="6950024" y="1737958"/>
                  <a:pt x="6964606" y="1723376"/>
                  <a:pt x="6964606" y="1705388"/>
                </a:cubicBezTo>
                <a:lnTo>
                  <a:pt x="6964606" y="1575111"/>
                </a:lnTo>
                <a:cubicBezTo>
                  <a:pt x="6964606" y="1557123"/>
                  <a:pt x="6950024" y="1542541"/>
                  <a:pt x="6932036" y="1542541"/>
                </a:cubicBezTo>
                <a:close/>
                <a:moveTo>
                  <a:pt x="7069184" y="1541661"/>
                </a:moveTo>
                <a:cubicBezTo>
                  <a:pt x="7051196" y="1541661"/>
                  <a:pt x="7036614" y="1556243"/>
                  <a:pt x="7036614" y="1574231"/>
                </a:cubicBezTo>
                <a:lnTo>
                  <a:pt x="7036614" y="1704508"/>
                </a:lnTo>
                <a:cubicBezTo>
                  <a:pt x="7036614" y="1722496"/>
                  <a:pt x="7051196" y="1737078"/>
                  <a:pt x="7069184" y="1737078"/>
                </a:cubicBezTo>
                <a:lnTo>
                  <a:pt x="7247409" y="1737078"/>
                </a:lnTo>
                <a:cubicBezTo>
                  <a:pt x="7265397" y="1737078"/>
                  <a:pt x="7279979" y="1722496"/>
                  <a:pt x="7279979" y="1704508"/>
                </a:cubicBezTo>
                <a:lnTo>
                  <a:pt x="7279979" y="1574231"/>
                </a:lnTo>
                <a:cubicBezTo>
                  <a:pt x="7279979" y="1556243"/>
                  <a:pt x="7265397" y="1541661"/>
                  <a:pt x="7247409" y="1541661"/>
                </a:cubicBezTo>
                <a:close/>
                <a:moveTo>
                  <a:pt x="7850220" y="1344730"/>
                </a:moveTo>
                <a:cubicBezTo>
                  <a:pt x="7813666" y="1344730"/>
                  <a:pt x="7784034" y="1374362"/>
                  <a:pt x="7784034" y="1410916"/>
                </a:cubicBezTo>
                <a:lnTo>
                  <a:pt x="7784034" y="1675654"/>
                </a:lnTo>
                <a:cubicBezTo>
                  <a:pt x="7784034" y="1712208"/>
                  <a:pt x="7813666" y="1741840"/>
                  <a:pt x="7850220" y="1741840"/>
                </a:cubicBezTo>
                <a:lnTo>
                  <a:pt x="8268013" y="1741840"/>
                </a:lnTo>
                <a:cubicBezTo>
                  <a:pt x="8304567" y="1741840"/>
                  <a:pt x="8334199" y="1712208"/>
                  <a:pt x="8334199" y="1675654"/>
                </a:cubicBezTo>
                <a:lnTo>
                  <a:pt x="8334199" y="1410916"/>
                </a:lnTo>
                <a:cubicBezTo>
                  <a:pt x="8334199" y="1374362"/>
                  <a:pt x="8304567" y="1344730"/>
                  <a:pt x="8268013" y="1344730"/>
                </a:cubicBezTo>
                <a:close/>
                <a:moveTo>
                  <a:pt x="6772372" y="1101108"/>
                </a:moveTo>
                <a:cubicBezTo>
                  <a:pt x="6735334" y="1101108"/>
                  <a:pt x="6705308" y="1131134"/>
                  <a:pt x="6705308" y="1168172"/>
                </a:cubicBezTo>
                <a:lnTo>
                  <a:pt x="6705308" y="1436419"/>
                </a:lnTo>
                <a:cubicBezTo>
                  <a:pt x="6705308" y="1473457"/>
                  <a:pt x="6735334" y="1503483"/>
                  <a:pt x="6772372" y="1503483"/>
                </a:cubicBezTo>
                <a:lnTo>
                  <a:pt x="7646356" y="1503483"/>
                </a:lnTo>
                <a:cubicBezTo>
                  <a:pt x="7683394" y="1503483"/>
                  <a:pt x="7713420" y="1473457"/>
                  <a:pt x="7713420" y="1436419"/>
                </a:cubicBezTo>
                <a:lnTo>
                  <a:pt x="7713420" y="1168172"/>
                </a:lnTo>
                <a:cubicBezTo>
                  <a:pt x="7713420" y="1131134"/>
                  <a:pt x="7683394" y="1101108"/>
                  <a:pt x="7646356" y="1101108"/>
                </a:cubicBezTo>
                <a:close/>
                <a:moveTo>
                  <a:pt x="7851705" y="896285"/>
                </a:moveTo>
                <a:cubicBezTo>
                  <a:pt x="7814332" y="896285"/>
                  <a:pt x="7784035" y="926582"/>
                  <a:pt x="7784035" y="963955"/>
                </a:cubicBezTo>
                <a:lnTo>
                  <a:pt x="7784035" y="1234626"/>
                </a:lnTo>
                <a:cubicBezTo>
                  <a:pt x="7784035" y="1271999"/>
                  <a:pt x="7814332" y="1302296"/>
                  <a:pt x="7851705" y="1302296"/>
                </a:cubicBezTo>
                <a:lnTo>
                  <a:pt x="8266530" y="1302296"/>
                </a:lnTo>
                <a:cubicBezTo>
                  <a:pt x="8303903" y="1302296"/>
                  <a:pt x="8334200" y="1271999"/>
                  <a:pt x="8334200" y="1234626"/>
                </a:cubicBezTo>
                <a:lnTo>
                  <a:pt x="8334200" y="963955"/>
                </a:lnTo>
                <a:cubicBezTo>
                  <a:pt x="8334200" y="926582"/>
                  <a:pt x="8303903" y="896285"/>
                  <a:pt x="8266530" y="896285"/>
                </a:cubicBezTo>
                <a:close/>
                <a:moveTo>
                  <a:pt x="8472634" y="896285"/>
                </a:moveTo>
                <a:cubicBezTo>
                  <a:pt x="8418304" y="896285"/>
                  <a:pt x="8374261" y="940328"/>
                  <a:pt x="8374261" y="994658"/>
                </a:cubicBezTo>
                <a:lnTo>
                  <a:pt x="8374261" y="1643467"/>
                </a:lnTo>
                <a:cubicBezTo>
                  <a:pt x="8374261" y="1697797"/>
                  <a:pt x="8418304" y="1741841"/>
                  <a:pt x="8472634" y="1741841"/>
                </a:cubicBezTo>
                <a:lnTo>
                  <a:pt x="8866114" y="1741841"/>
                </a:lnTo>
                <a:cubicBezTo>
                  <a:pt x="8920444" y="1741841"/>
                  <a:pt x="8964487" y="1697797"/>
                  <a:pt x="8964487" y="1643467"/>
                </a:cubicBezTo>
                <a:lnTo>
                  <a:pt x="8964487" y="994658"/>
                </a:lnTo>
                <a:cubicBezTo>
                  <a:pt x="8964487" y="940328"/>
                  <a:pt x="8920444" y="896285"/>
                  <a:pt x="8866114" y="896285"/>
                </a:cubicBezTo>
                <a:close/>
                <a:moveTo>
                  <a:pt x="6803789" y="649601"/>
                </a:moveTo>
                <a:cubicBezTo>
                  <a:pt x="6770647" y="649601"/>
                  <a:pt x="6743781" y="676467"/>
                  <a:pt x="6743781" y="709609"/>
                </a:cubicBezTo>
                <a:lnTo>
                  <a:pt x="6743781" y="956425"/>
                </a:lnTo>
                <a:cubicBezTo>
                  <a:pt x="6743781" y="989567"/>
                  <a:pt x="6770647" y="1016433"/>
                  <a:pt x="6803789" y="1016433"/>
                </a:cubicBezTo>
                <a:lnTo>
                  <a:pt x="7043813" y="1016433"/>
                </a:lnTo>
                <a:cubicBezTo>
                  <a:pt x="7076955" y="1016433"/>
                  <a:pt x="7103821" y="989567"/>
                  <a:pt x="7103821" y="956425"/>
                </a:cubicBezTo>
                <a:lnTo>
                  <a:pt x="7103821" y="709609"/>
                </a:lnTo>
                <a:cubicBezTo>
                  <a:pt x="7103821" y="676467"/>
                  <a:pt x="7076955" y="649601"/>
                  <a:pt x="7043813" y="649601"/>
                </a:cubicBezTo>
                <a:close/>
                <a:moveTo>
                  <a:pt x="7871168" y="331063"/>
                </a:moveTo>
                <a:cubicBezTo>
                  <a:pt x="7823046" y="331063"/>
                  <a:pt x="7784035" y="370074"/>
                  <a:pt x="7784035" y="418196"/>
                </a:cubicBezTo>
                <a:lnTo>
                  <a:pt x="7784035" y="766717"/>
                </a:lnTo>
                <a:cubicBezTo>
                  <a:pt x="7784035" y="814839"/>
                  <a:pt x="7823046" y="853850"/>
                  <a:pt x="7871168" y="853850"/>
                </a:cubicBezTo>
                <a:lnTo>
                  <a:pt x="8877353" y="853850"/>
                </a:lnTo>
                <a:cubicBezTo>
                  <a:pt x="8925475" y="853850"/>
                  <a:pt x="8964486" y="814839"/>
                  <a:pt x="8964486" y="766717"/>
                </a:cubicBezTo>
                <a:lnTo>
                  <a:pt x="8964486" y="418196"/>
                </a:lnTo>
                <a:cubicBezTo>
                  <a:pt x="8964486" y="370074"/>
                  <a:pt x="8925475" y="331063"/>
                  <a:pt x="8877353" y="331063"/>
                </a:cubicBezTo>
                <a:close/>
                <a:moveTo>
                  <a:pt x="7264268" y="116632"/>
                </a:moveTo>
                <a:cubicBezTo>
                  <a:pt x="7214655" y="116632"/>
                  <a:pt x="7174436" y="156851"/>
                  <a:pt x="7174436" y="206464"/>
                </a:cubicBezTo>
                <a:lnTo>
                  <a:pt x="7174436" y="966558"/>
                </a:lnTo>
                <a:cubicBezTo>
                  <a:pt x="7174436" y="1016171"/>
                  <a:pt x="7214655" y="1056390"/>
                  <a:pt x="7264268" y="1056390"/>
                </a:cubicBezTo>
                <a:lnTo>
                  <a:pt x="7623588" y="1056390"/>
                </a:lnTo>
                <a:cubicBezTo>
                  <a:pt x="7673201" y="1056390"/>
                  <a:pt x="7713420" y="1016171"/>
                  <a:pt x="7713420" y="966558"/>
                </a:cubicBezTo>
                <a:lnTo>
                  <a:pt x="7713420" y="206464"/>
                </a:lnTo>
                <a:cubicBezTo>
                  <a:pt x="7713420" y="156851"/>
                  <a:pt x="7673201" y="116632"/>
                  <a:pt x="7623588" y="116632"/>
                </a:cubicBezTo>
                <a:close/>
                <a:moveTo>
                  <a:pt x="0" y="0"/>
                </a:moveTo>
                <a:lnTo>
                  <a:pt x="9143999" y="0"/>
                </a:lnTo>
                <a:lnTo>
                  <a:pt x="9143999" y="6857999"/>
                </a:lnTo>
                <a:lnTo>
                  <a:pt x="0" y="6857999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007418" y="2156663"/>
            <a:ext cx="7129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Comic Sans MS" pitchFamily="66" charset="0"/>
                <a:ea typeface="华文楷体" pitchFamily="2" charset="-122"/>
              </a:rPr>
              <a:t>Face Anti-spoofing via </a:t>
            </a:r>
          </a:p>
          <a:p>
            <a:pPr algn="ctr"/>
            <a:r>
              <a:rPr lang="en-US" altLang="zh-CN" sz="3600" dirty="0">
                <a:latin typeface="Comic Sans MS" pitchFamily="66" charset="0"/>
                <a:ea typeface="华文楷体" pitchFamily="2" charset="-122"/>
              </a:rPr>
              <a:t>Deep Local Binary Patterns</a:t>
            </a:r>
            <a:endParaRPr lang="zh-CN" altLang="en-US" sz="3600" dirty="0">
              <a:latin typeface="Comic Sans MS" pitchFamily="66" charset="0"/>
              <a:ea typeface="华文楷体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27784" y="3436073"/>
            <a:ext cx="4848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>
                <a:latin typeface="Comic Sans MS" pitchFamily="66" charset="0"/>
                <a:ea typeface="华文楷体" pitchFamily="2" charset="-122"/>
              </a:rPr>
              <a:t>Lei Li</a:t>
            </a:r>
          </a:p>
          <a:p>
            <a:pPr algn="ctr">
              <a:lnSpc>
                <a:spcPct val="150000"/>
              </a:lnSpc>
            </a:pPr>
            <a:r>
              <a:rPr lang="en-US" altLang="zh-CN" sz="2000" dirty="0">
                <a:latin typeface="Comic Sans MS" pitchFamily="66" charset="0"/>
                <a:ea typeface="华文楷体" pitchFamily="2" charset="-122"/>
              </a:rPr>
              <a:t>Northwestern Polytechnical University </a:t>
            </a:r>
          </a:p>
          <a:p>
            <a:pPr algn="ctr">
              <a:lnSpc>
                <a:spcPct val="150000"/>
              </a:lnSpc>
            </a:pPr>
            <a:r>
              <a:rPr lang="en-US" altLang="zh-CN" sz="2000" dirty="0">
                <a:latin typeface="Comic Sans MS" pitchFamily="66" charset="0"/>
                <a:ea typeface="华文楷体" pitchFamily="2" charset="-122"/>
              </a:rPr>
              <a:t>     Shaanxi, China</a:t>
            </a:r>
            <a:endParaRPr lang="zh-CN" altLang="en-US" sz="2000" dirty="0">
              <a:latin typeface="Comic Sans MS" pitchFamily="66" charset="0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910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15377"/>
            <a:ext cx="2227012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3687585"/>
            <a:ext cx="2227011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93" y="1700951"/>
            <a:ext cx="2262979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 descr="C:\Users\lileihappy\Desktop\3D：对阵围棋名宿李世石的“阿尔法狗”啥来头_标清.flv_145984148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92" y="3429143"/>
            <a:ext cx="2262979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C:\Users\lileihappy\Desktop\深度学习 互动机器人_标清.flv_145984216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57292" y="4869303"/>
            <a:ext cx="2262978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3548" y="848906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computer vision, many deep learning methods have been proposed and got some good performances.  How about in face spoofing detection?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30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58" y="1203894"/>
            <a:ext cx="988978" cy="10582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32" y="1291093"/>
            <a:ext cx="988978" cy="105824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46" y="1384587"/>
            <a:ext cx="988978" cy="1059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" name="矩形 108"/>
          <p:cNvSpPr/>
          <p:nvPr/>
        </p:nvSpPr>
        <p:spPr>
          <a:xfrm>
            <a:off x="2194873" y="1559877"/>
            <a:ext cx="216024" cy="2240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800106" y="1214329"/>
            <a:ext cx="921590" cy="1008706"/>
          </a:xfrm>
          <a:prstGeom prst="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901706" y="1303211"/>
            <a:ext cx="921590" cy="100870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136312" y="1455171"/>
            <a:ext cx="921590" cy="100870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772082" y="1503781"/>
            <a:ext cx="587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/>
              <a:t>..</a:t>
            </a:r>
            <a:endParaRPr lang="zh-CN" altLang="en-US" sz="3200" dirty="0"/>
          </a:p>
        </p:txBody>
      </p:sp>
      <p:sp>
        <p:nvSpPr>
          <p:cNvPr id="9" name="矩形 8"/>
          <p:cNvSpPr/>
          <p:nvPr/>
        </p:nvSpPr>
        <p:spPr>
          <a:xfrm>
            <a:off x="5818406" y="1452795"/>
            <a:ext cx="543615" cy="5760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902570" y="1522873"/>
            <a:ext cx="543615" cy="5760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357648" y="901575"/>
            <a:ext cx="1988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Conv Layer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1446" y="984618"/>
            <a:ext cx="1125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FC Layer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83226" y="1664645"/>
            <a:ext cx="1094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Fake or</a:t>
            </a:r>
          </a:p>
          <a:p>
            <a:pPr algn="ctr"/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Real face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67" y="1004766"/>
            <a:ext cx="1054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224×224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05939" y="1215952"/>
            <a:ext cx="921590" cy="10087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407539" y="1304834"/>
            <a:ext cx="921590" cy="100870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42145" y="1456794"/>
            <a:ext cx="921590" cy="10087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4221985" y="1569406"/>
            <a:ext cx="587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/>
              <a:t>..</a:t>
            </a:r>
            <a:endParaRPr lang="zh-CN" altLang="en-US" sz="3200" dirty="0"/>
          </a:p>
        </p:txBody>
      </p:sp>
      <p:sp>
        <p:nvSpPr>
          <p:cNvPr id="20" name="右箭头 19"/>
          <p:cNvSpPr/>
          <p:nvPr/>
        </p:nvSpPr>
        <p:spPr>
          <a:xfrm>
            <a:off x="4057902" y="1599968"/>
            <a:ext cx="315479" cy="36004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右箭头 20"/>
          <p:cNvSpPr/>
          <p:nvPr/>
        </p:nvSpPr>
        <p:spPr>
          <a:xfrm>
            <a:off x="5563735" y="1599484"/>
            <a:ext cx="333751" cy="36004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5705578" y="1567783"/>
            <a:ext cx="587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/>
              <a:t>..</a:t>
            </a:r>
            <a:endParaRPr lang="zh-CN" altLang="en-US" sz="3200" dirty="0"/>
          </a:p>
        </p:txBody>
      </p:sp>
      <p:sp>
        <p:nvSpPr>
          <p:cNvPr id="23" name="矩形 22"/>
          <p:cNvSpPr/>
          <p:nvPr/>
        </p:nvSpPr>
        <p:spPr>
          <a:xfrm>
            <a:off x="6084568" y="1656623"/>
            <a:ext cx="543615" cy="5760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6970489" y="1269396"/>
            <a:ext cx="151955" cy="1440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6970488" y="1450758"/>
            <a:ext cx="151955" cy="1440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6970934" y="1638640"/>
            <a:ext cx="151955" cy="1440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6970933" y="1820002"/>
            <a:ext cx="151955" cy="1440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6970935" y="2015954"/>
            <a:ext cx="151955" cy="1440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6970934" y="2197316"/>
            <a:ext cx="151955" cy="1440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6971380" y="2385198"/>
            <a:ext cx="151955" cy="1440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7616345" y="1269396"/>
            <a:ext cx="151955" cy="14401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7616344" y="1450758"/>
            <a:ext cx="151955" cy="14401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7616790" y="1629115"/>
            <a:ext cx="151955" cy="14401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7616789" y="1820002"/>
            <a:ext cx="151955" cy="14401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7616791" y="2015954"/>
            <a:ext cx="151955" cy="14401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7616790" y="2197316"/>
            <a:ext cx="151955" cy="14401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7617236" y="2385198"/>
            <a:ext cx="151955" cy="14401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8" name="直接箭头连接符 37"/>
          <p:cNvCxnSpPr>
            <a:stCxn id="24" idx="6"/>
            <a:endCxn id="31" idx="2"/>
          </p:cNvCxnSpPr>
          <p:nvPr/>
        </p:nvCxnSpPr>
        <p:spPr>
          <a:xfrm>
            <a:off x="7122444" y="1341404"/>
            <a:ext cx="493901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>
            <a:stCxn id="24" idx="6"/>
            <a:endCxn id="32" idx="2"/>
          </p:cNvCxnSpPr>
          <p:nvPr/>
        </p:nvCxnSpPr>
        <p:spPr>
          <a:xfrm>
            <a:off x="7122444" y="1341404"/>
            <a:ext cx="493900" cy="181362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>
            <a:stCxn id="24" idx="6"/>
            <a:endCxn id="33" idx="2"/>
          </p:cNvCxnSpPr>
          <p:nvPr/>
        </p:nvCxnSpPr>
        <p:spPr>
          <a:xfrm>
            <a:off x="7122444" y="1341404"/>
            <a:ext cx="494346" cy="359719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stCxn id="24" idx="6"/>
            <a:endCxn id="34" idx="2"/>
          </p:cNvCxnSpPr>
          <p:nvPr/>
        </p:nvCxnSpPr>
        <p:spPr>
          <a:xfrm>
            <a:off x="7122444" y="1341404"/>
            <a:ext cx="494345" cy="550606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>
            <a:stCxn id="24" idx="6"/>
            <a:endCxn id="35" idx="2"/>
          </p:cNvCxnSpPr>
          <p:nvPr/>
        </p:nvCxnSpPr>
        <p:spPr>
          <a:xfrm>
            <a:off x="7122444" y="1341404"/>
            <a:ext cx="494347" cy="74655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>
            <a:stCxn id="24" idx="6"/>
            <a:endCxn id="36" idx="2"/>
          </p:cNvCxnSpPr>
          <p:nvPr/>
        </p:nvCxnSpPr>
        <p:spPr>
          <a:xfrm>
            <a:off x="7122444" y="1341404"/>
            <a:ext cx="494346" cy="92792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>
            <a:stCxn id="24" idx="6"/>
            <a:endCxn id="37" idx="2"/>
          </p:cNvCxnSpPr>
          <p:nvPr/>
        </p:nvCxnSpPr>
        <p:spPr>
          <a:xfrm>
            <a:off x="7122444" y="1341404"/>
            <a:ext cx="494792" cy="1115802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stCxn id="25" idx="6"/>
            <a:endCxn id="31" idx="2"/>
          </p:cNvCxnSpPr>
          <p:nvPr/>
        </p:nvCxnSpPr>
        <p:spPr>
          <a:xfrm flipV="1">
            <a:off x="7122443" y="1341404"/>
            <a:ext cx="493902" cy="181362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>
            <a:stCxn id="25" idx="6"/>
            <a:endCxn id="32" idx="2"/>
          </p:cNvCxnSpPr>
          <p:nvPr/>
        </p:nvCxnSpPr>
        <p:spPr>
          <a:xfrm>
            <a:off x="7122443" y="1522766"/>
            <a:ext cx="493901" cy="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>
            <a:stCxn id="25" idx="6"/>
            <a:endCxn id="33" idx="2"/>
          </p:cNvCxnSpPr>
          <p:nvPr/>
        </p:nvCxnSpPr>
        <p:spPr>
          <a:xfrm>
            <a:off x="7122443" y="1522766"/>
            <a:ext cx="494347" cy="17835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>
            <a:stCxn id="25" idx="6"/>
            <a:endCxn id="34" idx="2"/>
          </p:cNvCxnSpPr>
          <p:nvPr/>
        </p:nvCxnSpPr>
        <p:spPr>
          <a:xfrm>
            <a:off x="7122443" y="1522766"/>
            <a:ext cx="494346" cy="369244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>
            <a:stCxn id="25" idx="6"/>
            <a:endCxn id="35" idx="2"/>
          </p:cNvCxnSpPr>
          <p:nvPr/>
        </p:nvCxnSpPr>
        <p:spPr>
          <a:xfrm>
            <a:off x="7122443" y="1522766"/>
            <a:ext cx="494348" cy="565196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>
            <a:stCxn id="25" idx="6"/>
            <a:endCxn id="36" idx="2"/>
          </p:cNvCxnSpPr>
          <p:nvPr/>
        </p:nvCxnSpPr>
        <p:spPr>
          <a:xfrm>
            <a:off x="7122443" y="1522766"/>
            <a:ext cx="494347" cy="74655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>
            <a:stCxn id="25" idx="6"/>
            <a:endCxn id="37" idx="2"/>
          </p:cNvCxnSpPr>
          <p:nvPr/>
        </p:nvCxnSpPr>
        <p:spPr>
          <a:xfrm>
            <a:off x="7122443" y="1522766"/>
            <a:ext cx="494793" cy="93444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>
            <a:stCxn id="26" idx="6"/>
            <a:endCxn id="31" idx="2"/>
          </p:cNvCxnSpPr>
          <p:nvPr/>
        </p:nvCxnSpPr>
        <p:spPr>
          <a:xfrm flipV="1">
            <a:off x="7122889" y="1341404"/>
            <a:ext cx="493456" cy="369244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>
            <a:stCxn id="26" idx="6"/>
            <a:endCxn id="32" idx="2"/>
          </p:cNvCxnSpPr>
          <p:nvPr/>
        </p:nvCxnSpPr>
        <p:spPr>
          <a:xfrm flipV="1">
            <a:off x="7122889" y="1522766"/>
            <a:ext cx="493455" cy="187882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>
            <a:stCxn id="26" idx="6"/>
            <a:endCxn id="33" idx="2"/>
          </p:cNvCxnSpPr>
          <p:nvPr/>
        </p:nvCxnSpPr>
        <p:spPr>
          <a:xfrm flipV="1">
            <a:off x="7122889" y="1701123"/>
            <a:ext cx="493901" cy="9525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6" idx="6"/>
            <a:endCxn id="34" idx="2"/>
          </p:cNvCxnSpPr>
          <p:nvPr/>
        </p:nvCxnSpPr>
        <p:spPr>
          <a:xfrm>
            <a:off x="7122889" y="1710648"/>
            <a:ext cx="493900" cy="181362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>
            <a:stCxn id="26" idx="6"/>
            <a:endCxn id="35" idx="2"/>
          </p:cNvCxnSpPr>
          <p:nvPr/>
        </p:nvCxnSpPr>
        <p:spPr>
          <a:xfrm>
            <a:off x="7122889" y="1710648"/>
            <a:ext cx="493902" cy="377314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>
            <a:stCxn id="26" idx="6"/>
            <a:endCxn id="36" idx="2"/>
          </p:cNvCxnSpPr>
          <p:nvPr/>
        </p:nvCxnSpPr>
        <p:spPr>
          <a:xfrm>
            <a:off x="7122889" y="1710648"/>
            <a:ext cx="493901" cy="558676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>
            <a:stCxn id="26" idx="6"/>
            <a:endCxn id="37" idx="2"/>
          </p:cNvCxnSpPr>
          <p:nvPr/>
        </p:nvCxnSpPr>
        <p:spPr>
          <a:xfrm>
            <a:off x="7122889" y="1710648"/>
            <a:ext cx="494347" cy="74655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>
            <a:stCxn id="27" idx="6"/>
            <a:endCxn id="31" idx="2"/>
          </p:cNvCxnSpPr>
          <p:nvPr/>
        </p:nvCxnSpPr>
        <p:spPr>
          <a:xfrm flipV="1">
            <a:off x="7122888" y="1341404"/>
            <a:ext cx="493457" cy="550606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>
            <a:stCxn id="27" idx="6"/>
            <a:endCxn id="32" idx="2"/>
          </p:cNvCxnSpPr>
          <p:nvPr/>
        </p:nvCxnSpPr>
        <p:spPr>
          <a:xfrm flipV="1">
            <a:off x="7122888" y="1522766"/>
            <a:ext cx="493456" cy="369244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>
            <a:stCxn id="27" idx="6"/>
            <a:endCxn id="33" idx="2"/>
          </p:cNvCxnSpPr>
          <p:nvPr/>
        </p:nvCxnSpPr>
        <p:spPr>
          <a:xfrm flipV="1">
            <a:off x="7122888" y="1701123"/>
            <a:ext cx="493902" cy="190887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>
            <a:stCxn id="27" idx="6"/>
            <a:endCxn id="34" idx="2"/>
          </p:cNvCxnSpPr>
          <p:nvPr/>
        </p:nvCxnSpPr>
        <p:spPr>
          <a:xfrm>
            <a:off x="7122888" y="1892010"/>
            <a:ext cx="493901" cy="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>
            <a:stCxn id="27" idx="6"/>
            <a:endCxn id="35" idx="2"/>
          </p:cNvCxnSpPr>
          <p:nvPr/>
        </p:nvCxnSpPr>
        <p:spPr>
          <a:xfrm>
            <a:off x="7122888" y="1892010"/>
            <a:ext cx="493903" cy="195952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>
            <a:stCxn id="27" idx="6"/>
            <a:endCxn id="36" idx="2"/>
          </p:cNvCxnSpPr>
          <p:nvPr/>
        </p:nvCxnSpPr>
        <p:spPr>
          <a:xfrm>
            <a:off x="7122888" y="1892010"/>
            <a:ext cx="493902" cy="37731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>
            <a:stCxn id="27" idx="6"/>
            <a:endCxn id="37" idx="2"/>
          </p:cNvCxnSpPr>
          <p:nvPr/>
        </p:nvCxnSpPr>
        <p:spPr>
          <a:xfrm>
            <a:off x="7122888" y="1892010"/>
            <a:ext cx="494348" cy="565196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>
            <a:stCxn id="28" idx="6"/>
            <a:endCxn id="31" idx="2"/>
          </p:cNvCxnSpPr>
          <p:nvPr/>
        </p:nvCxnSpPr>
        <p:spPr>
          <a:xfrm flipV="1">
            <a:off x="7122890" y="1341404"/>
            <a:ext cx="493455" cy="746558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>
            <a:stCxn id="28" idx="6"/>
            <a:endCxn id="32" idx="2"/>
          </p:cNvCxnSpPr>
          <p:nvPr/>
        </p:nvCxnSpPr>
        <p:spPr>
          <a:xfrm flipV="1">
            <a:off x="7122890" y="1522766"/>
            <a:ext cx="493454" cy="565196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/>
          <p:cNvCxnSpPr>
            <a:stCxn id="28" idx="6"/>
            <a:endCxn id="33" idx="2"/>
          </p:cNvCxnSpPr>
          <p:nvPr/>
        </p:nvCxnSpPr>
        <p:spPr>
          <a:xfrm flipV="1">
            <a:off x="7122890" y="1701123"/>
            <a:ext cx="493900" cy="386839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/>
          <p:cNvCxnSpPr>
            <a:stCxn id="28" idx="6"/>
            <a:endCxn id="34" idx="2"/>
          </p:cNvCxnSpPr>
          <p:nvPr/>
        </p:nvCxnSpPr>
        <p:spPr>
          <a:xfrm flipV="1">
            <a:off x="7122890" y="1892010"/>
            <a:ext cx="493899" cy="195952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>
            <a:stCxn id="28" idx="6"/>
            <a:endCxn id="35" idx="2"/>
          </p:cNvCxnSpPr>
          <p:nvPr/>
        </p:nvCxnSpPr>
        <p:spPr>
          <a:xfrm>
            <a:off x="7122890" y="2087962"/>
            <a:ext cx="493901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>
            <a:stCxn id="28" idx="6"/>
            <a:endCxn id="36" idx="2"/>
          </p:cNvCxnSpPr>
          <p:nvPr/>
        </p:nvCxnSpPr>
        <p:spPr>
          <a:xfrm>
            <a:off x="7122890" y="2087962"/>
            <a:ext cx="493900" cy="181362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71"/>
          <p:cNvCxnSpPr>
            <a:stCxn id="28" idx="6"/>
            <a:endCxn id="37" idx="2"/>
          </p:cNvCxnSpPr>
          <p:nvPr/>
        </p:nvCxnSpPr>
        <p:spPr>
          <a:xfrm>
            <a:off x="7122890" y="2087962"/>
            <a:ext cx="494346" cy="36924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72"/>
          <p:cNvCxnSpPr>
            <a:stCxn id="29" idx="6"/>
            <a:endCxn id="31" idx="2"/>
          </p:cNvCxnSpPr>
          <p:nvPr/>
        </p:nvCxnSpPr>
        <p:spPr>
          <a:xfrm flipV="1">
            <a:off x="7122889" y="1341404"/>
            <a:ext cx="493456" cy="92792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>
            <a:stCxn id="29" idx="6"/>
            <a:endCxn id="32" idx="2"/>
          </p:cNvCxnSpPr>
          <p:nvPr/>
        </p:nvCxnSpPr>
        <p:spPr>
          <a:xfrm flipV="1">
            <a:off x="7122889" y="1522766"/>
            <a:ext cx="493455" cy="7465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>
            <a:stCxn id="29" idx="6"/>
            <a:endCxn id="33" idx="2"/>
          </p:cNvCxnSpPr>
          <p:nvPr/>
        </p:nvCxnSpPr>
        <p:spPr>
          <a:xfrm flipV="1">
            <a:off x="7122889" y="1701123"/>
            <a:ext cx="493901" cy="56820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>
            <a:stCxn id="29" idx="6"/>
            <a:endCxn id="34" idx="2"/>
          </p:cNvCxnSpPr>
          <p:nvPr/>
        </p:nvCxnSpPr>
        <p:spPr>
          <a:xfrm flipV="1">
            <a:off x="7122889" y="1892010"/>
            <a:ext cx="493900" cy="3773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箭头连接符 76"/>
          <p:cNvCxnSpPr>
            <a:stCxn id="29" idx="6"/>
            <a:endCxn id="35" idx="2"/>
          </p:cNvCxnSpPr>
          <p:nvPr/>
        </p:nvCxnSpPr>
        <p:spPr>
          <a:xfrm flipV="1">
            <a:off x="7122889" y="2087962"/>
            <a:ext cx="493902" cy="18136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箭头连接符 77"/>
          <p:cNvCxnSpPr>
            <a:stCxn id="29" idx="6"/>
            <a:endCxn id="36" idx="2"/>
          </p:cNvCxnSpPr>
          <p:nvPr/>
        </p:nvCxnSpPr>
        <p:spPr>
          <a:xfrm>
            <a:off x="7122889" y="2269324"/>
            <a:ext cx="4939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>
            <a:stCxn id="29" idx="6"/>
            <a:endCxn id="37" idx="2"/>
          </p:cNvCxnSpPr>
          <p:nvPr/>
        </p:nvCxnSpPr>
        <p:spPr>
          <a:xfrm>
            <a:off x="7122889" y="2269324"/>
            <a:ext cx="494347" cy="18788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>
            <a:stCxn id="30" idx="6"/>
            <a:endCxn id="31" idx="2"/>
          </p:cNvCxnSpPr>
          <p:nvPr/>
        </p:nvCxnSpPr>
        <p:spPr>
          <a:xfrm flipV="1">
            <a:off x="7123335" y="1341404"/>
            <a:ext cx="493010" cy="111580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箭头连接符 80"/>
          <p:cNvCxnSpPr>
            <a:stCxn id="30" idx="6"/>
            <a:endCxn id="32" idx="2"/>
          </p:cNvCxnSpPr>
          <p:nvPr/>
        </p:nvCxnSpPr>
        <p:spPr>
          <a:xfrm flipV="1">
            <a:off x="7123335" y="1522766"/>
            <a:ext cx="493009" cy="9344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箭头连接符 81"/>
          <p:cNvCxnSpPr>
            <a:stCxn id="30" idx="6"/>
            <a:endCxn id="33" idx="2"/>
          </p:cNvCxnSpPr>
          <p:nvPr/>
        </p:nvCxnSpPr>
        <p:spPr>
          <a:xfrm flipV="1">
            <a:off x="7123335" y="1701123"/>
            <a:ext cx="493455" cy="75608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>
            <a:stCxn id="30" idx="6"/>
            <a:endCxn id="34" idx="2"/>
          </p:cNvCxnSpPr>
          <p:nvPr/>
        </p:nvCxnSpPr>
        <p:spPr>
          <a:xfrm flipV="1">
            <a:off x="7123335" y="1892010"/>
            <a:ext cx="493454" cy="5651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>
            <a:stCxn id="30" idx="6"/>
            <a:endCxn id="35" idx="2"/>
          </p:cNvCxnSpPr>
          <p:nvPr/>
        </p:nvCxnSpPr>
        <p:spPr>
          <a:xfrm flipV="1">
            <a:off x="7123335" y="2087962"/>
            <a:ext cx="493456" cy="3692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箭头连接符 84"/>
          <p:cNvCxnSpPr>
            <a:stCxn id="30" idx="6"/>
            <a:endCxn id="37" idx="2"/>
          </p:cNvCxnSpPr>
          <p:nvPr/>
        </p:nvCxnSpPr>
        <p:spPr>
          <a:xfrm>
            <a:off x="7123335" y="2457206"/>
            <a:ext cx="493901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椭圆 85"/>
          <p:cNvSpPr/>
          <p:nvPr/>
        </p:nvSpPr>
        <p:spPr>
          <a:xfrm>
            <a:off x="8232476" y="1728619"/>
            <a:ext cx="151955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8232475" y="1934746"/>
            <a:ext cx="151955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8" name="直接箭头连接符 87"/>
          <p:cNvCxnSpPr>
            <a:stCxn id="31" idx="6"/>
            <a:endCxn id="86" idx="2"/>
          </p:cNvCxnSpPr>
          <p:nvPr/>
        </p:nvCxnSpPr>
        <p:spPr>
          <a:xfrm>
            <a:off x="7768300" y="1341404"/>
            <a:ext cx="464176" cy="4592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箭头连接符 88"/>
          <p:cNvCxnSpPr>
            <a:stCxn id="31" idx="6"/>
            <a:endCxn id="87" idx="2"/>
          </p:cNvCxnSpPr>
          <p:nvPr/>
        </p:nvCxnSpPr>
        <p:spPr>
          <a:xfrm>
            <a:off x="7768300" y="1341404"/>
            <a:ext cx="464175" cy="665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箭头连接符 89"/>
          <p:cNvCxnSpPr>
            <a:stCxn id="32" idx="6"/>
            <a:endCxn id="86" idx="2"/>
          </p:cNvCxnSpPr>
          <p:nvPr/>
        </p:nvCxnSpPr>
        <p:spPr>
          <a:xfrm>
            <a:off x="7768299" y="1522766"/>
            <a:ext cx="464177" cy="2778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箭头连接符 90"/>
          <p:cNvCxnSpPr>
            <a:stCxn id="32" idx="6"/>
            <a:endCxn id="87" idx="2"/>
          </p:cNvCxnSpPr>
          <p:nvPr/>
        </p:nvCxnSpPr>
        <p:spPr>
          <a:xfrm>
            <a:off x="7768299" y="1522766"/>
            <a:ext cx="464176" cy="4839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箭头连接符 91"/>
          <p:cNvCxnSpPr>
            <a:stCxn id="33" idx="6"/>
            <a:endCxn id="86" idx="2"/>
          </p:cNvCxnSpPr>
          <p:nvPr/>
        </p:nvCxnSpPr>
        <p:spPr>
          <a:xfrm>
            <a:off x="7768745" y="1701123"/>
            <a:ext cx="463731" cy="99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箭头连接符 92"/>
          <p:cNvCxnSpPr>
            <a:stCxn id="33" idx="6"/>
            <a:endCxn id="87" idx="2"/>
          </p:cNvCxnSpPr>
          <p:nvPr/>
        </p:nvCxnSpPr>
        <p:spPr>
          <a:xfrm>
            <a:off x="7768745" y="1701123"/>
            <a:ext cx="463730" cy="3056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箭头连接符 93"/>
          <p:cNvCxnSpPr>
            <a:stCxn id="34" idx="6"/>
            <a:endCxn id="86" idx="2"/>
          </p:cNvCxnSpPr>
          <p:nvPr/>
        </p:nvCxnSpPr>
        <p:spPr>
          <a:xfrm flipV="1">
            <a:off x="7768744" y="1800627"/>
            <a:ext cx="463732" cy="91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箭头连接符 94"/>
          <p:cNvCxnSpPr>
            <a:stCxn id="34" idx="6"/>
            <a:endCxn id="87" idx="2"/>
          </p:cNvCxnSpPr>
          <p:nvPr/>
        </p:nvCxnSpPr>
        <p:spPr>
          <a:xfrm>
            <a:off x="7768744" y="1892010"/>
            <a:ext cx="463731" cy="1147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箭头连接符 95"/>
          <p:cNvCxnSpPr>
            <a:stCxn id="35" idx="6"/>
            <a:endCxn id="86" idx="2"/>
          </p:cNvCxnSpPr>
          <p:nvPr/>
        </p:nvCxnSpPr>
        <p:spPr>
          <a:xfrm flipV="1">
            <a:off x="7768746" y="1800627"/>
            <a:ext cx="463730" cy="2873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1" name="Picture 27" descr="F:\Study\Spoofing\CNN\Replay_Attack\LBP\img_face\LBP\hist_1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549" y="3886448"/>
            <a:ext cx="1239595" cy="119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7" name="直接箭头连接符 96"/>
          <p:cNvCxnSpPr>
            <a:stCxn id="35" idx="6"/>
            <a:endCxn id="87" idx="2"/>
          </p:cNvCxnSpPr>
          <p:nvPr/>
        </p:nvCxnSpPr>
        <p:spPr>
          <a:xfrm flipV="1">
            <a:off x="7768746" y="2006754"/>
            <a:ext cx="463729" cy="812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箭头连接符 97"/>
          <p:cNvCxnSpPr>
            <a:stCxn id="36" idx="6"/>
            <a:endCxn id="86" idx="2"/>
          </p:cNvCxnSpPr>
          <p:nvPr/>
        </p:nvCxnSpPr>
        <p:spPr>
          <a:xfrm flipV="1">
            <a:off x="7768745" y="1800627"/>
            <a:ext cx="463731" cy="4686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箭头连接符 98"/>
          <p:cNvCxnSpPr>
            <a:stCxn id="36" idx="6"/>
            <a:endCxn id="87" idx="2"/>
          </p:cNvCxnSpPr>
          <p:nvPr/>
        </p:nvCxnSpPr>
        <p:spPr>
          <a:xfrm flipV="1">
            <a:off x="7768745" y="2006754"/>
            <a:ext cx="463730" cy="2625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箭头连接符 99"/>
          <p:cNvCxnSpPr>
            <a:stCxn id="37" idx="6"/>
            <a:endCxn id="86" idx="2"/>
          </p:cNvCxnSpPr>
          <p:nvPr/>
        </p:nvCxnSpPr>
        <p:spPr>
          <a:xfrm flipV="1">
            <a:off x="7769191" y="1800627"/>
            <a:ext cx="463285" cy="6565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箭头连接符 100"/>
          <p:cNvCxnSpPr>
            <a:stCxn id="37" idx="6"/>
            <a:endCxn id="87" idx="2"/>
          </p:cNvCxnSpPr>
          <p:nvPr/>
        </p:nvCxnSpPr>
        <p:spPr>
          <a:xfrm flipV="1">
            <a:off x="7769191" y="2006754"/>
            <a:ext cx="463284" cy="4504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3966846" y="1351759"/>
            <a:ext cx="52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…</a:t>
            </a:r>
            <a:endParaRPr lang="zh-CN" altLang="en-US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5475222" y="1362092"/>
            <a:ext cx="52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…</a:t>
            </a:r>
            <a:endParaRPr lang="zh-CN" altLang="en-US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3772438" y="901576"/>
            <a:ext cx="1988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Relu Layer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52" name="Picture 28" descr="F:\Study\Spoofing\CNN\Replay_Attack\LBP\img_face\LBP\hist_2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238" y="2823344"/>
            <a:ext cx="1261906" cy="119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5102940" y="1128634"/>
            <a:ext cx="1988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M-pool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7" name="直接连接符 106"/>
          <p:cNvCxnSpPr/>
          <p:nvPr/>
        </p:nvCxnSpPr>
        <p:spPr>
          <a:xfrm flipV="1">
            <a:off x="2387508" y="1771948"/>
            <a:ext cx="1536420" cy="119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>
            <a:off x="2410897" y="1559877"/>
            <a:ext cx="1513031" cy="2129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6763391" y="2464887"/>
            <a:ext cx="12620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 smtClean="0">
                <a:latin typeface="Times New Roman" pitchFamily="18" charset="0"/>
                <a:cs typeface="Times New Roman" pitchFamily="18" charset="0"/>
              </a:rPr>
              <a:t>Dropout</a:t>
            </a:r>
            <a:endParaRPr lang="zh-CN" alt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4" name="直接箭头连接符 113"/>
          <p:cNvCxnSpPr/>
          <p:nvPr/>
        </p:nvCxnSpPr>
        <p:spPr>
          <a:xfrm flipV="1">
            <a:off x="6660124" y="1899654"/>
            <a:ext cx="293057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圆角矩形 114"/>
          <p:cNvSpPr/>
          <p:nvPr/>
        </p:nvSpPr>
        <p:spPr>
          <a:xfrm>
            <a:off x="40109" y="829569"/>
            <a:ext cx="9036496" cy="2035969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TextBox 115"/>
          <p:cNvSpPr txBox="1"/>
          <p:nvPr/>
        </p:nvSpPr>
        <p:spPr>
          <a:xfrm>
            <a:off x="-338383" y="2461397"/>
            <a:ext cx="182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ace image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734748" y="2553705"/>
            <a:ext cx="1674505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Part I: The CNN model.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17" y="3360657"/>
            <a:ext cx="944866" cy="972000"/>
          </a:xfrm>
          <a:prstGeom prst="rect">
            <a:avLst/>
          </a:prstGeom>
          <a:noFill/>
          <a:ln w="9525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1" y="3396388"/>
            <a:ext cx="944866" cy="972000"/>
          </a:xfrm>
          <a:prstGeom prst="rect">
            <a:avLst/>
          </a:prstGeom>
          <a:noFill/>
          <a:ln w="9525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3" y="3436087"/>
            <a:ext cx="944866" cy="972000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</p:pic>
      <p:sp>
        <p:nvSpPr>
          <p:cNvPr id="234" name="TextBox 233"/>
          <p:cNvSpPr txBox="1"/>
          <p:nvPr/>
        </p:nvSpPr>
        <p:spPr>
          <a:xfrm>
            <a:off x="124315" y="4847650"/>
            <a:ext cx="2171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Convolutional feature maps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1" y="3478873"/>
            <a:ext cx="944866" cy="972000"/>
          </a:xfrm>
          <a:prstGeom prst="rect">
            <a:avLst/>
          </a:prstGeom>
          <a:noFill/>
          <a:ln w="9525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15" y="3523018"/>
            <a:ext cx="944866" cy="972000"/>
          </a:xfrm>
          <a:prstGeom prst="rect">
            <a:avLst/>
          </a:prstGeom>
          <a:noFill/>
          <a:ln w="9525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1" y="3569623"/>
            <a:ext cx="944866" cy="972000"/>
          </a:xfrm>
          <a:prstGeom prst="rect">
            <a:avLst/>
          </a:prstGeom>
          <a:noFill/>
          <a:ln w="9525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01" y="3613059"/>
            <a:ext cx="944866" cy="972000"/>
          </a:xfrm>
          <a:prstGeom prst="rect">
            <a:avLst/>
          </a:prstGeom>
          <a:noFill/>
          <a:ln w="9525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9" y="3658125"/>
            <a:ext cx="948663" cy="972000"/>
          </a:xfrm>
          <a:prstGeom prst="rect">
            <a:avLst/>
          </a:prstGeom>
          <a:noFill/>
          <a:ln w="9525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45" y="3702448"/>
            <a:ext cx="948663" cy="972000"/>
          </a:xfrm>
          <a:prstGeom prst="rect">
            <a:avLst/>
          </a:prstGeom>
          <a:noFill/>
          <a:ln w="9525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4" y="3747372"/>
            <a:ext cx="948663" cy="972000"/>
          </a:xfrm>
          <a:prstGeom prst="rect">
            <a:avLst/>
          </a:prstGeom>
          <a:noFill/>
          <a:ln w="9525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40" name="矩形 239"/>
          <p:cNvSpPr/>
          <p:nvPr/>
        </p:nvSpPr>
        <p:spPr>
          <a:xfrm>
            <a:off x="2680218" y="908720"/>
            <a:ext cx="1473169" cy="1621050"/>
          </a:xfrm>
          <a:prstGeom prst="rect">
            <a:avLst/>
          </a:prstGeom>
          <a:solidFill>
            <a:srgbClr val="00B050">
              <a:alpha val="55000"/>
            </a:srgbClr>
          </a:solidFill>
          <a:ln cmpd="sng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2" name="肘形连接符 241"/>
          <p:cNvCxnSpPr>
            <a:stCxn id="240" idx="2"/>
            <a:endCxn id="1031" idx="1"/>
          </p:cNvCxnSpPr>
          <p:nvPr/>
        </p:nvCxnSpPr>
        <p:spPr>
          <a:xfrm rot="5400000">
            <a:off x="1306551" y="1945370"/>
            <a:ext cx="1525853" cy="2694652"/>
          </a:xfrm>
          <a:prstGeom prst="bentConnector4">
            <a:avLst>
              <a:gd name="adj1" fmla="val 29893"/>
              <a:gd name="adj2" fmla="val 111311"/>
            </a:avLst>
          </a:prstGeom>
          <a:ln w="28575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7" name="Picture 13" descr="F:\Study\Spoofing\CNN\Replay_Attack\LBP\1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043" y="3360657"/>
            <a:ext cx="948663" cy="995823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:\Study\Spoofing\CNN\Replay_Attack\LBP\2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91" y="3396387"/>
            <a:ext cx="954942" cy="995823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F:\Study\Spoofing\CNN\Replay_Attack\LBP\3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401" y="3436087"/>
            <a:ext cx="954942" cy="995822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:\Study\Spoofing\CNN\Replay_Attack\LBP\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97" y="3478873"/>
            <a:ext cx="954942" cy="995822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F:\Study\Spoofing\CNN\Replay_Attack\LBP\5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798" y="3523018"/>
            <a:ext cx="932686" cy="995822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:\Study\Spoofing\CNN\Replay_Attack\LBP\6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64" y="3566448"/>
            <a:ext cx="932687" cy="995822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F:\Study\Spoofing\CNN\Replay_Attack\LBP\7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822" y="3613059"/>
            <a:ext cx="932687" cy="995822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:\Study\Spoofing\CNN\Replay_Attack\LBP\8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43" y="3658125"/>
            <a:ext cx="932687" cy="995822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F:\Study\Spoofing\CNN\Replay_Attack\LBP\9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211" y="3702448"/>
            <a:ext cx="932687" cy="995822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:\Study\Spoofing\CNN\Replay_Attack\LBP\10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12" y="3747372"/>
            <a:ext cx="932687" cy="995822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" name="右箭头 274"/>
          <p:cNvSpPr/>
          <p:nvPr/>
        </p:nvSpPr>
        <p:spPr>
          <a:xfrm>
            <a:off x="1888989" y="3900513"/>
            <a:ext cx="406788" cy="2998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5" name="右箭头 284"/>
          <p:cNvSpPr/>
          <p:nvPr/>
        </p:nvSpPr>
        <p:spPr>
          <a:xfrm>
            <a:off x="3650190" y="3900513"/>
            <a:ext cx="406788" cy="2998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47" name="Picture 23" descr="F:\Study\Spoofing\CNN\Replay_Attack\LBP\11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503" y="3792618"/>
            <a:ext cx="932687" cy="995822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26" y="3792618"/>
            <a:ext cx="948663" cy="972000"/>
          </a:xfrm>
          <a:prstGeom prst="rect">
            <a:avLst/>
          </a:prstGeom>
          <a:noFill/>
          <a:ln w="9525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76" name="TextBox 275"/>
          <p:cNvSpPr txBox="1"/>
          <p:nvPr/>
        </p:nvSpPr>
        <p:spPr>
          <a:xfrm>
            <a:off x="2232268" y="4847649"/>
            <a:ext cx="1438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LBP maps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0" name="圆角矩形 259"/>
          <p:cNvSpPr/>
          <p:nvPr/>
        </p:nvSpPr>
        <p:spPr>
          <a:xfrm>
            <a:off x="314939" y="3068960"/>
            <a:ext cx="8496944" cy="2448272"/>
          </a:xfrm>
          <a:prstGeom prst="roundRect">
            <a:avLst/>
          </a:pr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3" name="矩形 262"/>
          <p:cNvSpPr/>
          <p:nvPr/>
        </p:nvSpPr>
        <p:spPr>
          <a:xfrm>
            <a:off x="4026806" y="4946353"/>
            <a:ext cx="151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Statistical histograms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2621346" y="5210152"/>
            <a:ext cx="3901309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Part II: Extract LBP features from the convolutional maps.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53" name="Picture 29" descr="F:\Study\Spoofing\CNN\Replay_Attack\LBP\img_face\LBP\ca.bmp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60" y="3331592"/>
            <a:ext cx="1739247" cy="133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" name="TextBox 263"/>
          <p:cNvSpPr txBox="1"/>
          <p:nvPr/>
        </p:nvSpPr>
        <p:spPr>
          <a:xfrm>
            <a:off x="5875618" y="4591096"/>
            <a:ext cx="1189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Concatenation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0" name="直接箭头连接符 299"/>
          <p:cNvCxnSpPr/>
          <p:nvPr/>
        </p:nvCxnSpPr>
        <p:spPr>
          <a:xfrm>
            <a:off x="5283491" y="4087040"/>
            <a:ext cx="29368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直接连接符 300"/>
          <p:cNvCxnSpPr/>
          <p:nvPr/>
        </p:nvCxnSpPr>
        <p:spPr>
          <a:xfrm>
            <a:off x="7587747" y="4671009"/>
            <a:ext cx="1118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直接连接符 301"/>
          <p:cNvCxnSpPr/>
          <p:nvPr/>
        </p:nvCxnSpPr>
        <p:spPr>
          <a:xfrm flipV="1">
            <a:off x="7702110" y="3685757"/>
            <a:ext cx="752444" cy="648072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直接连接符 302"/>
          <p:cNvCxnSpPr/>
          <p:nvPr/>
        </p:nvCxnSpPr>
        <p:spPr>
          <a:xfrm flipV="1">
            <a:off x="7814866" y="3838157"/>
            <a:ext cx="752444" cy="648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直接连接符 303"/>
          <p:cNvCxnSpPr/>
          <p:nvPr/>
        </p:nvCxnSpPr>
        <p:spPr>
          <a:xfrm flipV="1">
            <a:off x="7918134" y="3973789"/>
            <a:ext cx="752444" cy="648072"/>
          </a:xfrm>
          <a:prstGeom prst="line">
            <a:avLst/>
          </a:prstGeom>
          <a:ln w="1905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等腰三角形 304"/>
          <p:cNvSpPr/>
          <p:nvPr/>
        </p:nvSpPr>
        <p:spPr>
          <a:xfrm>
            <a:off x="7814866" y="3680555"/>
            <a:ext cx="116483" cy="1080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6" name="等腰三角形 305"/>
          <p:cNvSpPr/>
          <p:nvPr/>
        </p:nvSpPr>
        <p:spPr>
          <a:xfrm>
            <a:off x="7967266" y="3766149"/>
            <a:ext cx="116483" cy="1080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7" name="等腰三角形 306"/>
          <p:cNvSpPr/>
          <p:nvPr/>
        </p:nvSpPr>
        <p:spPr>
          <a:xfrm>
            <a:off x="7662466" y="3824571"/>
            <a:ext cx="116483" cy="1080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8" name="等腰三角形 307"/>
          <p:cNvSpPr/>
          <p:nvPr/>
        </p:nvSpPr>
        <p:spPr>
          <a:xfrm>
            <a:off x="7762007" y="4045797"/>
            <a:ext cx="116483" cy="1080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9" name="等腰三角形 308"/>
          <p:cNvSpPr/>
          <p:nvPr/>
        </p:nvSpPr>
        <p:spPr>
          <a:xfrm>
            <a:off x="8094514" y="3608547"/>
            <a:ext cx="116483" cy="1080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0" name="流程图: 联系 309"/>
          <p:cNvSpPr/>
          <p:nvPr/>
        </p:nvSpPr>
        <p:spPr>
          <a:xfrm>
            <a:off x="8454554" y="4184611"/>
            <a:ext cx="108000" cy="108000"/>
          </a:xfrm>
          <a:prstGeom prst="flowChartConnec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1" name="流程图: 联系 310"/>
          <p:cNvSpPr/>
          <p:nvPr/>
        </p:nvSpPr>
        <p:spPr>
          <a:xfrm>
            <a:off x="8310538" y="4314593"/>
            <a:ext cx="108000" cy="108000"/>
          </a:xfrm>
          <a:prstGeom prst="flowChartConnec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2" name="流程图: 联系 311"/>
          <p:cNvSpPr/>
          <p:nvPr/>
        </p:nvSpPr>
        <p:spPr>
          <a:xfrm>
            <a:off x="8385048" y="4466993"/>
            <a:ext cx="108000" cy="108000"/>
          </a:xfrm>
          <a:prstGeom prst="flowChartConnec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3" name="流程图: 联系 312"/>
          <p:cNvSpPr/>
          <p:nvPr/>
        </p:nvSpPr>
        <p:spPr>
          <a:xfrm>
            <a:off x="8526562" y="4045797"/>
            <a:ext cx="108000" cy="108000"/>
          </a:xfrm>
          <a:prstGeom prst="flowChartConnec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4" name="流程图: 联系 313"/>
          <p:cNvSpPr/>
          <p:nvPr/>
        </p:nvSpPr>
        <p:spPr>
          <a:xfrm>
            <a:off x="8454554" y="4333829"/>
            <a:ext cx="108000" cy="108000"/>
          </a:xfrm>
          <a:prstGeom prst="flowChartConnec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5" name="流程图: 联系 314"/>
          <p:cNvSpPr/>
          <p:nvPr/>
        </p:nvSpPr>
        <p:spPr>
          <a:xfrm>
            <a:off x="8094514" y="4486229"/>
            <a:ext cx="108000" cy="108000"/>
          </a:xfrm>
          <a:prstGeom prst="flowChartConnec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6" name="流程图: 联系 315"/>
          <p:cNvSpPr/>
          <p:nvPr/>
        </p:nvSpPr>
        <p:spPr>
          <a:xfrm>
            <a:off x="8598570" y="4508635"/>
            <a:ext cx="108000" cy="108000"/>
          </a:xfrm>
          <a:prstGeom prst="flowChartConnec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7" name="TextBox 316"/>
          <p:cNvSpPr txBox="1"/>
          <p:nvPr/>
        </p:nvSpPr>
        <p:spPr>
          <a:xfrm>
            <a:off x="8166522" y="3480778"/>
            <a:ext cx="383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＋</a:t>
            </a:r>
            <a:endParaRPr lang="zh-CN" alt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8534549" y="4139303"/>
            <a:ext cx="42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－</a:t>
            </a:r>
            <a:endParaRPr lang="zh-CN" altLang="en-US" sz="1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19" name="直接箭头连接符 318"/>
          <p:cNvCxnSpPr/>
          <p:nvPr/>
        </p:nvCxnSpPr>
        <p:spPr>
          <a:xfrm>
            <a:off x="7755242" y="4279497"/>
            <a:ext cx="145463" cy="187496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直接箭头连接符 319"/>
          <p:cNvCxnSpPr/>
          <p:nvPr/>
        </p:nvCxnSpPr>
        <p:spPr>
          <a:xfrm>
            <a:off x="7878490" y="4405837"/>
            <a:ext cx="145463" cy="187496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直接连接符 320"/>
          <p:cNvCxnSpPr/>
          <p:nvPr/>
        </p:nvCxnSpPr>
        <p:spPr>
          <a:xfrm flipV="1">
            <a:off x="7598111" y="3546167"/>
            <a:ext cx="0" cy="1124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右箭头 182"/>
          <p:cNvSpPr/>
          <p:nvPr/>
        </p:nvSpPr>
        <p:spPr>
          <a:xfrm>
            <a:off x="1046673" y="1654659"/>
            <a:ext cx="315479" cy="36004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2" name="矩形 321"/>
          <p:cNvSpPr/>
          <p:nvPr/>
        </p:nvSpPr>
        <p:spPr>
          <a:xfrm>
            <a:off x="7986601" y="4674137"/>
            <a:ext cx="5164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SVM</a:t>
            </a:r>
            <a:endParaRPr lang="zh-CN" altLang="en-US" sz="1600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cxnSp>
        <p:nvCxnSpPr>
          <p:cNvPr id="328" name="直接箭头连接符 327"/>
          <p:cNvCxnSpPr/>
          <p:nvPr/>
        </p:nvCxnSpPr>
        <p:spPr>
          <a:xfrm>
            <a:off x="7222052" y="4087040"/>
            <a:ext cx="29368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Box 271"/>
          <p:cNvSpPr txBox="1"/>
          <p:nvPr/>
        </p:nvSpPr>
        <p:spPr>
          <a:xfrm>
            <a:off x="314939" y="5642664"/>
            <a:ext cx="8496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Fig 1. Architecture of Face Anti-spoofing based on CNN&amp;LBP. Part I is the CNN model fine-tuned on  VGG-face. Part II is the main idea of extracting the LBP features from the convolutional feature maps and concatenating  the LBP features into one vector. 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3" name="页脚占位符 27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 dirty="0"/>
          </a:p>
        </p:txBody>
      </p:sp>
      <p:sp>
        <p:nvSpPr>
          <p:cNvPr id="274" name="灯片编号占位符 2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278" name="TextBox 277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roposed Method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3931995"/>
            <a:ext cx="461665" cy="4077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 smtClean="0"/>
              <a:t>…</a:t>
            </a:r>
            <a:endParaRPr lang="zh-CN" altLang="en-US" dirty="0"/>
          </a:p>
        </p:txBody>
      </p:sp>
      <p:sp>
        <p:nvSpPr>
          <p:cNvPr id="184" name="TextBox 183"/>
          <p:cNvSpPr txBox="1"/>
          <p:nvPr/>
        </p:nvSpPr>
        <p:spPr>
          <a:xfrm>
            <a:off x="908513" y="2461397"/>
            <a:ext cx="182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Color Space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8" y="1281765"/>
            <a:ext cx="989846" cy="105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95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6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  <p:bldP spid="240" grpId="0" animBg="1"/>
      <p:bldP spid="275" grpId="0" animBg="1"/>
      <p:bldP spid="285" grpId="0" animBg="1"/>
      <p:bldP spid="276" grpId="0"/>
      <p:bldP spid="260" grpId="0" animBg="1"/>
      <p:bldP spid="263" grpId="0"/>
      <p:bldP spid="294" grpId="0" animBg="1"/>
      <p:bldP spid="264" grpId="0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/>
      <p:bldP spid="318" grpId="0"/>
      <p:bldP spid="322" grpId="0"/>
      <p:bldP spid="27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" y="2014538"/>
            <a:ext cx="9034301" cy="26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接箭头连接符 7"/>
          <p:cNvCxnSpPr/>
          <p:nvPr/>
        </p:nvCxnSpPr>
        <p:spPr>
          <a:xfrm>
            <a:off x="1009700" y="2281064"/>
            <a:ext cx="0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1835696" y="2314228"/>
            <a:ext cx="0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3059832" y="2300908"/>
            <a:ext cx="0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3885828" y="2300908"/>
            <a:ext cx="0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5148064" y="2314228"/>
            <a:ext cx="0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5940152" y="2300908"/>
            <a:ext cx="0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6804248" y="2300908"/>
            <a:ext cx="0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8028384" y="2281064"/>
            <a:ext cx="0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8820472" y="2300908"/>
            <a:ext cx="0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1403648" y="3328538"/>
            <a:ext cx="0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77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roposed Method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2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8" name="TextBox 6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Results and Discussion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53" y="3761827"/>
            <a:ext cx="7438095" cy="19714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877" y="1025884"/>
            <a:ext cx="4643157" cy="246952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39863" y="1652620"/>
            <a:ext cx="18002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Extract different color spaces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49" name="曲线连接符 2048"/>
          <p:cNvCxnSpPr>
            <a:stCxn id="57" idx="2"/>
            <a:endCxn id="7" idx="2"/>
          </p:cNvCxnSpPr>
          <p:nvPr/>
        </p:nvCxnSpPr>
        <p:spPr>
          <a:xfrm rot="5400000">
            <a:off x="1919696" y="1037100"/>
            <a:ext cx="382119" cy="2141583"/>
          </a:xfrm>
          <a:prstGeom prst="curvedConnector3">
            <a:avLst>
              <a:gd name="adj1" fmla="val 159824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48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5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6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9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9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9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1000"/>
                            </p:stCondLst>
                            <p:childTnLst>
                              <p:par>
                                <p:cTn id="2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2000"/>
                            </p:stCondLst>
                            <p:childTnLst>
                              <p:par>
                                <p:cTn id="20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000"/>
                            </p:stCondLst>
                            <p:childTnLst>
                              <p:par>
                                <p:cTn id="20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0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3000"/>
                            </p:stCondLst>
                            <p:childTnLst>
                              <p:par>
                                <p:cTn id="21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4000"/>
                            </p:stCondLst>
                            <p:childTnLst>
                              <p:par>
                                <p:cTn id="2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4000"/>
                            </p:stCondLst>
                            <p:childTnLst>
                              <p:par>
                                <p:cTn id="2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5000"/>
                            </p:stCondLst>
                            <p:childTnLst>
                              <p:par>
                                <p:cTn id="2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2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6000"/>
                            </p:stCondLst>
                            <p:childTnLst>
                              <p:par>
                                <p:cTn id="2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6000"/>
                            </p:stCondLst>
                            <p:childTnLst>
                              <p:par>
                                <p:cTn id="2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7000"/>
                            </p:stCondLst>
                            <p:childTnLst>
                              <p:par>
                                <p:cTn id="23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7000"/>
                            </p:stCondLst>
                            <p:childTnLst>
                              <p:par>
                                <p:cTn id="2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2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38000"/>
                            </p:stCondLst>
                            <p:childTnLst>
                              <p:par>
                                <p:cTn id="24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9000"/>
                            </p:stCondLst>
                            <p:childTnLst>
                              <p:par>
                                <p:cTn id="24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39000"/>
                            </p:stCondLst>
                            <p:childTnLst>
                              <p:par>
                                <p:cTn id="24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40000"/>
                            </p:stCondLst>
                            <p:childTnLst>
                              <p:par>
                                <p:cTn id="25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40000"/>
                            </p:stCondLst>
                            <p:childTnLst>
                              <p:par>
                                <p:cTn id="2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41000"/>
                            </p:stCondLst>
                            <p:childTnLst>
                              <p:par>
                                <p:cTn id="25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41000"/>
                            </p:stCondLst>
                            <p:childTnLst>
                              <p:par>
                                <p:cTn id="2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42000"/>
                            </p:stCondLst>
                            <p:childTnLst>
                              <p:par>
                                <p:cTn id="2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42000"/>
                            </p:stCondLst>
                            <p:childTnLst>
                              <p:par>
                                <p:cTn id="26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43000"/>
                            </p:stCondLst>
                            <p:childTnLst>
                              <p:par>
                                <p:cTn id="26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3000"/>
                            </p:stCondLst>
                            <p:childTnLst>
                              <p:par>
                                <p:cTn id="27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44000"/>
                            </p:stCondLst>
                            <p:childTnLst>
                              <p:par>
                                <p:cTn id="27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44000"/>
                            </p:stCondLst>
                            <p:childTnLst>
                              <p:par>
                                <p:cTn id="27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28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5000"/>
                            </p:stCondLst>
                            <p:childTnLst>
                              <p:par>
                                <p:cTn id="28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46000"/>
                            </p:stCondLst>
                            <p:childTnLst>
                              <p:par>
                                <p:cTn id="28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46000"/>
                            </p:stCondLst>
                            <p:childTnLst>
                              <p:par>
                                <p:cTn id="29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47000"/>
                            </p:stCondLst>
                            <p:childTnLst>
                              <p:par>
                                <p:cTn id="29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47000"/>
                            </p:stCondLst>
                            <p:childTnLst>
                              <p:par>
                                <p:cTn id="29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8" name="TextBox 6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Results and Discussion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877" y="1025884"/>
            <a:ext cx="4643157" cy="246952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2821506" y="1124744"/>
            <a:ext cx="720080" cy="792088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4035" y="1652620"/>
            <a:ext cx="1911857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Combine different color spaces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49" name="曲线连接符 2048"/>
          <p:cNvCxnSpPr>
            <a:stCxn id="57" idx="2"/>
            <a:endCxn id="7" idx="2"/>
          </p:cNvCxnSpPr>
          <p:nvPr/>
        </p:nvCxnSpPr>
        <p:spPr>
          <a:xfrm rot="5400000">
            <a:off x="1919696" y="1037100"/>
            <a:ext cx="382119" cy="2141583"/>
          </a:xfrm>
          <a:prstGeom prst="curvedConnector3">
            <a:avLst>
              <a:gd name="adj1" fmla="val 159824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14" y="3721116"/>
            <a:ext cx="7828571" cy="2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6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0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5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6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9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9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9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1000"/>
                            </p:stCondLst>
                            <p:childTnLst>
                              <p:par>
                                <p:cTn id="2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2000"/>
                            </p:stCondLst>
                            <p:childTnLst>
                              <p:par>
                                <p:cTn id="20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000"/>
                            </p:stCondLst>
                            <p:childTnLst>
                              <p:par>
                                <p:cTn id="20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0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3000"/>
                            </p:stCondLst>
                            <p:childTnLst>
                              <p:par>
                                <p:cTn id="21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4000"/>
                            </p:stCondLst>
                            <p:childTnLst>
                              <p:par>
                                <p:cTn id="2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4000"/>
                            </p:stCondLst>
                            <p:childTnLst>
                              <p:par>
                                <p:cTn id="2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5000"/>
                            </p:stCondLst>
                            <p:childTnLst>
                              <p:par>
                                <p:cTn id="2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2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6000"/>
                            </p:stCondLst>
                            <p:childTnLst>
                              <p:par>
                                <p:cTn id="2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6000"/>
                            </p:stCondLst>
                            <p:childTnLst>
                              <p:par>
                                <p:cTn id="2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7000"/>
                            </p:stCondLst>
                            <p:childTnLst>
                              <p:par>
                                <p:cTn id="23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7000"/>
                            </p:stCondLst>
                            <p:childTnLst>
                              <p:par>
                                <p:cTn id="2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2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38000"/>
                            </p:stCondLst>
                            <p:childTnLst>
                              <p:par>
                                <p:cTn id="24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9000"/>
                            </p:stCondLst>
                            <p:childTnLst>
                              <p:par>
                                <p:cTn id="24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39000"/>
                            </p:stCondLst>
                            <p:childTnLst>
                              <p:par>
                                <p:cTn id="24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40000"/>
                            </p:stCondLst>
                            <p:childTnLst>
                              <p:par>
                                <p:cTn id="25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40000"/>
                            </p:stCondLst>
                            <p:childTnLst>
                              <p:par>
                                <p:cTn id="2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41000"/>
                            </p:stCondLst>
                            <p:childTnLst>
                              <p:par>
                                <p:cTn id="25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41000"/>
                            </p:stCondLst>
                            <p:childTnLst>
                              <p:par>
                                <p:cTn id="2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42000"/>
                            </p:stCondLst>
                            <p:childTnLst>
                              <p:par>
                                <p:cTn id="2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42000"/>
                            </p:stCondLst>
                            <p:childTnLst>
                              <p:par>
                                <p:cTn id="26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43000"/>
                            </p:stCondLst>
                            <p:childTnLst>
                              <p:par>
                                <p:cTn id="26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3000"/>
                            </p:stCondLst>
                            <p:childTnLst>
                              <p:par>
                                <p:cTn id="27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44000"/>
                            </p:stCondLst>
                            <p:childTnLst>
                              <p:par>
                                <p:cTn id="27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44000"/>
                            </p:stCondLst>
                            <p:childTnLst>
                              <p:par>
                                <p:cTn id="27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28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5000"/>
                            </p:stCondLst>
                            <p:childTnLst>
                              <p:par>
                                <p:cTn id="28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46000"/>
                            </p:stCondLst>
                            <p:childTnLst>
                              <p:par>
                                <p:cTn id="28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46000"/>
                            </p:stCondLst>
                            <p:childTnLst>
                              <p:par>
                                <p:cTn id="29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47000"/>
                            </p:stCondLst>
                            <p:childTnLst>
                              <p:par>
                                <p:cTn id="29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47000"/>
                            </p:stCondLst>
                            <p:childTnLst>
                              <p:par>
                                <p:cTn id="29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Results and Discussion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809" y="1962333"/>
            <a:ext cx="4552381" cy="2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Future Work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63688" y="1477233"/>
            <a:ext cx="5688632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Both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 the deep learning with hand-crafted features for face spoofing detection;</a:t>
            </a:r>
          </a:p>
          <a:p>
            <a:pPr marL="342900" indent="-342900" algn="just">
              <a:buAutoNum type="arabicParenBoth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Extracted the LBP features from different con-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volutional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layers;</a:t>
            </a:r>
          </a:p>
          <a:p>
            <a:pPr marL="342900" indent="-342900" algn="just">
              <a:buAutoNum type="arabicParenBoth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Explored different color spaces and combined them together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63688" y="3853497"/>
            <a:ext cx="5688632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next work, we will test the effectiveness of other hand-crafted features and set up an end-to-end model for deep learning and hand-crafted features.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96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44" y="122808"/>
            <a:ext cx="2304257" cy="19465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sp>
        <p:nvSpPr>
          <p:cNvPr id="19" name="任意多边形 18"/>
          <p:cNvSpPr/>
          <p:nvPr/>
        </p:nvSpPr>
        <p:spPr>
          <a:xfrm>
            <a:off x="1" y="0"/>
            <a:ext cx="9143999" cy="6857999"/>
          </a:xfrm>
          <a:custGeom>
            <a:avLst/>
            <a:gdLst>
              <a:gd name="connsiteX0" fmla="*/ 6753313 w 9143999"/>
              <a:gd name="connsiteY0" fmla="*/ 1771574 h 6857999"/>
              <a:gd name="connsiteX1" fmla="*/ 6705307 w 9143999"/>
              <a:gd name="connsiteY1" fmla="*/ 1819580 h 6857999"/>
              <a:gd name="connsiteX2" fmla="*/ 6705307 w 9143999"/>
              <a:gd name="connsiteY2" fmla="*/ 2011601 h 6857999"/>
              <a:gd name="connsiteX3" fmla="*/ 6753313 w 9143999"/>
              <a:gd name="connsiteY3" fmla="*/ 2059607 h 6857999"/>
              <a:gd name="connsiteX4" fmla="*/ 7243918 w 9143999"/>
              <a:gd name="connsiteY4" fmla="*/ 2059607 h 6857999"/>
              <a:gd name="connsiteX5" fmla="*/ 7291924 w 9143999"/>
              <a:gd name="connsiteY5" fmla="*/ 2011601 h 6857999"/>
              <a:gd name="connsiteX6" fmla="*/ 7291924 w 9143999"/>
              <a:gd name="connsiteY6" fmla="*/ 1819580 h 6857999"/>
              <a:gd name="connsiteX7" fmla="*/ 7243918 w 9143999"/>
              <a:gd name="connsiteY7" fmla="*/ 1771574 h 6857999"/>
              <a:gd name="connsiteX8" fmla="*/ 7412227 w 9143999"/>
              <a:gd name="connsiteY8" fmla="*/ 1551186 h 6857999"/>
              <a:gd name="connsiteX9" fmla="*/ 7351987 w 9143999"/>
              <a:gd name="connsiteY9" fmla="*/ 1611426 h 6857999"/>
              <a:gd name="connsiteX10" fmla="*/ 7351987 w 9143999"/>
              <a:gd name="connsiteY10" fmla="*/ 1996986 h 6857999"/>
              <a:gd name="connsiteX11" fmla="*/ 7412227 w 9143999"/>
              <a:gd name="connsiteY11" fmla="*/ 2057226 h 6857999"/>
              <a:gd name="connsiteX12" fmla="*/ 7653179 w 9143999"/>
              <a:gd name="connsiteY12" fmla="*/ 2057226 h 6857999"/>
              <a:gd name="connsiteX13" fmla="*/ 7713419 w 9143999"/>
              <a:gd name="connsiteY13" fmla="*/ 1996986 h 6857999"/>
              <a:gd name="connsiteX14" fmla="*/ 7713419 w 9143999"/>
              <a:gd name="connsiteY14" fmla="*/ 1611426 h 6857999"/>
              <a:gd name="connsiteX15" fmla="*/ 7653179 w 9143999"/>
              <a:gd name="connsiteY15" fmla="*/ 1551186 h 6857999"/>
              <a:gd name="connsiteX16" fmla="*/ 6753811 w 9143999"/>
              <a:gd name="connsiteY16" fmla="*/ 1542541 h 6857999"/>
              <a:gd name="connsiteX17" fmla="*/ 6721241 w 9143999"/>
              <a:gd name="connsiteY17" fmla="*/ 1575111 h 6857999"/>
              <a:gd name="connsiteX18" fmla="*/ 6721241 w 9143999"/>
              <a:gd name="connsiteY18" fmla="*/ 1705388 h 6857999"/>
              <a:gd name="connsiteX19" fmla="*/ 6753811 w 9143999"/>
              <a:gd name="connsiteY19" fmla="*/ 1737958 h 6857999"/>
              <a:gd name="connsiteX20" fmla="*/ 6932036 w 9143999"/>
              <a:gd name="connsiteY20" fmla="*/ 1737958 h 6857999"/>
              <a:gd name="connsiteX21" fmla="*/ 6964606 w 9143999"/>
              <a:gd name="connsiteY21" fmla="*/ 1705388 h 6857999"/>
              <a:gd name="connsiteX22" fmla="*/ 6964606 w 9143999"/>
              <a:gd name="connsiteY22" fmla="*/ 1575111 h 6857999"/>
              <a:gd name="connsiteX23" fmla="*/ 6932036 w 9143999"/>
              <a:gd name="connsiteY23" fmla="*/ 1542541 h 6857999"/>
              <a:gd name="connsiteX24" fmla="*/ 7069184 w 9143999"/>
              <a:gd name="connsiteY24" fmla="*/ 1541661 h 6857999"/>
              <a:gd name="connsiteX25" fmla="*/ 7036614 w 9143999"/>
              <a:gd name="connsiteY25" fmla="*/ 1574231 h 6857999"/>
              <a:gd name="connsiteX26" fmla="*/ 7036614 w 9143999"/>
              <a:gd name="connsiteY26" fmla="*/ 1704508 h 6857999"/>
              <a:gd name="connsiteX27" fmla="*/ 7069184 w 9143999"/>
              <a:gd name="connsiteY27" fmla="*/ 1737078 h 6857999"/>
              <a:gd name="connsiteX28" fmla="*/ 7247409 w 9143999"/>
              <a:gd name="connsiteY28" fmla="*/ 1737078 h 6857999"/>
              <a:gd name="connsiteX29" fmla="*/ 7279979 w 9143999"/>
              <a:gd name="connsiteY29" fmla="*/ 1704508 h 6857999"/>
              <a:gd name="connsiteX30" fmla="*/ 7279979 w 9143999"/>
              <a:gd name="connsiteY30" fmla="*/ 1574231 h 6857999"/>
              <a:gd name="connsiteX31" fmla="*/ 7247409 w 9143999"/>
              <a:gd name="connsiteY31" fmla="*/ 1541661 h 6857999"/>
              <a:gd name="connsiteX32" fmla="*/ 7850220 w 9143999"/>
              <a:gd name="connsiteY32" fmla="*/ 1344730 h 6857999"/>
              <a:gd name="connsiteX33" fmla="*/ 7784034 w 9143999"/>
              <a:gd name="connsiteY33" fmla="*/ 1410916 h 6857999"/>
              <a:gd name="connsiteX34" fmla="*/ 7784034 w 9143999"/>
              <a:gd name="connsiteY34" fmla="*/ 1675654 h 6857999"/>
              <a:gd name="connsiteX35" fmla="*/ 7850220 w 9143999"/>
              <a:gd name="connsiteY35" fmla="*/ 1741840 h 6857999"/>
              <a:gd name="connsiteX36" fmla="*/ 8268013 w 9143999"/>
              <a:gd name="connsiteY36" fmla="*/ 1741840 h 6857999"/>
              <a:gd name="connsiteX37" fmla="*/ 8334199 w 9143999"/>
              <a:gd name="connsiteY37" fmla="*/ 1675654 h 6857999"/>
              <a:gd name="connsiteX38" fmla="*/ 8334199 w 9143999"/>
              <a:gd name="connsiteY38" fmla="*/ 1410916 h 6857999"/>
              <a:gd name="connsiteX39" fmla="*/ 8268013 w 9143999"/>
              <a:gd name="connsiteY39" fmla="*/ 1344730 h 6857999"/>
              <a:gd name="connsiteX40" fmla="*/ 6772372 w 9143999"/>
              <a:gd name="connsiteY40" fmla="*/ 1101108 h 6857999"/>
              <a:gd name="connsiteX41" fmla="*/ 6705308 w 9143999"/>
              <a:gd name="connsiteY41" fmla="*/ 1168172 h 6857999"/>
              <a:gd name="connsiteX42" fmla="*/ 6705308 w 9143999"/>
              <a:gd name="connsiteY42" fmla="*/ 1436419 h 6857999"/>
              <a:gd name="connsiteX43" fmla="*/ 6772372 w 9143999"/>
              <a:gd name="connsiteY43" fmla="*/ 1503483 h 6857999"/>
              <a:gd name="connsiteX44" fmla="*/ 7646356 w 9143999"/>
              <a:gd name="connsiteY44" fmla="*/ 1503483 h 6857999"/>
              <a:gd name="connsiteX45" fmla="*/ 7713420 w 9143999"/>
              <a:gd name="connsiteY45" fmla="*/ 1436419 h 6857999"/>
              <a:gd name="connsiteX46" fmla="*/ 7713420 w 9143999"/>
              <a:gd name="connsiteY46" fmla="*/ 1168172 h 6857999"/>
              <a:gd name="connsiteX47" fmla="*/ 7646356 w 9143999"/>
              <a:gd name="connsiteY47" fmla="*/ 1101108 h 6857999"/>
              <a:gd name="connsiteX48" fmla="*/ 7851705 w 9143999"/>
              <a:gd name="connsiteY48" fmla="*/ 896285 h 6857999"/>
              <a:gd name="connsiteX49" fmla="*/ 7784035 w 9143999"/>
              <a:gd name="connsiteY49" fmla="*/ 963955 h 6857999"/>
              <a:gd name="connsiteX50" fmla="*/ 7784035 w 9143999"/>
              <a:gd name="connsiteY50" fmla="*/ 1234626 h 6857999"/>
              <a:gd name="connsiteX51" fmla="*/ 7851705 w 9143999"/>
              <a:gd name="connsiteY51" fmla="*/ 1302296 h 6857999"/>
              <a:gd name="connsiteX52" fmla="*/ 8266530 w 9143999"/>
              <a:gd name="connsiteY52" fmla="*/ 1302296 h 6857999"/>
              <a:gd name="connsiteX53" fmla="*/ 8334200 w 9143999"/>
              <a:gd name="connsiteY53" fmla="*/ 1234626 h 6857999"/>
              <a:gd name="connsiteX54" fmla="*/ 8334200 w 9143999"/>
              <a:gd name="connsiteY54" fmla="*/ 963955 h 6857999"/>
              <a:gd name="connsiteX55" fmla="*/ 8266530 w 9143999"/>
              <a:gd name="connsiteY55" fmla="*/ 896285 h 6857999"/>
              <a:gd name="connsiteX56" fmla="*/ 8472634 w 9143999"/>
              <a:gd name="connsiteY56" fmla="*/ 896285 h 6857999"/>
              <a:gd name="connsiteX57" fmla="*/ 8374261 w 9143999"/>
              <a:gd name="connsiteY57" fmla="*/ 994658 h 6857999"/>
              <a:gd name="connsiteX58" fmla="*/ 8374261 w 9143999"/>
              <a:gd name="connsiteY58" fmla="*/ 1643467 h 6857999"/>
              <a:gd name="connsiteX59" fmla="*/ 8472634 w 9143999"/>
              <a:gd name="connsiteY59" fmla="*/ 1741841 h 6857999"/>
              <a:gd name="connsiteX60" fmla="*/ 8866114 w 9143999"/>
              <a:gd name="connsiteY60" fmla="*/ 1741841 h 6857999"/>
              <a:gd name="connsiteX61" fmla="*/ 8964487 w 9143999"/>
              <a:gd name="connsiteY61" fmla="*/ 1643467 h 6857999"/>
              <a:gd name="connsiteX62" fmla="*/ 8964487 w 9143999"/>
              <a:gd name="connsiteY62" fmla="*/ 994658 h 6857999"/>
              <a:gd name="connsiteX63" fmla="*/ 8866114 w 9143999"/>
              <a:gd name="connsiteY63" fmla="*/ 896285 h 6857999"/>
              <a:gd name="connsiteX64" fmla="*/ 6803789 w 9143999"/>
              <a:gd name="connsiteY64" fmla="*/ 649601 h 6857999"/>
              <a:gd name="connsiteX65" fmla="*/ 6743781 w 9143999"/>
              <a:gd name="connsiteY65" fmla="*/ 709609 h 6857999"/>
              <a:gd name="connsiteX66" fmla="*/ 6743781 w 9143999"/>
              <a:gd name="connsiteY66" fmla="*/ 956425 h 6857999"/>
              <a:gd name="connsiteX67" fmla="*/ 6803789 w 9143999"/>
              <a:gd name="connsiteY67" fmla="*/ 1016433 h 6857999"/>
              <a:gd name="connsiteX68" fmla="*/ 7043813 w 9143999"/>
              <a:gd name="connsiteY68" fmla="*/ 1016433 h 6857999"/>
              <a:gd name="connsiteX69" fmla="*/ 7103821 w 9143999"/>
              <a:gd name="connsiteY69" fmla="*/ 956425 h 6857999"/>
              <a:gd name="connsiteX70" fmla="*/ 7103821 w 9143999"/>
              <a:gd name="connsiteY70" fmla="*/ 709609 h 6857999"/>
              <a:gd name="connsiteX71" fmla="*/ 7043813 w 9143999"/>
              <a:gd name="connsiteY71" fmla="*/ 649601 h 6857999"/>
              <a:gd name="connsiteX72" fmla="*/ 7871168 w 9143999"/>
              <a:gd name="connsiteY72" fmla="*/ 331063 h 6857999"/>
              <a:gd name="connsiteX73" fmla="*/ 7784035 w 9143999"/>
              <a:gd name="connsiteY73" fmla="*/ 418196 h 6857999"/>
              <a:gd name="connsiteX74" fmla="*/ 7784035 w 9143999"/>
              <a:gd name="connsiteY74" fmla="*/ 766717 h 6857999"/>
              <a:gd name="connsiteX75" fmla="*/ 7871168 w 9143999"/>
              <a:gd name="connsiteY75" fmla="*/ 853850 h 6857999"/>
              <a:gd name="connsiteX76" fmla="*/ 8877353 w 9143999"/>
              <a:gd name="connsiteY76" fmla="*/ 853850 h 6857999"/>
              <a:gd name="connsiteX77" fmla="*/ 8964486 w 9143999"/>
              <a:gd name="connsiteY77" fmla="*/ 766717 h 6857999"/>
              <a:gd name="connsiteX78" fmla="*/ 8964486 w 9143999"/>
              <a:gd name="connsiteY78" fmla="*/ 418196 h 6857999"/>
              <a:gd name="connsiteX79" fmla="*/ 8877353 w 9143999"/>
              <a:gd name="connsiteY79" fmla="*/ 331063 h 6857999"/>
              <a:gd name="connsiteX80" fmla="*/ 7264268 w 9143999"/>
              <a:gd name="connsiteY80" fmla="*/ 116632 h 6857999"/>
              <a:gd name="connsiteX81" fmla="*/ 7174436 w 9143999"/>
              <a:gd name="connsiteY81" fmla="*/ 206464 h 6857999"/>
              <a:gd name="connsiteX82" fmla="*/ 7174436 w 9143999"/>
              <a:gd name="connsiteY82" fmla="*/ 966558 h 6857999"/>
              <a:gd name="connsiteX83" fmla="*/ 7264268 w 9143999"/>
              <a:gd name="connsiteY83" fmla="*/ 1056390 h 6857999"/>
              <a:gd name="connsiteX84" fmla="*/ 7623588 w 9143999"/>
              <a:gd name="connsiteY84" fmla="*/ 1056390 h 6857999"/>
              <a:gd name="connsiteX85" fmla="*/ 7713420 w 9143999"/>
              <a:gd name="connsiteY85" fmla="*/ 966558 h 6857999"/>
              <a:gd name="connsiteX86" fmla="*/ 7713420 w 9143999"/>
              <a:gd name="connsiteY86" fmla="*/ 206464 h 6857999"/>
              <a:gd name="connsiteX87" fmla="*/ 7623588 w 9143999"/>
              <a:gd name="connsiteY87" fmla="*/ 116632 h 6857999"/>
              <a:gd name="connsiteX88" fmla="*/ 0 w 9143999"/>
              <a:gd name="connsiteY88" fmla="*/ 0 h 6857999"/>
              <a:gd name="connsiteX89" fmla="*/ 9143999 w 9143999"/>
              <a:gd name="connsiteY89" fmla="*/ 0 h 6857999"/>
              <a:gd name="connsiteX90" fmla="*/ 9143999 w 9143999"/>
              <a:gd name="connsiteY90" fmla="*/ 6857999 h 6857999"/>
              <a:gd name="connsiteX91" fmla="*/ 0 w 9143999"/>
              <a:gd name="connsiteY9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9143999" h="6857999">
                <a:moveTo>
                  <a:pt x="6753313" y="1771574"/>
                </a:moveTo>
                <a:cubicBezTo>
                  <a:pt x="6726800" y="1771574"/>
                  <a:pt x="6705307" y="1793067"/>
                  <a:pt x="6705307" y="1819580"/>
                </a:cubicBezTo>
                <a:lnTo>
                  <a:pt x="6705307" y="2011601"/>
                </a:lnTo>
                <a:cubicBezTo>
                  <a:pt x="6705307" y="2038114"/>
                  <a:pt x="6726800" y="2059607"/>
                  <a:pt x="6753313" y="2059607"/>
                </a:cubicBezTo>
                <a:lnTo>
                  <a:pt x="7243918" y="2059607"/>
                </a:lnTo>
                <a:cubicBezTo>
                  <a:pt x="7270431" y="2059607"/>
                  <a:pt x="7291924" y="2038114"/>
                  <a:pt x="7291924" y="2011601"/>
                </a:cubicBezTo>
                <a:lnTo>
                  <a:pt x="7291924" y="1819580"/>
                </a:lnTo>
                <a:cubicBezTo>
                  <a:pt x="7291924" y="1793067"/>
                  <a:pt x="7270431" y="1771574"/>
                  <a:pt x="7243918" y="1771574"/>
                </a:cubicBezTo>
                <a:close/>
                <a:moveTo>
                  <a:pt x="7412227" y="1551186"/>
                </a:moveTo>
                <a:cubicBezTo>
                  <a:pt x="7378957" y="1551186"/>
                  <a:pt x="7351987" y="1578156"/>
                  <a:pt x="7351987" y="1611426"/>
                </a:cubicBezTo>
                <a:lnTo>
                  <a:pt x="7351987" y="1996986"/>
                </a:lnTo>
                <a:cubicBezTo>
                  <a:pt x="7351987" y="2030256"/>
                  <a:pt x="7378957" y="2057226"/>
                  <a:pt x="7412227" y="2057226"/>
                </a:cubicBezTo>
                <a:lnTo>
                  <a:pt x="7653179" y="2057226"/>
                </a:lnTo>
                <a:cubicBezTo>
                  <a:pt x="7686449" y="2057226"/>
                  <a:pt x="7713419" y="2030256"/>
                  <a:pt x="7713419" y="1996986"/>
                </a:cubicBezTo>
                <a:lnTo>
                  <a:pt x="7713419" y="1611426"/>
                </a:lnTo>
                <a:cubicBezTo>
                  <a:pt x="7713419" y="1578156"/>
                  <a:pt x="7686449" y="1551186"/>
                  <a:pt x="7653179" y="1551186"/>
                </a:cubicBezTo>
                <a:close/>
                <a:moveTo>
                  <a:pt x="6753811" y="1542541"/>
                </a:moveTo>
                <a:cubicBezTo>
                  <a:pt x="6735823" y="1542541"/>
                  <a:pt x="6721241" y="1557123"/>
                  <a:pt x="6721241" y="1575111"/>
                </a:cubicBezTo>
                <a:lnTo>
                  <a:pt x="6721241" y="1705388"/>
                </a:lnTo>
                <a:cubicBezTo>
                  <a:pt x="6721241" y="1723376"/>
                  <a:pt x="6735823" y="1737958"/>
                  <a:pt x="6753811" y="1737958"/>
                </a:cubicBezTo>
                <a:lnTo>
                  <a:pt x="6932036" y="1737958"/>
                </a:lnTo>
                <a:cubicBezTo>
                  <a:pt x="6950024" y="1737958"/>
                  <a:pt x="6964606" y="1723376"/>
                  <a:pt x="6964606" y="1705388"/>
                </a:cubicBezTo>
                <a:lnTo>
                  <a:pt x="6964606" y="1575111"/>
                </a:lnTo>
                <a:cubicBezTo>
                  <a:pt x="6964606" y="1557123"/>
                  <a:pt x="6950024" y="1542541"/>
                  <a:pt x="6932036" y="1542541"/>
                </a:cubicBezTo>
                <a:close/>
                <a:moveTo>
                  <a:pt x="7069184" y="1541661"/>
                </a:moveTo>
                <a:cubicBezTo>
                  <a:pt x="7051196" y="1541661"/>
                  <a:pt x="7036614" y="1556243"/>
                  <a:pt x="7036614" y="1574231"/>
                </a:cubicBezTo>
                <a:lnTo>
                  <a:pt x="7036614" y="1704508"/>
                </a:lnTo>
                <a:cubicBezTo>
                  <a:pt x="7036614" y="1722496"/>
                  <a:pt x="7051196" y="1737078"/>
                  <a:pt x="7069184" y="1737078"/>
                </a:cubicBezTo>
                <a:lnTo>
                  <a:pt x="7247409" y="1737078"/>
                </a:lnTo>
                <a:cubicBezTo>
                  <a:pt x="7265397" y="1737078"/>
                  <a:pt x="7279979" y="1722496"/>
                  <a:pt x="7279979" y="1704508"/>
                </a:cubicBezTo>
                <a:lnTo>
                  <a:pt x="7279979" y="1574231"/>
                </a:lnTo>
                <a:cubicBezTo>
                  <a:pt x="7279979" y="1556243"/>
                  <a:pt x="7265397" y="1541661"/>
                  <a:pt x="7247409" y="1541661"/>
                </a:cubicBezTo>
                <a:close/>
                <a:moveTo>
                  <a:pt x="7850220" y="1344730"/>
                </a:moveTo>
                <a:cubicBezTo>
                  <a:pt x="7813666" y="1344730"/>
                  <a:pt x="7784034" y="1374362"/>
                  <a:pt x="7784034" y="1410916"/>
                </a:cubicBezTo>
                <a:lnTo>
                  <a:pt x="7784034" y="1675654"/>
                </a:lnTo>
                <a:cubicBezTo>
                  <a:pt x="7784034" y="1712208"/>
                  <a:pt x="7813666" y="1741840"/>
                  <a:pt x="7850220" y="1741840"/>
                </a:cubicBezTo>
                <a:lnTo>
                  <a:pt x="8268013" y="1741840"/>
                </a:lnTo>
                <a:cubicBezTo>
                  <a:pt x="8304567" y="1741840"/>
                  <a:pt x="8334199" y="1712208"/>
                  <a:pt x="8334199" y="1675654"/>
                </a:cubicBezTo>
                <a:lnTo>
                  <a:pt x="8334199" y="1410916"/>
                </a:lnTo>
                <a:cubicBezTo>
                  <a:pt x="8334199" y="1374362"/>
                  <a:pt x="8304567" y="1344730"/>
                  <a:pt x="8268013" y="1344730"/>
                </a:cubicBezTo>
                <a:close/>
                <a:moveTo>
                  <a:pt x="6772372" y="1101108"/>
                </a:moveTo>
                <a:cubicBezTo>
                  <a:pt x="6735334" y="1101108"/>
                  <a:pt x="6705308" y="1131134"/>
                  <a:pt x="6705308" y="1168172"/>
                </a:cubicBezTo>
                <a:lnTo>
                  <a:pt x="6705308" y="1436419"/>
                </a:lnTo>
                <a:cubicBezTo>
                  <a:pt x="6705308" y="1473457"/>
                  <a:pt x="6735334" y="1503483"/>
                  <a:pt x="6772372" y="1503483"/>
                </a:cubicBezTo>
                <a:lnTo>
                  <a:pt x="7646356" y="1503483"/>
                </a:lnTo>
                <a:cubicBezTo>
                  <a:pt x="7683394" y="1503483"/>
                  <a:pt x="7713420" y="1473457"/>
                  <a:pt x="7713420" y="1436419"/>
                </a:cubicBezTo>
                <a:lnTo>
                  <a:pt x="7713420" y="1168172"/>
                </a:lnTo>
                <a:cubicBezTo>
                  <a:pt x="7713420" y="1131134"/>
                  <a:pt x="7683394" y="1101108"/>
                  <a:pt x="7646356" y="1101108"/>
                </a:cubicBezTo>
                <a:close/>
                <a:moveTo>
                  <a:pt x="7851705" y="896285"/>
                </a:moveTo>
                <a:cubicBezTo>
                  <a:pt x="7814332" y="896285"/>
                  <a:pt x="7784035" y="926582"/>
                  <a:pt x="7784035" y="963955"/>
                </a:cubicBezTo>
                <a:lnTo>
                  <a:pt x="7784035" y="1234626"/>
                </a:lnTo>
                <a:cubicBezTo>
                  <a:pt x="7784035" y="1271999"/>
                  <a:pt x="7814332" y="1302296"/>
                  <a:pt x="7851705" y="1302296"/>
                </a:cubicBezTo>
                <a:lnTo>
                  <a:pt x="8266530" y="1302296"/>
                </a:lnTo>
                <a:cubicBezTo>
                  <a:pt x="8303903" y="1302296"/>
                  <a:pt x="8334200" y="1271999"/>
                  <a:pt x="8334200" y="1234626"/>
                </a:cubicBezTo>
                <a:lnTo>
                  <a:pt x="8334200" y="963955"/>
                </a:lnTo>
                <a:cubicBezTo>
                  <a:pt x="8334200" y="926582"/>
                  <a:pt x="8303903" y="896285"/>
                  <a:pt x="8266530" y="896285"/>
                </a:cubicBezTo>
                <a:close/>
                <a:moveTo>
                  <a:pt x="8472634" y="896285"/>
                </a:moveTo>
                <a:cubicBezTo>
                  <a:pt x="8418304" y="896285"/>
                  <a:pt x="8374261" y="940328"/>
                  <a:pt x="8374261" y="994658"/>
                </a:cubicBezTo>
                <a:lnTo>
                  <a:pt x="8374261" y="1643467"/>
                </a:lnTo>
                <a:cubicBezTo>
                  <a:pt x="8374261" y="1697797"/>
                  <a:pt x="8418304" y="1741841"/>
                  <a:pt x="8472634" y="1741841"/>
                </a:cubicBezTo>
                <a:lnTo>
                  <a:pt x="8866114" y="1741841"/>
                </a:lnTo>
                <a:cubicBezTo>
                  <a:pt x="8920444" y="1741841"/>
                  <a:pt x="8964487" y="1697797"/>
                  <a:pt x="8964487" y="1643467"/>
                </a:cubicBezTo>
                <a:lnTo>
                  <a:pt x="8964487" y="994658"/>
                </a:lnTo>
                <a:cubicBezTo>
                  <a:pt x="8964487" y="940328"/>
                  <a:pt x="8920444" y="896285"/>
                  <a:pt x="8866114" y="896285"/>
                </a:cubicBezTo>
                <a:close/>
                <a:moveTo>
                  <a:pt x="6803789" y="649601"/>
                </a:moveTo>
                <a:cubicBezTo>
                  <a:pt x="6770647" y="649601"/>
                  <a:pt x="6743781" y="676467"/>
                  <a:pt x="6743781" y="709609"/>
                </a:cubicBezTo>
                <a:lnTo>
                  <a:pt x="6743781" y="956425"/>
                </a:lnTo>
                <a:cubicBezTo>
                  <a:pt x="6743781" y="989567"/>
                  <a:pt x="6770647" y="1016433"/>
                  <a:pt x="6803789" y="1016433"/>
                </a:cubicBezTo>
                <a:lnTo>
                  <a:pt x="7043813" y="1016433"/>
                </a:lnTo>
                <a:cubicBezTo>
                  <a:pt x="7076955" y="1016433"/>
                  <a:pt x="7103821" y="989567"/>
                  <a:pt x="7103821" y="956425"/>
                </a:cubicBezTo>
                <a:lnTo>
                  <a:pt x="7103821" y="709609"/>
                </a:lnTo>
                <a:cubicBezTo>
                  <a:pt x="7103821" y="676467"/>
                  <a:pt x="7076955" y="649601"/>
                  <a:pt x="7043813" y="649601"/>
                </a:cubicBezTo>
                <a:close/>
                <a:moveTo>
                  <a:pt x="7871168" y="331063"/>
                </a:moveTo>
                <a:cubicBezTo>
                  <a:pt x="7823046" y="331063"/>
                  <a:pt x="7784035" y="370074"/>
                  <a:pt x="7784035" y="418196"/>
                </a:cubicBezTo>
                <a:lnTo>
                  <a:pt x="7784035" y="766717"/>
                </a:lnTo>
                <a:cubicBezTo>
                  <a:pt x="7784035" y="814839"/>
                  <a:pt x="7823046" y="853850"/>
                  <a:pt x="7871168" y="853850"/>
                </a:cubicBezTo>
                <a:lnTo>
                  <a:pt x="8877353" y="853850"/>
                </a:lnTo>
                <a:cubicBezTo>
                  <a:pt x="8925475" y="853850"/>
                  <a:pt x="8964486" y="814839"/>
                  <a:pt x="8964486" y="766717"/>
                </a:cubicBezTo>
                <a:lnTo>
                  <a:pt x="8964486" y="418196"/>
                </a:lnTo>
                <a:cubicBezTo>
                  <a:pt x="8964486" y="370074"/>
                  <a:pt x="8925475" y="331063"/>
                  <a:pt x="8877353" y="331063"/>
                </a:cubicBezTo>
                <a:close/>
                <a:moveTo>
                  <a:pt x="7264268" y="116632"/>
                </a:moveTo>
                <a:cubicBezTo>
                  <a:pt x="7214655" y="116632"/>
                  <a:pt x="7174436" y="156851"/>
                  <a:pt x="7174436" y="206464"/>
                </a:cubicBezTo>
                <a:lnTo>
                  <a:pt x="7174436" y="966558"/>
                </a:lnTo>
                <a:cubicBezTo>
                  <a:pt x="7174436" y="1016171"/>
                  <a:pt x="7214655" y="1056390"/>
                  <a:pt x="7264268" y="1056390"/>
                </a:cubicBezTo>
                <a:lnTo>
                  <a:pt x="7623588" y="1056390"/>
                </a:lnTo>
                <a:cubicBezTo>
                  <a:pt x="7673201" y="1056390"/>
                  <a:pt x="7713420" y="1016171"/>
                  <a:pt x="7713420" y="966558"/>
                </a:cubicBezTo>
                <a:lnTo>
                  <a:pt x="7713420" y="206464"/>
                </a:lnTo>
                <a:cubicBezTo>
                  <a:pt x="7713420" y="156851"/>
                  <a:pt x="7673201" y="116632"/>
                  <a:pt x="7623588" y="116632"/>
                </a:cubicBezTo>
                <a:close/>
                <a:moveTo>
                  <a:pt x="0" y="0"/>
                </a:moveTo>
                <a:lnTo>
                  <a:pt x="9143999" y="0"/>
                </a:lnTo>
                <a:lnTo>
                  <a:pt x="9143999" y="6857999"/>
                </a:lnTo>
                <a:lnTo>
                  <a:pt x="0" y="6857999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879812" y="2132856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atin typeface="Times New Roman" pitchFamily="18" charset="0"/>
                <a:cs typeface="Times New Roman" pitchFamily="18" charset="0"/>
              </a:rPr>
              <a:t>THE END!</a:t>
            </a:r>
            <a:endParaRPr lang="zh-CN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03848" y="3284984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83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ayout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91680" y="1692097"/>
            <a:ext cx="331236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91680" y="2700209"/>
            <a:ext cx="432812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Method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91680" y="3708321"/>
            <a:ext cx="5472608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91680" y="4716433"/>
            <a:ext cx="6624736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and Future Work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0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p2.so.qhimg.com/t01b009a4f9ad9776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78037"/>
            <a:ext cx="4176464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p1.so.qhimg.com/t0185bfa1ec7a0c10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64" y="911830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7"/>
          <p:cNvSpPr txBox="1"/>
          <p:nvPr/>
        </p:nvSpPr>
        <p:spPr>
          <a:xfrm>
            <a:off x="514082" y="5916443"/>
            <a:ext cx="5220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Complex Password: Mobile Phone</a:t>
            </a:r>
            <a:r>
              <a:rPr lang="zh-CN" altLang="en-US" sz="2000" dirty="0" smtClean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dirty="0" smtClean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PC</a:t>
            </a:r>
            <a:r>
              <a:rPr lang="zh-CN" altLang="en-US" sz="2000" dirty="0" smtClean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dirty="0" smtClean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ATM.</a:t>
            </a:r>
            <a:endParaRPr lang="zh-CN" altLang="en-US" sz="2000" dirty="0"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photo.l99.com/bigger/12/1393040681441_j7z6v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892" y="2975306"/>
            <a:ext cx="2544744" cy="3465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mg.article.pchome.net/00/45/03/37/2896500759_d4a87a3577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906015"/>
            <a:ext cx="2944597" cy="223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bbs.creditcard.com.cn/data/attachment/forum/201111/10/130022n4s0wshmz933xlu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272" y="911830"/>
            <a:ext cx="1606624" cy="230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18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700808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3455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p4.so.qhimg.com/t01a7ec3c98241a79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50" y="919606"/>
            <a:ext cx="1799999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eeworld.com.cn/uploadfile/2015/0515/20150515075528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49" y="2215606"/>
            <a:ext cx="1799999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p1.so.qhimg.com/t014696367776e4e1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480" y="919606"/>
            <a:ext cx="1799999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2b.zol-img.com.cn/product/113_500x2000/839/cedT6oj55ixT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479" y="2238955"/>
            <a:ext cx="1799999" cy="127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img.ithome.com/newsuploadfiles/2012/9/20120926_104124_5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2" y="919606"/>
            <a:ext cx="1799998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i3.hexunimg.cn/2014-10-27/16973888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2" y="2253261"/>
            <a:ext cx="1799998" cy="124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://img.article.pchome.net/01/60/29/97/neiye_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92" y="908720"/>
            <a:ext cx="1799998" cy="130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://img00.hc360.com/security/201505/20150506175531363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93" y="2253261"/>
            <a:ext cx="1799998" cy="124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://techdoc.fd.zol-img.com.cn/g4/M03/01/0A/Cg-4WlGnJqaIWNCvAACeCQHe92gAAJF2QKzArMAAJ4h26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3717032"/>
            <a:ext cx="1799998" cy="124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http://news.55.la/uploads/allimg/150303/1006096430-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94" y="3717032"/>
            <a:ext cx="1799998" cy="124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 descr="http://p3.so.qhimg.com/t013f4962aacb32478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51" y="3717032"/>
            <a:ext cx="1799998" cy="124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 descr="http://img10.3lian.com/edu120609/f/shoujisoft/201205/4f92d47d7c9b63a474c3e3ec66713be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5035265"/>
            <a:ext cx="1799998" cy="124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http://wenwen.soso.com/p/20100701/20100701093337-994011025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94" y="5035265"/>
            <a:ext cx="1799998" cy="124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http://photocdn.sohu.com/20140113/Img39344280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480" y="3717031"/>
            <a:ext cx="1799999" cy="124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0" descr="http://www.hisign.com.cn/uploads/allimg/150305/1-15030510532G2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480" y="5035265"/>
            <a:ext cx="1800000" cy="124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2" descr="http://b.36krcnd.com/nil_class/97b45863-3735-48d6-8483-1268f5c0f169/yestone_HD_1107949088.jpg!headi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51" y="5040000"/>
            <a:ext cx="1799999" cy="124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4"/>
          <p:cNvSpPr txBox="1"/>
          <p:nvPr/>
        </p:nvSpPr>
        <p:spPr>
          <a:xfrm>
            <a:off x="251520" y="1123369"/>
            <a:ext cx="553998" cy="22311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2400" smtClean="0">
                <a:latin typeface="华文楷体" pitchFamily="2" charset="-122"/>
                <a:ea typeface="华文楷体" pitchFamily="2" charset="-122"/>
              </a:rPr>
              <a:t>Face recognition </a:t>
            </a:r>
            <a:endParaRPr lang="zh-CN" altLang="en-US" sz="240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4" name="TextBox 22"/>
          <p:cNvSpPr txBox="1"/>
          <p:nvPr/>
        </p:nvSpPr>
        <p:spPr>
          <a:xfrm>
            <a:off x="4715653" y="1123369"/>
            <a:ext cx="553998" cy="223224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2400" smtClean="0">
                <a:latin typeface="华文楷体" pitchFamily="2" charset="-122"/>
                <a:ea typeface="华文楷体" pitchFamily="2" charset="-122"/>
              </a:rPr>
              <a:t>Fingerprint</a:t>
            </a:r>
            <a:endParaRPr lang="zh-CN" altLang="en-US" sz="240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251520" y="3848117"/>
            <a:ext cx="553998" cy="22311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2400" smtClean="0">
                <a:latin typeface="华文楷体" pitchFamily="2" charset="-122"/>
                <a:ea typeface="华文楷体" pitchFamily="2" charset="-122"/>
              </a:rPr>
              <a:t>Voice recognition </a:t>
            </a:r>
            <a:endParaRPr lang="zh-CN" altLang="en-US" sz="240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6" name="TextBox 24"/>
          <p:cNvSpPr txBox="1"/>
          <p:nvPr/>
        </p:nvSpPr>
        <p:spPr>
          <a:xfrm>
            <a:off x="4714161" y="3848117"/>
            <a:ext cx="553998" cy="22311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2400" smtClean="0">
                <a:latin typeface="华文楷体" pitchFamily="2" charset="-122"/>
                <a:ea typeface="华文楷体" pitchFamily="2" charset="-122"/>
              </a:rPr>
              <a:t>Iris recognition </a:t>
            </a:r>
            <a:endParaRPr lang="zh-CN" altLang="en-US" sz="240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51520" y="908720"/>
            <a:ext cx="4248472" cy="2602886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4644008" y="897045"/>
            <a:ext cx="4248472" cy="2602886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251520" y="3707317"/>
            <a:ext cx="4248472" cy="2602886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4659919" y="3707317"/>
            <a:ext cx="4248472" cy="2602886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32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34" y="4221088"/>
            <a:ext cx="3104340" cy="23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58734" y="980728"/>
            <a:ext cx="88265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 smtClean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Spoofing attack: Using some illegal ways to get the permission of</a:t>
            </a:r>
            <a:r>
              <a:rPr lang="en-US" altLang="zh-CN" sz="2000" dirty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a biometric system. Biometric systems are vulnerable to spoofing attack.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818" y="4755026"/>
            <a:ext cx="5676900" cy="9715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 descr="C:\Users\lilei\Desktop\Ant.Man.2015.BluRay.1080p.DTS.2Audio.x265-EPiC_2015121514127.mp4_145027500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547" y="1772816"/>
            <a:ext cx="3785941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lilei\Desktop\impos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34" y="1768128"/>
            <a:ext cx="4794782" cy="205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4642092" y="42699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Chinese News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75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4"/>
          <p:cNvSpPr txBox="1"/>
          <p:nvPr/>
        </p:nvSpPr>
        <p:spPr>
          <a:xfrm>
            <a:off x="284334" y="836712"/>
            <a:ext cx="8536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smtClean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Replay-Attack Database: Released in 2012; Photo attack, mobile phone attack, i</a:t>
            </a:r>
            <a:r>
              <a:rPr lang="en-US" altLang="zh-CN" sz="2400" dirty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2400" dirty="0" smtClean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ad attack; 50 clients.</a:t>
            </a:r>
            <a:endParaRPr lang="zh-CN" altLang="en-US" sz="2400" dirty="0"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2" name="Replay-attack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1029" y="4566798"/>
            <a:ext cx="2208000" cy="1656000"/>
          </a:xfrm>
          <a:prstGeom prst="rect">
            <a:avLst/>
          </a:prstGeom>
        </p:spPr>
      </p:pic>
      <p:pic>
        <p:nvPicPr>
          <p:cNvPr id="33" name="Replay-attack4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6257" y="4566798"/>
            <a:ext cx="2208000" cy="1656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49793" y="4549190"/>
            <a:ext cx="9034464" cy="1688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49793" y="4134566"/>
            <a:ext cx="1324999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110204" y="4149955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latin typeface="华文楷体" pitchFamily="2" charset="-122"/>
                <a:ea typeface="华文楷体" pitchFamily="2" charset="-122"/>
              </a:rPr>
              <a:t>Fake client:</a:t>
            </a:r>
            <a:endParaRPr lang="zh-CN" altLang="en-US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9792" y="2244934"/>
            <a:ext cx="9034463" cy="16797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49792" y="1844824"/>
            <a:ext cx="1324999" cy="40011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TextBox 25"/>
          <p:cNvSpPr txBox="1"/>
          <p:nvPr/>
        </p:nvSpPr>
        <p:spPr>
          <a:xfrm>
            <a:off x="51256" y="1843537"/>
            <a:ext cx="1324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mtClean="0">
                <a:latin typeface="华文楷体" pitchFamily="2" charset="-122"/>
                <a:ea typeface="华文楷体" pitchFamily="2" charset="-122"/>
              </a:rPr>
              <a:t>Real client:</a:t>
            </a:r>
            <a:endParaRPr lang="zh-CN" altLang="en-US" sz="200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40" name="Picture 2" descr="C:\Users\lilei\Desktop\Replay-attack1.avi_1450316795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6" y="4566798"/>
            <a:ext cx="2206537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lilei\Desktop\Replay-real1.avi_1450316759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6" y="2268689"/>
            <a:ext cx="2206537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:\Users\lilei\Desktop\Replay-attack2.avi_1450316999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800" y="4549190"/>
            <a:ext cx="2208000" cy="167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 descr="C:\Users\lilei\Desktop\Replay-real3.avi_1450316825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29" y="2268689"/>
            <a:ext cx="22080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C:\Users\lilei\Desktop\Replay-real4.avi_1450316924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2268689"/>
            <a:ext cx="2207998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7" descr="C:\Users\lilei\Desktop\Replay-real2.avi_1450316876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800" y="2268689"/>
            <a:ext cx="22080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矩形 45"/>
          <p:cNvSpPr/>
          <p:nvPr/>
        </p:nvSpPr>
        <p:spPr>
          <a:xfrm>
            <a:off x="52269" y="2268689"/>
            <a:ext cx="9034463" cy="16797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49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284334" y="836712"/>
            <a:ext cx="8536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smtClean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CASIA Database: Released in 2012; Photo attack, cut photo, Replayed video; 50 clients.</a:t>
            </a:r>
            <a:endParaRPr lang="zh-CN" altLang="en-US" sz="2400" dirty="0"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793" y="4134566"/>
            <a:ext cx="1324999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0204" y="4149955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latin typeface="华文楷体" pitchFamily="2" charset="-122"/>
                <a:ea typeface="华文楷体" pitchFamily="2" charset="-122"/>
              </a:rPr>
              <a:t>Fake client:</a:t>
            </a:r>
            <a:endParaRPr lang="zh-CN" altLang="en-US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792" y="1844824"/>
            <a:ext cx="1324999" cy="40011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4"/>
          <p:cNvSpPr txBox="1"/>
          <p:nvPr/>
        </p:nvSpPr>
        <p:spPr>
          <a:xfrm>
            <a:off x="51256" y="1843537"/>
            <a:ext cx="1324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mtClean="0">
                <a:latin typeface="华文楷体" pitchFamily="2" charset="-122"/>
                <a:ea typeface="华文楷体" pitchFamily="2" charset="-122"/>
              </a:rPr>
              <a:t>Real client:</a:t>
            </a:r>
            <a:endParaRPr lang="zh-CN" altLang="en-US" sz="200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0" name="Picture 2" descr="C:\Users\lileihappy\Desktop\1.avi_145993181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0" y="2268689"/>
            <a:ext cx="2202593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lileihappy\Desktop\3.avi_145993193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" y="4549190"/>
            <a:ext cx="2073936" cy="167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lileihappy\Desktop\2.avi_145993203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800" y="2268689"/>
            <a:ext cx="1814152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lileihappy\Desktop\HR_1.avi_145993216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68689"/>
            <a:ext cx="1483139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49793" y="2244934"/>
            <a:ext cx="5654322" cy="167975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Picture 6" descr="C:\Users\lileihappy\Desktop\HR_3.avi_145993294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549190"/>
            <a:ext cx="1526120" cy="167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lileihappy\Desktop\HR_4.avi_145993306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50565"/>
            <a:ext cx="1440160" cy="167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C:\Users\lileihappy\Desktop\5.avi_145993317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50565"/>
            <a:ext cx="1976791" cy="167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:\Users\lileihappy\Desktop\7.avi_1459933268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955" y="4550565"/>
            <a:ext cx="1695617" cy="167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49793" y="4549190"/>
            <a:ext cx="9034464" cy="1688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71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大西卡 </a:t>
            </a:r>
            <a:r>
              <a:rPr lang="en-US" altLang="zh-CN" smtClean="0"/>
              <a:t>ICIP2017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10968"/>
            <a:ext cx="3891331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80" y="1052240"/>
            <a:ext cx="3560002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821" y="2759720"/>
            <a:ext cx="3516161" cy="12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917" y="4055864"/>
            <a:ext cx="3785968" cy="16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12" y="2636968"/>
            <a:ext cx="3956778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1" y="4314440"/>
            <a:ext cx="368494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179512" y="1412776"/>
            <a:ext cx="4248472" cy="266429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749924" y="980728"/>
            <a:ext cx="3972555" cy="52565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5"/>
          <p:cNvSpPr txBox="1"/>
          <p:nvPr/>
        </p:nvSpPr>
        <p:spPr>
          <a:xfrm>
            <a:off x="1295636" y="370774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华文楷体" pitchFamily="2" charset="-122"/>
                <a:ea typeface="华文楷体" pitchFamily="2" charset="-122"/>
              </a:rPr>
              <a:t>Based on Motion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728089" y="586798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华文楷体" pitchFamily="2" charset="-122"/>
                <a:ea typeface="华文楷体" pitchFamily="2" charset="-122"/>
              </a:rPr>
              <a:t>Based on Texture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9512" y="4149080"/>
            <a:ext cx="4248472" cy="20689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9"/>
          <p:cNvSpPr txBox="1"/>
          <p:nvPr/>
        </p:nvSpPr>
        <p:spPr>
          <a:xfrm>
            <a:off x="897183" y="5848674"/>
            <a:ext cx="288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华文楷体" pitchFamily="2" charset="-122"/>
                <a:ea typeface="华文楷体" pitchFamily="2" charset="-122"/>
              </a:rPr>
              <a:t>Based on Image Analysis</a:t>
            </a:r>
            <a:endParaRPr lang="zh-CN" altLang="en-US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51520" y="90872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Many methods were proposed.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60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2544</TotalTime>
  <Words>426</Words>
  <Application>Microsoft Office PowerPoint</Application>
  <PresentationFormat>全屏显示(4:3)</PresentationFormat>
  <Paragraphs>106</Paragraphs>
  <Slides>17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华文楷体</vt:lpstr>
      <vt:lpstr>宋体</vt:lpstr>
      <vt:lpstr>Arial</vt:lpstr>
      <vt:lpstr>Calibri</vt:lpstr>
      <vt:lpstr>Comic Sans MS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lileihappy</dc:creator>
  <cp:lastModifiedBy>Windows 用户</cp:lastModifiedBy>
  <cp:revision>148</cp:revision>
  <dcterms:created xsi:type="dcterms:W3CDTF">2016-10-09T01:33:30Z</dcterms:created>
  <dcterms:modified xsi:type="dcterms:W3CDTF">2017-09-15T02:57:04Z</dcterms:modified>
</cp:coreProperties>
</file>