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43891200" cy="32918400"/>
  <p:notesSz cx="9296400" cy="7010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3">
          <p15:clr>
            <a:srgbClr val="A4A3A4"/>
          </p15:clr>
        </p15:guide>
        <p15:guide id="2" pos="137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CC"/>
    <a:srgbClr val="0066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08" autoAdjust="0"/>
    <p:restoredTop sz="86433" autoAdjust="0"/>
  </p:normalViewPr>
  <p:slideViewPr>
    <p:cSldViewPr>
      <p:cViewPr varScale="1">
        <p:scale>
          <a:sx n="24" d="100"/>
          <a:sy n="24" d="100"/>
        </p:scale>
        <p:origin x="2034" y="72"/>
      </p:cViewPr>
      <p:guideLst>
        <p:guide orient="horz" pos="3383"/>
        <p:guide pos="137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144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5E67EC81-DF96-478F-BB15-A0F9F916C432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144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DB88B54E-826B-46CB-8873-462256E68B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65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144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3D9BB75A-DF74-487E-A2ED-1F409843D04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50" tIns="45825" rIns="91650" bIns="458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30180"/>
            <a:ext cx="7437120" cy="3153961"/>
          </a:xfrm>
          <a:prstGeom prst="rect">
            <a:avLst/>
          </a:prstGeom>
        </p:spPr>
        <p:txBody>
          <a:bodyPr vert="horz" lIns="91650" tIns="45825" rIns="91650" bIns="458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144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DC911C8D-2BE2-4407-807F-F7FF1250D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15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33400" y="6629400"/>
            <a:ext cx="427482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3439544" y="685800"/>
            <a:ext cx="36796088" cy="2667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1129963" y="3505200"/>
            <a:ext cx="21488400" cy="2895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76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76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49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49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5pPr>
      <a:lvl6pPr marL="4572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6pPr>
      <a:lvl7pPr marL="9144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7pPr>
      <a:lvl8pPr marL="13716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8pPr>
      <a:lvl9pPr marL="18288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103330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107902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112474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117046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58">
            <a:extLst>
              <a:ext uri="{FF2B5EF4-FFF2-40B4-BE49-F238E27FC236}">
                <a16:creationId xmlns:a16="http://schemas.microsoft.com/office/drawing/2014/main" id="{F114C5ED-2AD4-494D-A2F2-C0EDF0BCF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66" y="4865910"/>
            <a:ext cx="9066350" cy="15301121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299448" tIns="299448" rIns="299448" bIns="299448"/>
          <a:lstStyle/>
          <a:p>
            <a:pPr marL="742950" indent="-742950" defTabSz="760413" eaLnBrk="1" hangingPunct="1">
              <a:lnSpc>
                <a:spcPct val="90000"/>
              </a:lnSpc>
              <a:spcBef>
                <a:spcPct val="25000"/>
              </a:spcBef>
              <a:buAutoNum type="arabicPeriod"/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A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Speaker verification (SV) performance degrades when there exist mismatches among training, enrollment and test conditions.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We propose </a:t>
            </a:r>
            <a:r>
              <a:rPr lang="en-US" altLang="zh-CN" sz="4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adversarial speaker verification (ASV) 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to improve the SV performance under noisy conditions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 speaker classification network and a condition identification network (CIN) are jointly trained to learn a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condition-invariant deep embedding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through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adversarial learning.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Categorical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conditions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 condition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classification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network to predict condition posterior.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Continuous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conditions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 condition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regression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network to reconstruct condition value.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ASV achieves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8.8%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 14.5% EERR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for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known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and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unknown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conditions.</a:t>
            </a:r>
          </a:p>
        </p:txBody>
      </p:sp>
      <p:sp>
        <p:nvSpPr>
          <p:cNvPr id="53" name="Rectangle 58">
            <a:extLst>
              <a:ext uri="{FF2B5EF4-FFF2-40B4-BE49-F238E27FC236}">
                <a16:creationId xmlns:a16="http://schemas.microsoft.com/office/drawing/2014/main" id="{DA7FCFAA-2210-48B7-A4CE-EB4803B98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866" y="20527068"/>
            <a:ext cx="9066350" cy="12061896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299448" tIns="299448" rIns="299448" bIns="299448"/>
          <a:lstStyle/>
          <a:p>
            <a:pPr defTabSz="760413"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Related Work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Deep embedding for SV [</a:t>
            </a:r>
            <a:r>
              <a:rPr lang="en-US" altLang="zh-CN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Variani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 et. al., 2014]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 DNN to predict speaker identity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Averaged hidden states serve as deep embeddings for enrolled speaker and test utterances.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Compute cosine distances between deep embeddings of enrolled speakers and test utterances.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Adversarial multitask learning [</a:t>
            </a:r>
            <a:r>
              <a:rPr lang="en-US" altLang="zh-CN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Ganin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 et al., 2015]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End-to-end SV</a:t>
            </a:r>
          </a:p>
          <a:p>
            <a:pPr marL="1028700" lvl="1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DNN/LSTM to predict verification decision. [</a:t>
            </a:r>
            <a:r>
              <a:rPr lang="en-US" altLang="zh-CN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Heigold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et al, 2016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]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Pooling over hidden states before generating verification score [Snyder et. al., 2016]</a:t>
            </a: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3200" dirty="0">
              <a:latin typeface="Arial" pitchFamily="34" charset="0"/>
              <a:cs typeface="Arial" pitchFamily="34" charset="0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altLang="zh-CN" sz="3200" dirty="0">
              <a:latin typeface="Arial" pitchFamily="34" charset="0"/>
              <a:cs typeface="Arial" pitchFamily="34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altLang="zh-CN" sz="3200" dirty="0">
              <a:latin typeface="Arial" pitchFamily="34" charset="0"/>
              <a:cs typeface="Arial" pitchFamily="34" charset="0"/>
            </a:endParaRPr>
          </a:p>
          <a:p>
            <a:pPr marL="800100" lvl="1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altLang="zh-CN" sz="3200" dirty="0">
              <a:latin typeface="Arial" pitchFamily="34" charset="0"/>
              <a:cs typeface="Arial" pitchFamily="34" charset="0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marL="342900" lvl="0" indent="-342900" algn="l" eaLnBrk="1" hangingPunct="1">
              <a:spcBef>
                <a:spcPct val="20000"/>
              </a:spcBef>
              <a:buFont typeface="Arial" charset="0"/>
              <a:buChar char="•"/>
            </a:pPr>
            <a:endParaRPr lang="en-US" sz="3200" dirty="0">
              <a:solidFill>
                <a:prstClr val="black"/>
              </a:solidFill>
              <a:latin typeface="Calibri"/>
            </a:endParaRPr>
          </a:p>
          <a:p>
            <a:pPr lvl="0" algn="l" eaLnBrk="1" hangingPunct="1">
              <a:spcBef>
                <a:spcPct val="20000"/>
              </a:spcBef>
            </a:pPr>
            <a:endParaRPr lang="en-US" sz="3200" dirty="0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94" name="Picture 5" descr="D:\reports\Microsoft_logo.png">
            <a:extLst>
              <a:ext uri="{FF2B5EF4-FFF2-40B4-BE49-F238E27FC236}">
                <a16:creationId xmlns:a16="http://schemas.microsoft.com/office/drawing/2014/main" id="{E93747B0-BE48-441C-9181-81DA8CA36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7764" y="2633664"/>
            <a:ext cx="6658815" cy="142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Title 66">
            <a:extLst>
              <a:ext uri="{FF2B5EF4-FFF2-40B4-BE49-F238E27FC236}">
                <a16:creationId xmlns:a16="http://schemas.microsoft.com/office/drawing/2014/main" id="{A5D61B70-2CF8-4857-A072-A99C5E48011A}"/>
              </a:ext>
            </a:extLst>
          </p:cNvPr>
          <p:cNvSpPr txBox="1">
            <a:spLocks/>
          </p:cNvSpPr>
          <p:nvPr/>
        </p:nvSpPr>
        <p:spPr>
          <a:xfrm>
            <a:off x="3439544" y="329408"/>
            <a:ext cx="3679608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2pPr>
            <a:lvl3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3pPr>
            <a:lvl4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4pPr>
            <a:lvl5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5pPr>
            <a:lvl6pPr marL="4572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6pPr>
            <a:lvl7pPr marL="9144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7pPr>
            <a:lvl8pPr marL="13716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8pPr>
            <a:lvl9pPr marL="18288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defTabSz="2194560" eaLnBrk="1" hangingPunct="1"/>
            <a:r>
              <a:rPr lang="en-US" sz="11500" b="1" kern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Adversarial Speaker Verification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14483E1-42DF-4573-990A-C0A42C81BA02}"/>
              </a:ext>
            </a:extLst>
          </p:cNvPr>
          <p:cNvSpPr txBox="1"/>
          <p:nvPr/>
        </p:nvSpPr>
        <p:spPr>
          <a:xfrm>
            <a:off x="7662831" y="2129608"/>
            <a:ext cx="2688416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i="1" dirty="0">
                <a:latin typeface="Calibri" panose="020F0502020204030204" pitchFamily="34" charset="0"/>
                <a:cs typeface="Calibri" panose="020F0502020204030204" pitchFamily="34" charset="0"/>
              </a:rPr>
              <a:t>Zhong Meng, Yong Zhao, Jinyu Li, </a:t>
            </a:r>
            <a:r>
              <a:rPr lang="en-US" sz="6600" i="1" dirty="0" err="1">
                <a:latin typeface="Calibri" panose="020F0502020204030204" pitchFamily="34" charset="0"/>
                <a:cs typeface="Calibri" panose="020F0502020204030204" pitchFamily="34" charset="0"/>
              </a:rPr>
              <a:t>Yifan</a:t>
            </a:r>
            <a:r>
              <a:rPr lang="en-US" sz="6600" i="1" dirty="0">
                <a:latin typeface="Calibri" panose="020F0502020204030204" pitchFamily="34" charset="0"/>
                <a:cs typeface="Calibri" panose="020F0502020204030204" pitchFamily="34" charset="0"/>
              </a:rPr>
              <a:t> Gong</a:t>
            </a:r>
          </a:p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Microsoft AI and Research, Redmond, WA, USA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641DCCEE-6301-4E49-A695-DB52BFDF8C2D}"/>
              </a:ext>
            </a:extLst>
          </p:cNvPr>
          <p:cNvCxnSpPr>
            <a:cxnSpLocks/>
          </p:cNvCxnSpPr>
          <p:nvPr/>
        </p:nvCxnSpPr>
        <p:spPr>
          <a:xfrm>
            <a:off x="199184" y="4505872"/>
            <a:ext cx="4352544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Rectangle 58">
            <a:extLst>
              <a:ext uri="{FF2B5EF4-FFF2-40B4-BE49-F238E27FC236}">
                <a16:creationId xmlns:a16="http://schemas.microsoft.com/office/drawing/2014/main" id="{98D4E56C-8AE9-464A-B79A-D86DBAA66B7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601389" y="4793927"/>
            <a:ext cx="12852065" cy="27787309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299448" tIns="299448" rIns="299448" bIns="299448"/>
          <a:lstStyle/>
          <a:p>
            <a:pPr defTabSz="760413"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5. Experiments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Text-dependent speaker verification for Microsoft Cortana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Training: 6.8M clean Microsoft Cortana </a:t>
            </a:r>
            <a:r>
              <a:rPr lang="en-US" altLang="zh-CN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utt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 and 20.4M simulated noisy </a:t>
            </a:r>
            <a:r>
              <a:rPr lang="en-US" altLang="zh-CN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utt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 (adding 4 types of CHiME-3 real noise) from 8k speakers . 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Test A (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known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conditions): 60k simulated noisy </a:t>
            </a:r>
            <a:r>
              <a:rPr lang="en-US" altLang="zh-CN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utt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 (adding CHiME-3 noise) from 6k speakers. 6 clean enroll </a:t>
            </a:r>
            <a:r>
              <a:rPr lang="en-US" altLang="zh-CN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utt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 for each target speaker.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Test B (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unknown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conditions): 5546 real noisy </a:t>
            </a:r>
            <a:r>
              <a:rPr lang="en-US" altLang="zh-CN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utt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 from 266 speakers recorded by far-field devices. 4 enrollment </a:t>
            </a:r>
            <a:r>
              <a:rPr lang="en-US" altLang="zh-CN" sz="4000" dirty="0" err="1">
                <a:latin typeface="Calibri" panose="020F0502020204030204" pitchFamily="34" charset="0"/>
                <a:cs typeface="Calibri" panose="020F0502020204030204" pitchFamily="34" charset="0"/>
              </a:rPr>
              <a:t>utt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. for each target speaker.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Model architecture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Background DNN: 5 hidden layers, 2048, 1024, 1024, 512, 200 hidden units from bottom to top, 87 input units, 8k output units.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Feature extractor: bottom 5 hidden layers </a:t>
            </a:r>
            <a:endParaRPr lang="en-US" altLang="zh-CN" sz="4000" i="1" dirty="0">
              <a:latin typeface="Cambria Math" panose="02040503050406030204" pitchFamily="18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Speaker Classifier: output layer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CCN classifies 5 CHiME-3 environments: DNN, 2 hidden layers, 512 hidden units, 5 output units.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CRN reconstructs SNR values: DNN, 2 hidden layers, 512 hidden units, 1 output unit.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ASV learns environment-invariant (EI) or/and  speaker-invariant (SI) deep embeddings</a:t>
            </a: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EERs (%), Test A, </a:t>
            </a:r>
            <a:r>
              <a:rPr lang="en-US" altLang="zh-CN" sz="4400" b="1" dirty="0">
                <a:latin typeface="Calibri" panose="020F0502020204030204" pitchFamily="34" charset="0"/>
                <a:cs typeface="Calibri" panose="020F0502020204030204" pitchFamily="34" charset="0"/>
              </a:rPr>
              <a:t>known 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conditions</a:t>
            </a:r>
            <a:r>
              <a:rPr lang="en-US" altLang="zh-CN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4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000" dirty="0">
              <a:solidFill>
                <a:prstClr val="blac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EERs (%), Test B, </a:t>
            </a:r>
            <a:r>
              <a:rPr lang="en-US" altLang="zh-CN" sz="4400" b="1" dirty="0">
                <a:latin typeface="Calibri" panose="020F0502020204030204" pitchFamily="34" charset="0"/>
                <a:cs typeface="Calibri" panose="020F0502020204030204" pitchFamily="34" charset="0"/>
              </a:rPr>
              <a:t>known 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conditions</a:t>
            </a:r>
            <a:r>
              <a:rPr lang="en-US" altLang="zh-CN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altLang="zh-CN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altLang="zh-CN" sz="4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Conclusions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ASV achieves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8.8% and 14.5% EERRs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over the baseline on Test A and Test B.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Larger gains in unknown conditions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than in known conditions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shows ASV’s strong generalization capability. 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Joint suppression of multiple factors (EI+SI) further improves ASV performance.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2800" dirty="0">
              <a:solidFill>
                <a:prstClr val="black"/>
              </a:solidFill>
              <a:latin typeface="Calibri"/>
            </a:endParaRPr>
          </a:p>
        </p:txBody>
      </p:sp>
      <p:graphicFrame>
        <p:nvGraphicFramePr>
          <p:cNvPr id="150" name="Table 149">
            <a:extLst>
              <a:ext uri="{FF2B5EF4-FFF2-40B4-BE49-F238E27FC236}">
                <a16:creationId xmlns:a16="http://schemas.microsoft.com/office/drawing/2014/main" id="{47FC2525-7F1A-4AA6-A744-E4A0EB27C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9420408"/>
              </p:ext>
            </p:extLst>
          </p:nvPr>
        </p:nvGraphicFramePr>
        <p:xfrm>
          <a:off x="31785951" y="22059557"/>
          <a:ext cx="1072076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4152">
                  <a:extLst>
                    <a:ext uri="{9D8B030D-6E8A-4147-A177-3AD203B41FA5}">
                      <a16:colId xmlns:a16="http://schemas.microsoft.com/office/drawing/2014/main" val="2358794303"/>
                    </a:ext>
                  </a:extLst>
                </a:gridCol>
                <a:gridCol w="2144152">
                  <a:extLst>
                    <a:ext uri="{9D8B030D-6E8A-4147-A177-3AD203B41FA5}">
                      <a16:colId xmlns:a16="http://schemas.microsoft.com/office/drawing/2014/main" val="534631250"/>
                    </a:ext>
                  </a:extLst>
                </a:gridCol>
                <a:gridCol w="2144152">
                  <a:extLst>
                    <a:ext uri="{9D8B030D-6E8A-4147-A177-3AD203B41FA5}">
                      <a16:colId xmlns:a16="http://schemas.microsoft.com/office/drawing/2014/main" val="1180699220"/>
                    </a:ext>
                  </a:extLst>
                </a:gridCol>
                <a:gridCol w="2144152">
                  <a:extLst>
                    <a:ext uri="{9D8B030D-6E8A-4147-A177-3AD203B41FA5}">
                      <a16:colId xmlns:a16="http://schemas.microsoft.com/office/drawing/2014/main" val="2944722380"/>
                    </a:ext>
                  </a:extLst>
                </a:gridCol>
                <a:gridCol w="2144152">
                  <a:extLst>
                    <a:ext uri="{9D8B030D-6E8A-4147-A177-3AD203B41FA5}">
                      <a16:colId xmlns:a16="http://schemas.microsoft.com/office/drawing/2014/main" val="3727798535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Baseline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 ASV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 ASV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EI+SI ASV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9054901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EER (%)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4.22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3.95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3.98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3.85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4614919"/>
                  </a:ext>
                </a:extLst>
              </a:tr>
            </a:tbl>
          </a:graphicData>
        </a:graphic>
      </p:graphicFrame>
      <p:graphicFrame>
        <p:nvGraphicFramePr>
          <p:cNvPr id="153" name="Table 152">
            <a:extLst>
              <a:ext uri="{FF2B5EF4-FFF2-40B4-BE49-F238E27FC236}">
                <a16:creationId xmlns:a16="http://schemas.microsoft.com/office/drawing/2014/main" id="{68620B30-E323-4187-B885-7BCE5B13F2D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7344436"/>
              </p:ext>
            </p:extLst>
          </p:nvPr>
        </p:nvGraphicFramePr>
        <p:xfrm>
          <a:off x="31200234" y="24236064"/>
          <a:ext cx="11915718" cy="3384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3578">
                  <a:extLst>
                    <a:ext uri="{9D8B030D-6E8A-4147-A177-3AD203B41FA5}">
                      <a16:colId xmlns:a16="http://schemas.microsoft.com/office/drawing/2014/main" val="2358794303"/>
                    </a:ext>
                  </a:extLst>
                </a:gridCol>
                <a:gridCol w="1416020">
                  <a:extLst>
                    <a:ext uri="{9D8B030D-6E8A-4147-A177-3AD203B41FA5}">
                      <a16:colId xmlns:a16="http://schemas.microsoft.com/office/drawing/2014/main" val="67153093"/>
                    </a:ext>
                  </a:extLst>
                </a:gridCol>
                <a:gridCol w="1416020">
                  <a:extLst>
                    <a:ext uri="{9D8B030D-6E8A-4147-A177-3AD203B41FA5}">
                      <a16:colId xmlns:a16="http://schemas.microsoft.com/office/drawing/2014/main" val="534631250"/>
                    </a:ext>
                  </a:extLst>
                </a:gridCol>
                <a:gridCol w="1416020">
                  <a:extLst>
                    <a:ext uri="{9D8B030D-6E8A-4147-A177-3AD203B41FA5}">
                      <a16:colId xmlns:a16="http://schemas.microsoft.com/office/drawing/2014/main" val="1180699220"/>
                    </a:ext>
                  </a:extLst>
                </a:gridCol>
                <a:gridCol w="1416020">
                  <a:extLst>
                    <a:ext uri="{9D8B030D-6E8A-4147-A177-3AD203B41FA5}">
                      <a16:colId xmlns:a16="http://schemas.microsoft.com/office/drawing/2014/main" val="2944722380"/>
                    </a:ext>
                  </a:extLst>
                </a:gridCol>
                <a:gridCol w="1416020">
                  <a:extLst>
                    <a:ext uri="{9D8B030D-6E8A-4147-A177-3AD203B41FA5}">
                      <a16:colId xmlns:a16="http://schemas.microsoft.com/office/drawing/2014/main" val="3727798535"/>
                    </a:ext>
                  </a:extLst>
                </a:gridCol>
                <a:gridCol w="1416020">
                  <a:extLst>
                    <a:ext uri="{9D8B030D-6E8A-4147-A177-3AD203B41FA5}">
                      <a16:colId xmlns:a16="http://schemas.microsoft.com/office/drawing/2014/main" val="3939716114"/>
                    </a:ext>
                  </a:extLst>
                </a:gridCol>
                <a:gridCol w="1416020">
                  <a:extLst>
                    <a:ext uri="{9D8B030D-6E8A-4147-A177-3AD203B41FA5}">
                      <a16:colId xmlns:a16="http://schemas.microsoft.com/office/drawing/2014/main" val="3395476945"/>
                    </a:ext>
                  </a:extLst>
                </a:gridCol>
              </a:tblGrid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Quiet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Music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09054901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Baseline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15.53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11.71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10.06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11.98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13.52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13.02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84614919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 ASV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9.75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14.18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10.08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10.74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13.00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11.71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92751782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SI ASV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9.95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14.18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10.40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8.76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10.95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12.93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11.80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175396"/>
                  </a:ext>
                </a:extLst>
              </a:tr>
              <a:tr h="676875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EI+SI ASV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9.32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14.00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9.46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8.87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10.09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12.72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11.13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52699563"/>
                  </a:ext>
                </a:extLst>
              </a:tr>
            </a:tbl>
          </a:graphicData>
        </a:graphic>
      </p:graphicFrame>
      <p:sp>
        <p:nvSpPr>
          <p:cNvPr id="51" name="Rectangle 58">
            <a:extLst>
              <a:ext uri="{FF2B5EF4-FFF2-40B4-BE49-F238E27FC236}">
                <a16:creationId xmlns:a16="http://schemas.microsoft.com/office/drawing/2014/main" id="{2735F9AE-170B-4BB7-A39E-5CF5089F7F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6789" y="4865914"/>
            <a:ext cx="20339731" cy="538458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299448" tIns="299448" rIns="299448" bIns="299448"/>
          <a:lstStyle/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3. Deep Embedding for Speaker Verification</a:t>
            </a: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spcBef>
                <a:spcPct val="25000"/>
              </a:spcBef>
            </a:pPr>
            <a:endParaRPr lang="en-US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71500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Train a background DNN that predicts speaker identity using training data.</a:t>
            </a:r>
          </a:p>
          <a:p>
            <a:pPr marL="1028700" lvl="1" indent="-571500" algn="l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endParaRPr lang="en-US" sz="4000" dirty="0">
              <a:latin typeface="Arial" panose="020B0604020202020204" pitchFamily="34" charset="0"/>
              <a:cs typeface="Arial" pitchFamily="34" charset="0"/>
            </a:endParaRPr>
          </a:p>
          <a:p>
            <a:pPr lvl="1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4000" dirty="0">
              <a:latin typeface="Arial" panose="020B0604020202020204" pitchFamily="34" charset="0"/>
              <a:cs typeface="Arial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 algn="l" eaLnBrk="1" hangingPunct="1">
              <a:lnSpc>
                <a:spcPct val="90000"/>
              </a:lnSpc>
              <a:spcBef>
                <a:spcPct val="25000"/>
              </a:spcBef>
              <a:buFont typeface="Arial" charset="0"/>
              <a:buChar char="•"/>
            </a:pPr>
            <a:endParaRPr lang="en-US" altLang="zh-CN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sz="32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0" algn="l" eaLnBrk="1" hangingPunct="1">
              <a:lnSpc>
                <a:spcPct val="90000"/>
              </a:lnSpc>
              <a:spcBef>
                <a:spcPct val="25000"/>
              </a:spcBef>
            </a:pPr>
            <a:endParaRPr lang="en-US" altLang="zh-CN" sz="3200" dirty="0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6A0D2B9-2F87-4BFF-8385-45516700C0B1}"/>
              </a:ext>
            </a:extLst>
          </p:cNvPr>
          <p:cNvGrpSpPr/>
          <p:nvPr/>
        </p:nvGrpSpPr>
        <p:grpSpPr>
          <a:xfrm>
            <a:off x="9886788" y="10610543"/>
            <a:ext cx="20339732" cy="22002665"/>
            <a:chOff x="10309142" y="16339118"/>
            <a:chExt cx="21549801" cy="15820516"/>
          </a:xfrm>
        </p:grpSpPr>
        <p:sp>
          <p:nvSpPr>
            <p:cNvPr id="56" name="Rectangle 58">
              <a:extLst>
                <a:ext uri="{FF2B5EF4-FFF2-40B4-BE49-F238E27FC236}">
                  <a16:creationId xmlns:a16="http://schemas.microsoft.com/office/drawing/2014/main" id="{DE889392-E438-4771-8F7A-907F5C000C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09142" y="16339118"/>
              <a:ext cx="21549801" cy="15797527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299448" tIns="299448" rIns="299448" bIns="299448"/>
            <a:lstStyle/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r>
                <a:rPr lang="en-US" sz="48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4. Adversarial Speaker Verification (ASV)</a:t>
              </a: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465AB833-5DB3-4E1D-B546-56785EF24E0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668699" y="17489695"/>
              <a:ext cx="20885076" cy="4372124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6B922A4E-782F-4D5F-BAD6-A8180F36E263}"/>
                    </a:ext>
                  </a:extLst>
                </p:cNvPr>
                <p:cNvSpPr txBox="1"/>
                <p:nvPr/>
              </p:nvSpPr>
              <p:spPr>
                <a:xfrm>
                  <a:off x="10517750" y="22149509"/>
                  <a:ext cx="21341193" cy="1001012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571500" lvl="0" indent="-571500" algn="l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Learn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condition-invariant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and speaker-discriminative deep embeddings.</a:t>
                  </a:r>
                </a:p>
                <a:p>
                  <a:pPr marL="571500" indent="-571500" algn="l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Feature extractor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𝑓</m:t>
                          </m:r>
                        </m:sub>
                      </m:sSub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1028700" lvl="1" indent="-571500" algn="l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Bottom layers of background DNN, output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deep feature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𝒇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400" i="1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Speaker classifier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𝑦</m:t>
                          </m:r>
                        </m:sub>
                      </m:sSub>
                    </m:oMath>
                  </a14:m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</a:p>
                <a:p>
                  <a:pPr marL="1028700" lvl="1" indent="-571500" algn="l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Upper layers of background DNN, output speaker posteriors </a:t>
                  </a:r>
                  <a14:m>
                    <m:oMath xmlns:m="http://schemas.openxmlformats.org/officeDocument/2006/math">
                      <m:r>
                        <a:rPr lang="en-US" sz="440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e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en-US" sz="44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440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𝒇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40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Minimizing speaker classification Loss</a:t>
                  </a:r>
                </a:p>
                <a:p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ℒ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𝑠𝑝𝑒𝑎𝑘𝑒𝑟</m:t>
                          </m:r>
                        </m:sub>
                      </m:sSub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en-US" sz="400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func>
                            <m:func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lvl="0" indent="-571500" algn="l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Condition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classification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network (CCN)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𝑐</m:t>
                          </m:r>
                        </m:sub>
                      </m:sSub>
                      <m:r>
                        <a:rPr lang="en-US" sz="4400" i="1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 </m:t>
                      </m:r>
                    </m:oMath>
                  </a14:m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predicts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categorical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condition (e.g., environment types)</a:t>
                  </a:r>
                </a:p>
                <a:p>
                  <a:pPr lvl="1" eaLnBrk="1" hangingPunct="1">
                    <a:lnSpc>
                      <a:spcPct val="90000"/>
                    </a:lnSpc>
                    <a:spcBef>
                      <a:spcPct val="25000"/>
                    </a:spcBef>
                  </a:pPr>
                  <a14:m>
                    <m:oMath xmlns:m="http://schemas.openxmlformats.org/officeDocument/2006/math">
                      <m:r>
                        <a:rPr lang="en-US" sz="400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e>
                          </m:acc>
                        </m:e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e>
                      </m:d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sz="400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𝒇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00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sz="40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,   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ℒ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𝑐𝑜𝑛𝑑𝑖𝑡𝑖𝑜𝑛</m:t>
                          </m:r>
                        </m:sub>
                      </m:sSub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en-US" sz="400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func>
                            <m:func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</a:rPr>
                                        <m:t>𝒇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lvl="0" indent="-571500" algn="l" eaLnBrk="1" hangingPunct="1">
                    <a:lnSpc>
                      <a:spcPct val="90000"/>
                    </a:lnSpc>
                    <a:spcBef>
                      <a:spcPct val="25000"/>
                    </a:spcBef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Condition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regression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network to (CRN)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𝑐</m:t>
                          </m:r>
                        </m:sub>
                      </m:sSub>
                    </m:oMath>
                  </a14:m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reconstructs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continuous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condition variable (e.g., SNR values)</a:t>
                  </a:r>
                </a:p>
                <a:p>
                  <a:pPr lvl="1" eaLnBrk="1" hangingPunct="1">
                    <a:lnSpc>
                      <a:spcPct val="90000"/>
                    </a:lnSpc>
                    <a:spcBef>
                      <a:spcPct val="25000"/>
                    </a:spcBef>
                  </a:pPr>
                  <a14:m>
                    <m:oMath xmlns:m="http://schemas.openxmlformats.org/officeDocument/2006/math">
                      <m:acc>
                        <m:accPr>
                          <m:chr m:val="̂"/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acc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</a:rPr>
                            <m:t>𝒄</m:t>
                          </m:r>
                        </m:e>
                      </m:acc>
                      <m:r>
                        <a:rPr lang="en-US" sz="40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sz="400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𝒇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000">
                          <a:latin typeface="Cambria Math" panose="02040503050406030204" pitchFamily="18" charset="0"/>
                        </a:rPr>
                        <m:t>)</m:t>
                      </m:r>
                    </m:oMath>
                  </a14:m>
                  <a:r>
                    <a:rPr lang="en-US" sz="40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,            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ℒ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𝑐𝑜𝑛𝑑𝑖𝑡𝑖𝑜𝑛</m:t>
                          </m:r>
                        </m:sub>
                      </m:sSub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en-US" sz="400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0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𝑇</m:t>
                          </m:r>
                        </m:sup>
                        <m:e>
                          <m:sSup>
                            <m:sSupPr>
                              <m:ctrlPr>
                                <a:rPr lang="en-US" sz="400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acc>
                                    <m:accPr>
                                      <m:chr m:val="̂"/>
                                      <m:ctrlPr>
                                        <a:rPr lang="en-US" sz="40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accPr>
                                    <m:e>
                                      <m:r>
                                        <a:rPr lang="en-US" sz="4000" b="1" i="1" smtClean="0">
                                          <a:latin typeface="Cambria Math" panose="02040503050406030204" pitchFamily="18" charset="0"/>
                                        </a:rPr>
                                        <m:t>𝒄</m:t>
                                      </m:r>
                                    </m:e>
                                  </m:acc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</a:rPr>
                                    <m:t>𝒄</m:t>
                                  </m:r>
                                </m:e>
                                <m:sub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)</m:t>
                              </m:r>
                            </m:e>
                            <m:sup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nary>
                    </m:oMath>
                  </a14:m>
                  <a:endParaRPr lang="en-US" sz="40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Adversarial Multi-Task Learning</a:t>
                  </a: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:r>
                    <a:rPr lang="en-US" sz="40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Speaker-discriminative: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lim>
                          </m:limLow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 </m:t>
                          </m:r>
                        </m:fName>
                        <m:e>
                          <m:sSub>
                            <m:sSubPr>
                              <m:ctrlPr>
                                <a:rPr lang="en-US" alt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4000">
                                  <a:latin typeface="Cambria Math" panose="02040503050406030204" pitchFamily="18" charset="0"/>
                                </a:rPr>
                                <m:t>ℒ</m:t>
                              </m:r>
                            </m:e>
                            <m:sub>
                              <m:r>
                                <a:rPr lang="en-US" altLang="en-US" sz="4000" b="0" i="1" smtClean="0">
                                  <a:latin typeface="Cambria Math" panose="02040503050406030204" pitchFamily="18" charset="0"/>
                                </a:rPr>
                                <m:t>𝑠𝑝𝑒𝑎𝑘𝑒𝑟</m:t>
                              </m:r>
                            </m:sub>
                          </m:sSub>
                          <m:d>
                            <m:dPr>
                              <m:ctrlPr>
                                <a:rPr lang="is-IS" altLang="en-US" sz="4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 b="0" i="1" smtClean="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a14:m>
                  <a:endParaRPr lang="en-US" sz="40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:r>
                    <a:rPr lang="en-US" sz="40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Condition-invariant: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unc>
                            <m:func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e>
                                <m:lim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>
                              <m:sSub>
                                <m:sSubPr>
                                  <m:ctrlPr>
                                    <a:rPr lang="en-US" alt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en-US" sz="4000">
                                      <a:latin typeface="Cambria Math" panose="02040503050406030204" pitchFamily="18" charset="0"/>
                                    </a:rPr>
                                    <m:t>ℒ</m:t>
                                  </m:r>
                                </m:e>
                                <m:sub>
                                  <m:r>
                                    <a:rPr lang="en-US" altLang="en-US" sz="4000" b="0" i="1" smtClean="0">
                                      <a:latin typeface="Cambria Math" panose="02040503050406030204" pitchFamily="18" charset="0"/>
                                    </a:rPr>
                                    <m:t>𝑐𝑜𝑛𝑑𝑖𝑡𝑖𝑜𝑛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is-IS" alt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4000" i="1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func>
                    </m:oMath>
                  </a14:m>
                  <a:endParaRPr lang="en-US" sz="40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Use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averaged deep features as deep embeddings 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for enrolled </a:t>
                  </a:r>
                  <a:r>
                    <a:rPr lang="en-US" sz="4400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spk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. and test </a:t>
                  </a:r>
                  <a:r>
                    <a:rPr lang="en-US" sz="4400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utt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., compute cosine distance</a:t>
                  </a:r>
                </a:p>
              </p:txBody>
            </p:sp>
          </mc:Choice>
          <mc:Fallback xmlns="">
            <p:sp>
              <p:nvSpPr>
                <p:cNvPr id="30" name="TextBox 29">
                  <a:extLst>
                    <a:ext uri="{FF2B5EF4-FFF2-40B4-BE49-F238E27FC236}">
                      <a16:creationId xmlns:a16="http://schemas.microsoft.com/office/drawing/2014/main" id="{6B922A4E-782F-4D5F-BAD6-A8180F36E26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517750" y="22149509"/>
                  <a:ext cx="21341193" cy="10010125"/>
                </a:xfrm>
                <a:prstGeom prst="rect">
                  <a:avLst/>
                </a:prstGeom>
                <a:blipFill>
                  <a:blip r:embed="rId4"/>
                  <a:stretch>
                    <a:fillRect l="-1090" t="-1357" b="-109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6" name="Picture 5" descr="A picture containing object&#10;&#10;Description automatically generated">
            <a:extLst>
              <a:ext uri="{FF2B5EF4-FFF2-40B4-BE49-F238E27FC236}">
                <a16:creationId xmlns:a16="http://schemas.microsoft.com/office/drawing/2014/main" id="{BC919B59-6DE3-4F59-8F84-F1FC3086CF3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8336" y="6306072"/>
            <a:ext cx="17929992" cy="2684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626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12909</TotalTime>
  <Words>697</Words>
  <Application>Microsoft Office PowerPoint</Application>
  <PresentationFormat>Custom</PresentationFormat>
  <Paragraphs>145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 Math</vt:lpstr>
      <vt:lpstr>Times New Roman</vt:lpstr>
      <vt:lpstr>Wingdings</vt:lpstr>
      <vt:lpstr>Office Theme</vt:lpstr>
      <vt:lpstr>PowerPoint Presentation</vt:lpstr>
    </vt:vector>
  </TitlesOfParts>
  <Company>Georgia Tech - School of 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Center for Signal and Image Processing</dc:creator>
  <cp:lastModifiedBy>Zhong Meng</cp:lastModifiedBy>
  <cp:revision>168</cp:revision>
  <cp:lastPrinted>2018-03-27T23:57:13Z</cp:lastPrinted>
  <dcterms:created xsi:type="dcterms:W3CDTF">2000-08-24T17:16:42Z</dcterms:created>
  <dcterms:modified xsi:type="dcterms:W3CDTF">2019-05-13T00:39:20Z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yonzhao@microsoft.com</vt:lpwstr>
  </property>
  <property fmtid="{D5CDD505-2E9C-101B-9397-08002B2CF9AE}" pid="5" name="MSIP_Label_f42aa342-8706-4288-bd11-ebb85995028c_SetDate">
    <vt:lpwstr>2018-03-26T06:43:21.1089840Z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