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69" r:id="rId17"/>
    <p:sldId id="271" r:id="rId18"/>
    <p:sldId id="272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3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03DEE-7E70-4042-99F5-30273E4F37BE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3E4EE-EC02-4844-9EF5-939883BF79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179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C46F0-288B-D541-A7C6-15EAF85D6EF6}" type="slidenum">
              <a:rPr kumimoji="1" lang="ko-Kore-KR" altLang="en-US" smtClean="0"/>
              <a:t>18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80668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D19470-2D10-4BE7-AC20-8018D1433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366C156-12C6-4EA9-8E33-0C8F3E4F3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261F95-845F-46B5-9AF0-DBA574F9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33CF-210C-41F6-B3A1-DAA21CF9E34E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ED33F2-F5AA-4C20-8347-040E030F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2093A8-6429-40E5-AA0D-B97FC69D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A43-A629-4CD8-8012-A9B8464640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542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602209-CBFA-419F-8502-CF18AC9C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39D0633-D6D6-43BE-8275-36B9EA901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5AEAD9-720A-4207-83F6-EA353963B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33CF-210C-41F6-B3A1-DAA21CF9E34E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DF5B5C-A3BC-4057-9297-2AFFE775E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E43E35-B729-4991-9F40-CEA1F03C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A43-A629-4CD8-8012-A9B8464640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08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C24C259-2516-438A-91B0-3439F3FE4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A478577-A685-4D35-94F0-A9D2F7E4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3C73BE-D263-45C9-96CF-EDA5C519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33CF-210C-41F6-B3A1-DAA21CF9E34E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6F7146-A62B-4822-B69A-4DD22FE2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3B9841-E30F-42A0-A076-D6C91270C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A43-A629-4CD8-8012-A9B8464640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525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C81B8F-5C1D-4F53-8BEA-F50F7417F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B6C091-53BE-4194-80EE-AB963572A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97E316-D40E-46E7-AAFE-661EB9FA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33CF-210C-41F6-B3A1-DAA21CF9E34E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60A878-FD15-4D2F-B2A7-54766DE2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565868-BC04-4F25-B815-DEB03EE0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A43-A629-4CD8-8012-A9B8464640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25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D48F5D-64BC-404C-BE54-CCE0FF4AF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560615-5652-4240-9565-30381F2B5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8E404D-663F-4770-9B31-533579C5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33CF-210C-41F6-B3A1-DAA21CF9E34E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9ED022-085C-466E-8216-4E5DDAACF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FDDB354-4078-4062-A946-0A3AD500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A43-A629-4CD8-8012-A9B8464640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34222B-6B8F-4042-8694-B4FDBB467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945ADC-E5DB-4319-98B2-068FBD6A6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0977305-0EA8-4721-8DB2-32F9B715E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9C3A673-7BDD-4C28-BE6C-11E2C052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33CF-210C-41F6-B3A1-DAA21CF9E34E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FC52591-82A1-40BB-B334-EDB2DD2C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2C655B-01E4-484B-87D1-1E16DBBF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A43-A629-4CD8-8012-A9B8464640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75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1EA85E-309E-46DA-9E48-B726E751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E57D4E-96D3-4F34-BA4B-2F118D3C2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79481E0-3DE0-4416-A2C2-30A2A09D5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5FD1DC8-428E-4394-B01A-0B4319E4D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D48ED59-A50D-4903-BA2D-160F57485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9C29C61-B38D-4C1D-99FA-D26CA0C6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33CF-210C-41F6-B3A1-DAA21CF9E34E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9B289E6-3B67-4B4E-B0AC-697389625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3643767-ABDA-4394-BD49-BACC285BF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A43-A629-4CD8-8012-A9B8464640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940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474AE3-7718-4AE5-8C9A-69B9E7B9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3B5BB6B-8FE1-4BF6-B7CF-DE4A4AF4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33CF-210C-41F6-B3A1-DAA21CF9E34E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67D09DF-0711-4325-A895-CC47127AD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9FB2E58-3F6F-463A-B5B8-25A1E1EF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A43-A629-4CD8-8012-A9B8464640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57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81A4B80-B856-4722-883B-B4D17A45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33CF-210C-41F6-B3A1-DAA21CF9E34E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1F5BCE1-12A7-4BD7-A8E4-5AB222BB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06F2FE7-E293-4901-AA2E-03093C6A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A43-A629-4CD8-8012-A9B8464640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359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381D5B-B577-4FE0-BC1E-D01F0B6A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6EE68F8-AC3C-479A-8DF5-20CAC766E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6286EB8-499B-480C-829B-50EE26478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21D76B-D312-4402-BAB8-8D254B54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33CF-210C-41F6-B3A1-DAA21CF9E34E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CA5FC9-77AC-4127-AACC-858FADF6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4717FA0-8C3D-4CFA-A72F-6CD555AF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A43-A629-4CD8-8012-A9B8464640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28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A211F1-BA29-4151-B961-34F024264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AFD1D0B-6AEA-464E-98F9-7F1994984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1D39990-FF4A-424C-AC80-22817796E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B38D02-9C56-41A9-9F67-D1A1D73D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33CF-210C-41F6-B3A1-DAA21CF9E34E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C087DAD-1C7C-4AFC-85C3-9352F5B5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0C8DD5-5334-48DA-9AFF-019B386D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A43-A629-4CD8-8012-A9B8464640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58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515FBB4-583E-49E8-B126-6039E28BA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AC11BF-259B-4422-A763-E9E7AEAFA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D6FF8C-B6FC-40F0-BAE4-A757E9D5F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B33CF-210C-41F6-B3A1-DAA21CF9E34E}" type="datetimeFigureOut">
              <a:rPr lang="ko-KR" altLang="en-US" smtClean="0"/>
              <a:t>2021-07-19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D992D4-9225-4374-82D6-544858E0A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B8A4B8-DB8A-440A-9379-167DB63DD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FA43-A629-4CD8-8012-A9B8464640C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566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4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0.png"/><Relationship Id="rId4" Type="http://schemas.openxmlformats.org/officeDocument/2006/relationships/image" Target="../media/image1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11" Type="http://schemas.openxmlformats.org/officeDocument/2006/relationships/image" Target="../media/image58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9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31.png"/><Relationship Id="rId4" Type="http://schemas.openxmlformats.org/officeDocument/2006/relationships/image" Target="../media/image1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6.jpg"/><Relationship Id="rId18" Type="http://schemas.openxmlformats.org/officeDocument/2006/relationships/image" Target="../media/image71.jpg"/><Relationship Id="rId3" Type="http://schemas.openxmlformats.org/officeDocument/2006/relationships/image" Target="../media/image47.jpg"/><Relationship Id="rId7" Type="http://schemas.openxmlformats.org/officeDocument/2006/relationships/image" Target="../media/image52.jpg"/><Relationship Id="rId12" Type="http://schemas.openxmlformats.org/officeDocument/2006/relationships/image" Target="../media/image65.jpg"/><Relationship Id="rId17" Type="http://schemas.openxmlformats.org/officeDocument/2006/relationships/image" Target="../media/image70.png"/><Relationship Id="rId2" Type="http://schemas.openxmlformats.org/officeDocument/2006/relationships/image" Target="../media/image46.png"/><Relationship Id="rId16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11" Type="http://schemas.openxmlformats.org/officeDocument/2006/relationships/image" Target="../media/image64.jpg"/><Relationship Id="rId5" Type="http://schemas.openxmlformats.org/officeDocument/2006/relationships/image" Target="../media/image50.png"/><Relationship Id="rId15" Type="http://schemas.openxmlformats.org/officeDocument/2006/relationships/image" Target="../media/image68.jpg"/><Relationship Id="rId10" Type="http://schemas.openxmlformats.org/officeDocument/2006/relationships/image" Target="../media/image63.png"/><Relationship Id="rId19" Type="http://schemas.openxmlformats.org/officeDocument/2006/relationships/image" Target="../media/image72.jpg"/><Relationship Id="rId4" Type="http://schemas.openxmlformats.org/officeDocument/2006/relationships/image" Target="../media/image48.jpg"/><Relationship Id="rId9" Type="http://schemas.openxmlformats.org/officeDocument/2006/relationships/image" Target="../media/image57.jpg"/><Relationship Id="rId1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jpg"/><Relationship Id="rId18" Type="http://schemas.openxmlformats.org/officeDocument/2006/relationships/image" Target="../media/image88.jpg"/><Relationship Id="rId3" Type="http://schemas.openxmlformats.org/officeDocument/2006/relationships/image" Target="../media/image74.jpg"/><Relationship Id="rId7" Type="http://schemas.openxmlformats.org/officeDocument/2006/relationships/image" Target="../media/image78.jpg"/><Relationship Id="rId12" Type="http://schemas.openxmlformats.org/officeDocument/2006/relationships/image" Target="../media/image83.jpg"/><Relationship Id="rId17" Type="http://schemas.openxmlformats.org/officeDocument/2006/relationships/image" Target="../media/image87.png"/><Relationship Id="rId2" Type="http://schemas.openxmlformats.org/officeDocument/2006/relationships/image" Target="../media/image73.png"/><Relationship Id="rId16" Type="http://schemas.openxmlformats.org/officeDocument/2006/relationships/image" Target="../media/image8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5.jpg"/><Relationship Id="rId10" Type="http://schemas.openxmlformats.org/officeDocument/2006/relationships/image" Target="../media/image81.jpg"/><Relationship Id="rId19" Type="http://schemas.openxmlformats.org/officeDocument/2006/relationships/image" Target="../media/image89.jpg"/><Relationship Id="rId4" Type="http://schemas.openxmlformats.org/officeDocument/2006/relationships/image" Target="../media/image75.jpg"/><Relationship Id="rId9" Type="http://schemas.openxmlformats.org/officeDocument/2006/relationships/image" Target="../media/image80.pn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g"/><Relationship Id="rId18" Type="http://schemas.openxmlformats.org/officeDocument/2006/relationships/image" Target="../media/image21.png"/><Relationship Id="rId3" Type="http://schemas.openxmlformats.org/officeDocument/2006/relationships/image" Target="../media/image1.png"/><Relationship Id="rId21" Type="http://schemas.openxmlformats.org/officeDocument/2006/relationships/image" Target="../media/image24.pn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17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5" Type="http://schemas.openxmlformats.org/officeDocument/2006/relationships/image" Target="../media/image18.jpg"/><Relationship Id="rId10" Type="http://schemas.openxmlformats.org/officeDocument/2006/relationships/image" Target="../media/image13.jpg"/><Relationship Id="rId19" Type="http://schemas.openxmlformats.org/officeDocument/2006/relationships/image" Target="../media/image22.pn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9F42EC04-F433-4A7B-8DF5-7533F3387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737" y="1695957"/>
            <a:ext cx="9658525" cy="2387600"/>
          </a:xfrm>
        </p:spPr>
        <p:txBody>
          <a:bodyPr anchor="ctr">
            <a:normAutofit/>
          </a:bodyPr>
          <a:lstStyle/>
          <a:p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  <a:t>Test-Time Adaptation</a:t>
            </a:r>
            <a:b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  <a:t>for Out-of-distributed Image Inpainting</a:t>
            </a:r>
            <a:endParaRPr lang="ko-KR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0" descr="Yonsei University - Short Term Programs">
            <a:extLst>
              <a:ext uri="{FF2B5EF4-FFF2-40B4-BE49-F238E27FC236}">
                <a16:creationId xmlns:a16="http://schemas.microsoft.com/office/drawing/2014/main" id="{D3B26F66-508A-46A3-B83E-B10163989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5091"/>
          <a:stretch/>
        </p:blipFill>
        <p:spPr bwMode="auto">
          <a:xfrm>
            <a:off x="4927842" y="5492004"/>
            <a:ext cx="2336314" cy="89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D01663CB-80D4-4C8E-A9C9-AAABD52466A4}"/>
              </a:ext>
            </a:extLst>
          </p:cNvPr>
          <p:cNvSpPr txBox="1">
            <a:spLocks/>
          </p:cNvSpPr>
          <p:nvPr/>
        </p:nvSpPr>
        <p:spPr>
          <a:xfrm>
            <a:off x="2691199" y="3813034"/>
            <a:ext cx="6809600" cy="541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Chajin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Shin,  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Taeoh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Kim,  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Sangjin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Lee,   </a:t>
            </a:r>
            <a:r>
              <a:rPr lang="en-US" altLang="ko-K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Sangyoun</a:t>
            </a:r>
            <a:r>
              <a:rPr lang="en-US" altLang="ko-KR" sz="1600" dirty="0">
                <a:latin typeface="Calibri" panose="020F0502020204030204" pitchFamily="34" charset="0"/>
                <a:cs typeface="Calibri" panose="020F0502020204030204" pitchFamily="34" charset="0"/>
              </a:rPr>
              <a:t> Lee</a:t>
            </a:r>
            <a:endParaRPr lang="ko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부제목 2">
            <a:extLst>
              <a:ext uri="{FF2B5EF4-FFF2-40B4-BE49-F238E27FC236}">
                <a16:creationId xmlns:a16="http://schemas.microsoft.com/office/drawing/2014/main" id="{784C727D-AE22-46D1-9BCD-B913160E2CEE}"/>
              </a:ext>
            </a:extLst>
          </p:cNvPr>
          <p:cNvSpPr txBox="1">
            <a:spLocks/>
          </p:cNvSpPr>
          <p:nvPr/>
        </p:nvSpPr>
        <p:spPr>
          <a:xfrm>
            <a:off x="563879" y="5003163"/>
            <a:ext cx="11064240" cy="739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00" i="1" dirty="0">
                <a:latin typeface="Calibri Light" panose="020F0302020204030204" pitchFamily="34" charset="0"/>
                <a:ea typeface="배달의민족 도현" panose="020B0600000101010101" pitchFamily="50" charset="-127"/>
                <a:cs typeface="Calibri Light" panose="020F0302020204030204" pitchFamily="34" charset="0"/>
              </a:rPr>
              <a:t>Image and Video Pattern Recognition LAB</a:t>
            </a:r>
          </a:p>
          <a:p>
            <a:r>
              <a:rPr lang="en-US" altLang="ko-KR" sz="1300" i="1" dirty="0">
                <a:latin typeface="Calibri Light" panose="020F0302020204030204" pitchFamily="34" charset="0"/>
                <a:ea typeface="배달의민족 도현" panose="020B0600000101010101" pitchFamily="50" charset="-127"/>
                <a:cs typeface="Calibri Light" panose="020F0302020204030204" pitchFamily="34" charset="0"/>
              </a:rPr>
              <a:t>Electrical and Electronic Engineering Dept, Yonsei University</a:t>
            </a:r>
          </a:p>
          <a:p>
            <a:endParaRPr lang="en-US" altLang="ko-KR" sz="1300" i="1" dirty="0">
              <a:latin typeface="Calibri Light" panose="020F0302020204030204" pitchFamily="34" charset="0"/>
              <a:ea typeface="배달의민족 도현" panose="020B0600000101010101" pitchFamily="50" charset="-127"/>
              <a:cs typeface="Calibri Light" panose="020F030202020403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8FA3D99-D0C6-4F2C-90AA-495BE79A5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8" b="26843"/>
          <a:stretch/>
        </p:blipFill>
        <p:spPr>
          <a:xfrm>
            <a:off x="10334052" y="46775"/>
            <a:ext cx="1819036" cy="7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29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텍스트이(가) 표시된 사진&#10;&#10;자동 생성된 설명">
            <a:extLst>
              <a:ext uri="{FF2B5EF4-FFF2-40B4-BE49-F238E27FC236}">
                <a16:creationId xmlns:a16="http://schemas.microsoft.com/office/drawing/2014/main" id="{D0F667F0-57F4-435D-895A-F45F3FB70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51" y="2542965"/>
            <a:ext cx="2340000" cy="234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9346C74-B3A7-42A1-B32C-721325126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8" b="26843"/>
          <a:stretch/>
        </p:blipFill>
        <p:spPr>
          <a:xfrm>
            <a:off x="10755893" y="6206245"/>
            <a:ext cx="1358286" cy="552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39C62-43A6-4B6E-9B10-74CA6A61DC97}"/>
              </a:ext>
            </a:extLst>
          </p:cNvPr>
          <p:cNvSpPr txBox="1"/>
          <p:nvPr/>
        </p:nvSpPr>
        <p:spPr>
          <a:xfrm>
            <a:off x="73586" y="99712"/>
            <a:ext cx="1189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Proposed Method</a:t>
            </a:r>
            <a:endParaRPr kumimoji="1" lang="ko-Kore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0" descr="Yonsei University - Short Term Programs">
            <a:extLst>
              <a:ext uri="{FF2B5EF4-FFF2-40B4-BE49-F238E27FC236}">
                <a16:creationId xmlns:a16="http://schemas.microsoft.com/office/drawing/2014/main" id="{B2753EC3-0B2A-41AD-8DCA-5EF8C3556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5091"/>
          <a:stretch/>
        </p:blipFill>
        <p:spPr bwMode="auto">
          <a:xfrm>
            <a:off x="73586" y="6206245"/>
            <a:ext cx="1450667" cy="5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그림 16" descr="레고, 장난감이(가) 표시된 사진&#10;&#10;자동 생성된 설명">
            <a:extLst>
              <a:ext uri="{FF2B5EF4-FFF2-40B4-BE49-F238E27FC236}">
                <a16:creationId xmlns:a16="http://schemas.microsoft.com/office/drawing/2014/main" id="{F570099B-CC6E-4D7B-8F4F-EDCE839C0D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4" y="2179463"/>
            <a:ext cx="2340000" cy="234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8C1922-1D32-48F0-8B1C-CCA7CA286673}"/>
                  </a:ext>
                </a:extLst>
              </p:cNvPr>
              <p:cNvSpPr txBox="1"/>
              <p:nvPr/>
            </p:nvSpPr>
            <p:spPr>
              <a:xfrm>
                <a:off x="669270" y="4974250"/>
                <a:ext cx="3114186" cy="565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ko-K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bSup>
                            <m:sSubSupPr>
                              <m:ctrlP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, …</m:t>
                              </m:r>
                            </m:sub>
                            <m:sup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  <m:r>
                        <a:rPr lang="en-US" altLang="ko-KR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, …</m:t>
                              </m:r>
                            </m:sub>
                          </m:sSub>
                        </m:sub>
                      </m:sSub>
                      <m:r>
                        <a:rPr lang="en-US" altLang="ko-KR" sz="2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ko-KR" altLang="en-US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8C1922-1D32-48F0-8B1C-CCA7CA286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70" y="4974250"/>
                <a:ext cx="3114186" cy="5651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그림 23" descr="실외, 건물, 아파트빌딩, 하늘이(가) 표시된 사진&#10;&#10;자동 생성된 설명">
            <a:extLst>
              <a:ext uri="{FF2B5EF4-FFF2-40B4-BE49-F238E27FC236}">
                <a16:creationId xmlns:a16="http://schemas.microsoft.com/office/drawing/2014/main" id="{3FE80715-A7CF-46CC-AC2C-ABC854CFA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036" y="2505518"/>
            <a:ext cx="2340000" cy="234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ED72BB72-0C48-4364-8D6D-F029F141FAAF}"/>
              </a:ext>
            </a:extLst>
          </p:cNvPr>
          <p:cNvGrpSpPr/>
          <p:nvPr/>
        </p:nvGrpSpPr>
        <p:grpSpPr>
          <a:xfrm>
            <a:off x="5236361" y="2910888"/>
            <a:ext cx="2630906" cy="1529260"/>
            <a:chOff x="6569866" y="1667499"/>
            <a:chExt cx="1940047" cy="1127686"/>
          </a:xfrm>
        </p:grpSpPr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27B856E0-C20F-4ED9-999D-9DAFC90ECD67}"/>
                </a:ext>
              </a:extLst>
            </p:cNvPr>
            <p:cNvSpPr/>
            <p:nvPr/>
          </p:nvSpPr>
          <p:spPr>
            <a:xfrm>
              <a:off x="6569866" y="1667499"/>
              <a:ext cx="1940047" cy="1127686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ADE2EFD0-9A52-4B85-BAF0-52A833632552}"/>
                </a:ext>
              </a:extLst>
            </p:cNvPr>
            <p:cNvGrpSpPr/>
            <p:nvPr/>
          </p:nvGrpSpPr>
          <p:grpSpPr>
            <a:xfrm>
              <a:off x="6783644" y="1795767"/>
              <a:ext cx="1515160" cy="878277"/>
              <a:chOff x="3061980" y="1191237"/>
              <a:chExt cx="2378278" cy="1378591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2730FA24-2D6A-4B97-BB0A-5882C5F3590E}"/>
                  </a:ext>
                </a:extLst>
              </p:cNvPr>
              <p:cNvSpPr/>
              <p:nvPr/>
            </p:nvSpPr>
            <p:spPr>
              <a:xfrm>
                <a:off x="3061982" y="1191237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E9129B16-BAB9-4C87-B97E-4540B9DCBCD7}"/>
                  </a:ext>
                </a:extLst>
              </p:cNvPr>
              <p:cNvSpPr/>
              <p:nvPr/>
            </p:nvSpPr>
            <p:spPr>
              <a:xfrm>
                <a:off x="3061981" y="1687586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762AB5D0-23E8-497F-8945-1752F30F3FEE}"/>
                  </a:ext>
                </a:extLst>
              </p:cNvPr>
              <p:cNvSpPr/>
              <p:nvPr/>
            </p:nvSpPr>
            <p:spPr>
              <a:xfrm>
                <a:off x="3061980" y="2183935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C01B2BB3-53BE-4F51-9E50-71100CE947A4}"/>
                  </a:ext>
                </a:extLst>
              </p:cNvPr>
              <p:cNvSpPr/>
              <p:nvPr/>
            </p:nvSpPr>
            <p:spPr>
              <a:xfrm>
                <a:off x="3726109" y="1405157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ECDCA31C-0C8A-4222-86AD-D525DB001A0E}"/>
                  </a:ext>
                </a:extLst>
              </p:cNvPr>
              <p:cNvSpPr/>
              <p:nvPr/>
            </p:nvSpPr>
            <p:spPr>
              <a:xfrm>
                <a:off x="3727505" y="1918283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타원 32">
                <a:extLst>
                  <a:ext uri="{FF2B5EF4-FFF2-40B4-BE49-F238E27FC236}">
                    <a16:creationId xmlns:a16="http://schemas.microsoft.com/office/drawing/2014/main" id="{E568117D-A6C3-4E9D-92A6-6E0E26198878}"/>
                  </a:ext>
                </a:extLst>
              </p:cNvPr>
              <p:cNvSpPr/>
              <p:nvPr/>
            </p:nvSpPr>
            <p:spPr>
              <a:xfrm>
                <a:off x="4390236" y="1405157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4" name="타원 33">
                <a:extLst>
                  <a:ext uri="{FF2B5EF4-FFF2-40B4-BE49-F238E27FC236}">
                    <a16:creationId xmlns:a16="http://schemas.microsoft.com/office/drawing/2014/main" id="{5A85723B-4278-48B4-9FED-810E9FD10A04}"/>
                  </a:ext>
                </a:extLst>
              </p:cNvPr>
              <p:cNvSpPr/>
              <p:nvPr/>
            </p:nvSpPr>
            <p:spPr>
              <a:xfrm>
                <a:off x="4391632" y="1918283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" name="타원 34">
                <a:extLst>
                  <a:ext uri="{FF2B5EF4-FFF2-40B4-BE49-F238E27FC236}">
                    <a16:creationId xmlns:a16="http://schemas.microsoft.com/office/drawing/2014/main" id="{72748DF6-420C-4B23-919E-271B988D497A}"/>
                  </a:ext>
                </a:extLst>
              </p:cNvPr>
              <p:cNvSpPr/>
              <p:nvPr/>
            </p:nvSpPr>
            <p:spPr>
              <a:xfrm>
                <a:off x="5054365" y="1191237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6" name="타원 35">
                <a:extLst>
                  <a:ext uri="{FF2B5EF4-FFF2-40B4-BE49-F238E27FC236}">
                    <a16:creationId xmlns:a16="http://schemas.microsoft.com/office/drawing/2014/main" id="{EA33BCF7-C409-4322-A61B-DFD38B740B03}"/>
                  </a:ext>
                </a:extLst>
              </p:cNvPr>
              <p:cNvSpPr/>
              <p:nvPr/>
            </p:nvSpPr>
            <p:spPr>
              <a:xfrm>
                <a:off x="5054364" y="1687586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8" name="타원 37">
                <a:extLst>
                  <a:ext uri="{FF2B5EF4-FFF2-40B4-BE49-F238E27FC236}">
                    <a16:creationId xmlns:a16="http://schemas.microsoft.com/office/drawing/2014/main" id="{A581398C-F98E-48BE-996E-F30F9C47885C}"/>
                  </a:ext>
                </a:extLst>
              </p:cNvPr>
              <p:cNvSpPr/>
              <p:nvPr/>
            </p:nvSpPr>
            <p:spPr>
              <a:xfrm>
                <a:off x="5054363" y="2183935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931CBBC1-3469-49B9-84C8-B5FB1826A596}"/>
                  </a:ext>
                </a:extLst>
              </p:cNvPr>
              <p:cNvCxnSpPr>
                <a:cxnSpLocks/>
                <a:stCxn id="28" idx="5"/>
                <a:endCxn id="31" idx="2"/>
              </p:cNvCxnSpPr>
              <p:nvPr/>
            </p:nvCxnSpPr>
            <p:spPr>
              <a:xfrm>
                <a:off x="3391362" y="1520617"/>
                <a:ext cx="334747" cy="77487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>
                <a:extLst>
                  <a:ext uri="{FF2B5EF4-FFF2-40B4-BE49-F238E27FC236}">
                    <a16:creationId xmlns:a16="http://schemas.microsoft.com/office/drawing/2014/main" id="{3A79CB03-8C8A-4766-8F1F-B12832477FC4}"/>
                  </a:ext>
                </a:extLst>
              </p:cNvPr>
              <p:cNvCxnSpPr>
                <a:cxnSpLocks/>
                <a:stCxn id="28" idx="5"/>
                <a:endCxn id="32" idx="2"/>
              </p:cNvCxnSpPr>
              <p:nvPr/>
            </p:nvCxnSpPr>
            <p:spPr>
              <a:xfrm>
                <a:off x="3391362" y="1520617"/>
                <a:ext cx="336143" cy="590613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E1140453-1109-4EBA-9175-EF309E753FAE}"/>
                  </a:ext>
                </a:extLst>
              </p:cNvPr>
              <p:cNvCxnSpPr>
                <a:cxnSpLocks/>
                <a:stCxn id="29" idx="6"/>
                <a:endCxn id="31" idx="2"/>
              </p:cNvCxnSpPr>
              <p:nvPr/>
            </p:nvCxnSpPr>
            <p:spPr>
              <a:xfrm flipV="1">
                <a:off x="3447874" y="1598104"/>
                <a:ext cx="278235" cy="282429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>
                <a:extLst>
                  <a:ext uri="{FF2B5EF4-FFF2-40B4-BE49-F238E27FC236}">
                    <a16:creationId xmlns:a16="http://schemas.microsoft.com/office/drawing/2014/main" id="{1810EBFE-88CF-422F-A586-FDD7A4862D05}"/>
                  </a:ext>
                </a:extLst>
              </p:cNvPr>
              <p:cNvCxnSpPr>
                <a:cxnSpLocks/>
                <a:stCxn id="30" idx="7"/>
                <a:endCxn id="32" idx="2"/>
              </p:cNvCxnSpPr>
              <p:nvPr/>
            </p:nvCxnSpPr>
            <p:spPr>
              <a:xfrm flipV="1">
                <a:off x="3391360" y="2111230"/>
                <a:ext cx="336145" cy="129218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연결선 43">
                <a:extLst>
                  <a:ext uri="{FF2B5EF4-FFF2-40B4-BE49-F238E27FC236}">
                    <a16:creationId xmlns:a16="http://schemas.microsoft.com/office/drawing/2014/main" id="{444F4EE5-6C05-4734-93BC-E216D3C81A44}"/>
                  </a:ext>
                </a:extLst>
              </p:cNvPr>
              <p:cNvCxnSpPr>
                <a:cxnSpLocks/>
                <a:stCxn id="30" idx="7"/>
                <a:endCxn id="31" idx="2"/>
              </p:cNvCxnSpPr>
              <p:nvPr/>
            </p:nvCxnSpPr>
            <p:spPr>
              <a:xfrm flipV="1">
                <a:off x="3391360" y="1598104"/>
                <a:ext cx="334749" cy="642344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123BD086-A7B5-4C11-B88B-728378526F31}"/>
                  </a:ext>
                </a:extLst>
              </p:cNvPr>
              <p:cNvCxnSpPr>
                <a:cxnSpLocks/>
                <a:stCxn id="29" idx="6"/>
                <a:endCxn id="32" idx="2"/>
              </p:cNvCxnSpPr>
              <p:nvPr/>
            </p:nvCxnSpPr>
            <p:spPr>
              <a:xfrm>
                <a:off x="3447874" y="1880533"/>
                <a:ext cx="279631" cy="230697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>
                <a:extLst>
                  <a:ext uri="{FF2B5EF4-FFF2-40B4-BE49-F238E27FC236}">
                    <a16:creationId xmlns:a16="http://schemas.microsoft.com/office/drawing/2014/main" id="{C788D68F-DAC1-4769-B9E1-876888BE08C1}"/>
                  </a:ext>
                </a:extLst>
              </p:cNvPr>
              <p:cNvCxnSpPr>
                <a:cxnSpLocks/>
                <a:stCxn id="32" idx="6"/>
                <a:endCxn id="34" idx="2"/>
              </p:cNvCxnSpPr>
              <p:nvPr/>
            </p:nvCxnSpPr>
            <p:spPr>
              <a:xfrm>
                <a:off x="4113398" y="2111230"/>
                <a:ext cx="278234" cy="0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46">
                <a:extLst>
                  <a:ext uri="{FF2B5EF4-FFF2-40B4-BE49-F238E27FC236}">
                    <a16:creationId xmlns:a16="http://schemas.microsoft.com/office/drawing/2014/main" id="{6205EE6D-39FF-4115-9A3F-7EAD548A9495}"/>
                  </a:ext>
                </a:extLst>
              </p:cNvPr>
              <p:cNvCxnSpPr>
                <a:cxnSpLocks/>
                <a:stCxn id="31" idx="6"/>
                <a:endCxn id="34" idx="2"/>
              </p:cNvCxnSpPr>
              <p:nvPr/>
            </p:nvCxnSpPr>
            <p:spPr>
              <a:xfrm>
                <a:off x="4112002" y="1598104"/>
                <a:ext cx="279630" cy="513126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F514761C-C886-48D0-8169-0DF22CB51361}"/>
                  </a:ext>
                </a:extLst>
              </p:cNvPr>
              <p:cNvCxnSpPr>
                <a:cxnSpLocks/>
                <a:stCxn id="32" idx="6"/>
                <a:endCxn id="33" idx="2"/>
              </p:cNvCxnSpPr>
              <p:nvPr/>
            </p:nvCxnSpPr>
            <p:spPr>
              <a:xfrm flipV="1">
                <a:off x="4113398" y="1598104"/>
                <a:ext cx="276838" cy="513126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연결선 48">
                <a:extLst>
                  <a:ext uri="{FF2B5EF4-FFF2-40B4-BE49-F238E27FC236}">
                    <a16:creationId xmlns:a16="http://schemas.microsoft.com/office/drawing/2014/main" id="{8DC6F6BE-8148-4D17-978F-28F78564C555}"/>
                  </a:ext>
                </a:extLst>
              </p:cNvPr>
              <p:cNvCxnSpPr>
                <a:cxnSpLocks/>
                <a:stCxn id="31" idx="6"/>
                <a:endCxn id="33" idx="2"/>
              </p:cNvCxnSpPr>
              <p:nvPr/>
            </p:nvCxnSpPr>
            <p:spPr>
              <a:xfrm>
                <a:off x="4112002" y="1598104"/>
                <a:ext cx="278234" cy="0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연결선 49">
                <a:extLst>
                  <a:ext uri="{FF2B5EF4-FFF2-40B4-BE49-F238E27FC236}">
                    <a16:creationId xmlns:a16="http://schemas.microsoft.com/office/drawing/2014/main" id="{C6CBF8B6-BEA5-48BC-9EC3-2E17E744527A}"/>
                  </a:ext>
                </a:extLst>
              </p:cNvPr>
              <p:cNvCxnSpPr>
                <a:cxnSpLocks/>
                <a:stCxn id="33" idx="6"/>
                <a:endCxn id="35" idx="3"/>
              </p:cNvCxnSpPr>
              <p:nvPr/>
            </p:nvCxnSpPr>
            <p:spPr>
              <a:xfrm flipV="1">
                <a:off x="4776129" y="1520617"/>
                <a:ext cx="334749" cy="77487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50">
                <a:extLst>
                  <a:ext uri="{FF2B5EF4-FFF2-40B4-BE49-F238E27FC236}">
                    <a16:creationId xmlns:a16="http://schemas.microsoft.com/office/drawing/2014/main" id="{5E285DD1-6506-4D24-B544-2DEC984714EC}"/>
                  </a:ext>
                </a:extLst>
              </p:cNvPr>
              <p:cNvCxnSpPr>
                <a:cxnSpLocks/>
                <a:stCxn id="33" idx="6"/>
                <a:endCxn id="36" idx="2"/>
              </p:cNvCxnSpPr>
              <p:nvPr/>
            </p:nvCxnSpPr>
            <p:spPr>
              <a:xfrm>
                <a:off x="4776129" y="1598104"/>
                <a:ext cx="278235" cy="282429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>
                <a:extLst>
                  <a:ext uri="{FF2B5EF4-FFF2-40B4-BE49-F238E27FC236}">
                    <a16:creationId xmlns:a16="http://schemas.microsoft.com/office/drawing/2014/main" id="{1AECBC44-50D0-4722-906D-03671AB906FA}"/>
                  </a:ext>
                </a:extLst>
              </p:cNvPr>
              <p:cNvCxnSpPr>
                <a:cxnSpLocks/>
                <a:stCxn id="33" idx="6"/>
                <a:endCxn id="38" idx="1"/>
              </p:cNvCxnSpPr>
              <p:nvPr/>
            </p:nvCxnSpPr>
            <p:spPr>
              <a:xfrm>
                <a:off x="4776129" y="1598104"/>
                <a:ext cx="334747" cy="642344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직선 연결선 52">
                <a:extLst>
                  <a:ext uri="{FF2B5EF4-FFF2-40B4-BE49-F238E27FC236}">
                    <a16:creationId xmlns:a16="http://schemas.microsoft.com/office/drawing/2014/main" id="{8B63842C-10A5-4719-922C-51DFBACDF867}"/>
                  </a:ext>
                </a:extLst>
              </p:cNvPr>
              <p:cNvCxnSpPr>
                <a:cxnSpLocks/>
                <a:stCxn id="34" idx="6"/>
                <a:endCxn id="38" idx="1"/>
              </p:cNvCxnSpPr>
              <p:nvPr/>
            </p:nvCxnSpPr>
            <p:spPr>
              <a:xfrm>
                <a:off x="4777525" y="2111230"/>
                <a:ext cx="333351" cy="129218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직선 연결선 53">
                <a:extLst>
                  <a:ext uri="{FF2B5EF4-FFF2-40B4-BE49-F238E27FC236}">
                    <a16:creationId xmlns:a16="http://schemas.microsoft.com/office/drawing/2014/main" id="{C05256A0-BE6A-47F6-8C59-7E498A53DA4F}"/>
                  </a:ext>
                </a:extLst>
              </p:cNvPr>
              <p:cNvCxnSpPr>
                <a:cxnSpLocks/>
                <a:stCxn id="34" idx="6"/>
                <a:endCxn id="36" idx="2"/>
              </p:cNvCxnSpPr>
              <p:nvPr/>
            </p:nvCxnSpPr>
            <p:spPr>
              <a:xfrm flipV="1">
                <a:off x="4777525" y="1880533"/>
                <a:ext cx="276839" cy="230697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54">
                <a:extLst>
                  <a:ext uri="{FF2B5EF4-FFF2-40B4-BE49-F238E27FC236}">
                    <a16:creationId xmlns:a16="http://schemas.microsoft.com/office/drawing/2014/main" id="{50AAE139-0E0A-4A02-BBB7-F0C63AD3F683}"/>
                  </a:ext>
                </a:extLst>
              </p:cNvPr>
              <p:cNvCxnSpPr>
                <a:cxnSpLocks/>
                <a:stCxn id="34" idx="6"/>
                <a:endCxn id="35" idx="3"/>
              </p:cNvCxnSpPr>
              <p:nvPr/>
            </p:nvCxnSpPr>
            <p:spPr>
              <a:xfrm flipV="1">
                <a:off x="4777525" y="1520617"/>
                <a:ext cx="333353" cy="590613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35341F9-C081-48A6-A204-E16C291C624D}"/>
                  </a:ext>
                </a:extLst>
              </p:cNvPr>
              <p:cNvSpPr txBox="1"/>
              <p:nvPr/>
            </p:nvSpPr>
            <p:spPr>
              <a:xfrm>
                <a:off x="10151546" y="4974250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ko-KR" altLang="en-US" sz="24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35341F9-C081-48A6-A204-E16C291C6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546" y="4974250"/>
                <a:ext cx="43152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화살표: 오른쪽 56">
            <a:extLst>
              <a:ext uri="{FF2B5EF4-FFF2-40B4-BE49-F238E27FC236}">
                <a16:creationId xmlns:a16="http://schemas.microsoft.com/office/drawing/2014/main" id="{31829DAC-5783-4BA3-AF3E-56D41FF8CC2D}"/>
              </a:ext>
            </a:extLst>
          </p:cNvPr>
          <p:cNvSpPr/>
          <p:nvPr/>
        </p:nvSpPr>
        <p:spPr>
          <a:xfrm>
            <a:off x="4471540" y="3518965"/>
            <a:ext cx="586987" cy="42351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B102867-44AD-4D8B-87EE-2F9BA8F89847}"/>
                  </a:ext>
                </a:extLst>
              </p:cNvPr>
              <p:cNvSpPr txBox="1"/>
              <p:nvPr/>
            </p:nvSpPr>
            <p:spPr>
              <a:xfrm>
                <a:off x="6317237" y="2875859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ko-KR" altLang="en-US" sz="2800" b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B102867-44AD-4D8B-87EE-2F9BA8F89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237" y="2875859"/>
                <a:ext cx="5517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화살표: 오른쪽 59">
            <a:extLst>
              <a:ext uri="{FF2B5EF4-FFF2-40B4-BE49-F238E27FC236}">
                <a16:creationId xmlns:a16="http://schemas.microsoft.com/office/drawing/2014/main" id="{883334D6-D501-408B-A1CD-86EE6C04C7CE}"/>
              </a:ext>
            </a:extLst>
          </p:cNvPr>
          <p:cNvSpPr/>
          <p:nvPr/>
        </p:nvSpPr>
        <p:spPr>
          <a:xfrm>
            <a:off x="8151834" y="3518965"/>
            <a:ext cx="586987" cy="42351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BA3BDB7-3873-4BE3-8DE8-649AC68B1716}"/>
              </a:ext>
            </a:extLst>
          </p:cNvPr>
          <p:cNvSpPr txBox="1"/>
          <p:nvPr/>
        </p:nvSpPr>
        <p:spPr>
          <a:xfrm>
            <a:off x="798919" y="1146711"/>
            <a:ext cx="312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endParaRPr lang="ko-KR" alt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9346C74-B3A7-42A1-B32C-721325126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8" b="26843"/>
          <a:stretch/>
        </p:blipFill>
        <p:spPr>
          <a:xfrm>
            <a:off x="10755893" y="6206245"/>
            <a:ext cx="1358286" cy="552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39C62-43A6-4B6E-9B10-74CA6A61DC97}"/>
              </a:ext>
            </a:extLst>
          </p:cNvPr>
          <p:cNvSpPr txBox="1"/>
          <p:nvPr/>
        </p:nvSpPr>
        <p:spPr>
          <a:xfrm>
            <a:off x="73586" y="99712"/>
            <a:ext cx="1189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Proposed Method</a:t>
            </a:r>
            <a:endParaRPr kumimoji="1" lang="ko-Kore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0" descr="Yonsei University - Short Term Programs">
            <a:extLst>
              <a:ext uri="{FF2B5EF4-FFF2-40B4-BE49-F238E27FC236}">
                <a16:creationId xmlns:a16="http://schemas.microsoft.com/office/drawing/2014/main" id="{B2753EC3-0B2A-41AD-8DCA-5EF8C3556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5091"/>
          <a:stretch/>
        </p:blipFill>
        <p:spPr bwMode="auto">
          <a:xfrm>
            <a:off x="73586" y="6206245"/>
            <a:ext cx="1450667" cy="5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7123049-8E79-4FFE-A531-C6856613401C}"/>
                  </a:ext>
                </a:extLst>
              </p:cNvPr>
              <p:cNvSpPr txBox="1"/>
              <p:nvPr/>
            </p:nvSpPr>
            <p:spPr>
              <a:xfrm>
                <a:off x="3575710" y="3372323"/>
                <a:ext cx="67646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ko-KR" altLang="en-US" sz="4800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7123049-8E79-4FFE-A531-C68566134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10" y="3372323"/>
                <a:ext cx="676467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AC4B626-72D8-4564-B7CD-4EEF431CAFF2}"/>
                  </a:ext>
                </a:extLst>
              </p:cNvPr>
              <p:cNvSpPr txBox="1"/>
              <p:nvPr/>
            </p:nvSpPr>
            <p:spPr>
              <a:xfrm>
                <a:off x="7415192" y="3372323"/>
                <a:ext cx="67646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4800" b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AC4B626-72D8-4564-B7CD-4EEF431CA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192" y="3372323"/>
                <a:ext cx="676467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그림 70" descr="실외, 건물, 아파트빌딩, 하늘이(가) 표시된 사진&#10;&#10;자동 생성된 설명">
            <a:extLst>
              <a:ext uri="{FF2B5EF4-FFF2-40B4-BE49-F238E27FC236}">
                <a16:creationId xmlns:a16="http://schemas.microsoft.com/office/drawing/2014/main" id="{DBC99833-2EAC-4BF8-8B86-BCB0A1209B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5" y="2481655"/>
            <a:ext cx="2520000" cy="252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4BE023D1-280D-4CD4-9C63-8CD972E9D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85" y="2481655"/>
            <a:ext cx="2520000" cy="252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4CA362D-4B9D-4448-8E66-C9DF012C27C0}"/>
                  </a:ext>
                </a:extLst>
              </p:cNvPr>
              <p:cNvSpPr txBox="1"/>
              <p:nvPr/>
            </p:nvSpPr>
            <p:spPr>
              <a:xfrm>
                <a:off x="5582374" y="5087646"/>
                <a:ext cx="686342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ko-KR" altLang="en-US" sz="2400" b="1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4CA362D-4B9D-4448-8E66-C9DF012C2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374" y="5087646"/>
                <a:ext cx="686342" cy="494751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그림 73">
            <a:extLst>
              <a:ext uri="{FF2B5EF4-FFF2-40B4-BE49-F238E27FC236}">
                <a16:creationId xmlns:a16="http://schemas.microsoft.com/office/drawing/2014/main" id="{35C2AA4B-C77F-4CE7-B9D5-750A0D2A3A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425" y="2481655"/>
            <a:ext cx="2520000" cy="252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3D52B21-5CA4-4DD4-A7CC-8587C18972D9}"/>
                  </a:ext>
                </a:extLst>
              </p:cNvPr>
              <p:cNvSpPr txBox="1"/>
              <p:nvPr/>
            </p:nvSpPr>
            <p:spPr>
              <a:xfrm>
                <a:off x="1714131" y="5104190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ko-K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ko-KR" altLang="en-US" sz="2400" b="1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3D52B21-5CA4-4DD4-A7CC-8587C1897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131" y="5104190"/>
                <a:ext cx="43152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32804BC-DCF4-483B-AEC9-17561FC32604}"/>
                  </a:ext>
                </a:extLst>
              </p:cNvPr>
              <p:cNvSpPr txBox="1"/>
              <p:nvPr/>
            </p:nvSpPr>
            <p:spPr>
              <a:xfrm>
                <a:off x="9705431" y="5104190"/>
                <a:ext cx="588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ko-KR" altLang="en-US" sz="2400" b="1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32804BC-DCF4-483B-AEC9-17561FC32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431" y="5104190"/>
                <a:ext cx="588559" cy="461665"/>
              </a:xfrm>
              <a:prstGeom prst="rect">
                <a:avLst/>
              </a:prstGeom>
              <a:blipFill>
                <a:blip r:embed="rId11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1E92E842-1F03-4159-85C3-71D390E7D643}"/>
              </a:ext>
            </a:extLst>
          </p:cNvPr>
          <p:cNvSpPr txBox="1"/>
          <p:nvPr/>
        </p:nvSpPr>
        <p:spPr>
          <a:xfrm>
            <a:off x="798919" y="1146711"/>
            <a:ext cx="312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endParaRPr lang="ko-KR" alt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911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9346C74-B3A7-42A1-B32C-721325126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8" b="26843"/>
          <a:stretch/>
        </p:blipFill>
        <p:spPr>
          <a:xfrm>
            <a:off x="10755893" y="6206245"/>
            <a:ext cx="1358286" cy="552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39C62-43A6-4B6E-9B10-74CA6A61DC97}"/>
              </a:ext>
            </a:extLst>
          </p:cNvPr>
          <p:cNvSpPr txBox="1"/>
          <p:nvPr/>
        </p:nvSpPr>
        <p:spPr>
          <a:xfrm>
            <a:off x="73586" y="99712"/>
            <a:ext cx="1189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Proposed Method</a:t>
            </a:r>
            <a:endParaRPr kumimoji="1" lang="ko-Kore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0" descr="Yonsei University - Short Term Programs">
            <a:extLst>
              <a:ext uri="{FF2B5EF4-FFF2-40B4-BE49-F238E27FC236}">
                <a16:creationId xmlns:a16="http://schemas.microsoft.com/office/drawing/2014/main" id="{B2753EC3-0B2A-41AD-8DCA-5EF8C3556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5091"/>
          <a:stretch/>
        </p:blipFill>
        <p:spPr bwMode="auto">
          <a:xfrm>
            <a:off x="73586" y="6206245"/>
            <a:ext cx="1450667" cy="5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35C2AA4B-C77F-4CE7-B9D5-750A0D2A3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763" y="2531988"/>
            <a:ext cx="2520000" cy="252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32804BC-DCF4-483B-AEC9-17561FC32604}"/>
                  </a:ext>
                </a:extLst>
              </p:cNvPr>
              <p:cNvSpPr txBox="1"/>
              <p:nvPr/>
            </p:nvSpPr>
            <p:spPr>
              <a:xfrm>
                <a:off x="8273769" y="5154523"/>
                <a:ext cx="588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ko-KR" altLang="en-US" sz="2400" b="1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32804BC-DCF4-483B-AEC9-17561FC32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769" y="5154523"/>
                <a:ext cx="588559" cy="461665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290DF70A-FF7D-4918-8039-A0A710FD64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53" y="2531988"/>
            <a:ext cx="2520000" cy="252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09ED86-D015-471C-9C47-8EB000142C74}"/>
                  </a:ext>
                </a:extLst>
              </p:cNvPr>
              <p:cNvSpPr txBox="1"/>
              <p:nvPr/>
            </p:nvSpPr>
            <p:spPr>
              <a:xfrm>
                <a:off x="2489973" y="5154522"/>
                <a:ext cx="588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ko-KR" altLang="en-US" sz="2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09ED86-D015-471C-9C47-8EB000142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973" y="5154522"/>
                <a:ext cx="588559" cy="461665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화살표: 왼쪽/오른쪽 1">
            <a:extLst>
              <a:ext uri="{FF2B5EF4-FFF2-40B4-BE49-F238E27FC236}">
                <a16:creationId xmlns:a16="http://schemas.microsoft.com/office/drawing/2014/main" id="{33238D4D-6CE8-4359-A2FB-3F5449F2BBB2}"/>
              </a:ext>
            </a:extLst>
          </p:cNvPr>
          <p:cNvSpPr/>
          <p:nvPr/>
        </p:nvSpPr>
        <p:spPr>
          <a:xfrm>
            <a:off x="4802275" y="3475839"/>
            <a:ext cx="1704466" cy="632298"/>
          </a:xfrm>
          <a:prstGeom prst="leftRightArrow">
            <a:avLst>
              <a:gd name="adj1" fmla="val 34615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5B3A6-08A1-4837-8C08-BB91441CC813}"/>
              </a:ext>
            </a:extLst>
          </p:cNvPr>
          <p:cNvSpPr txBox="1"/>
          <p:nvPr/>
        </p:nvSpPr>
        <p:spPr>
          <a:xfrm>
            <a:off x="5007645" y="2870819"/>
            <a:ext cx="1293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L1 Loss</a:t>
            </a:r>
            <a:endParaRPr lang="ko-KR" altLang="en-US" sz="2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5F1A42-87CF-493B-92A6-5F5A829E2054}"/>
              </a:ext>
            </a:extLst>
          </p:cNvPr>
          <p:cNvSpPr txBox="1"/>
          <p:nvPr/>
        </p:nvSpPr>
        <p:spPr>
          <a:xfrm>
            <a:off x="798919" y="1146711"/>
            <a:ext cx="312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endParaRPr lang="ko-KR" alt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그림 46">
            <a:extLst>
              <a:ext uri="{FF2B5EF4-FFF2-40B4-BE49-F238E27FC236}">
                <a16:creationId xmlns:a16="http://schemas.microsoft.com/office/drawing/2014/main" id="{9C9CD2A0-08D4-4B8E-BAE5-2458217EB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27" y="2840395"/>
            <a:ext cx="2160000" cy="216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9346C74-B3A7-42A1-B32C-721325126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8" b="26843"/>
          <a:stretch/>
        </p:blipFill>
        <p:spPr>
          <a:xfrm>
            <a:off x="10755893" y="6206245"/>
            <a:ext cx="1358286" cy="552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39C62-43A6-4B6E-9B10-74CA6A61DC97}"/>
              </a:ext>
            </a:extLst>
          </p:cNvPr>
          <p:cNvSpPr txBox="1"/>
          <p:nvPr/>
        </p:nvSpPr>
        <p:spPr>
          <a:xfrm>
            <a:off x="73586" y="99712"/>
            <a:ext cx="1189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Proposed Method</a:t>
            </a:r>
            <a:endParaRPr kumimoji="1" lang="ko-Kore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0" descr="Yonsei University - Short Term Programs">
            <a:extLst>
              <a:ext uri="{FF2B5EF4-FFF2-40B4-BE49-F238E27FC236}">
                <a16:creationId xmlns:a16="http://schemas.microsoft.com/office/drawing/2014/main" id="{B2753EC3-0B2A-41AD-8DCA-5EF8C3556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5091"/>
          <a:stretch/>
        </p:blipFill>
        <p:spPr bwMode="auto">
          <a:xfrm>
            <a:off x="73586" y="6206245"/>
            <a:ext cx="1450667" cy="5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90DF70A-FF7D-4918-8039-A0A710FD6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89" y="2489776"/>
            <a:ext cx="2160000" cy="216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5F1A42-87CF-493B-92A6-5F5A829E2054}"/>
              </a:ext>
            </a:extLst>
          </p:cNvPr>
          <p:cNvSpPr txBox="1"/>
          <p:nvPr/>
        </p:nvSpPr>
        <p:spPr>
          <a:xfrm>
            <a:off x="798919" y="1139605"/>
            <a:ext cx="312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Inference</a:t>
            </a:r>
            <a:endParaRPr lang="ko-KR" alt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9C65748-9117-4050-8FE5-CA55954708B8}"/>
              </a:ext>
            </a:extLst>
          </p:cNvPr>
          <p:cNvGrpSpPr/>
          <p:nvPr/>
        </p:nvGrpSpPr>
        <p:grpSpPr>
          <a:xfrm>
            <a:off x="5595169" y="3150932"/>
            <a:ext cx="2630906" cy="1529260"/>
            <a:chOff x="6569866" y="1667499"/>
            <a:chExt cx="1940047" cy="1127686"/>
          </a:xfrm>
        </p:grpSpPr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69BE9843-238B-43D4-8E72-FCD8E4F44A70}"/>
                </a:ext>
              </a:extLst>
            </p:cNvPr>
            <p:cNvSpPr/>
            <p:nvPr/>
          </p:nvSpPr>
          <p:spPr>
            <a:xfrm>
              <a:off x="6569866" y="1667499"/>
              <a:ext cx="1940047" cy="1127686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CEFB3D00-2AB8-4B58-ADDD-3229ADA4FE2F}"/>
                </a:ext>
              </a:extLst>
            </p:cNvPr>
            <p:cNvGrpSpPr/>
            <p:nvPr/>
          </p:nvGrpSpPr>
          <p:grpSpPr>
            <a:xfrm>
              <a:off x="6783644" y="1795767"/>
              <a:ext cx="1515160" cy="878277"/>
              <a:chOff x="3061980" y="1191237"/>
              <a:chExt cx="2378278" cy="1378591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AC2E3F95-DC48-4F5C-86D9-DB31247261BD}"/>
                  </a:ext>
                </a:extLst>
              </p:cNvPr>
              <p:cNvSpPr/>
              <p:nvPr/>
            </p:nvSpPr>
            <p:spPr>
              <a:xfrm>
                <a:off x="3061982" y="1191237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6A1F6888-DED9-41FF-A096-D4FBE1C447F8}"/>
                  </a:ext>
                </a:extLst>
              </p:cNvPr>
              <p:cNvSpPr/>
              <p:nvPr/>
            </p:nvSpPr>
            <p:spPr>
              <a:xfrm>
                <a:off x="3061981" y="1687586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24AF7317-715A-483D-9460-52EEAE6A9989}"/>
                  </a:ext>
                </a:extLst>
              </p:cNvPr>
              <p:cNvSpPr/>
              <p:nvPr/>
            </p:nvSpPr>
            <p:spPr>
              <a:xfrm>
                <a:off x="3061980" y="2183935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타원 20">
                <a:extLst>
                  <a:ext uri="{FF2B5EF4-FFF2-40B4-BE49-F238E27FC236}">
                    <a16:creationId xmlns:a16="http://schemas.microsoft.com/office/drawing/2014/main" id="{88668BD5-7C4E-4CCB-8298-2927438064B3}"/>
                  </a:ext>
                </a:extLst>
              </p:cNvPr>
              <p:cNvSpPr/>
              <p:nvPr/>
            </p:nvSpPr>
            <p:spPr>
              <a:xfrm>
                <a:off x="3726109" y="1405157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F00174C5-E638-4A59-BB07-11195CE69C1E}"/>
                  </a:ext>
                </a:extLst>
              </p:cNvPr>
              <p:cNvSpPr/>
              <p:nvPr/>
            </p:nvSpPr>
            <p:spPr>
              <a:xfrm>
                <a:off x="3727505" y="1918283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B5C6E9BB-94C8-4ADC-BBF9-B82FBA0939CB}"/>
                  </a:ext>
                </a:extLst>
              </p:cNvPr>
              <p:cNvSpPr/>
              <p:nvPr/>
            </p:nvSpPr>
            <p:spPr>
              <a:xfrm>
                <a:off x="4390236" y="1405157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1756D325-728B-4006-AA24-0EB3541533C2}"/>
                  </a:ext>
                </a:extLst>
              </p:cNvPr>
              <p:cNvSpPr/>
              <p:nvPr/>
            </p:nvSpPr>
            <p:spPr>
              <a:xfrm>
                <a:off x="4391632" y="1918283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896CD186-CC78-445A-8B9E-C2E168B58D8C}"/>
                  </a:ext>
                </a:extLst>
              </p:cNvPr>
              <p:cNvSpPr/>
              <p:nvPr/>
            </p:nvSpPr>
            <p:spPr>
              <a:xfrm>
                <a:off x="5054365" y="1191237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038CFDC9-F6F7-41B6-988F-70A2B579232B}"/>
                  </a:ext>
                </a:extLst>
              </p:cNvPr>
              <p:cNvSpPr/>
              <p:nvPr/>
            </p:nvSpPr>
            <p:spPr>
              <a:xfrm>
                <a:off x="5054364" y="1687586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" name="타원 26">
                <a:extLst>
                  <a:ext uri="{FF2B5EF4-FFF2-40B4-BE49-F238E27FC236}">
                    <a16:creationId xmlns:a16="http://schemas.microsoft.com/office/drawing/2014/main" id="{94C28391-DC45-457E-BBB9-68513FBEE105}"/>
                  </a:ext>
                </a:extLst>
              </p:cNvPr>
              <p:cNvSpPr/>
              <p:nvPr/>
            </p:nvSpPr>
            <p:spPr>
              <a:xfrm>
                <a:off x="5054363" y="2183935"/>
                <a:ext cx="385893" cy="38589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19D40FFE-B410-424C-BE65-DC7197D2F60D}"/>
                  </a:ext>
                </a:extLst>
              </p:cNvPr>
              <p:cNvCxnSpPr>
                <a:cxnSpLocks/>
                <a:stCxn id="17" idx="5"/>
                <a:endCxn id="21" idx="2"/>
              </p:cNvCxnSpPr>
              <p:nvPr/>
            </p:nvCxnSpPr>
            <p:spPr>
              <a:xfrm>
                <a:off x="3391362" y="1520617"/>
                <a:ext cx="334747" cy="77487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>
                <a:extLst>
                  <a:ext uri="{FF2B5EF4-FFF2-40B4-BE49-F238E27FC236}">
                    <a16:creationId xmlns:a16="http://schemas.microsoft.com/office/drawing/2014/main" id="{A04EA817-E489-4230-AB27-300E1F6AEE16}"/>
                  </a:ext>
                </a:extLst>
              </p:cNvPr>
              <p:cNvCxnSpPr>
                <a:cxnSpLocks/>
                <a:stCxn id="17" idx="5"/>
                <a:endCxn id="22" idx="2"/>
              </p:cNvCxnSpPr>
              <p:nvPr/>
            </p:nvCxnSpPr>
            <p:spPr>
              <a:xfrm>
                <a:off x="3391362" y="1520617"/>
                <a:ext cx="336143" cy="590613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29B51D63-5D28-443F-A811-A0FB6BEFB4D7}"/>
                  </a:ext>
                </a:extLst>
              </p:cNvPr>
              <p:cNvCxnSpPr>
                <a:cxnSpLocks/>
                <a:stCxn id="19" idx="6"/>
                <a:endCxn id="21" idx="2"/>
              </p:cNvCxnSpPr>
              <p:nvPr/>
            </p:nvCxnSpPr>
            <p:spPr>
              <a:xfrm flipV="1">
                <a:off x="3447874" y="1598104"/>
                <a:ext cx="278235" cy="282429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FD65CBF1-6BE4-4721-949B-674864774AD3}"/>
                  </a:ext>
                </a:extLst>
              </p:cNvPr>
              <p:cNvCxnSpPr>
                <a:cxnSpLocks/>
                <a:stCxn id="20" idx="7"/>
                <a:endCxn id="22" idx="2"/>
              </p:cNvCxnSpPr>
              <p:nvPr/>
            </p:nvCxnSpPr>
            <p:spPr>
              <a:xfrm flipV="1">
                <a:off x="3391360" y="2111230"/>
                <a:ext cx="336145" cy="129218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id="{70E9FCBE-F386-4905-95A1-8CFFF51C3667}"/>
                  </a:ext>
                </a:extLst>
              </p:cNvPr>
              <p:cNvCxnSpPr>
                <a:cxnSpLocks/>
                <a:stCxn id="20" idx="7"/>
                <a:endCxn id="21" idx="2"/>
              </p:cNvCxnSpPr>
              <p:nvPr/>
            </p:nvCxnSpPr>
            <p:spPr>
              <a:xfrm flipV="1">
                <a:off x="3391360" y="1598104"/>
                <a:ext cx="334749" cy="642344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>
                <a:extLst>
                  <a:ext uri="{FF2B5EF4-FFF2-40B4-BE49-F238E27FC236}">
                    <a16:creationId xmlns:a16="http://schemas.microsoft.com/office/drawing/2014/main" id="{E125C2F8-42B2-4C53-85F1-65FD303D3293}"/>
                  </a:ext>
                </a:extLst>
              </p:cNvPr>
              <p:cNvCxnSpPr>
                <a:cxnSpLocks/>
                <a:stCxn id="19" idx="6"/>
                <a:endCxn id="22" idx="2"/>
              </p:cNvCxnSpPr>
              <p:nvPr/>
            </p:nvCxnSpPr>
            <p:spPr>
              <a:xfrm>
                <a:off x="3447874" y="1880533"/>
                <a:ext cx="279631" cy="230697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>
                <a:extLst>
                  <a:ext uri="{FF2B5EF4-FFF2-40B4-BE49-F238E27FC236}">
                    <a16:creationId xmlns:a16="http://schemas.microsoft.com/office/drawing/2014/main" id="{E178AA81-9A67-44F8-836E-3B044338E8F1}"/>
                  </a:ext>
                </a:extLst>
              </p:cNvPr>
              <p:cNvCxnSpPr>
                <a:cxnSpLocks/>
                <a:stCxn id="22" idx="6"/>
                <a:endCxn id="24" idx="2"/>
              </p:cNvCxnSpPr>
              <p:nvPr/>
            </p:nvCxnSpPr>
            <p:spPr>
              <a:xfrm>
                <a:off x="4113398" y="2111230"/>
                <a:ext cx="278234" cy="0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>
                <a:extLst>
                  <a:ext uri="{FF2B5EF4-FFF2-40B4-BE49-F238E27FC236}">
                    <a16:creationId xmlns:a16="http://schemas.microsoft.com/office/drawing/2014/main" id="{066C3A28-36FB-4DF9-9568-A03C3E037684}"/>
                  </a:ext>
                </a:extLst>
              </p:cNvPr>
              <p:cNvCxnSpPr>
                <a:cxnSpLocks/>
                <a:stCxn id="21" idx="6"/>
                <a:endCxn id="24" idx="2"/>
              </p:cNvCxnSpPr>
              <p:nvPr/>
            </p:nvCxnSpPr>
            <p:spPr>
              <a:xfrm>
                <a:off x="4112002" y="1598104"/>
                <a:ext cx="279630" cy="513126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>
                <a:extLst>
                  <a:ext uri="{FF2B5EF4-FFF2-40B4-BE49-F238E27FC236}">
                    <a16:creationId xmlns:a16="http://schemas.microsoft.com/office/drawing/2014/main" id="{F77E5BFA-369A-465D-95B1-DA8E64940DB4}"/>
                  </a:ext>
                </a:extLst>
              </p:cNvPr>
              <p:cNvCxnSpPr>
                <a:cxnSpLocks/>
                <a:stCxn id="22" idx="6"/>
                <a:endCxn id="23" idx="2"/>
              </p:cNvCxnSpPr>
              <p:nvPr/>
            </p:nvCxnSpPr>
            <p:spPr>
              <a:xfrm flipV="1">
                <a:off x="4113398" y="1598104"/>
                <a:ext cx="276838" cy="513126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636875ED-AFC1-476C-AA73-E71A32F70F88}"/>
                  </a:ext>
                </a:extLst>
              </p:cNvPr>
              <p:cNvCxnSpPr>
                <a:cxnSpLocks/>
                <a:stCxn id="21" idx="6"/>
                <a:endCxn id="23" idx="2"/>
              </p:cNvCxnSpPr>
              <p:nvPr/>
            </p:nvCxnSpPr>
            <p:spPr>
              <a:xfrm>
                <a:off x="4112002" y="1598104"/>
                <a:ext cx="278234" cy="0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B71A6715-BB27-4138-8EE1-D16DED981623}"/>
                  </a:ext>
                </a:extLst>
              </p:cNvPr>
              <p:cNvCxnSpPr>
                <a:cxnSpLocks/>
                <a:stCxn id="23" idx="6"/>
                <a:endCxn id="25" idx="3"/>
              </p:cNvCxnSpPr>
              <p:nvPr/>
            </p:nvCxnSpPr>
            <p:spPr>
              <a:xfrm flipV="1">
                <a:off x="4776129" y="1520617"/>
                <a:ext cx="334749" cy="77487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49EE3133-54B4-42D9-B4BB-BD151308E471}"/>
                  </a:ext>
                </a:extLst>
              </p:cNvPr>
              <p:cNvCxnSpPr>
                <a:cxnSpLocks/>
                <a:stCxn id="23" idx="6"/>
                <a:endCxn id="26" idx="2"/>
              </p:cNvCxnSpPr>
              <p:nvPr/>
            </p:nvCxnSpPr>
            <p:spPr>
              <a:xfrm>
                <a:off x="4776129" y="1598104"/>
                <a:ext cx="278235" cy="282429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직선 연결선 39">
                <a:extLst>
                  <a:ext uri="{FF2B5EF4-FFF2-40B4-BE49-F238E27FC236}">
                    <a16:creationId xmlns:a16="http://schemas.microsoft.com/office/drawing/2014/main" id="{87CFE953-F866-488E-B3D3-91BE3E8F96DE}"/>
                  </a:ext>
                </a:extLst>
              </p:cNvPr>
              <p:cNvCxnSpPr>
                <a:cxnSpLocks/>
                <a:stCxn id="23" idx="6"/>
                <a:endCxn id="27" idx="1"/>
              </p:cNvCxnSpPr>
              <p:nvPr/>
            </p:nvCxnSpPr>
            <p:spPr>
              <a:xfrm>
                <a:off x="4776129" y="1598104"/>
                <a:ext cx="334747" cy="642344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>
                <a:extLst>
                  <a:ext uri="{FF2B5EF4-FFF2-40B4-BE49-F238E27FC236}">
                    <a16:creationId xmlns:a16="http://schemas.microsoft.com/office/drawing/2014/main" id="{E6247C7E-95FC-49F6-83D4-7E7D9A78FE27}"/>
                  </a:ext>
                </a:extLst>
              </p:cNvPr>
              <p:cNvCxnSpPr>
                <a:cxnSpLocks/>
                <a:stCxn id="24" idx="6"/>
                <a:endCxn id="27" idx="1"/>
              </p:cNvCxnSpPr>
              <p:nvPr/>
            </p:nvCxnSpPr>
            <p:spPr>
              <a:xfrm>
                <a:off x="4777525" y="2111230"/>
                <a:ext cx="333351" cy="129218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>
                <a:extLst>
                  <a:ext uri="{FF2B5EF4-FFF2-40B4-BE49-F238E27FC236}">
                    <a16:creationId xmlns:a16="http://schemas.microsoft.com/office/drawing/2014/main" id="{5BEA4DAD-3B91-4D1E-8F1F-F4C24CA2AC65}"/>
                  </a:ext>
                </a:extLst>
              </p:cNvPr>
              <p:cNvCxnSpPr>
                <a:cxnSpLocks/>
                <a:stCxn id="24" idx="6"/>
                <a:endCxn id="26" idx="2"/>
              </p:cNvCxnSpPr>
              <p:nvPr/>
            </p:nvCxnSpPr>
            <p:spPr>
              <a:xfrm flipV="1">
                <a:off x="4777525" y="1880533"/>
                <a:ext cx="276839" cy="230697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>
                <a:extLst>
                  <a:ext uri="{FF2B5EF4-FFF2-40B4-BE49-F238E27FC236}">
                    <a16:creationId xmlns:a16="http://schemas.microsoft.com/office/drawing/2014/main" id="{0898CD98-B2E7-4A3A-9DC6-C09E2A0686DE}"/>
                  </a:ext>
                </a:extLst>
              </p:cNvPr>
              <p:cNvCxnSpPr>
                <a:cxnSpLocks/>
                <a:stCxn id="24" idx="6"/>
                <a:endCxn id="25" idx="3"/>
              </p:cNvCxnSpPr>
              <p:nvPr/>
            </p:nvCxnSpPr>
            <p:spPr>
              <a:xfrm flipV="1">
                <a:off x="4777525" y="1520617"/>
                <a:ext cx="333353" cy="590613"/>
              </a:xfrm>
              <a:prstGeom prst="line">
                <a:avLst/>
              </a:prstGeom>
              <a:grpFill/>
              <a:ln w="28575" cap="rnd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화살표: 오른쪽 43">
            <a:extLst>
              <a:ext uri="{FF2B5EF4-FFF2-40B4-BE49-F238E27FC236}">
                <a16:creationId xmlns:a16="http://schemas.microsoft.com/office/drawing/2014/main" id="{7040FB4B-214D-4463-9050-2632C526886F}"/>
              </a:ext>
            </a:extLst>
          </p:cNvPr>
          <p:cNvSpPr/>
          <p:nvPr/>
        </p:nvSpPr>
        <p:spPr>
          <a:xfrm>
            <a:off x="4612340" y="3703807"/>
            <a:ext cx="586987" cy="42351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CDD736C-C570-4F06-BD1D-932AED635E36}"/>
                  </a:ext>
                </a:extLst>
              </p:cNvPr>
              <p:cNvSpPr txBox="1"/>
              <p:nvPr/>
            </p:nvSpPr>
            <p:spPr>
              <a:xfrm>
                <a:off x="6676045" y="3115903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ko-KR" altLang="en-US" sz="28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CDD736C-C570-4F06-BD1D-932AED635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045" y="3115903"/>
                <a:ext cx="55175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화살표: 오른쪽 45">
            <a:extLst>
              <a:ext uri="{FF2B5EF4-FFF2-40B4-BE49-F238E27FC236}">
                <a16:creationId xmlns:a16="http://schemas.microsoft.com/office/drawing/2014/main" id="{F77F9231-B855-48C6-B919-63B0C231F7BB}"/>
              </a:ext>
            </a:extLst>
          </p:cNvPr>
          <p:cNvSpPr/>
          <p:nvPr/>
        </p:nvSpPr>
        <p:spPr>
          <a:xfrm>
            <a:off x="8568417" y="3741254"/>
            <a:ext cx="586987" cy="42351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496F41-8549-4096-9C1E-B7F8A80BE912}"/>
                  </a:ext>
                </a:extLst>
              </p:cNvPr>
              <p:cNvSpPr txBox="1"/>
              <p:nvPr/>
            </p:nvSpPr>
            <p:spPr>
              <a:xfrm>
                <a:off x="1427746" y="5166350"/>
                <a:ext cx="1205330" cy="402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ko-K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altLang="ko-KR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altLang="ko-KR" sz="2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ko-KR" alt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496F41-8549-4096-9C1E-B7F8A80BE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746" y="5166350"/>
                <a:ext cx="1205330" cy="402418"/>
              </a:xfrm>
              <a:prstGeom prst="rect">
                <a:avLst/>
              </a:prstGeom>
              <a:blipFill>
                <a:blip r:embed="rId7"/>
                <a:stretch>
                  <a:fillRect l="-6566" r="-7576" b="-238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그림 48" descr="실외, 아파트빌딩, 건물, 키큰이(가) 표시된 사진&#10;&#10;자동 생성된 설명">
            <a:extLst>
              <a:ext uri="{FF2B5EF4-FFF2-40B4-BE49-F238E27FC236}">
                <a16:creationId xmlns:a16="http://schemas.microsoft.com/office/drawing/2014/main" id="{E77DB1E1-144C-492C-B3F0-7BE736D26A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717" y="2763086"/>
            <a:ext cx="2160000" cy="216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BF0A2BB-BBEA-4862-A826-1EB7E5E2ADF3}"/>
                  </a:ext>
                </a:extLst>
              </p:cNvPr>
              <p:cNvSpPr txBox="1"/>
              <p:nvPr/>
            </p:nvSpPr>
            <p:spPr>
              <a:xfrm>
                <a:off x="10540129" y="5160449"/>
                <a:ext cx="4315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ko-KR" altLang="en-US" sz="24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BF0A2BB-BBEA-4862-A826-1EB7E5E2A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129" y="5160449"/>
                <a:ext cx="431528" cy="461665"/>
              </a:xfrm>
              <a:prstGeom prst="rect">
                <a:avLst/>
              </a:prstGeom>
              <a:blipFill>
                <a:blip r:embed="rId9"/>
                <a:stretch>
                  <a:fillRect t="-2667" r="-140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5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9346C74-B3A7-42A1-B32C-721325126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8" b="26843"/>
          <a:stretch/>
        </p:blipFill>
        <p:spPr>
          <a:xfrm>
            <a:off x="10755893" y="6206245"/>
            <a:ext cx="1358286" cy="552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39C62-43A6-4B6E-9B10-74CA6A61DC97}"/>
              </a:ext>
            </a:extLst>
          </p:cNvPr>
          <p:cNvSpPr txBox="1"/>
          <p:nvPr/>
        </p:nvSpPr>
        <p:spPr>
          <a:xfrm>
            <a:off x="73586" y="99712"/>
            <a:ext cx="1189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Proposed Method</a:t>
            </a:r>
            <a:endParaRPr kumimoji="1" lang="ko-Kore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0" descr="Yonsei University - Short Term Programs">
            <a:extLst>
              <a:ext uri="{FF2B5EF4-FFF2-40B4-BE49-F238E27FC236}">
                <a16:creationId xmlns:a16="http://schemas.microsoft.com/office/drawing/2014/main" id="{B2753EC3-0B2A-41AD-8DCA-5EF8C3556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5091"/>
          <a:stretch/>
        </p:blipFill>
        <p:spPr bwMode="auto">
          <a:xfrm>
            <a:off x="73586" y="6206245"/>
            <a:ext cx="1450667" cy="5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5F1A42-87CF-493B-92A6-5F5A829E2054}"/>
              </a:ext>
            </a:extLst>
          </p:cNvPr>
          <p:cNvSpPr txBox="1"/>
          <p:nvPr/>
        </p:nvSpPr>
        <p:spPr>
          <a:xfrm>
            <a:off x="798919" y="1139605"/>
            <a:ext cx="312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endParaRPr lang="ko-KR" alt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70AF04B-0D42-4E1A-A2B2-4790AE125BA0}"/>
              </a:ext>
            </a:extLst>
          </p:cNvPr>
          <p:cNvGrpSpPr/>
          <p:nvPr/>
        </p:nvGrpSpPr>
        <p:grpSpPr>
          <a:xfrm>
            <a:off x="6861863" y="1139605"/>
            <a:ext cx="2972354" cy="4932152"/>
            <a:chOff x="7143966" y="1274093"/>
            <a:chExt cx="2972354" cy="4932152"/>
          </a:xfrm>
        </p:grpSpPr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6FC21021-E8E9-4B8F-8757-E516F9D50710}"/>
                </a:ext>
              </a:extLst>
            </p:cNvPr>
            <p:cNvCxnSpPr>
              <a:cxnSpLocks/>
            </p:cNvCxnSpPr>
            <p:nvPr/>
          </p:nvCxnSpPr>
          <p:spPr>
            <a:xfrm>
              <a:off x="8342752" y="2075307"/>
              <a:ext cx="24049" cy="34223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사각형: 둥근 모서리 49">
              <a:extLst>
                <a:ext uri="{FF2B5EF4-FFF2-40B4-BE49-F238E27FC236}">
                  <a16:creationId xmlns:a16="http://schemas.microsoft.com/office/drawing/2014/main" id="{C8712C56-BD08-4A63-B1BA-8690333D28D2}"/>
                </a:ext>
              </a:extLst>
            </p:cNvPr>
            <p:cNvSpPr/>
            <p:nvPr/>
          </p:nvSpPr>
          <p:spPr>
            <a:xfrm>
              <a:off x="7143966" y="1274093"/>
              <a:ext cx="2972354" cy="4932152"/>
            </a:xfrm>
            <a:prstGeom prst="roundRect">
              <a:avLst>
                <a:gd name="adj" fmla="val 9802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4A9F03F-D1AB-406A-B16B-F6C119746275}"/>
                </a:ext>
              </a:extLst>
            </p:cNvPr>
            <p:cNvSpPr txBox="1"/>
            <p:nvPr/>
          </p:nvSpPr>
          <p:spPr>
            <a:xfrm>
              <a:off x="7561376" y="1274093"/>
              <a:ext cx="1964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Network G</a:t>
              </a:r>
              <a:endParaRPr lang="ko-KR" altLang="en-US" sz="24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모서리가 둥근 직사각형 1">
              <a:extLst>
                <a:ext uri="{FF2B5EF4-FFF2-40B4-BE49-F238E27FC236}">
                  <a16:creationId xmlns:a16="http://schemas.microsoft.com/office/drawing/2014/main" id="{29F03487-5A5F-4F37-B3FB-84BD1B063EDB}"/>
                </a:ext>
              </a:extLst>
            </p:cNvPr>
            <p:cNvSpPr/>
            <p:nvPr/>
          </p:nvSpPr>
          <p:spPr>
            <a:xfrm>
              <a:off x="7255791" y="1995735"/>
              <a:ext cx="2483555" cy="277334"/>
            </a:xfrm>
            <a:prstGeom prst="roundRect">
              <a:avLst/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Conv-BN-ReLU</a:t>
              </a:r>
              <a:endParaRPr kumimoji="1"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모서리가 둥근 직사각형 146">
              <a:extLst>
                <a:ext uri="{FF2B5EF4-FFF2-40B4-BE49-F238E27FC236}">
                  <a16:creationId xmlns:a16="http://schemas.microsoft.com/office/drawing/2014/main" id="{0AA2B01E-5D19-492B-B121-68C1FE6C9F3F}"/>
                </a:ext>
              </a:extLst>
            </p:cNvPr>
            <p:cNvSpPr/>
            <p:nvPr/>
          </p:nvSpPr>
          <p:spPr>
            <a:xfrm>
              <a:off x="7570734" y="2485990"/>
              <a:ext cx="1865932" cy="277334"/>
            </a:xfrm>
            <a:prstGeom prst="roundRect">
              <a:avLst/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Conv-BN-ReLU</a:t>
              </a:r>
              <a:endParaRPr kumimoji="1"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모서리가 둥근 직사각형 147">
              <a:extLst>
                <a:ext uri="{FF2B5EF4-FFF2-40B4-BE49-F238E27FC236}">
                  <a16:creationId xmlns:a16="http://schemas.microsoft.com/office/drawing/2014/main" id="{161A84F6-C46E-49EC-BF5A-A7BC5830AB26}"/>
                </a:ext>
              </a:extLst>
            </p:cNvPr>
            <p:cNvSpPr/>
            <p:nvPr/>
          </p:nvSpPr>
          <p:spPr>
            <a:xfrm>
              <a:off x="7970933" y="2976245"/>
              <a:ext cx="1053270" cy="277334"/>
            </a:xfrm>
            <a:prstGeom prst="roundRect">
              <a:avLst/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Conv</a:t>
              </a:r>
              <a:endParaRPr kumimoji="1"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모서리가 둥근 직사각형 148">
              <a:extLst>
                <a:ext uri="{FF2B5EF4-FFF2-40B4-BE49-F238E27FC236}">
                  <a16:creationId xmlns:a16="http://schemas.microsoft.com/office/drawing/2014/main" id="{51A0D00D-CC6E-4C8E-932B-DCA8B73E20F0}"/>
                </a:ext>
              </a:extLst>
            </p:cNvPr>
            <p:cNvSpPr/>
            <p:nvPr/>
          </p:nvSpPr>
          <p:spPr>
            <a:xfrm>
              <a:off x="7979694" y="3522945"/>
              <a:ext cx="1053270" cy="277334"/>
            </a:xfrm>
            <a:prstGeom prst="roundRect">
              <a:avLst/>
            </a:prstGeom>
            <a:solidFill>
              <a:srgbClr val="359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ResBlk x 8</a:t>
              </a:r>
              <a:endParaRPr kumimoji="1"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모서리가 둥근 직사각형 149">
              <a:extLst>
                <a:ext uri="{FF2B5EF4-FFF2-40B4-BE49-F238E27FC236}">
                  <a16:creationId xmlns:a16="http://schemas.microsoft.com/office/drawing/2014/main" id="{BB15AE62-3709-4443-B420-207DD27ECD9E}"/>
                </a:ext>
              </a:extLst>
            </p:cNvPr>
            <p:cNvSpPr/>
            <p:nvPr/>
          </p:nvSpPr>
          <p:spPr>
            <a:xfrm>
              <a:off x="7970393" y="4027866"/>
              <a:ext cx="1053270" cy="277334"/>
            </a:xfrm>
            <a:prstGeom prst="roundRect">
              <a:avLst/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BN-ReLU</a:t>
              </a:r>
              <a:endParaRPr kumimoji="1"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모서리가 둥근 직사각형 168">
              <a:extLst>
                <a:ext uri="{FF2B5EF4-FFF2-40B4-BE49-F238E27FC236}">
                  <a16:creationId xmlns:a16="http://schemas.microsoft.com/office/drawing/2014/main" id="{37ED2693-C3B9-4992-8575-1DF42C10DBBF}"/>
                </a:ext>
              </a:extLst>
            </p:cNvPr>
            <p:cNvSpPr/>
            <p:nvPr/>
          </p:nvSpPr>
          <p:spPr>
            <a:xfrm>
              <a:off x="7564061" y="4510210"/>
              <a:ext cx="1865932" cy="277334"/>
            </a:xfrm>
            <a:prstGeom prst="roundRect">
              <a:avLst/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NN-Conv-BN-ReLU</a:t>
              </a:r>
              <a:endParaRPr kumimoji="1"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모서리가 둥근 직사각형 175">
              <a:extLst>
                <a:ext uri="{FF2B5EF4-FFF2-40B4-BE49-F238E27FC236}">
                  <a16:creationId xmlns:a16="http://schemas.microsoft.com/office/drawing/2014/main" id="{F593FD4B-17CC-4C87-917A-12FBCB5FAD00}"/>
                </a:ext>
              </a:extLst>
            </p:cNvPr>
            <p:cNvSpPr/>
            <p:nvPr/>
          </p:nvSpPr>
          <p:spPr>
            <a:xfrm>
              <a:off x="7267396" y="5016999"/>
              <a:ext cx="2483555" cy="277334"/>
            </a:xfrm>
            <a:prstGeom prst="roundRect">
              <a:avLst/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NN-Conv-BN-ReLU</a:t>
              </a:r>
              <a:endParaRPr kumimoji="1"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모서리가 둥근 직사각형 179">
              <a:extLst>
                <a:ext uri="{FF2B5EF4-FFF2-40B4-BE49-F238E27FC236}">
                  <a16:creationId xmlns:a16="http://schemas.microsoft.com/office/drawing/2014/main" id="{DCEF4A45-AE44-4EFA-A50C-4D0C6266F2A6}"/>
                </a:ext>
              </a:extLst>
            </p:cNvPr>
            <p:cNvSpPr/>
            <p:nvPr/>
          </p:nvSpPr>
          <p:spPr>
            <a:xfrm>
              <a:off x="7271780" y="5531570"/>
              <a:ext cx="2483555" cy="277334"/>
            </a:xfrm>
            <a:prstGeom prst="roundRect">
              <a:avLst/>
            </a:prstGeom>
            <a:solidFill>
              <a:srgbClr val="3857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Conv-Tanh</a:t>
              </a:r>
              <a:endParaRPr kumimoji="1" lang="ko-KR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871827-6060-47DD-92E4-C9CED4B7EE37}"/>
                </a:ext>
              </a:extLst>
            </p:cNvPr>
            <p:cNvSpPr txBox="1"/>
            <p:nvPr/>
          </p:nvSpPr>
          <p:spPr>
            <a:xfrm>
              <a:off x="8822794" y="2225641"/>
              <a:ext cx="1119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i="1" dirty="0"/>
                <a:t>3x3, 64, h, w</a:t>
              </a:r>
              <a:endParaRPr lang="ko-KR" altLang="en-US" sz="1400" b="1" i="1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F1FD28F-D683-4406-8C62-90F22C362919}"/>
                </a:ext>
              </a:extLst>
            </p:cNvPr>
            <p:cNvSpPr txBox="1"/>
            <p:nvPr/>
          </p:nvSpPr>
          <p:spPr>
            <a:xfrm>
              <a:off x="8391587" y="2721959"/>
              <a:ext cx="1550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i="1" dirty="0"/>
                <a:t>3x3, 128, h/2, w/2</a:t>
              </a:r>
              <a:endParaRPr lang="ko-KR" altLang="en-US" sz="1400" b="1" i="1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151F756-D3ED-4141-A9C2-FBCED69368D2}"/>
                </a:ext>
              </a:extLst>
            </p:cNvPr>
            <p:cNvSpPr txBox="1"/>
            <p:nvPr/>
          </p:nvSpPr>
          <p:spPr>
            <a:xfrm>
              <a:off x="8391587" y="3201459"/>
              <a:ext cx="1550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i="1" dirty="0"/>
                <a:t>3x3, 256, h/4, w/4</a:t>
              </a:r>
              <a:endParaRPr lang="ko-KR" altLang="en-US" sz="1400" b="1" i="1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1B80375-9804-42F5-ADC0-F943C69A2011}"/>
                </a:ext>
              </a:extLst>
            </p:cNvPr>
            <p:cNvSpPr txBox="1"/>
            <p:nvPr/>
          </p:nvSpPr>
          <p:spPr>
            <a:xfrm>
              <a:off x="8400396" y="4733585"/>
              <a:ext cx="1550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i="1" dirty="0"/>
                <a:t>3x3, 128, h/2, w/2</a:t>
              </a:r>
              <a:endParaRPr lang="ko-KR" altLang="en-US" sz="1400" b="1" i="1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47967D4-FEDB-484B-B6BA-D0D0CA28CD2D}"/>
                </a:ext>
              </a:extLst>
            </p:cNvPr>
            <p:cNvSpPr txBox="1"/>
            <p:nvPr/>
          </p:nvSpPr>
          <p:spPr>
            <a:xfrm>
              <a:off x="8819534" y="5247392"/>
              <a:ext cx="11192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i="1" dirty="0"/>
                <a:t>3x3, 64, h, w</a:t>
              </a:r>
              <a:endParaRPr lang="ko-KR" altLang="en-US" sz="1400" b="1" i="1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DF82318-84A0-404F-9DC7-2966BA2DB897}"/>
                </a:ext>
              </a:extLst>
            </p:cNvPr>
            <p:cNvSpPr txBox="1"/>
            <p:nvPr/>
          </p:nvSpPr>
          <p:spPr>
            <a:xfrm>
              <a:off x="8910906" y="5761199"/>
              <a:ext cx="10278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i="1" dirty="0"/>
                <a:t>3x3, 3, h, w</a:t>
              </a:r>
              <a:endParaRPr lang="ko-KR" altLang="en-US" sz="1400" b="1" i="1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04A316-FDFA-423F-B6E2-EB517DA5F260}"/>
              </a:ext>
            </a:extLst>
          </p:cNvPr>
          <p:cNvSpPr txBox="1"/>
          <p:nvPr/>
        </p:nvSpPr>
        <p:spPr>
          <a:xfrm>
            <a:off x="1394988" y="3986632"/>
            <a:ext cx="407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Pretrained using Places365 dataset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51CC052-1460-420F-8A77-7E858B07BD62}"/>
              </a:ext>
            </a:extLst>
          </p:cNvPr>
          <p:cNvSpPr txBox="1"/>
          <p:nvPr/>
        </p:nvSpPr>
        <p:spPr>
          <a:xfrm>
            <a:off x="1384103" y="1635880"/>
            <a:ext cx="407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BN: Batch Normalization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515E11D-13A7-4C6D-930A-A2EF2B707AEB}"/>
              </a:ext>
            </a:extLst>
          </p:cNvPr>
          <p:cNvSpPr txBox="1"/>
          <p:nvPr/>
        </p:nvSpPr>
        <p:spPr>
          <a:xfrm>
            <a:off x="1387186" y="2288127"/>
            <a:ext cx="407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b="1" dirty="0" err="1">
                <a:latin typeface="Calibri" panose="020F0502020204030204" pitchFamily="34" charset="0"/>
                <a:cs typeface="Calibri" panose="020F0502020204030204" pitchFamily="34" charset="0"/>
              </a:rPr>
              <a:t>ResBlk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: Residual Block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7BFB7D-ED88-4E87-BD6A-2E16C3D734A5}"/>
              </a:ext>
            </a:extLst>
          </p:cNvPr>
          <p:cNvSpPr txBox="1"/>
          <p:nvPr/>
        </p:nvSpPr>
        <p:spPr>
          <a:xfrm>
            <a:off x="1384102" y="2882828"/>
            <a:ext cx="407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NN: Nearest Neighbor 2x </a:t>
            </a:r>
            <a:r>
              <a:rPr lang="en-US" altLang="ko-KR" b="1" dirty="0" err="1">
                <a:latin typeface="Calibri" panose="020F0502020204030204" pitchFamily="34" charset="0"/>
                <a:cs typeface="Calibri" panose="020F0502020204030204" pitchFamily="34" charset="0"/>
              </a:rPr>
              <a:t>Upsampling</a:t>
            </a:r>
            <a:endParaRPr lang="en-US" altLang="ko-K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764451-7AD1-480F-95BC-500665980F6C}"/>
              </a:ext>
            </a:extLst>
          </p:cNvPr>
          <p:cNvSpPr txBox="1"/>
          <p:nvPr/>
        </p:nvSpPr>
        <p:spPr>
          <a:xfrm>
            <a:off x="1394989" y="3473612"/>
            <a:ext cx="407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1000 iteration</a:t>
            </a:r>
          </a:p>
        </p:txBody>
      </p:sp>
    </p:spTree>
    <p:extLst>
      <p:ext uri="{BB962C8B-B14F-4D97-AF65-F5344CB8AC3E}">
        <p14:creationId xmlns:p14="http://schemas.microsoft.com/office/powerpoint/2010/main" val="4117449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239C62-43A6-4B6E-9B10-74CA6A61DC97}"/>
              </a:ext>
            </a:extLst>
          </p:cNvPr>
          <p:cNvSpPr txBox="1"/>
          <p:nvPr/>
        </p:nvSpPr>
        <p:spPr>
          <a:xfrm>
            <a:off x="73586" y="99712"/>
            <a:ext cx="1189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Experimental Results</a:t>
            </a:r>
            <a:endParaRPr kumimoji="1" lang="ko-Kore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89118B-388A-4FCE-9865-4F2B5ED944F8}"/>
              </a:ext>
            </a:extLst>
          </p:cNvPr>
          <p:cNvSpPr txBox="1"/>
          <p:nvPr/>
        </p:nvSpPr>
        <p:spPr>
          <a:xfrm>
            <a:off x="692549" y="798087"/>
            <a:ext cx="396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kumimoji="1" lang="en-US" altLang="ko-Kore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Qualitative Results</a:t>
            </a:r>
            <a:endParaRPr kumimoji="1" lang="ko-Kore-KR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5" name="Picture 1" descr="img (0542).png">
            <a:extLst>
              <a:ext uri="{FF2B5EF4-FFF2-40B4-BE49-F238E27FC236}">
                <a16:creationId xmlns:a16="http://schemas.microsoft.com/office/drawing/2014/main" id="{6DF28937-9F2B-4B55-A87B-AF7336A89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23" y="4696231"/>
            <a:ext cx="1620000" cy="1620000"/>
          </a:xfrm>
          <a:prstGeom prst="rect">
            <a:avLst/>
          </a:prstGeom>
        </p:spPr>
      </p:pic>
      <p:pic>
        <p:nvPicPr>
          <p:cNvPr id="67" name="Picture 3" descr="masked (0542).jpg">
            <a:extLst>
              <a:ext uri="{FF2B5EF4-FFF2-40B4-BE49-F238E27FC236}">
                <a16:creationId xmlns:a16="http://schemas.microsoft.com/office/drawing/2014/main" id="{86FECA04-9418-407C-96FF-1DD1FDC61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694" y="4696231"/>
            <a:ext cx="1620000" cy="1620000"/>
          </a:xfrm>
          <a:prstGeom prst="rect">
            <a:avLst/>
          </a:prstGeom>
        </p:spPr>
      </p:pic>
      <p:pic>
        <p:nvPicPr>
          <p:cNvPr id="68" name="Picture 9" descr="result (0542).jpg">
            <a:extLst>
              <a:ext uri="{FF2B5EF4-FFF2-40B4-BE49-F238E27FC236}">
                <a16:creationId xmlns:a16="http://schemas.microsoft.com/office/drawing/2014/main" id="{6B937AE4-1EB4-4F7E-9723-3C23A5452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665" y="4696231"/>
            <a:ext cx="1620000" cy="1620000"/>
          </a:xfrm>
          <a:prstGeom prst="rect">
            <a:avLst/>
          </a:prstGeom>
        </p:spPr>
      </p:pic>
      <p:pic>
        <p:nvPicPr>
          <p:cNvPr id="69" name="Picture 11" descr="img (0542).png">
            <a:extLst>
              <a:ext uri="{FF2B5EF4-FFF2-40B4-BE49-F238E27FC236}">
                <a16:creationId xmlns:a16="http://schemas.microsoft.com/office/drawing/2014/main" id="{B83C1A97-44FD-4E70-B228-FB1495F95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636" y="4696231"/>
            <a:ext cx="1620000" cy="1620000"/>
          </a:xfrm>
          <a:prstGeom prst="rect">
            <a:avLst/>
          </a:prstGeom>
        </p:spPr>
      </p:pic>
      <p:pic>
        <p:nvPicPr>
          <p:cNvPr id="70" name="Picture 13" descr="result (0542).jpg">
            <a:extLst>
              <a:ext uri="{FF2B5EF4-FFF2-40B4-BE49-F238E27FC236}">
                <a16:creationId xmlns:a16="http://schemas.microsoft.com/office/drawing/2014/main" id="{AA0E489C-BFD2-4662-ABFC-E5A37253B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8607" y="4696231"/>
            <a:ext cx="1620000" cy="1620000"/>
          </a:xfrm>
          <a:prstGeom prst="rect">
            <a:avLst/>
          </a:prstGeom>
        </p:spPr>
      </p:pic>
      <p:pic>
        <p:nvPicPr>
          <p:cNvPr id="71" name="Picture 7" descr="result (0542).jpg">
            <a:extLst>
              <a:ext uri="{FF2B5EF4-FFF2-40B4-BE49-F238E27FC236}">
                <a16:creationId xmlns:a16="http://schemas.microsoft.com/office/drawing/2014/main" id="{39B9E959-2507-44D7-99AF-F341DEC91B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3580" y="4696231"/>
            <a:ext cx="1620000" cy="1620000"/>
          </a:xfrm>
          <a:prstGeom prst="rect">
            <a:avLst/>
          </a:prstGeom>
        </p:spPr>
      </p:pic>
      <p:pic>
        <p:nvPicPr>
          <p:cNvPr id="72" name="Picture 1" descr="img (0716).png">
            <a:extLst>
              <a:ext uri="{FF2B5EF4-FFF2-40B4-BE49-F238E27FC236}">
                <a16:creationId xmlns:a16="http://schemas.microsoft.com/office/drawing/2014/main" id="{AE2BB119-846E-4B2E-9408-9217FBA9A4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723" y="2977992"/>
            <a:ext cx="1620000" cy="1620000"/>
          </a:xfrm>
          <a:prstGeom prst="rect">
            <a:avLst/>
          </a:prstGeom>
        </p:spPr>
      </p:pic>
      <p:pic>
        <p:nvPicPr>
          <p:cNvPr id="74" name="Picture 9" descr="result (0716).jpg">
            <a:extLst>
              <a:ext uri="{FF2B5EF4-FFF2-40B4-BE49-F238E27FC236}">
                <a16:creationId xmlns:a16="http://schemas.microsoft.com/office/drawing/2014/main" id="{5EC92729-8431-4534-8588-1558A3B640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5311" y="2977992"/>
            <a:ext cx="1620000" cy="1620000"/>
          </a:xfrm>
          <a:prstGeom prst="rect">
            <a:avLst/>
          </a:prstGeom>
        </p:spPr>
      </p:pic>
      <p:pic>
        <p:nvPicPr>
          <p:cNvPr id="75" name="Picture 11" descr="img (0716).png">
            <a:extLst>
              <a:ext uri="{FF2B5EF4-FFF2-40B4-BE49-F238E27FC236}">
                <a16:creationId xmlns:a16="http://schemas.microsoft.com/office/drawing/2014/main" id="{EEE14BE3-D9F4-468D-8367-50C85F00EF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8605" y="2977992"/>
            <a:ext cx="1620000" cy="1620000"/>
          </a:xfrm>
          <a:prstGeom prst="rect">
            <a:avLst/>
          </a:prstGeom>
        </p:spPr>
      </p:pic>
      <p:pic>
        <p:nvPicPr>
          <p:cNvPr id="76" name="Picture 13" descr="result (0716).jpg">
            <a:extLst>
              <a:ext uri="{FF2B5EF4-FFF2-40B4-BE49-F238E27FC236}">
                <a16:creationId xmlns:a16="http://schemas.microsoft.com/office/drawing/2014/main" id="{483D0391-ACC9-4F82-9149-5074D82EA2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1899" y="2977992"/>
            <a:ext cx="1620000" cy="1620000"/>
          </a:xfrm>
          <a:prstGeom prst="rect">
            <a:avLst/>
          </a:prstGeom>
        </p:spPr>
      </p:pic>
      <p:pic>
        <p:nvPicPr>
          <p:cNvPr id="77" name="Picture 3" descr="masked (0716).jpg">
            <a:extLst>
              <a:ext uri="{FF2B5EF4-FFF2-40B4-BE49-F238E27FC236}">
                <a16:creationId xmlns:a16="http://schemas.microsoft.com/office/drawing/2014/main" id="{4B447216-899D-47D3-A97B-2DA327967B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2017" y="2977992"/>
            <a:ext cx="1620000" cy="1620000"/>
          </a:xfrm>
          <a:prstGeom prst="rect">
            <a:avLst/>
          </a:prstGeom>
        </p:spPr>
      </p:pic>
      <p:pic>
        <p:nvPicPr>
          <p:cNvPr id="78" name="Picture 7" descr="result (0716).jpg">
            <a:extLst>
              <a:ext uri="{FF2B5EF4-FFF2-40B4-BE49-F238E27FC236}">
                <a16:creationId xmlns:a16="http://schemas.microsoft.com/office/drawing/2014/main" id="{837BEC34-6AFC-45B5-9B75-176C3A2982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05191" y="2977992"/>
            <a:ext cx="1620000" cy="1620000"/>
          </a:xfrm>
          <a:prstGeom prst="rect">
            <a:avLst/>
          </a:prstGeom>
        </p:spPr>
      </p:pic>
      <p:pic>
        <p:nvPicPr>
          <p:cNvPr id="100" name="Picture 1" descr="img (0670).png">
            <a:extLst>
              <a:ext uri="{FF2B5EF4-FFF2-40B4-BE49-F238E27FC236}">
                <a16:creationId xmlns:a16="http://schemas.microsoft.com/office/drawing/2014/main" id="{D9B53151-E980-43A4-934C-34AEA8F6FB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8723" y="1259752"/>
            <a:ext cx="1620000" cy="1620000"/>
          </a:xfrm>
          <a:prstGeom prst="rect">
            <a:avLst/>
          </a:prstGeom>
        </p:spPr>
      </p:pic>
      <p:pic>
        <p:nvPicPr>
          <p:cNvPr id="102" name="Picture 3" descr="masked (0670).jpg">
            <a:extLst>
              <a:ext uri="{FF2B5EF4-FFF2-40B4-BE49-F238E27FC236}">
                <a16:creationId xmlns:a16="http://schemas.microsoft.com/office/drawing/2014/main" id="{10F17B78-D0D6-449F-9F26-3238671703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52017" y="1259752"/>
            <a:ext cx="1620000" cy="162000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7C17A51F-0D17-424A-B841-ADE4439D483E}"/>
              </a:ext>
            </a:extLst>
          </p:cNvPr>
          <p:cNvGrpSpPr/>
          <p:nvPr/>
        </p:nvGrpSpPr>
        <p:grpSpPr>
          <a:xfrm>
            <a:off x="4215311" y="1259752"/>
            <a:ext cx="1620000" cy="1620000"/>
            <a:chOff x="5945471" y="4645610"/>
            <a:chExt cx="1074267" cy="1074267"/>
          </a:xfrm>
        </p:grpSpPr>
        <p:pic>
          <p:nvPicPr>
            <p:cNvPr id="103" name="Picture 9" descr="result (0670).jpg">
              <a:extLst>
                <a:ext uri="{FF2B5EF4-FFF2-40B4-BE49-F238E27FC236}">
                  <a16:creationId xmlns:a16="http://schemas.microsoft.com/office/drawing/2014/main" id="{EFB359BB-DE12-4660-88E5-D85E11C0B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945471" y="4645610"/>
              <a:ext cx="1074267" cy="1074267"/>
            </a:xfrm>
            <a:prstGeom prst="rect">
              <a:avLst/>
            </a:prstGeom>
          </p:spPr>
        </p:pic>
        <p:pic>
          <p:nvPicPr>
            <p:cNvPr id="107" name="Picture 9" descr="result (0670).jpg">
              <a:extLst>
                <a:ext uri="{FF2B5EF4-FFF2-40B4-BE49-F238E27FC236}">
                  <a16:creationId xmlns:a16="http://schemas.microsoft.com/office/drawing/2014/main" id="{2B34BB16-CF71-4D06-95E7-CACD625033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40377" t="48008" r="34182" b="18410"/>
            <a:stretch/>
          </p:blipFill>
          <p:spPr>
            <a:xfrm>
              <a:off x="5965513" y="4661089"/>
              <a:ext cx="371862" cy="490857"/>
            </a:xfrm>
            <a:prstGeom prst="rect">
              <a:avLst/>
            </a:prstGeom>
            <a:ln w="25400">
              <a:solidFill>
                <a:srgbClr val="C00000"/>
              </a:solidFill>
            </a:ln>
          </p:spPr>
        </p:pic>
        <p:cxnSp>
          <p:nvCxnSpPr>
            <p:cNvPr id="117" name="직선 연결선 116">
              <a:extLst>
                <a:ext uri="{FF2B5EF4-FFF2-40B4-BE49-F238E27FC236}">
                  <a16:creationId xmlns:a16="http://schemas.microsoft.com/office/drawing/2014/main" id="{D042A4E4-DEB0-498D-A928-18FB3A30CF66}"/>
                </a:ext>
              </a:extLst>
            </p:cNvPr>
            <p:cNvCxnSpPr>
              <a:cxnSpLocks/>
            </p:cNvCxnSpPr>
            <p:nvPr/>
          </p:nvCxnSpPr>
          <p:spPr>
            <a:xfrm>
              <a:off x="6338119" y="4653271"/>
              <a:ext cx="273640" cy="53338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연결선 117">
              <a:extLst>
                <a:ext uri="{FF2B5EF4-FFF2-40B4-BE49-F238E27FC236}">
                  <a16:creationId xmlns:a16="http://schemas.microsoft.com/office/drawing/2014/main" id="{D5627771-687D-486B-B23F-F3CADC6C5F0C}"/>
                </a:ext>
              </a:extLst>
            </p:cNvPr>
            <p:cNvCxnSpPr>
              <a:cxnSpLocks/>
            </p:cNvCxnSpPr>
            <p:nvPr/>
          </p:nvCxnSpPr>
          <p:spPr>
            <a:xfrm>
              <a:off x="5949386" y="5159795"/>
              <a:ext cx="414465" cy="35740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직사각형 118">
              <a:extLst>
                <a:ext uri="{FF2B5EF4-FFF2-40B4-BE49-F238E27FC236}">
                  <a16:creationId xmlns:a16="http://schemas.microsoft.com/office/drawing/2014/main" id="{657784A9-7718-4610-B1BB-E779F88FC685}"/>
                </a:ext>
              </a:extLst>
            </p:cNvPr>
            <p:cNvSpPr/>
            <p:nvPr/>
          </p:nvSpPr>
          <p:spPr>
            <a:xfrm>
              <a:off x="6364529" y="5186656"/>
              <a:ext cx="247908" cy="330544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93087240-5CF4-4210-99FD-99F9E7FA9E17}"/>
              </a:ext>
            </a:extLst>
          </p:cNvPr>
          <p:cNvGrpSpPr/>
          <p:nvPr/>
        </p:nvGrpSpPr>
        <p:grpSpPr>
          <a:xfrm>
            <a:off x="6078605" y="1259752"/>
            <a:ext cx="1620000" cy="1620000"/>
            <a:chOff x="5945471" y="5737348"/>
            <a:chExt cx="1074267" cy="1074267"/>
          </a:xfrm>
        </p:grpSpPr>
        <p:pic>
          <p:nvPicPr>
            <p:cNvPr id="104" name="Picture 11" descr="img (0670).png">
              <a:extLst>
                <a:ext uri="{FF2B5EF4-FFF2-40B4-BE49-F238E27FC236}">
                  <a16:creationId xmlns:a16="http://schemas.microsoft.com/office/drawing/2014/main" id="{FD33DB3D-48C4-4C90-B58A-9A185A22C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945471" y="5737348"/>
              <a:ext cx="1074267" cy="1074267"/>
            </a:xfrm>
            <a:prstGeom prst="rect">
              <a:avLst/>
            </a:prstGeom>
          </p:spPr>
        </p:pic>
        <p:pic>
          <p:nvPicPr>
            <p:cNvPr id="108" name="Picture 11" descr="img (0670).png">
              <a:extLst>
                <a:ext uri="{FF2B5EF4-FFF2-40B4-BE49-F238E27FC236}">
                  <a16:creationId xmlns:a16="http://schemas.microsoft.com/office/drawing/2014/main" id="{41BD234B-A2EC-4928-B280-506BF2C24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37324" t="48346" r="37744" b="18581"/>
            <a:stretch/>
          </p:blipFill>
          <p:spPr>
            <a:xfrm>
              <a:off x="5965513" y="5749556"/>
              <a:ext cx="371862" cy="493285"/>
            </a:xfrm>
            <a:prstGeom prst="rect">
              <a:avLst/>
            </a:prstGeom>
            <a:ln w="25400">
              <a:solidFill>
                <a:srgbClr val="C00000"/>
              </a:solidFill>
            </a:ln>
          </p:spPr>
        </p:pic>
        <p:cxnSp>
          <p:nvCxnSpPr>
            <p:cNvPr id="111" name="직선 연결선 110">
              <a:extLst>
                <a:ext uri="{FF2B5EF4-FFF2-40B4-BE49-F238E27FC236}">
                  <a16:creationId xmlns:a16="http://schemas.microsoft.com/office/drawing/2014/main" id="{3A88F513-E811-4229-8BDF-DBA5121E7820}"/>
                </a:ext>
              </a:extLst>
            </p:cNvPr>
            <p:cNvCxnSpPr/>
            <p:nvPr/>
          </p:nvCxnSpPr>
          <p:spPr>
            <a:xfrm>
              <a:off x="6344407" y="5737348"/>
              <a:ext cx="269708" cy="53713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>
              <a:extLst>
                <a:ext uri="{FF2B5EF4-FFF2-40B4-BE49-F238E27FC236}">
                  <a16:creationId xmlns:a16="http://schemas.microsoft.com/office/drawing/2014/main" id="{016B5637-B1FA-4EFB-AF7D-F723BE77F68E}"/>
                </a:ext>
              </a:extLst>
            </p:cNvPr>
            <p:cNvCxnSpPr>
              <a:cxnSpLocks/>
            </p:cNvCxnSpPr>
            <p:nvPr/>
          </p:nvCxnSpPr>
          <p:spPr>
            <a:xfrm>
              <a:off x="5960047" y="6252617"/>
              <a:ext cx="391903" cy="34971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직사각형 119">
              <a:extLst>
                <a:ext uri="{FF2B5EF4-FFF2-40B4-BE49-F238E27FC236}">
                  <a16:creationId xmlns:a16="http://schemas.microsoft.com/office/drawing/2014/main" id="{36D4E1CD-B6BB-4EEB-A04E-88742F1DE80E}"/>
                </a:ext>
              </a:extLst>
            </p:cNvPr>
            <p:cNvSpPr/>
            <p:nvPr/>
          </p:nvSpPr>
          <p:spPr>
            <a:xfrm>
              <a:off x="6359441" y="6273136"/>
              <a:ext cx="247908" cy="330544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8F3AE3E6-F497-4F05-8BF8-EB2CA27B27D1}"/>
              </a:ext>
            </a:extLst>
          </p:cNvPr>
          <p:cNvGrpSpPr/>
          <p:nvPr/>
        </p:nvGrpSpPr>
        <p:grpSpPr>
          <a:xfrm>
            <a:off x="7941899" y="1259752"/>
            <a:ext cx="1620000" cy="1620000"/>
            <a:chOff x="5945471" y="6829086"/>
            <a:chExt cx="1074267" cy="1074267"/>
          </a:xfrm>
        </p:grpSpPr>
        <p:pic>
          <p:nvPicPr>
            <p:cNvPr id="105" name="Picture 13" descr="result (0670).jpg">
              <a:extLst>
                <a:ext uri="{FF2B5EF4-FFF2-40B4-BE49-F238E27FC236}">
                  <a16:creationId xmlns:a16="http://schemas.microsoft.com/office/drawing/2014/main" id="{F191CE82-8A41-4B03-A215-F9772B205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945471" y="6829086"/>
              <a:ext cx="1074267" cy="1074267"/>
            </a:xfrm>
            <a:prstGeom prst="rect">
              <a:avLst/>
            </a:prstGeom>
          </p:spPr>
        </p:pic>
        <p:pic>
          <p:nvPicPr>
            <p:cNvPr id="109" name="Picture 13" descr="result (0670).jpg">
              <a:extLst>
                <a:ext uri="{FF2B5EF4-FFF2-40B4-BE49-F238E27FC236}">
                  <a16:creationId xmlns:a16="http://schemas.microsoft.com/office/drawing/2014/main" id="{1801AAFA-C4D0-4F8E-A152-CB07269DC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37754" t="48986" r="38840" b="20486"/>
            <a:stretch/>
          </p:blipFill>
          <p:spPr>
            <a:xfrm>
              <a:off x="5963039" y="6846759"/>
              <a:ext cx="371862" cy="485038"/>
            </a:xfrm>
            <a:prstGeom prst="rect">
              <a:avLst/>
            </a:prstGeom>
            <a:ln w="25400">
              <a:solidFill>
                <a:srgbClr val="C00000"/>
              </a:solidFill>
            </a:ln>
          </p:spPr>
        </p:pic>
        <p:cxnSp>
          <p:nvCxnSpPr>
            <p:cNvPr id="113" name="직선 연결선 112">
              <a:extLst>
                <a:ext uri="{FF2B5EF4-FFF2-40B4-BE49-F238E27FC236}">
                  <a16:creationId xmlns:a16="http://schemas.microsoft.com/office/drawing/2014/main" id="{3F18C018-B880-436D-AFAA-455F79EB15FD}"/>
                </a:ext>
              </a:extLst>
            </p:cNvPr>
            <p:cNvCxnSpPr>
              <a:cxnSpLocks/>
            </p:cNvCxnSpPr>
            <p:nvPr/>
          </p:nvCxnSpPr>
          <p:spPr>
            <a:xfrm>
              <a:off x="5956148" y="7339434"/>
              <a:ext cx="400379" cy="35751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연결선 113">
              <a:extLst>
                <a:ext uri="{FF2B5EF4-FFF2-40B4-BE49-F238E27FC236}">
                  <a16:creationId xmlns:a16="http://schemas.microsoft.com/office/drawing/2014/main" id="{AE37916D-62A0-42B6-B0D5-ED6DCF0F7169}"/>
                </a:ext>
              </a:extLst>
            </p:cNvPr>
            <p:cNvCxnSpPr>
              <a:cxnSpLocks/>
            </p:cNvCxnSpPr>
            <p:nvPr/>
          </p:nvCxnSpPr>
          <p:spPr>
            <a:xfrm>
              <a:off x="6343205" y="6844114"/>
              <a:ext cx="257989" cy="52229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직사각형 120">
              <a:extLst>
                <a:ext uri="{FF2B5EF4-FFF2-40B4-BE49-F238E27FC236}">
                  <a16:creationId xmlns:a16="http://schemas.microsoft.com/office/drawing/2014/main" id="{F0FC344E-22D3-4B9A-8410-E417FAA91C55}"/>
                </a:ext>
              </a:extLst>
            </p:cNvPr>
            <p:cNvSpPr/>
            <p:nvPr/>
          </p:nvSpPr>
          <p:spPr>
            <a:xfrm>
              <a:off x="6353286" y="7366405"/>
              <a:ext cx="247908" cy="330544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28E3A89A-9A84-4C1E-A3E4-00B46D9C8BEC}"/>
              </a:ext>
            </a:extLst>
          </p:cNvPr>
          <p:cNvGrpSpPr/>
          <p:nvPr/>
        </p:nvGrpSpPr>
        <p:grpSpPr>
          <a:xfrm>
            <a:off x="9805191" y="1259752"/>
            <a:ext cx="1620000" cy="1620000"/>
            <a:chOff x="5945471" y="7920824"/>
            <a:chExt cx="1074267" cy="1074267"/>
          </a:xfrm>
        </p:grpSpPr>
        <p:pic>
          <p:nvPicPr>
            <p:cNvPr id="106" name="Picture 7" descr="result (0670).jpg">
              <a:extLst>
                <a:ext uri="{FF2B5EF4-FFF2-40B4-BE49-F238E27FC236}">
                  <a16:creationId xmlns:a16="http://schemas.microsoft.com/office/drawing/2014/main" id="{9D4F5C1C-BD94-4011-BB43-F59A200C5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945471" y="7920824"/>
              <a:ext cx="1074267" cy="1074267"/>
            </a:xfrm>
            <a:prstGeom prst="rect">
              <a:avLst/>
            </a:prstGeom>
          </p:spPr>
        </p:pic>
        <p:pic>
          <p:nvPicPr>
            <p:cNvPr id="110" name="Picture 7" descr="result (0670).jpg">
              <a:extLst>
                <a:ext uri="{FF2B5EF4-FFF2-40B4-BE49-F238E27FC236}">
                  <a16:creationId xmlns:a16="http://schemas.microsoft.com/office/drawing/2014/main" id="{CD92DD50-0A97-4929-81B2-9EAC9B3376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38704" t="49424" r="32379" b="12187"/>
            <a:stretch/>
          </p:blipFill>
          <p:spPr>
            <a:xfrm>
              <a:off x="5958092" y="7937923"/>
              <a:ext cx="371862" cy="493669"/>
            </a:xfrm>
            <a:prstGeom prst="rect">
              <a:avLst/>
            </a:prstGeom>
            <a:ln w="25400">
              <a:solidFill>
                <a:srgbClr val="C00000"/>
              </a:solidFill>
            </a:ln>
          </p:spPr>
        </p:pic>
        <p:cxnSp>
          <p:nvCxnSpPr>
            <p:cNvPr id="115" name="직선 연결선 114">
              <a:extLst>
                <a:ext uri="{FF2B5EF4-FFF2-40B4-BE49-F238E27FC236}">
                  <a16:creationId xmlns:a16="http://schemas.microsoft.com/office/drawing/2014/main" id="{DECB1A8D-ABE4-4545-8058-AC045E270CD2}"/>
                </a:ext>
              </a:extLst>
            </p:cNvPr>
            <p:cNvCxnSpPr>
              <a:cxnSpLocks/>
            </p:cNvCxnSpPr>
            <p:nvPr/>
          </p:nvCxnSpPr>
          <p:spPr>
            <a:xfrm>
              <a:off x="5953962" y="8429895"/>
              <a:ext cx="397961" cy="35508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>
              <a:extLst>
                <a:ext uri="{FF2B5EF4-FFF2-40B4-BE49-F238E27FC236}">
                  <a16:creationId xmlns:a16="http://schemas.microsoft.com/office/drawing/2014/main" id="{AC7CA3C2-DBFD-4138-98E5-A4B6D42AEC35}"/>
                </a:ext>
              </a:extLst>
            </p:cNvPr>
            <p:cNvCxnSpPr>
              <a:cxnSpLocks/>
            </p:cNvCxnSpPr>
            <p:nvPr/>
          </p:nvCxnSpPr>
          <p:spPr>
            <a:xfrm>
              <a:off x="6341018" y="7927287"/>
              <a:ext cx="266331" cy="52714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9FCFF0EB-1C23-4238-8106-F31B4777E06D}"/>
                </a:ext>
              </a:extLst>
            </p:cNvPr>
            <p:cNvSpPr/>
            <p:nvPr/>
          </p:nvSpPr>
          <p:spPr>
            <a:xfrm>
              <a:off x="6355682" y="8454436"/>
              <a:ext cx="247908" cy="330544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3C3485D-598E-4389-ACA2-5A7A69B3D7F7}"/>
              </a:ext>
            </a:extLst>
          </p:cNvPr>
          <p:cNvSpPr txBox="1"/>
          <p:nvPr/>
        </p:nvSpPr>
        <p:spPr>
          <a:xfrm>
            <a:off x="1075952" y="6363326"/>
            <a:ext cx="677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GT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E2B7A48-2ECD-48F8-A680-3771DB041B7F}"/>
              </a:ext>
            </a:extLst>
          </p:cNvPr>
          <p:cNvSpPr txBox="1"/>
          <p:nvPr/>
        </p:nvSpPr>
        <p:spPr>
          <a:xfrm>
            <a:off x="2725090" y="6363326"/>
            <a:ext cx="873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1EFB2CA-6E7C-45DE-A786-8AE2DC2A2DC4}"/>
              </a:ext>
            </a:extLst>
          </p:cNvPr>
          <p:cNvSpPr txBox="1"/>
          <p:nvPr/>
        </p:nvSpPr>
        <p:spPr>
          <a:xfrm>
            <a:off x="4278996" y="6363326"/>
            <a:ext cx="1556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Gated Conv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DB65812-ECC9-4263-A642-DFFBDAA31297}"/>
              </a:ext>
            </a:extLst>
          </p:cNvPr>
          <p:cNvSpPr txBox="1"/>
          <p:nvPr/>
        </p:nvSpPr>
        <p:spPr>
          <a:xfrm>
            <a:off x="6124640" y="6363326"/>
            <a:ext cx="1556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EdgeConnect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0E875CD-F8A1-4F9D-BF75-E3431D780936}"/>
              </a:ext>
            </a:extLst>
          </p:cNvPr>
          <p:cNvSpPr txBox="1"/>
          <p:nvPr/>
        </p:nvSpPr>
        <p:spPr>
          <a:xfrm>
            <a:off x="8399140" y="6363326"/>
            <a:ext cx="71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DIP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A85675D-260A-4A0D-A5E4-7BF923FB29EB}"/>
              </a:ext>
            </a:extLst>
          </p:cNvPr>
          <p:cNvSpPr txBox="1"/>
          <p:nvPr/>
        </p:nvSpPr>
        <p:spPr>
          <a:xfrm>
            <a:off x="9836259" y="6363326"/>
            <a:ext cx="1556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AdaFill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(Ours)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사각형: 둥근 모서리 127">
            <a:extLst>
              <a:ext uri="{FF2B5EF4-FFF2-40B4-BE49-F238E27FC236}">
                <a16:creationId xmlns:a16="http://schemas.microsoft.com/office/drawing/2014/main" id="{73FB3B0A-8015-4D19-A11D-11884B2C45A1}"/>
              </a:ext>
            </a:extLst>
          </p:cNvPr>
          <p:cNvSpPr/>
          <p:nvPr/>
        </p:nvSpPr>
        <p:spPr>
          <a:xfrm>
            <a:off x="9689564" y="1028919"/>
            <a:ext cx="1886351" cy="5781612"/>
          </a:xfrm>
          <a:prstGeom prst="roundRect">
            <a:avLst>
              <a:gd name="adj" fmla="val 6893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97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239C62-43A6-4B6E-9B10-74CA6A61DC97}"/>
              </a:ext>
            </a:extLst>
          </p:cNvPr>
          <p:cNvSpPr txBox="1"/>
          <p:nvPr/>
        </p:nvSpPr>
        <p:spPr>
          <a:xfrm>
            <a:off x="73586" y="99712"/>
            <a:ext cx="1189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Experimental Results</a:t>
            </a:r>
            <a:endParaRPr kumimoji="1" lang="ko-Kore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9" name="Picture 1" descr="img (0897).png">
            <a:extLst>
              <a:ext uri="{FF2B5EF4-FFF2-40B4-BE49-F238E27FC236}">
                <a16:creationId xmlns:a16="http://schemas.microsoft.com/office/drawing/2014/main" id="{E3C3CD9E-4778-4B90-A131-790F9B98B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20" y="4696231"/>
            <a:ext cx="1620000" cy="1620000"/>
          </a:xfrm>
          <a:prstGeom prst="rect">
            <a:avLst/>
          </a:prstGeom>
        </p:spPr>
      </p:pic>
      <p:pic>
        <p:nvPicPr>
          <p:cNvPr id="81" name="Picture 3" descr="masked (0897).jpg">
            <a:extLst>
              <a:ext uri="{FF2B5EF4-FFF2-40B4-BE49-F238E27FC236}">
                <a16:creationId xmlns:a16="http://schemas.microsoft.com/office/drawing/2014/main" id="{A316B667-BE07-407D-A36B-A8E4356F5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657" y="4696231"/>
            <a:ext cx="1620000" cy="1620000"/>
          </a:xfrm>
          <a:prstGeom prst="rect">
            <a:avLst/>
          </a:prstGeom>
        </p:spPr>
      </p:pic>
      <p:pic>
        <p:nvPicPr>
          <p:cNvPr id="82" name="Picture 9" descr="result (0897).jpg">
            <a:extLst>
              <a:ext uri="{FF2B5EF4-FFF2-40B4-BE49-F238E27FC236}">
                <a16:creationId xmlns:a16="http://schemas.microsoft.com/office/drawing/2014/main" id="{3E5ED74D-1A5B-4AAF-B446-FFA1E166D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94" y="4696231"/>
            <a:ext cx="1620000" cy="1620000"/>
          </a:xfrm>
          <a:prstGeom prst="rect">
            <a:avLst/>
          </a:prstGeom>
        </p:spPr>
      </p:pic>
      <p:pic>
        <p:nvPicPr>
          <p:cNvPr id="83" name="Picture 11" descr="img (0897).png">
            <a:extLst>
              <a:ext uri="{FF2B5EF4-FFF2-40B4-BE49-F238E27FC236}">
                <a16:creationId xmlns:a16="http://schemas.microsoft.com/office/drawing/2014/main" id="{3CDE6128-060A-4BF2-9541-AC8467E45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131" y="4696231"/>
            <a:ext cx="1620000" cy="1620000"/>
          </a:xfrm>
          <a:prstGeom prst="rect">
            <a:avLst/>
          </a:prstGeom>
        </p:spPr>
      </p:pic>
      <p:pic>
        <p:nvPicPr>
          <p:cNvPr id="84" name="Picture 13" descr="result (0897).jpg">
            <a:extLst>
              <a:ext uri="{FF2B5EF4-FFF2-40B4-BE49-F238E27FC236}">
                <a16:creationId xmlns:a16="http://schemas.microsoft.com/office/drawing/2014/main" id="{B96F75CF-83E2-4CCD-A5C7-8442A05CB6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368" y="4696231"/>
            <a:ext cx="1620000" cy="1620000"/>
          </a:xfrm>
          <a:prstGeom prst="rect">
            <a:avLst/>
          </a:prstGeom>
        </p:spPr>
      </p:pic>
      <p:pic>
        <p:nvPicPr>
          <p:cNvPr id="85" name="Picture 7" descr="result (0897).jpg">
            <a:extLst>
              <a:ext uri="{FF2B5EF4-FFF2-40B4-BE49-F238E27FC236}">
                <a16:creationId xmlns:a16="http://schemas.microsoft.com/office/drawing/2014/main" id="{C0F791B4-9139-4A52-A4A5-28271E362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9606" y="4696231"/>
            <a:ext cx="1620000" cy="1620000"/>
          </a:xfrm>
          <a:prstGeom prst="rect">
            <a:avLst/>
          </a:prstGeom>
        </p:spPr>
      </p:pic>
      <p:pic>
        <p:nvPicPr>
          <p:cNvPr id="86" name="Picture 1" descr="img (0923).png">
            <a:extLst>
              <a:ext uri="{FF2B5EF4-FFF2-40B4-BE49-F238E27FC236}">
                <a16:creationId xmlns:a16="http://schemas.microsoft.com/office/drawing/2014/main" id="{8881ECF3-A8E1-4685-A3E3-B5D05076EB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20" y="1254441"/>
            <a:ext cx="1620000" cy="1620000"/>
          </a:xfrm>
          <a:prstGeom prst="rect">
            <a:avLst/>
          </a:prstGeom>
        </p:spPr>
      </p:pic>
      <p:pic>
        <p:nvPicPr>
          <p:cNvPr id="88" name="Picture 3" descr="masked (0923).png">
            <a:extLst>
              <a:ext uri="{FF2B5EF4-FFF2-40B4-BE49-F238E27FC236}">
                <a16:creationId xmlns:a16="http://schemas.microsoft.com/office/drawing/2014/main" id="{4B79DD76-314F-4AEB-8AA1-C4D45F9D0A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8657" y="1254441"/>
            <a:ext cx="1620000" cy="1620000"/>
          </a:xfrm>
          <a:prstGeom prst="rect">
            <a:avLst/>
          </a:prstGeom>
        </p:spPr>
      </p:pic>
      <p:pic>
        <p:nvPicPr>
          <p:cNvPr id="89" name="Picture 9" descr="result (0923).jpg">
            <a:extLst>
              <a:ext uri="{FF2B5EF4-FFF2-40B4-BE49-F238E27FC236}">
                <a16:creationId xmlns:a16="http://schemas.microsoft.com/office/drawing/2014/main" id="{F5451F2A-1AA4-4F6E-944E-1DBA1AE4C2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3894" y="1254441"/>
            <a:ext cx="1620000" cy="1620000"/>
          </a:xfrm>
          <a:prstGeom prst="rect">
            <a:avLst/>
          </a:prstGeom>
        </p:spPr>
      </p:pic>
      <p:pic>
        <p:nvPicPr>
          <p:cNvPr id="90" name="Picture 11" descr="img (0923).png">
            <a:extLst>
              <a:ext uri="{FF2B5EF4-FFF2-40B4-BE49-F238E27FC236}">
                <a16:creationId xmlns:a16="http://schemas.microsoft.com/office/drawing/2014/main" id="{CFC55907-32FA-46BA-ABA5-8BCC6CE7F7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9131" y="1254441"/>
            <a:ext cx="1620000" cy="1620000"/>
          </a:xfrm>
          <a:prstGeom prst="rect">
            <a:avLst/>
          </a:prstGeom>
        </p:spPr>
      </p:pic>
      <p:pic>
        <p:nvPicPr>
          <p:cNvPr id="91" name="Picture 13" descr="result (0923).jpg">
            <a:extLst>
              <a:ext uri="{FF2B5EF4-FFF2-40B4-BE49-F238E27FC236}">
                <a16:creationId xmlns:a16="http://schemas.microsoft.com/office/drawing/2014/main" id="{8258EA2E-6020-44F2-8528-696849E48E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4368" y="1254441"/>
            <a:ext cx="1620000" cy="1620000"/>
          </a:xfrm>
          <a:prstGeom prst="rect">
            <a:avLst/>
          </a:prstGeom>
        </p:spPr>
      </p:pic>
      <p:pic>
        <p:nvPicPr>
          <p:cNvPr id="92" name="Picture 7" descr="result (0923).jpg">
            <a:extLst>
              <a:ext uri="{FF2B5EF4-FFF2-40B4-BE49-F238E27FC236}">
                <a16:creationId xmlns:a16="http://schemas.microsoft.com/office/drawing/2014/main" id="{BEE61CED-E0A3-4958-83CE-1DEBA63FB9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09606" y="1254441"/>
            <a:ext cx="1620000" cy="1620000"/>
          </a:xfrm>
          <a:prstGeom prst="rect">
            <a:avLst/>
          </a:prstGeom>
        </p:spPr>
      </p:pic>
      <p:pic>
        <p:nvPicPr>
          <p:cNvPr id="93" name="Picture 1" descr="img (0034).png">
            <a:extLst>
              <a:ext uri="{FF2B5EF4-FFF2-40B4-BE49-F238E27FC236}">
                <a16:creationId xmlns:a16="http://schemas.microsoft.com/office/drawing/2014/main" id="{1A9A7BE5-9820-4EC1-B5EE-D2638E2881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3420" y="2975336"/>
            <a:ext cx="1620000" cy="1620000"/>
          </a:xfrm>
          <a:prstGeom prst="rect">
            <a:avLst/>
          </a:prstGeom>
        </p:spPr>
      </p:pic>
      <p:pic>
        <p:nvPicPr>
          <p:cNvPr id="95" name="Picture 3" descr="masked (0034).jpg">
            <a:extLst>
              <a:ext uri="{FF2B5EF4-FFF2-40B4-BE49-F238E27FC236}">
                <a16:creationId xmlns:a16="http://schemas.microsoft.com/office/drawing/2014/main" id="{DE75D0BE-ABDD-46DC-BCF9-4FA5EE01A8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8657" y="2975336"/>
            <a:ext cx="1620000" cy="1620000"/>
          </a:xfrm>
          <a:prstGeom prst="rect">
            <a:avLst/>
          </a:prstGeom>
        </p:spPr>
      </p:pic>
      <p:pic>
        <p:nvPicPr>
          <p:cNvPr id="96" name="Picture 9" descr="result (0034).jpg">
            <a:extLst>
              <a:ext uri="{FF2B5EF4-FFF2-40B4-BE49-F238E27FC236}">
                <a16:creationId xmlns:a16="http://schemas.microsoft.com/office/drawing/2014/main" id="{E33F7516-B571-4D74-A9DA-8A3E192F4E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13894" y="2975336"/>
            <a:ext cx="1620000" cy="1620000"/>
          </a:xfrm>
          <a:prstGeom prst="rect">
            <a:avLst/>
          </a:prstGeom>
        </p:spPr>
      </p:pic>
      <p:pic>
        <p:nvPicPr>
          <p:cNvPr id="97" name="Picture 11" descr="img (0034).png">
            <a:extLst>
              <a:ext uri="{FF2B5EF4-FFF2-40B4-BE49-F238E27FC236}">
                <a16:creationId xmlns:a16="http://schemas.microsoft.com/office/drawing/2014/main" id="{B0C8788D-D2DD-4A53-8E13-6D341CB056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79131" y="2975336"/>
            <a:ext cx="1620000" cy="1620000"/>
          </a:xfrm>
          <a:prstGeom prst="rect">
            <a:avLst/>
          </a:prstGeom>
        </p:spPr>
      </p:pic>
      <p:pic>
        <p:nvPicPr>
          <p:cNvPr id="98" name="Picture 13" descr="result (0034).jpg">
            <a:extLst>
              <a:ext uri="{FF2B5EF4-FFF2-40B4-BE49-F238E27FC236}">
                <a16:creationId xmlns:a16="http://schemas.microsoft.com/office/drawing/2014/main" id="{069BAD49-00F8-44FF-8174-FE3FF7BAB6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44368" y="2975336"/>
            <a:ext cx="1620000" cy="1620000"/>
          </a:xfrm>
          <a:prstGeom prst="rect">
            <a:avLst/>
          </a:prstGeom>
        </p:spPr>
      </p:pic>
      <p:pic>
        <p:nvPicPr>
          <p:cNvPr id="99" name="Picture 7" descr="result (0034).jpg">
            <a:extLst>
              <a:ext uri="{FF2B5EF4-FFF2-40B4-BE49-F238E27FC236}">
                <a16:creationId xmlns:a16="http://schemas.microsoft.com/office/drawing/2014/main" id="{D1D101EA-1BDF-459C-9E47-7DF41D1DDA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09606" y="2975336"/>
            <a:ext cx="1620000" cy="1620000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07036258-37F2-499C-9F08-EB660F8D541D}"/>
              </a:ext>
            </a:extLst>
          </p:cNvPr>
          <p:cNvSpPr txBox="1"/>
          <p:nvPr/>
        </p:nvSpPr>
        <p:spPr>
          <a:xfrm>
            <a:off x="692549" y="798087"/>
            <a:ext cx="396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kumimoji="1" lang="en-US" altLang="ko-Kore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Qualitative Results</a:t>
            </a:r>
            <a:endParaRPr kumimoji="1" lang="ko-Kore-KR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423E663-F6A1-49F4-96B5-4B27C5ACA87F}"/>
              </a:ext>
            </a:extLst>
          </p:cNvPr>
          <p:cNvSpPr txBox="1"/>
          <p:nvPr/>
        </p:nvSpPr>
        <p:spPr>
          <a:xfrm>
            <a:off x="1075952" y="6363326"/>
            <a:ext cx="677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GT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C56339-90C6-4EDE-B70C-6B988AFF83B3}"/>
              </a:ext>
            </a:extLst>
          </p:cNvPr>
          <p:cNvSpPr txBox="1"/>
          <p:nvPr/>
        </p:nvSpPr>
        <p:spPr>
          <a:xfrm>
            <a:off x="2725090" y="6363326"/>
            <a:ext cx="873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0C5E52D-91AE-4A8F-BF29-2BEFFAA8565A}"/>
              </a:ext>
            </a:extLst>
          </p:cNvPr>
          <p:cNvSpPr txBox="1"/>
          <p:nvPr/>
        </p:nvSpPr>
        <p:spPr>
          <a:xfrm>
            <a:off x="4278996" y="6363326"/>
            <a:ext cx="1556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Gated Conv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07A43B2-D3A8-48CF-8A21-726CE3799CB4}"/>
              </a:ext>
            </a:extLst>
          </p:cNvPr>
          <p:cNvSpPr txBox="1"/>
          <p:nvPr/>
        </p:nvSpPr>
        <p:spPr>
          <a:xfrm>
            <a:off x="6124640" y="6363326"/>
            <a:ext cx="1556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EdgeConnect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8956E93-067A-4351-900E-68B0048BE530}"/>
              </a:ext>
            </a:extLst>
          </p:cNvPr>
          <p:cNvSpPr txBox="1"/>
          <p:nvPr/>
        </p:nvSpPr>
        <p:spPr>
          <a:xfrm>
            <a:off x="8399140" y="6363326"/>
            <a:ext cx="71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DIP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B42E93C-14A0-4356-9DFE-B59991D2DBC3}"/>
              </a:ext>
            </a:extLst>
          </p:cNvPr>
          <p:cNvSpPr txBox="1"/>
          <p:nvPr/>
        </p:nvSpPr>
        <p:spPr>
          <a:xfrm>
            <a:off x="9836259" y="6363326"/>
            <a:ext cx="1556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AdaFill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(Ours)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사각형: 둥근 모서리 138">
            <a:extLst>
              <a:ext uri="{FF2B5EF4-FFF2-40B4-BE49-F238E27FC236}">
                <a16:creationId xmlns:a16="http://schemas.microsoft.com/office/drawing/2014/main" id="{B8D10324-6F86-4EC3-B153-D3218B1D4091}"/>
              </a:ext>
            </a:extLst>
          </p:cNvPr>
          <p:cNvSpPr/>
          <p:nvPr/>
        </p:nvSpPr>
        <p:spPr>
          <a:xfrm>
            <a:off x="9689564" y="1028919"/>
            <a:ext cx="1886351" cy="5781612"/>
          </a:xfrm>
          <a:prstGeom prst="roundRect">
            <a:avLst>
              <a:gd name="adj" fmla="val 6893"/>
            </a:avLst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599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239C62-43A6-4B6E-9B10-74CA6A61DC97}"/>
              </a:ext>
            </a:extLst>
          </p:cNvPr>
          <p:cNvSpPr txBox="1"/>
          <p:nvPr/>
        </p:nvSpPr>
        <p:spPr>
          <a:xfrm>
            <a:off x="73586" y="99712"/>
            <a:ext cx="1189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Experimental Results</a:t>
            </a:r>
            <a:endParaRPr kumimoji="1" lang="ko-Kore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7036258-37F2-499C-9F08-EB660F8D541D}"/>
              </a:ext>
            </a:extLst>
          </p:cNvPr>
          <p:cNvSpPr txBox="1"/>
          <p:nvPr/>
        </p:nvSpPr>
        <p:spPr>
          <a:xfrm>
            <a:off x="692549" y="798087"/>
            <a:ext cx="396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kumimoji="1" lang="en-US" altLang="ko-Kore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Quantitative Results</a:t>
            </a:r>
            <a:endParaRPr kumimoji="1" lang="ko-Kore-KR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4BE8D43-E61C-4007-9B18-A4BB656CF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54" y="2054657"/>
            <a:ext cx="11637726" cy="254251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A76EC7C1-E9FC-4407-B78D-63FCF563E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8" b="26843"/>
          <a:stretch/>
        </p:blipFill>
        <p:spPr>
          <a:xfrm>
            <a:off x="10755893" y="6206245"/>
            <a:ext cx="1358286" cy="552043"/>
          </a:xfrm>
          <a:prstGeom prst="rect">
            <a:avLst/>
          </a:prstGeom>
        </p:spPr>
      </p:pic>
      <p:pic>
        <p:nvPicPr>
          <p:cNvPr id="33" name="Picture 10" descr="Yonsei University - Short Term Programs">
            <a:extLst>
              <a:ext uri="{FF2B5EF4-FFF2-40B4-BE49-F238E27FC236}">
                <a16:creationId xmlns:a16="http://schemas.microsoft.com/office/drawing/2014/main" id="{056CD7EE-8262-4CDD-95D7-2D315C8F6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5091"/>
          <a:stretch/>
        </p:blipFill>
        <p:spPr bwMode="auto">
          <a:xfrm>
            <a:off x="73586" y="6206245"/>
            <a:ext cx="1450667" cy="5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CE9A0266-DFE2-45FF-8059-1E8987AB6E35}"/>
              </a:ext>
            </a:extLst>
          </p:cNvPr>
          <p:cNvSpPr/>
          <p:nvPr/>
        </p:nvSpPr>
        <p:spPr>
          <a:xfrm>
            <a:off x="9348995" y="2054657"/>
            <a:ext cx="2343652" cy="2626400"/>
          </a:xfrm>
          <a:prstGeom prst="roundRect">
            <a:avLst>
              <a:gd name="adj" fmla="val 689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DFE157-92C8-40B4-9397-774160920C6E}"/>
              </a:ext>
            </a:extLst>
          </p:cNvPr>
          <p:cNvSpPr txBox="1"/>
          <p:nvPr/>
        </p:nvSpPr>
        <p:spPr>
          <a:xfrm>
            <a:off x="3257150" y="6137351"/>
            <a:ext cx="6686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Calibri" panose="020F0502020204030204" pitchFamily="34" charset="0"/>
                <a:cs typeface="Calibri" panose="020F0502020204030204" pitchFamily="34" charset="0"/>
              </a:rPr>
              <a:t>Gated Conv :   YU, </a:t>
            </a:r>
            <a:r>
              <a:rPr lang="en-US" altLang="ko-K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Jiahui</a:t>
            </a:r>
            <a:r>
              <a:rPr lang="en-US" altLang="ko-KR" sz="1100" dirty="0">
                <a:latin typeface="Calibri" panose="020F0502020204030204" pitchFamily="34" charset="0"/>
                <a:cs typeface="Calibri" panose="020F0502020204030204" pitchFamily="34" charset="0"/>
              </a:rPr>
              <a:t>, et al.  “Free-Form Image Inpainting with Gated Convolution” (ICCV 2019)</a:t>
            </a:r>
            <a:endParaRPr lang="ko-KR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031876-32A5-43D0-A761-46FA3AB3DFEE}"/>
              </a:ext>
            </a:extLst>
          </p:cNvPr>
          <p:cNvSpPr txBox="1"/>
          <p:nvPr/>
        </p:nvSpPr>
        <p:spPr>
          <a:xfrm>
            <a:off x="3183849" y="6373795"/>
            <a:ext cx="75081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Edgeconnect</a:t>
            </a:r>
            <a:r>
              <a:rPr lang="en-US" altLang="ko-KR" sz="11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 K </a:t>
            </a:r>
            <a:r>
              <a:rPr lang="en-US" altLang="ko-KR" sz="11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Nazeri</a:t>
            </a:r>
            <a:r>
              <a:rPr lang="en-US" altLang="ko-KR" sz="11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et al.  “</a:t>
            </a:r>
            <a:r>
              <a:rPr lang="en-US" altLang="ko-KR" sz="11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Edgeconnect</a:t>
            </a:r>
            <a:r>
              <a:rPr lang="en-US" altLang="ko-KR" sz="11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Generative image inpainting with adversarial edge learning”  (</a:t>
            </a:r>
            <a:r>
              <a:rPr lang="en-US" altLang="ko-KR" sz="11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altLang="ko-KR" sz="11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preprint 2019)</a:t>
            </a:r>
            <a:endParaRPr lang="ko-KR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FF89D-AF00-4E22-AF25-55DF7D5B39A1}"/>
              </a:ext>
            </a:extLst>
          </p:cNvPr>
          <p:cNvSpPr txBox="1"/>
          <p:nvPr/>
        </p:nvSpPr>
        <p:spPr>
          <a:xfrm>
            <a:off x="3720528" y="6596390"/>
            <a:ext cx="6686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Calibri" panose="020F0502020204030204" pitchFamily="34" charset="0"/>
                <a:cs typeface="Calibri" panose="020F0502020204030204" pitchFamily="34" charset="0"/>
              </a:rPr>
              <a:t>DIP</a:t>
            </a:r>
            <a:r>
              <a:rPr lang="ko-KR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100" dirty="0">
                <a:latin typeface="Calibri" panose="020F0502020204030204" pitchFamily="34" charset="0"/>
                <a:cs typeface="Calibri" panose="020F0502020204030204" pitchFamily="34" charset="0"/>
              </a:rPr>
              <a:t>:   Ulyanov, et al.  “Deep image prior” (CVPR 2018)</a:t>
            </a:r>
            <a:endParaRPr lang="ko-KR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4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E0718273-43F9-B54B-A406-7FA7011AA98B}"/>
              </a:ext>
            </a:extLst>
          </p:cNvPr>
          <p:cNvSpPr txBox="1">
            <a:spLocks/>
          </p:cNvSpPr>
          <p:nvPr/>
        </p:nvSpPr>
        <p:spPr>
          <a:xfrm>
            <a:off x="504181" y="1263144"/>
            <a:ext cx="6668408" cy="1662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latin typeface="Calibri" panose="020F0502020204030204" pitchFamily="34" charset="0"/>
                <a:cs typeface="Calibri" panose="020F0502020204030204" pitchFamily="34" charset="0"/>
              </a:rPr>
              <a:t>Thank you for listening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FCFE1-3E36-4D43-88A6-1B34C6793834}"/>
              </a:ext>
            </a:extLst>
          </p:cNvPr>
          <p:cNvSpPr txBox="1"/>
          <p:nvPr/>
        </p:nvSpPr>
        <p:spPr>
          <a:xfrm>
            <a:off x="580655" y="3055459"/>
            <a:ext cx="10701152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kumimoji="1" lang="en-US" altLang="ko-Kore-KR" dirty="0"/>
              <a:t>  Email: chajin@yonsei.ac.kr</a:t>
            </a:r>
            <a:endParaRPr kumimoji="1" lang="en-US" altLang="ko-Kore-KR" dirty="0">
              <a:solidFill>
                <a:srgbClr val="009444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kumimoji="1" lang="en-US" altLang="ko-Kore-KR" dirty="0"/>
              <a:t>  Source code: https://github.com/ChajinShin/AdaFill-Image_Inpainting</a:t>
            </a:r>
            <a:endParaRPr kumimoji="1" lang="en-US" altLang="ko-Kore-KR" dirty="0">
              <a:solidFill>
                <a:srgbClr val="D50000"/>
              </a:solidFill>
            </a:endParaRPr>
          </a:p>
        </p:txBody>
      </p:sp>
      <p:pic>
        <p:nvPicPr>
          <p:cNvPr id="13" name="Picture 10" descr="Yonsei University - Short Term Programs">
            <a:extLst>
              <a:ext uri="{FF2B5EF4-FFF2-40B4-BE49-F238E27FC236}">
                <a16:creationId xmlns:a16="http://schemas.microsoft.com/office/drawing/2014/main" id="{226EA2AE-253E-4C66-8330-0FF663968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5091"/>
          <a:stretch/>
        </p:blipFill>
        <p:spPr bwMode="auto">
          <a:xfrm>
            <a:off x="2581894" y="5114680"/>
            <a:ext cx="2973281" cy="11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6BFCA9D-5840-4F15-819E-7AF0D47D02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87"/>
          <a:stretch/>
        </p:blipFill>
        <p:spPr>
          <a:xfrm>
            <a:off x="6928653" y="4693920"/>
            <a:ext cx="2114680" cy="19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5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9346C74-B3A7-42A1-B32C-721325126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8" b="26843"/>
          <a:stretch/>
        </p:blipFill>
        <p:spPr>
          <a:xfrm>
            <a:off x="10755893" y="6206245"/>
            <a:ext cx="1358286" cy="552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39C62-43A6-4B6E-9B10-74CA6A61DC97}"/>
              </a:ext>
            </a:extLst>
          </p:cNvPr>
          <p:cNvSpPr txBox="1"/>
          <p:nvPr/>
        </p:nvSpPr>
        <p:spPr>
          <a:xfrm>
            <a:off x="73586" y="99712"/>
            <a:ext cx="1189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Image Inpainting</a:t>
            </a:r>
            <a:endParaRPr kumimoji="1" lang="ko-Kore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0" descr="Yonsei University - Short Term Programs">
            <a:extLst>
              <a:ext uri="{FF2B5EF4-FFF2-40B4-BE49-F238E27FC236}">
                <a16:creationId xmlns:a16="http://schemas.microsoft.com/office/drawing/2014/main" id="{9550573B-DB4E-494C-80CF-F54F40591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5091"/>
          <a:stretch/>
        </p:blipFill>
        <p:spPr bwMode="auto">
          <a:xfrm>
            <a:off x="73586" y="6206245"/>
            <a:ext cx="1450667" cy="5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C10F1CEC-7B88-4917-BDFB-6E51A97BE61F}"/>
              </a:ext>
            </a:extLst>
          </p:cNvPr>
          <p:cNvGrpSpPr/>
          <p:nvPr/>
        </p:nvGrpSpPr>
        <p:grpSpPr>
          <a:xfrm>
            <a:off x="6260719" y="2120283"/>
            <a:ext cx="2232000" cy="2232000"/>
            <a:chOff x="3070371" y="1743632"/>
            <a:chExt cx="2520000" cy="2520000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94B36D65-73EF-46ED-8FE6-57F8FEAD5652}"/>
                </a:ext>
              </a:extLst>
            </p:cNvPr>
            <p:cNvSpPr/>
            <p:nvPr/>
          </p:nvSpPr>
          <p:spPr>
            <a:xfrm>
              <a:off x="3070371" y="1743632"/>
              <a:ext cx="2520000" cy="252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D8A064F-BE2A-4F17-92C3-C8110BD72F5D}"/>
                </a:ext>
              </a:extLst>
            </p:cNvPr>
            <p:cNvSpPr/>
            <p:nvPr/>
          </p:nvSpPr>
          <p:spPr>
            <a:xfrm>
              <a:off x="3910297" y="2583558"/>
              <a:ext cx="840148" cy="840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 descr="실외, 나무, 건물이(가) 표시된 사진&#10;&#10;자동 생성된 설명">
            <a:extLst>
              <a:ext uri="{FF2B5EF4-FFF2-40B4-BE49-F238E27FC236}">
                <a16:creationId xmlns:a16="http://schemas.microsoft.com/office/drawing/2014/main" id="{9B2AB366-0E17-4519-805C-244EC4417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83" y="2120283"/>
            <a:ext cx="2232000" cy="223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C79D98-DB21-4C6D-A88B-90DEC356CB9C}"/>
                  </a:ext>
                </a:extLst>
              </p:cNvPr>
              <p:cNvSpPr txBox="1"/>
              <p:nvPr/>
            </p:nvSpPr>
            <p:spPr>
              <a:xfrm>
                <a:off x="7149091" y="4460200"/>
                <a:ext cx="45525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ko-KR" altLang="en-US" sz="28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C79D98-DB21-4C6D-A88B-90DEC356C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091" y="4460200"/>
                <a:ext cx="45525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7465E2D-6251-4C95-99FC-CD07ADF03C32}"/>
                  </a:ext>
                </a:extLst>
              </p:cNvPr>
              <p:cNvSpPr txBox="1"/>
              <p:nvPr/>
            </p:nvSpPr>
            <p:spPr>
              <a:xfrm>
                <a:off x="3480119" y="4308784"/>
                <a:ext cx="74032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32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7465E2D-6251-4C95-99FC-CD07ADF03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19" y="4308784"/>
                <a:ext cx="7403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35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9346C74-B3A7-42A1-B32C-721325126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8" b="26843"/>
          <a:stretch/>
        </p:blipFill>
        <p:spPr>
          <a:xfrm>
            <a:off x="10755893" y="6206245"/>
            <a:ext cx="1358286" cy="552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39C62-43A6-4B6E-9B10-74CA6A61DC97}"/>
              </a:ext>
            </a:extLst>
          </p:cNvPr>
          <p:cNvSpPr txBox="1"/>
          <p:nvPr/>
        </p:nvSpPr>
        <p:spPr>
          <a:xfrm>
            <a:off x="73586" y="99712"/>
            <a:ext cx="1189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Image Inpainting</a:t>
            </a:r>
            <a:endParaRPr kumimoji="1" lang="ko-Kore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0" descr="Yonsei University - Short Term Programs">
            <a:extLst>
              <a:ext uri="{FF2B5EF4-FFF2-40B4-BE49-F238E27FC236}">
                <a16:creationId xmlns:a16="http://schemas.microsoft.com/office/drawing/2014/main" id="{9550573B-DB4E-494C-80CF-F54F40591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5091"/>
          <a:stretch/>
        </p:blipFill>
        <p:spPr bwMode="auto">
          <a:xfrm>
            <a:off x="73586" y="6206245"/>
            <a:ext cx="1450667" cy="5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 descr="실외, 나무, 건물이(가) 표시된 사진&#10;&#10;자동 생성된 설명">
            <a:extLst>
              <a:ext uri="{FF2B5EF4-FFF2-40B4-BE49-F238E27FC236}">
                <a16:creationId xmlns:a16="http://schemas.microsoft.com/office/drawing/2014/main" id="{804B6888-8D16-4C1C-9730-F16352172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060" y="2351438"/>
            <a:ext cx="1728000" cy="1728000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C10F1CEC-7B88-4917-BDFB-6E51A97BE61F}"/>
              </a:ext>
            </a:extLst>
          </p:cNvPr>
          <p:cNvGrpSpPr/>
          <p:nvPr/>
        </p:nvGrpSpPr>
        <p:grpSpPr>
          <a:xfrm>
            <a:off x="2754171" y="2322431"/>
            <a:ext cx="1728000" cy="1728000"/>
            <a:chOff x="3070371" y="1743632"/>
            <a:chExt cx="2520000" cy="2520000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94B36D65-73EF-46ED-8FE6-57F8FEAD5652}"/>
                </a:ext>
              </a:extLst>
            </p:cNvPr>
            <p:cNvSpPr/>
            <p:nvPr/>
          </p:nvSpPr>
          <p:spPr>
            <a:xfrm>
              <a:off x="3070371" y="1743632"/>
              <a:ext cx="2520000" cy="252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1D8A064F-BE2A-4F17-92C3-C8110BD72F5D}"/>
                </a:ext>
              </a:extLst>
            </p:cNvPr>
            <p:cNvSpPr/>
            <p:nvPr/>
          </p:nvSpPr>
          <p:spPr>
            <a:xfrm>
              <a:off x="3910297" y="2583558"/>
              <a:ext cx="840148" cy="840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 descr="실외, 나무, 건물이(가) 표시된 사진&#10;&#10;자동 생성된 설명">
            <a:extLst>
              <a:ext uri="{FF2B5EF4-FFF2-40B4-BE49-F238E27FC236}">
                <a16:creationId xmlns:a16="http://schemas.microsoft.com/office/drawing/2014/main" id="{9B2AB366-0E17-4519-805C-244EC44179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2" y="2322704"/>
            <a:ext cx="1727454" cy="17274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E07073-5FDF-42AD-8B12-5E9AC2586F53}"/>
              </a:ext>
            </a:extLst>
          </p:cNvPr>
          <p:cNvSpPr txBox="1"/>
          <p:nvPr/>
        </p:nvSpPr>
        <p:spPr>
          <a:xfrm>
            <a:off x="266534" y="2707608"/>
            <a:ext cx="475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latin typeface="Calibri" panose="020F0502020204030204" pitchFamily="34" charset="0"/>
                <a:cs typeface="Calibri" panose="020F0502020204030204" pitchFamily="34" charset="0"/>
              </a:rPr>
              <a:t>[           ,           ]</a:t>
            </a:r>
            <a:endParaRPr lang="ko-KR" alt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28363461-5BA2-41E6-AFFB-353EBCAC39CC}"/>
              </a:ext>
            </a:extLst>
          </p:cNvPr>
          <p:cNvSpPr/>
          <p:nvPr/>
        </p:nvSpPr>
        <p:spPr>
          <a:xfrm>
            <a:off x="5788145" y="2426670"/>
            <a:ext cx="2407031" cy="15195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Inpainting</a:t>
            </a:r>
            <a:endParaRPr lang="ko-K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61AD0D6F-5F11-4EC6-95D8-8CB124862F8C}"/>
              </a:ext>
            </a:extLst>
          </p:cNvPr>
          <p:cNvSpPr/>
          <p:nvPr/>
        </p:nvSpPr>
        <p:spPr>
          <a:xfrm>
            <a:off x="5003029" y="3067072"/>
            <a:ext cx="642025" cy="296733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22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B8A5D1DC-86FE-41F4-9C10-8E97AC4E917A}"/>
              </a:ext>
            </a:extLst>
          </p:cNvPr>
          <p:cNvSpPr/>
          <p:nvPr/>
        </p:nvSpPr>
        <p:spPr>
          <a:xfrm>
            <a:off x="8338267" y="3038062"/>
            <a:ext cx="642025" cy="296733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22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C79D98-DB21-4C6D-A88B-90DEC356CB9C}"/>
                  </a:ext>
                </a:extLst>
              </p:cNvPr>
              <p:cNvSpPr txBox="1"/>
              <p:nvPr/>
            </p:nvSpPr>
            <p:spPr>
              <a:xfrm>
                <a:off x="1959772" y="4378410"/>
                <a:ext cx="12288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ko-KR" altLang="en-US" sz="28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BC79D98-DB21-4C6D-A88B-90DEC356C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772" y="4378410"/>
                <a:ext cx="122886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52B322-E32C-4982-839B-3AD63CD266F7}"/>
                  </a:ext>
                </a:extLst>
              </p:cNvPr>
              <p:cNvSpPr txBox="1"/>
              <p:nvPr/>
            </p:nvSpPr>
            <p:spPr>
              <a:xfrm>
                <a:off x="6616078" y="4378410"/>
                <a:ext cx="7662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(⋅)</m:t>
                      </m:r>
                    </m:oMath>
                  </m:oMathPara>
                </a14:m>
                <a:endParaRPr lang="ko-KR" altLang="en-US" sz="28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52B322-E32C-4982-839B-3AD63CD26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078" y="4378410"/>
                <a:ext cx="76623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5362DA-FFEF-4130-B516-BC2F5BFD70A0}"/>
                  </a:ext>
                </a:extLst>
              </p:cNvPr>
              <p:cNvSpPr txBox="1"/>
              <p:nvPr/>
            </p:nvSpPr>
            <p:spPr>
              <a:xfrm>
                <a:off x="9046625" y="4377767"/>
                <a:ext cx="281486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altLang="ko-KR" sz="2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ko-KR" sz="2800" b="1" i="1" smtClean="0">
                          <a:latin typeface="Cambria Math" panose="02040503050406030204" pitchFamily="18" charset="0"/>
                        </a:rPr>
                        <m:t>([</m:t>
                      </m:r>
                      <m:sSub>
                        <m:sSubPr>
                          <m:ctrlPr>
                            <a:rPr lang="en-US" altLang="ko-K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2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altLang="ko-KR" sz="2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2800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altLang="ko-KR" sz="2800" b="1" i="1"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ko-KR" altLang="en-US" sz="28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5362DA-FFEF-4130-B516-BC2F5BFD7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625" y="4377767"/>
                <a:ext cx="281486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49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9346C74-B3A7-42A1-B32C-721325126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8" b="26843"/>
          <a:stretch/>
        </p:blipFill>
        <p:spPr>
          <a:xfrm>
            <a:off x="10755893" y="6206245"/>
            <a:ext cx="1358286" cy="552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39C62-43A6-4B6E-9B10-74CA6A61DC97}"/>
              </a:ext>
            </a:extLst>
          </p:cNvPr>
          <p:cNvSpPr txBox="1"/>
          <p:nvPr/>
        </p:nvSpPr>
        <p:spPr>
          <a:xfrm>
            <a:off x="73586" y="99712"/>
            <a:ext cx="1189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Problems</a:t>
            </a:r>
            <a:endParaRPr kumimoji="1" lang="ko-Kore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0" descr="Yonsei University - Short Term Programs">
            <a:extLst>
              <a:ext uri="{FF2B5EF4-FFF2-40B4-BE49-F238E27FC236}">
                <a16:creationId xmlns:a16="http://schemas.microsoft.com/office/drawing/2014/main" id="{B2753EC3-0B2A-41AD-8DCA-5EF8C3556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5091"/>
          <a:stretch/>
        </p:blipFill>
        <p:spPr bwMode="auto">
          <a:xfrm>
            <a:off x="73586" y="6206245"/>
            <a:ext cx="1450667" cy="5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B656A2-7FAC-416E-B826-5C75D905CFE5}"/>
              </a:ext>
            </a:extLst>
          </p:cNvPr>
          <p:cNvSpPr txBox="1"/>
          <p:nvPr/>
        </p:nvSpPr>
        <p:spPr>
          <a:xfrm>
            <a:off x="1702985" y="1571273"/>
            <a:ext cx="481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Out-of-Distributed Images</a:t>
            </a:r>
            <a:endParaRPr lang="ko-KR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B22DAC-7954-4781-B2D5-06D04F5DE41A}"/>
              </a:ext>
            </a:extLst>
          </p:cNvPr>
          <p:cNvSpPr txBox="1"/>
          <p:nvPr/>
        </p:nvSpPr>
        <p:spPr>
          <a:xfrm>
            <a:off x="1702985" y="2307683"/>
            <a:ext cx="836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 Training Images for Out-of-Distributed Images</a:t>
            </a:r>
            <a:endParaRPr lang="ko-KR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07302DC0-FDA4-43DC-B3FE-F1662F2AE805}"/>
              </a:ext>
            </a:extLst>
          </p:cNvPr>
          <p:cNvSpPr/>
          <p:nvPr/>
        </p:nvSpPr>
        <p:spPr>
          <a:xfrm rot="5400000">
            <a:off x="5246442" y="3475144"/>
            <a:ext cx="662730" cy="34394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0CC68-7E97-40EA-B0D7-0E87A67873B6}"/>
              </a:ext>
            </a:extLst>
          </p:cNvPr>
          <p:cNvSpPr txBox="1"/>
          <p:nvPr/>
        </p:nvSpPr>
        <p:spPr>
          <a:xfrm>
            <a:off x="3620924" y="4407932"/>
            <a:ext cx="425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Time Adaptation</a:t>
            </a:r>
            <a:endParaRPr lang="ko-KR" altLang="en-US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94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9C1357C7-B223-42FA-B9EE-15CFF4D72064}"/>
              </a:ext>
            </a:extLst>
          </p:cNvPr>
          <p:cNvSpPr/>
          <p:nvPr/>
        </p:nvSpPr>
        <p:spPr>
          <a:xfrm>
            <a:off x="8744223" y="1446080"/>
            <a:ext cx="2583809" cy="42280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5316008A-13A7-4CF7-AA36-3114A7F4CE78}"/>
              </a:ext>
            </a:extLst>
          </p:cNvPr>
          <p:cNvSpPr/>
          <p:nvPr/>
        </p:nvSpPr>
        <p:spPr>
          <a:xfrm>
            <a:off x="3499147" y="1446080"/>
            <a:ext cx="2583809" cy="4228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BD290760-6C20-4FFF-96FD-C6C719305217}"/>
              </a:ext>
            </a:extLst>
          </p:cNvPr>
          <p:cNvSpPr/>
          <p:nvPr/>
        </p:nvSpPr>
        <p:spPr>
          <a:xfrm>
            <a:off x="852421" y="1446079"/>
            <a:ext cx="2583809" cy="4228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9346C74-B3A7-42A1-B32C-721325126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8" b="26843"/>
          <a:stretch/>
        </p:blipFill>
        <p:spPr>
          <a:xfrm>
            <a:off x="10755893" y="6206245"/>
            <a:ext cx="1358286" cy="552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39C62-43A6-4B6E-9B10-74CA6A61DC97}"/>
              </a:ext>
            </a:extLst>
          </p:cNvPr>
          <p:cNvSpPr txBox="1"/>
          <p:nvPr/>
        </p:nvSpPr>
        <p:spPr>
          <a:xfrm>
            <a:off x="73586" y="99712"/>
            <a:ext cx="1189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Out of distribution</a:t>
            </a:r>
            <a:endParaRPr kumimoji="1" lang="ko-Kore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0" descr="Yonsei University - Short Term Programs">
            <a:extLst>
              <a:ext uri="{FF2B5EF4-FFF2-40B4-BE49-F238E27FC236}">
                <a16:creationId xmlns:a16="http://schemas.microsoft.com/office/drawing/2014/main" id="{B2753EC3-0B2A-41AD-8DCA-5EF8C3556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5091"/>
          <a:stretch/>
        </p:blipFill>
        <p:spPr bwMode="auto">
          <a:xfrm>
            <a:off x="73586" y="6206245"/>
            <a:ext cx="1450667" cy="5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그룹 36">
            <a:extLst>
              <a:ext uri="{FF2B5EF4-FFF2-40B4-BE49-F238E27FC236}">
                <a16:creationId xmlns:a16="http://schemas.microsoft.com/office/drawing/2014/main" id="{98A055A0-F787-446F-AF1D-CBC3BB71BC41}"/>
              </a:ext>
            </a:extLst>
          </p:cNvPr>
          <p:cNvGrpSpPr/>
          <p:nvPr/>
        </p:nvGrpSpPr>
        <p:grpSpPr>
          <a:xfrm>
            <a:off x="1017096" y="1716860"/>
            <a:ext cx="2229291" cy="3399586"/>
            <a:chOff x="1219201" y="1345733"/>
            <a:chExt cx="2229291" cy="3399586"/>
          </a:xfrm>
        </p:grpSpPr>
        <p:pic>
          <p:nvPicPr>
            <p:cNvPr id="26" name="그림 25" descr="사람, 여자이(가) 표시된 사진&#10;&#10;자동 생성된 설명">
              <a:extLst>
                <a:ext uri="{FF2B5EF4-FFF2-40B4-BE49-F238E27FC236}">
                  <a16:creationId xmlns:a16="http://schemas.microsoft.com/office/drawing/2014/main" id="{7927D1A2-6FF8-44C4-A89D-8F0EB2F4D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8492" y="3665319"/>
              <a:ext cx="1080000" cy="1080000"/>
            </a:xfrm>
            <a:prstGeom prst="rect">
              <a:avLst/>
            </a:prstGeom>
          </p:spPr>
        </p:pic>
        <p:pic>
          <p:nvPicPr>
            <p:cNvPr id="28" name="그림 27" descr="남자, 사람, 정장, 미소이(가) 표시된 사진&#10;&#10;자동 생성된 설명">
              <a:extLst>
                <a:ext uri="{FF2B5EF4-FFF2-40B4-BE49-F238E27FC236}">
                  <a16:creationId xmlns:a16="http://schemas.microsoft.com/office/drawing/2014/main" id="{73F91B9C-6148-4BD5-A250-5B4C2C28E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1" y="3665319"/>
              <a:ext cx="1080000" cy="1080000"/>
            </a:xfrm>
            <a:prstGeom prst="rect">
              <a:avLst/>
            </a:prstGeom>
          </p:spPr>
        </p:pic>
        <p:pic>
          <p:nvPicPr>
            <p:cNvPr id="30" name="그림 29" descr="벽, 남자, 사람, 실내이(가) 표시된 사진&#10;&#10;자동 생성된 설명">
              <a:extLst>
                <a:ext uri="{FF2B5EF4-FFF2-40B4-BE49-F238E27FC236}">
                  <a16:creationId xmlns:a16="http://schemas.microsoft.com/office/drawing/2014/main" id="{42CFA3E5-74C2-414F-A341-E4B109666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8492" y="2505526"/>
              <a:ext cx="1080000" cy="1080000"/>
            </a:xfrm>
            <a:prstGeom prst="rect">
              <a:avLst/>
            </a:prstGeom>
          </p:spPr>
        </p:pic>
        <p:pic>
          <p:nvPicPr>
            <p:cNvPr id="32" name="그림 31" descr="사람, 여자, 가발, 닫기이(가) 표시된 사진&#10;&#10;자동 생성된 설명">
              <a:extLst>
                <a:ext uri="{FF2B5EF4-FFF2-40B4-BE49-F238E27FC236}">
                  <a16:creationId xmlns:a16="http://schemas.microsoft.com/office/drawing/2014/main" id="{27A87380-169F-40E1-8E9C-13DA035AA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8492" y="1345733"/>
              <a:ext cx="1080000" cy="1080000"/>
            </a:xfrm>
            <a:prstGeom prst="rect">
              <a:avLst/>
            </a:prstGeom>
          </p:spPr>
        </p:pic>
        <p:pic>
          <p:nvPicPr>
            <p:cNvPr id="34" name="그림 33" descr="의류, 머리카락, 가장, 닫기이(가) 표시된 사진&#10;&#10;자동 생성된 설명">
              <a:extLst>
                <a:ext uri="{FF2B5EF4-FFF2-40B4-BE49-F238E27FC236}">
                  <a16:creationId xmlns:a16="http://schemas.microsoft.com/office/drawing/2014/main" id="{5461813D-0B3A-4C1F-8F18-EF9A5F5BD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1" y="1345733"/>
              <a:ext cx="1080000" cy="1080000"/>
            </a:xfrm>
            <a:prstGeom prst="rect">
              <a:avLst/>
            </a:prstGeom>
          </p:spPr>
        </p:pic>
        <p:pic>
          <p:nvPicPr>
            <p:cNvPr id="36" name="그림 35" descr="사람, 벽, 여자, 가장이(가) 표시된 사진&#10;&#10;자동 생성된 설명">
              <a:extLst>
                <a:ext uri="{FF2B5EF4-FFF2-40B4-BE49-F238E27FC236}">
                  <a16:creationId xmlns:a16="http://schemas.microsoft.com/office/drawing/2014/main" id="{7F54D3CC-B8A9-42F1-A8E8-7D9F78B45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1" y="2505526"/>
              <a:ext cx="1080000" cy="1080000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1C35B2A-E3A5-4BFA-8660-9E32E00976F9}"/>
              </a:ext>
            </a:extLst>
          </p:cNvPr>
          <p:cNvSpPr txBox="1"/>
          <p:nvPr/>
        </p:nvSpPr>
        <p:spPr>
          <a:xfrm>
            <a:off x="1453868" y="5210622"/>
            <a:ext cx="146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celebA</a:t>
            </a:r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-HQ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DED228-2439-4D69-819A-E73856562490}"/>
              </a:ext>
            </a:extLst>
          </p:cNvPr>
          <p:cNvSpPr txBox="1"/>
          <p:nvPr/>
        </p:nvSpPr>
        <p:spPr>
          <a:xfrm>
            <a:off x="5671594" y="6312614"/>
            <a:ext cx="536061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50" b="0" i="0" dirty="0" err="1">
                <a:solidFill>
                  <a:srgbClr val="2429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celebA</a:t>
            </a:r>
            <a:r>
              <a:rPr lang="en-US" altLang="ko-KR" sz="1050" b="0" i="0" dirty="0">
                <a:solidFill>
                  <a:srgbClr val="2429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-HQ :    Progressive Growing of GANs for Improved Quality, Stability, and Variation</a:t>
            </a:r>
            <a:endParaRPr lang="ko-KR" alt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511B9C29-7195-4DD1-B218-A971185E2A17}"/>
              </a:ext>
            </a:extLst>
          </p:cNvPr>
          <p:cNvGrpSpPr/>
          <p:nvPr/>
        </p:nvGrpSpPr>
        <p:grpSpPr>
          <a:xfrm>
            <a:off x="3705766" y="1721118"/>
            <a:ext cx="2229292" cy="3399586"/>
            <a:chOff x="4172125" y="1303788"/>
            <a:chExt cx="2229292" cy="3399586"/>
          </a:xfrm>
        </p:grpSpPr>
        <p:pic>
          <p:nvPicPr>
            <p:cNvPr id="42" name="그림 41" descr="평면, 실외, 잔디, 하늘이(가) 표시된 사진&#10;&#10;자동 생성된 설명">
              <a:extLst>
                <a:ext uri="{FF2B5EF4-FFF2-40B4-BE49-F238E27FC236}">
                  <a16:creationId xmlns:a16="http://schemas.microsoft.com/office/drawing/2014/main" id="{5E7BB33D-B485-4370-BCDA-913FFDFC8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417" y="2464805"/>
              <a:ext cx="1080000" cy="1080000"/>
            </a:xfrm>
            <a:prstGeom prst="rect">
              <a:avLst/>
            </a:prstGeom>
          </p:spPr>
        </p:pic>
        <p:pic>
          <p:nvPicPr>
            <p:cNvPr id="46" name="그림 45" descr="벽, 실내, 바닥, 방이(가) 표시된 사진&#10;&#10;자동 생성된 설명">
              <a:extLst>
                <a:ext uri="{FF2B5EF4-FFF2-40B4-BE49-F238E27FC236}">
                  <a16:creationId xmlns:a16="http://schemas.microsoft.com/office/drawing/2014/main" id="{0670874A-E91F-4CA8-BE50-D559AB5F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125" y="2463581"/>
              <a:ext cx="1080000" cy="1080000"/>
            </a:xfrm>
            <a:prstGeom prst="rect">
              <a:avLst/>
            </a:prstGeom>
          </p:spPr>
        </p:pic>
        <p:pic>
          <p:nvPicPr>
            <p:cNvPr id="48" name="그림 47" descr="건물, 실외, 장면, 길이(가) 표시된 사진&#10;&#10;자동 생성된 설명">
              <a:extLst>
                <a:ext uri="{FF2B5EF4-FFF2-40B4-BE49-F238E27FC236}">
                  <a16:creationId xmlns:a16="http://schemas.microsoft.com/office/drawing/2014/main" id="{30AA09F7-62B5-459A-BA50-26ABF2F91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417" y="1303788"/>
              <a:ext cx="1080000" cy="1080000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976CB900-6168-496E-B2C8-05E105A61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125" y="1303788"/>
              <a:ext cx="1080000" cy="1080000"/>
            </a:xfrm>
            <a:prstGeom prst="rect">
              <a:avLst/>
            </a:prstGeom>
          </p:spPr>
        </p:pic>
        <p:pic>
          <p:nvPicPr>
            <p:cNvPr id="52" name="그림 51" descr="실외, 옥외설치물, 놀이기구, 대회전관람차이(가) 표시된 사진&#10;&#10;자동 생성된 설명">
              <a:extLst>
                <a:ext uri="{FF2B5EF4-FFF2-40B4-BE49-F238E27FC236}">
                  <a16:creationId xmlns:a16="http://schemas.microsoft.com/office/drawing/2014/main" id="{015EC03E-28FC-4371-B0F9-EF64D5D60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417" y="3623374"/>
              <a:ext cx="1080000" cy="1080000"/>
            </a:xfrm>
            <a:prstGeom prst="rect">
              <a:avLst/>
            </a:prstGeom>
          </p:spPr>
        </p:pic>
        <p:pic>
          <p:nvPicPr>
            <p:cNvPr id="54" name="그림 53" descr="실내, 사람들, 선, 여러개이(가) 표시된 사진&#10;&#10;자동 생성된 설명">
              <a:extLst>
                <a:ext uri="{FF2B5EF4-FFF2-40B4-BE49-F238E27FC236}">
                  <a16:creationId xmlns:a16="http://schemas.microsoft.com/office/drawing/2014/main" id="{A61A38AA-1775-45B1-86D5-7507D0101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125" y="3623374"/>
              <a:ext cx="1080000" cy="1080000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8849FD9A-9505-4C1B-B263-273D218E9C0B}"/>
              </a:ext>
            </a:extLst>
          </p:cNvPr>
          <p:cNvSpPr txBox="1"/>
          <p:nvPr/>
        </p:nvSpPr>
        <p:spPr>
          <a:xfrm>
            <a:off x="4146261" y="5210622"/>
            <a:ext cx="1327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Places365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1">
            <a:extLst>
              <a:ext uri="{FF2B5EF4-FFF2-40B4-BE49-F238E27FC236}">
                <a16:creationId xmlns:a16="http://schemas.microsoft.com/office/drawing/2014/main" id="{7C09D44C-41F0-485D-BAC9-9F8E0F456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121" y="6550051"/>
            <a:ext cx="4714613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5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Calibri" panose="020F0502020204030204" pitchFamily="34" charset="0"/>
                <a:ea typeface="ui-monospace"/>
                <a:cs typeface="Calibri" panose="020F0502020204030204" pitchFamily="34" charset="0"/>
              </a:rPr>
              <a:t>Places365 :     </a:t>
            </a:r>
            <a:r>
              <a:rPr kumimoji="0" lang="ko-KR" altLang="ko-KR" sz="105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Calibri" panose="020F0502020204030204" pitchFamily="34" charset="0"/>
                <a:ea typeface="ui-monospace"/>
                <a:cs typeface="Calibri" panose="020F0502020204030204" pitchFamily="34" charset="0"/>
              </a:rPr>
              <a:t>Places</a:t>
            </a:r>
            <a:r>
              <a:rPr kumimoji="0" lang="ko-KR" altLang="ko-KR" sz="105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Calibri" panose="020F0502020204030204" pitchFamily="34" charset="0"/>
                <a:ea typeface="ui-monospace"/>
                <a:cs typeface="Calibri" panose="020F0502020204030204" pitchFamily="34" charset="0"/>
              </a:rPr>
              <a:t>: </a:t>
            </a:r>
            <a:r>
              <a:rPr kumimoji="0" lang="ko-KR" altLang="ko-KR" sz="105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Calibri" panose="020F0502020204030204" pitchFamily="34" charset="0"/>
                <a:ea typeface="ui-monospace"/>
                <a:cs typeface="Calibri" panose="020F0502020204030204" pitchFamily="34" charset="0"/>
              </a:rPr>
              <a:t>A</a:t>
            </a:r>
            <a:r>
              <a:rPr kumimoji="0" lang="ko-KR" altLang="ko-KR" sz="105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Calibri" panose="020F0502020204030204" pitchFamily="34" charset="0"/>
                <a:ea typeface="ui-monospace"/>
                <a:cs typeface="Calibri" panose="020F0502020204030204" pitchFamily="34" charset="0"/>
              </a:rPr>
              <a:t> 10 </a:t>
            </a:r>
            <a:r>
              <a:rPr kumimoji="0" lang="ko-KR" altLang="ko-KR" sz="105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Calibri" panose="020F0502020204030204" pitchFamily="34" charset="0"/>
                <a:ea typeface="ui-monospace"/>
                <a:cs typeface="Calibri" panose="020F0502020204030204" pitchFamily="34" charset="0"/>
              </a:rPr>
              <a:t>million</a:t>
            </a:r>
            <a:r>
              <a:rPr kumimoji="0" lang="ko-KR" altLang="ko-KR" sz="105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Calibri" panose="020F0502020204030204" pitchFamily="34" charset="0"/>
                <a:ea typeface="ui-monospace"/>
                <a:cs typeface="Calibri" panose="020F0502020204030204" pitchFamily="34" charset="0"/>
              </a:rPr>
              <a:t> </a:t>
            </a:r>
            <a:r>
              <a:rPr kumimoji="0" lang="ko-KR" altLang="ko-KR" sz="105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Calibri" panose="020F0502020204030204" pitchFamily="34" charset="0"/>
                <a:ea typeface="ui-monospace"/>
                <a:cs typeface="Calibri" panose="020F0502020204030204" pitchFamily="34" charset="0"/>
              </a:rPr>
              <a:t>Image</a:t>
            </a:r>
            <a:r>
              <a:rPr kumimoji="0" lang="ko-KR" altLang="ko-KR" sz="105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Calibri" panose="020F0502020204030204" pitchFamily="34" charset="0"/>
                <a:ea typeface="ui-monospace"/>
                <a:cs typeface="Calibri" panose="020F0502020204030204" pitchFamily="34" charset="0"/>
              </a:rPr>
              <a:t> </a:t>
            </a:r>
            <a:r>
              <a:rPr kumimoji="0" lang="ko-KR" altLang="ko-KR" sz="105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Calibri" panose="020F0502020204030204" pitchFamily="34" charset="0"/>
                <a:ea typeface="ui-monospace"/>
                <a:cs typeface="Calibri" panose="020F0502020204030204" pitchFamily="34" charset="0"/>
              </a:rPr>
              <a:t>Database</a:t>
            </a:r>
            <a:r>
              <a:rPr kumimoji="0" lang="ko-KR" altLang="ko-KR" sz="105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Calibri" panose="020F0502020204030204" pitchFamily="34" charset="0"/>
                <a:ea typeface="ui-monospace"/>
                <a:cs typeface="Calibri" panose="020F0502020204030204" pitchFamily="34" charset="0"/>
              </a:rPr>
              <a:t> </a:t>
            </a:r>
            <a:r>
              <a:rPr kumimoji="0" lang="ko-KR" altLang="ko-KR" sz="105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Calibri" panose="020F0502020204030204" pitchFamily="34" charset="0"/>
                <a:ea typeface="ui-monospace"/>
                <a:cs typeface="Calibri" panose="020F0502020204030204" pitchFamily="34" charset="0"/>
              </a:rPr>
              <a:t>for</a:t>
            </a:r>
            <a:r>
              <a:rPr kumimoji="0" lang="ko-KR" altLang="ko-KR" sz="105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Calibri" panose="020F0502020204030204" pitchFamily="34" charset="0"/>
                <a:ea typeface="ui-monospace"/>
                <a:cs typeface="Calibri" panose="020F0502020204030204" pitchFamily="34" charset="0"/>
              </a:rPr>
              <a:t> </a:t>
            </a:r>
            <a:r>
              <a:rPr kumimoji="0" lang="ko-KR" altLang="ko-KR" sz="105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Calibri" panose="020F0502020204030204" pitchFamily="34" charset="0"/>
                <a:ea typeface="ui-monospace"/>
                <a:cs typeface="Calibri" panose="020F0502020204030204" pitchFamily="34" charset="0"/>
              </a:rPr>
              <a:t>Scene</a:t>
            </a:r>
            <a:r>
              <a:rPr kumimoji="0" lang="ko-KR" altLang="ko-KR" sz="1050" b="0" i="0" u="none" strike="noStrike" cap="none" normalizeH="0" baseline="0" dirty="0">
                <a:ln>
                  <a:noFill/>
                </a:ln>
                <a:solidFill>
                  <a:srgbClr val="24292E"/>
                </a:solidFill>
                <a:effectLst/>
                <a:latin typeface="Calibri" panose="020F0502020204030204" pitchFamily="34" charset="0"/>
                <a:ea typeface="ui-monospace"/>
                <a:cs typeface="Calibri" panose="020F0502020204030204" pitchFamily="34" charset="0"/>
              </a:rPr>
              <a:t> </a:t>
            </a:r>
            <a:r>
              <a:rPr kumimoji="0" lang="ko-KR" altLang="ko-KR" sz="1050" b="0" i="0" u="none" strike="noStrike" cap="none" normalizeH="0" baseline="0" dirty="0" err="1">
                <a:ln>
                  <a:noFill/>
                </a:ln>
                <a:solidFill>
                  <a:srgbClr val="24292E"/>
                </a:solidFill>
                <a:effectLst/>
                <a:latin typeface="Calibri" panose="020F0502020204030204" pitchFamily="34" charset="0"/>
                <a:ea typeface="ui-monospace"/>
                <a:cs typeface="Calibri" panose="020F0502020204030204" pitchFamily="34" charset="0"/>
              </a:rPr>
              <a:t>Recognition</a:t>
            </a:r>
            <a:r>
              <a:rPr kumimoji="0" lang="ko-KR" altLang="ko-KR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8" name="화살표: 왼쪽/오른쪽 57">
            <a:extLst>
              <a:ext uri="{FF2B5EF4-FFF2-40B4-BE49-F238E27FC236}">
                <a16:creationId xmlns:a16="http://schemas.microsoft.com/office/drawing/2014/main" id="{B8AD931A-1486-4979-A134-BA7CEDD1D3E7}"/>
              </a:ext>
            </a:extLst>
          </p:cNvPr>
          <p:cNvSpPr/>
          <p:nvPr/>
        </p:nvSpPr>
        <p:spPr>
          <a:xfrm>
            <a:off x="6633413" y="3148034"/>
            <a:ext cx="1560352" cy="484464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548AF8BE-B16D-4897-AAD6-2A7B1A86F35A}"/>
              </a:ext>
            </a:extLst>
          </p:cNvPr>
          <p:cNvGrpSpPr/>
          <p:nvPr/>
        </p:nvGrpSpPr>
        <p:grpSpPr>
          <a:xfrm>
            <a:off x="8956128" y="1690473"/>
            <a:ext cx="2220212" cy="3399586"/>
            <a:chOff x="8916791" y="1384470"/>
            <a:chExt cx="2220212" cy="3399586"/>
          </a:xfrm>
        </p:grpSpPr>
        <p:pic>
          <p:nvPicPr>
            <p:cNvPr id="62" name="그림 61" descr="강장동물, 산호, 무척추동물, 녹색이(가) 표시된 사진&#10;&#10;자동 생성된 설명">
              <a:extLst>
                <a:ext uri="{FF2B5EF4-FFF2-40B4-BE49-F238E27FC236}">
                  <a16:creationId xmlns:a16="http://schemas.microsoft.com/office/drawing/2014/main" id="{D99C98B8-71D8-44BD-A583-367637EC2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9487" y="1384470"/>
              <a:ext cx="1080000" cy="1080000"/>
            </a:xfrm>
            <a:prstGeom prst="rect">
              <a:avLst/>
            </a:prstGeom>
          </p:spPr>
        </p:pic>
        <p:pic>
          <p:nvPicPr>
            <p:cNvPr id="64" name="그림 63" descr="음식, 실내, 옥수수이(가) 표시된 사진&#10;&#10;자동 생성된 설명">
              <a:extLst>
                <a:ext uri="{FF2B5EF4-FFF2-40B4-BE49-F238E27FC236}">
                  <a16:creationId xmlns:a16="http://schemas.microsoft.com/office/drawing/2014/main" id="{A50460D0-D51E-460E-87AC-20B2CBDF5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7003" y="1384470"/>
              <a:ext cx="1080000" cy="1080000"/>
            </a:xfrm>
            <a:prstGeom prst="rect">
              <a:avLst/>
            </a:prstGeom>
          </p:spPr>
        </p:pic>
        <p:pic>
          <p:nvPicPr>
            <p:cNvPr id="66" name="그림 65" descr="파란색, 랙이(가) 표시된 사진&#10;&#10;자동 생성된 설명">
              <a:extLst>
                <a:ext uri="{FF2B5EF4-FFF2-40B4-BE49-F238E27FC236}">
                  <a16:creationId xmlns:a16="http://schemas.microsoft.com/office/drawing/2014/main" id="{8BA82AD2-781A-4DE4-AB8F-77A88EACA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791" y="2544263"/>
              <a:ext cx="1080000" cy="1080000"/>
            </a:xfrm>
            <a:prstGeom prst="rect">
              <a:avLst/>
            </a:prstGeom>
          </p:spPr>
        </p:pic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A98128FF-CE21-4A09-95ED-8FE0D61D2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791" y="3704056"/>
              <a:ext cx="1080000" cy="1080000"/>
            </a:xfrm>
            <a:prstGeom prst="rect">
              <a:avLst/>
            </a:prstGeom>
          </p:spPr>
        </p:pic>
        <p:pic>
          <p:nvPicPr>
            <p:cNvPr id="70" name="그림 69" descr="텍스트, 실외, 컴퓨터, 아파트빌딩이(가) 표시된 사진&#10;&#10;자동 생성된 설명">
              <a:extLst>
                <a:ext uri="{FF2B5EF4-FFF2-40B4-BE49-F238E27FC236}">
                  <a16:creationId xmlns:a16="http://schemas.microsoft.com/office/drawing/2014/main" id="{EEF45F81-2673-4D98-80CA-EDE185B98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7003" y="2544263"/>
              <a:ext cx="1080000" cy="1080000"/>
            </a:xfrm>
            <a:prstGeom prst="rect">
              <a:avLst/>
            </a:prstGeom>
          </p:spPr>
        </p:pic>
        <p:pic>
          <p:nvPicPr>
            <p:cNvPr id="72" name="그림 71" descr="텍스트이(가) 표시된 사진&#10;&#10;자동 생성된 설명">
              <a:extLst>
                <a:ext uri="{FF2B5EF4-FFF2-40B4-BE49-F238E27FC236}">
                  <a16:creationId xmlns:a16="http://schemas.microsoft.com/office/drawing/2014/main" id="{7379147C-11F6-4E88-806B-3EA3FE291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7003" y="3704056"/>
              <a:ext cx="1080000" cy="1080000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F60EF542-C4C0-4211-A93B-5E216DE08F1D}"/>
              </a:ext>
            </a:extLst>
          </p:cNvPr>
          <p:cNvSpPr txBox="1"/>
          <p:nvPr/>
        </p:nvSpPr>
        <p:spPr>
          <a:xfrm>
            <a:off x="9645736" y="5154069"/>
            <a:ext cx="1080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AAEB80A-A321-409F-8F64-FDA022858477}"/>
              </a:ext>
            </a:extLst>
          </p:cNvPr>
          <p:cNvSpPr txBox="1"/>
          <p:nvPr/>
        </p:nvSpPr>
        <p:spPr>
          <a:xfrm>
            <a:off x="6666857" y="2629206"/>
            <a:ext cx="156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Domain Gap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7E06F36-8C7D-4C70-8438-00793F15064A}"/>
              </a:ext>
            </a:extLst>
          </p:cNvPr>
          <p:cNvSpPr txBox="1"/>
          <p:nvPr/>
        </p:nvSpPr>
        <p:spPr>
          <a:xfrm>
            <a:off x="2840491" y="984414"/>
            <a:ext cx="125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endParaRPr lang="ko-KR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BF4019D-AA97-4430-A57D-62A30EC5988A}"/>
              </a:ext>
            </a:extLst>
          </p:cNvPr>
          <p:cNvSpPr txBox="1"/>
          <p:nvPr/>
        </p:nvSpPr>
        <p:spPr>
          <a:xfrm>
            <a:off x="9375450" y="1023489"/>
            <a:ext cx="1614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Inference</a:t>
            </a:r>
            <a:endParaRPr lang="ko-KR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8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9346C74-B3A7-42A1-B32C-721325126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8" b="26843"/>
          <a:stretch/>
        </p:blipFill>
        <p:spPr>
          <a:xfrm>
            <a:off x="10755893" y="6206245"/>
            <a:ext cx="1358286" cy="552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39C62-43A6-4B6E-9B10-74CA6A61DC97}"/>
              </a:ext>
            </a:extLst>
          </p:cNvPr>
          <p:cNvSpPr txBox="1"/>
          <p:nvPr/>
        </p:nvSpPr>
        <p:spPr>
          <a:xfrm>
            <a:off x="73586" y="99712"/>
            <a:ext cx="1189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Out of distribution</a:t>
            </a:r>
            <a:endParaRPr kumimoji="1" lang="ko-Kore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0" descr="Yonsei University - Short Term Programs">
            <a:extLst>
              <a:ext uri="{FF2B5EF4-FFF2-40B4-BE49-F238E27FC236}">
                <a16:creationId xmlns:a16="http://schemas.microsoft.com/office/drawing/2014/main" id="{B2753EC3-0B2A-41AD-8DCA-5EF8C3556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5091"/>
          <a:stretch/>
        </p:blipFill>
        <p:spPr bwMode="auto">
          <a:xfrm>
            <a:off x="73586" y="6206245"/>
            <a:ext cx="1450667" cy="5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2868750-BF38-4462-B9FE-0B5797644E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708"/>
          <a:stretch/>
        </p:blipFill>
        <p:spPr>
          <a:xfrm>
            <a:off x="1255500" y="1309402"/>
            <a:ext cx="1909096" cy="3754471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F4C5193C-C406-4E14-B921-9168C39DC3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07" r="33301"/>
          <a:stretch/>
        </p:blipFill>
        <p:spPr>
          <a:xfrm>
            <a:off x="3531511" y="1309403"/>
            <a:ext cx="1909096" cy="3754471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0C1A8C89-E499-4E04-8AD6-BB45611CAD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708"/>
          <a:stretch/>
        </p:blipFill>
        <p:spPr>
          <a:xfrm>
            <a:off x="5807522" y="1309402"/>
            <a:ext cx="1909096" cy="375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9ACDF8-A821-4797-BE32-4106435B0A18}"/>
              </a:ext>
            </a:extLst>
          </p:cNvPr>
          <p:cNvSpPr txBox="1"/>
          <p:nvPr/>
        </p:nvSpPr>
        <p:spPr>
          <a:xfrm>
            <a:off x="1561098" y="5103111"/>
            <a:ext cx="150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Input Image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252CCA-9DE3-4C74-ADB0-887FE69B3958}"/>
              </a:ext>
            </a:extLst>
          </p:cNvPr>
          <p:cNvSpPr txBox="1"/>
          <p:nvPr/>
        </p:nvSpPr>
        <p:spPr>
          <a:xfrm>
            <a:off x="3786176" y="5103111"/>
            <a:ext cx="150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Gated Conv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3D18209-EDB3-4A23-9C51-CDFB2631C816}"/>
              </a:ext>
            </a:extLst>
          </p:cNvPr>
          <p:cNvSpPr txBox="1"/>
          <p:nvPr/>
        </p:nvSpPr>
        <p:spPr>
          <a:xfrm>
            <a:off x="6011255" y="5103111"/>
            <a:ext cx="150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latin typeface="Calibri" panose="020F0502020204030204" pitchFamily="34" charset="0"/>
                <a:cs typeface="Calibri" panose="020F0502020204030204" pitchFamily="34" charset="0"/>
              </a:rPr>
              <a:t>EdgeConnect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A8B8D1-F104-4872-B5AD-37BC6B6C20DB}"/>
              </a:ext>
            </a:extLst>
          </p:cNvPr>
          <p:cNvSpPr txBox="1"/>
          <p:nvPr/>
        </p:nvSpPr>
        <p:spPr>
          <a:xfrm>
            <a:off x="3269507" y="6312021"/>
            <a:ext cx="6686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Calibri" panose="020F0502020204030204" pitchFamily="34" charset="0"/>
                <a:cs typeface="Calibri" panose="020F0502020204030204" pitchFamily="34" charset="0"/>
              </a:rPr>
              <a:t>Gated Conv :   YU, </a:t>
            </a:r>
            <a:r>
              <a:rPr lang="en-US" altLang="ko-KR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Jiahui</a:t>
            </a:r>
            <a:r>
              <a:rPr lang="en-US" altLang="ko-KR" sz="1100" dirty="0">
                <a:latin typeface="Calibri" panose="020F0502020204030204" pitchFamily="34" charset="0"/>
                <a:cs typeface="Calibri" panose="020F0502020204030204" pitchFamily="34" charset="0"/>
              </a:rPr>
              <a:t>, et al.  “Free-Form Image Inpainting with Gated Convolution” (ICCV 2019)</a:t>
            </a:r>
            <a:endParaRPr lang="ko-KR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D91760-C2FF-4637-A36E-CBF3856DBB1E}"/>
              </a:ext>
            </a:extLst>
          </p:cNvPr>
          <p:cNvSpPr txBox="1"/>
          <p:nvPr/>
        </p:nvSpPr>
        <p:spPr>
          <a:xfrm>
            <a:off x="3196206" y="6548465"/>
            <a:ext cx="75081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Edgeconnect</a:t>
            </a:r>
            <a:r>
              <a:rPr lang="en-US" altLang="ko-KR" sz="11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:  K </a:t>
            </a:r>
            <a:r>
              <a:rPr lang="en-US" altLang="ko-KR" sz="11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Nazeri</a:t>
            </a:r>
            <a:r>
              <a:rPr lang="en-US" altLang="ko-KR" sz="11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et al.  “</a:t>
            </a:r>
            <a:r>
              <a:rPr lang="en-US" altLang="ko-KR" sz="11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Edgeconnect</a:t>
            </a:r>
            <a:r>
              <a:rPr lang="en-US" altLang="ko-KR" sz="11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Generative image inpainting with adversarial edge learning”  (</a:t>
            </a:r>
            <a:r>
              <a:rPr lang="en-US" altLang="ko-KR" sz="11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altLang="ko-KR" sz="11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preprint 2019)</a:t>
            </a:r>
            <a:endParaRPr lang="ko-KR" alt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E9F28E9D-FB2D-4C3A-9F9D-74103BA74D5C}"/>
              </a:ext>
            </a:extLst>
          </p:cNvPr>
          <p:cNvGrpSpPr/>
          <p:nvPr/>
        </p:nvGrpSpPr>
        <p:grpSpPr>
          <a:xfrm>
            <a:off x="8099795" y="1330536"/>
            <a:ext cx="1872000" cy="3772575"/>
            <a:chOff x="7420695" y="191219"/>
            <a:chExt cx="1872000" cy="3772575"/>
          </a:xfrm>
        </p:grpSpPr>
        <p:pic>
          <p:nvPicPr>
            <p:cNvPr id="61" name="Picture 7" descr="result (0599).jpg">
              <a:extLst>
                <a:ext uri="{FF2B5EF4-FFF2-40B4-BE49-F238E27FC236}">
                  <a16:creationId xmlns:a16="http://schemas.microsoft.com/office/drawing/2014/main" id="{7992A26C-3CA5-4C51-BC3F-C9E8C372B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20695" y="2091794"/>
              <a:ext cx="1872000" cy="1872000"/>
            </a:xfrm>
            <a:prstGeom prst="rect">
              <a:avLst/>
            </a:prstGeom>
          </p:spPr>
        </p:pic>
        <p:pic>
          <p:nvPicPr>
            <p:cNvPr id="63" name="Picture 7" descr="result (0462).jpg">
              <a:extLst>
                <a:ext uri="{FF2B5EF4-FFF2-40B4-BE49-F238E27FC236}">
                  <a16:creationId xmlns:a16="http://schemas.microsoft.com/office/drawing/2014/main" id="{CCDA94F7-C811-4E9A-89C9-5999D9BA5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20695" y="191219"/>
              <a:ext cx="1872000" cy="1872000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E2D07DD1-F1CB-472E-8377-8B54ABD25A08}"/>
              </a:ext>
            </a:extLst>
          </p:cNvPr>
          <p:cNvSpPr txBox="1"/>
          <p:nvPr/>
        </p:nvSpPr>
        <p:spPr>
          <a:xfrm>
            <a:off x="8284980" y="5120891"/>
            <a:ext cx="150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>
                <a:latin typeface="Calibri" panose="020F0502020204030204" pitchFamily="34" charset="0"/>
                <a:cs typeface="Calibri" panose="020F0502020204030204" pitchFamily="34" charset="0"/>
              </a:rPr>
              <a:t>AdaFill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 (Ours)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9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9346C74-B3A7-42A1-B32C-721325126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8" b="26843"/>
          <a:stretch/>
        </p:blipFill>
        <p:spPr>
          <a:xfrm>
            <a:off x="10755893" y="6206245"/>
            <a:ext cx="1358286" cy="552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39C62-43A6-4B6E-9B10-74CA6A61DC97}"/>
              </a:ext>
            </a:extLst>
          </p:cNvPr>
          <p:cNvSpPr txBox="1"/>
          <p:nvPr/>
        </p:nvSpPr>
        <p:spPr>
          <a:xfrm>
            <a:off x="73586" y="99712"/>
            <a:ext cx="1189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Having Only a Single Test Image</a:t>
            </a:r>
            <a:endParaRPr kumimoji="1" lang="ko-Kore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0" descr="Yonsei University - Short Term Programs">
            <a:extLst>
              <a:ext uri="{FF2B5EF4-FFF2-40B4-BE49-F238E27FC236}">
                <a16:creationId xmlns:a16="http://schemas.microsoft.com/office/drawing/2014/main" id="{B2753EC3-0B2A-41AD-8DCA-5EF8C3556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5091"/>
          <a:stretch/>
        </p:blipFill>
        <p:spPr bwMode="auto">
          <a:xfrm>
            <a:off x="73586" y="6206245"/>
            <a:ext cx="1450667" cy="5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FFEAB5-9468-4264-96F0-ADC4856AB319}"/>
              </a:ext>
            </a:extLst>
          </p:cNvPr>
          <p:cNvSpPr txBox="1"/>
          <p:nvPr/>
        </p:nvSpPr>
        <p:spPr>
          <a:xfrm>
            <a:off x="798919" y="975503"/>
            <a:ext cx="33555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Internal Similarity</a:t>
            </a:r>
            <a:endParaRPr lang="ko-KR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그림 11" descr="텍스트, 건물, 실외, 아파트빌딩이(가) 표시된 사진&#10;&#10;자동 생성된 설명">
            <a:extLst>
              <a:ext uri="{FF2B5EF4-FFF2-40B4-BE49-F238E27FC236}">
                <a16:creationId xmlns:a16="http://schemas.microsoft.com/office/drawing/2014/main" id="{2FAFB01E-544B-4FE4-9959-F2B07690CB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 t="1406" r="670" b="1047"/>
          <a:stretch/>
        </p:blipFill>
        <p:spPr>
          <a:xfrm>
            <a:off x="914399" y="1780563"/>
            <a:ext cx="5397130" cy="3559030"/>
          </a:xfrm>
          <a:prstGeom prst="rect">
            <a:avLst/>
          </a:prstGeom>
        </p:spPr>
      </p:pic>
      <p:pic>
        <p:nvPicPr>
          <p:cNvPr id="14" name="그림 13" descr="잔디, 실외, 건물, 탑이(가) 표시된 사진&#10;&#10;자동 생성된 설명">
            <a:extLst>
              <a:ext uri="{FF2B5EF4-FFF2-40B4-BE49-F238E27FC236}">
                <a16:creationId xmlns:a16="http://schemas.microsoft.com/office/drawing/2014/main" id="{48947671-9A1B-4667-B4D0-8B8E387E13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990" y="1543393"/>
            <a:ext cx="2768488" cy="4152732"/>
          </a:xfrm>
          <a:prstGeom prst="rect">
            <a:avLst/>
          </a:prstGeom>
        </p:spPr>
      </p:pic>
      <p:sp>
        <p:nvSpPr>
          <p:cNvPr id="15" name="타원 14">
            <a:extLst>
              <a:ext uri="{FF2B5EF4-FFF2-40B4-BE49-F238E27FC236}">
                <a16:creationId xmlns:a16="http://schemas.microsoft.com/office/drawing/2014/main" id="{BF26D3FF-972B-4754-A263-44C82AB858F0}"/>
              </a:ext>
            </a:extLst>
          </p:cNvPr>
          <p:cNvSpPr/>
          <p:nvPr/>
        </p:nvSpPr>
        <p:spPr>
          <a:xfrm>
            <a:off x="4898229" y="3438482"/>
            <a:ext cx="452760" cy="45276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1DB07D6D-8231-43F0-AF48-EF3787ADF0E7}"/>
              </a:ext>
            </a:extLst>
          </p:cNvPr>
          <p:cNvSpPr/>
          <p:nvPr/>
        </p:nvSpPr>
        <p:spPr>
          <a:xfrm>
            <a:off x="5706839" y="3333698"/>
            <a:ext cx="452760" cy="45276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E5F8B9D8-D99E-4615-AA23-B6B2C0319F32}"/>
              </a:ext>
            </a:extLst>
          </p:cNvPr>
          <p:cNvSpPr/>
          <p:nvPr/>
        </p:nvSpPr>
        <p:spPr>
          <a:xfrm>
            <a:off x="2929999" y="4388550"/>
            <a:ext cx="452760" cy="45276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AA78B294-643D-4EA0-BC1C-5D07C96400C1}"/>
              </a:ext>
            </a:extLst>
          </p:cNvPr>
          <p:cNvSpPr/>
          <p:nvPr/>
        </p:nvSpPr>
        <p:spPr>
          <a:xfrm>
            <a:off x="2512426" y="4388550"/>
            <a:ext cx="452760" cy="45276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63253A3B-DFE2-4685-A902-C9C989877E73}"/>
              </a:ext>
            </a:extLst>
          </p:cNvPr>
          <p:cNvSpPr/>
          <p:nvPr/>
        </p:nvSpPr>
        <p:spPr>
          <a:xfrm>
            <a:off x="1818419" y="1900030"/>
            <a:ext cx="452760" cy="45276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88F78F4E-3B3C-49D9-9E0C-482E65963473}"/>
              </a:ext>
            </a:extLst>
          </p:cNvPr>
          <p:cNvSpPr/>
          <p:nvPr/>
        </p:nvSpPr>
        <p:spPr>
          <a:xfrm>
            <a:off x="913649" y="2062528"/>
            <a:ext cx="452760" cy="45276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B258382D-E4A4-4C3B-99A8-7F2AA475940F}"/>
              </a:ext>
            </a:extLst>
          </p:cNvPr>
          <p:cNvCxnSpPr>
            <a:stCxn id="25" idx="1"/>
          </p:cNvCxnSpPr>
          <p:nvPr/>
        </p:nvCxnSpPr>
        <p:spPr>
          <a:xfrm flipH="1" flipV="1">
            <a:off x="573932" y="1974715"/>
            <a:ext cx="406022" cy="15411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8DFC83F4-7EC4-49BB-8844-6E59EF90FDEF}"/>
              </a:ext>
            </a:extLst>
          </p:cNvPr>
          <p:cNvCxnSpPr>
            <a:stCxn id="24" idx="1"/>
          </p:cNvCxnSpPr>
          <p:nvPr/>
        </p:nvCxnSpPr>
        <p:spPr>
          <a:xfrm flipH="1">
            <a:off x="573932" y="1966335"/>
            <a:ext cx="1310792" cy="838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15FD483E-3537-465D-930C-B2D3E0CCB19F}"/>
              </a:ext>
            </a:extLst>
          </p:cNvPr>
          <p:cNvCxnSpPr>
            <a:cxnSpLocks/>
          </p:cNvCxnSpPr>
          <p:nvPr/>
        </p:nvCxnSpPr>
        <p:spPr>
          <a:xfrm>
            <a:off x="2738806" y="4841310"/>
            <a:ext cx="226380" cy="108900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E55B733C-D1E5-4FC0-A410-E3CFD5D6B846}"/>
              </a:ext>
            </a:extLst>
          </p:cNvPr>
          <p:cNvCxnSpPr>
            <a:cxnSpLocks/>
          </p:cNvCxnSpPr>
          <p:nvPr/>
        </p:nvCxnSpPr>
        <p:spPr>
          <a:xfrm flipH="1">
            <a:off x="2965186" y="4841309"/>
            <a:ext cx="199170" cy="10890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FF1D7323-F88D-4AB8-BDDE-A2708C8728C7}"/>
              </a:ext>
            </a:extLst>
          </p:cNvPr>
          <p:cNvCxnSpPr>
            <a:cxnSpLocks/>
          </p:cNvCxnSpPr>
          <p:nvPr/>
        </p:nvCxnSpPr>
        <p:spPr>
          <a:xfrm flipH="1">
            <a:off x="5554909" y="3786458"/>
            <a:ext cx="375935" cy="205986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9AF5A0A4-1A21-4B6C-9CE5-1A9E95FD6EB7}"/>
              </a:ext>
            </a:extLst>
          </p:cNvPr>
          <p:cNvCxnSpPr>
            <a:cxnSpLocks/>
          </p:cNvCxnSpPr>
          <p:nvPr/>
        </p:nvCxnSpPr>
        <p:spPr>
          <a:xfrm>
            <a:off x="5146764" y="3870450"/>
            <a:ext cx="408145" cy="197587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타원 37">
            <a:extLst>
              <a:ext uri="{FF2B5EF4-FFF2-40B4-BE49-F238E27FC236}">
                <a16:creationId xmlns:a16="http://schemas.microsoft.com/office/drawing/2014/main" id="{96384A84-6A84-4FDC-823D-D4CC6E3648B2}"/>
              </a:ext>
            </a:extLst>
          </p:cNvPr>
          <p:cNvSpPr/>
          <p:nvPr/>
        </p:nvSpPr>
        <p:spPr>
          <a:xfrm>
            <a:off x="8392147" y="4129608"/>
            <a:ext cx="452760" cy="45276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7F55BA6C-9BD1-41BD-8732-AE1F121CBB29}"/>
              </a:ext>
            </a:extLst>
          </p:cNvPr>
          <p:cNvSpPr/>
          <p:nvPr/>
        </p:nvSpPr>
        <p:spPr>
          <a:xfrm>
            <a:off x="8865552" y="3992101"/>
            <a:ext cx="396449" cy="39644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4CA4AB39-DFCF-43D4-A0E0-598E0D584406}"/>
              </a:ext>
            </a:extLst>
          </p:cNvPr>
          <p:cNvSpPr/>
          <p:nvPr/>
        </p:nvSpPr>
        <p:spPr>
          <a:xfrm>
            <a:off x="7350936" y="3733159"/>
            <a:ext cx="396449" cy="39644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extLst>
              <a:ext uri="{FF2B5EF4-FFF2-40B4-BE49-F238E27FC236}">
                <a16:creationId xmlns:a16="http://schemas.microsoft.com/office/drawing/2014/main" id="{0473EBDB-4D54-4541-81E4-8812FAAE92FA}"/>
              </a:ext>
            </a:extLst>
          </p:cNvPr>
          <p:cNvSpPr/>
          <p:nvPr/>
        </p:nvSpPr>
        <p:spPr>
          <a:xfrm>
            <a:off x="7920664" y="3693017"/>
            <a:ext cx="396449" cy="39644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F4C90FB2-8980-405E-9B2E-7A02732590DA}"/>
              </a:ext>
            </a:extLst>
          </p:cNvPr>
          <p:cNvSpPr/>
          <p:nvPr/>
        </p:nvSpPr>
        <p:spPr>
          <a:xfrm>
            <a:off x="7658450" y="1780563"/>
            <a:ext cx="396449" cy="39644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42A5C04A-A144-4FE0-AF59-631B2C18600C}"/>
              </a:ext>
            </a:extLst>
          </p:cNvPr>
          <p:cNvSpPr/>
          <p:nvPr/>
        </p:nvSpPr>
        <p:spPr>
          <a:xfrm>
            <a:off x="8392147" y="2177012"/>
            <a:ext cx="396449" cy="39644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C63D36FF-4E00-41B8-968F-1F136ED9CF76}"/>
              </a:ext>
            </a:extLst>
          </p:cNvPr>
          <p:cNvSpPr/>
          <p:nvPr/>
        </p:nvSpPr>
        <p:spPr>
          <a:xfrm>
            <a:off x="8118888" y="5174051"/>
            <a:ext cx="396449" cy="39644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E2886FDD-0F3C-4656-A4CD-F0A3C6871890}"/>
              </a:ext>
            </a:extLst>
          </p:cNvPr>
          <p:cNvSpPr/>
          <p:nvPr/>
        </p:nvSpPr>
        <p:spPr>
          <a:xfrm>
            <a:off x="9283349" y="5116382"/>
            <a:ext cx="396449" cy="39644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608079E4-DF36-448F-97B3-E2C7333EA642}"/>
              </a:ext>
            </a:extLst>
          </p:cNvPr>
          <p:cNvCxnSpPr>
            <a:cxnSpLocks/>
          </p:cNvCxnSpPr>
          <p:nvPr/>
        </p:nvCxnSpPr>
        <p:spPr>
          <a:xfrm flipH="1">
            <a:off x="7965595" y="1309298"/>
            <a:ext cx="1050606" cy="51742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B669F9EC-A7FE-4013-B2F2-382ADF2829DB}"/>
              </a:ext>
            </a:extLst>
          </p:cNvPr>
          <p:cNvCxnSpPr>
            <a:cxnSpLocks/>
            <a:endCxn id="47" idx="0"/>
          </p:cNvCxnSpPr>
          <p:nvPr/>
        </p:nvCxnSpPr>
        <p:spPr>
          <a:xfrm flipH="1">
            <a:off x="8590372" y="1309298"/>
            <a:ext cx="425829" cy="86771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>
            <a:extLst>
              <a:ext uri="{FF2B5EF4-FFF2-40B4-BE49-F238E27FC236}">
                <a16:creationId xmlns:a16="http://schemas.microsoft.com/office/drawing/2014/main" id="{E1C28858-EA63-4F1E-ACA8-73CFC5DE08B7}"/>
              </a:ext>
            </a:extLst>
          </p:cNvPr>
          <p:cNvCxnSpPr>
            <a:cxnSpLocks/>
            <a:endCxn id="39" idx="7"/>
          </p:cNvCxnSpPr>
          <p:nvPr/>
        </p:nvCxnSpPr>
        <p:spPr>
          <a:xfrm flipH="1">
            <a:off x="9203942" y="2515288"/>
            <a:ext cx="1400738" cy="1534872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CE223A87-7134-4919-A808-2193C4660896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8618527" y="2500390"/>
            <a:ext cx="1986152" cy="162921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A16C46F6-EADB-4163-A334-14C960B188D9}"/>
              </a:ext>
            </a:extLst>
          </p:cNvPr>
          <p:cNvCxnSpPr>
            <a:cxnSpLocks/>
          </p:cNvCxnSpPr>
          <p:nvPr/>
        </p:nvCxnSpPr>
        <p:spPr>
          <a:xfrm>
            <a:off x="7222083" y="2932154"/>
            <a:ext cx="334735" cy="81985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428CB463-47B8-4781-AC8E-7A4B129C295E}"/>
              </a:ext>
            </a:extLst>
          </p:cNvPr>
          <p:cNvCxnSpPr>
            <a:cxnSpLocks/>
          </p:cNvCxnSpPr>
          <p:nvPr/>
        </p:nvCxnSpPr>
        <p:spPr>
          <a:xfrm>
            <a:off x="7221308" y="2943994"/>
            <a:ext cx="818172" cy="78866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>
            <a:extLst>
              <a:ext uri="{FF2B5EF4-FFF2-40B4-BE49-F238E27FC236}">
                <a16:creationId xmlns:a16="http://schemas.microsoft.com/office/drawing/2014/main" id="{68AE6BD7-3FA7-4B12-8299-C41D4C0BECEA}"/>
              </a:ext>
            </a:extLst>
          </p:cNvPr>
          <p:cNvCxnSpPr>
            <a:cxnSpLocks/>
          </p:cNvCxnSpPr>
          <p:nvPr/>
        </p:nvCxnSpPr>
        <p:spPr>
          <a:xfrm>
            <a:off x="8360702" y="5565396"/>
            <a:ext cx="334735" cy="81985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7496D2B7-4517-4EF0-908D-C562FBAB4E35}"/>
              </a:ext>
            </a:extLst>
          </p:cNvPr>
          <p:cNvCxnSpPr>
            <a:cxnSpLocks/>
          </p:cNvCxnSpPr>
          <p:nvPr/>
        </p:nvCxnSpPr>
        <p:spPr>
          <a:xfrm flipH="1">
            <a:off x="8675981" y="5520754"/>
            <a:ext cx="809180" cy="84903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89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>
            <a:extLst>
              <a:ext uri="{FF2B5EF4-FFF2-40B4-BE49-F238E27FC236}">
                <a16:creationId xmlns:a16="http://schemas.microsoft.com/office/drawing/2014/main" id="{E6B32510-A2C2-4642-BB3F-37FB72241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35" y="2534302"/>
            <a:ext cx="2114762" cy="211476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9346C74-B3A7-42A1-B32C-721325126C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8" b="26843"/>
          <a:stretch/>
        </p:blipFill>
        <p:spPr>
          <a:xfrm>
            <a:off x="10755893" y="6206245"/>
            <a:ext cx="1358286" cy="552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39C62-43A6-4B6E-9B10-74CA6A61DC97}"/>
              </a:ext>
            </a:extLst>
          </p:cNvPr>
          <p:cNvSpPr txBox="1"/>
          <p:nvPr/>
        </p:nvSpPr>
        <p:spPr>
          <a:xfrm>
            <a:off x="73586" y="99712"/>
            <a:ext cx="1189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Proposed Method</a:t>
            </a:r>
            <a:endParaRPr kumimoji="1" lang="ko-Kore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0" descr="Yonsei University - Short Term Programs">
            <a:extLst>
              <a:ext uri="{FF2B5EF4-FFF2-40B4-BE49-F238E27FC236}">
                <a16:creationId xmlns:a16="http://schemas.microsoft.com/office/drawing/2014/main" id="{B2753EC3-0B2A-41AD-8DCA-5EF8C3556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5091"/>
          <a:stretch/>
        </p:blipFill>
        <p:spPr bwMode="auto">
          <a:xfrm>
            <a:off x="73586" y="6206245"/>
            <a:ext cx="1450667" cy="5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DF2D8301-6AB4-44F4-A456-47F67BE4F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8" y="2534302"/>
            <a:ext cx="2114762" cy="211476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7F8A72E-9720-40CD-B7DF-F9B6179A5878}"/>
                  </a:ext>
                </a:extLst>
              </p:cNvPr>
              <p:cNvSpPr txBox="1"/>
              <p:nvPr/>
            </p:nvSpPr>
            <p:spPr>
              <a:xfrm>
                <a:off x="1351129" y="4656529"/>
                <a:ext cx="588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ko-KR" altLang="en-US" sz="24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7F8A72E-9720-40CD-B7DF-F9B6179A5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29" y="4656529"/>
                <a:ext cx="588559" cy="461665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BCCE2-5308-4D56-B211-A28C31401048}"/>
                  </a:ext>
                </a:extLst>
              </p:cNvPr>
              <p:cNvSpPr txBox="1"/>
              <p:nvPr/>
            </p:nvSpPr>
            <p:spPr>
              <a:xfrm>
                <a:off x="3811345" y="4639986"/>
                <a:ext cx="686342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ko-KR" altLang="en-US" sz="24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96BCCE2-5308-4D56-B211-A28C31401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345" y="4639986"/>
                <a:ext cx="686342" cy="494751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E43FD1CD-50C4-4894-81AD-E428FEEDA111}"/>
              </a:ext>
            </a:extLst>
          </p:cNvPr>
          <p:cNvSpPr txBox="1"/>
          <p:nvPr/>
        </p:nvSpPr>
        <p:spPr>
          <a:xfrm>
            <a:off x="798919" y="1261599"/>
            <a:ext cx="3355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What we only have …</a:t>
            </a:r>
            <a:endParaRPr lang="ko-KR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01D711-16D8-42E6-A264-B03A687D749D}"/>
                  </a:ext>
                </a:extLst>
              </p:cNvPr>
              <p:cNvSpPr txBox="1"/>
              <p:nvPr/>
            </p:nvSpPr>
            <p:spPr>
              <a:xfrm>
                <a:off x="6022155" y="3222351"/>
                <a:ext cx="67646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ko-KR" altLang="en-US" sz="48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01D711-16D8-42E6-A264-B03A687D7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55" y="3222351"/>
                <a:ext cx="676467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E2829B8-B4D1-49E3-BD92-F8F558C6C880}"/>
              </a:ext>
            </a:extLst>
          </p:cNvPr>
          <p:cNvSpPr txBox="1"/>
          <p:nvPr/>
        </p:nvSpPr>
        <p:spPr>
          <a:xfrm>
            <a:off x="7463640" y="2717537"/>
            <a:ext cx="4215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Pretrained Inpainting Network</a:t>
            </a:r>
          </a:p>
          <a:p>
            <a:endParaRPr lang="en-US" altLang="ko-K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/>
              <a:t>Random Mask Generating Algorithm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91520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9346C74-B3A7-42A1-B32C-721325126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8" b="26843"/>
          <a:stretch/>
        </p:blipFill>
        <p:spPr>
          <a:xfrm>
            <a:off x="10755893" y="6206245"/>
            <a:ext cx="1358286" cy="552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39C62-43A6-4B6E-9B10-74CA6A61DC97}"/>
              </a:ext>
            </a:extLst>
          </p:cNvPr>
          <p:cNvSpPr txBox="1"/>
          <p:nvPr/>
        </p:nvSpPr>
        <p:spPr>
          <a:xfrm>
            <a:off x="73586" y="99712"/>
            <a:ext cx="11897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Proposed Method</a:t>
            </a:r>
            <a:endParaRPr kumimoji="1" lang="ko-Kore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0" descr="Yonsei University - Short Term Programs">
            <a:extLst>
              <a:ext uri="{FF2B5EF4-FFF2-40B4-BE49-F238E27FC236}">
                <a16:creationId xmlns:a16="http://schemas.microsoft.com/office/drawing/2014/main" id="{B2753EC3-0B2A-41AD-8DCA-5EF8C35561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0" b="15091"/>
          <a:stretch/>
        </p:blipFill>
        <p:spPr bwMode="auto">
          <a:xfrm>
            <a:off x="73586" y="6206245"/>
            <a:ext cx="1450667" cy="5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DF2D8301-6AB4-44F4-A456-47F67BE4F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1" y="2956839"/>
            <a:ext cx="1800000" cy="180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7F8A72E-9720-40CD-B7DF-F9B6179A5878}"/>
                  </a:ext>
                </a:extLst>
              </p:cNvPr>
              <p:cNvSpPr txBox="1"/>
              <p:nvPr/>
            </p:nvSpPr>
            <p:spPr>
              <a:xfrm>
                <a:off x="853021" y="5233796"/>
                <a:ext cx="588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m:oMathPara>
                </a14:m>
                <a:endParaRPr lang="ko-KR" altLang="en-US" sz="24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7F8A72E-9720-40CD-B7DF-F9B6179A5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21" y="5233796"/>
                <a:ext cx="588559" cy="461665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01D711-16D8-42E6-A264-B03A687D749D}"/>
                  </a:ext>
                </a:extLst>
              </p:cNvPr>
              <p:cNvSpPr txBox="1"/>
              <p:nvPr/>
            </p:nvSpPr>
            <p:spPr>
              <a:xfrm>
                <a:off x="2290125" y="3487507"/>
                <a:ext cx="67646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ko-KR" altLang="en-US" sz="48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01D711-16D8-42E6-A264-B03A687D7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125" y="3487507"/>
                <a:ext cx="676467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00E894E5-AFBE-4165-A7C9-58F552690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05" y="1642470"/>
            <a:ext cx="1800000" cy="180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42FA2C7-1309-420A-813C-FE5F28AA51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76" y="2366065"/>
            <a:ext cx="1800000" cy="180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4" name="그림 13" descr="텍스트, 시계이(가) 표시된 사진&#10;&#10;자동 생성된 설명">
            <a:extLst>
              <a:ext uri="{FF2B5EF4-FFF2-40B4-BE49-F238E27FC236}">
                <a16:creationId xmlns:a16="http://schemas.microsoft.com/office/drawing/2014/main" id="{8064F65E-F291-41FF-9102-B82C2FE0D9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39" y="3156087"/>
            <a:ext cx="1800000" cy="180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41E565-84E3-4BD3-A23A-C198BA4D3269}"/>
                  </a:ext>
                </a:extLst>
              </p:cNvPr>
              <p:cNvSpPr txBox="1"/>
              <p:nvPr/>
            </p:nvSpPr>
            <p:spPr>
              <a:xfrm>
                <a:off x="4030398" y="5333447"/>
                <a:ext cx="1463478" cy="518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sSub>
                            <m:sSubPr>
                              <m:ctrlP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, …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ko-KR" altLang="en-US" sz="24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41E565-84E3-4BD3-A23A-C198BA4D3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398" y="5333447"/>
                <a:ext cx="1463478" cy="5182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 descr="레고, 장난감이(가) 표시된 사진&#10;&#10;자동 생성된 설명">
            <a:extLst>
              <a:ext uri="{FF2B5EF4-FFF2-40B4-BE49-F238E27FC236}">
                <a16:creationId xmlns:a16="http://schemas.microsoft.com/office/drawing/2014/main" id="{F570099B-CC6E-4D7B-8F4F-EDCE839C0D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85" y="1642470"/>
            <a:ext cx="1800000" cy="180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6" name="그림 15" descr="레고, 장난감이(가) 표시된 사진&#10;&#10;자동 생성된 설명">
            <a:extLst>
              <a:ext uri="{FF2B5EF4-FFF2-40B4-BE49-F238E27FC236}">
                <a16:creationId xmlns:a16="http://schemas.microsoft.com/office/drawing/2014/main" id="{214C6AFF-51D9-45EC-89BD-00B538C0EC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64" y="2366065"/>
            <a:ext cx="1800000" cy="180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8" name="그림 17" descr="레고, 장난감이(가) 표시된 사진&#10;&#10;자동 생성된 설명">
            <a:extLst>
              <a:ext uri="{FF2B5EF4-FFF2-40B4-BE49-F238E27FC236}">
                <a16:creationId xmlns:a16="http://schemas.microsoft.com/office/drawing/2014/main" id="{C5FF59AC-828A-491A-AF4B-8EBAF05EFC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93" y="3156087"/>
            <a:ext cx="1800000" cy="1800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59A043-D85A-4E62-8C95-3B7A3F705B60}"/>
                  </a:ext>
                </a:extLst>
              </p:cNvPr>
              <p:cNvSpPr txBox="1"/>
              <p:nvPr/>
            </p:nvSpPr>
            <p:spPr>
              <a:xfrm>
                <a:off x="6960368" y="3491874"/>
                <a:ext cx="67646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4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59A043-D85A-4E62-8C95-3B7A3F705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368" y="3491874"/>
                <a:ext cx="676467" cy="7386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8C1922-1D32-48F0-8B1C-CCA7CA286673}"/>
                  </a:ext>
                </a:extLst>
              </p:cNvPr>
              <p:cNvSpPr txBox="1"/>
              <p:nvPr/>
            </p:nvSpPr>
            <p:spPr>
              <a:xfrm>
                <a:off x="9220280" y="5333447"/>
                <a:ext cx="1535613" cy="565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bSup>
                            <m:sSubSupPr>
                              <m:ctrlP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, …</m:t>
                              </m:r>
                            </m:sub>
                            <m:sup>
                              <m:r>
                                <a:rPr lang="en-US" altLang="ko-KR" sz="2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sub>
                      </m:sSub>
                    </m:oMath>
                  </m:oMathPara>
                </a14:m>
                <a:endParaRPr lang="ko-KR" altLang="en-US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8C1922-1D32-48F0-8B1C-CCA7CA286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80" y="5333447"/>
                <a:ext cx="1535613" cy="56515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D59BD51-4AC9-4491-B070-1C97878B59F2}"/>
              </a:ext>
            </a:extLst>
          </p:cNvPr>
          <p:cNvSpPr txBox="1"/>
          <p:nvPr/>
        </p:nvSpPr>
        <p:spPr>
          <a:xfrm>
            <a:off x="798919" y="1146711"/>
            <a:ext cx="312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endParaRPr lang="ko-KR" alt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2AB152D-02AF-47A5-BE1B-EB86626056E6}"/>
              </a:ext>
            </a:extLst>
          </p:cNvPr>
          <p:cNvCxnSpPr/>
          <p:nvPr/>
        </p:nvCxnSpPr>
        <p:spPr>
          <a:xfrm>
            <a:off x="6403891" y="4991050"/>
            <a:ext cx="642025" cy="61793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C4C22265-E13C-496F-8851-A779C8B6A22E}"/>
              </a:ext>
            </a:extLst>
          </p:cNvPr>
          <p:cNvCxnSpPr/>
          <p:nvPr/>
        </p:nvCxnSpPr>
        <p:spPr>
          <a:xfrm>
            <a:off x="10666569" y="4994305"/>
            <a:ext cx="642025" cy="617934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464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446</Words>
  <Application>Microsoft Office PowerPoint</Application>
  <PresentationFormat>와이드스크린</PresentationFormat>
  <Paragraphs>119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맑은 고딕</vt:lpstr>
      <vt:lpstr>Arial</vt:lpstr>
      <vt:lpstr>Calibri</vt:lpstr>
      <vt:lpstr>Calibri Light</vt:lpstr>
      <vt:lpstr>Cambria Math</vt:lpstr>
      <vt:lpstr>Wingdings</vt:lpstr>
      <vt:lpstr>Office 테마</vt:lpstr>
      <vt:lpstr>Test-Time Adaptation for Out-of-distributed Image Inpainting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Test-Time Adaptation For Out-of-distributed Image Inpainting</dc:title>
  <dc:creator>신차진</dc:creator>
  <cp:lastModifiedBy>신차진</cp:lastModifiedBy>
  <cp:revision>210</cp:revision>
  <dcterms:created xsi:type="dcterms:W3CDTF">2021-07-13T05:10:09Z</dcterms:created>
  <dcterms:modified xsi:type="dcterms:W3CDTF">2021-07-19T07:03:41Z</dcterms:modified>
</cp:coreProperties>
</file>