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9" r:id="rId9"/>
    <p:sldId id="270" r:id="rId10"/>
    <p:sldId id="271" r:id="rId11"/>
    <p:sldId id="267" r:id="rId12"/>
    <p:sldId id="268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2"/>
    <p:restoredTop sz="94609"/>
  </p:normalViewPr>
  <p:slideViewPr>
    <p:cSldViewPr snapToGrid="0" snapToObjects="1" showGuides="1">
      <p:cViewPr>
        <p:scale>
          <a:sx n="109" d="100"/>
          <a:sy n="109" d="100"/>
        </p:scale>
        <p:origin x="712" y="224"/>
      </p:cViewPr>
      <p:guideLst>
        <p:guide orient="horz" pos="2160"/>
        <p:guide pos="3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C:\Users\t-huh\Downloads\align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53072466051571"/>
          <c:y val="0.0533816343898004"/>
          <c:w val="0.911728016244845"/>
          <c:h val="0.849306653078222"/>
        </c:manualLayout>
      </c:layout>
      <c:scatterChart>
        <c:scatterStyle val="smoothMarker"/>
        <c:varyColors val="0"/>
        <c:ser>
          <c:idx val="0"/>
          <c:order val="0"/>
          <c:tx>
            <c:v>baseline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'3400hr wordpiece'!$A$2:$A$124</c:f>
              <c:numCache>
                <c:formatCode>General</c:formatCode>
                <c:ptCount val="123"/>
                <c:pt idx="0">
                  <c:v>-142.0</c:v>
                </c:pt>
                <c:pt idx="1">
                  <c:v>-138.0</c:v>
                </c:pt>
                <c:pt idx="2">
                  <c:v>-134.0</c:v>
                </c:pt>
                <c:pt idx="3">
                  <c:v>-101.0</c:v>
                </c:pt>
                <c:pt idx="4">
                  <c:v>-98.0</c:v>
                </c:pt>
                <c:pt idx="5">
                  <c:v>-93.0</c:v>
                </c:pt>
                <c:pt idx="6">
                  <c:v>-92.0</c:v>
                </c:pt>
                <c:pt idx="7">
                  <c:v>-89.0</c:v>
                </c:pt>
                <c:pt idx="8">
                  <c:v>-88.0</c:v>
                </c:pt>
                <c:pt idx="9">
                  <c:v>-87.0</c:v>
                </c:pt>
                <c:pt idx="10">
                  <c:v>-79.0</c:v>
                </c:pt>
                <c:pt idx="11">
                  <c:v>-78.0</c:v>
                </c:pt>
                <c:pt idx="12">
                  <c:v>-76.0</c:v>
                </c:pt>
                <c:pt idx="13">
                  <c:v>-75.0</c:v>
                </c:pt>
                <c:pt idx="14">
                  <c:v>-74.0</c:v>
                </c:pt>
                <c:pt idx="15">
                  <c:v>-73.0</c:v>
                </c:pt>
                <c:pt idx="16">
                  <c:v>-72.0</c:v>
                </c:pt>
                <c:pt idx="17">
                  <c:v>-71.0</c:v>
                </c:pt>
                <c:pt idx="18">
                  <c:v>-70.0</c:v>
                </c:pt>
                <c:pt idx="19">
                  <c:v>-69.0</c:v>
                </c:pt>
                <c:pt idx="20">
                  <c:v>-68.0</c:v>
                </c:pt>
                <c:pt idx="21">
                  <c:v>-67.0</c:v>
                </c:pt>
                <c:pt idx="22">
                  <c:v>-66.0</c:v>
                </c:pt>
                <c:pt idx="23">
                  <c:v>-65.0</c:v>
                </c:pt>
                <c:pt idx="24">
                  <c:v>-64.0</c:v>
                </c:pt>
                <c:pt idx="25">
                  <c:v>-63.0</c:v>
                </c:pt>
                <c:pt idx="26">
                  <c:v>-62.0</c:v>
                </c:pt>
                <c:pt idx="27">
                  <c:v>-61.0</c:v>
                </c:pt>
                <c:pt idx="28">
                  <c:v>-60.0</c:v>
                </c:pt>
                <c:pt idx="29">
                  <c:v>-59.0</c:v>
                </c:pt>
                <c:pt idx="30">
                  <c:v>-58.0</c:v>
                </c:pt>
                <c:pt idx="31">
                  <c:v>-57.0</c:v>
                </c:pt>
                <c:pt idx="32">
                  <c:v>-56.0</c:v>
                </c:pt>
                <c:pt idx="33">
                  <c:v>-55.0</c:v>
                </c:pt>
                <c:pt idx="34">
                  <c:v>-54.0</c:v>
                </c:pt>
                <c:pt idx="35">
                  <c:v>-53.0</c:v>
                </c:pt>
                <c:pt idx="36">
                  <c:v>-52.0</c:v>
                </c:pt>
                <c:pt idx="37">
                  <c:v>-51.0</c:v>
                </c:pt>
                <c:pt idx="38">
                  <c:v>-50.0</c:v>
                </c:pt>
                <c:pt idx="39">
                  <c:v>-49.0</c:v>
                </c:pt>
                <c:pt idx="40">
                  <c:v>-48.0</c:v>
                </c:pt>
                <c:pt idx="41">
                  <c:v>-47.0</c:v>
                </c:pt>
                <c:pt idx="42">
                  <c:v>-46.0</c:v>
                </c:pt>
                <c:pt idx="43">
                  <c:v>-45.0</c:v>
                </c:pt>
                <c:pt idx="44">
                  <c:v>-44.0</c:v>
                </c:pt>
                <c:pt idx="45">
                  <c:v>-43.0</c:v>
                </c:pt>
                <c:pt idx="46">
                  <c:v>-42.0</c:v>
                </c:pt>
                <c:pt idx="47">
                  <c:v>-41.0</c:v>
                </c:pt>
                <c:pt idx="48">
                  <c:v>-40.0</c:v>
                </c:pt>
                <c:pt idx="49">
                  <c:v>-39.0</c:v>
                </c:pt>
                <c:pt idx="50">
                  <c:v>-38.0</c:v>
                </c:pt>
                <c:pt idx="51">
                  <c:v>-37.0</c:v>
                </c:pt>
                <c:pt idx="52">
                  <c:v>-36.0</c:v>
                </c:pt>
                <c:pt idx="53">
                  <c:v>-35.0</c:v>
                </c:pt>
                <c:pt idx="54">
                  <c:v>-34.0</c:v>
                </c:pt>
                <c:pt idx="55">
                  <c:v>-33.0</c:v>
                </c:pt>
                <c:pt idx="56">
                  <c:v>-32.0</c:v>
                </c:pt>
                <c:pt idx="57">
                  <c:v>-31.0</c:v>
                </c:pt>
                <c:pt idx="58">
                  <c:v>-30.0</c:v>
                </c:pt>
                <c:pt idx="59">
                  <c:v>-29.0</c:v>
                </c:pt>
                <c:pt idx="60">
                  <c:v>-28.0</c:v>
                </c:pt>
                <c:pt idx="61">
                  <c:v>-27.0</c:v>
                </c:pt>
                <c:pt idx="62">
                  <c:v>-26.0</c:v>
                </c:pt>
                <c:pt idx="63">
                  <c:v>-25.0</c:v>
                </c:pt>
                <c:pt idx="64">
                  <c:v>-24.0</c:v>
                </c:pt>
                <c:pt idx="65">
                  <c:v>-23.0</c:v>
                </c:pt>
                <c:pt idx="66">
                  <c:v>-22.0</c:v>
                </c:pt>
                <c:pt idx="67">
                  <c:v>-21.0</c:v>
                </c:pt>
                <c:pt idx="68">
                  <c:v>-20.0</c:v>
                </c:pt>
                <c:pt idx="69">
                  <c:v>-19.0</c:v>
                </c:pt>
                <c:pt idx="70">
                  <c:v>-18.0</c:v>
                </c:pt>
                <c:pt idx="71">
                  <c:v>-17.0</c:v>
                </c:pt>
                <c:pt idx="72">
                  <c:v>-16.0</c:v>
                </c:pt>
                <c:pt idx="73">
                  <c:v>-15.0</c:v>
                </c:pt>
                <c:pt idx="74">
                  <c:v>-14.0</c:v>
                </c:pt>
                <c:pt idx="75">
                  <c:v>-13.0</c:v>
                </c:pt>
                <c:pt idx="76">
                  <c:v>-12.0</c:v>
                </c:pt>
                <c:pt idx="77">
                  <c:v>-11.0</c:v>
                </c:pt>
                <c:pt idx="78">
                  <c:v>-10.0</c:v>
                </c:pt>
                <c:pt idx="79">
                  <c:v>-9.0</c:v>
                </c:pt>
                <c:pt idx="80">
                  <c:v>-8.0</c:v>
                </c:pt>
                <c:pt idx="81">
                  <c:v>-7.0</c:v>
                </c:pt>
                <c:pt idx="82">
                  <c:v>-6.0</c:v>
                </c:pt>
                <c:pt idx="83">
                  <c:v>-5.0</c:v>
                </c:pt>
                <c:pt idx="84">
                  <c:v>-4.0</c:v>
                </c:pt>
                <c:pt idx="85">
                  <c:v>-3.0</c:v>
                </c:pt>
                <c:pt idx="86">
                  <c:v>-2.0</c:v>
                </c:pt>
                <c:pt idx="87">
                  <c:v>-1.0</c:v>
                </c:pt>
                <c:pt idx="88">
                  <c:v>0.0</c:v>
                </c:pt>
                <c:pt idx="89">
                  <c:v>1.0</c:v>
                </c:pt>
                <c:pt idx="90">
                  <c:v>2.0</c:v>
                </c:pt>
                <c:pt idx="91">
                  <c:v>3.0</c:v>
                </c:pt>
                <c:pt idx="92">
                  <c:v>4.0</c:v>
                </c:pt>
                <c:pt idx="93">
                  <c:v>5.0</c:v>
                </c:pt>
                <c:pt idx="94">
                  <c:v>6.0</c:v>
                </c:pt>
                <c:pt idx="95">
                  <c:v>7.0</c:v>
                </c:pt>
                <c:pt idx="96">
                  <c:v>8.0</c:v>
                </c:pt>
                <c:pt idx="97">
                  <c:v>9.0</c:v>
                </c:pt>
                <c:pt idx="98">
                  <c:v>10.0</c:v>
                </c:pt>
                <c:pt idx="99">
                  <c:v>11.0</c:v>
                </c:pt>
                <c:pt idx="100">
                  <c:v>12.0</c:v>
                </c:pt>
                <c:pt idx="101">
                  <c:v>13.0</c:v>
                </c:pt>
                <c:pt idx="102">
                  <c:v>14.0</c:v>
                </c:pt>
                <c:pt idx="103">
                  <c:v>15.0</c:v>
                </c:pt>
                <c:pt idx="104">
                  <c:v>16.0</c:v>
                </c:pt>
                <c:pt idx="105">
                  <c:v>17.0</c:v>
                </c:pt>
                <c:pt idx="106">
                  <c:v>18.0</c:v>
                </c:pt>
                <c:pt idx="107">
                  <c:v>19.0</c:v>
                </c:pt>
                <c:pt idx="108">
                  <c:v>20.0</c:v>
                </c:pt>
                <c:pt idx="109">
                  <c:v>21.0</c:v>
                </c:pt>
                <c:pt idx="110">
                  <c:v>22.0</c:v>
                </c:pt>
                <c:pt idx="111">
                  <c:v>23.0</c:v>
                </c:pt>
                <c:pt idx="112">
                  <c:v>24.0</c:v>
                </c:pt>
                <c:pt idx="113">
                  <c:v>25.0</c:v>
                </c:pt>
                <c:pt idx="114">
                  <c:v>26.0</c:v>
                </c:pt>
                <c:pt idx="115">
                  <c:v>27.0</c:v>
                </c:pt>
                <c:pt idx="116">
                  <c:v>28.0</c:v>
                </c:pt>
                <c:pt idx="117">
                  <c:v>29.0</c:v>
                </c:pt>
                <c:pt idx="118">
                  <c:v>30.0</c:v>
                </c:pt>
                <c:pt idx="119">
                  <c:v>31.0</c:v>
                </c:pt>
                <c:pt idx="120">
                  <c:v>32.0</c:v>
                </c:pt>
                <c:pt idx="121">
                  <c:v>36.0</c:v>
                </c:pt>
                <c:pt idx="122">
                  <c:v>40.0</c:v>
                </c:pt>
              </c:numCache>
            </c:numRef>
          </c:xVal>
          <c:yVal>
            <c:numRef>
              <c:f>'3400hr wordpiece'!$C$2:$C$124</c:f>
              <c:numCache>
                <c:formatCode>General</c:formatCode>
                <c:ptCount val="123"/>
                <c:pt idx="0">
                  <c:v>6.10575161802418E-5</c:v>
                </c:pt>
                <c:pt idx="1">
                  <c:v>6.10575161802418E-5</c:v>
                </c:pt>
                <c:pt idx="2">
                  <c:v>6.10575161802418E-5</c:v>
                </c:pt>
                <c:pt idx="3">
                  <c:v>6.10575161802418E-5</c:v>
                </c:pt>
                <c:pt idx="4">
                  <c:v>0.000122115032360484</c:v>
                </c:pt>
                <c:pt idx="5">
                  <c:v>6.10575161802418E-5</c:v>
                </c:pt>
                <c:pt idx="6">
                  <c:v>6.10575161802418E-5</c:v>
                </c:pt>
                <c:pt idx="7">
                  <c:v>6.10575161802418E-5</c:v>
                </c:pt>
                <c:pt idx="8">
                  <c:v>6.10575161802418E-5</c:v>
                </c:pt>
                <c:pt idx="9">
                  <c:v>0.000183172548540725</c:v>
                </c:pt>
                <c:pt idx="10">
                  <c:v>0.000122115032360484</c:v>
                </c:pt>
                <c:pt idx="11">
                  <c:v>6.10575161802418E-5</c:v>
                </c:pt>
                <c:pt idx="12">
                  <c:v>0.000122115032360484</c:v>
                </c:pt>
                <c:pt idx="13">
                  <c:v>0.000244230064720967</c:v>
                </c:pt>
                <c:pt idx="14">
                  <c:v>0.000305287580901209</c:v>
                </c:pt>
                <c:pt idx="15">
                  <c:v>0.000244230064720967</c:v>
                </c:pt>
                <c:pt idx="16">
                  <c:v>0.000244230064720967</c:v>
                </c:pt>
                <c:pt idx="17">
                  <c:v>0.000122115032360484</c:v>
                </c:pt>
                <c:pt idx="18">
                  <c:v>0.000244230064720967</c:v>
                </c:pt>
                <c:pt idx="19">
                  <c:v>0.000244230064720967</c:v>
                </c:pt>
                <c:pt idx="20">
                  <c:v>0.000183172548540725</c:v>
                </c:pt>
                <c:pt idx="21">
                  <c:v>0.000122115032360484</c:v>
                </c:pt>
                <c:pt idx="22">
                  <c:v>6.10575161802418E-5</c:v>
                </c:pt>
                <c:pt idx="23">
                  <c:v>0.000610575161802418</c:v>
                </c:pt>
                <c:pt idx="24">
                  <c:v>0.000244230064720967</c:v>
                </c:pt>
                <c:pt idx="25">
                  <c:v>0.000183172548540725</c:v>
                </c:pt>
                <c:pt idx="26">
                  <c:v>0.000305287580901209</c:v>
                </c:pt>
                <c:pt idx="27">
                  <c:v>6.10575161802418E-5</c:v>
                </c:pt>
                <c:pt idx="28">
                  <c:v>0.000427402613261693</c:v>
                </c:pt>
                <c:pt idx="29">
                  <c:v>0.000244230064720967</c:v>
                </c:pt>
                <c:pt idx="30">
                  <c:v>0.000366345097081451</c:v>
                </c:pt>
                <c:pt idx="31">
                  <c:v>0.000244230064720967</c:v>
                </c:pt>
                <c:pt idx="32">
                  <c:v>0.000366345097081451</c:v>
                </c:pt>
                <c:pt idx="33">
                  <c:v>0.000305287580901209</c:v>
                </c:pt>
                <c:pt idx="34">
                  <c:v>0.000549517645622176</c:v>
                </c:pt>
                <c:pt idx="35">
                  <c:v>0.000305287580901209</c:v>
                </c:pt>
                <c:pt idx="36">
                  <c:v>0.000366345097081451</c:v>
                </c:pt>
                <c:pt idx="37">
                  <c:v>0.000366345097081451</c:v>
                </c:pt>
                <c:pt idx="38">
                  <c:v>0.000549517645622176</c:v>
                </c:pt>
                <c:pt idx="39">
                  <c:v>0.000610575161802418</c:v>
                </c:pt>
                <c:pt idx="40">
                  <c:v>0.000549517645622176</c:v>
                </c:pt>
                <c:pt idx="41">
                  <c:v>0.00067163267798266</c:v>
                </c:pt>
                <c:pt idx="42">
                  <c:v>0.000427402613261693</c:v>
                </c:pt>
                <c:pt idx="43">
                  <c:v>0.000488460129441934</c:v>
                </c:pt>
                <c:pt idx="44">
                  <c:v>0.000732690194162901</c:v>
                </c:pt>
                <c:pt idx="45">
                  <c:v>0.000488460129441934</c:v>
                </c:pt>
                <c:pt idx="46">
                  <c:v>0.000488460129441934</c:v>
                </c:pt>
                <c:pt idx="47">
                  <c:v>0.000427402613261693</c:v>
                </c:pt>
                <c:pt idx="48">
                  <c:v>0.000854805226523385</c:v>
                </c:pt>
                <c:pt idx="49">
                  <c:v>0.000854805226523385</c:v>
                </c:pt>
                <c:pt idx="50">
                  <c:v>0.00103797777506411</c:v>
                </c:pt>
                <c:pt idx="51">
                  <c:v>0.000793747710343143</c:v>
                </c:pt>
                <c:pt idx="52">
                  <c:v>0.000793747710343143</c:v>
                </c:pt>
                <c:pt idx="53">
                  <c:v>0.00128220783978508</c:v>
                </c:pt>
                <c:pt idx="54">
                  <c:v>0.00213701306630846</c:v>
                </c:pt>
                <c:pt idx="55">
                  <c:v>0.00158749542068629</c:v>
                </c:pt>
                <c:pt idx="56">
                  <c:v>0.00134326535596532</c:v>
                </c:pt>
                <c:pt idx="57">
                  <c:v>0.00152643790450605</c:v>
                </c:pt>
                <c:pt idx="58">
                  <c:v>0.00140432287214556</c:v>
                </c:pt>
                <c:pt idx="59">
                  <c:v>0.00280864574429112</c:v>
                </c:pt>
                <c:pt idx="60">
                  <c:v>0.00207595555012822</c:v>
                </c:pt>
                <c:pt idx="61">
                  <c:v>0.00256441567957015</c:v>
                </c:pt>
                <c:pt idx="62">
                  <c:v>0.00201489803394798</c:v>
                </c:pt>
                <c:pt idx="63">
                  <c:v>0.00225912809866895</c:v>
                </c:pt>
                <c:pt idx="64">
                  <c:v>0.00232018561484919</c:v>
                </c:pt>
                <c:pt idx="65">
                  <c:v>0.0021980705824887</c:v>
                </c:pt>
                <c:pt idx="66">
                  <c:v>0.0026254731957504</c:v>
                </c:pt>
                <c:pt idx="67">
                  <c:v>0.00250335816338991</c:v>
                </c:pt>
                <c:pt idx="68">
                  <c:v>0.00238124313102943</c:v>
                </c:pt>
                <c:pt idx="69">
                  <c:v>0.00244230064720967</c:v>
                </c:pt>
                <c:pt idx="70">
                  <c:v>0.00311393332519233</c:v>
                </c:pt>
                <c:pt idx="71">
                  <c:v>0.00213701306630846</c:v>
                </c:pt>
                <c:pt idx="72">
                  <c:v>0.00268653071193064</c:v>
                </c:pt>
                <c:pt idx="73">
                  <c:v>0.00232018561484919</c:v>
                </c:pt>
                <c:pt idx="74">
                  <c:v>0.00329710587373306</c:v>
                </c:pt>
                <c:pt idx="75">
                  <c:v>0.00256441567957015</c:v>
                </c:pt>
                <c:pt idx="76">
                  <c:v>0.00311393332519233</c:v>
                </c:pt>
                <c:pt idx="77">
                  <c:v>0.00323604835755281</c:v>
                </c:pt>
                <c:pt idx="78">
                  <c:v>0.00341922090609354</c:v>
                </c:pt>
                <c:pt idx="79">
                  <c:v>0.00372450848699475</c:v>
                </c:pt>
                <c:pt idx="80">
                  <c:v>0.00366345097081451</c:v>
                </c:pt>
                <c:pt idx="81">
                  <c:v>0.00360239345463426</c:v>
                </c:pt>
                <c:pt idx="82">
                  <c:v>0.00274758822811088</c:v>
                </c:pt>
                <c:pt idx="83">
                  <c:v>0.005556233972402</c:v>
                </c:pt>
                <c:pt idx="84">
                  <c:v>0.00592257906948345</c:v>
                </c:pt>
                <c:pt idx="85">
                  <c:v>0.00592257906948345</c:v>
                </c:pt>
                <c:pt idx="86">
                  <c:v>0.00610575161802418</c:v>
                </c:pt>
                <c:pt idx="87">
                  <c:v>0.00812064965197216</c:v>
                </c:pt>
                <c:pt idx="88">
                  <c:v>0.00952497252411772</c:v>
                </c:pt>
                <c:pt idx="89">
                  <c:v>0.0130052509463915</c:v>
                </c:pt>
                <c:pt idx="90">
                  <c:v>0.0142874587861766</c:v>
                </c:pt>
                <c:pt idx="91">
                  <c:v>0.0212480156307241</c:v>
                </c:pt>
                <c:pt idx="92">
                  <c:v>0.0278422273781903</c:v>
                </c:pt>
                <c:pt idx="93">
                  <c:v>0.0315056783490048</c:v>
                </c:pt>
                <c:pt idx="94">
                  <c:v>0.0473195750396874</c:v>
                </c:pt>
                <c:pt idx="95">
                  <c:v>0.0797411161313958</c:v>
                </c:pt>
                <c:pt idx="96">
                  <c:v>0.113261692514349</c:v>
                </c:pt>
                <c:pt idx="97">
                  <c:v>0.125412138234217</c:v>
                </c:pt>
                <c:pt idx="98">
                  <c:v>0.104530467700574</c:v>
                </c:pt>
                <c:pt idx="99">
                  <c:v>0.0854805226523385</c:v>
                </c:pt>
                <c:pt idx="100">
                  <c:v>0.0630113566980095</c:v>
                </c:pt>
                <c:pt idx="101">
                  <c:v>0.0415191110025644</c:v>
                </c:pt>
                <c:pt idx="102">
                  <c:v>0.0304677005739406</c:v>
                </c:pt>
                <c:pt idx="103">
                  <c:v>0.0201489803394798</c:v>
                </c:pt>
                <c:pt idx="104">
                  <c:v>0.0148369764317988</c:v>
                </c:pt>
                <c:pt idx="105">
                  <c:v>0.00983026010501893</c:v>
                </c:pt>
                <c:pt idx="106">
                  <c:v>0.00781536207107095</c:v>
                </c:pt>
                <c:pt idx="107">
                  <c:v>0.00439614116497741</c:v>
                </c:pt>
                <c:pt idx="108">
                  <c:v>0.00305287580901209</c:v>
                </c:pt>
                <c:pt idx="109">
                  <c:v>0.00201489803394798</c:v>
                </c:pt>
                <c:pt idx="110">
                  <c:v>0.000854805226523385</c:v>
                </c:pt>
                <c:pt idx="111">
                  <c:v>0.00134326535596532</c:v>
                </c:pt>
                <c:pt idx="112">
                  <c:v>0.000732690194162901</c:v>
                </c:pt>
                <c:pt idx="113">
                  <c:v>0.00067163267798266</c:v>
                </c:pt>
                <c:pt idx="114">
                  <c:v>0.000610575161802418</c:v>
                </c:pt>
                <c:pt idx="115">
                  <c:v>0.000244230064720967</c:v>
                </c:pt>
                <c:pt idx="116">
                  <c:v>0.000122115032360484</c:v>
                </c:pt>
                <c:pt idx="117">
                  <c:v>0.000244230064720967</c:v>
                </c:pt>
                <c:pt idx="118">
                  <c:v>0.000122115032360484</c:v>
                </c:pt>
                <c:pt idx="119">
                  <c:v>6.10575161802418E-5</c:v>
                </c:pt>
                <c:pt idx="120">
                  <c:v>6.10575161802418E-5</c:v>
                </c:pt>
                <c:pt idx="121">
                  <c:v>6.10575161802418E-5</c:v>
                </c:pt>
                <c:pt idx="122">
                  <c:v>6.10575161802418E-5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567-4BA3-8392-97BA7D852DDB}"/>
            </c:ext>
          </c:extLst>
        </c:ser>
        <c:ser>
          <c:idx val="1"/>
          <c:order val="1"/>
          <c:tx>
            <c:v>encoder - CE align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'3400hr wordpiece'!$E$2:$E$158</c:f>
              <c:numCache>
                <c:formatCode>General</c:formatCode>
                <c:ptCount val="157"/>
                <c:pt idx="0">
                  <c:v>-129.0</c:v>
                </c:pt>
                <c:pt idx="1">
                  <c:v>-127.0</c:v>
                </c:pt>
                <c:pt idx="2">
                  <c:v>-110.0</c:v>
                </c:pt>
                <c:pt idx="3">
                  <c:v>-104.0</c:v>
                </c:pt>
                <c:pt idx="4">
                  <c:v>-103.0</c:v>
                </c:pt>
                <c:pt idx="5">
                  <c:v>-102.0</c:v>
                </c:pt>
                <c:pt idx="6">
                  <c:v>-99.0</c:v>
                </c:pt>
                <c:pt idx="7">
                  <c:v>-98.0</c:v>
                </c:pt>
                <c:pt idx="8">
                  <c:v>-90.0</c:v>
                </c:pt>
                <c:pt idx="9">
                  <c:v>-79.0</c:v>
                </c:pt>
                <c:pt idx="10">
                  <c:v>-78.0</c:v>
                </c:pt>
                <c:pt idx="11">
                  <c:v>-77.0</c:v>
                </c:pt>
                <c:pt idx="12">
                  <c:v>-76.0</c:v>
                </c:pt>
                <c:pt idx="13">
                  <c:v>-72.0</c:v>
                </c:pt>
                <c:pt idx="14">
                  <c:v>-71.0</c:v>
                </c:pt>
                <c:pt idx="15">
                  <c:v>-70.0</c:v>
                </c:pt>
                <c:pt idx="16">
                  <c:v>-69.0</c:v>
                </c:pt>
                <c:pt idx="17">
                  <c:v>-68.0</c:v>
                </c:pt>
                <c:pt idx="18">
                  <c:v>-67.0</c:v>
                </c:pt>
                <c:pt idx="19">
                  <c:v>-66.0</c:v>
                </c:pt>
                <c:pt idx="20">
                  <c:v>-65.0</c:v>
                </c:pt>
                <c:pt idx="21">
                  <c:v>-64.0</c:v>
                </c:pt>
                <c:pt idx="22">
                  <c:v>-63.0</c:v>
                </c:pt>
                <c:pt idx="23">
                  <c:v>-62.0</c:v>
                </c:pt>
                <c:pt idx="24">
                  <c:v>-61.0</c:v>
                </c:pt>
                <c:pt idx="25">
                  <c:v>-60.0</c:v>
                </c:pt>
                <c:pt idx="26">
                  <c:v>-59.0</c:v>
                </c:pt>
                <c:pt idx="27">
                  <c:v>-58.0</c:v>
                </c:pt>
                <c:pt idx="28">
                  <c:v>-57.0</c:v>
                </c:pt>
                <c:pt idx="29">
                  <c:v>-56.0</c:v>
                </c:pt>
                <c:pt idx="30">
                  <c:v>-55.0</c:v>
                </c:pt>
                <c:pt idx="31">
                  <c:v>-54.0</c:v>
                </c:pt>
                <c:pt idx="32">
                  <c:v>-53.0</c:v>
                </c:pt>
                <c:pt idx="33">
                  <c:v>-52.0</c:v>
                </c:pt>
                <c:pt idx="34">
                  <c:v>-51.0</c:v>
                </c:pt>
                <c:pt idx="35">
                  <c:v>-50.0</c:v>
                </c:pt>
                <c:pt idx="36">
                  <c:v>-49.0</c:v>
                </c:pt>
                <c:pt idx="37">
                  <c:v>-48.0</c:v>
                </c:pt>
                <c:pt idx="38">
                  <c:v>-47.0</c:v>
                </c:pt>
                <c:pt idx="39">
                  <c:v>-46.0</c:v>
                </c:pt>
                <c:pt idx="40">
                  <c:v>-45.0</c:v>
                </c:pt>
                <c:pt idx="41">
                  <c:v>-44.0</c:v>
                </c:pt>
                <c:pt idx="42">
                  <c:v>-43.0</c:v>
                </c:pt>
                <c:pt idx="43">
                  <c:v>-42.0</c:v>
                </c:pt>
                <c:pt idx="44">
                  <c:v>-41.0</c:v>
                </c:pt>
                <c:pt idx="45">
                  <c:v>-40.0</c:v>
                </c:pt>
                <c:pt idx="46">
                  <c:v>-39.0</c:v>
                </c:pt>
                <c:pt idx="47">
                  <c:v>-38.0</c:v>
                </c:pt>
                <c:pt idx="48">
                  <c:v>-37.0</c:v>
                </c:pt>
                <c:pt idx="49">
                  <c:v>-36.0</c:v>
                </c:pt>
                <c:pt idx="50">
                  <c:v>-35.0</c:v>
                </c:pt>
                <c:pt idx="51">
                  <c:v>-34.0</c:v>
                </c:pt>
                <c:pt idx="52">
                  <c:v>-33.0</c:v>
                </c:pt>
                <c:pt idx="53">
                  <c:v>-32.0</c:v>
                </c:pt>
                <c:pt idx="54">
                  <c:v>-31.0</c:v>
                </c:pt>
                <c:pt idx="55">
                  <c:v>-30.0</c:v>
                </c:pt>
                <c:pt idx="56">
                  <c:v>-29.0</c:v>
                </c:pt>
                <c:pt idx="57">
                  <c:v>-28.0</c:v>
                </c:pt>
                <c:pt idx="58">
                  <c:v>-27.0</c:v>
                </c:pt>
                <c:pt idx="59">
                  <c:v>-26.0</c:v>
                </c:pt>
                <c:pt idx="60">
                  <c:v>-25.0</c:v>
                </c:pt>
                <c:pt idx="61">
                  <c:v>-24.0</c:v>
                </c:pt>
                <c:pt idx="62">
                  <c:v>-23.0</c:v>
                </c:pt>
                <c:pt idx="63">
                  <c:v>-22.0</c:v>
                </c:pt>
                <c:pt idx="64">
                  <c:v>-21.0</c:v>
                </c:pt>
                <c:pt idx="65">
                  <c:v>-20.0</c:v>
                </c:pt>
                <c:pt idx="66">
                  <c:v>-19.0</c:v>
                </c:pt>
                <c:pt idx="67">
                  <c:v>-18.0</c:v>
                </c:pt>
                <c:pt idx="68">
                  <c:v>-17.0</c:v>
                </c:pt>
                <c:pt idx="69">
                  <c:v>-16.0</c:v>
                </c:pt>
                <c:pt idx="70">
                  <c:v>-15.0</c:v>
                </c:pt>
                <c:pt idx="71">
                  <c:v>-14.0</c:v>
                </c:pt>
                <c:pt idx="72">
                  <c:v>-13.0</c:v>
                </c:pt>
                <c:pt idx="73">
                  <c:v>-12.0</c:v>
                </c:pt>
                <c:pt idx="74">
                  <c:v>-11.0</c:v>
                </c:pt>
                <c:pt idx="75">
                  <c:v>-10.0</c:v>
                </c:pt>
                <c:pt idx="76">
                  <c:v>-9.0</c:v>
                </c:pt>
                <c:pt idx="77">
                  <c:v>-8.0</c:v>
                </c:pt>
                <c:pt idx="78">
                  <c:v>-7.0</c:v>
                </c:pt>
                <c:pt idx="79">
                  <c:v>-6.0</c:v>
                </c:pt>
                <c:pt idx="80">
                  <c:v>-5.0</c:v>
                </c:pt>
                <c:pt idx="81">
                  <c:v>-4.0</c:v>
                </c:pt>
                <c:pt idx="82">
                  <c:v>-3.0</c:v>
                </c:pt>
                <c:pt idx="83">
                  <c:v>-2.0</c:v>
                </c:pt>
                <c:pt idx="84">
                  <c:v>-1.0</c:v>
                </c:pt>
                <c:pt idx="85">
                  <c:v>0.0</c:v>
                </c:pt>
                <c:pt idx="86">
                  <c:v>1.0</c:v>
                </c:pt>
                <c:pt idx="87">
                  <c:v>2.0</c:v>
                </c:pt>
                <c:pt idx="88">
                  <c:v>3.0</c:v>
                </c:pt>
                <c:pt idx="89">
                  <c:v>4.0</c:v>
                </c:pt>
                <c:pt idx="90">
                  <c:v>5.0</c:v>
                </c:pt>
                <c:pt idx="91">
                  <c:v>6.0</c:v>
                </c:pt>
                <c:pt idx="92">
                  <c:v>7.0</c:v>
                </c:pt>
                <c:pt idx="93">
                  <c:v>8.0</c:v>
                </c:pt>
                <c:pt idx="94">
                  <c:v>9.0</c:v>
                </c:pt>
                <c:pt idx="95">
                  <c:v>10.0</c:v>
                </c:pt>
                <c:pt idx="96">
                  <c:v>11.0</c:v>
                </c:pt>
                <c:pt idx="97">
                  <c:v>12.0</c:v>
                </c:pt>
                <c:pt idx="98">
                  <c:v>13.0</c:v>
                </c:pt>
                <c:pt idx="99">
                  <c:v>14.0</c:v>
                </c:pt>
                <c:pt idx="100">
                  <c:v>15.0</c:v>
                </c:pt>
                <c:pt idx="101">
                  <c:v>16.0</c:v>
                </c:pt>
                <c:pt idx="102">
                  <c:v>17.0</c:v>
                </c:pt>
                <c:pt idx="103">
                  <c:v>18.0</c:v>
                </c:pt>
                <c:pt idx="104">
                  <c:v>19.0</c:v>
                </c:pt>
                <c:pt idx="105">
                  <c:v>20.0</c:v>
                </c:pt>
                <c:pt idx="106">
                  <c:v>21.0</c:v>
                </c:pt>
                <c:pt idx="107">
                  <c:v>22.0</c:v>
                </c:pt>
                <c:pt idx="108">
                  <c:v>23.0</c:v>
                </c:pt>
                <c:pt idx="109">
                  <c:v>24.0</c:v>
                </c:pt>
                <c:pt idx="110">
                  <c:v>25.0</c:v>
                </c:pt>
                <c:pt idx="111">
                  <c:v>26.0</c:v>
                </c:pt>
                <c:pt idx="112">
                  <c:v>27.0</c:v>
                </c:pt>
                <c:pt idx="113">
                  <c:v>28.0</c:v>
                </c:pt>
                <c:pt idx="114">
                  <c:v>29.0</c:v>
                </c:pt>
                <c:pt idx="115">
                  <c:v>30.0</c:v>
                </c:pt>
                <c:pt idx="116">
                  <c:v>31.0</c:v>
                </c:pt>
                <c:pt idx="117">
                  <c:v>32.0</c:v>
                </c:pt>
                <c:pt idx="118">
                  <c:v>33.0</c:v>
                </c:pt>
                <c:pt idx="119">
                  <c:v>34.0</c:v>
                </c:pt>
                <c:pt idx="120">
                  <c:v>35.0</c:v>
                </c:pt>
                <c:pt idx="121">
                  <c:v>36.0</c:v>
                </c:pt>
                <c:pt idx="122">
                  <c:v>37.0</c:v>
                </c:pt>
                <c:pt idx="123">
                  <c:v>38.0</c:v>
                </c:pt>
                <c:pt idx="124">
                  <c:v>39.0</c:v>
                </c:pt>
                <c:pt idx="125">
                  <c:v>40.0</c:v>
                </c:pt>
                <c:pt idx="126">
                  <c:v>41.0</c:v>
                </c:pt>
                <c:pt idx="127">
                  <c:v>42.0</c:v>
                </c:pt>
                <c:pt idx="128">
                  <c:v>43.0</c:v>
                </c:pt>
                <c:pt idx="129">
                  <c:v>44.0</c:v>
                </c:pt>
                <c:pt idx="130">
                  <c:v>45.0</c:v>
                </c:pt>
                <c:pt idx="131">
                  <c:v>46.0</c:v>
                </c:pt>
                <c:pt idx="132">
                  <c:v>47.0</c:v>
                </c:pt>
                <c:pt idx="133">
                  <c:v>48.0</c:v>
                </c:pt>
                <c:pt idx="134">
                  <c:v>49.0</c:v>
                </c:pt>
                <c:pt idx="135">
                  <c:v>50.0</c:v>
                </c:pt>
                <c:pt idx="136">
                  <c:v>51.0</c:v>
                </c:pt>
                <c:pt idx="137">
                  <c:v>52.0</c:v>
                </c:pt>
                <c:pt idx="138">
                  <c:v>53.0</c:v>
                </c:pt>
                <c:pt idx="139">
                  <c:v>54.0</c:v>
                </c:pt>
                <c:pt idx="140">
                  <c:v>55.0</c:v>
                </c:pt>
                <c:pt idx="141">
                  <c:v>56.0</c:v>
                </c:pt>
                <c:pt idx="142">
                  <c:v>57.0</c:v>
                </c:pt>
                <c:pt idx="143">
                  <c:v>58.0</c:v>
                </c:pt>
                <c:pt idx="144">
                  <c:v>60.0</c:v>
                </c:pt>
                <c:pt idx="145">
                  <c:v>61.0</c:v>
                </c:pt>
                <c:pt idx="146">
                  <c:v>65.0</c:v>
                </c:pt>
                <c:pt idx="147">
                  <c:v>66.0</c:v>
                </c:pt>
                <c:pt idx="148">
                  <c:v>67.0</c:v>
                </c:pt>
                <c:pt idx="149">
                  <c:v>68.0</c:v>
                </c:pt>
                <c:pt idx="150">
                  <c:v>69.0</c:v>
                </c:pt>
                <c:pt idx="151">
                  <c:v>72.0</c:v>
                </c:pt>
                <c:pt idx="152">
                  <c:v>76.0</c:v>
                </c:pt>
                <c:pt idx="153">
                  <c:v>77.0</c:v>
                </c:pt>
                <c:pt idx="154">
                  <c:v>94.0</c:v>
                </c:pt>
                <c:pt idx="155">
                  <c:v>200.0</c:v>
                </c:pt>
                <c:pt idx="156">
                  <c:v>222.0</c:v>
                </c:pt>
              </c:numCache>
            </c:numRef>
          </c:xVal>
          <c:yVal>
            <c:numRef>
              <c:f>'3400hr wordpiece'!$G$2:$G$158</c:f>
              <c:numCache>
                <c:formatCode>General</c:formatCode>
                <c:ptCount val="157"/>
                <c:pt idx="0">
                  <c:v>5.67375886524823E-5</c:v>
                </c:pt>
                <c:pt idx="1">
                  <c:v>5.67375886524823E-5</c:v>
                </c:pt>
                <c:pt idx="2">
                  <c:v>5.67375886524823E-5</c:v>
                </c:pt>
                <c:pt idx="3">
                  <c:v>5.67375886524823E-5</c:v>
                </c:pt>
                <c:pt idx="4">
                  <c:v>5.67375886524823E-5</c:v>
                </c:pt>
                <c:pt idx="5">
                  <c:v>5.67375886524823E-5</c:v>
                </c:pt>
                <c:pt idx="6">
                  <c:v>5.67375886524823E-5</c:v>
                </c:pt>
                <c:pt idx="7">
                  <c:v>5.67375886524823E-5</c:v>
                </c:pt>
                <c:pt idx="8">
                  <c:v>0.000113475177304965</c:v>
                </c:pt>
                <c:pt idx="9">
                  <c:v>5.67375886524823E-5</c:v>
                </c:pt>
                <c:pt idx="10">
                  <c:v>5.67375886524823E-5</c:v>
                </c:pt>
                <c:pt idx="11">
                  <c:v>0.000113475177304965</c:v>
                </c:pt>
                <c:pt idx="12">
                  <c:v>0.000113475177304965</c:v>
                </c:pt>
                <c:pt idx="13">
                  <c:v>0.000170212765957447</c:v>
                </c:pt>
                <c:pt idx="14">
                  <c:v>5.67375886524823E-5</c:v>
                </c:pt>
                <c:pt idx="15">
                  <c:v>0.000170212765957447</c:v>
                </c:pt>
                <c:pt idx="16">
                  <c:v>0.000113475177304965</c:v>
                </c:pt>
                <c:pt idx="17">
                  <c:v>5.67375886524823E-5</c:v>
                </c:pt>
                <c:pt idx="18">
                  <c:v>0.000113475177304965</c:v>
                </c:pt>
                <c:pt idx="19">
                  <c:v>0.000170212765957447</c:v>
                </c:pt>
                <c:pt idx="20">
                  <c:v>0.000170212765957447</c:v>
                </c:pt>
                <c:pt idx="21">
                  <c:v>0.000397163120567376</c:v>
                </c:pt>
                <c:pt idx="22">
                  <c:v>5.67375886524823E-5</c:v>
                </c:pt>
                <c:pt idx="23">
                  <c:v>0.000340425531914894</c:v>
                </c:pt>
                <c:pt idx="24">
                  <c:v>0.000397163120567376</c:v>
                </c:pt>
                <c:pt idx="25">
                  <c:v>0.000226950354609929</c:v>
                </c:pt>
                <c:pt idx="26">
                  <c:v>0.000113475177304965</c:v>
                </c:pt>
                <c:pt idx="27">
                  <c:v>0.000113475177304965</c:v>
                </c:pt>
                <c:pt idx="28">
                  <c:v>0.000340425531914894</c:v>
                </c:pt>
                <c:pt idx="29">
                  <c:v>0.000226950354609929</c:v>
                </c:pt>
                <c:pt idx="30">
                  <c:v>0.000283687943262411</c:v>
                </c:pt>
                <c:pt idx="31">
                  <c:v>0.000283687943262411</c:v>
                </c:pt>
                <c:pt idx="32">
                  <c:v>0.000226950354609929</c:v>
                </c:pt>
                <c:pt idx="33">
                  <c:v>0.000283687943262411</c:v>
                </c:pt>
                <c:pt idx="34">
                  <c:v>0.000170212765957447</c:v>
                </c:pt>
                <c:pt idx="35">
                  <c:v>0.000397163120567376</c:v>
                </c:pt>
                <c:pt idx="36">
                  <c:v>0.000226950354609929</c:v>
                </c:pt>
                <c:pt idx="37">
                  <c:v>0.000340425531914894</c:v>
                </c:pt>
                <c:pt idx="38">
                  <c:v>0.000453900709219858</c:v>
                </c:pt>
                <c:pt idx="39">
                  <c:v>0.000113475177304965</c:v>
                </c:pt>
                <c:pt idx="40">
                  <c:v>0.00051063829787234</c:v>
                </c:pt>
                <c:pt idx="41">
                  <c:v>0.000226950354609929</c:v>
                </c:pt>
                <c:pt idx="42">
                  <c:v>0.000567375886524823</c:v>
                </c:pt>
                <c:pt idx="43">
                  <c:v>0.000113475177304965</c:v>
                </c:pt>
                <c:pt idx="44">
                  <c:v>0.000340425531914894</c:v>
                </c:pt>
                <c:pt idx="45">
                  <c:v>0.000397163120567376</c:v>
                </c:pt>
                <c:pt idx="46">
                  <c:v>0.000283687943262411</c:v>
                </c:pt>
                <c:pt idx="47">
                  <c:v>0.00051063829787234</c:v>
                </c:pt>
                <c:pt idx="48">
                  <c:v>0.00051063829787234</c:v>
                </c:pt>
                <c:pt idx="49">
                  <c:v>0.000794326241134752</c:v>
                </c:pt>
                <c:pt idx="50">
                  <c:v>0.00073758865248227</c:v>
                </c:pt>
                <c:pt idx="51">
                  <c:v>0.00073758865248227</c:v>
                </c:pt>
                <c:pt idx="52">
                  <c:v>0.00102127659574468</c:v>
                </c:pt>
                <c:pt idx="53">
                  <c:v>0.00113475177304965</c:v>
                </c:pt>
                <c:pt idx="54">
                  <c:v>0.000851063829787234</c:v>
                </c:pt>
                <c:pt idx="55">
                  <c:v>0.00113475177304965</c:v>
                </c:pt>
                <c:pt idx="56">
                  <c:v>0.00124822695035461</c:v>
                </c:pt>
                <c:pt idx="57">
                  <c:v>0.000794326241134752</c:v>
                </c:pt>
                <c:pt idx="58">
                  <c:v>0.00130496453900709</c:v>
                </c:pt>
                <c:pt idx="59">
                  <c:v>0.00141843971631206</c:v>
                </c:pt>
                <c:pt idx="60">
                  <c:v>0.00141843971631206</c:v>
                </c:pt>
                <c:pt idx="61">
                  <c:v>0.00187234042553192</c:v>
                </c:pt>
                <c:pt idx="62">
                  <c:v>0.00147517730496454</c:v>
                </c:pt>
                <c:pt idx="63">
                  <c:v>0.00113475177304965</c:v>
                </c:pt>
                <c:pt idx="64">
                  <c:v>0.00136170212765957</c:v>
                </c:pt>
                <c:pt idx="65">
                  <c:v>0.00124822695035461</c:v>
                </c:pt>
                <c:pt idx="66">
                  <c:v>0.0015886524822695</c:v>
                </c:pt>
                <c:pt idx="67">
                  <c:v>0.00102127659574468</c:v>
                </c:pt>
                <c:pt idx="68">
                  <c:v>0.0019290780141844</c:v>
                </c:pt>
                <c:pt idx="69">
                  <c:v>0.00170212765957447</c:v>
                </c:pt>
                <c:pt idx="70">
                  <c:v>0.00204255319148936</c:v>
                </c:pt>
                <c:pt idx="71">
                  <c:v>0.00249645390070922</c:v>
                </c:pt>
                <c:pt idx="72">
                  <c:v>0.00187234042553192</c:v>
                </c:pt>
                <c:pt idx="73">
                  <c:v>0.0019290780141844</c:v>
                </c:pt>
                <c:pt idx="74">
                  <c:v>0.00147517730496454</c:v>
                </c:pt>
                <c:pt idx="75">
                  <c:v>0.00164539007092199</c:v>
                </c:pt>
                <c:pt idx="76">
                  <c:v>0.00141843971631206</c:v>
                </c:pt>
                <c:pt idx="77">
                  <c:v>0.00204255319148936</c:v>
                </c:pt>
                <c:pt idx="78">
                  <c:v>0.00181560283687943</c:v>
                </c:pt>
                <c:pt idx="79">
                  <c:v>0.00181560283687943</c:v>
                </c:pt>
                <c:pt idx="80">
                  <c:v>0.00187234042553192</c:v>
                </c:pt>
                <c:pt idx="81">
                  <c:v>0.00226950354609929</c:v>
                </c:pt>
                <c:pt idx="82">
                  <c:v>0.00272340425531915</c:v>
                </c:pt>
                <c:pt idx="83">
                  <c:v>0.00232624113475177</c:v>
                </c:pt>
                <c:pt idx="84">
                  <c:v>0.00312056737588653</c:v>
                </c:pt>
                <c:pt idx="85">
                  <c:v>0.0044822695035461</c:v>
                </c:pt>
                <c:pt idx="86">
                  <c:v>0.00760283687943262</c:v>
                </c:pt>
                <c:pt idx="87">
                  <c:v>0.00817021276595744</c:v>
                </c:pt>
                <c:pt idx="88">
                  <c:v>0.0197446808510638</c:v>
                </c:pt>
                <c:pt idx="89">
                  <c:v>0.0637163120567376</c:v>
                </c:pt>
                <c:pt idx="90">
                  <c:v>0.134354609929078</c:v>
                </c:pt>
                <c:pt idx="91">
                  <c:v>0.170326241134752</c:v>
                </c:pt>
                <c:pt idx="92">
                  <c:v>0.150070921985816</c:v>
                </c:pt>
                <c:pt idx="93">
                  <c:v>0.106836879432624</c:v>
                </c:pt>
                <c:pt idx="94">
                  <c:v>0.0727375886524823</c:v>
                </c:pt>
                <c:pt idx="95">
                  <c:v>0.0476595744680851</c:v>
                </c:pt>
                <c:pt idx="96">
                  <c:v>0.0280283687943262</c:v>
                </c:pt>
                <c:pt idx="97">
                  <c:v>0.0173617021276596</c:v>
                </c:pt>
                <c:pt idx="98">
                  <c:v>0.0105531914893617</c:v>
                </c:pt>
                <c:pt idx="99">
                  <c:v>0.00822695035460993</c:v>
                </c:pt>
                <c:pt idx="100">
                  <c:v>0.00595744680851064</c:v>
                </c:pt>
                <c:pt idx="101">
                  <c:v>0.00380141843971631</c:v>
                </c:pt>
                <c:pt idx="102">
                  <c:v>0.0035177304964539</c:v>
                </c:pt>
                <c:pt idx="103">
                  <c:v>0.00323404255319149</c:v>
                </c:pt>
                <c:pt idx="104">
                  <c:v>0.00238297872340425</c:v>
                </c:pt>
                <c:pt idx="105">
                  <c:v>0.00204255319148936</c:v>
                </c:pt>
                <c:pt idx="106">
                  <c:v>0.00164539007092199</c:v>
                </c:pt>
                <c:pt idx="107">
                  <c:v>0.00124822695035461</c:v>
                </c:pt>
                <c:pt idx="108">
                  <c:v>0.00181560283687943</c:v>
                </c:pt>
                <c:pt idx="109">
                  <c:v>0.0015886524822695</c:v>
                </c:pt>
                <c:pt idx="110">
                  <c:v>0.00215602836879433</c:v>
                </c:pt>
                <c:pt idx="111">
                  <c:v>0.00215602836879433</c:v>
                </c:pt>
                <c:pt idx="112">
                  <c:v>0.00170212765957447</c:v>
                </c:pt>
                <c:pt idx="113">
                  <c:v>0.00136170212765957</c:v>
                </c:pt>
                <c:pt idx="114">
                  <c:v>0.00226950354609929</c:v>
                </c:pt>
                <c:pt idx="115">
                  <c:v>0.0028936170212766</c:v>
                </c:pt>
                <c:pt idx="116">
                  <c:v>0.00340425531914894</c:v>
                </c:pt>
                <c:pt idx="117">
                  <c:v>0.00527659574468085</c:v>
                </c:pt>
                <c:pt idx="118">
                  <c:v>0.00590070921985816</c:v>
                </c:pt>
                <c:pt idx="119">
                  <c:v>0.00499290780141844</c:v>
                </c:pt>
                <c:pt idx="120">
                  <c:v>0.00368794326241135</c:v>
                </c:pt>
                <c:pt idx="121">
                  <c:v>0.00243971631205674</c:v>
                </c:pt>
                <c:pt idx="122">
                  <c:v>0.00317730496453901</c:v>
                </c:pt>
                <c:pt idx="123">
                  <c:v>0.00226950354609929</c:v>
                </c:pt>
                <c:pt idx="124">
                  <c:v>0.00175886524822695</c:v>
                </c:pt>
                <c:pt idx="125">
                  <c:v>0.00198581560283688</c:v>
                </c:pt>
                <c:pt idx="126">
                  <c:v>0.00181560283687943</c:v>
                </c:pt>
                <c:pt idx="127">
                  <c:v>0.00107801418439716</c:v>
                </c:pt>
                <c:pt idx="128">
                  <c:v>0.000680851063829787</c:v>
                </c:pt>
                <c:pt idx="129">
                  <c:v>0.000340425531914894</c:v>
                </c:pt>
                <c:pt idx="130">
                  <c:v>0.000794326241134752</c:v>
                </c:pt>
                <c:pt idx="131">
                  <c:v>0.000283687943262411</c:v>
                </c:pt>
                <c:pt idx="132">
                  <c:v>0.000453900709219858</c:v>
                </c:pt>
                <c:pt idx="133">
                  <c:v>0.000340425531914894</c:v>
                </c:pt>
                <c:pt idx="134">
                  <c:v>0.000226950354609929</c:v>
                </c:pt>
                <c:pt idx="135">
                  <c:v>0.000226950354609929</c:v>
                </c:pt>
                <c:pt idx="136">
                  <c:v>0.000283687943262411</c:v>
                </c:pt>
                <c:pt idx="137">
                  <c:v>0.000113475177304965</c:v>
                </c:pt>
                <c:pt idx="138">
                  <c:v>5.67375886524823E-5</c:v>
                </c:pt>
                <c:pt idx="139">
                  <c:v>0.000113475177304965</c:v>
                </c:pt>
                <c:pt idx="140">
                  <c:v>0.000226950354609929</c:v>
                </c:pt>
                <c:pt idx="141">
                  <c:v>0.000113475177304965</c:v>
                </c:pt>
                <c:pt idx="142">
                  <c:v>0.000113475177304965</c:v>
                </c:pt>
                <c:pt idx="143">
                  <c:v>0.000113475177304965</c:v>
                </c:pt>
                <c:pt idx="144">
                  <c:v>5.67375886524823E-5</c:v>
                </c:pt>
                <c:pt idx="145">
                  <c:v>5.67375886524823E-5</c:v>
                </c:pt>
                <c:pt idx="146">
                  <c:v>0.000113475177304965</c:v>
                </c:pt>
                <c:pt idx="147">
                  <c:v>5.67375886524823E-5</c:v>
                </c:pt>
                <c:pt idx="148">
                  <c:v>5.67375886524823E-5</c:v>
                </c:pt>
                <c:pt idx="149">
                  <c:v>0.000113475177304965</c:v>
                </c:pt>
                <c:pt idx="150">
                  <c:v>0.000113475177304965</c:v>
                </c:pt>
                <c:pt idx="151">
                  <c:v>5.67375886524823E-5</c:v>
                </c:pt>
                <c:pt idx="152">
                  <c:v>5.67375886524823E-5</c:v>
                </c:pt>
                <c:pt idx="153">
                  <c:v>5.67375886524823E-5</c:v>
                </c:pt>
                <c:pt idx="154">
                  <c:v>5.67375886524823E-5</c:v>
                </c:pt>
                <c:pt idx="155">
                  <c:v>5.67375886524823E-5</c:v>
                </c:pt>
                <c:pt idx="156">
                  <c:v>5.67375886524823E-5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C567-4BA3-8392-97BA7D852DDB}"/>
            </c:ext>
          </c:extLst>
        </c:ser>
        <c:ser>
          <c:idx val="2"/>
          <c:order val="2"/>
          <c:tx>
            <c:v>align path – sp blank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'3400hr wordpiece'!$I$2:$I$131</c:f>
              <c:numCache>
                <c:formatCode>General</c:formatCode>
                <c:ptCount val="130"/>
                <c:pt idx="0">
                  <c:v>-363.0</c:v>
                </c:pt>
                <c:pt idx="1">
                  <c:v>-213.0</c:v>
                </c:pt>
                <c:pt idx="2">
                  <c:v>-132.0</c:v>
                </c:pt>
                <c:pt idx="3">
                  <c:v>-115.0</c:v>
                </c:pt>
                <c:pt idx="4">
                  <c:v>-106.0</c:v>
                </c:pt>
                <c:pt idx="5">
                  <c:v>-104.0</c:v>
                </c:pt>
                <c:pt idx="6">
                  <c:v>-103.0</c:v>
                </c:pt>
                <c:pt idx="7">
                  <c:v>-96.0</c:v>
                </c:pt>
                <c:pt idx="8">
                  <c:v>-95.0</c:v>
                </c:pt>
                <c:pt idx="9">
                  <c:v>-93.0</c:v>
                </c:pt>
                <c:pt idx="10">
                  <c:v>-92.0</c:v>
                </c:pt>
                <c:pt idx="11">
                  <c:v>-85.0</c:v>
                </c:pt>
                <c:pt idx="12">
                  <c:v>-82.0</c:v>
                </c:pt>
                <c:pt idx="13">
                  <c:v>-81.0</c:v>
                </c:pt>
                <c:pt idx="14">
                  <c:v>-80.0</c:v>
                </c:pt>
                <c:pt idx="15">
                  <c:v>-79.0</c:v>
                </c:pt>
                <c:pt idx="16">
                  <c:v>-78.0</c:v>
                </c:pt>
                <c:pt idx="17">
                  <c:v>-77.0</c:v>
                </c:pt>
                <c:pt idx="18">
                  <c:v>-76.0</c:v>
                </c:pt>
                <c:pt idx="19">
                  <c:v>-75.0</c:v>
                </c:pt>
                <c:pt idx="20">
                  <c:v>-74.0</c:v>
                </c:pt>
                <c:pt idx="21">
                  <c:v>-73.0</c:v>
                </c:pt>
                <c:pt idx="22">
                  <c:v>-72.0</c:v>
                </c:pt>
                <c:pt idx="23">
                  <c:v>-71.0</c:v>
                </c:pt>
                <c:pt idx="24">
                  <c:v>-70.0</c:v>
                </c:pt>
                <c:pt idx="25">
                  <c:v>-69.0</c:v>
                </c:pt>
                <c:pt idx="26">
                  <c:v>-68.0</c:v>
                </c:pt>
                <c:pt idx="27">
                  <c:v>-67.0</c:v>
                </c:pt>
                <c:pt idx="28">
                  <c:v>-66.0</c:v>
                </c:pt>
                <c:pt idx="29">
                  <c:v>-65.0</c:v>
                </c:pt>
                <c:pt idx="30">
                  <c:v>-64.0</c:v>
                </c:pt>
                <c:pt idx="31">
                  <c:v>-63.0</c:v>
                </c:pt>
                <c:pt idx="32">
                  <c:v>-62.0</c:v>
                </c:pt>
                <c:pt idx="33">
                  <c:v>-61.0</c:v>
                </c:pt>
                <c:pt idx="34">
                  <c:v>-60.0</c:v>
                </c:pt>
                <c:pt idx="35">
                  <c:v>-59.0</c:v>
                </c:pt>
                <c:pt idx="36">
                  <c:v>-58.0</c:v>
                </c:pt>
                <c:pt idx="37">
                  <c:v>-57.0</c:v>
                </c:pt>
                <c:pt idx="38">
                  <c:v>-56.0</c:v>
                </c:pt>
                <c:pt idx="39">
                  <c:v>-55.0</c:v>
                </c:pt>
                <c:pt idx="40">
                  <c:v>-54.0</c:v>
                </c:pt>
                <c:pt idx="41">
                  <c:v>-53.0</c:v>
                </c:pt>
                <c:pt idx="42">
                  <c:v>-52.0</c:v>
                </c:pt>
                <c:pt idx="43">
                  <c:v>-51.0</c:v>
                </c:pt>
                <c:pt idx="44">
                  <c:v>-50.0</c:v>
                </c:pt>
                <c:pt idx="45">
                  <c:v>-49.0</c:v>
                </c:pt>
                <c:pt idx="46">
                  <c:v>-48.0</c:v>
                </c:pt>
                <c:pt idx="47">
                  <c:v>-47.0</c:v>
                </c:pt>
                <c:pt idx="48">
                  <c:v>-46.0</c:v>
                </c:pt>
                <c:pt idx="49">
                  <c:v>-45.0</c:v>
                </c:pt>
                <c:pt idx="50">
                  <c:v>-44.0</c:v>
                </c:pt>
                <c:pt idx="51">
                  <c:v>-43.0</c:v>
                </c:pt>
                <c:pt idx="52">
                  <c:v>-42.0</c:v>
                </c:pt>
                <c:pt idx="53">
                  <c:v>-41.0</c:v>
                </c:pt>
                <c:pt idx="54">
                  <c:v>-40.0</c:v>
                </c:pt>
                <c:pt idx="55">
                  <c:v>-39.0</c:v>
                </c:pt>
                <c:pt idx="56">
                  <c:v>-38.0</c:v>
                </c:pt>
                <c:pt idx="57">
                  <c:v>-37.0</c:v>
                </c:pt>
                <c:pt idx="58">
                  <c:v>-36.0</c:v>
                </c:pt>
                <c:pt idx="59">
                  <c:v>-35.0</c:v>
                </c:pt>
                <c:pt idx="60">
                  <c:v>-34.0</c:v>
                </c:pt>
                <c:pt idx="61">
                  <c:v>-33.0</c:v>
                </c:pt>
                <c:pt idx="62">
                  <c:v>-32.0</c:v>
                </c:pt>
                <c:pt idx="63">
                  <c:v>-31.0</c:v>
                </c:pt>
                <c:pt idx="64">
                  <c:v>-30.0</c:v>
                </c:pt>
                <c:pt idx="65">
                  <c:v>-29.0</c:v>
                </c:pt>
                <c:pt idx="66">
                  <c:v>-28.0</c:v>
                </c:pt>
                <c:pt idx="67">
                  <c:v>-27.0</c:v>
                </c:pt>
                <c:pt idx="68">
                  <c:v>-26.0</c:v>
                </c:pt>
                <c:pt idx="69">
                  <c:v>-25.0</c:v>
                </c:pt>
                <c:pt idx="70">
                  <c:v>-24.0</c:v>
                </c:pt>
                <c:pt idx="71">
                  <c:v>-23.0</c:v>
                </c:pt>
                <c:pt idx="72">
                  <c:v>-22.0</c:v>
                </c:pt>
                <c:pt idx="73">
                  <c:v>-21.0</c:v>
                </c:pt>
                <c:pt idx="74">
                  <c:v>-20.0</c:v>
                </c:pt>
                <c:pt idx="75">
                  <c:v>-19.0</c:v>
                </c:pt>
                <c:pt idx="76">
                  <c:v>-18.0</c:v>
                </c:pt>
                <c:pt idx="77">
                  <c:v>-17.0</c:v>
                </c:pt>
                <c:pt idx="78">
                  <c:v>-16.0</c:v>
                </c:pt>
                <c:pt idx="79">
                  <c:v>-15.0</c:v>
                </c:pt>
                <c:pt idx="80">
                  <c:v>-14.0</c:v>
                </c:pt>
                <c:pt idx="81">
                  <c:v>-13.0</c:v>
                </c:pt>
                <c:pt idx="82">
                  <c:v>-12.0</c:v>
                </c:pt>
                <c:pt idx="83">
                  <c:v>-11.0</c:v>
                </c:pt>
                <c:pt idx="84">
                  <c:v>-10.0</c:v>
                </c:pt>
                <c:pt idx="85">
                  <c:v>-9.0</c:v>
                </c:pt>
                <c:pt idx="86">
                  <c:v>-8.0</c:v>
                </c:pt>
                <c:pt idx="87">
                  <c:v>-7.0</c:v>
                </c:pt>
                <c:pt idx="88">
                  <c:v>-6.0</c:v>
                </c:pt>
                <c:pt idx="89">
                  <c:v>-5.0</c:v>
                </c:pt>
                <c:pt idx="90">
                  <c:v>-4.0</c:v>
                </c:pt>
                <c:pt idx="91">
                  <c:v>-3.0</c:v>
                </c:pt>
                <c:pt idx="92">
                  <c:v>-2.0</c:v>
                </c:pt>
                <c:pt idx="93">
                  <c:v>-1.0</c:v>
                </c:pt>
                <c:pt idx="94">
                  <c:v>0.0</c:v>
                </c:pt>
                <c:pt idx="95">
                  <c:v>1.0</c:v>
                </c:pt>
                <c:pt idx="96">
                  <c:v>2.0</c:v>
                </c:pt>
                <c:pt idx="97">
                  <c:v>3.0</c:v>
                </c:pt>
                <c:pt idx="98">
                  <c:v>4.0</c:v>
                </c:pt>
                <c:pt idx="99">
                  <c:v>5.0</c:v>
                </c:pt>
                <c:pt idx="100">
                  <c:v>6.0</c:v>
                </c:pt>
                <c:pt idx="101">
                  <c:v>7.0</c:v>
                </c:pt>
                <c:pt idx="102">
                  <c:v>8.0</c:v>
                </c:pt>
                <c:pt idx="103">
                  <c:v>9.0</c:v>
                </c:pt>
                <c:pt idx="104">
                  <c:v>10.0</c:v>
                </c:pt>
                <c:pt idx="105">
                  <c:v>11.0</c:v>
                </c:pt>
                <c:pt idx="106">
                  <c:v>12.0</c:v>
                </c:pt>
                <c:pt idx="107">
                  <c:v>13.0</c:v>
                </c:pt>
                <c:pt idx="108">
                  <c:v>14.0</c:v>
                </c:pt>
                <c:pt idx="109">
                  <c:v>15.0</c:v>
                </c:pt>
                <c:pt idx="110">
                  <c:v>16.0</c:v>
                </c:pt>
                <c:pt idx="111">
                  <c:v>17.0</c:v>
                </c:pt>
                <c:pt idx="112">
                  <c:v>18.0</c:v>
                </c:pt>
                <c:pt idx="113">
                  <c:v>19.0</c:v>
                </c:pt>
                <c:pt idx="114">
                  <c:v>20.0</c:v>
                </c:pt>
                <c:pt idx="115">
                  <c:v>21.0</c:v>
                </c:pt>
                <c:pt idx="116">
                  <c:v>22.0</c:v>
                </c:pt>
                <c:pt idx="117">
                  <c:v>23.0</c:v>
                </c:pt>
                <c:pt idx="118">
                  <c:v>24.0</c:v>
                </c:pt>
                <c:pt idx="119">
                  <c:v>25.0</c:v>
                </c:pt>
                <c:pt idx="120">
                  <c:v>26.0</c:v>
                </c:pt>
                <c:pt idx="121">
                  <c:v>27.0</c:v>
                </c:pt>
                <c:pt idx="122">
                  <c:v>28.0</c:v>
                </c:pt>
                <c:pt idx="123">
                  <c:v>29.0</c:v>
                </c:pt>
                <c:pt idx="124">
                  <c:v>30.0</c:v>
                </c:pt>
                <c:pt idx="125">
                  <c:v>31.0</c:v>
                </c:pt>
                <c:pt idx="126">
                  <c:v>32.0</c:v>
                </c:pt>
                <c:pt idx="127">
                  <c:v>34.0</c:v>
                </c:pt>
                <c:pt idx="128">
                  <c:v>35.0</c:v>
                </c:pt>
                <c:pt idx="129">
                  <c:v>40.0</c:v>
                </c:pt>
              </c:numCache>
            </c:numRef>
          </c:xVal>
          <c:yVal>
            <c:numRef>
              <c:f>'3400hr wordpiece'!$K$2:$K$131</c:f>
              <c:numCache>
                <c:formatCode>General</c:formatCode>
                <c:ptCount val="130"/>
                <c:pt idx="0">
                  <c:v>6.04924082027706E-5</c:v>
                </c:pt>
                <c:pt idx="1">
                  <c:v>6.04924082027706E-5</c:v>
                </c:pt>
                <c:pt idx="2">
                  <c:v>6.04924082027706E-5</c:v>
                </c:pt>
                <c:pt idx="3">
                  <c:v>0.000120984816405541</c:v>
                </c:pt>
                <c:pt idx="4">
                  <c:v>6.04924082027706E-5</c:v>
                </c:pt>
                <c:pt idx="5">
                  <c:v>6.04924082027706E-5</c:v>
                </c:pt>
                <c:pt idx="6">
                  <c:v>6.04924082027706E-5</c:v>
                </c:pt>
                <c:pt idx="7">
                  <c:v>6.04924082027706E-5</c:v>
                </c:pt>
                <c:pt idx="8">
                  <c:v>6.04924082027706E-5</c:v>
                </c:pt>
                <c:pt idx="9">
                  <c:v>6.04924082027706E-5</c:v>
                </c:pt>
                <c:pt idx="10">
                  <c:v>6.04924082027706E-5</c:v>
                </c:pt>
                <c:pt idx="11">
                  <c:v>6.04924082027706E-5</c:v>
                </c:pt>
                <c:pt idx="12">
                  <c:v>6.04924082027706E-5</c:v>
                </c:pt>
                <c:pt idx="13">
                  <c:v>0.000120984816405541</c:v>
                </c:pt>
                <c:pt idx="14">
                  <c:v>0.000120984816405541</c:v>
                </c:pt>
                <c:pt idx="15">
                  <c:v>6.04924082027706E-5</c:v>
                </c:pt>
                <c:pt idx="16">
                  <c:v>0.000120984816405541</c:v>
                </c:pt>
                <c:pt idx="17">
                  <c:v>0.000120984816405541</c:v>
                </c:pt>
                <c:pt idx="18">
                  <c:v>6.04924082027706E-5</c:v>
                </c:pt>
                <c:pt idx="19">
                  <c:v>6.04924082027706E-5</c:v>
                </c:pt>
                <c:pt idx="20">
                  <c:v>0.000120984816405541</c:v>
                </c:pt>
                <c:pt idx="21">
                  <c:v>0.000181477224608312</c:v>
                </c:pt>
                <c:pt idx="22">
                  <c:v>0.000302462041013853</c:v>
                </c:pt>
                <c:pt idx="23">
                  <c:v>6.04924082027706E-5</c:v>
                </c:pt>
                <c:pt idx="24">
                  <c:v>6.04924082027706E-5</c:v>
                </c:pt>
                <c:pt idx="25">
                  <c:v>0.000120984816405541</c:v>
                </c:pt>
                <c:pt idx="26">
                  <c:v>0.000241969632811082</c:v>
                </c:pt>
                <c:pt idx="27">
                  <c:v>0.000241969632811082</c:v>
                </c:pt>
                <c:pt idx="28">
                  <c:v>0.000362954449216623</c:v>
                </c:pt>
                <c:pt idx="29">
                  <c:v>0.000302462041013853</c:v>
                </c:pt>
                <c:pt idx="30">
                  <c:v>0.000241969632811082</c:v>
                </c:pt>
                <c:pt idx="31">
                  <c:v>0.000302462041013853</c:v>
                </c:pt>
                <c:pt idx="32">
                  <c:v>0.000483939265622165</c:v>
                </c:pt>
                <c:pt idx="33">
                  <c:v>0.000181477224608312</c:v>
                </c:pt>
                <c:pt idx="34">
                  <c:v>0.000241969632811082</c:v>
                </c:pt>
                <c:pt idx="35">
                  <c:v>0.000302462041013853</c:v>
                </c:pt>
                <c:pt idx="36">
                  <c:v>0.000604924082027706</c:v>
                </c:pt>
                <c:pt idx="37">
                  <c:v>0.000302462041013853</c:v>
                </c:pt>
                <c:pt idx="38">
                  <c:v>0.000362954449216623</c:v>
                </c:pt>
                <c:pt idx="39">
                  <c:v>0.000362954449216623</c:v>
                </c:pt>
                <c:pt idx="40">
                  <c:v>0.000302462041013853</c:v>
                </c:pt>
                <c:pt idx="41">
                  <c:v>0.000544431673824935</c:v>
                </c:pt>
                <c:pt idx="42">
                  <c:v>0.000483939265622165</c:v>
                </c:pt>
                <c:pt idx="43">
                  <c:v>0.000604924082027706</c:v>
                </c:pt>
                <c:pt idx="44">
                  <c:v>0.000241969632811082</c:v>
                </c:pt>
                <c:pt idx="45">
                  <c:v>0.000181477224608312</c:v>
                </c:pt>
                <c:pt idx="46">
                  <c:v>0.000483939265622165</c:v>
                </c:pt>
                <c:pt idx="47">
                  <c:v>0.000665416490230476</c:v>
                </c:pt>
                <c:pt idx="48">
                  <c:v>0.000725908898433247</c:v>
                </c:pt>
                <c:pt idx="49">
                  <c:v>0.000604924082027706</c:v>
                </c:pt>
                <c:pt idx="50">
                  <c:v>0.000302462041013853</c:v>
                </c:pt>
                <c:pt idx="51">
                  <c:v>0.000604924082027706</c:v>
                </c:pt>
                <c:pt idx="52">
                  <c:v>0.000725908898433247</c:v>
                </c:pt>
                <c:pt idx="53">
                  <c:v>0.000786401306636017</c:v>
                </c:pt>
                <c:pt idx="54">
                  <c:v>0.000907386123041558</c:v>
                </c:pt>
                <c:pt idx="55">
                  <c:v>0.0010283709394471</c:v>
                </c:pt>
                <c:pt idx="56">
                  <c:v>0.00108886334764987</c:v>
                </c:pt>
                <c:pt idx="57">
                  <c:v>0.0010283709394471</c:v>
                </c:pt>
                <c:pt idx="58">
                  <c:v>0.0020567418788942</c:v>
                </c:pt>
                <c:pt idx="59">
                  <c:v>0.00151231020506926</c:v>
                </c:pt>
                <c:pt idx="60">
                  <c:v>0.00187526465428589</c:v>
                </c:pt>
                <c:pt idx="61">
                  <c:v>0.00120984816405541</c:v>
                </c:pt>
                <c:pt idx="62">
                  <c:v>0.00320609763474684</c:v>
                </c:pt>
                <c:pt idx="63">
                  <c:v>0.00169378742967758</c:v>
                </c:pt>
                <c:pt idx="64">
                  <c:v>0.00181477224608312</c:v>
                </c:pt>
                <c:pt idx="65">
                  <c:v>0.00217772669529974</c:v>
                </c:pt>
                <c:pt idx="66">
                  <c:v>0.00235920391990805</c:v>
                </c:pt>
                <c:pt idx="67">
                  <c:v>0.0020567418788942</c:v>
                </c:pt>
                <c:pt idx="68">
                  <c:v>0.00290363559373299</c:v>
                </c:pt>
                <c:pt idx="69">
                  <c:v>0.00338757485935515</c:v>
                </c:pt>
                <c:pt idx="70">
                  <c:v>0.00193575706248866</c:v>
                </c:pt>
                <c:pt idx="71">
                  <c:v>0.00241969632811082</c:v>
                </c:pt>
                <c:pt idx="72">
                  <c:v>0.00272215836912467</c:v>
                </c:pt>
                <c:pt idx="73">
                  <c:v>0.0026616659609219</c:v>
                </c:pt>
                <c:pt idx="74">
                  <c:v>0.00290363559373299</c:v>
                </c:pt>
                <c:pt idx="75">
                  <c:v>0.00241969632811082</c:v>
                </c:pt>
                <c:pt idx="76">
                  <c:v>0.00248018873631359</c:v>
                </c:pt>
                <c:pt idx="77">
                  <c:v>0.00338757485935515</c:v>
                </c:pt>
                <c:pt idx="78">
                  <c:v>0.00223821910350251</c:v>
                </c:pt>
                <c:pt idx="79">
                  <c:v>0.00254068114451636</c:v>
                </c:pt>
                <c:pt idx="80">
                  <c:v>0.00272215836912467</c:v>
                </c:pt>
                <c:pt idx="81">
                  <c:v>0.00217772669529974</c:v>
                </c:pt>
                <c:pt idx="82">
                  <c:v>0.00260117355271913</c:v>
                </c:pt>
                <c:pt idx="83">
                  <c:v>0.00290363559373299</c:v>
                </c:pt>
                <c:pt idx="84">
                  <c:v>0.00338757485935515</c:v>
                </c:pt>
                <c:pt idx="85">
                  <c:v>0.003690036900369</c:v>
                </c:pt>
                <c:pt idx="86">
                  <c:v>0.00399249894138286</c:v>
                </c:pt>
                <c:pt idx="87">
                  <c:v>0.00375052930857177</c:v>
                </c:pt>
                <c:pt idx="88">
                  <c:v>0.00447643820700502</c:v>
                </c:pt>
                <c:pt idx="89">
                  <c:v>0.00465791543161333</c:v>
                </c:pt>
                <c:pt idx="90">
                  <c:v>0.00544431673824935</c:v>
                </c:pt>
                <c:pt idx="91">
                  <c:v>0.00671465731050753</c:v>
                </c:pt>
                <c:pt idx="92">
                  <c:v>0.00695662694331861</c:v>
                </c:pt>
                <c:pt idx="93">
                  <c:v>0.0101022321698627</c:v>
                </c:pt>
                <c:pt idx="94">
                  <c:v>0.0170588591131813</c:v>
                </c:pt>
                <c:pt idx="95">
                  <c:v>0.0300042344685742</c:v>
                </c:pt>
                <c:pt idx="96">
                  <c:v>0.037444800677515</c:v>
                </c:pt>
                <c:pt idx="97">
                  <c:v>0.0584961587320791</c:v>
                </c:pt>
                <c:pt idx="98">
                  <c:v>0.106466638436876</c:v>
                </c:pt>
                <c:pt idx="99">
                  <c:v>0.145363256911258</c:v>
                </c:pt>
                <c:pt idx="100">
                  <c:v>0.135865948823423</c:v>
                </c:pt>
                <c:pt idx="101">
                  <c:v>0.0996914887181659</c:v>
                </c:pt>
                <c:pt idx="102">
                  <c:v>0.0721069505777025</c:v>
                </c:pt>
                <c:pt idx="103">
                  <c:v>0.0496037747262719</c:v>
                </c:pt>
                <c:pt idx="104">
                  <c:v>0.0335127941443349</c:v>
                </c:pt>
                <c:pt idx="105">
                  <c:v>0.0207488960135503</c:v>
                </c:pt>
                <c:pt idx="106">
                  <c:v>0.0182687072772367</c:v>
                </c:pt>
                <c:pt idx="107">
                  <c:v>0.0113725727421209</c:v>
                </c:pt>
                <c:pt idx="108">
                  <c:v>0.0110096182929042</c:v>
                </c:pt>
                <c:pt idx="109">
                  <c:v>0.00483939265622164</c:v>
                </c:pt>
                <c:pt idx="110">
                  <c:v>0.00435545339059948</c:v>
                </c:pt>
                <c:pt idx="111">
                  <c:v>0.00193575706248866</c:v>
                </c:pt>
                <c:pt idx="112">
                  <c:v>0.00229871151170528</c:v>
                </c:pt>
                <c:pt idx="113">
                  <c:v>0.0010283709394471</c:v>
                </c:pt>
                <c:pt idx="114">
                  <c:v>0.0010283709394471</c:v>
                </c:pt>
                <c:pt idx="115">
                  <c:v>0.000907386123041558</c:v>
                </c:pt>
                <c:pt idx="116">
                  <c:v>0.000423446857419394</c:v>
                </c:pt>
                <c:pt idx="117">
                  <c:v>0.000907386123041558</c:v>
                </c:pt>
                <c:pt idx="118">
                  <c:v>0.000302462041013853</c:v>
                </c:pt>
                <c:pt idx="119">
                  <c:v>0.000181477224608312</c:v>
                </c:pt>
                <c:pt idx="120">
                  <c:v>0.000181477224608312</c:v>
                </c:pt>
                <c:pt idx="121">
                  <c:v>0.000241969632811082</c:v>
                </c:pt>
                <c:pt idx="122">
                  <c:v>6.04924082027706E-5</c:v>
                </c:pt>
                <c:pt idx="123">
                  <c:v>0.000120984816405541</c:v>
                </c:pt>
                <c:pt idx="124">
                  <c:v>6.04924082027706E-5</c:v>
                </c:pt>
                <c:pt idx="125">
                  <c:v>0.000120984816405541</c:v>
                </c:pt>
                <c:pt idx="126">
                  <c:v>6.04924082027706E-5</c:v>
                </c:pt>
                <c:pt idx="127">
                  <c:v>6.04924082027706E-5</c:v>
                </c:pt>
                <c:pt idx="128">
                  <c:v>6.04924082027706E-5</c:v>
                </c:pt>
                <c:pt idx="129">
                  <c:v>6.04924082027706E-5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C567-4BA3-8392-97BA7D852D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26350224"/>
        <c:axId val="-126345856"/>
      </c:scatterChart>
      <c:valAx>
        <c:axId val="-126350224"/>
        <c:scaling>
          <c:orientation val="minMax"/>
          <c:max val="50.0"/>
          <c:min val="-50.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345856"/>
        <c:crosses val="autoZero"/>
        <c:crossBetween val="midCat"/>
      </c:valAx>
      <c:valAx>
        <c:axId val="-12634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635022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0684851184540861"/>
          <c:y val="0.0892107419368731"/>
          <c:w val="0.299826575424023"/>
          <c:h val="0.2325195355442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F6F0-24D2-2B42-8850-A42A64EF2DB9}" type="datetimeFigureOut">
              <a:rPr lang="en-US" smtClean="0"/>
              <a:t>4/12/20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8FEE1-D584-384F-B3B7-E08647CDF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60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FEE1-D584-384F-B3B7-E08647CDFC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2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FFF46-5213-824F-96EB-36719E1D2270}" type="datetime1">
              <a:rPr lang="en-US" smtClean="0"/>
              <a:t>4/12/20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6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C469-388E-3A4A-B85C-FB8B169F9A90}" type="datetime1">
              <a:rPr lang="en-US" smtClean="0"/>
              <a:t>4/12/20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7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4221-C353-5246-A4CF-B020871609BB}" type="datetime1">
              <a:rPr lang="en-US" smtClean="0"/>
              <a:t>4/12/20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8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5FD1A-9BC7-4A4E-A49A-587052249471}" type="datetime1">
              <a:rPr lang="en-US" smtClean="0"/>
              <a:t>4/12/20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03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11CD-3DCE-4647-BA5B-69E267C6F67A}" type="datetime1">
              <a:rPr lang="en-US" smtClean="0"/>
              <a:t>4/12/20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87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3282-11F5-6647-AE9F-3E9A69CAC5BC}" type="datetime1">
              <a:rPr lang="en-US" smtClean="0"/>
              <a:t>4/12/20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4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FB581-591F-284A-BFAB-19E3A04135DD}" type="datetime1">
              <a:rPr lang="en-US" smtClean="0"/>
              <a:t>4/12/20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1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851-6251-9640-B6CF-D603D7AC7EC5}" type="datetime1">
              <a:rPr lang="en-US" smtClean="0"/>
              <a:t>4/12/20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43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08CF8-1D7C-E84A-BC77-37917FC3D9D8}" type="datetime1">
              <a:rPr lang="en-US" smtClean="0"/>
              <a:t>4/12/20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8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F782-23E1-D547-87C6-91A6E7C4C6B9}" type="datetime1">
              <a:rPr lang="en-US" smtClean="0"/>
              <a:t>4/12/20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7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9388F-D4B9-E446-B57A-65411C715E71}" type="datetime1">
              <a:rPr lang="en-US" smtClean="0"/>
              <a:t>4/12/20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8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3A446-39AC-A149-939E-50A14840A5D7}" type="datetime1">
              <a:rPr lang="en-US" smtClean="0"/>
              <a:t>4/12/20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0E1C8-BD58-DA44-BA5E-835A424A8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1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AB7B615-3CA9-4E33-B3C3-5B7FE93398B3}"/>
              </a:ext>
            </a:extLst>
          </p:cNvPr>
          <p:cNvSpPr txBox="1"/>
          <p:nvPr/>
        </p:nvSpPr>
        <p:spPr>
          <a:xfrm>
            <a:off x="766948" y="1249776"/>
            <a:ext cx="1065810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dirty="0">
              <a:ea typeface="+mj-ea"/>
            </a:endParaRPr>
          </a:p>
          <a:p>
            <a:pPr algn="ctr"/>
            <a:r>
              <a:rPr lang="en-US" altLang="zh-CN" sz="3200" b="1" dirty="0" smtClean="0">
                <a:ea typeface="+mj-ea"/>
              </a:rPr>
              <a:t>Exploring Pre-training with Alignments for </a:t>
            </a:r>
          </a:p>
          <a:p>
            <a:pPr algn="ctr"/>
            <a:r>
              <a:rPr lang="en-US" altLang="zh-CN" sz="3200" b="1" dirty="0" smtClean="0">
                <a:ea typeface="+mj-ea"/>
              </a:rPr>
              <a:t>RNN Transducer based End-to-End Speech Recognition</a:t>
            </a:r>
            <a:endParaRPr lang="en-US" sz="3200" b="1" dirty="0">
              <a:ea typeface="+mj-ea"/>
            </a:endParaRPr>
          </a:p>
          <a:p>
            <a:pPr algn="ctr"/>
            <a:endParaRPr lang="en-US" b="1" dirty="0">
              <a:ea typeface="+mj-ea"/>
            </a:endParaRPr>
          </a:p>
          <a:p>
            <a:pPr algn="ctr"/>
            <a:endParaRPr lang="en-US" b="1" dirty="0">
              <a:ea typeface="+mj-ea"/>
            </a:endParaRPr>
          </a:p>
          <a:p>
            <a:pPr algn="ctr"/>
            <a:endParaRPr lang="en-US" b="1" dirty="0">
              <a:ea typeface="+mj-ea"/>
            </a:endParaRPr>
          </a:p>
          <a:p>
            <a:pPr algn="ctr"/>
            <a:endParaRPr lang="en-US" dirty="0">
              <a:ea typeface="+mj-ea"/>
            </a:endParaRPr>
          </a:p>
          <a:p>
            <a:pPr algn="ctr"/>
            <a:r>
              <a:rPr lang="en-US" sz="2000" dirty="0">
                <a:ea typeface="+mj-ea"/>
              </a:rPr>
              <a:t>Hu </a:t>
            </a:r>
            <a:r>
              <a:rPr lang="en-US" sz="2000" dirty="0" smtClean="0">
                <a:ea typeface="+mj-ea"/>
              </a:rPr>
              <a:t>Hu</a:t>
            </a:r>
            <a:r>
              <a:rPr lang="en-US" sz="2000" baseline="30000" dirty="0" smtClean="0">
                <a:ea typeface="+mj-ea"/>
              </a:rPr>
              <a:t>1,2</a:t>
            </a:r>
            <a:r>
              <a:rPr lang="en-US" sz="2000" dirty="0" smtClean="0">
                <a:ea typeface="+mj-ea"/>
              </a:rPr>
              <a:t>, </a:t>
            </a:r>
            <a:r>
              <a:rPr lang="en-US" sz="2000" dirty="0" err="1" smtClean="0">
                <a:ea typeface="+mj-ea"/>
              </a:rPr>
              <a:t>Rui</a:t>
            </a:r>
            <a:r>
              <a:rPr lang="en-US" sz="2000" dirty="0" smtClean="0">
                <a:ea typeface="+mj-ea"/>
              </a:rPr>
              <a:t> Zhao</a:t>
            </a:r>
            <a:r>
              <a:rPr lang="en-US" sz="2000" baseline="30000" dirty="0" smtClean="0">
                <a:ea typeface="+mj-ea"/>
              </a:rPr>
              <a:t>1</a:t>
            </a:r>
            <a:r>
              <a:rPr lang="en-US" sz="2000" dirty="0" smtClean="0">
                <a:ea typeface="+mj-ea"/>
              </a:rPr>
              <a:t>, </a:t>
            </a:r>
            <a:r>
              <a:rPr lang="en-US" sz="2000" dirty="0" err="1" smtClean="0">
                <a:ea typeface="+mj-ea"/>
              </a:rPr>
              <a:t>Jinyu</a:t>
            </a:r>
            <a:r>
              <a:rPr lang="en-US" sz="2000" dirty="0" smtClean="0">
                <a:ea typeface="+mj-ea"/>
              </a:rPr>
              <a:t> Li</a:t>
            </a:r>
            <a:r>
              <a:rPr lang="en-US" sz="2000" baseline="30000" dirty="0" smtClean="0">
                <a:ea typeface="+mj-ea"/>
              </a:rPr>
              <a:t>1</a:t>
            </a:r>
            <a:r>
              <a:rPr lang="en-US" sz="2000" dirty="0" smtClean="0">
                <a:ea typeface="+mj-ea"/>
              </a:rPr>
              <a:t>, Liang Lu</a:t>
            </a:r>
            <a:r>
              <a:rPr lang="en-US" sz="2000" baseline="30000" dirty="0" smtClean="0">
                <a:ea typeface="+mj-ea"/>
              </a:rPr>
              <a:t>1</a:t>
            </a:r>
            <a:r>
              <a:rPr lang="en-US" sz="2000" dirty="0" smtClean="0">
                <a:ea typeface="+mj-ea"/>
              </a:rPr>
              <a:t>, </a:t>
            </a:r>
            <a:r>
              <a:rPr lang="en-US" sz="2000" dirty="0" err="1" smtClean="0">
                <a:ea typeface="+mj-ea"/>
              </a:rPr>
              <a:t>Yifan</a:t>
            </a:r>
            <a:r>
              <a:rPr lang="en-US" sz="2000" dirty="0" smtClean="0">
                <a:ea typeface="+mj-ea"/>
              </a:rPr>
              <a:t> Gong</a:t>
            </a:r>
            <a:r>
              <a:rPr lang="en-US" sz="2000" baseline="30000" dirty="0" smtClean="0">
                <a:ea typeface="+mj-ea"/>
              </a:rPr>
              <a:t>1</a:t>
            </a:r>
          </a:p>
          <a:p>
            <a:pPr algn="ctr"/>
            <a:endParaRPr lang="en-US" dirty="0" smtClean="0">
              <a:ea typeface="+mj-ea"/>
            </a:endParaRPr>
          </a:p>
          <a:p>
            <a:pPr algn="ctr"/>
            <a:r>
              <a:rPr lang="en-US" baseline="30000" dirty="0" smtClean="0"/>
              <a:t>1</a:t>
            </a:r>
            <a:r>
              <a:rPr lang="en-US" dirty="0" smtClean="0"/>
              <a:t>Microsoft </a:t>
            </a:r>
            <a:r>
              <a:rPr lang="en-US" dirty="0"/>
              <a:t>Speech and Language Group, Redmond, WA, </a:t>
            </a:r>
            <a:r>
              <a:rPr lang="en-US" dirty="0" smtClean="0"/>
              <a:t>USA</a:t>
            </a:r>
          </a:p>
          <a:p>
            <a:pPr algn="ctr"/>
            <a:r>
              <a:rPr lang="en-US" baseline="30000" dirty="0" smtClean="0"/>
              <a:t>2</a:t>
            </a:r>
            <a:r>
              <a:rPr lang="en-US" dirty="0" smtClean="0"/>
              <a:t>Georgia </a:t>
            </a:r>
            <a:r>
              <a:rPr lang="en-US" dirty="0"/>
              <a:t>Institute of Technology, Atlanta, GA, USA</a:t>
            </a:r>
            <a:r>
              <a:rPr lang="en-US" dirty="0">
                <a:ea typeface="+mj-ea"/>
              </a:rPr>
              <a:t> 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ICASSP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52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29765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Time Latency Analysis 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Chart 15">
            <a:extLst>
              <a:ext uri="{FF2B5EF4-FFF2-40B4-BE49-F238E27FC236}">
                <a16:creationId xmlns="" xmlns:a16="http://schemas.microsoft.com/office/drawing/2014/main" id="{CBA15D96-434A-4EEF-8E4D-A71D5DB711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2778990"/>
              </p:ext>
            </p:extLst>
          </p:nvPr>
        </p:nvGraphicFramePr>
        <p:xfrm>
          <a:off x="424705" y="1515983"/>
          <a:ext cx="5365370" cy="3738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6EB79816-1617-4770-B4B7-C82BCB38F940}"/>
              </a:ext>
            </a:extLst>
          </p:cNvPr>
          <p:cNvSpPr/>
          <p:nvPr/>
        </p:nvSpPr>
        <p:spPr>
          <a:xfrm>
            <a:off x="6057900" y="2276693"/>
            <a:ext cx="54038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RNN-T </a:t>
            </a:r>
            <a:r>
              <a:rPr lang="en-US" altLang="zh-CN" dirty="0"/>
              <a:t>models have alignment time-delay compared with the ground truth. (</a:t>
            </a:r>
            <a:r>
              <a:rPr lang="en-US" altLang="zh-CN" dirty="0" err="1"/>
              <a:t>avg</a:t>
            </a:r>
            <a:r>
              <a:rPr lang="en-US" altLang="zh-CN" dirty="0"/>
              <a:t> </a:t>
            </a:r>
            <a:r>
              <a:rPr lang="en-US" altLang="zh-CN" dirty="0" smtClean="0"/>
              <a:t>delay = </a:t>
            </a:r>
            <a:r>
              <a:rPr lang="en-US" altLang="zh-CN" dirty="0"/>
              <a:t>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The proposed pre-training strategies significantly reduce the time latency during the evaluation stage.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Encoder pre-training: reduce from 9 to 6.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Whole network pre-training: reduce from 9 to 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</p:txBody>
      </p:sp>
      <p:sp>
        <p:nvSpPr>
          <p:cNvPr id="4" name="Rectangle 3"/>
          <p:cNvSpPr/>
          <p:nvPr/>
        </p:nvSpPr>
        <p:spPr>
          <a:xfrm>
            <a:off x="659788" y="5401748"/>
            <a:ext cx="5398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Distribution of output </a:t>
            </a:r>
            <a:r>
              <a:rPr lang="en-US" altLang="zh-CN"/>
              <a:t>word-piece </a:t>
            </a:r>
            <a:r>
              <a:rPr lang="en-US" altLang="zh-CN" smtClean="0"/>
              <a:t>time </a:t>
            </a:r>
            <a:r>
              <a:rPr lang="en-US" dirty="0"/>
              <a:t>discrepancy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8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1669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Conclusions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14AC18F-3FC9-4434-A7C6-3387BFAA7F75}"/>
              </a:ext>
            </a:extLst>
          </p:cNvPr>
          <p:cNvSpPr/>
          <p:nvPr/>
        </p:nvSpPr>
        <p:spPr>
          <a:xfrm>
            <a:off x="970432" y="1519873"/>
            <a:ext cx="1006098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Training </a:t>
            </a:r>
            <a:r>
              <a:rPr lang="en-US" altLang="zh-CN" dirty="0"/>
              <a:t>RNN-T model from the scratch does not lead to the best optimization point. Good pre-training can </a:t>
            </a:r>
            <a:r>
              <a:rPr lang="en-US" altLang="zh-CN" dirty="0" smtClean="0"/>
              <a:t>significantly </a:t>
            </a:r>
            <a:r>
              <a:rPr lang="en-US" altLang="zh-CN" dirty="0" smtClean="0"/>
              <a:t>improve </a:t>
            </a:r>
            <a:r>
              <a:rPr lang="en-US" altLang="zh-CN" dirty="0" smtClean="0"/>
              <a:t>the performance of RNN-T model.</a:t>
            </a: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Our proposed </a:t>
            </a:r>
            <a:r>
              <a:rPr lang="en-US" altLang="zh-CN" dirty="0" smtClean="0"/>
              <a:t>approaches have advantages over other methods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On Cortana dataset (3,400 hours):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28% </a:t>
            </a:r>
            <a:r>
              <a:rPr lang="en-US" altLang="zh-CN" dirty="0" smtClean="0"/>
              <a:t>relative word </a:t>
            </a:r>
            <a:r>
              <a:rPr lang="en-US" altLang="zh-CN" dirty="0" smtClean="0"/>
              <a:t>error rate reduction by encoder pre-training than training from the scratch.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12% </a:t>
            </a:r>
            <a:r>
              <a:rPr lang="en-US" altLang="zh-CN" dirty="0" smtClean="0"/>
              <a:t>relative word </a:t>
            </a:r>
            <a:r>
              <a:rPr lang="en-US" altLang="zh-CN" dirty="0" smtClean="0"/>
              <a:t>error rate reduction by whole network pre-training then training from the scratch.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zh-CN" dirty="0"/>
              <a:t>On very </a:t>
            </a:r>
            <a:r>
              <a:rPr lang="en-US" altLang="zh-CN" dirty="0" smtClean="0"/>
              <a:t>large scale </a:t>
            </a:r>
            <a:r>
              <a:rPr lang="en-US" altLang="zh-CN" dirty="0"/>
              <a:t>production dataset (65,000 hours</a:t>
            </a:r>
            <a:r>
              <a:rPr lang="en-US" altLang="zh-CN" dirty="0" smtClean="0"/>
              <a:t>):</a:t>
            </a:r>
            <a:endParaRPr lang="en-US" altLang="zh-CN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altLang="zh-CN" dirty="0"/>
              <a:t>10% word error rate reduction than training from the scratch.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altLang="zh-CN" dirty="0"/>
              <a:t>8% word error rate reduction than </a:t>
            </a:r>
            <a:r>
              <a:rPr lang="en-US" altLang="zh-CN" dirty="0" smtClean="0"/>
              <a:t>widely </a:t>
            </a:r>
            <a:r>
              <a:rPr lang="en-US" altLang="zh-CN" dirty="0"/>
              <a:t>used CTC-RNNLM pre-training </a:t>
            </a:r>
            <a:r>
              <a:rPr lang="en-US" altLang="zh-CN" dirty="0" smtClean="0"/>
              <a:t>approach</a:t>
            </a:r>
            <a:r>
              <a:rPr lang="en-US" altLang="zh-CN" dirty="0"/>
              <a:t>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Significantly </a:t>
            </a:r>
            <a:r>
              <a:rPr lang="en-US" altLang="zh-CN" dirty="0"/>
              <a:t>reduce the RNN-T model </a:t>
            </a:r>
            <a:r>
              <a:rPr lang="en-US" altLang="zh-CN" dirty="0" smtClean="0"/>
              <a:t>time latency.</a:t>
            </a:r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1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08690" y="22387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35960" y="2873206"/>
            <a:ext cx="5443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5400" b="1" dirty="0">
                <a:latin typeface="Blackadder ITC" panose="04020505051007020D02" pitchFamily="82" charset="0"/>
              </a:rPr>
              <a:t>Thank</a:t>
            </a:r>
            <a:r>
              <a:rPr kumimoji="1" lang="zh-CN" altLang="en-US" sz="5400" b="1" dirty="0">
                <a:latin typeface="Blackadder ITC" panose="04020505051007020D02" pitchFamily="82" charset="0"/>
              </a:rPr>
              <a:t> </a:t>
            </a:r>
            <a:r>
              <a:rPr kumimoji="1" lang="en-US" altLang="zh-CN" sz="5400" b="1" dirty="0">
                <a:latin typeface="Blackadder ITC" panose="04020505051007020D02" pitchFamily="82" charset="0"/>
              </a:rPr>
              <a:t>you!</a:t>
            </a:r>
            <a:endParaRPr kumimoji="1" lang="zh-CN" altLang="en-US" sz="5400" b="1" dirty="0">
              <a:latin typeface="Blackadder ITC" panose="04020505051007020D02" pitchFamily="82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14077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/>
              <a:t>Overview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41329B2-049F-4E23-953F-4E21EA858FBF}"/>
              </a:ext>
            </a:extLst>
          </p:cNvPr>
          <p:cNvSpPr/>
          <p:nvPr/>
        </p:nvSpPr>
        <p:spPr>
          <a:xfrm>
            <a:off x="410470" y="1443841"/>
            <a:ext cx="94835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RNN Transducer</a:t>
            </a:r>
            <a:endParaRPr lang="en-US" altLang="zh-CN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RNN-T </a:t>
            </a:r>
            <a:r>
              <a:rPr lang="en-US" altLang="zh-CN" dirty="0" smtClean="0"/>
              <a:t>Pre-training with Alignments </a:t>
            </a:r>
            <a:endParaRPr lang="en-US" altLang="zh-CN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Encoder pre-training</a:t>
            </a:r>
            <a:endParaRPr lang="en-US" altLang="zh-CN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Whole network pre-training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Experiments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Evaluation on </a:t>
            </a:r>
            <a:r>
              <a:rPr lang="en-US" altLang="zh-CN" dirty="0" smtClean="0"/>
              <a:t>3,400-hour Cortana </a:t>
            </a:r>
            <a:r>
              <a:rPr lang="en-US" altLang="zh-CN" dirty="0" smtClean="0"/>
              <a:t>dataset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Evaluation on very large scale </a:t>
            </a:r>
            <a:r>
              <a:rPr lang="en-US" altLang="zh-CN" dirty="0" smtClean="0"/>
              <a:t>65,000-hour production </a:t>
            </a:r>
            <a:r>
              <a:rPr lang="en-US" altLang="zh-CN" dirty="0" smtClean="0"/>
              <a:t>dataset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Analysis and Conclusions</a:t>
            </a: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0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5029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/>
              <a:t>RNN</a:t>
            </a:r>
            <a:r>
              <a:rPr lang="zh-CN" altLang="en-US" sz="2400" dirty="0"/>
              <a:t> </a:t>
            </a:r>
            <a:r>
              <a:rPr lang="en-US" altLang="zh-CN" sz="2400" dirty="0" smtClean="0"/>
              <a:t>Transducer (RNN-T) model review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EA61484-2BCF-429B-A1A8-BD0C36218CA2}"/>
              </a:ext>
            </a:extLst>
          </p:cNvPr>
          <p:cNvSpPr txBox="1"/>
          <p:nvPr/>
        </p:nvSpPr>
        <p:spPr>
          <a:xfrm>
            <a:off x="1851242" y="5310009"/>
            <a:ext cx="235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RNN Transducer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FAFEB98-21F8-4E7B-AADC-DC80BCC1EE59}"/>
              </a:ext>
            </a:extLst>
          </p:cNvPr>
          <p:cNvSpPr/>
          <p:nvPr/>
        </p:nvSpPr>
        <p:spPr>
          <a:xfrm>
            <a:off x="6057900" y="1607723"/>
            <a:ext cx="57082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 extension of CTC 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Remove </a:t>
            </a:r>
            <a:r>
              <a:rPr lang="en-US" altLang="zh-CN" dirty="0"/>
              <a:t>output independence assumption of </a:t>
            </a:r>
            <a:r>
              <a:rPr lang="en-US" altLang="zh-CN" dirty="0" smtClean="0"/>
              <a:t>CTC</a:t>
            </a:r>
            <a:r>
              <a:rPr lang="en-US" altLang="zh-CN" dirty="0"/>
              <a:t> </a:t>
            </a:r>
            <a:r>
              <a:rPr lang="en-US" altLang="zh-CN" dirty="0" smtClean="0"/>
              <a:t>by introducing the prediction network.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Combine </a:t>
            </a:r>
            <a:r>
              <a:rPr lang="en-US" dirty="0"/>
              <a:t>AM and LM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Encoder is </a:t>
            </a:r>
            <a:r>
              <a:rPr lang="en-US" dirty="0" smtClean="0"/>
              <a:t>like AM</a:t>
            </a:r>
            <a:r>
              <a:rPr lang="en-US" dirty="0"/>
              <a:t>: the input is the acoustic features.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Prediction network is </a:t>
            </a:r>
            <a:r>
              <a:rPr lang="en-US" dirty="0" smtClean="0"/>
              <a:t>like LM</a:t>
            </a:r>
            <a:r>
              <a:rPr lang="en-US" dirty="0"/>
              <a:t>: the input is the </a:t>
            </a:r>
            <a:r>
              <a:rPr lang="en-US" dirty="0" smtClean="0"/>
              <a:t>previous non-blank </a:t>
            </a:r>
            <a:r>
              <a:rPr lang="en-US" dirty="0"/>
              <a:t>output labels.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at online streaming speech recognition.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But very difficult to train, due to its complicated model structure and the synchronous decoding constraint.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368" y="1536553"/>
            <a:ext cx="3725929" cy="358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0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26030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/>
              <a:t>RNN-T Pre-training 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FAFEB98-21F8-4E7B-AADC-DC80BCC1EE59}"/>
              </a:ext>
            </a:extLst>
          </p:cNvPr>
          <p:cNvSpPr/>
          <p:nvPr/>
        </p:nvSpPr>
        <p:spPr>
          <a:xfrm>
            <a:off x="1306883" y="1582340"/>
            <a:ext cx="95782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To </a:t>
            </a:r>
            <a:r>
              <a:rPr lang="en-US" altLang="zh-CN" dirty="0"/>
              <a:t>train RNN-T </a:t>
            </a:r>
            <a:r>
              <a:rPr lang="en-US" altLang="zh-CN" dirty="0" smtClean="0"/>
              <a:t>model well, </a:t>
            </a:r>
            <a:r>
              <a:rPr lang="en-US" altLang="zh-CN" dirty="0"/>
              <a:t>pre-training is a common solution to leverage the training difficulties. </a:t>
            </a:r>
          </a:p>
          <a:p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 A widely used pre-training approach: </a:t>
            </a:r>
            <a:endParaRPr lang="en-US" altLang="zh-CN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Use </a:t>
            </a:r>
            <a:r>
              <a:rPr lang="en-US" altLang="zh-CN" dirty="0"/>
              <a:t>well-trained CTC model to initialize the </a:t>
            </a:r>
            <a:r>
              <a:rPr lang="en-US" altLang="zh-CN" dirty="0" smtClean="0"/>
              <a:t>encoder, and a well-trained </a:t>
            </a:r>
            <a:r>
              <a:rPr lang="en-US" altLang="zh-CN" dirty="0"/>
              <a:t>RNN based </a:t>
            </a:r>
            <a:r>
              <a:rPr lang="en-US" altLang="zh-CN" dirty="0" smtClean="0"/>
              <a:t>language model  </a:t>
            </a:r>
            <a:r>
              <a:rPr lang="en-US" altLang="zh-CN" dirty="0"/>
              <a:t>to initialize the prediction network</a:t>
            </a:r>
            <a:r>
              <a:rPr lang="en-US" altLang="zh-CN" dirty="0" smtClean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However, the output of CTC is a series of spikes, separated by the &lt;blank&gt;. </a:t>
            </a:r>
            <a:endParaRPr lang="en-US" altLang="zh-CN" dirty="0"/>
          </a:p>
          <a:p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We proposed two different pre-training approaches with </a:t>
            </a:r>
            <a:r>
              <a:rPr lang="en-US" altLang="zh-CN" dirty="0" smtClean="0"/>
              <a:t>the use of alignment information:</a:t>
            </a: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Encoder pre-training.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Whole network pre-training.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66836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RNN-T Pre-training Strategy 1:  Encoder Pre-training 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FAFEB98-21F8-4E7B-AADC-DC80BCC1EE59}"/>
              </a:ext>
            </a:extLst>
          </p:cNvPr>
          <p:cNvSpPr/>
          <p:nvPr/>
        </p:nvSpPr>
        <p:spPr>
          <a:xfrm>
            <a:off x="6057900" y="1981903"/>
            <a:ext cx="505664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Only pre-train the encoder, the other parts are randomly initialized.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Using external alignments information to train a classification model at first. </a:t>
            </a:r>
            <a:r>
              <a:rPr lang="en-US" altLang="zh-CN" dirty="0" smtClean="0"/>
              <a:t>The cross </a:t>
            </a:r>
            <a:r>
              <a:rPr lang="en-US" altLang="zh-CN" dirty="0"/>
              <a:t>e</a:t>
            </a:r>
            <a:r>
              <a:rPr lang="en-US" altLang="zh-CN" dirty="0" smtClean="0"/>
              <a:t>ntropy (CE) criterion is used here.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The pre-trained encoder model without the last layer </a:t>
            </a:r>
            <a:r>
              <a:rPr lang="en-US" altLang="zh-CN" dirty="0" smtClean="0"/>
              <a:t>is used </a:t>
            </a:r>
            <a:r>
              <a:rPr lang="en-US" altLang="zh-CN" dirty="0"/>
              <a:t>to initialize the encoder in RNN-T.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4FCD2ED-D00A-4529-9ACB-7E64EE04791D}"/>
              </a:ext>
            </a:extLst>
          </p:cNvPr>
          <p:cNvSpPr/>
          <p:nvPr/>
        </p:nvSpPr>
        <p:spPr>
          <a:xfrm>
            <a:off x="2501264" y="3539411"/>
            <a:ext cx="821096" cy="8770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Encoder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3845077-4E6C-475C-9A3B-FC2E20EDD462}"/>
              </a:ext>
            </a:extLst>
          </p:cNvPr>
          <p:cNvSpPr/>
          <p:nvPr/>
        </p:nvSpPr>
        <p:spPr>
          <a:xfrm>
            <a:off x="3804440" y="3539411"/>
            <a:ext cx="821096" cy="8770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Prediction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Network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582EE57F-DFBF-4396-8108-7E6FBA2CEAE1}"/>
              </a:ext>
            </a:extLst>
          </p:cNvPr>
          <p:cNvSpPr/>
          <p:nvPr/>
        </p:nvSpPr>
        <p:spPr>
          <a:xfrm>
            <a:off x="1193420" y="3539410"/>
            <a:ext cx="821096" cy="8770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19AE3295-E0F9-4EBF-81C2-DAE2EC1BA509}"/>
              </a:ext>
            </a:extLst>
          </p:cNvPr>
          <p:cNvCxnSpPr>
            <a:cxnSpLocks/>
            <a:stCxn id="8" idx="0"/>
            <a:endCxn id="18" idx="2"/>
          </p:cNvCxnSpPr>
          <p:nvPr/>
        </p:nvCxnSpPr>
        <p:spPr>
          <a:xfrm flipV="1">
            <a:off x="1603968" y="3185587"/>
            <a:ext cx="0" cy="3538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65E671F-C102-4D09-81A2-30EF3095E7AB}"/>
              </a:ext>
            </a:extLst>
          </p:cNvPr>
          <p:cNvSpPr/>
          <p:nvPr/>
        </p:nvSpPr>
        <p:spPr>
          <a:xfrm>
            <a:off x="1418790" y="3017648"/>
            <a:ext cx="370355" cy="1679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999D040D-FE4E-4558-9D68-E4C74BFEBB08}"/>
              </a:ext>
            </a:extLst>
          </p:cNvPr>
          <p:cNvCxnSpPr>
            <a:cxnSpLocks/>
          </p:cNvCxnSpPr>
          <p:nvPr/>
        </p:nvCxnSpPr>
        <p:spPr>
          <a:xfrm flipV="1">
            <a:off x="1603968" y="2756766"/>
            <a:ext cx="0" cy="2559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BC2681D6-B13E-4B1D-BEA2-611D1EC57CE5}"/>
              </a:ext>
            </a:extLst>
          </p:cNvPr>
          <p:cNvSpPr txBox="1"/>
          <p:nvPr/>
        </p:nvSpPr>
        <p:spPr>
          <a:xfrm>
            <a:off x="1307123" y="2303523"/>
            <a:ext cx="60625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dirty="0"/>
              <a:t>CE </a:t>
            </a:r>
          </a:p>
          <a:p>
            <a:pPr algn="ctr"/>
            <a:r>
              <a:rPr lang="en-US" sz="1050" dirty="0"/>
              <a:t>training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98D90517-BDDF-4E6F-8571-66EC0A323F19}"/>
              </a:ext>
            </a:extLst>
          </p:cNvPr>
          <p:cNvSpPr/>
          <p:nvPr/>
        </p:nvSpPr>
        <p:spPr>
          <a:xfrm>
            <a:off x="2321111" y="2065179"/>
            <a:ext cx="2550365" cy="3209724"/>
          </a:xfrm>
          <a:prstGeom prst="rect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7BBEDAA2-2053-4376-B9D7-8636E3676B62}"/>
              </a:ext>
            </a:extLst>
          </p:cNvPr>
          <p:cNvSpPr txBox="1"/>
          <p:nvPr/>
        </p:nvSpPr>
        <p:spPr>
          <a:xfrm>
            <a:off x="3016647" y="4865980"/>
            <a:ext cx="1159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RNN-T model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F663F442-162A-4446-81CD-DB3BD3D88442}"/>
              </a:ext>
            </a:extLst>
          </p:cNvPr>
          <p:cNvSpPr/>
          <p:nvPr/>
        </p:nvSpPr>
        <p:spPr>
          <a:xfrm>
            <a:off x="3185745" y="2809898"/>
            <a:ext cx="821096" cy="4154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Joint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Network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="" xmlns:a16="http://schemas.microsoft.com/office/drawing/2014/main" id="{28C21256-F014-42D8-B7C2-9819B2138552}"/>
              </a:ext>
            </a:extLst>
          </p:cNvPr>
          <p:cNvCxnSpPr>
            <a:stCxn id="5" idx="0"/>
            <a:endCxn id="32" idx="2"/>
          </p:cNvCxnSpPr>
          <p:nvPr/>
        </p:nvCxnSpPr>
        <p:spPr>
          <a:xfrm flipV="1">
            <a:off x="2911812" y="3225397"/>
            <a:ext cx="684481" cy="3140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="" xmlns:a16="http://schemas.microsoft.com/office/drawing/2014/main" id="{C1CF37F7-BACA-4F1B-AE69-944B3929EDF8}"/>
              </a:ext>
            </a:extLst>
          </p:cNvPr>
          <p:cNvCxnSpPr>
            <a:cxnSpLocks/>
            <a:stCxn id="7" idx="0"/>
            <a:endCxn id="32" idx="2"/>
          </p:cNvCxnSpPr>
          <p:nvPr/>
        </p:nvCxnSpPr>
        <p:spPr>
          <a:xfrm flipH="1" flipV="1">
            <a:off x="3596293" y="3225397"/>
            <a:ext cx="618695" cy="3140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="" xmlns:a16="http://schemas.microsoft.com/office/drawing/2014/main" id="{9060C77D-B92D-464A-838D-9E68FCD2E8E6}"/>
              </a:ext>
            </a:extLst>
          </p:cNvPr>
          <p:cNvCxnSpPr>
            <a:cxnSpLocks/>
          </p:cNvCxnSpPr>
          <p:nvPr/>
        </p:nvCxnSpPr>
        <p:spPr>
          <a:xfrm flipH="1" flipV="1">
            <a:off x="3596293" y="2529773"/>
            <a:ext cx="2815" cy="2756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="" xmlns:a16="http://schemas.microsoft.com/office/drawing/2014/main" id="{B1991BB2-F808-4964-A80B-A1C41949FBE8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868394" y="3967062"/>
            <a:ext cx="632870" cy="10888"/>
          </a:xfrm>
          <a:prstGeom prst="straightConnector1">
            <a:avLst/>
          </a:prstGeom>
          <a:ln w="19050">
            <a:solidFill>
              <a:schemeClr val="tx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BD2F05A6-F1BA-4C15-8002-4EFE05A5A203}"/>
              </a:ext>
            </a:extLst>
          </p:cNvPr>
          <p:cNvSpPr txBox="1"/>
          <p:nvPr/>
        </p:nvSpPr>
        <p:spPr>
          <a:xfrm>
            <a:off x="3193733" y="2120304"/>
            <a:ext cx="8210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RNN-T </a:t>
            </a:r>
          </a:p>
          <a:p>
            <a:pPr algn="ctr"/>
            <a:r>
              <a:rPr lang="en-US" sz="1050" dirty="0"/>
              <a:t>training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1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7653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RNN-T Pre-training Strategy 2:  </a:t>
            </a:r>
            <a:r>
              <a:rPr lang="en-US" sz="2400" dirty="0"/>
              <a:t>Whole Network Pre-training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FAFEB98-21F8-4E7B-AADC-DC80BCC1EE59}"/>
              </a:ext>
            </a:extLst>
          </p:cNvPr>
          <p:cNvSpPr/>
          <p:nvPr/>
        </p:nvSpPr>
        <p:spPr>
          <a:xfrm>
            <a:off x="6057900" y="1571050"/>
            <a:ext cx="5105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Three-dimension </a:t>
            </a:r>
            <a:r>
              <a:rPr lang="en-US" altLang="zh-CN" dirty="0" smtClean="0"/>
              <a:t>output tensor of RNN-T </a:t>
            </a:r>
            <a:endParaRPr lang="en-US" altLang="zh-CN" dirty="0"/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altLang="zh-CN" dirty="0"/>
              <a:t>frame # </a:t>
            </a:r>
            <a:r>
              <a:rPr lang="en-US" altLang="zh-CN" dirty="0" smtClean="0"/>
              <a:t> X  output tokens #  X  </a:t>
            </a:r>
            <a:r>
              <a:rPr lang="en-US" altLang="zh-CN" dirty="0"/>
              <a:t>label </a:t>
            </a:r>
            <a:r>
              <a:rPr lang="en-US" altLang="zh-CN" dirty="0" smtClean="0"/>
              <a:t>dimension</a:t>
            </a:r>
            <a:r>
              <a:rPr lang="en-US" altLang="zh-CN" dirty="0"/>
              <a:t>.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Initialize</a:t>
            </a:r>
            <a:r>
              <a:rPr lang="zh-CN" altLang="en-US" dirty="0"/>
              <a:t> </a:t>
            </a:r>
            <a:r>
              <a:rPr lang="en-US" altLang="zh-CN" dirty="0"/>
              <a:t>both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encoder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prediction</a:t>
            </a:r>
            <a:r>
              <a:rPr lang="zh-CN" altLang="en-US" dirty="0"/>
              <a:t> </a:t>
            </a:r>
            <a:r>
              <a:rPr lang="en-US" altLang="zh-CN" dirty="0"/>
              <a:t>network</a:t>
            </a:r>
            <a:r>
              <a:rPr lang="zh-CN" altLang="en-US" dirty="0"/>
              <a:t> </a:t>
            </a:r>
            <a:r>
              <a:rPr lang="en-US" altLang="zh-CN" dirty="0"/>
              <a:t>at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same</a:t>
            </a:r>
            <a:r>
              <a:rPr lang="zh-CN" altLang="en-US" dirty="0"/>
              <a:t> </a:t>
            </a:r>
            <a:r>
              <a:rPr lang="en-US" altLang="zh-CN" dirty="0"/>
              <a:t>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Different</a:t>
            </a:r>
            <a:r>
              <a:rPr lang="zh-CN" altLang="en-US" dirty="0" smtClean="0"/>
              <a:t> </a:t>
            </a:r>
            <a:r>
              <a:rPr lang="en-US" altLang="zh-CN" dirty="0" smtClean="0"/>
              <a:t>from</a:t>
            </a:r>
            <a:r>
              <a:rPr lang="zh-CN" altLang="en-US" dirty="0" smtClean="0"/>
              <a:t> </a:t>
            </a:r>
            <a:r>
              <a:rPr lang="en-US" altLang="zh-CN" dirty="0" smtClean="0"/>
              <a:t>the</a:t>
            </a:r>
            <a:r>
              <a:rPr lang="zh-CN" altLang="en-US" dirty="0" smtClean="0"/>
              <a:t> </a:t>
            </a:r>
            <a:r>
              <a:rPr lang="en-US" altLang="zh-CN" dirty="0" smtClean="0"/>
              <a:t>traditional AM training.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2-dimension</a:t>
            </a:r>
            <a:r>
              <a:rPr lang="zh-CN" altLang="en-US" dirty="0" smtClean="0"/>
              <a:t> </a:t>
            </a:r>
            <a:r>
              <a:rPr lang="en-US" altLang="zh-CN" dirty="0" smtClean="0"/>
              <a:t>output</a:t>
            </a:r>
            <a:r>
              <a:rPr lang="zh-CN" altLang="en-US" dirty="0" smtClean="0"/>
              <a:t> </a:t>
            </a:r>
            <a:r>
              <a:rPr lang="en-US" altLang="zh-CN" dirty="0" smtClean="0"/>
              <a:t>vs.</a:t>
            </a:r>
            <a:r>
              <a:rPr lang="zh-CN" altLang="en-US" dirty="0" smtClean="0"/>
              <a:t> </a:t>
            </a:r>
            <a:r>
              <a:rPr lang="en-US" altLang="zh-CN" dirty="0" smtClean="0"/>
              <a:t>3-dimension</a:t>
            </a:r>
            <a:r>
              <a:rPr lang="zh-CN" altLang="en-US" dirty="0" smtClean="0"/>
              <a:t> </a:t>
            </a:r>
            <a:r>
              <a:rPr lang="en-US" altLang="zh-CN" dirty="0" smtClean="0"/>
              <a:t>output.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Need</a:t>
            </a:r>
            <a:r>
              <a:rPr lang="zh-CN" altLang="en-US" dirty="0" smtClean="0"/>
              <a:t> </a:t>
            </a:r>
            <a:r>
              <a:rPr lang="en-US" altLang="zh-CN" dirty="0" smtClean="0"/>
              <a:t>to</a:t>
            </a:r>
            <a:r>
              <a:rPr lang="zh-CN" altLang="en-US" dirty="0" smtClean="0"/>
              <a:t> </a:t>
            </a:r>
            <a:r>
              <a:rPr lang="en-US" altLang="zh-CN" dirty="0" smtClean="0"/>
              <a:t>carefully design</a:t>
            </a:r>
            <a:r>
              <a:rPr lang="zh-CN" altLang="en-US" dirty="0" smtClean="0"/>
              <a:t> </a:t>
            </a:r>
            <a:r>
              <a:rPr lang="en-US" altLang="zh-CN" dirty="0" smtClean="0"/>
              <a:t>the</a:t>
            </a:r>
            <a:r>
              <a:rPr lang="zh-CN" altLang="en-US" dirty="0" smtClean="0"/>
              <a:t> </a:t>
            </a:r>
            <a:r>
              <a:rPr lang="en-US" altLang="zh-CN" dirty="0" smtClean="0"/>
              <a:t>corresponding label</a:t>
            </a:r>
            <a:r>
              <a:rPr lang="zh-CN" altLang="en-US" dirty="0" smtClean="0"/>
              <a:t> </a:t>
            </a:r>
            <a:r>
              <a:rPr lang="en-US" altLang="zh-CN" dirty="0" smtClean="0"/>
              <a:t>tensor from alignments.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We proposed three different methods to design the three-dimension label tensor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B8B43266-377D-4504-B5FB-60036F8E6F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341269"/>
              </p:ext>
            </p:extLst>
          </p:nvPr>
        </p:nvGraphicFramePr>
        <p:xfrm>
          <a:off x="508605" y="2751197"/>
          <a:ext cx="234655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754">
                  <a:extLst>
                    <a:ext uri="{9D8B030D-6E8A-4147-A177-3AD203B41FA5}">
                      <a16:colId xmlns="" xmlns:a16="http://schemas.microsoft.com/office/drawing/2014/main" val="2134257092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3899355872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2226548075"/>
                    </a:ext>
                  </a:extLst>
                </a:gridCol>
                <a:gridCol w="279230">
                  <a:extLst>
                    <a:ext uri="{9D8B030D-6E8A-4147-A177-3AD203B41FA5}">
                      <a16:colId xmlns="" xmlns:a16="http://schemas.microsoft.com/office/drawing/2014/main" val="2919176949"/>
                    </a:ext>
                  </a:extLst>
                </a:gridCol>
                <a:gridCol w="304279">
                  <a:extLst>
                    <a:ext uri="{9D8B030D-6E8A-4147-A177-3AD203B41FA5}">
                      <a16:colId xmlns="" xmlns:a16="http://schemas.microsoft.com/office/drawing/2014/main" val="4152429129"/>
                    </a:ext>
                  </a:extLst>
                </a:gridCol>
                <a:gridCol w="304279">
                  <a:extLst>
                    <a:ext uri="{9D8B030D-6E8A-4147-A177-3AD203B41FA5}">
                      <a16:colId xmlns="" xmlns:a16="http://schemas.microsoft.com/office/drawing/2014/main" val="2745259504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1054239152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684995140"/>
                    </a:ext>
                  </a:extLst>
                </a:gridCol>
              </a:tblGrid>
              <a:tr h="252353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90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2DD6CBB4-CEAA-4A6C-91E4-D51CF9F15D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160586"/>
              </p:ext>
            </p:extLst>
          </p:nvPr>
        </p:nvGraphicFramePr>
        <p:xfrm>
          <a:off x="3403025" y="1968190"/>
          <a:ext cx="1954848" cy="1237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56">
                  <a:extLst>
                    <a:ext uri="{9D8B030D-6E8A-4147-A177-3AD203B41FA5}">
                      <a16:colId xmlns="" xmlns:a16="http://schemas.microsoft.com/office/drawing/2014/main" val="2134257092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3899355872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2226548075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2919176949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4152429129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1054239152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3789610869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684995140"/>
                    </a:ext>
                  </a:extLst>
                </a:gridCol>
              </a:tblGrid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900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1397331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4932650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4097218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7621483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0FB58D4-69BA-4AAC-83EF-895ED52BA6AA}"/>
              </a:ext>
            </a:extLst>
          </p:cNvPr>
          <p:cNvSpPr/>
          <p:nvPr/>
        </p:nvSpPr>
        <p:spPr>
          <a:xfrm>
            <a:off x="1082519" y="4323599"/>
            <a:ext cx="939281" cy="53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EF0036F4-5442-497A-BCCF-D35104B3D62D}"/>
              </a:ext>
            </a:extLst>
          </p:cNvPr>
          <p:cNvSpPr/>
          <p:nvPr/>
        </p:nvSpPr>
        <p:spPr>
          <a:xfrm>
            <a:off x="3910808" y="5182508"/>
            <a:ext cx="939281" cy="53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RNNT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09C6F55B-B631-4B2D-BD53-431D035F3A41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4376982" y="4953859"/>
            <a:ext cx="3467" cy="2286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E7A131FF-204F-47D6-BD1F-03B59FC69584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1552160" y="4008407"/>
            <a:ext cx="0" cy="3151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D552D5C4-5197-4DEF-B14C-81F7D248F543}"/>
              </a:ext>
            </a:extLst>
          </p:cNvPr>
          <p:cNvCxnSpPr>
            <a:cxnSpLocks/>
          </p:cNvCxnSpPr>
          <p:nvPr/>
        </p:nvCxnSpPr>
        <p:spPr>
          <a:xfrm>
            <a:off x="1555438" y="3175847"/>
            <a:ext cx="0" cy="35120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E3997988-D57F-4CA4-9E28-7C862A4CE25B}"/>
              </a:ext>
            </a:extLst>
          </p:cNvPr>
          <p:cNvSpPr txBox="1"/>
          <p:nvPr/>
        </p:nvSpPr>
        <p:spPr>
          <a:xfrm>
            <a:off x="1552159" y="3210483"/>
            <a:ext cx="8018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CE training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="" xmlns:a16="http://schemas.microsoft.com/office/drawing/2014/main" id="{5F3A8BBD-6BB0-456B-BE95-BE4E9C88F5C7}"/>
              </a:ext>
            </a:extLst>
          </p:cNvPr>
          <p:cNvCxnSpPr>
            <a:cxnSpLocks/>
          </p:cNvCxnSpPr>
          <p:nvPr/>
        </p:nvCxnSpPr>
        <p:spPr>
          <a:xfrm>
            <a:off x="4380449" y="3257807"/>
            <a:ext cx="0" cy="35120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1D82DD5-3B9D-470D-A588-039A9751CC25}"/>
              </a:ext>
            </a:extLst>
          </p:cNvPr>
          <p:cNvSpPr txBox="1"/>
          <p:nvPr/>
        </p:nvSpPr>
        <p:spPr>
          <a:xfrm>
            <a:off x="4380449" y="3315053"/>
            <a:ext cx="10390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CE </a:t>
            </a:r>
            <a:r>
              <a:rPr lang="en-US" sz="1100" dirty="0" smtClean="0"/>
              <a:t>pre-training</a:t>
            </a:r>
            <a:endParaRPr lang="en-US" sz="1100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BA578585-46C4-4E8B-B6B5-F36050684FB7}"/>
              </a:ext>
            </a:extLst>
          </p:cNvPr>
          <p:cNvSpPr txBox="1"/>
          <p:nvPr/>
        </p:nvSpPr>
        <p:spPr>
          <a:xfrm>
            <a:off x="4189820" y="2220796"/>
            <a:ext cx="4299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Algerian" panose="04020705040A02060702" pitchFamily="82" charset="0"/>
              </a:rPr>
              <a:t>?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="" xmlns:a16="http://schemas.microsoft.com/office/drawing/2014/main" id="{F38798F0-1D5E-41CB-A1E7-03A1EE244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936842"/>
              </p:ext>
            </p:extLst>
          </p:nvPr>
        </p:nvGraphicFramePr>
        <p:xfrm>
          <a:off x="508605" y="3626579"/>
          <a:ext cx="234655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754">
                  <a:extLst>
                    <a:ext uri="{9D8B030D-6E8A-4147-A177-3AD203B41FA5}">
                      <a16:colId xmlns="" xmlns:a16="http://schemas.microsoft.com/office/drawing/2014/main" val="2134257092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3899355872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2226548075"/>
                    </a:ext>
                  </a:extLst>
                </a:gridCol>
                <a:gridCol w="279230">
                  <a:extLst>
                    <a:ext uri="{9D8B030D-6E8A-4147-A177-3AD203B41FA5}">
                      <a16:colId xmlns="" xmlns:a16="http://schemas.microsoft.com/office/drawing/2014/main" val="2919176949"/>
                    </a:ext>
                  </a:extLst>
                </a:gridCol>
                <a:gridCol w="304279">
                  <a:extLst>
                    <a:ext uri="{9D8B030D-6E8A-4147-A177-3AD203B41FA5}">
                      <a16:colId xmlns="" xmlns:a16="http://schemas.microsoft.com/office/drawing/2014/main" val="4152429129"/>
                    </a:ext>
                  </a:extLst>
                </a:gridCol>
                <a:gridCol w="304279">
                  <a:extLst>
                    <a:ext uri="{9D8B030D-6E8A-4147-A177-3AD203B41FA5}">
                      <a16:colId xmlns="" xmlns:a16="http://schemas.microsoft.com/office/drawing/2014/main" val="2745259504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1054239152"/>
                    </a:ext>
                  </a:extLst>
                </a:gridCol>
                <a:gridCol w="291754">
                  <a:extLst>
                    <a:ext uri="{9D8B030D-6E8A-4147-A177-3AD203B41FA5}">
                      <a16:colId xmlns="" xmlns:a16="http://schemas.microsoft.com/office/drawing/2014/main" val="684995140"/>
                    </a:ext>
                  </a:extLst>
                </a:gridCol>
              </a:tblGrid>
              <a:tr h="252353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90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="" xmlns:a16="http://schemas.microsoft.com/office/drawing/2014/main" id="{D1CEBF85-2DA8-4529-9343-797D2349C4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930411"/>
              </p:ext>
            </p:extLst>
          </p:nvPr>
        </p:nvGraphicFramePr>
        <p:xfrm>
          <a:off x="3406492" y="3638301"/>
          <a:ext cx="1954848" cy="1237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56">
                  <a:extLst>
                    <a:ext uri="{9D8B030D-6E8A-4147-A177-3AD203B41FA5}">
                      <a16:colId xmlns="" xmlns:a16="http://schemas.microsoft.com/office/drawing/2014/main" val="2134257092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3899355872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2226548075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2919176949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4152429129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1054239152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3789610869"/>
                    </a:ext>
                  </a:extLst>
                </a:gridCol>
                <a:gridCol w="244356">
                  <a:extLst>
                    <a:ext uri="{9D8B030D-6E8A-4147-A177-3AD203B41FA5}">
                      <a16:colId xmlns="" xmlns:a16="http://schemas.microsoft.com/office/drawing/2014/main" val="684995140"/>
                    </a:ext>
                  </a:extLst>
                </a:gridCol>
              </a:tblGrid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900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1397331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4932650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4097218"/>
                  </a:ext>
                </a:extLst>
              </a:tr>
              <a:tr h="247558"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7621483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3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8723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RNN-T Pre-training Strategy 2:  </a:t>
            </a:r>
            <a:r>
              <a:rPr lang="en-US" sz="2400" dirty="0"/>
              <a:t>Whole Network </a:t>
            </a:r>
            <a:r>
              <a:rPr lang="en-US" sz="2400" dirty="0" smtClean="0"/>
              <a:t>Pre-training (Cont’d) </a:t>
            </a:r>
            <a:endParaRPr lang="en-US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5D82D-4C16-429F-94FD-180B0CE06343}"/>
              </a:ext>
            </a:extLst>
          </p:cNvPr>
          <p:cNvSpPr txBox="1"/>
          <p:nvPr/>
        </p:nvSpPr>
        <p:spPr>
          <a:xfrm>
            <a:off x="6057900" y="1096613"/>
            <a:ext cx="5205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Example </a:t>
            </a:r>
            <a:r>
              <a:rPr kumimoji="1" lang="en-US" altLang="zh-CN" dirty="0"/>
              <a:t>u</a:t>
            </a:r>
            <a:r>
              <a:rPr kumimoji="1" lang="en-US" altLang="zh-CN" dirty="0" smtClean="0"/>
              <a:t>tterance</a:t>
            </a:r>
            <a:r>
              <a:rPr kumimoji="1" lang="en-US" altLang="zh-CN" dirty="0"/>
              <a:t>: </a:t>
            </a:r>
            <a:r>
              <a:rPr kumimoji="1" lang="en-US" altLang="zh-CN" dirty="0" smtClean="0"/>
              <a:t>‘A </a:t>
            </a:r>
            <a:r>
              <a:rPr kumimoji="1" lang="en-US" altLang="zh-CN" dirty="0"/>
              <a:t>B &lt;space&gt; C </a:t>
            </a:r>
            <a:r>
              <a:rPr kumimoji="1" lang="en-US" altLang="zh-CN" dirty="0" smtClean="0"/>
              <a:t>’</a:t>
            </a:r>
            <a:endParaRPr kumimoji="1" lang="en-US" altLang="zh-CN" dirty="0"/>
          </a:p>
          <a:p>
            <a:r>
              <a:rPr kumimoji="1" lang="en-US" altLang="zh-CN" dirty="0"/>
              <a:t>Alignment: </a:t>
            </a:r>
            <a:r>
              <a:rPr kumimoji="1" lang="en-US" altLang="zh-CN" dirty="0" smtClean="0"/>
              <a:t>‘A </a:t>
            </a:r>
            <a:r>
              <a:rPr kumimoji="1" lang="en-US" altLang="zh-CN" dirty="0"/>
              <a:t>A A B B &lt;space&gt; C </a:t>
            </a:r>
            <a:r>
              <a:rPr kumimoji="1" lang="en-US" altLang="zh-CN" dirty="0" smtClean="0"/>
              <a:t>C ’ </a:t>
            </a:r>
            <a:r>
              <a:rPr kumimoji="1" lang="en-US" altLang="zh-CN" dirty="0"/>
              <a:t>(8 frames</a:t>
            </a:r>
            <a:r>
              <a:rPr kumimoji="1" lang="en-US" altLang="zh-CN" dirty="0" smtClean="0"/>
              <a:t>)</a:t>
            </a:r>
          </a:p>
          <a:p>
            <a:r>
              <a:rPr kumimoji="1" lang="en-US" altLang="zh-CN" dirty="0" smtClean="0"/>
              <a:t>‘</a:t>
            </a:r>
            <a:r>
              <a:rPr lang="az-Cyrl-AZ" altLang="zh-CN" dirty="0"/>
              <a:t>ф</a:t>
            </a:r>
            <a:r>
              <a:rPr kumimoji="1" lang="en-US" altLang="zh-CN" dirty="0" smtClean="0"/>
              <a:t>’ means &lt;blank&gt;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="" xmlns:a16="http://schemas.microsoft.com/office/drawing/2014/main" id="{9FD3B576-44BB-465B-89AE-56A631A64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345163"/>
              </p:ext>
            </p:extLst>
          </p:nvPr>
        </p:nvGraphicFramePr>
        <p:xfrm>
          <a:off x="1509663" y="1096613"/>
          <a:ext cx="3092576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572">
                  <a:extLst>
                    <a:ext uri="{9D8B030D-6E8A-4147-A177-3AD203B41FA5}">
                      <a16:colId xmlns="" xmlns:a16="http://schemas.microsoft.com/office/drawing/2014/main" val="213425709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389935587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2226548075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2919176949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4152429129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1420040161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105423915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684995140"/>
                    </a:ext>
                  </a:extLst>
                </a:gridCol>
              </a:tblGrid>
              <a:tr h="21979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900"/>
                  </a:ext>
                </a:extLst>
              </a:tr>
              <a:tr h="21979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1397331"/>
                  </a:ext>
                </a:extLst>
              </a:tr>
              <a:tr h="21979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4932650"/>
                  </a:ext>
                </a:extLst>
              </a:tr>
              <a:tr h="21979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4097218"/>
                  </a:ext>
                </a:extLst>
              </a:tr>
              <a:tr h="219797"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43144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="" xmlns:a16="http://schemas.microsoft.com/office/drawing/2014/main" id="{A24EF18D-8E65-4C2E-8812-87F699571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459512"/>
              </p:ext>
            </p:extLst>
          </p:nvPr>
        </p:nvGraphicFramePr>
        <p:xfrm>
          <a:off x="1505181" y="2900295"/>
          <a:ext cx="3092576" cy="1612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572">
                  <a:extLst>
                    <a:ext uri="{9D8B030D-6E8A-4147-A177-3AD203B41FA5}">
                      <a16:colId xmlns="" xmlns:a16="http://schemas.microsoft.com/office/drawing/2014/main" val="213425709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389935587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2226548075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2919176949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4152429129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1420040161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105423915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684995140"/>
                    </a:ext>
                  </a:extLst>
                </a:gridCol>
              </a:tblGrid>
              <a:tr h="32258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900"/>
                  </a:ext>
                </a:extLst>
              </a:tr>
              <a:tr h="322587"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 smtClean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 smtClean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1397331"/>
                  </a:ext>
                </a:extLst>
              </a:tr>
              <a:tr h="322587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 smtClean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4932650"/>
                  </a:ext>
                </a:extLst>
              </a:tr>
              <a:tr h="322587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4097218"/>
                  </a:ext>
                </a:extLst>
              </a:tr>
              <a:tr h="322587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altLang="zh-CN" sz="1400" dirty="0" smtClean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altLang="zh-CN" sz="1400" dirty="0"/>
                        <a:t>ф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43144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="" xmlns:a16="http://schemas.microsoft.com/office/drawing/2014/main" id="{6645C93F-5297-4AE3-A78B-6FE105D556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449785"/>
              </p:ext>
            </p:extLst>
          </p:nvPr>
        </p:nvGraphicFramePr>
        <p:xfrm>
          <a:off x="1505181" y="4839610"/>
          <a:ext cx="3092576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572">
                  <a:extLst>
                    <a:ext uri="{9D8B030D-6E8A-4147-A177-3AD203B41FA5}">
                      <a16:colId xmlns="" xmlns:a16="http://schemas.microsoft.com/office/drawing/2014/main" val="213425709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389935587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2226548075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2919176949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4152429129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1420040161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1054239152"/>
                    </a:ext>
                  </a:extLst>
                </a:gridCol>
                <a:gridCol w="386572">
                  <a:extLst>
                    <a:ext uri="{9D8B030D-6E8A-4147-A177-3AD203B41FA5}">
                      <a16:colId xmlns="" xmlns:a16="http://schemas.microsoft.com/office/drawing/2014/main" val="684995140"/>
                    </a:ext>
                  </a:extLst>
                </a:gridCol>
              </a:tblGrid>
              <a:tr h="25320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4900"/>
                  </a:ext>
                </a:extLst>
              </a:tr>
              <a:tr h="253204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1397331"/>
                  </a:ext>
                </a:extLst>
              </a:tr>
              <a:tr h="253204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dirty="0" smtClean="0"/>
                        <a:t>s/</a:t>
                      </a:r>
                      <a:r>
                        <a:rPr lang="az-Cyrl-AZ" altLang="zh-CN" sz="1100" dirty="0" smtClean="0"/>
                        <a:t>ф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4932650"/>
                  </a:ext>
                </a:extLst>
              </a:tr>
              <a:tr h="253204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4097218"/>
                  </a:ext>
                </a:extLst>
              </a:tr>
              <a:tr h="253204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843144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2579" y="1678774"/>
            <a:ext cx="489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y1</a:t>
            </a:r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82579" y="3522096"/>
            <a:ext cx="489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y2</a:t>
            </a: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82579" y="5416944"/>
            <a:ext cx="489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y3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249670" y="2975412"/>
            <a:ext cx="333205" cy="136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578112" y="2965886"/>
            <a:ext cx="4763" cy="526047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573349" y="3499650"/>
            <a:ext cx="1160326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731293" y="3487170"/>
            <a:ext cx="2382" cy="358079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718264" y="3828194"/>
            <a:ext cx="763341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481605" y="3823431"/>
            <a:ext cx="0" cy="32854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472079" y="4151975"/>
            <a:ext cx="437934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895724" y="4142449"/>
            <a:ext cx="0" cy="32854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886198" y="4470993"/>
            <a:ext cx="933452" cy="0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7FAFEB98-21F8-4E7B-AADC-DC80BCC1EE59}"/>
              </a:ext>
            </a:extLst>
          </p:cNvPr>
          <p:cNvSpPr/>
          <p:nvPr/>
        </p:nvSpPr>
        <p:spPr>
          <a:xfrm>
            <a:off x="6053418" y="1906064"/>
            <a:ext cx="5105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y1 (all align):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Set all output target grids to the one-hot vector corresponding to its alignments.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Ignore the output token level information.</a:t>
            </a:r>
          </a:p>
          <a:p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y2 (correct decoding):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Consider decoding process.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Can get correct inference results if directly do decoding on y2. (decoding path shows)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y3 (align path - </a:t>
            </a:r>
            <a:r>
              <a:rPr lang="en-US" altLang="zh-CN" dirty="0" err="1" smtClean="0"/>
              <a:t>sp</a:t>
            </a:r>
            <a:r>
              <a:rPr lang="en-US" altLang="zh-CN" dirty="0" smtClean="0"/>
              <a:t> blank)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Keep no-blank part of y2, to solve the ‘&lt;blank&gt; dominating’ problem.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S</a:t>
            </a:r>
            <a:r>
              <a:rPr lang="en-US" altLang="zh-CN" dirty="0" smtClean="0"/>
              <a:t>et short-pause (&lt;space&gt; less than 3 frames) to &lt;blank&gt;.</a:t>
            </a:r>
            <a:endParaRPr lang="en-US" altLang="zh-CN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17431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/>
              <a:t>Experiments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AE502D6-73DE-4074-B430-0838756029D2}"/>
              </a:ext>
            </a:extLst>
          </p:cNvPr>
          <p:cNvSpPr/>
          <p:nvPr/>
        </p:nvSpPr>
        <p:spPr>
          <a:xfrm>
            <a:off x="1146695" y="1170387"/>
            <a:ext cx="98986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We tested our </a:t>
            </a:r>
            <a:r>
              <a:rPr lang="en-US" altLang="zh-CN" dirty="0" smtClean="0"/>
              <a:t>approaches </a:t>
            </a:r>
            <a:r>
              <a:rPr lang="en-US" altLang="zh-CN" dirty="0"/>
              <a:t>on </a:t>
            </a:r>
            <a:r>
              <a:rPr lang="en-US" altLang="zh-CN" dirty="0" smtClean="0"/>
              <a:t>two datasets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3,400-hour </a:t>
            </a:r>
            <a:r>
              <a:rPr lang="en-US" altLang="zh-CN" dirty="0"/>
              <a:t>Cortana dataset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65,000-hour Microsoft Production dataset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Results on 3,400-hour Cortana dataset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Encoder </a:t>
            </a:r>
            <a:r>
              <a:rPr lang="en-US" altLang="zh-CN" dirty="0"/>
              <a:t>pre-training </a:t>
            </a:r>
            <a:r>
              <a:rPr lang="en-US" altLang="zh-CN" dirty="0" smtClean="0"/>
              <a:t>achieves 28% </a:t>
            </a:r>
            <a:r>
              <a:rPr lang="en-US" altLang="zh-CN" dirty="0" smtClean="0"/>
              <a:t>relative word </a:t>
            </a:r>
            <a:r>
              <a:rPr lang="en-US" altLang="zh-CN" dirty="0"/>
              <a:t>error rate reduction than </a:t>
            </a:r>
            <a:r>
              <a:rPr lang="en-US" altLang="zh-CN" dirty="0" smtClean="0"/>
              <a:t>training </a:t>
            </a:r>
            <a:r>
              <a:rPr lang="en-US" altLang="zh-CN" dirty="0"/>
              <a:t>from the scratch.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Whole network pre-training achieves 10%-12% </a:t>
            </a:r>
            <a:r>
              <a:rPr lang="en-US" altLang="zh-CN" dirty="0" smtClean="0"/>
              <a:t>relative word </a:t>
            </a:r>
            <a:r>
              <a:rPr lang="en-US" altLang="zh-CN" dirty="0"/>
              <a:t>error rate reduction than training from the scratch</a:t>
            </a:r>
            <a:r>
              <a:rPr lang="en-US" altLang="zh-CN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Encoder pre-training shows better performance than whole network pre-training.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AA97047-1F28-4F6C-8BAC-72D47B051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6561" y="2651291"/>
            <a:ext cx="3671978" cy="13545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F0BA7C9-B06D-4476-96CE-43BE65605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055" y="2673895"/>
            <a:ext cx="4454685" cy="13093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357BE81-B54C-4C6E-B59B-DFDCD7F5E5C5}"/>
              </a:ext>
            </a:extLst>
          </p:cNvPr>
          <p:cNvSpPr txBox="1"/>
          <p:nvPr/>
        </p:nvSpPr>
        <p:spPr>
          <a:xfrm>
            <a:off x="2389791" y="3941461"/>
            <a:ext cx="1894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Encoder Pre-training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2B8EBDC-AC02-4918-AEBA-0665200BB674}"/>
              </a:ext>
            </a:extLst>
          </p:cNvPr>
          <p:cNvSpPr txBox="1"/>
          <p:nvPr/>
        </p:nvSpPr>
        <p:spPr>
          <a:xfrm>
            <a:off x="7300723" y="3941461"/>
            <a:ext cx="2502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Whole network Pre-training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ICASSP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35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3ECC89-B4AB-4567-A342-B0A1427438DA}"/>
              </a:ext>
            </a:extLst>
          </p:cNvPr>
          <p:cNvSpPr/>
          <p:nvPr/>
        </p:nvSpPr>
        <p:spPr>
          <a:xfrm>
            <a:off x="168970" y="397879"/>
            <a:ext cx="28130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/>
              <a:t>Experiments (Cont’d)</a:t>
            </a:r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="" xmlns:a16="http://schemas.microsoft.com/office/drawing/2014/main" id="{68EB52DA-AC46-4B15-A56D-1FFE49F2548E}"/>
              </a:ext>
            </a:extLst>
          </p:cNvPr>
          <p:cNvCxnSpPr/>
          <p:nvPr/>
        </p:nvCxnSpPr>
        <p:spPr>
          <a:xfrm>
            <a:off x="0" y="930713"/>
            <a:ext cx="1219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AAE502D6-73DE-4074-B430-0838756029D2}"/>
              </a:ext>
            </a:extLst>
          </p:cNvPr>
          <p:cNvSpPr/>
          <p:nvPr/>
        </p:nvSpPr>
        <p:spPr>
          <a:xfrm>
            <a:off x="1471206" y="1460599"/>
            <a:ext cx="98986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Results on 65,000-hour Microsoft Production dataset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Encoder pre-training achieves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10</a:t>
            </a:r>
            <a:r>
              <a:rPr lang="en-US" altLang="zh-CN" dirty="0"/>
              <a:t>% </a:t>
            </a:r>
            <a:r>
              <a:rPr lang="en-US" altLang="zh-CN" dirty="0" smtClean="0"/>
              <a:t>relative word </a:t>
            </a:r>
            <a:r>
              <a:rPr lang="en-US" altLang="zh-CN" dirty="0"/>
              <a:t>error rate reduction than training from the </a:t>
            </a:r>
            <a:r>
              <a:rPr lang="en-US" altLang="zh-CN" dirty="0" smtClean="0"/>
              <a:t>scratch.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 smtClean="0"/>
              <a:t>8</a:t>
            </a:r>
            <a:r>
              <a:rPr lang="en-US" altLang="zh-CN" dirty="0"/>
              <a:t>% </a:t>
            </a:r>
            <a:r>
              <a:rPr lang="en-US" altLang="zh-CN" dirty="0" smtClean="0"/>
              <a:t>relative word </a:t>
            </a:r>
            <a:r>
              <a:rPr lang="en-US" altLang="zh-CN" dirty="0"/>
              <a:t>error rate reduction than widely used CTC-RNNLM </a:t>
            </a:r>
            <a:r>
              <a:rPr lang="en-US" altLang="zh-CN"/>
              <a:t>pre-training </a:t>
            </a:r>
            <a:r>
              <a:rPr lang="en-US" altLang="zh-CN" smtClean="0"/>
              <a:t>approach.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707A216E-27F6-4615-A27A-03D3B370D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3944" y="1965415"/>
            <a:ext cx="4669456" cy="1342561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ICASSP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2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911</Words>
  <Application>Microsoft Macintosh PowerPoint</Application>
  <PresentationFormat>Widescreen</PresentationFormat>
  <Paragraphs>235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Algerian</vt:lpstr>
      <vt:lpstr>Blackadder ITC</vt:lpstr>
      <vt:lpstr>Calibri</vt:lpstr>
      <vt:lpstr>DengXian</vt:lpstr>
      <vt:lpstr>宋体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146</cp:revision>
  <dcterms:created xsi:type="dcterms:W3CDTF">2020-04-12T03:35:18Z</dcterms:created>
  <dcterms:modified xsi:type="dcterms:W3CDTF">2020-04-13T05:30:45Z</dcterms:modified>
</cp:coreProperties>
</file>