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Lst>
  <p:sldSz cx="14400213" cy="100806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536" userDrawn="1">
          <p15:clr>
            <a:srgbClr val="A4A3A4"/>
          </p15:clr>
        </p15:guide>
        <p15:guide id="2" pos="4536" userDrawn="1">
          <p15:clr>
            <a:srgbClr val="A4A3A4"/>
          </p15:clr>
        </p15:guide>
        <p15:guide id="3" orient="horz" pos="317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080"/>
    <a:srgbClr val="5893D4"/>
    <a:srgbClr val="80B8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828" y="126"/>
      </p:cViewPr>
      <p:guideLst>
        <p:guide pos="4536"/>
        <p:guide pos="4536"/>
        <p:guide orient="horz"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080016" y="1649770"/>
            <a:ext cx="12240181" cy="3509551"/>
          </a:xfrm>
        </p:spPr>
        <p:txBody>
          <a:bodyPr anchor="b"/>
          <a:lstStyle>
            <a:lvl1pPr algn="ctr">
              <a:defRPr sz="8819"/>
            </a:lvl1pPr>
          </a:lstStyle>
          <a:p>
            <a:r>
              <a:rPr lang="zh-CN" altLang="en-US"/>
              <a:t>单击此处编辑母版标题样式</a:t>
            </a:r>
            <a:endParaRPr lang="en-US" dirty="0"/>
          </a:p>
        </p:txBody>
      </p:sp>
      <p:sp>
        <p:nvSpPr>
          <p:cNvPr id="3" name="Subtitle 2"/>
          <p:cNvSpPr>
            <a:spLocks noGrp="1"/>
          </p:cNvSpPr>
          <p:nvPr>
            <p:ph type="subTitle" idx="1"/>
          </p:nvPr>
        </p:nvSpPr>
        <p:spPr>
          <a:xfrm>
            <a:off x="1800027" y="5294662"/>
            <a:ext cx="10800160" cy="2433817"/>
          </a:xfrm>
        </p:spPr>
        <p:txBody>
          <a:bodyPr/>
          <a:lstStyle>
            <a:lvl1pPr marL="0" indent="0" algn="ctr">
              <a:buNone/>
              <a:defRPr sz="3528"/>
            </a:lvl1pPr>
            <a:lvl2pPr marL="672038" indent="0" algn="ctr">
              <a:buNone/>
              <a:defRPr sz="2940"/>
            </a:lvl2pPr>
            <a:lvl3pPr marL="1344077" indent="0" algn="ctr">
              <a:buNone/>
              <a:defRPr sz="2646"/>
            </a:lvl3pPr>
            <a:lvl4pPr marL="2016115" indent="0" algn="ctr">
              <a:buNone/>
              <a:defRPr sz="2352"/>
            </a:lvl4pPr>
            <a:lvl5pPr marL="2688153" indent="0" algn="ctr">
              <a:buNone/>
              <a:defRPr sz="2352"/>
            </a:lvl5pPr>
            <a:lvl6pPr marL="3360191" indent="0" algn="ctr">
              <a:buNone/>
              <a:defRPr sz="2352"/>
            </a:lvl6pPr>
            <a:lvl7pPr marL="4032230" indent="0" algn="ctr">
              <a:buNone/>
              <a:defRPr sz="2352"/>
            </a:lvl7pPr>
            <a:lvl8pPr marL="4704268" indent="0" algn="ctr">
              <a:buNone/>
              <a:defRPr sz="2352"/>
            </a:lvl8pPr>
            <a:lvl9pPr marL="5376306" indent="0" algn="ctr">
              <a:buNone/>
              <a:defRPr sz="2352"/>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2B1AE82E-8EF0-4269-A1A7-74997BE8B532}"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2ACCD-FB73-48BD-BA7A-31471C3BAE6B}" type="slidenum">
              <a:rPr lang="en-US" smtClean="0"/>
              <a:t>‹#›</a:t>
            </a:fld>
            <a:endParaRPr lang="en-US"/>
          </a:p>
        </p:txBody>
      </p:sp>
    </p:spTree>
    <p:extLst>
      <p:ext uri="{BB962C8B-B14F-4D97-AF65-F5344CB8AC3E}">
        <p14:creationId xmlns:p14="http://schemas.microsoft.com/office/powerpoint/2010/main" val="1471051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2B1AE82E-8EF0-4269-A1A7-74997BE8B532}"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2ACCD-FB73-48BD-BA7A-31471C3BAE6B}" type="slidenum">
              <a:rPr lang="en-US" smtClean="0"/>
              <a:t>‹#›</a:t>
            </a:fld>
            <a:endParaRPr lang="en-US"/>
          </a:p>
        </p:txBody>
      </p:sp>
    </p:spTree>
    <p:extLst>
      <p:ext uri="{BB962C8B-B14F-4D97-AF65-F5344CB8AC3E}">
        <p14:creationId xmlns:p14="http://schemas.microsoft.com/office/powerpoint/2010/main" val="3727368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05153" y="536700"/>
            <a:ext cx="3105046" cy="854286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990015" y="536700"/>
            <a:ext cx="9135135" cy="8542864"/>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2B1AE82E-8EF0-4269-A1A7-74997BE8B532}"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2ACCD-FB73-48BD-BA7A-31471C3BAE6B}" type="slidenum">
              <a:rPr lang="en-US" smtClean="0"/>
              <a:t>‹#›</a:t>
            </a:fld>
            <a:endParaRPr lang="en-US"/>
          </a:p>
        </p:txBody>
      </p:sp>
    </p:spTree>
    <p:extLst>
      <p:ext uri="{BB962C8B-B14F-4D97-AF65-F5344CB8AC3E}">
        <p14:creationId xmlns:p14="http://schemas.microsoft.com/office/powerpoint/2010/main" val="1603958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2B1AE82E-8EF0-4269-A1A7-74997BE8B532}"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2ACCD-FB73-48BD-BA7A-31471C3BAE6B}" type="slidenum">
              <a:rPr lang="en-US" smtClean="0"/>
              <a:t>‹#›</a:t>
            </a:fld>
            <a:endParaRPr lang="en-US"/>
          </a:p>
        </p:txBody>
      </p:sp>
    </p:spTree>
    <p:extLst>
      <p:ext uri="{BB962C8B-B14F-4D97-AF65-F5344CB8AC3E}">
        <p14:creationId xmlns:p14="http://schemas.microsoft.com/office/powerpoint/2010/main" val="2666196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982515" y="2513159"/>
            <a:ext cx="12420184" cy="4193259"/>
          </a:xfrm>
        </p:spPr>
        <p:txBody>
          <a:bodyPr anchor="b"/>
          <a:lstStyle>
            <a:lvl1pPr>
              <a:defRPr sz="8819"/>
            </a:lvl1pPr>
          </a:lstStyle>
          <a:p>
            <a:r>
              <a:rPr lang="zh-CN" altLang="en-US"/>
              <a:t>单击此处编辑母版标题样式</a:t>
            </a:r>
            <a:endParaRPr lang="en-US" dirty="0"/>
          </a:p>
        </p:txBody>
      </p:sp>
      <p:sp>
        <p:nvSpPr>
          <p:cNvPr id="3" name="Text Placeholder 2"/>
          <p:cNvSpPr>
            <a:spLocks noGrp="1"/>
          </p:cNvSpPr>
          <p:nvPr>
            <p:ph type="body" idx="1"/>
          </p:nvPr>
        </p:nvSpPr>
        <p:spPr>
          <a:xfrm>
            <a:off x="982515" y="6746088"/>
            <a:ext cx="12420184" cy="2205136"/>
          </a:xfrm>
        </p:spPr>
        <p:txBody>
          <a:bodyPr/>
          <a:lstStyle>
            <a:lvl1pPr marL="0" indent="0">
              <a:buNone/>
              <a:defRPr sz="3528">
                <a:solidFill>
                  <a:schemeClr val="tx1"/>
                </a:solidFill>
              </a:defRPr>
            </a:lvl1pPr>
            <a:lvl2pPr marL="672038" indent="0">
              <a:buNone/>
              <a:defRPr sz="2940">
                <a:solidFill>
                  <a:schemeClr val="tx1">
                    <a:tint val="75000"/>
                  </a:schemeClr>
                </a:solidFill>
              </a:defRPr>
            </a:lvl2pPr>
            <a:lvl3pPr marL="1344077" indent="0">
              <a:buNone/>
              <a:defRPr sz="2646">
                <a:solidFill>
                  <a:schemeClr val="tx1">
                    <a:tint val="75000"/>
                  </a:schemeClr>
                </a:solidFill>
              </a:defRPr>
            </a:lvl3pPr>
            <a:lvl4pPr marL="2016115" indent="0">
              <a:buNone/>
              <a:defRPr sz="2352">
                <a:solidFill>
                  <a:schemeClr val="tx1">
                    <a:tint val="75000"/>
                  </a:schemeClr>
                </a:solidFill>
              </a:defRPr>
            </a:lvl4pPr>
            <a:lvl5pPr marL="2688153" indent="0">
              <a:buNone/>
              <a:defRPr sz="2352">
                <a:solidFill>
                  <a:schemeClr val="tx1">
                    <a:tint val="75000"/>
                  </a:schemeClr>
                </a:solidFill>
              </a:defRPr>
            </a:lvl5pPr>
            <a:lvl6pPr marL="3360191" indent="0">
              <a:buNone/>
              <a:defRPr sz="2352">
                <a:solidFill>
                  <a:schemeClr val="tx1">
                    <a:tint val="75000"/>
                  </a:schemeClr>
                </a:solidFill>
              </a:defRPr>
            </a:lvl6pPr>
            <a:lvl7pPr marL="4032230" indent="0">
              <a:buNone/>
              <a:defRPr sz="2352">
                <a:solidFill>
                  <a:schemeClr val="tx1">
                    <a:tint val="75000"/>
                  </a:schemeClr>
                </a:solidFill>
              </a:defRPr>
            </a:lvl7pPr>
            <a:lvl8pPr marL="4704268" indent="0">
              <a:buNone/>
              <a:defRPr sz="2352">
                <a:solidFill>
                  <a:schemeClr val="tx1">
                    <a:tint val="75000"/>
                  </a:schemeClr>
                </a:solidFill>
              </a:defRPr>
            </a:lvl8pPr>
            <a:lvl9pPr marL="5376306" indent="0">
              <a:buNone/>
              <a:defRPr sz="2352">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2B1AE82E-8EF0-4269-A1A7-74997BE8B532}"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2ACCD-FB73-48BD-BA7A-31471C3BAE6B}" type="slidenum">
              <a:rPr lang="en-US" smtClean="0"/>
              <a:t>‹#›</a:t>
            </a:fld>
            <a:endParaRPr lang="en-US"/>
          </a:p>
        </p:txBody>
      </p:sp>
    </p:spTree>
    <p:extLst>
      <p:ext uri="{BB962C8B-B14F-4D97-AF65-F5344CB8AC3E}">
        <p14:creationId xmlns:p14="http://schemas.microsoft.com/office/powerpoint/2010/main" val="130208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990014" y="2683500"/>
            <a:ext cx="6120091" cy="639606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7290108" y="2683500"/>
            <a:ext cx="6120091" cy="639606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2B1AE82E-8EF0-4269-A1A7-74997BE8B532}" type="datetimeFigureOut">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2ACCD-FB73-48BD-BA7A-31471C3BAE6B}" type="slidenum">
              <a:rPr lang="en-US" smtClean="0"/>
              <a:t>‹#›</a:t>
            </a:fld>
            <a:endParaRPr lang="en-US"/>
          </a:p>
        </p:txBody>
      </p:sp>
    </p:spTree>
    <p:extLst>
      <p:ext uri="{BB962C8B-B14F-4D97-AF65-F5344CB8AC3E}">
        <p14:creationId xmlns:p14="http://schemas.microsoft.com/office/powerpoint/2010/main" val="2430152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991890" y="536702"/>
            <a:ext cx="12420184" cy="1948455"/>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991892" y="2471154"/>
            <a:ext cx="6091964" cy="1211074"/>
          </a:xfrm>
        </p:spPr>
        <p:txBody>
          <a:bodyPr anchor="b"/>
          <a:lstStyle>
            <a:lvl1pPr marL="0" indent="0">
              <a:buNone/>
              <a:defRPr sz="3528" b="1"/>
            </a:lvl1pPr>
            <a:lvl2pPr marL="672038" indent="0">
              <a:buNone/>
              <a:defRPr sz="2940" b="1"/>
            </a:lvl2pPr>
            <a:lvl3pPr marL="1344077" indent="0">
              <a:buNone/>
              <a:defRPr sz="2646" b="1"/>
            </a:lvl3pPr>
            <a:lvl4pPr marL="2016115" indent="0">
              <a:buNone/>
              <a:defRPr sz="2352" b="1"/>
            </a:lvl4pPr>
            <a:lvl5pPr marL="2688153" indent="0">
              <a:buNone/>
              <a:defRPr sz="2352" b="1"/>
            </a:lvl5pPr>
            <a:lvl6pPr marL="3360191" indent="0">
              <a:buNone/>
              <a:defRPr sz="2352" b="1"/>
            </a:lvl6pPr>
            <a:lvl7pPr marL="4032230" indent="0">
              <a:buNone/>
              <a:defRPr sz="2352" b="1"/>
            </a:lvl7pPr>
            <a:lvl8pPr marL="4704268" indent="0">
              <a:buNone/>
              <a:defRPr sz="2352" b="1"/>
            </a:lvl8pPr>
            <a:lvl9pPr marL="5376306" indent="0">
              <a:buNone/>
              <a:defRPr sz="2352" b="1"/>
            </a:lvl9pPr>
          </a:lstStyle>
          <a:p>
            <a:pPr lvl="0"/>
            <a:r>
              <a:rPr lang="zh-CN" altLang="en-US"/>
              <a:t>单击此处编辑母版文本样式</a:t>
            </a:r>
          </a:p>
        </p:txBody>
      </p:sp>
      <p:sp>
        <p:nvSpPr>
          <p:cNvPr id="4" name="Content Placeholder 3"/>
          <p:cNvSpPr>
            <a:spLocks noGrp="1"/>
          </p:cNvSpPr>
          <p:nvPr>
            <p:ph sz="half" idx="2"/>
          </p:nvPr>
        </p:nvSpPr>
        <p:spPr>
          <a:xfrm>
            <a:off x="991892" y="3682228"/>
            <a:ext cx="6091964" cy="541600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7290109" y="2471154"/>
            <a:ext cx="6121966" cy="1211074"/>
          </a:xfrm>
        </p:spPr>
        <p:txBody>
          <a:bodyPr anchor="b"/>
          <a:lstStyle>
            <a:lvl1pPr marL="0" indent="0">
              <a:buNone/>
              <a:defRPr sz="3528" b="1"/>
            </a:lvl1pPr>
            <a:lvl2pPr marL="672038" indent="0">
              <a:buNone/>
              <a:defRPr sz="2940" b="1"/>
            </a:lvl2pPr>
            <a:lvl3pPr marL="1344077" indent="0">
              <a:buNone/>
              <a:defRPr sz="2646" b="1"/>
            </a:lvl3pPr>
            <a:lvl4pPr marL="2016115" indent="0">
              <a:buNone/>
              <a:defRPr sz="2352" b="1"/>
            </a:lvl4pPr>
            <a:lvl5pPr marL="2688153" indent="0">
              <a:buNone/>
              <a:defRPr sz="2352" b="1"/>
            </a:lvl5pPr>
            <a:lvl6pPr marL="3360191" indent="0">
              <a:buNone/>
              <a:defRPr sz="2352" b="1"/>
            </a:lvl6pPr>
            <a:lvl7pPr marL="4032230" indent="0">
              <a:buNone/>
              <a:defRPr sz="2352" b="1"/>
            </a:lvl7pPr>
            <a:lvl8pPr marL="4704268" indent="0">
              <a:buNone/>
              <a:defRPr sz="2352" b="1"/>
            </a:lvl8pPr>
            <a:lvl9pPr marL="5376306" indent="0">
              <a:buNone/>
              <a:defRPr sz="2352" b="1"/>
            </a:lvl9pPr>
          </a:lstStyle>
          <a:p>
            <a:pPr lvl="0"/>
            <a:r>
              <a:rPr lang="zh-CN" altLang="en-US"/>
              <a:t>单击此处编辑母版文本样式</a:t>
            </a:r>
          </a:p>
        </p:txBody>
      </p:sp>
      <p:sp>
        <p:nvSpPr>
          <p:cNvPr id="6" name="Content Placeholder 5"/>
          <p:cNvSpPr>
            <a:spLocks noGrp="1"/>
          </p:cNvSpPr>
          <p:nvPr>
            <p:ph sz="quarter" idx="4"/>
          </p:nvPr>
        </p:nvSpPr>
        <p:spPr>
          <a:xfrm>
            <a:off x="7290109" y="3682228"/>
            <a:ext cx="6121966" cy="541600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2B1AE82E-8EF0-4269-A1A7-74997BE8B532}" type="datetimeFigureOut">
              <a:rPr lang="en-US" smtClean="0"/>
              <a:t>4/16/2020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F2ACCD-FB73-48BD-BA7A-31471C3BAE6B}" type="slidenum">
              <a:rPr lang="en-US" smtClean="0"/>
              <a:t>‹#›</a:t>
            </a:fld>
            <a:endParaRPr lang="en-US"/>
          </a:p>
        </p:txBody>
      </p:sp>
    </p:spTree>
    <p:extLst>
      <p:ext uri="{BB962C8B-B14F-4D97-AF65-F5344CB8AC3E}">
        <p14:creationId xmlns:p14="http://schemas.microsoft.com/office/powerpoint/2010/main" val="1916227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2B1AE82E-8EF0-4269-A1A7-74997BE8B532}" type="datetimeFigureOut">
              <a:rPr lang="en-US" smtClean="0"/>
              <a:t>4/16/2020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F2ACCD-FB73-48BD-BA7A-31471C3BAE6B}" type="slidenum">
              <a:rPr lang="en-US" smtClean="0"/>
              <a:t>‹#›</a:t>
            </a:fld>
            <a:endParaRPr lang="en-US"/>
          </a:p>
        </p:txBody>
      </p:sp>
    </p:spTree>
    <p:extLst>
      <p:ext uri="{BB962C8B-B14F-4D97-AF65-F5344CB8AC3E}">
        <p14:creationId xmlns:p14="http://schemas.microsoft.com/office/powerpoint/2010/main" val="4003409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1AE82E-8EF0-4269-A1A7-74997BE8B532}" type="datetimeFigureOut">
              <a:rPr lang="en-US" smtClean="0"/>
              <a:t>4/16/2020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F2ACCD-FB73-48BD-BA7A-31471C3BAE6B}" type="slidenum">
              <a:rPr lang="en-US" smtClean="0"/>
              <a:t>‹#›</a:t>
            </a:fld>
            <a:endParaRPr lang="en-US"/>
          </a:p>
        </p:txBody>
      </p:sp>
    </p:spTree>
    <p:extLst>
      <p:ext uri="{BB962C8B-B14F-4D97-AF65-F5344CB8AC3E}">
        <p14:creationId xmlns:p14="http://schemas.microsoft.com/office/powerpoint/2010/main" val="3436235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991890" y="672042"/>
            <a:ext cx="4644444" cy="2352146"/>
          </a:xfrm>
        </p:spPr>
        <p:txBody>
          <a:bodyPr anchor="b"/>
          <a:lstStyle>
            <a:lvl1pPr>
              <a:defRPr sz="4704"/>
            </a:lvl1pPr>
          </a:lstStyle>
          <a:p>
            <a:r>
              <a:rPr lang="zh-CN" altLang="en-US"/>
              <a:t>单击此处编辑母版标题样式</a:t>
            </a:r>
            <a:endParaRPr lang="en-US" dirty="0"/>
          </a:p>
        </p:txBody>
      </p:sp>
      <p:sp>
        <p:nvSpPr>
          <p:cNvPr id="3" name="Content Placeholder 2"/>
          <p:cNvSpPr>
            <a:spLocks noGrp="1"/>
          </p:cNvSpPr>
          <p:nvPr>
            <p:ph idx="1"/>
          </p:nvPr>
        </p:nvSpPr>
        <p:spPr>
          <a:xfrm>
            <a:off x="6121966" y="1451426"/>
            <a:ext cx="7290108" cy="7163777"/>
          </a:xfrm>
        </p:spPr>
        <p:txBody>
          <a:bodyPr/>
          <a:lstStyle>
            <a:lvl1pPr>
              <a:defRPr sz="4704"/>
            </a:lvl1pPr>
            <a:lvl2pPr>
              <a:defRPr sz="4116"/>
            </a:lvl2pPr>
            <a:lvl3pPr>
              <a:defRPr sz="3528"/>
            </a:lvl3pPr>
            <a:lvl4pPr>
              <a:defRPr sz="2940"/>
            </a:lvl4pPr>
            <a:lvl5pPr>
              <a:defRPr sz="2940"/>
            </a:lvl5pPr>
            <a:lvl6pPr>
              <a:defRPr sz="2940"/>
            </a:lvl6pPr>
            <a:lvl7pPr>
              <a:defRPr sz="2940"/>
            </a:lvl7pPr>
            <a:lvl8pPr>
              <a:defRPr sz="2940"/>
            </a:lvl8pPr>
            <a:lvl9pPr>
              <a:defRPr sz="294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991890" y="3024188"/>
            <a:ext cx="4644444" cy="5602681"/>
          </a:xfrm>
        </p:spPr>
        <p:txBody>
          <a:bodyPr/>
          <a:lstStyle>
            <a:lvl1pPr marL="0" indent="0">
              <a:buNone/>
              <a:defRPr sz="2352"/>
            </a:lvl1pPr>
            <a:lvl2pPr marL="672038" indent="0">
              <a:buNone/>
              <a:defRPr sz="2058"/>
            </a:lvl2pPr>
            <a:lvl3pPr marL="1344077" indent="0">
              <a:buNone/>
              <a:defRPr sz="1764"/>
            </a:lvl3pPr>
            <a:lvl4pPr marL="2016115" indent="0">
              <a:buNone/>
              <a:defRPr sz="1470"/>
            </a:lvl4pPr>
            <a:lvl5pPr marL="2688153" indent="0">
              <a:buNone/>
              <a:defRPr sz="1470"/>
            </a:lvl5pPr>
            <a:lvl6pPr marL="3360191" indent="0">
              <a:buNone/>
              <a:defRPr sz="1470"/>
            </a:lvl6pPr>
            <a:lvl7pPr marL="4032230" indent="0">
              <a:buNone/>
              <a:defRPr sz="1470"/>
            </a:lvl7pPr>
            <a:lvl8pPr marL="4704268" indent="0">
              <a:buNone/>
              <a:defRPr sz="1470"/>
            </a:lvl8pPr>
            <a:lvl9pPr marL="5376306" indent="0">
              <a:buNone/>
              <a:defRPr sz="147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2B1AE82E-8EF0-4269-A1A7-74997BE8B532}" type="datetimeFigureOut">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2ACCD-FB73-48BD-BA7A-31471C3BAE6B}" type="slidenum">
              <a:rPr lang="en-US" smtClean="0"/>
              <a:t>‹#›</a:t>
            </a:fld>
            <a:endParaRPr lang="en-US"/>
          </a:p>
        </p:txBody>
      </p:sp>
    </p:spTree>
    <p:extLst>
      <p:ext uri="{BB962C8B-B14F-4D97-AF65-F5344CB8AC3E}">
        <p14:creationId xmlns:p14="http://schemas.microsoft.com/office/powerpoint/2010/main" val="1236137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991890" y="672042"/>
            <a:ext cx="4644444" cy="2352146"/>
          </a:xfrm>
        </p:spPr>
        <p:txBody>
          <a:bodyPr anchor="b"/>
          <a:lstStyle>
            <a:lvl1pPr>
              <a:defRPr sz="4704"/>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6121966" y="1451426"/>
            <a:ext cx="7290108" cy="7163777"/>
          </a:xfrm>
        </p:spPr>
        <p:txBody>
          <a:bodyPr anchor="t"/>
          <a:lstStyle>
            <a:lvl1pPr marL="0" indent="0">
              <a:buNone/>
              <a:defRPr sz="4704"/>
            </a:lvl1pPr>
            <a:lvl2pPr marL="672038" indent="0">
              <a:buNone/>
              <a:defRPr sz="4116"/>
            </a:lvl2pPr>
            <a:lvl3pPr marL="1344077" indent="0">
              <a:buNone/>
              <a:defRPr sz="3528"/>
            </a:lvl3pPr>
            <a:lvl4pPr marL="2016115" indent="0">
              <a:buNone/>
              <a:defRPr sz="2940"/>
            </a:lvl4pPr>
            <a:lvl5pPr marL="2688153" indent="0">
              <a:buNone/>
              <a:defRPr sz="2940"/>
            </a:lvl5pPr>
            <a:lvl6pPr marL="3360191" indent="0">
              <a:buNone/>
              <a:defRPr sz="2940"/>
            </a:lvl6pPr>
            <a:lvl7pPr marL="4032230" indent="0">
              <a:buNone/>
              <a:defRPr sz="2940"/>
            </a:lvl7pPr>
            <a:lvl8pPr marL="4704268" indent="0">
              <a:buNone/>
              <a:defRPr sz="2940"/>
            </a:lvl8pPr>
            <a:lvl9pPr marL="5376306" indent="0">
              <a:buNone/>
              <a:defRPr sz="2940"/>
            </a:lvl9pPr>
          </a:lstStyle>
          <a:p>
            <a:r>
              <a:rPr lang="zh-CN" altLang="en-US"/>
              <a:t>单击图标添加图片</a:t>
            </a:r>
            <a:endParaRPr lang="en-US" dirty="0"/>
          </a:p>
        </p:txBody>
      </p:sp>
      <p:sp>
        <p:nvSpPr>
          <p:cNvPr id="4" name="Text Placeholder 3"/>
          <p:cNvSpPr>
            <a:spLocks noGrp="1"/>
          </p:cNvSpPr>
          <p:nvPr>
            <p:ph type="body" sz="half" idx="2"/>
          </p:nvPr>
        </p:nvSpPr>
        <p:spPr>
          <a:xfrm>
            <a:off x="991890" y="3024188"/>
            <a:ext cx="4644444" cy="5602681"/>
          </a:xfrm>
        </p:spPr>
        <p:txBody>
          <a:bodyPr/>
          <a:lstStyle>
            <a:lvl1pPr marL="0" indent="0">
              <a:buNone/>
              <a:defRPr sz="2352"/>
            </a:lvl1pPr>
            <a:lvl2pPr marL="672038" indent="0">
              <a:buNone/>
              <a:defRPr sz="2058"/>
            </a:lvl2pPr>
            <a:lvl3pPr marL="1344077" indent="0">
              <a:buNone/>
              <a:defRPr sz="1764"/>
            </a:lvl3pPr>
            <a:lvl4pPr marL="2016115" indent="0">
              <a:buNone/>
              <a:defRPr sz="1470"/>
            </a:lvl4pPr>
            <a:lvl5pPr marL="2688153" indent="0">
              <a:buNone/>
              <a:defRPr sz="1470"/>
            </a:lvl5pPr>
            <a:lvl6pPr marL="3360191" indent="0">
              <a:buNone/>
              <a:defRPr sz="1470"/>
            </a:lvl6pPr>
            <a:lvl7pPr marL="4032230" indent="0">
              <a:buNone/>
              <a:defRPr sz="1470"/>
            </a:lvl7pPr>
            <a:lvl8pPr marL="4704268" indent="0">
              <a:buNone/>
              <a:defRPr sz="1470"/>
            </a:lvl8pPr>
            <a:lvl9pPr marL="5376306" indent="0">
              <a:buNone/>
              <a:defRPr sz="147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2B1AE82E-8EF0-4269-A1A7-74997BE8B532}" type="datetimeFigureOut">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2ACCD-FB73-48BD-BA7A-31471C3BAE6B}" type="slidenum">
              <a:rPr lang="en-US" smtClean="0"/>
              <a:t>‹#›</a:t>
            </a:fld>
            <a:endParaRPr lang="en-US"/>
          </a:p>
        </p:txBody>
      </p:sp>
    </p:spTree>
    <p:extLst>
      <p:ext uri="{BB962C8B-B14F-4D97-AF65-F5344CB8AC3E}">
        <p14:creationId xmlns:p14="http://schemas.microsoft.com/office/powerpoint/2010/main" val="4099674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0015" y="536702"/>
            <a:ext cx="12420184" cy="1948455"/>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990015" y="2683500"/>
            <a:ext cx="12420184" cy="639606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990015" y="9343248"/>
            <a:ext cx="3240048" cy="536700"/>
          </a:xfrm>
          <a:prstGeom prst="rect">
            <a:avLst/>
          </a:prstGeom>
        </p:spPr>
        <p:txBody>
          <a:bodyPr vert="horz" lIns="91440" tIns="45720" rIns="91440" bIns="45720" rtlCol="0" anchor="ctr"/>
          <a:lstStyle>
            <a:lvl1pPr algn="l">
              <a:defRPr sz="1764">
                <a:solidFill>
                  <a:schemeClr val="tx1">
                    <a:tint val="75000"/>
                  </a:schemeClr>
                </a:solidFill>
              </a:defRPr>
            </a:lvl1pPr>
          </a:lstStyle>
          <a:p>
            <a:fld id="{2B1AE82E-8EF0-4269-A1A7-74997BE8B532}" type="datetimeFigureOut">
              <a:rPr lang="en-US" smtClean="0"/>
              <a:t>4/16/2020</a:t>
            </a:fld>
            <a:endParaRPr lang="en-US"/>
          </a:p>
        </p:txBody>
      </p:sp>
      <p:sp>
        <p:nvSpPr>
          <p:cNvPr id="5" name="Footer Placeholder 4"/>
          <p:cNvSpPr>
            <a:spLocks noGrp="1"/>
          </p:cNvSpPr>
          <p:nvPr>
            <p:ph type="ftr" sz="quarter" idx="3"/>
          </p:nvPr>
        </p:nvSpPr>
        <p:spPr>
          <a:xfrm>
            <a:off x="4770071" y="9343248"/>
            <a:ext cx="4860072" cy="536700"/>
          </a:xfrm>
          <a:prstGeom prst="rect">
            <a:avLst/>
          </a:prstGeom>
        </p:spPr>
        <p:txBody>
          <a:bodyPr vert="horz" lIns="91440" tIns="45720" rIns="91440" bIns="45720" rtlCol="0" anchor="ctr"/>
          <a:lstStyle>
            <a:lvl1pPr algn="ctr">
              <a:defRPr sz="1764">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170150" y="9343248"/>
            <a:ext cx="3240048" cy="536700"/>
          </a:xfrm>
          <a:prstGeom prst="rect">
            <a:avLst/>
          </a:prstGeom>
        </p:spPr>
        <p:txBody>
          <a:bodyPr vert="horz" lIns="91440" tIns="45720" rIns="91440" bIns="45720" rtlCol="0" anchor="ctr"/>
          <a:lstStyle>
            <a:lvl1pPr algn="r">
              <a:defRPr sz="1764">
                <a:solidFill>
                  <a:schemeClr val="tx1">
                    <a:tint val="75000"/>
                  </a:schemeClr>
                </a:solidFill>
              </a:defRPr>
            </a:lvl1pPr>
          </a:lstStyle>
          <a:p>
            <a:fld id="{90F2ACCD-FB73-48BD-BA7A-31471C3BAE6B}" type="slidenum">
              <a:rPr lang="en-US" smtClean="0"/>
              <a:t>‹#›</a:t>
            </a:fld>
            <a:endParaRPr lang="en-US"/>
          </a:p>
        </p:txBody>
      </p:sp>
    </p:spTree>
    <p:extLst>
      <p:ext uri="{BB962C8B-B14F-4D97-AF65-F5344CB8AC3E}">
        <p14:creationId xmlns:p14="http://schemas.microsoft.com/office/powerpoint/2010/main" val="1053937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344077" rtl="0" eaLnBrk="1" latinLnBrk="0" hangingPunct="1">
        <a:lnSpc>
          <a:spcPct val="90000"/>
        </a:lnSpc>
        <a:spcBef>
          <a:spcPct val="0"/>
        </a:spcBef>
        <a:buNone/>
        <a:defRPr sz="6468" kern="1200">
          <a:solidFill>
            <a:schemeClr val="tx1"/>
          </a:solidFill>
          <a:latin typeface="+mj-lt"/>
          <a:ea typeface="+mj-ea"/>
          <a:cs typeface="+mj-cs"/>
        </a:defRPr>
      </a:lvl1pPr>
    </p:titleStyle>
    <p:bodyStyle>
      <a:lvl1pPr marL="336019" indent="-336019" algn="l" defTabSz="1344077" rtl="0" eaLnBrk="1" latinLnBrk="0" hangingPunct="1">
        <a:lnSpc>
          <a:spcPct val="90000"/>
        </a:lnSpc>
        <a:spcBef>
          <a:spcPts val="1470"/>
        </a:spcBef>
        <a:buFont typeface="Arial" panose="020B0604020202020204" pitchFamily="34" charset="0"/>
        <a:buChar char="•"/>
        <a:defRPr sz="4116" kern="1200">
          <a:solidFill>
            <a:schemeClr val="tx1"/>
          </a:solidFill>
          <a:latin typeface="+mn-lt"/>
          <a:ea typeface="+mn-ea"/>
          <a:cs typeface="+mn-cs"/>
        </a:defRPr>
      </a:lvl1pPr>
      <a:lvl2pPr marL="1008057" indent="-336019" algn="l" defTabSz="1344077" rtl="0" eaLnBrk="1" latinLnBrk="0" hangingPunct="1">
        <a:lnSpc>
          <a:spcPct val="90000"/>
        </a:lnSpc>
        <a:spcBef>
          <a:spcPts val="735"/>
        </a:spcBef>
        <a:buFont typeface="Arial" panose="020B0604020202020204" pitchFamily="34" charset="0"/>
        <a:buChar char="•"/>
        <a:defRPr sz="3528" kern="1200">
          <a:solidFill>
            <a:schemeClr val="tx1"/>
          </a:solidFill>
          <a:latin typeface="+mn-lt"/>
          <a:ea typeface="+mn-ea"/>
          <a:cs typeface="+mn-cs"/>
        </a:defRPr>
      </a:lvl2pPr>
      <a:lvl3pPr marL="1680096" indent="-336019" algn="l" defTabSz="1344077" rtl="0" eaLnBrk="1" latinLnBrk="0" hangingPunct="1">
        <a:lnSpc>
          <a:spcPct val="90000"/>
        </a:lnSpc>
        <a:spcBef>
          <a:spcPts val="735"/>
        </a:spcBef>
        <a:buFont typeface="Arial" panose="020B0604020202020204" pitchFamily="34" charset="0"/>
        <a:buChar char="•"/>
        <a:defRPr sz="2940" kern="1200">
          <a:solidFill>
            <a:schemeClr val="tx1"/>
          </a:solidFill>
          <a:latin typeface="+mn-lt"/>
          <a:ea typeface="+mn-ea"/>
          <a:cs typeface="+mn-cs"/>
        </a:defRPr>
      </a:lvl3pPr>
      <a:lvl4pPr marL="2352134" indent="-336019" algn="l" defTabSz="1344077" rtl="0" eaLnBrk="1" latinLnBrk="0" hangingPunct="1">
        <a:lnSpc>
          <a:spcPct val="90000"/>
        </a:lnSpc>
        <a:spcBef>
          <a:spcPts val="735"/>
        </a:spcBef>
        <a:buFont typeface="Arial" panose="020B0604020202020204" pitchFamily="34" charset="0"/>
        <a:buChar char="•"/>
        <a:defRPr sz="2646" kern="1200">
          <a:solidFill>
            <a:schemeClr val="tx1"/>
          </a:solidFill>
          <a:latin typeface="+mn-lt"/>
          <a:ea typeface="+mn-ea"/>
          <a:cs typeface="+mn-cs"/>
        </a:defRPr>
      </a:lvl4pPr>
      <a:lvl5pPr marL="3024172" indent="-336019" algn="l" defTabSz="1344077" rtl="0" eaLnBrk="1" latinLnBrk="0" hangingPunct="1">
        <a:lnSpc>
          <a:spcPct val="90000"/>
        </a:lnSpc>
        <a:spcBef>
          <a:spcPts val="735"/>
        </a:spcBef>
        <a:buFont typeface="Arial" panose="020B0604020202020204" pitchFamily="34" charset="0"/>
        <a:buChar char="•"/>
        <a:defRPr sz="2646" kern="1200">
          <a:solidFill>
            <a:schemeClr val="tx1"/>
          </a:solidFill>
          <a:latin typeface="+mn-lt"/>
          <a:ea typeface="+mn-ea"/>
          <a:cs typeface="+mn-cs"/>
        </a:defRPr>
      </a:lvl5pPr>
      <a:lvl6pPr marL="3696211" indent="-336019" algn="l" defTabSz="1344077" rtl="0" eaLnBrk="1" latinLnBrk="0" hangingPunct="1">
        <a:lnSpc>
          <a:spcPct val="90000"/>
        </a:lnSpc>
        <a:spcBef>
          <a:spcPts val="735"/>
        </a:spcBef>
        <a:buFont typeface="Arial" panose="020B0604020202020204" pitchFamily="34" charset="0"/>
        <a:buChar char="•"/>
        <a:defRPr sz="2646" kern="1200">
          <a:solidFill>
            <a:schemeClr val="tx1"/>
          </a:solidFill>
          <a:latin typeface="+mn-lt"/>
          <a:ea typeface="+mn-ea"/>
          <a:cs typeface="+mn-cs"/>
        </a:defRPr>
      </a:lvl6pPr>
      <a:lvl7pPr marL="4368249" indent="-336019" algn="l" defTabSz="1344077" rtl="0" eaLnBrk="1" latinLnBrk="0" hangingPunct="1">
        <a:lnSpc>
          <a:spcPct val="90000"/>
        </a:lnSpc>
        <a:spcBef>
          <a:spcPts val="735"/>
        </a:spcBef>
        <a:buFont typeface="Arial" panose="020B0604020202020204" pitchFamily="34" charset="0"/>
        <a:buChar char="•"/>
        <a:defRPr sz="2646" kern="1200">
          <a:solidFill>
            <a:schemeClr val="tx1"/>
          </a:solidFill>
          <a:latin typeface="+mn-lt"/>
          <a:ea typeface="+mn-ea"/>
          <a:cs typeface="+mn-cs"/>
        </a:defRPr>
      </a:lvl7pPr>
      <a:lvl8pPr marL="5040287" indent="-336019" algn="l" defTabSz="1344077" rtl="0" eaLnBrk="1" latinLnBrk="0" hangingPunct="1">
        <a:lnSpc>
          <a:spcPct val="90000"/>
        </a:lnSpc>
        <a:spcBef>
          <a:spcPts val="735"/>
        </a:spcBef>
        <a:buFont typeface="Arial" panose="020B0604020202020204" pitchFamily="34" charset="0"/>
        <a:buChar char="•"/>
        <a:defRPr sz="2646" kern="1200">
          <a:solidFill>
            <a:schemeClr val="tx1"/>
          </a:solidFill>
          <a:latin typeface="+mn-lt"/>
          <a:ea typeface="+mn-ea"/>
          <a:cs typeface="+mn-cs"/>
        </a:defRPr>
      </a:lvl8pPr>
      <a:lvl9pPr marL="5712325" indent="-336019" algn="l" defTabSz="1344077" rtl="0" eaLnBrk="1" latinLnBrk="0" hangingPunct="1">
        <a:lnSpc>
          <a:spcPct val="90000"/>
        </a:lnSpc>
        <a:spcBef>
          <a:spcPts val="735"/>
        </a:spcBef>
        <a:buFont typeface="Arial" panose="020B0604020202020204" pitchFamily="34" charset="0"/>
        <a:buChar char="•"/>
        <a:defRPr sz="2646" kern="1200">
          <a:solidFill>
            <a:schemeClr val="tx1"/>
          </a:solidFill>
          <a:latin typeface="+mn-lt"/>
          <a:ea typeface="+mn-ea"/>
          <a:cs typeface="+mn-cs"/>
        </a:defRPr>
      </a:lvl9pPr>
    </p:bodyStyle>
    <p:otherStyle>
      <a:defPPr>
        <a:defRPr lang="en-US"/>
      </a:defPPr>
      <a:lvl1pPr marL="0" algn="l" defTabSz="1344077" rtl="0" eaLnBrk="1" latinLnBrk="0" hangingPunct="1">
        <a:defRPr sz="2646" kern="1200">
          <a:solidFill>
            <a:schemeClr val="tx1"/>
          </a:solidFill>
          <a:latin typeface="+mn-lt"/>
          <a:ea typeface="+mn-ea"/>
          <a:cs typeface="+mn-cs"/>
        </a:defRPr>
      </a:lvl1pPr>
      <a:lvl2pPr marL="672038" algn="l" defTabSz="1344077" rtl="0" eaLnBrk="1" latinLnBrk="0" hangingPunct="1">
        <a:defRPr sz="2646" kern="1200">
          <a:solidFill>
            <a:schemeClr val="tx1"/>
          </a:solidFill>
          <a:latin typeface="+mn-lt"/>
          <a:ea typeface="+mn-ea"/>
          <a:cs typeface="+mn-cs"/>
        </a:defRPr>
      </a:lvl2pPr>
      <a:lvl3pPr marL="1344077" algn="l" defTabSz="1344077" rtl="0" eaLnBrk="1" latinLnBrk="0" hangingPunct="1">
        <a:defRPr sz="2646" kern="1200">
          <a:solidFill>
            <a:schemeClr val="tx1"/>
          </a:solidFill>
          <a:latin typeface="+mn-lt"/>
          <a:ea typeface="+mn-ea"/>
          <a:cs typeface="+mn-cs"/>
        </a:defRPr>
      </a:lvl3pPr>
      <a:lvl4pPr marL="2016115" algn="l" defTabSz="1344077" rtl="0" eaLnBrk="1" latinLnBrk="0" hangingPunct="1">
        <a:defRPr sz="2646" kern="1200">
          <a:solidFill>
            <a:schemeClr val="tx1"/>
          </a:solidFill>
          <a:latin typeface="+mn-lt"/>
          <a:ea typeface="+mn-ea"/>
          <a:cs typeface="+mn-cs"/>
        </a:defRPr>
      </a:lvl4pPr>
      <a:lvl5pPr marL="2688153" algn="l" defTabSz="1344077" rtl="0" eaLnBrk="1" latinLnBrk="0" hangingPunct="1">
        <a:defRPr sz="2646" kern="1200">
          <a:solidFill>
            <a:schemeClr val="tx1"/>
          </a:solidFill>
          <a:latin typeface="+mn-lt"/>
          <a:ea typeface="+mn-ea"/>
          <a:cs typeface="+mn-cs"/>
        </a:defRPr>
      </a:lvl5pPr>
      <a:lvl6pPr marL="3360191" algn="l" defTabSz="1344077" rtl="0" eaLnBrk="1" latinLnBrk="0" hangingPunct="1">
        <a:defRPr sz="2646" kern="1200">
          <a:solidFill>
            <a:schemeClr val="tx1"/>
          </a:solidFill>
          <a:latin typeface="+mn-lt"/>
          <a:ea typeface="+mn-ea"/>
          <a:cs typeface="+mn-cs"/>
        </a:defRPr>
      </a:lvl6pPr>
      <a:lvl7pPr marL="4032230" algn="l" defTabSz="1344077" rtl="0" eaLnBrk="1" latinLnBrk="0" hangingPunct="1">
        <a:defRPr sz="2646" kern="1200">
          <a:solidFill>
            <a:schemeClr val="tx1"/>
          </a:solidFill>
          <a:latin typeface="+mn-lt"/>
          <a:ea typeface="+mn-ea"/>
          <a:cs typeface="+mn-cs"/>
        </a:defRPr>
      </a:lvl7pPr>
      <a:lvl8pPr marL="4704268" algn="l" defTabSz="1344077" rtl="0" eaLnBrk="1" latinLnBrk="0" hangingPunct="1">
        <a:defRPr sz="2646" kern="1200">
          <a:solidFill>
            <a:schemeClr val="tx1"/>
          </a:solidFill>
          <a:latin typeface="+mn-lt"/>
          <a:ea typeface="+mn-ea"/>
          <a:cs typeface="+mn-cs"/>
        </a:defRPr>
      </a:lvl8pPr>
      <a:lvl9pPr marL="5376306" algn="l" defTabSz="1344077" rtl="0" eaLnBrk="1" latinLnBrk="0" hangingPunct="1">
        <a:defRPr sz="26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audio" Target="../media/media4.wav"/><Relationship Id="rId13" Type="http://schemas.microsoft.com/office/2007/relationships/media" Target="../media/media7.wav"/><Relationship Id="rId18" Type="http://schemas.openxmlformats.org/officeDocument/2006/relationships/audio" Target="../media/media9.wav"/><Relationship Id="rId26" Type="http://schemas.openxmlformats.org/officeDocument/2006/relationships/audio" Target="../media/media13.wav"/><Relationship Id="rId3" Type="http://schemas.microsoft.com/office/2007/relationships/media" Target="../media/media2.wav"/><Relationship Id="rId21" Type="http://schemas.microsoft.com/office/2007/relationships/media" Target="../media/media11.wav"/><Relationship Id="rId7" Type="http://schemas.microsoft.com/office/2007/relationships/media" Target="../media/media4.wav"/><Relationship Id="rId12" Type="http://schemas.openxmlformats.org/officeDocument/2006/relationships/audio" Target="../media/media6.wav"/><Relationship Id="rId17" Type="http://schemas.microsoft.com/office/2007/relationships/media" Target="../media/media9.wav"/><Relationship Id="rId25" Type="http://schemas.microsoft.com/office/2007/relationships/media" Target="../media/media13.wav"/><Relationship Id="rId2" Type="http://schemas.openxmlformats.org/officeDocument/2006/relationships/audio" Target="../media/media1.wav"/><Relationship Id="rId16" Type="http://schemas.openxmlformats.org/officeDocument/2006/relationships/audio" Target="../media/media8.wav"/><Relationship Id="rId20" Type="http://schemas.openxmlformats.org/officeDocument/2006/relationships/audio" Target="../media/media10.wav"/><Relationship Id="rId29" Type="http://schemas.microsoft.com/office/2007/relationships/media" Target="../media/media15.wav"/><Relationship Id="rId1" Type="http://schemas.microsoft.com/office/2007/relationships/media" Target="../media/media1.wav"/><Relationship Id="rId6" Type="http://schemas.openxmlformats.org/officeDocument/2006/relationships/audio" Target="../media/media3.wav"/><Relationship Id="rId11" Type="http://schemas.microsoft.com/office/2007/relationships/media" Target="../media/media6.wav"/><Relationship Id="rId24" Type="http://schemas.openxmlformats.org/officeDocument/2006/relationships/audio" Target="../media/media12.wav"/><Relationship Id="rId32" Type="http://schemas.openxmlformats.org/officeDocument/2006/relationships/image" Target="../media/image6.png"/><Relationship Id="rId5" Type="http://schemas.microsoft.com/office/2007/relationships/media" Target="../media/media3.wav"/><Relationship Id="rId15" Type="http://schemas.microsoft.com/office/2007/relationships/media" Target="../media/media8.wav"/><Relationship Id="rId23" Type="http://schemas.microsoft.com/office/2007/relationships/media" Target="../media/media12.wav"/><Relationship Id="rId28" Type="http://schemas.openxmlformats.org/officeDocument/2006/relationships/audio" Target="../media/media14.wav"/><Relationship Id="rId10" Type="http://schemas.openxmlformats.org/officeDocument/2006/relationships/audio" Target="../media/media5.wav"/><Relationship Id="rId19" Type="http://schemas.microsoft.com/office/2007/relationships/media" Target="../media/media10.wav"/><Relationship Id="rId31" Type="http://schemas.openxmlformats.org/officeDocument/2006/relationships/slideLayout" Target="../slideLayouts/slideLayout1.xml"/><Relationship Id="rId4" Type="http://schemas.openxmlformats.org/officeDocument/2006/relationships/audio" Target="../media/media2.wav"/><Relationship Id="rId9" Type="http://schemas.microsoft.com/office/2007/relationships/media" Target="../media/media5.wav"/><Relationship Id="rId14" Type="http://schemas.openxmlformats.org/officeDocument/2006/relationships/audio" Target="../media/media7.wav"/><Relationship Id="rId22" Type="http://schemas.openxmlformats.org/officeDocument/2006/relationships/audio" Target="../media/media11.wav"/><Relationship Id="rId27" Type="http://schemas.microsoft.com/office/2007/relationships/media" Target="../media/media14.wav"/><Relationship Id="rId30" Type="http://schemas.openxmlformats.org/officeDocument/2006/relationships/audio" Target="../media/media15.wav"/></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30">
          <a:fgClr>
            <a:schemeClr val="accent5">
              <a:lumMod val="20000"/>
              <a:lumOff val="80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0" name="TextBox 17">
                <a:extLst>
                  <a:ext uri="{FF2B5EF4-FFF2-40B4-BE49-F238E27FC236}">
                    <a16:creationId xmlns:a16="http://schemas.microsoft.com/office/drawing/2014/main" id="{CBB404DC-793A-49BF-A99C-3CEE0D57FFD0}"/>
                  </a:ext>
                </a:extLst>
              </p:cNvPr>
              <p:cNvSpPr txBox="1"/>
              <p:nvPr/>
            </p:nvSpPr>
            <p:spPr>
              <a:xfrm>
                <a:off x="360000" y="4680264"/>
                <a:ext cx="13680000" cy="5159904"/>
              </a:xfrm>
              <a:prstGeom prst="rect">
                <a:avLst/>
              </a:prstGeom>
              <a:noFill/>
            </p:spPr>
            <p:txBody>
              <a:bodyPr wrap="square" lIns="60000" tIns="60000" rIns="60000" bIns="0" numCol="3" spcCol="360000" rtlCol="0">
                <a:noAutofit/>
              </a:bodyPr>
              <a:lstStyle/>
              <a:p>
                <a:pPr lvl="0" algn="ctr">
                  <a:lnSpc>
                    <a:spcPct val="125000"/>
                  </a:lnSpc>
                </a:pPr>
                <a:endParaRPr lang="en-US" b="1" dirty="0">
                  <a:solidFill>
                    <a:prstClr val="black"/>
                  </a:solidFill>
                </a:endParaRPr>
              </a:p>
              <a:p>
                <a:pPr lvl="0" algn="ctr">
                  <a:lnSpc>
                    <a:spcPct val="125000"/>
                  </a:lnSpc>
                </a:pPr>
                <a:endParaRPr lang="en-US" b="1" dirty="0">
                  <a:solidFill>
                    <a:prstClr val="black"/>
                  </a:solidFill>
                </a:endParaRPr>
              </a:p>
              <a:p>
                <a:pPr lvl="0" algn="ctr">
                  <a:lnSpc>
                    <a:spcPct val="125000"/>
                  </a:lnSpc>
                </a:pPr>
                <a:endParaRPr lang="en-US" b="1" dirty="0">
                  <a:solidFill>
                    <a:prstClr val="black"/>
                  </a:solidFill>
                </a:endParaRPr>
              </a:p>
              <a:p>
                <a:pPr lvl="0" algn="ctr">
                  <a:lnSpc>
                    <a:spcPct val="125000"/>
                  </a:lnSpc>
                </a:pPr>
                <a:endParaRPr lang="en-US" b="1" dirty="0">
                  <a:solidFill>
                    <a:prstClr val="black"/>
                  </a:solidFill>
                </a:endParaRPr>
              </a:p>
              <a:p>
                <a:pPr lvl="0" algn="ctr">
                  <a:lnSpc>
                    <a:spcPct val="125000"/>
                  </a:lnSpc>
                </a:pPr>
                <a:endParaRPr lang="en-US" b="1" dirty="0">
                  <a:solidFill>
                    <a:prstClr val="black"/>
                  </a:solidFill>
                </a:endParaRPr>
              </a:p>
              <a:p>
                <a:pPr lvl="0" algn="ctr">
                  <a:lnSpc>
                    <a:spcPct val="125000"/>
                  </a:lnSpc>
                </a:pPr>
                <a:endParaRPr lang="en-US" b="1" dirty="0">
                  <a:solidFill>
                    <a:prstClr val="black"/>
                  </a:solidFill>
                </a:endParaRPr>
              </a:p>
              <a:p>
                <a:pPr lvl="0" algn="ctr">
                  <a:lnSpc>
                    <a:spcPct val="125000"/>
                  </a:lnSpc>
                </a:pPr>
                <a:endParaRPr lang="en-US" b="1" dirty="0">
                  <a:solidFill>
                    <a:prstClr val="black"/>
                  </a:solidFill>
                </a:endParaRPr>
              </a:p>
              <a:p>
                <a:pPr lvl="0" algn="ctr">
                  <a:lnSpc>
                    <a:spcPct val="125000"/>
                  </a:lnSpc>
                </a:pPr>
                <a:endParaRPr lang="en-US" b="1" dirty="0">
                  <a:solidFill>
                    <a:prstClr val="black"/>
                  </a:solidFill>
                </a:endParaRPr>
              </a:p>
              <a:p>
                <a:pPr lvl="0" algn="ctr">
                  <a:lnSpc>
                    <a:spcPct val="125000"/>
                  </a:lnSpc>
                </a:pPr>
                <a:r>
                  <a:rPr lang="en-US" b="1" dirty="0">
                    <a:solidFill>
                      <a:prstClr val="black"/>
                    </a:solidFill>
                  </a:rPr>
                  <a:t>1. Introduction</a:t>
                </a:r>
              </a:p>
              <a:p>
                <a:pPr lvl="0" algn="just">
                  <a:lnSpc>
                    <a:spcPct val="125000"/>
                  </a:lnSpc>
                </a:pPr>
                <a:r>
                  <a:rPr lang="en-US" sz="1200" dirty="0">
                    <a:solidFill>
                      <a:prstClr val="black"/>
                    </a:solidFill>
                  </a:rPr>
                  <a:t>Voice conversion (VC) is a technique that converts the speaker’s timbre (acoustic features) of a speech to another person’s, without changing the words the speaker said.</a:t>
                </a:r>
              </a:p>
              <a:p>
                <a:pPr lvl="0" algn="just">
                  <a:lnSpc>
                    <a:spcPct val="125000"/>
                  </a:lnSpc>
                </a:pPr>
                <a:endParaRPr lang="en-US" sz="1200" dirty="0">
                  <a:solidFill>
                    <a:prstClr val="black"/>
                  </a:solidFill>
                </a:endParaRPr>
              </a:p>
              <a:p>
                <a:pPr algn="ctr">
                  <a:lnSpc>
                    <a:spcPct val="125000"/>
                  </a:lnSpc>
                </a:pPr>
                <a:r>
                  <a:rPr lang="en-US" b="1" dirty="0"/>
                  <a:t>2. Network Structure</a:t>
                </a:r>
              </a:p>
              <a:p>
                <a:pPr algn="just">
                  <a:lnSpc>
                    <a:spcPct val="125000"/>
                  </a:lnSpc>
                </a:pPr>
                <a:r>
                  <a:rPr lang="en-US" sz="1200" dirty="0"/>
                  <a:t>The pipeline of our StarGAN-based voice conversion system is described in Fig. 2.</a:t>
                </a:r>
              </a:p>
              <a:p>
                <a:pPr algn="just">
                  <a:lnSpc>
                    <a:spcPct val="125000"/>
                  </a:lnSpc>
                </a:pPr>
                <a:r>
                  <a:rPr lang="en-US" sz="1200" dirty="0"/>
                  <a:t>The </a:t>
                </a:r>
                <a:r>
                  <a:rPr lang="en-US" sz="1200" dirty="0">
                    <a:solidFill>
                      <a:schemeClr val="accent4">
                        <a:lumMod val="50000"/>
                      </a:schemeClr>
                    </a:solidFill>
                  </a:rPr>
                  <a:t>generator</a:t>
                </a:r>
                <a:r>
                  <a:rPr lang="en-US" sz="1200" dirty="0"/>
                  <a:t> and </a:t>
                </a:r>
                <a:r>
                  <a:rPr lang="en-US" sz="1200" dirty="0">
                    <a:solidFill>
                      <a:srgbClr val="7030A0"/>
                    </a:solidFill>
                  </a:rPr>
                  <a:t>discriminator</a:t>
                </a:r>
                <a:r>
                  <a:rPr lang="en-US" sz="1200" dirty="0"/>
                  <a:t> are trained in turn.</a:t>
                </a:r>
              </a:p>
              <a:p>
                <a:pPr algn="just">
                  <a:lnSpc>
                    <a:spcPct val="125000"/>
                  </a:lnSpc>
                </a:pPr>
                <a:endParaRPr lang="en-US" sz="1200" dirty="0"/>
              </a:p>
              <a:p>
                <a:pPr algn="just">
                  <a:lnSpc>
                    <a:spcPct val="125000"/>
                  </a:lnSpc>
                </a:pPr>
                <a:endParaRPr lang="en-US" sz="1200" dirty="0"/>
              </a:p>
              <a:p>
                <a:pPr algn="just">
                  <a:lnSpc>
                    <a:spcPct val="125000"/>
                  </a:lnSpc>
                </a:pPr>
                <a:endParaRPr lang="en-US" sz="1200" dirty="0"/>
              </a:p>
              <a:p>
                <a:pPr algn="just">
                  <a:lnSpc>
                    <a:spcPct val="125000"/>
                  </a:lnSpc>
                </a:pPr>
                <a:endParaRPr lang="en-US" sz="1200" dirty="0"/>
              </a:p>
              <a:p>
                <a:pPr algn="just">
                  <a:lnSpc>
                    <a:spcPct val="125000"/>
                  </a:lnSpc>
                </a:pPr>
                <a:endParaRPr lang="en-US" sz="1200" dirty="0"/>
              </a:p>
              <a:p>
                <a:pPr algn="just">
                  <a:lnSpc>
                    <a:spcPct val="125000"/>
                  </a:lnSpc>
                </a:pPr>
                <a:endParaRPr lang="en-US" sz="1200" dirty="0"/>
              </a:p>
              <a:p>
                <a:pPr algn="just">
                  <a:lnSpc>
                    <a:spcPct val="125000"/>
                  </a:lnSpc>
                </a:pPr>
                <a:endParaRPr lang="en-US" sz="1200" dirty="0"/>
              </a:p>
              <a:p>
                <a:pPr algn="just">
                  <a:lnSpc>
                    <a:spcPct val="125000"/>
                  </a:lnSpc>
                </a:pPr>
                <a:r>
                  <a:rPr lang="en-US" sz="1200" dirty="0"/>
                  <a:t>The </a:t>
                </a:r>
                <a:r>
                  <a:rPr lang="en-US" sz="1200" dirty="0">
                    <a:solidFill>
                      <a:srgbClr val="0070C0"/>
                    </a:solidFill>
                  </a:rPr>
                  <a:t>upper part (blue block) </a:t>
                </a:r>
                <a:r>
                  <a:rPr lang="en-US" sz="1200" dirty="0"/>
                  <a:t>shows the training process of </a:t>
                </a:r>
                <a:r>
                  <a:rPr lang="en-US" sz="1200" dirty="0">
                    <a:solidFill>
                      <a:srgbClr val="7030A0"/>
                    </a:solidFill>
                  </a:rPr>
                  <a:t>D</a:t>
                </a:r>
                <a:r>
                  <a:rPr lang="en-US" sz="1200" dirty="0"/>
                  <a:t> with </a:t>
                </a:r>
                <a:r>
                  <a:rPr lang="en-US" sz="1200" dirty="0">
                    <a:solidFill>
                      <a:schemeClr val="accent4">
                        <a:lumMod val="75000"/>
                      </a:schemeClr>
                    </a:solidFill>
                  </a:rPr>
                  <a:t>G</a:t>
                </a:r>
                <a:r>
                  <a:rPr lang="en-US" sz="1200" dirty="0"/>
                  <a:t> fixed. </a:t>
                </a:r>
                <a:r>
                  <a:rPr lang="en-US" sz="1200" dirty="0">
                    <a:solidFill>
                      <a:srgbClr val="7030A0"/>
                    </a:solidFill>
                  </a:rPr>
                  <a:t>D</a:t>
                </a:r>
                <a:r>
                  <a:rPr lang="en-US" sz="1200" dirty="0"/>
                  <a:t> is expected to classify the original spectrogram </a:t>
                </a:r>
                <a:r>
                  <a:rPr lang="en-US" sz="1200" dirty="0">
                    <a:solidFill>
                      <a:schemeClr val="accent6">
                        <a:lumMod val="75000"/>
                      </a:schemeClr>
                    </a:solidFill>
                  </a:rPr>
                  <a:t>X</a:t>
                </a:r>
                <a:r>
                  <a:rPr lang="en-US" sz="1200" dirty="0"/>
                  <a:t> as </a:t>
                </a:r>
                <a:r>
                  <a:rPr lang="en-US" sz="1200" i="1" dirty="0">
                    <a:solidFill>
                      <a:srgbClr val="7030A0"/>
                    </a:solidFill>
                    <a:latin typeface="Times New Roman" panose="02020603050405020304" pitchFamily="18" charset="0"/>
                    <a:cs typeface="Times New Roman" panose="02020603050405020304" pitchFamily="18" charset="0"/>
                  </a:rPr>
                  <a:t>real</a:t>
                </a:r>
                <a:r>
                  <a:rPr lang="en-US" sz="1200" dirty="0"/>
                  <a:t> and </a:t>
                </a:r>
                <a:r>
                  <a:rPr lang="en-US" sz="1200" i="1" dirty="0">
                    <a:solidFill>
                      <a:srgbClr val="7030A0"/>
                    </a:solidFill>
                    <a:latin typeface="Times New Roman" panose="02020603050405020304" pitchFamily="18" charset="0"/>
                    <a:cs typeface="Times New Roman" panose="02020603050405020304" pitchFamily="18" charset="0"/>
                  </a:rPr>
                  <a:t>spoken by </a:t>
                </a:r>
                <a:r>
                  <a:rPr lang="en-US" sz="1200" i="1" dirty="0">
                    <a:solidFill>
                      <a:schemeClr val="accent6">
                        <a:lumMod val="75000"/>
                      </a:schemeClr>
                    </a:solidFill>
                    <a:latin typeface="Times New Roman" panose="02020603050405020304" pitchFamily="18" charset="0"/>
                    <a:cs typeface="Times New Roman" panose="02020603050405020304" pitchFamily="18" charset="0"/>
                  </a:rPr>
                  <a:t>speaker </a:t>
                </a:r>
                <a:r>
                  <a:rPr lang="en-US" sz="1200" i="1" dirty="0">
                    <a:solidFill>
                      <a:schemeClr val="accent6">
                        <a:lumMod val="75000"/>
                      </a:schemeClr>
                    </a:solidFill>
                    <a:cs typeface="Times New Roman" panose="02020603050405020304" pitchFamily="18" charset="0"/>
                  </a:rPr>
                  <a:t>X</a:t>
                </a:r>
                <a:r>
                  <a:rPr lang="en-US" sz="1200" dirty="0"/>
                  <a:t>, while the generated spectrogram </a:t>
                </a:r>
                <a:r>
                  <a:rPr lang="en-US" sz="1200" dirty="0">
                    <a:solidFill>
                      <a:schemeClr val="accent2">
                        <a:lumMod val="75000"/>
                      </a:schemeClr>
                    </a:solidFill>
                  </a:rPr>
                  <a:t>Y’</a:t>
                </a:r>
                <a:r>
                  <a:rPr lang="en-US" sz="1200" dirty="0"/>
                  <a:t> as </a:t>
                </a:r>
                <a:r>
                  <a:rPr lang="en-US" sz="1200" i="1" dirty="0">
                    <a:solidFill>
                      <a:srgbClr val="002060"/>
                    </a:solidFill>
                    <a:latin typeface="Times New Roman" panose="02020603050405020304" pitchFamily="18" charset="0"/>
                    <a:cs typeface="Times New Roman" panose="02020603050405020304" pitchFamily="18" charset="0"/>
                  </a:rPr>
                  <a:t>fake</a:t>
                </a:r>
                <a:r>
                  <a:rPr lang="en-US" sz="1200" dirty="0">
                    <a:solidFill>
                      <a:srgbClr val="7030A0"/>
                    </a:solidFill>
                  </a:rPr>
                  <a:t>.</a:t>
                </a:r>
              </a:p>
              <a:p>
                <a:pPr algn="just">
                  <a:lnSpc>
                    <a:spcPct val="125000"/>
                  </a:lnSpc>
                </a:pPr>
                <a:r>
                  <a:rPr lang="en-US" sz="1200" dirty="0"/>
                  <a:t>The </a:t>
                </a:r>
                <a:r>
                  <a:rPr lang="en-US" sz="1200" dirty="0">
                    <a:solidFill>
                      <a:srgbClr val="C00000"/>
                    </a:solidFill>
                  </a:rPr>
                  <a:t>lower part (red block) </a:t>
                </a:r>
                <a:r>
                  <a:rPr lang="en-US" sz="1200" dirty="0"/>
                  <a:t>shows the training process of </a:t>
                </a:r>
                <a:r>
                  <a:rPr lang="en-US" sz="1200" dirty="0">
                    <a:solidFill>
                      <a:schemeClr val="accent4">
                        <a:lumMod val="75000"/>
                      </a:schemeClr>
                    </a:solidFill>
                  </a:rPr>
                  <a:t>G</a:t>
                </a:r>
                <a:r>
                  <a:rPr lang="en-US" sz="1200" dirty="0"/>
                  <a:t> with </a:t>
                </a:r>
                <a:r>
                  <a:rPr lang="en-US" sz="1200" dirty="0">
                    <a:solidFill>
                      <a:srgbClr val="7030A0"/>
                    </a:solidFill>
                  </a:rPr>
                  <a:t>D</a:t>
                </a:r>
                <a:r>
                  <a:rPr lang="en-US" sz="1200" dirty="0"/>
                  <a:t> fixed. </a:t>
                </a:r>
                <a:r>
                  <a:rPr lang="en-US" sz="1200" dirty="0">
                    <a:solidFill>
                      <a:schemeClr val="accent4">
                        <a:lumMod val="75000"/>
                      </a:schemeClr>
                    </a:solidFill>
                  </a:rPr>
                  <a:t>G</a:t>
                </a:r>
                <a:r>
                  <a:rPr lang="en-US" sz="1200" dirty="0"/>
                  <a:t> is expected to generate a spectrogram </a:t>
                </a:r>
                <a:r>
                  <a:rPr lang="en-US" sz="1200" dirty="0">
                    <a:solidFill>
                      <a:schemeClr val="accent2">
                        <a:lumMod val="75000"/>
                      </a:schemeClr>
                    </a:solidFill>
                  </a:rPr>
                  <a:t>Y’ </a:t>
                </a:r>
                <a:r>
                  <a:rPr lang="en-US" sz="1200" dirty="0"/>
                  <a:t>that makes </a:t>
                </a:r>
                <a:r>
                  <a:rPr lang="en-US" sz="1200" dirty="0">
                    <a:solidFill>
                      <a:srgbClr val="7030A0"/>
                    </a:solidFill>
                  </a:rPr>
                  <a:t>D</a:t>
                </a:r>
                <a:r>
                  <a:rPr lang="en-US" sz="1200" dirty="0"/>
                  <a:t> classify it as </a:t>
                </a:r>
                <a:r>
                  <a:rPr lang="en-US" sz="1200" i="1" dirty="0">
                    <a:solidFill>
                      <a:srgbClr val="7030A0"/>
                    </a:solidFill>
                    <a:latin typeface="Times New Roman" panose="02020603050405020304" pitchFamily="18" charset="0"/>
                    <a:cs typeface="Times New Roman" panose="02020603050405020304" pitchFamily="18" charset="0"/>
                  </a:rPr>
                  <a:t>real</a:t>
                </a:r>
                <a:r>
                  <a:rPr lang="en-US" sz="1200" i="1" dirty="0"/>
                  <a:t> </a:t>
                </a:r>
                <a:r>
                  <a:rPr lang="en-US" sz="1200" dirty="0"/>
                  <a:t>and </a:t>
                </a:r>
                <a:r>
                  <a:rPr lang="en-US" sz="1200" i="1" dirty="0">
                    <a:solidFill>
                      <a:srgbClr val="7030A0"/>
                    </a:solidFill>
                    <a:latin typeface="Times New Roman" panose="02020603050405020304" pitchFamily="18" charset="0"/>
                    <a:cs typeface="Times New Roman" panose="02020603050405020304" pitchFamily="18" charset="0"/>
                  </a:rPr>
                  <a:t>spoken by </a:t>
                </a:r>
                <a:r>
                  <a:rPr lang="en-US" sz="1200" i="1" dirty="0">
                    <a:solidFill>
                      <a:schemeClr val="accent2">
                        <a:lumMod val="75000"/>
                      </a:schemeClr>
                    </a:solidFill>
                    <a:latin typeface="Times New Roman" panose="02020603050405020304" pitchFamily="18" charset="0"/>
                    <a:cs typeface="Times New Roman" panose="02020603050405020304" pitchFamily="18" charset="0"/>
                  </a:rPr>
                  <a:t>speaker </a:t>
                </a:r>
                <a:r>
                  <a:rPr lang="en-US" sz="1200" i="1" dirty="0">
                    <a:solidFill>
                      <a:schemeClr val="accent2">
                        <a:lumMod val="75000"/>
                      </a:schemeClr>
                    </a:solidFill>
                  </a:rPr>
                  <a:t>Y</a:t>
                </a:r>
                <a:r>
                  <a:rPr lang="en-US" sz="1200" dirty="0"/>
                  <a:t>, and </a:t>
                </a:r>
                <a:r>
                  <a:rPr lang="en-US" sz="1200" dirty="0">
                    <a:solidFill>
                      <a:srgbClr val="00B050"/>
                    </a:solidFill>
                  </a:rPr>
                  <a:t>reconstruct a spectrogram X’</a:t>
                </a:r>
                <a:r>
                  <a:rPr lang="en-US" sz="1200" dirty="0"/>
                  <a:t> which is as close to </a:t>
                </a:r>
                <a:r>
                  <a:rPr lang="en-US" sz="1200" dirty="0">
                    <a:solidFill>
                      <a:schemeClr val="accent6">
                        <a:lumMod val="75000"/>
                      </a:schemeClr>
                    </a:solidFill>
                  </a:rPr>
                  <a:t>X</a:t>
                </a:r>
                <a:r>
                  <a:rPr lang="en-US" sz="1200" dirty="0"/>
                  <a:t> as possible.</a:t>
                </a:r>
              </a:p>
              <a:p>
                <a:pPr algn="just">
                  <a:lnSpc>
                    <a:spcPct val="125000"/>
                  </a:lnSpc>
                </a:pPr>
                <a:endParaRPr lang="en-US" sz="1200" dirty="0"/>
              </a:p>
              <a:p>
                <a:pPr algn="ctr">
                  <a:lnSpc>
                    <a:spcPct val="125000"/>
                  </a:lnSpc>
                </a:pPr>
                <a:r>
                  <a:rPr lang="en-US" b="1" dirty="0"/>
                  <a:t>3. Main Contributions</a:t>
                </a:r>
              </a:p>
              <a:p>
                <a:pPr marL="190481" indent="-190481" algn="just">
                  <a:lnSpc>
                    <a:spcPct val="125000"/>
                  </a:lnSpc>
                  <a:buFont typeface="Arial" panose="020B0604020202020204" pitchFamily="34" charset="0"/>
                  <a:buChar char="•"/>
                </a:pPr>
                <a:r>
                  <a:rPr lang="en-US" sz="1500" b="1" dirty="0"/>
                  <a:t>Supporting unseen speakers</a:t>
                </a:r>
              </a:p>
              <a:p>
                <a:pPr algn="just">
                  <a:lnSpc>
                    <a:spcPct val="125000"/>
                  </a:lnSpc>
                </a:pPr>
                <a:r>
                  <a:rPr lang="en-US" sz="1200" dirty="0"/>
                  <a:t>We use GST (global style token) network to embed the timbre of speakers. We train the GST network to generate one-hot vectors for the speakers in the dataset. Therefore, for unseen speakers, the embedding vector can be regarded as a linear combination of timbres in the dataset.</a:t>
                </a:r>
              </a:p>
              <a:p>
                <a:pPr algn="just">
                  <a:lnSpc>
                    <a:spcPct val="125000"/>
                  </a:lnSpc>
                </a:pPr>
                <a:endParaRPr lang="en-US" sz="1200" dirty="0"/>
              </a:p>
              <a:p>
                <a:pPr algn="just">
                  <a:lnSpc>
                    <a:spcPct val="125000"/>
                  </a:lnSpc>
                </a:pPr>
                <a:endParaRPr lang="en-US" sz="1200" dirty="0"/>
              </a:p>
              <a:p>
                <a:pPr algn="just">
                  <a:lnSpc>
                    <a:spcPct val="125000"/>
                  </a:lnSpc>
                </a:pPr>
                <a:endParaRPr lang="en-US" sz="1200" dirty="0"/>
              </a:p>
              <a:p>
                <a:pPr algn="just">
                  <a:lnSpc>
                    <a:spcPct val="125000"/>
                  </a:lnSpc>
                </a:pPr>
                <a:endParaRPr lang="en-US" sz="1200" dirty="0"/>
              </a:p>
              <a:p>
                <a:pPr algn="just">
                  <a:lnSpc>
                    <a:spcPct val="125000"/>
                  </a:lnSpc>
                </a:pPr>
                <a:endParaRPr lang="en-US" sz="1200" dirty="0"/>
              </a:p>
              <a:p>
                <a:pPr algn="just">
                  <a:lnSpc>
                    <a:spcPct val="125000"/>
                  </a:lnSpc>
                </a:pPr>
                <a:endParaRPr lang="en-US" sz="1200" dirty="0"/>
              </a:p>
              <a:p>
                <a:pPr marL="190481" indent="-190481" algn="just">
                  <a:lnSpc>
                    <a:spcPct val="125000"/>
                  </a:lnSpc>
                  <a:buFont typeface="Arial" panose="020B0604020202020204" pitchFamily="34" charset="0"/>
                  <a:buChar char="•"/>
                </a:pPr>
                <a:r>
                  <a:rPr lang="en-US" sz="1500" b="1" dirty="0"/>
                  <a:t>Improvements on </a:t>
                </a:r>
                <a:r>
                  <a:rPr lang="en-US" sz="1500" b="1" dirty="0" err="1"/>
                  <a:t>StarGAN</a:t>
                </a:r>
                <a:r>
                  <a:rPr lang="en-US" sz="1500" b="1" dirty="0"/>
                  <a:t>-VC network</a:t>
                </a:r>
              </a:p>
              <a:p>
                <a:pPr algn="just">
                  <a:lnSpc>
                    <a:spcPct val="125000"/>
                  </a:lnSpc>
                </a:pPr>
                <a:r>
                  <a:rPr lang="en-US" sz="1200" dirty="0"/>
                  <a:t>We changed the bottleneck layer of the generator from </a:t>
                </a:r>
                <a:r>
                  <a:rPr lang="en-US" sz="1200"/>
                  <a:t>5-channel Conv2D </a:t>
                </a:r>
                <a:r>
                  <a:rPr lang="en-US" sz="1200" dirty="0"/>
                  <a:t>layer to a Softmax layer, which helps converting the position of formants. We also used 96-point spectral envelope instead of 36-point MFCC to reduce the noise.</a:t>
                </a:r>
              </a:p>
              <a:p>
                <a:pPr algn="just">
                  <a:lnSpc>
                    <a:spcPct val="125000"/>
                  </a:lnSpc>
                </a:pPr>
                <a:endParaRPr lang="en-US" sz="1200" dirty="0"/>
              </a:p>
              <a:p>
                <a:pPr algn="ctr">
                  <a:lnSpc>
                    <a:spcPct val="125000"/>
                  </a:lnSpc>
                </a:pPr>
                <a:r>
                  <a:rPr lang="en-US" b="1" dirty="0"/>
                  <a:t>4. Experimental Results</a:t>
                </a:r>
              </a:p>
              <a:p>
                <a:pPr algn="just">
                  <a:lnSpc>
                    <a:spcPct val="125000"/>
                  </a:lnSpc>
                </a:pPr>
                <a:r>
                  <a:rPr lang="en-US" sz="1200" dirty="0"/>
                  <a:t>Our proposed method has outperformed StarGAN-VC, which in our experiment is the most stable state-of-the-art non-ASR VC methods.</a:t>
                </a:r>
              </a:p>
              <a:p>
                <a:pPr algn="just">
                  <a:lnSpc>
                    <a:spcPct val="125000"/>
                  </a:lnSpc>
                </a:pPr>
                <a:r>
                  <a:rPr lang="en-US" sz="1500" b="1" dirty="0"/>
                  <a:t>Results of MOS test:</a:t>
                </a:r>
              </a:p>
              <a:p>
                <a:pPr algn="just">
                  <a:lnSpc>
                    <a:spcPct val="125000"/>
                  </a:lnSpc>
                </a:pPr>
                <a:r>
                  <a:rPr lang="en-US" sz="1200" dirty="0"/>
                  <a:t>Reconstruction Quality: Our method </a:t>
                </a:r>
                <a:r>
                  <a:rPr lang="en-US" sz="1200"/>
                  <a:t>&gt; StarGAN-VC </a:t>
                </a:r>
                <a:r>
                  <a:rPr lang="en-US" altLang="zh-CN" sz="1200">
                    <a:solidFill>
                      <a:prstClr val="black"/>
                    </a:solidFill>
                  </a:rPr>
                  <a:t>Baseline</a:t>
                </a:r>
                <a:endParaRPr lang="en-US" sz="1200" dirty="0"/>
              </a:p>
              <a:p>
                <a:pPr algn="just">
                  <a:lnSpc>
                    <a:spcPct val="125000"/>
                  </a:lnSpc>
                </a:pPr>
                <a:r>
                  <a:rPr lang="en-US" sz="1200" dirty="0"/>
                  <a:t>Conversion Quality:</a:t>
                </a:r>
              </a:p>
              <a:p>
                <a:pPr algn="just">
                  <a:lnSpc>
                    <a:spcPct val="125000"/>
                  </a:lnSpc>
                </a:pPr>
                <a:r>
                  <a:rPr lang="en-US" sz="1200" dirty="0"/>
                  <a:t>Our method (convert to speakers in training set) </a:t>
                </a:r>
                <a:r>
                  <a:rPr lang="en-US" sz="1200"/>
                  <a:t>&gt; </a:t>
                </a:r>
                <a:r>
                  <a:rPr lang="en-US" altLang="zh-CN" sz="1200">
                    <a:solidFill>
                      <a:prstClr val="black"/>
                    </a:solidFill>
                  </a:rPr>
                  <a:t>Baseline</a:t>
                </a:r>
                <a:endParaRPr lang="en-US" sz="1200" dirty="0"/>
              </a:p>
              <a:p>
                <a:pPr algn="just">
                  <a:lnSpc>
                    <a:spcPct val="125000"/>
                  </a:lnSpc>
                </a:pPr>
                <a:r>
                  <a:rPr lang="en-US" sz="1200" dirty="0"/>
                  <a:t>Our method (cross-gender, one-shot conversion</a:t>
                </a:r>
                <a:r>
                  <a:rPr lang="en-US" sz="1200"/>
                  <a:t>) &gt; </a:t>
                </a:r>
                <a:r>
                  <a:rPr lang="en-US" altLang="zh-CN" sz="1200">
                    <a:solidFill>
                      <a:prstClr val="black"/>
                    </a:solidFill>
                  </a:rPr>
                  <a:t>Baseline</a:t>
                </a:r>
                <a:endParaRPr lang="en-US" sz="1200" dirty="0"/>
              </a:p>
              <a:p>
                <a:pPr algn="just">
                  <a:lnSpc>
                    <a:spcPct val="125000"/>
                  </a:lnSpc>
                </a:pPr>
                <a:r>
                  <a:rPr lang="en-US" sz="1200" dirty="0"/>
                  <a:t>Our method (</a:t>
                </a:r>
                <a:r>
                  <a:rPr lang="en-US" altLang="zh-CN" sz="1200" dirty="0"/>
                  <a:t>same</a:t>
                </a:r>
                <a:r>
                  <a:rPr lang="en-US" sz="1200" dirty="0"/>
                  <a:t>-gender, one-shot conversion) </a:t>
                </a:r>
                <a:r>
                  <a:rPr lang="en-US" sz="1200" dirty="0">
                    <a:latin typeface="+mj-lt"/>
                    <a:ea typeface="Cambria Math" panose="02040503050406030204" pitchFamily="18" charset="0"/>
                  </a:rPr>
                  <a:t>≈</a:t>
                </a:r>
                <a14:m>
                  <m:oMath xmlns:m="http://schemas.openxmlformats.org/officeDocument/2006/math">
                    <m:r>
                      <a:rPr lang="en-US" sz="1200" i="1">
                        <a:latin typeface="Cambria Math" panose="02040503050406030204" pitchFamily="18" charset="0"/>
                        <a:ea typeface="Cambria Math" panose="02040503050406030204" pitchFamily="18" charset="0"/>
                      </a:rPr>
                      <m:t> </m:t>
                    </m:r>
                  </m:oMath>
                </a14:m>
                <a:r>
                  <a:rPr lang="en-US" altLang="zh-CN" sz="1200">
                    <a:solidFill>
                      <a:prstClr val="black"/>
                    </a:solidFill>
                  </a:rPr>
                  <a:t>Baseline</a:t>
                </a:r>
                <a:endParaRPr lang="en-US" sz="1200" dirty="0"/>
              </a:p>
              <a:p>
                <a:pPr algn="just">
                  <a:lnSpc>
                    <a:spcPct val="125000"/>
                  </a:lnSpc>
                </a:pPr>
                <a:r>
                  <a:rPr lang="en-US" sz="1200" dirty="0"/>
                  <a:t>(notice that </a:t>
                </a:r>
                <a:r>
                  <a:rPr lang="en-US" sz="1200"/>
                  <a:t>StarGAN-VC b</a:t>
                </a:r>
                <a:r>
                  <a:rPr lang="en-US" altLang="zh-CN" sz="1200">
                    <a:solidFill>
                      <a:prstClr val="black"/>
                    </a:solidFill>
                  </a:rPr>
                  <a:t>aseline </a:t>
                </a:r>
                <a:r>
                  <a:rPr lang="en-US" sz="1200"/>
                  <a:t>always </a:t>
                </a:r>
                <a:r>
                  <a:rPr lang="en-US" sz="1200" dirty="0"/>
                  <a:t>converts to a seen speaker)</a:t>
                </a:r>
              </a:p>
            </p:txBody>
          </p:sp>
        </mc:Choice>
        <mc:Fallback>
          <p:sp>
            <p:nvSpPr>
              <p:cNvPr id="20" name="TextBox 17">
                <a:extLst>
                  <a:ext uri="{FF2B5EF4-FFF2-40B4-BE49-F238E27FC236}">
                    <a16:creationId xmlns:a16="http://schemas.microsoft.com/office/drawing/2014/main" id="{CBB404DC-793A-49BF-A99C-3CEE0D57FFD0}"/>
                  </a:ext>
                </a:extLst>
              </p:cNvPr>
              <p:cNvSpPr txBox="1">
                <a:spLocks noRot="1" noChangeAspect="1" noMove="1" noResize="1" noEditPoints="1" noAdjustHandles="1" noChangeArrowheads="1" noChangeShapeType="1" noTextEdit="1"/>
              </p:cNvSpPr>
              <p:nvPr/>
            </p:nvSpPr>
            <p:spPr>
              <a:xfrm>
                <a:off x="360000" y="4680264"/>
                <a:ext cx="13680000" cy="5159904"/>
              </a:xfrm>
              <a:prstGeom prst="rect">
                <a:avLst/>
              </a:prstGeom>
              <a:blipFill>
                <a:blip r:embed="rId2"/>
                <a:stretch>
                  <a:fillRect l="-267" r="-223" b="-236"/>
                </a:stretch>
              </a:blipFill>
            </p:spPr>
            <p:txBody>
              <a:bodyPr/>
              <a:lstStyle/>
              <a:p>
                <a:r>
                  <a:rPr lang="zh-CN" altLang="en-US">
                    <a:noFill/>
                  </a:rPr>
                  <a:t> </a:t>
                </a:r>
              </a:p>
            </p:txBody>
          </p:sp>
        </mc:Fallback>
      </mc:AlternateContent>
      <p:sp>
        <p:nvSpPr>
          <p:cNvPr id="21" name="Rectangle 1">
            <a:extLst>
              <a:ext uri="{FF2B5EF4-FFF2-40B4-BE49-F238E27FC236}">
                <a16:creationId xmlns:a16="http://schemas.microsoft.com/office/drawing/2014/main" id="{785F7E3C-DAB4-46CC-9FA4-81BD990D30FD}"/>
              </a:ext>
            </a:extLst>
          </p:cNvPr>
          <p:cNvSpPr/>
          <p:nvPr/>
        </p:nvSpPr>
        <p:spPr>
          <a:xfrm>
            <a:off x="360000" y="240265"/>
            <a:ext cx="13680000" cy="1800000"/>
          </a:xfrm>
          <a:prstGeom prst="rect">
            <a:avLst/>
          </a:prstGeom>
          <a:gradFill>
            <a:gsLst>
              <a:gs pos="0">
                <a:srgbClr val="0070C0"/>
              </a:gs>
              <a:gs pos="50000">
                <a:srgbClr val="00B0F0"/>
              </a:gs>
              <a:gs pos="100000">
                <a:schemeClr val="accent5">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600" dirty="0"/>
              <a:t>ONE-SHOT VOICE CONVERSION USING STAR-GAN</a:t>
            </a:r>
          </a:p>
          <a:p>
            <a:pPr algn="ctr"/>
            <a:endParaRPr lang="en-US" sz="1200" i="1" dirty="0">
              <a:latin typeface="Times New Roman" panose="02020603050405020304" pitchFamily="18" charset="0"/>
              <a:cs typeface="Times New Roman" panose="02020603050405020304" pitchFamily="18" charset="0"/>
            </a:endParaRPr>
          </a:p>
          <a:p>
            <a:pPr algn="ctr"/>
            <a:r>
              <a:rPr lang="en-US" sz="2400" i="1" dirty="0">
                <a:solidFill>
                  <a:schemeClr val="tx1"/>
                </a:solidFill>
                <a:latin typeface="Arial" panose="020B0604020202020204" pitchFamily="34" charset="0"/>
                <a:cs typeface="Arial" panose="020B0604020202020204" pitchFamily="34" charset="0"/>
              </a:rPr>
              <a:t>Ruobai Wang,    Yu Ding,    </a:t>
            </a:r>
            <a:r>
              <a:rPr lang="en-US" sz="2400" i="1" dirty="0" err="1">
                <a:solidFill>
                  <a:schemeClr val="tx1"/>
                </a:solidFill>
                <a:latin typeface="Arial" panose="020B0604020202020204" pitchFamily="34" charset="0"/>
                <a:cs typeface="Arial" panose="020B0604020202020204" pitchFamily="34" charset="0"/>
              </a:rPr>
              <a:t>Lincheng</a:t>
            </a:r>
            <a:r>
              <a:rPr lang="en-US" sz="2400" i="1" dirty="0">
                <a:solidFill>
                  <a:schemeClr val="tx1"/>
                </a:solidFill>
                <a:latin typeface="Arial" panose="020B0604020202020204" pitchFamily="34" charset="0"/>
                <a:cs typeface="Arial" panose="020B0604020202020204" pitchFamily="34" charset="0"/>
              </a:rPr>
              <a:t> Li,    </a:t>
            </a:r>
            <a:r>
              <a:rPr lang="en-US" sz="2400" i="1" dirty="0" err="1">
                <a:solidFill>
                  <a:schemeClr val="tx1"/>
                </a:solidFill>
                <a:latin typeface="Arial" panose="020B0604020202020204" pitchFamily="34" charset="0"/>
                <a:cs typeface="Arial" panose="020B0604020202020204" pitchFamily="34" charset="0"/>
              </a:rPr>
              <a:t>Changjie</a:t>
            </a:r>
            <a:r>
              <a:rPr lang="en-US" sz="2400" i="1" dirty="0">
                <a:solidFill>
                  <a:schemeClr val="tx1"/>
                </a:solidFill>
                <a:latin typeface="Arial" panose="020B0604020202020204" pitchFamily="34" charset="0"/>
                <a:cs typeface="Arial" panose="020B0604020202020204" pitchFamily="34" charset="0"/>
              </a:rPr>
              <a:t> Fan</a:t>
            </a:r>
          </a:p>
          <a:p>
            <a:pPr algn="ctr"/>
            <a:endParaRPr lang="en-US" sz="1200" i="1" dirty="0">
              <a:solidFill>
                <a:schemeClr val="tx1"/>
              </a:solidFill>
              <a:latin typeface="Times New Roman" panose="02020603050405020304" pitchFamily="18" charset="0"/>
              <a:cs typeface="Times New Roman" panose="02020603050405020304" pitchFamily="18" charset="0"/>
            </a:endParaRPr>
          </a:p>
          <a:p>
            <a:pPr algn="ctr"/>
            <a:r>
              <a:rPr lang="en-US" altLang="zh-CN" dirty="0" err="1">
                <a:solidFill>
                  <a:schemeClr val="tx1"/>
                </a:solidFill>
                <a:latin typeface="Arial" panose="020B0604020202020204" pitchFamily="34" charset="0"/>
                <a:cs typeface="Arial" panose="020B0604020202020204" pitchFamily="34" charset="0"/>
              </a:rPr>
              <a:t>Netease</a:t>
            </a:r>
            <a:r>
              <a:rPr lang="en-US" altLang="zh-CN"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FuXi</a:t>
            </a:r>
            <a:r>
              <a:rPr lang="en-US" dirty="0">
                <a:solidFill>
                  <a:schemeClr val="tx1"/>
                </a:solidFill>
                <a:latin typeface="Arial" panose="020B0604020202020204" pitchFamily="34" charset="0"/>
                <a:cs typeface="Arial" panose="020B0604020202020204" pitchFamily="34" charset="0"/>
              </a:rPr>
              <a:t> AI Lab, Hangzhou, China</a:t>
            </a:r>
          </a:p>
          <a:p>
            <a:pPr algn="ctr"/>
            <a:r>
              <a:rPr lang="en-US" sz="1200" dirty="0">
                <a:solidFill>
                  <a:schemeClr val="tx1"/>
                </a:solidFill>
                <a:latin typeface="Arial" panose="020B0604020202020204" pitchFamily="34" charset="0"/>
                <a:cs typeface="Arial" panose="020B0604020202020204" pitchFamily="34" charset="0"/>
              </a:rPr>
              <a:t>{</a:t>
            </a:r>
            <a:r>
              <a:rPr lang="en-US" sz="1200" dirty="0" err="1">
                <a:solidFill>
                  <a:schemeClr val="tx1"/>
                </a:solidFill>
                <a:latin typeface="Arial" panose="020B0604020202020204" pitchFamily="34" charset="0"/>
                <a:cs typeface="Arial" panose="020B0604020202020204" pitchFamily="34" charset="0"/>
              </a:rPr>
              <a:t>wangruobai</a:t>
            </a:r>
            <a:r>
              <a:rPr lang="en-US" sz="1200" dirty="0">
                <a:solidFill>
                  <a:schemeClr val="tx1"/>
                </a:solidFill>
                <a:latin typeface="Arial" panose="020B0604020202020204" pitchFamily="34" charset="0"/>
                <a:cs typeface="Arial" panose="020B0604020202020204" pitchFamily="34" charset="0"/>
              </a:rPr>
              <a:t>, dingyu01, </a:t>
            </a:r>
            <a:r>
              <a:rPr lang="en-US" sz="1200" dirty="0" err="1">
                <a:solidFill>
                  <a:schemeClr val="tx1"/>
                </a:solidFill>
                <a:latin typeface="Arial" panose="020B0604020202020204" pitchFamily="34" charset="0"/>
                <a:cs typeface="Arial" panose="020B0604020202020204" pitchFamily="34" charset="0"/>
              </a:rPr>
              <a:t>lilincheng</a:t>
            </a:r>
            <a:r>
              <a:rPr lang="en-US" sz="1200" dirty="0">
                <a:solidFill>
                  <a:schemeClr val="tx1"/>
                </a:solidFill>
                <a:latin typeface="Arial" panose="020B0604020202020204" pitchFamily="34" charset="0"/>
                <a:cs typeface="Arial" panose="020B0604020202020204" pitchFamily="34" charset="0"/>
              </a:rPr>
              <a:t>, </a:t>
            </a:r>
            <a:r>
              <a:rPr lang="en-US" sz="1200" dirty="0" err="1">
                <a:solidFill>
                  <a:schemeClr val="tx1"/>
                </a:solidFill>
                <a:latin typeface="Arial" panose="020B0604020202020204" pitchFamily="34" charset="0"/>
                <a:cs typeface="Arial" panose="020B0604020202020204" pitchFamily="34" charset="0"/>
              </a:rPr>
              <a:t>fanchangjie</a:t>
            </a:r>
            <a:r>
              <a:rPr lang="en-US" sz="1200" dirty="0">
                <a:solidFill>
                  <a:schemeClr val="tx1"/>
                </a:solidFill>
                <a:latin typeface="Arial" panose="020B0604020202020204" pitchFamily="34" charset="0"/>
                <a:cs typeface="Arial" panose="020B0604020202020204" pitchFamily="34" charset="0"/>
              </a:rPr>
              <a:t>}@corp.netease.com</a:t>
            </a:r>
          </a:p>
        </p:txBody>
      </p:sp>
      <p:sp>
        <p:nvSpPr>
          <p:cNvPr id="22" name="TextBox 6">
            <a:extLst>
              <a:ext uri="{FF2B5EF4-FFF2-40B4-BE49-F238E27FC236}">
                <a16:creationId xmlns:a16="http://schemas.microsoft.com/office/drawing/2014/main" id="{FE0ACF02-6F91-46B8-B199-CD43DB536815}"/>
              </a:ext>
            </a:extLst>
          </p:cNvPr>
          <p:cNvSpPr txBox="1"/>
          <p:nvPr/>
        </p:nvSpPr>
        <p:spPr>
          <a:xfrm>
            <a:off x="360000" y="4560264"/>
            <a:ext cx="4561200" cy="2880000"/>
          </a:xfrm>
          <a:prstGeom prst="rect">
            <a:avLst/>
          </a:prstGeom>
          <a:noFill/>
        </p:spPr>
        <p:txBody>
          <a:bodyPr wrap="square" lIns="120000" tIns="120000" rIns="120000" bIns="0" numCol="1" spcCol="1260000" rtlCol="0">
            <a:noAutofit/>
          </a:bodyPr>
          <a:lstStyle/>
          <a:p>
            <a:pPr algn="ctr">
              <a:lnSpc>
                <a:spcPct val="114000"/>
              </a:lnSpc>
            </a:pPr>
            <a:r>
              <a:rPr lang="en-US" sz="2000" b="1" dirty="0"/>
              <a:t>Abstract</a:t>
            </a:r>
          </a:p>
          <a:p>
            <a:pPr algn="just">
              <a:lnSpc>
                <a:spcPct val="114000"/>
              </a:lnSpc>
            </a:pPr>
            <a:r>
              <a:rPr lang="en-US" sz="2000" dirty="0"/>
              <a:t>We propose a one-shot voice conversion method that convert</a:t>
            </a:r>
            <a:r>
              <a:rPr lang="en-US" altLang="zh-CN" sz="2000" dirty="0"/>
              <a:t>s</a:t>
            </a:r>
            <a:r>
              <a:rPr lang="en-US" sz="2000" dirty="0"/>
              <a:t> timbres of speech from or to unseen speakers. The network can be trained with multilingual speech dataset without text. Its voice quality is rated higher than </a:t>
            </a:r>
            <a:r>
              <a:rPr lang="en-US" sz="2000" dirty="0" err="1"/>
              <a:t>StarGAN</a:t>
            </a:r>
            <a:r>
              <a:rPr lang="en-US" sz="2000" dirty="0"/>
              <a:t>-VC baseline.</a:t>
            </a:r>
          </a:p>
        </p:txBody>
      </p:sp>
      <p:sp>
        <p:nvSpPr>
          <p:cNvPr id="23" name="Rectangle 9">
            <a:extLst>
              <a:ext uri="{FF2B5EF4-FFF2-40B4-BE49-F238E27FC236}">
                <a16:creationId xmlns:a16="http://schemas.microsoft.com/office/drawing/2014/main" id="{39DA4B70-BB46-4CC6-BC96-F6F7208F7F9D}"/>
              </a:ext>
            </a:extLst>
          </p:cNvPr>
          <p:cNvSpPr/>
          <p:nvPr/>
        </p:nvSpPr>
        <p:spPr>
          <a:xfrm>
            <a:off x="0" y="264"/>
            <a:ext cx="360000" cy="10080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a:p>
        </p:txBody>
      </p:sp>
      <p:sp>
        <p:nvSpPr>
          <p:cNvPr id="24" name="Rectangle 10">
            <a:extLst>
              <a:ext uri="{FF2B5EF4-FFF2-40B4-BE49-F238E27FC236}">
                <a16:creationId xmlns:a16="http://schemas.microsoft.com/office/drawing/2014/main" id="{27CB3862-C7C4-4D51-B95C-57C79DDE7441}"/>
              </a:ext>
            </a:extLst>
          </p:cNvPr>
          <p:cNvSpPr/>
          <p:nvPr/>
        </p:nvSpPr>
        <p:spPr>
          <a:xfrm>
            <a:off x="14040000" y="264"/>
            <a:ext cx="360000" cy="10080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a:p>
        </p:txBody>
      </p:sp>
      <p:sp>
        <p:nvSpPr>
          <p:cNvPr id="25" name="Rectangle 11">
            <a:extLst>
              <a:ext uri="{FF2B5EF4-FFF2-40B4-BE49-F238E27FC236}">
                <a16:creationId xmlns:a16="http://schemas.microsoft.com/office/drawing/2014/main" id="{B293B21A-C8A8-4617-9059-10AB7066A744}"/>
              </a:ext>
            </a:extLst>
          </p:cNvPr>
          <p:cNvSpPr/>
          <p:nvPr/>
        </p:nvSpPr>
        <p:spPr>
          <a:xfrm>
            <a:off x="63500" y="264"/>
            <a:ext cx="14256000" cy="2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a:p>
        </p:txBody>
      </p:sp>
      <p:sp>
        <p:nvSpPr>
          <p:cNvPr id="26" name="Rectangle 12">
            <a:extLst>
              <a:ext uri="{FF2B5EF4-FFF2-40B4-BE49-F238E27FC236}">
                <a16:creationId xmlns:a16="http://schemas.microsoft.com/office/drawing/2014/main" id="{0EAB48C7-4E0E-4490-9863-5973DF083C1D}"/>
              </a:ext>
            </a:extLst>
          </p:cNvPr>
          <p:cNvSpPr/>
          <p:nvPr/>
        </p:nvSpPr>
        <p:spPr>
          <a:xfrm>
            <a:off x="63501" y="9840264"/>
            <a:ext cx="14256000" cy="2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a:p>
        </p:txBody>
      </p:sp>
      <p:pic>
        <p:nvPicPr>
          <p:cNvPr id="27" name="Picture 14" descr="A close up of text on a white background&#10;&#10;Description automatically generated">
            <a:extLst>
              <a:ext uri="{FF2B5EF4-FFF2-40B4-BE49-F238E27FC236}">
                <a16:creationId xmlns:a16="http://schemas.microsoft.com/office/drawing/2014/main" id="{C4489912-C725-4A72-ACA5-C6F8A6F99F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00" y="2160265"/>
            <a:ext cx="4128870" cy="2550675"/>
          </a:xfrm>
          <a:prstGeom prst="rect">
            <a:avLst/>
          </a:prstGeom>
        </p:spPr>
      </p:pic>
      <p:pic>
        <p:nvPicPr>
          <p:cNvPr id="28" name="Picture 16" descr="A picture containing food&#10;&#10;Description automatically generated">
            <a:extLst>
              <a:ext uri="{FF2B5EF4-FFF2-40B4-BE49-F238E27FC236}">
                <a16:creationId xmlns:a16="http://schemas.microsoft.com/office/drawing/2014/main" id="{22689C56-2636-40FE-9A9F-65B72087BB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8000" y="2160264"/>
            <a:ext cx="3505504" cy="2621507"/>
          </a:xfrm>
          <a:prstGeom prst="rect">
            <a:avLst/>
          </a:prstGeom>
        </p:spPr>
      </p:pic>
      <p:sp>
        <p:nvSpPr>
          <p:cNvPr id="29" name="TextBox 18">
            <a:extLst>
              <a:ext uri="{FF2B5EF4-FFF2-40B4-BE49-F238E27FC236}">
                <a16:creationId xmlns:a16="http://schemas.microsoft.com/office/drawing/2014/main" id="{92DC70FB-2EFB-4331-9C7F-CFFBC46E0E87}"/>
              </a:ext>
            </a:extLst>
          </p:cNvPr>
          <p:cNvSpPr txBox="1"/>
          <p:nvPr/>
        </p:nvSpPr>
        <p:spPr>
          <a:xfrm>
            <a:off x="5220000" y="4680264"/>
            <a:ext cx="4080000" cy="1200000"/>
          </a:xfrm>
          <a:prstGeom prst="rect">
            <a:avLst/>
          </a:prstGeom>
          <a:noFill/>
        </p:spPr>
        <p:txBody>
          <a:bodyPr wrap="square" lIns="60000" tIns="60000" rIns="60000" bIns="0" numCol="1" spcCol="1260000" rtlCol="0">
            <a:noAutofit/>
          </a:bodyPr>
          <a:lstStyle/>
          <a:p>
            <a:pPr algn="ctr">
              <a:lnSpc>
                <a:spcPct val="114000"/>
              </a:lnSpc>
            </a:pPr>
            <a:r>
              <a:rPr lang="en-US" sz="1200" dirty="0"/>
              <a:t>Fig. 2  Flow chart of our VC network</a:t>
            </a:r>
          </a:p>
          <a:p>
            <a:pPr>
              <a:lnSpc>
                <a:spcPct val="114000"/>
              </a:lnSpc>
            </a:pPr>
            <a:r>
              <a:rPr lang="en-US" sz="1200" dirty="0">
                <a:solidFill>
                  <a:schemeClr val="accent4">
                    <a:lumMod val="50000"/>
                  </a:schemeClr>
                </a:solidFill>
              </a:rPr>
              <a:t>G</a:t>
            </a:r>
            <a:r>
              <a:rPr lang="en-US" sz="1200" dirty="0"/>
              <a:t> is the </a:t>
            </a:r>
            <a:r>
              <a:rPr lang="en-US" sz="1200" dirty="0">
                <a:solidFill>
                  <a:schemeClr val="accent4">
                    <a:lumMod val="50000"/>
                  </a:schemeClr>
                </a:solidFill>
              </a:rPr>
              <a:t>generator</a:t>
            </a:r>
            <a:r>
              <a:rPr lang="en-US" sz="1200" dirty="0"/>
              <a:t>, and </a:t>
            </a:r>
            <a:r>
              <a:rPr lang="en-US" sz="1200" dirty="0">
                <a:solidFill>
                  <a:srgbClr val="7030A0"/>
                </a:solidFill>
              </a:rPr>
              <a:t>D</a:t>
            </a:r>
            <a:r>
              <a:rPr lang="en-US" sz="1200" dirty="0"/>
              <a:t> is the </a:t>
            </a:r>
            <a:r>
              <a:rPr lang="en-US" sz="1200" dirty="0">
                <a:solidFill>
                  <a:srgbClr val="7030A0"/>
                </a:solidFill>
              </a:rPr>
              <a:t>discriminator</a:t>
            </a:r>
            <a:r>
              <a:rPr lang="en-US" sz="1200" dirty="0"/>
              <a:t> of GAN.</a:t>
            </a:r>
          </a:p>
          <a:p>
            <a:pPr>
              <a:lnSpc>
                <a:spcPct val="114000"/>
              </a:lnSpc>
            </a:pPr>
            <a:r>
              <a:rPr lang="en-US" sz="1200" dirty="0">
                <a:solidFill>
                  <a:schemeClr val="accent6">
                    <a:lumMod val="75000"/>
                  </a:schemeClr>
                </a:solidFill>
              </a:rPr>
              <a:t>X</a:t>
            </a:r>
            <a:r>
              <a:rPr lang="en-US" sz="1200" dirty="0"/>
              <a:t> is the </a:t>
            </a:r>
            <a:r>
              <a:rPr lang="en-US" sz="1200" dirty="0">
                <a:solidFill>
                  <a:schemeClr val="accent6">
                    <a:lumMod val="75000"/>
                  </a:schemeClr>
                </a:solidFill>
              </a:rPr>
              <a:t>spectrogram</a:t>
            </a:r>
            <a:r>
              <a:rPr lang="en-US" sz="1200" dirty="0"/>
              <a:t> of speech spoken by </a:t>
            </a:r>
            <a:r>
              <a:rPr lang="en-US" sz="1200" dirty="0">
                <a:solidFill>
                  <a:schemeClr val="accent6">
                    <a:lumMod val="75000"/>
                  </a:schemeClr>
                </a:solidFill>
              </a:rPr>
              <a:t>x</a:t>
            </a:r>
            <a:r>
              <a:rPr lang="en-US" sz="1200" dirty="0"/>
              <a:t>.</a:t>
            </a:r>
          </a:p>
          <a:p>
            <a:pPr>
              <a:lnSpc>
                <a:spcPct val="114000"/>
              </a:lnSpc>
            </a:pPr>
            <a:r>
              <a:rPr lang="en-US" sz="1200" dirty="0">
                <a:solidFill>
                  <a:schemeClr val="accent6">
                    <a:lumMod val="75000"/>
                  </a:schemeClr>
                </a:solidFill>
              </a:rPr>
              <a:t>E</a:t>
            </a:r>
            <a:r>
              <a:rPr lang="en-US" sz="1200" baseline="30000" dirty="0">
                <a:solidFill>
                  <a:schemeClr val="accent6">
                    <a:lumMod val="75000"/>
                  </a:schemeClr>
                </a:solidFill>
              </a:rPr>
              <a:t>ID</a:t>
            </a:r>
            <a:r>
              <a:rPr lang="en-US" sz="1200" dirty="0">
                <a:solidFill>
                  <a:schemeClr val="accent6">
                    <a:lumMod val="75000"/>
                  </a:schemeClr>
                </a:solidFill>
              </a:rPr>
              <a:t>(x) </a:t>
            </a:r>
            <a:r>
              <a:rPr lang="en-US" sz="1200" dirty="0"/>
              <a:t>is the </a:t>
            </a:r>
            <a:r>
              <a:rPr lang="en-US" sz="1200" dirty="0">
                <a:solidFill>
                  <a:schemeClr val="accent6">
                    <a:lumMod val="75000"/>
                  </a:schemeClr>
                </a:solidFill>
              </a:rPr>
              <a:t>embedding</a:t>
            </a:r>
            <a:r>
              <a:rPr lang="en-US" sz="1200" dirty="0"/>
              <a:t> of speaker </a:t>
            </a:r>
            <a:r>
              <a:rPr lang="en-US" sz="1200" dirty="0">
                <a:solidFill>
                  <a:schemeClr val="accent6">
                    <a:lumMod val="75000"/>
                  </a:schemeClr>
                </a:solidFill>
              </a:rPr>
              <a:t>x</a:t>
            </a:r>
            <a:r>
              <a:rPr lang="en-US" sz="1200" dirty="0"/>
              <a:t>.</a:t>
            </a:r>
          </a:p>
          <a:p>
            <a:pPr>
              <a:lnSpc>
                <a:spcPct val="114000"/>
              </a:lnSpc>
            </a:pPr>
            <a:r>
              <a:rPr lang="en-US" sz="1200" dirty="0">
                <a:solidFill>
                  <a:srgbClr val="00B050"/>
                </a:solidFill>
              </a:rPr>
              <a:t>X’ </a:t>
            </a:r>
            <a:r>
              <a:rPr lang="en-US" sz="1200" dirty="0"/>
              <a:t>and </a:t>
            </a:r>
            <a:r>
              <a:rPr lang="en-US" sz="1200" dirty="0">
                <a:solidFill>
                  <a:schemeClr val="accent2">
                    <a:lumMod val="75000"/>
                  </a:schemeClr>
                </a:solidFill>
              </a:rPr>
              <a:t>Y’</a:t>
            </a:r>
            <a:r>
              <a:rPr lang="en-US" sz="1200" dirty="0"/>
              <a:t> are </a:t>
            </a:r>
            <a:r>
              <a:rPr lang="en-US" sz="1200" dirty="0">
                <a:solidFill>
                  <a:srgbClr val="00B050"/>
                </a:solidFill>
              </a:rPr>
              <a:t>spectrograms converted </a:t>
            </a:r>
            <a:r>
              <a:rPr lang="en-US" sz="1200" dirty="0"/>
              <a:t>towards timbre </a:t>
            </a:r>
            <a:r>
              <a:rPr lang="en-US" sz="1200" dirty="0">
                <a:solidFill>
                  <a:schemeClr val="accent6">
                    <a:lumMod val="75000"/>
                  </a:schemeClr>
                </a:solidFill>
              </a:rPr>
              <a:t>x</a:t>
            </a:r>
            <a:r>
              <a:rPr lang="en-US" sz="1200" dirty="0"/>
              <a:t> and </a:t>
            </a:r>
            <a:r>
              <a:rPr lang="en-US" sz="1200" dirty="0">
                <a:solidFill>
                  <a:schemeClr val="accent2">
                    <a:lumMod val="75000"/>
                  </a:schemeClr>
                </a:solidFill>
              </a:rPr>
              <a:t>y</a:t>
            </a:r>
            <a:r>
              <a:rPr lang="en-US" sz="1200" dirty="0"/>
              <a:t>. </a:t>
            </a:r>
          </a:p>
        </p:txBody>
      </p:sp>
      <p:sp>
        <p:nvSpPr>
          <p:cNvPr id="30" name="TextBox 13">
            <a:extLst>
              <a:ext uri="{FF2B5EF4-FFF2-40B4-BE49-F238E27FC236}">
                <a16:creationId xmlns:a16="http://schemas.microsoft.com/office/drawing/2014/main" id="{5659F601-DAD4-4DA0-99B4-D64A306694F9}"/>
              </a:ext>
            </a:extLst>
          </p:cNvPr>
          <p:cNvSpPr txBox="1"/>
          <p:nvPr/>
        </p:nvSpPr>
        <p:spPr>
          <a:xfrm>
            <a:off x="9900000" y="4740264"/>
            <a:ext cx="3960000" cy="1080000"/>
          </a:xfrm>
          <a:prstGeom prst="rect">
            <a:avLst/>
          </a:prstGeom>
          <a:noFill/>
        </p:spPr>
        <p:txBody>
          <a:bodyPr wrap="square" lIns="60000" tIns="60000" rIns="60000" bIns="0" numCol="1" spcCol="1260000" rtlCol="0">
            <a:noAutofit/>
          </a:bodyPr>
          <a:lstStyle/>
          <a:p>
            <a:pPr algn="ctr">
              <a:spcAft>
                <a:spcPts val="400"/>
              </a:spcAft>
            </a:pPr>
            <a:r>
              <a:rPr lang="en-US" sz="1200" dirty="0"/>
              <a:t>Fig. 3  Spectrogram example of VC network</a:t>
            </a:r>
          </a:p>
          <a:p>
            <a:pPr algn="ctr">
              <a:spcAft>
                <a:spcPts val="400"/>
              </a:spcAft>
            </a:pPr>
            <a:r>
              <a:rPr lang="en-US" sz="1200" dirty="0">
                <a:solidFill>
                  <a:prstClr val="black"/>
                </a:solidFill>
              </a:rPr>
              <a:t>StarGAN-based VC methods preserves the prosody of speech.</a:t>
            </a:r>
          </a:p>
          <a:p>
            <a:pPr algn="ctr">
              <a:spcAft>
                <a:spcPts val="400"/>
              </a:spcAft>
            </a:pPr>
            <a:r>
              <a:rPr lang="en-US" sz="1200" dirty="0">
                <a:solidFill>
                  <a:prstClr val="black"/>
                </a:solidFill>
              </a:rPr>
              <a:t>The time alignment of phonemes does not change, while F0 and formants are converted.</a:t>
            </a:r>
          </a:p>
          <a:p>
            <a:pPr algn="ctr">
              <a:spcAft>
                <a:spcPts val="400"/>
              </a:spcAft>
            </a:pPr>
            <a:endParaRPr lang="en-US" sz="1200" dirty="0"/>
          </a:p>
        </p:txBody>
      </p:sp>
      <p:pic>
        <p:nvPicPr>
          <p:cNvPr id="31" name="Picture 3" descr="A close up of a map&#10;&#10;Description automatically generated">
            <a:extLst>
              <a:ext uri="{FF2B5EF4-FFF2-40B4-BE49-F238E27FC236}">
                <a16:creationId xmlns:a16="http://schemas.microsoft.com/office/drawing/2014/main" id="{E114D0C4-24A7-42C3-86A9-EB812F76E5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000" y="2160265"/>
            <a:ext cx="4216765" cy="2194750"/>
          </a:xfrm>
          <a:prstGeom prst="rect">
            <a:avLst/>
          </a:prstGeom>
        </p:spPr>
      </p:pic>
      <p:sp>
        <p:nvSpPr>
          <p:cNvPr id="32" name="TextBox 15">
            <a:extLst>
              <a:ext uri="{FF2B5EF4-FFF2-40B4-BE49-F238E27FC236}">
                <a16:creationId xmlns:a16="http://schemas.microsoft.com/office/drawing/2014/main" id="{4263716C-D13B-46FD-96B7-DD2088E8B227}"/>
              </a:ext>
            </a:extLst>
          </p:cNvPr>
          <p:cNvSpPr txBox="1"/>
          <p:nvPr/>
        </p:nvSpPr>
        <p:spPr>
          <a:xfrm>
            <a:off x="360000" y="4320264"/>
            <a:ext cx="4560000" cy="360000"/>
          </a:xfrm>
          <a:prstGeom prst="rect">
            <a:avLst/>
          </a:prstGeom>
          <a:noFill/>
        </p:spPr>
        <p:txBody>
          <a:bodyPr wrap="square" lIns="60000" tIns="60000" rIns="60000" bIns="0" numCol="1" spcCol="1260000" rtlCol="0">
            <a:noAutofit/>
          </a:bodyPr>
          <a:lstStyle/>
          <a:p>
            <a:pPr algn="ctr"/>
            <a:r>
              <a:rPr lang="en-US" sz="1200" dirty="0"/>
              <a:t>Fig. 1  One-shot voice conversion</a:t>
            </a:r>
          </a:p>
        </p:txBody>
      </p:sp>
    </p:spTree>
    <p:extLst>
      <p:ext uri="{BB962C8B-B14F-4D97-AF65-F5344CB8AC3E}">
        <p14:creationId xmlns:p14="http://schemas.microsoft.com/office/powerpoint/2010/main" val="3133800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30">
          <a:fgClr>
            <a:schemeClr val="accent5">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0" name="TextBox 17">
            <a:extLst>
              <a:ext uri="{FF2B5EF4-FFF2-40B4-BE49-F238E27FC236}">
                <a16:creationId xmlns:a16="http://schemas.microsoft.com/office/drawing/2014/main" id="{CBB404DC-793A-49BF-A99C-3CEE0D57FFD0}"/>
              </a:ext>
            </a:extLst>
          </p:cNvPr>
          <p:cNvSpPr txBox="1"/>
          <p:nvPr/>
        </p:nvSpPr>
        <p:spPr>
          <a:xfrm>
            <a:off x="360000" y="6660000"/>
            <a:ext cx="13680000" cy="2880000"/>
          </a:xfrm>
          <a:prstGeom prst="rect">
            <a:avLst/>
          </a:prstGeom>
          <a:noFill/>
        </p:spPr>
        <p:txBody>
          <a:bodyPr wrap="square" lIns="60000" tIns="60000" rIns="60000" bIns="0" numCol="2" spcCol="720000" rtlCol="0">
            <a:noAutofit/>
          </a:bodyPr>
          <a:lstStyle/>
          <a:p>
            <a:pPr algn="ctr">
              <a:lnSpc>
                <a:spcPct val="114000"/>
              </a:lnSpc>
            </a:pPr>
            <a:r>
              <a:rPr lang="en-US" altLang="zh-CN" sz="2400" b="1"/>
              <a:t>Abstract</a:t>
            </a:r>
          </a:p>
          <a:p>
            <a:pPr algn="just">
              <a:lnSpc>
                <a:spcPct val="114000"/>
              </a:lnSpc>
            </a:pPr>
            <a:r>
              <a:rPr lang="en-US" altLang="zh-CN" sz="2400"/>
              <a:t>We propose a one-shot voice conversion method that converts timbres of speech from or to unseen speakers. The network can be trained with multilingual speech dataset without text. Its voice quality is rated higher than StarGAN-VC baseline.</a:t>
            </a:r>
          </a:p>
          <a:p>
            <a:pPr lvl="0" algn="ctr">
              <a:lnSpc>
                <a:spcPct val="125000"/>
              </a:lnSpc>
            </a:pPr>
            <a:endParaRPr lang="en-US" sz="2400" b="1">
              <a:solidFill>
                <a:prstClr val="black"/>
              </a:solidFill>
            </a:endParaRPr>
          </a:p>
          <a:p>
            <a:pPr lvl="0" algn="ctr">
              <a:lnSpc>
                <a:spcPct val="125000"/>
              </a:lnSpc>
            </a:pPr>
            <a:endParaRPr lang="en-US" sz="2400" b="1">
              <a:solidFill>
                <a:prstClr val="black"/>
              </a:solidFill>
            </a:endParaRPr>
          </a:p>
          <a:p>
            <a:pPr lvl="0" algn="ctr">
              <a:lnSpc>
                <a:spcPct val="125000"/>
              </a:lnSpc>
            </a:pPr>
            <a:endParaRPr lang="en-US" sz="2400" b="1">
              <a:solidFill>
                <a:prstClr val="black"/>
              </a:solidFill>
            </a:endParaRPr>
          </a:p>
          <a:p>
            <a:pPr lvl="0" algn="ctr">
              <a:lnSpc>
                <a:spcPct val="125000"/>
              </a:lnSpc>
            </a:pPr>
            <a:r>
              <a:rPr lang="en-US" sz="2400" b="1">
                <a:solidFill>
                  <a:prstClr val="black"/>
                </a:solidFill>
              </a:rPr>
              <a:t>1</a:t>
            </a:r>
            <a:r>
              <a:rPr lang="en-US" sz="2400" b="1" dirty="0">
                <a:solidFill>
                  <a:prstClr val="black"/>
                </a:solidFill>
              </a:rPr>
              <a:t>. Introduction</a:t>
            </a:r>
          </a:p>
          <a:p>
            <a:pPr lvl="0" algn="just">
              <a:lnSpc>
                <a:spcPct val="125000"/>
              </a:lnSpc>
            </a:pPr>
            <a:r>
              <a:rPr lang="en-US" dirty="0">
                <a:solidFill>
                  <a:prstClr val="black"/>
                </a:solidFill>
              </a:rPr>
              <a:t>Voice conversion (VC) is a technique that converts the speaker’s timbre (acoustic features) of a speech to another person’s, without changing the words the speaker </a:t>
            </a:r>
            <a:r>
              <a:rPr lang="en-US">
                <a:solidFill>
                  <a:prstClr val="black"/>
                </a:solidFill>
              </a:rPr>
              <a:t>said.</a:t>
            </a:r>
            <a:endParaRPr lang="en-US" sz="1200" dirty="0"/>
          </a:p>
        </p:txBody>
      </p:sp>
      <p:sp>
        <p:nvSpPr>
          <p:cNvPr id="21" name="Rectangle 1">
            <a:extLst>
              <a:ext uri="{FF2B5EF4-FFF2-40B4-BE49-F238E27FC236}">
                <a16:creationId xmlns:a16="http://schemas.microsoft.com/office/drawing/2014/main" id="{785F7E3C-DAB4-46CC-9FA4-81BD990D30FD}"/>
              </a:ext>
            </a:extLst>
          </p:cNvPr>
          <p:cNvSpPr/>
          <p:nvPr/>
        </p:nvSpPr>
        <p:spPr>
          <a:xfrm>
            <a:off x="360000" y="240265"/>
            <a:ext cx="13680000" cy="1440000"/>
          </a:xfrm>
          <a:prstGeom prst="rect">
            <a:avLst/>
          </a:prstGeom>
          <a:gradFill>
            <a:gsLst>
              <a:gs pos="0">
                <a:srgbClr val="0070C0"/>
              </a:gs>
              <a:gs pos="50000">
                <a:srgbClr val="00B0F0"/>
              </a:gs>
              <a:gs pos="100000">
                <a:schemeClr val="accent5">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600" dirty="0"/>
              <a:t>ONE-SHOT VOICE CONVERSION USING STAR-GAN</a:t>
            </a:r>
          </a:p>
          <a:p>
            <a:pPr algn="ctr"/>
            <a:endParaRPr lang="en-US" sz="1200" i="1" dirty="0">
              <a:latin typeface="Times New Roman" panose="02020603050405020304" pitchFamily="18" charset="0"/>
              <a:cs typeface="Times New Roman" panose="02020603050405020304" pitchFamily="18" charset="0"/>
            </a:endParaRPr>
          </a:p>
          <a:p>
            <a:pPr algn="ctr"/>
            <a:r>
              <a:rPr lang="en-US" sz="2400" i="1" dirty="0">
                <a:solidFill>
                  <a:schemeClr val="tx1"/>
                </a:solidFill>
                <a:latin typeface="Arial" panose="020B0604020202020204" pitchFamily="34" charset="0"/>
                <a:cs typeface="Arial" panose="020B0604020202020204" pitchFamily="34" charset="0"/>
              </a:rPr>
              <a:t>Ruobai Wang</a:t>
            </a:r>
            <a:r>
              <a:rPr lang="en-US" sz="2400" i="1">
                <a:solidFill>
                  <a:schemeClr val="tx1"/>
                </a:solidFill>
                <a:latin typeface="Arial" panose="020B0604020202020204" pitchFamily="34" charset="0"/>
                <a:cs typeface="Arial" panose="020B0604020202020204" pitchFamily="34" charset="0"/>
              </a:rPr>
              <a:t>,    et. al.</a:t>
            </a:r>
            <a:endParaRPr lang="en-US" sz="2400" i="1" dirty="0">
              <a:solidFill>
                <a:schemeClr val="tx1"/>
              </a:solidFill>
              <a:latin typeface="Arial" panose="020B0604020202020204" pitchFamily="34" charset="0"/>
              <a:cs typeface="Arial" panose="020B0604020202020204" pitchFamily="34" charset="0"/>
            </a:endParaRPr>
          </a:p>
          <a:p>
            <a:pPr algn="ctr"/>
            <a:endParaRPr lang="en-US" sz="1200" i="1" dirty="0">
              <a:solidFill>
                <a:schemeClr val="tx1"/>
              </a:solidFill>
              <a:latin typeface="Times New Roman" panose="02020603050405020304" pitchFamily="18" charset="0"/>
              <a:cs typeface="Times New Roman" panose="02020603050405020304" pitchFamily="18" charset="0"/>
            </a:endParaRPr>
          </a:p>
        </p:txBody>
      </p:sp>
      <p:sp>
        <p:nvSpPr>
          <p:cNvPr id="23" name="Rectangle 9">
            <a:extLst>
              <a:ext uri="{FF2B5EF4-FFF2-40B4-BE49-F238E27FC236}">
                <a16:creationId xmlns:a16="http://schemas.microsoft.com/office/drawing/2014/main" id="{39DA4B70-BB46-4CC6-BC96-F6F7208F7F9D}"/>
              </a:ext>
            </a:extLst>
          </p:cNvPr>
          <p:cNvSpPr/>
          <p:nvPr/>
        </p:nvSpPr>
        <p:spPr>
          <a:xfrm>
            <a:off x="0" y="264"/>
            <a:ext cx="360000" cy="10080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a:p>
        </p:txBody>
      </p:sp>
      <p:sp>
        <p:nvSpPr>
          <p:cNvPr id="24" name="Rectangle 10">
            <a:extLst>
              <a:ext uri="{FF2B5EF4-FFF2-40B4-BE49-F238E27FC236}">
                <a16:creationId xmlns:a16="http://schemas.microsoft.com/office/drawing/2014/main" id="{27CB3862-C7C4-4D51-B95C-57C79DDE7441}"/>
              </a:ext>
            </a:extLst>
          </p:cNvPr>
          <p:cNvSpPr/>
          <p:nvPr/>
        </p:nvSpPr>
        <p:spPr>
          <a:xfrm>
            <a:off x="14040000" y="264"/>
            <a:ext cx="360000" cy="10080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a:p>
        </p:txBody>
      </p:sp>
      <p:sp>
        <p:nvSpPr>
          <p:cNvPr id="25" name="Rectangle 11">
            <a:extLst>
              <a:ext uri="{FF2B5EF4-FFF2-40B4-BE49-F238E27FC236}">
                <a16:creationId xmlns:a16="http://schemas.microsoft.com/office/drawing/2014/main" id="{B293B21A-C8A8-4617-9059-10AB7066A744}"/>
              </a:ext>
            </a:extLst>
          </p:cNvPr>
          <p:cNvSpPr/>
          <p:nvPr/>
        </p:nvSpPr>
        <p:spPr>
          <a:xfrm>
            <a:off x="63500" y="264"/>
            <a:ext cx="14256000" cy="2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a:p>
        </p:txBody>
      </p:sp>
      <p:sp>
        <p:nvSpPr>
          <p:cNvPr id="26" name="Rectangle 12">
            <a:extLst>
              <a:ext uri="{FF2B5EF4-FFF2-40B4-BE49-F238E27FC236}">
                <a16:creationId xmlns:a16="http://schemas.microsoft.com/office/drawing/2014/main" id="{0EAB48C7-4E0E-4490-9863-5973DF083C1D}"/>
              </a:ext>
            </a:extLst>
          </p:cNvPr>
          <p:cNvSpPr/>
          <p:nvPr/>
        </p:nvSpPr>
        <p:spPr>
          <a:xfrm>
            <a:off x="63501" y="9840264"/>
            <a:ext cx="14256000" cy="2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a:p>
        </p:txBody>
      </p:sp>
      <p:pic>
        <p:nvPicPr>
          <p:cNvPr id="28" name="Picture 16" descr="A picture containing food&#10;&#10;Description automatically generated">
            <a:extLst>
              <a:ext uri="{FF2B5EF4-FFF2-40B4-BE49-F238E27FC236}">
                <a16:creationId xmlns:a16="http://schemas.microsoft.com/office/drawing/2014/main" id="{22689C56-2636-40FE-9A9F-65B72087BB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0000" y="1980000"/>
            <a:ext cx="5258256" cy="3932261"/>
          </a:xfrm>
          <a:prstGeom prst="rect">
            <a:avLst/>
          </a:prstGeom>
        </p:spPr>
      </p:pic>
      <p:sp>
        <p:nvSpPr>
          <p:cNvPr id="30" name="TextBox 13">
            <a:extLst>
              <a:ext uri="{FF2B5EF4-FFF2-40B4-BE49-F238E27FC236}">
                <a16:creationId xmlns:a16="http://schemas.microsoft.com/office/drawing/2014/main" id="{5659F601-DAD4-4DA0-99B4-D64A306694F9}"/>
              </a:ext>
            </a:extLst>
          </p:cNvPr>
          <p:cNvSpPr txBox="1"/>
          <p:nvPr/>
        </p:nvSpPr>
        <p:spPr>
          <a:xfrm>
            <a:off x="7560000" y="6012000"/>
            <a:ext cx="6120000" cy="1440000"/>
          </a:xfrm>
          <a:prstGeom prst="rect">
            <a:avLst/>
          </a:prstGeom>
          <a:noFill/>
        </p:spPr>
        <p:txBody>
          <a:bodyPr wrap="square" lIns="60000" tIns="60000" rIns="60000" bIns="0" numCol="1" spcCol="1260000" rtlCol="0">
            <a:noAutofit/>
          </a:bodyPr>
          <a:lstStyle/>
          <a:p>
            <a:pPr algn="ctr">
              <a:lnSpc>
                <a:spcPct val="150000"/>
              </a:lnSpc>
              <a:spcAft>
                <a:spcPts val="400"/>
              </a:spcAft>
            </a:pPr>
            <a:r>
              <a:rPr lang="en-US" dirty="0"/>
              <a:t>Fig. 3  Spectrogram example of VC network</a:t>
            </a:r>
          </a:p>
          <a:p>
            <a:pPr algn="ctr">
              <a:spcAft>
                <a:spcPts val="400"/>
              </a:spcAft>
            </a:pPr>
            <a:r>
              <a:rPr lang="en-US" dirty="0">
                <a:solidFill>
                  <a:prstClr val="black"/>
                </a:solidFill>
              </a:rPr>
              <a:t>StarGAN-based VC methods preserves the prosody of speech.</a:t>
            </a:r>
          </a:p>
          <a:p>
            <a:pPr algn="ctr">
              <a:spcAft>
                <a:spcPts val="400"/>
              </a:spcAft>
            </a:pPr>
            <a:r>
              <a:rPr lang="en-US" dirty="0">
                <a:solidFill>
                  <a:prstClr val="black"/>
                </a:solidFill>
              </a:rPr>
              <a:t>The time alignment of phonemes does </a:t>
            </a:r>
            <a:r>
              <a:rPr lang="en-US">
                <a:solidFill>
                  <a:prstClr val="black"/>
                </a:solidFill>
              </a:rPr>
              <a:t>not change, while </a:t>
            </a:r>
            <a:r>
              <a:rPr lang="en-US" dirty="0">
                <a:solidFill>
                  <a:prstClr val="black"/>
                </a:solidFill>
              </a:rPr>
              <a:t>F0 and </a:t>
            </a:r>
            <a:r>
              <a:rPr lang="en-US">
                <a:solidFill>
                  <a:prstClr val="black"/>
                </a:solidFill>
              </a:rPr>
              <a:t>formants are </a:t>
            </a:r>
            <a:r>
              <a:rPr lang="en-US" dirty="0">
                <a:solidFill>
                  <a:prstClr val="black"/>
                </a:solidFill>
              </a:rPr>
              <a:t>converted.</a:t>
            </a:r>
          </a:p>
          <a:p>
            <a:pPr algn="ctr">
              <a:spcAft>
                <a:spcPts val="400"/>
              </a:spcAft>
            </a:pPr>
            <a:endParaRPr lang="en-US" dirty="0"/>
          </a:p>
        </p:txBody>
      </p:sp>
      <p:pic>
        <p:nvPicPr>
          <p:cNvPr id="31" name="Picture 3" descr="A close up of a map&#10;&#10;Description automatically generated">
            <a:extLst>
              <a:ext uri="{FF2B5EF4-FFF2-40B4-BE49-F238E27FC236}">
                <a16:creationId xmlns:a16="http://schemas.microsoft.com/office/drawing/2014/main" id="{E114D0C4-24A7-42C3-86A9-EB812F76E5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999" y="1980000"/>
            <a:ext cx="6325148" cy="3292125"/>
          </a:xfrm>
          <a:prstGeom prst="rect">
            <a:avLst/>
          </a:prstGeom>
        </p:spPr>
      </p:pic>
      <p:sp>
        <p:nvSpPr>
          <p:cNvPr id="32" name="TextBox 15">
            <a:extLst>
              <a:ext uri="{FF2B5EF4-FFF2-40B4-BE49-F238E27FC236}">
                <a16:creationId xmlns:a16="http://schemas.microsoft.com/office/drawing/2014/main" id="{4263716C-D13B-46FD-96B7-DD2088E8B227}"/>
              </a:ext>
            </a:extLst>
          </p:cNvPr>
          <p:cNvSpPr txBox="1"/>
          <p:nvPr/>
        </p:nvSpPr>
        <p:spPr>
          <a:xfrm>
            <a:off x="1404000" y="5580000"/>
            <a:ext cx="4560000" cy="360000"/>
          </a:xfrm>
          <a:prstGeom prst="rect">
            <a:avLst/>
          </a:prstGeom>
          <a:noFill/>
        </p:spPr>
        <p:txBody>
          <a:bodyPr wrap="square" lIns="60000" tIns="60000" rIns="60000" bIns="0" numCol="1" spcCol="1260000" rtlCol="0">
            <a:noAutofit/>
          </a:bodyPr>
          <a:lstStyle/>
          <a:p>
            <a:pPr algn="ctr"/>
            <a:r>
              <a:rPr lang="en-US" dirty="0"/>
              <a:t>Fig. 1  One-shot voice conversion</a:t>
            </a:r>
          </a:p>
        </p:txBody>
      </p:sp>
    </p:spTree>
    <p:extLst>
      <p:ext uri="{BB962C8B-B14F-4D97-AF65-F5344CB8AC3E}">
        <p14:creationId xmlns:p14="http://schemas.microsoft.com/office/powerpoint/2010/main" val="114122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30">
          <a:fgClr>
            <a:schemeClr val="accent5">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0" name="TextBox 17">
            <a:extLst>
              <a:ext uri="{FF2B5EF4-FFF2-40B4-BE49-F238E27FC236}">
                <a16:creationId xmlns:a16="http://schemas.microsoft.com/office/drawing/2014/main" id="{CBB404DC-793A-49BF-A99C-3CEE0D57FFD0}"/>
              </a:ext>
            </a:extLst>
          </p:cNvPr>
          <p:cNvSpPr txBox="1"/>
          <p:nvPr/>
        </p:nvSpPr>
        <p:spPr>
          <a:xfrm>
            <a:off x="720000" y="2160000"/>
            <a:ext cx="5760000" cy="7200000"/>
          </a:xfrm>
          <a:prstGeom prst="rect">
            <a:avLst/>
          </a:prstGeom>
          <a:noFill/>
        </p:spPr>
        <p:txBody>
          <a:bodyPr wrap="square" lIns="60000" tIns="60000" rIns="60000" bIns="0" numCol="1" spcCol="720000" rtlCol="0">
            <a:noAutofit/>
          </a:bodyPr>
          <a:lstStyle/>
          <a:p>
            <a:pPr algn="ctr"/>
            <a:r>
              <a:rPr lang="en-US" altLang="zh-CN" sz="2400" b="1"/>
              <a:t>2. Network Structure</a:t>
            </a:r>
          </a:p>
          <a:p>
            <a:pPr algn="just">
              <a:lnSpc>
                <a:spcPct val="125000"/>
              </a:lnSpc>
            </a:pPr>
            <a:endParaRPr lang="en-US" altLang="zh-CN"/>
          </a:p>
          <a:p>
            <a:pPr algn="just">
              <a:lnSpc>
                <a:spcPct val="125000"/>
              </a:lnSpc>
              <a:spcAft>
                <a:spcPts val="1200"/>
              </a:spcAft>
            </a:pPr>
            <a:r>
              <a:rPr lang="en-US" altLang="zh-CN" sz="2000"/>
              <a:t>The pipeline of our StarGAN-based voice conversion system is described in Fig. 2.</a:t>
            </a:r>
          </a:p>
          <a:p>
            <a:pPr algn="just">
              <a:lnSpc>
                <a:spcPct val="125000"/>
              </a:lnSpc>
              <a:spcAft>
                <a:spcPts val="1200"/>
              </a:spcAft>
            </a:pPr>
            <a:r>
              <a:rPr lang="en-US" altLang="zh-CN" sz="2000"/>
              <a:t>The </a:t>
            </a:r>
            <a:r>
              <a:rPr lang="en-US" altLang="zh-CN" sz="2000">
                <a:solidFill>
                  <a:schemeClr val="accent4">
                    <a:lumMod val="50000"/>
                  </a:schemeClr>
                </a:solidFill>
              </a:rPr>
              <a:t>generator</a:t>
            </a:r>
            <a:r>
              <a:rPr lang="en-US" altLang="zh-CN" sz="2000"/>
              <a:t> and </a:t>
            </a:r>
            <a:r>
              <a:rPr lang="en-US" altLang="zh-CN" sz="2000">
                <a:solidFill>
                  <a:srgbClr val="7030A0"/>
                </a:solidFill>
              </a:rPr>
              <a:t>discriminator</a:t>
            </a:r>
            <a:r>
              <a:rPr lang="en-US" altLang="zh-CN" sz="2000"/>
              <a:t> are trained in turn.</a:t>
            </a:r>
          </a:p>
          <a:p>
            <a:pPr algn="just">
              <a:lnSpc>
                <a:spcPct val="125000"/>
              </a:lnSpc>
              <a:spcAft>
                <a:spcPts val="1200"/>
              </a:spcAft>
            </a:pPr>
            <a:r>
              <a:rPr lang="en-US" altLang="zh-CN" sz="2000"/>
              <a:t>The </a:t>
            </a:r>
            <a:r>
              <a:rPr lang="en-US" altLang="zh-CN" sz="2000">
                <a:solidFill>
                  <a:srgbClr val="0070C0"/>
                </a:solidFill>
              </a:rPr>
              <a:t>upper part (blue block) </a:t>
            </a:r>
            <a:r>
              <a:rPr lang="en-US" altLang="zh-CN" sz="2000"/>
              <a:t>shows the training process of </a:t>
            </a:r>
            <a:r>
              <a:rPr lang="en-US" altLang="zh-CN" sz="2000">
                <a:solidFill>
                  <a:srgbClr val="7030A0"/>
                </a:solidFill>
              </a:rPr>
              <a:t>D</a:t>
            </a:r>
            <a:r>
              <a:rPr lang="en-US" altLang="zh-CN" sz="2000"/>
              <a:t> with </a:t>
            </a:r>
            <a:r>
              <a:rPr lang="en-US" altLang="zh-CN" sz="2000">
                <a:solidFill>
                  <a:schemeClr val="accent4">
                    <a:lumMod val="75000"/>
                  </a:schemeClr>
                </a:solidFill>
              </a:rPr>
              <a:t>G</a:t>
            </a:r>
            <a:r>
              <a:rPr lang="en-US" altLang="zh-CN" sz="2000"/>
              <a:t> fixed. </a:t>
            </a:r>
            <a:r>
              <a:rPr lang="en-US" altLang="zh-CN" sz="2000">
                <a:solidFill>
                  <a:srgbClr val="7030A0"/>
                </a:solidFill>
              </a:rPr>
              <a:t>D</a:t>
            </a:r>
            <a:r>
              <a:rPr lang="en-US" altLang="zh-CN" sz="2000"/>
              <a:t> is expected to classify the original spectrogram </a:t>
            </a:r>
            <a:r>
              <a:rPr lang="en-US" altLang="zh-CN" sz="2000">
                <a:solidFill>
                  <a:schemeClr val="accent6">
                    <a:lumMod val="75000"/>
                  </a:schemeClr>
                </a:solidFill>
              </a:rPr>
              <a:t>X</a:t>
            </a:r>
            <a:r>
              <a:rPr lang="en-US" altLang="zh-CN" sz="2000"/>
              <a:t> as </a:t>
            </a:r>
            <a:r>
              <a:rPr lang="en-US" altLang="zh-CN" sz="2000" i="1">
                <a:solidFill>
                  <a:srgbClr val="7030A0"/>
                </a:solidFill>
                <a:latin typeface="Times New Roman" panose="02020603050405020304" pitchFamily="18" charset="0"/>
                <a:cs typeface="Times New Roman" panose="02020603050405020304" pitchFamily="18" charset="0"/>
              </a:rPr>
              <a:t>real</a:t>
            </a:r>
            <a:r>
              <a:rPr lang="en-US" altLang="zh-CN" sz="2000"/>
              <a:t> and </a:t>
            </a:r>
            <a:r>
              <a:rPr lang="en-US" altLang="zh-CN" sz="2000" i="1">
                <a:solidFill>
                  <a:srgbClr val="7030A0"/>
                </a:solidFill>
                <a:latin typeface="Times New Roman" panose="02020603050405020304" pitchFamily="18" charset="0"/>
                <a:cs typeface="Times New Roman" panose="02020603050405020304" pitchFamily="18" charset="0"/>
              </a:rPr>
              <a:t>spoken by </a:t>
            </a:r>
            <a:r>
              <a:rPr lang="en-US" altLang="zh-CN" sz="2000" i="1">
                <a:solidFill>
                  <a:schemeClr val="accent6">
                    <a:lumMod val="75000"/>
                  </a:schemeClr>
                </a:solidFill>
                <a:latin typeface="Times New Roman" panose="02020603050405020304" pitchFamily="18" charset="0"/>
                <a:cs typeface="Times New Roman" panose="02020603050405020304" pitchFamily="18" charset="0"/>
              </a:rPr>
              <a:t>speaker </a:t>
            </a:r>
            <a:r>
              <a:rPr lang="en-US" altLang="zh-CN" sz="2000" i="1">
                <a:solidFill>
                  <a:schemeClr val="accent6">
                    <a:lumMod val="75000"/>
                  </a:schemeClr>
                </a:solidFill>
                <a:cs typeface="Times New Roman" panose="02020603050405020304" pitchFamily="18" charset="0"/>
              </a:rPr>
              <a:t>X</a:t>
            </a:r>
            <a:r>
              <a:rPr lang="en-US" altLang="zh-CN" sz="2000"/>
              <a:t>, while the generated spectrogram </a:t>
            </a:r>
            <a:r>
              <a:rPr lang="en-US" altLang="zh-CN" sz="2000">
                <a:solidFill>
                  <a:schemeClr val="accent2">
                    <a:lumMod val="75000"/>
                  </a:schemeClr>
                </a:solidFill>
              </a:rPr>
              <a:t>Y’</a:t>
            </a:r>
            <a:r>
              <a:rPr lang="en-US" altLang="zh-CN" sz="2000"/>
              <a:t> as </a:t>
            </a:r>
            <a:r>
              <a:rPr lang="en-US" altLang="zh-CN" sz="2000" i="1">
                <a:solidFill>
                  <a:srgbClr val="002060"/>
                </a:solidFill>
                <a:latin typeface="Times New Roman" panose="02020603050405020304" pitchFamily="18" charset="0"/>
                <a:cs typeface="Times New Roman" panose="02020603050405020304" pitchFamily="18" charset="0"/>
              </a:rPr>
              <a:t>fake</a:t>
            </a:r>
            <a:r>
              <a:rPr lang="en-US" altLang="zh-CN" sz="2000">
                <a:solidFill>
                  <a:srgbClr val="7030A0"/>
                </a:solidFill>
              </a:rPr>
              <a:t>.</a:t>
            </a:r>
          </a:p>
          <a:p>
            <a:pPr algn="just">
              <a:lnSpc>
                <a:spcPct val="125000"/>
              </a:lnSpc>
              <a:spcAft>
                <a:spcPts val="1200"/>
              </a:spcAft>
            </a:pPr>
            <a:r>
              <a:rPr lang="en-US" altLang="zh-CN" sz="2000"/>
              <a:t>The </a:t>
            </a:r>
            <a:r>
              <a:rPr lang="en-US" altLang="zh-CN" sz="2000">
                <a:solidFill>
                  <a:srgbClr val="C00000"/>
                </a:solidFill>
              </a:rPr>
              <a:t>lower part (red block) </a:t>
            </a:r>
            <a:r>
              <a:rPr lang="en-US" altLang="zh-CN" sz="2000"/>
              <a:t>shows the training process of </a:t>
            </a:r>
            <a:r>
              <a:rPr lang="en-US" altLang="zh-CN" sz="2000">
                <a:solidFill>
                  <a:schemeClr val="accent4">
                    <a:lumMod val="75000"/>
                  </a:schemeClr>
                </a:solidFill>
              </a:rPr>
              <a:t>G</a:t>
            </a:r>
            <a:r>
              <a:rPr lang="en-US" altLang="zh-CN" sz="2000"/>
              <a:t> with </a:t>
            </a:r>
            <a:r>
              <a:rPr lang="en-US" altLang="zh-CN" sz="2000">
                <a:solidFill>
                  <a:srgbClr val="7030A0"/>
                </a:solidFill>
              </a:rPr>
              <a:t>D</a:t>
            </a:r>
            <a:r>
              <a:rPr lang="en-US" altLang="zh-CN" sz="2000"/>
              <a:t> fixed. </a:t>
            </a:r>
            <a:r>
              <a:rPr lang="en-US" altLang="zh-CN" sz="2000">
                <a:solidFill>
                  <a:schemeClr val="accent4">
                    <a:lumMod val="75000"/>
                  </a:schemeClr>
                </a:solidFill>
              </a:rPr>
              <a:t>G</a:t>
            </a:r>
            <a:r>
              <a:rPr lang="en-US" altLang="zh-CN" sz="2000"/>
              <a:t> is expected to generate a spectrogram </a:t>
            </a:r>
            <a:r>
              <a:rPr lang="en-US" altLang="zh-CN" sz="2000">
                <a:solidFill>
                  <a:schemeClr val="accent2">
                    <a:lumMod val="75000"/>
                  </a:schemeClr>
                </a:solidFill>
              </a:rPr>
              <a:t>Y’ </a:t>
            </a:r>
            <a:r>
              <a:rPr lang="en-US" altLang="zh-CN" sz="2000"/>
              <a:t>that makes </a:t>
            </a:r>
            <a:r>
              <a:rPr lang="en-US" altLang="zh-CN" sz="2000">
                <a:solidFill>
                  <a:srgbClr val="7030A0"/>
                </a:solidFill>
              </a:rPr>
              <a:t>D</a:t>
            </a:r>
            <a:r>
              <a:rPr lang="en-US" altLang="zh-CN" sz="2000"/>
              <a:t> classify it as </a:t>
            </a:r>
            <a:r>
              <a:rPr lang="en-US" altLang="zh-CN" sz="2000" i="1">
                <a:solidFill>
                  <a:srgbClr val="7030A0"/>
                </a:solidFill>
                <a:latin typeface="Times New Roman" panose="02020603050405020304" pitchFamily="18" charset="0"/>
                <a:cs typeface="Times New Roman" panose="02020603050405020304" pitchFamily="18" charset="0"/>
              </a:rPr>
              <a:t>real</a:t>
            </a:r>
            <a:r>
              <a:rPr lang="en-US" altLang="zh-CN" sz="2000" i="1"/>
              <a:t> </a:t>
            </a:r>
            <a:r>
              <a:rPr lang="en-US" altLang="zh-CN" sz="2000"/>
              <a:t>and </a:t>
            </a:r>
            <a:r>
              <a:rPr lang="en-US" altLang="zh-CN" sz="2000" i="1">
                <a:solidFill>
                  <a:srgbClr val="7030A0"/>
                </a:solidFill>
                <a:latin typeface="Times New Roman" panose="02020603050405020304" pitchFamily="18" charset="0"/>
                <a:cs typeface="Times New Roman" panose="02020603050405020304" pitchFamily="18" charset="0"/>
              </a:rPr>
              <a:t>spoken by </a:t>
            </a:r>
            <a:r>
              <a:rPr lang="en-US" altLang="zh-CN" sz="2000" i="1">
                <a:solidFill>
                  <a:schemeClr val="accent2">
                    <a:lumMod val="75000"/>
                  </a:schemeClr>
                </a:solidFill>
                <a:latin typeface="Times New Roman" panose="02020603050405020304" pitchFamily="18" charset="0"/>
                <a:cs typeface="Times New Roman" panose="02020603050405020304" pitchFamily="18" charset="0"/>
              </a:rPr>
              <a:t>speaker </a:t>
            </a:r>
            <a:r>
              <a:rPr lang="en-US" altLang="zh-CN" sz="2000" i="1">
                <a:solidFill>
                  <a:schemeClr val="accent2">
                    <a:lumMod val="75000"/>
                  </a:schemeClr>
                </a:solidFill>
              </a:rPr>
              <a:t>Y</a:t>
            </a:r>
            <a:r>
              <a:rPr lang="en-US" altLang="zh-CN" sz="2000"/>
              <a:t>, and </a:t>
            </a:r>
            <a:r>
              <a:rPr lang="en-US" altLang="zh-CN" sz="2000">
                <a:solidFill>
                  <a:srgbClr val="00B050"/>
                </a:solidFill>
              </a:rPr>
              <a:t>reconstruct a spectrogram X’</a:t>
            </a:r>
            <a:r>
              <a:rPr lang="en-US" altLang="zh-CN" sz="2000"/>
              <a:t> which is as close to </a:t>
            </a:r>
            <a:r>
              <a:rPr lang="en-US" altLang="zh-CN" sz="2000">
                <a:solidFill>
                  <a:schemeClr val="accent6">
                    <a:lumMod val="75000"/>
                  </a:schemeClr>
                </a:solidFill>
              </a:rPr>
              <a:t>X</a:t>
            </a:r>
            <a:r>
              <a:rPr lang="en-US" altLang="zh-CN" sz="2000"/>
              <a:t> as possible.</a:t>
            </a:r>
          </a:p>
          <a:p>
            <a:pPr algn="ctr">
              <a:lnSpc>
                <a:spcPct val="114000"/>
              </a:lnSpc>
            </a:pPr>
            <a:endParaRPr lang="en-US" dirty="0"/>
          </a:p>
        </p:txBody>
      </p:sp>
      <p:sp>
        <p:nvSpPr>
          <p:cNvPr id="21" name="Rectangle 1">
            <a:extLst>
              <a:ext uri="{FF2B5EF4-FFF2-40B4-BE49-F238E27FC236}">
                <a16:creationId xmlns:a16="http://schemas.microsoft.com/office/drawing/2014/main" id="{785F7E3C-DAB4-46CC-9FA4-81BD990D30FD}"/>
              </a:ext>
            </a:extLst>
          </p:cNvPr>
          <p:cNvSpPr/>
          <p:nvPr/>
        </p:nvSpPr>
        <p:spPr>
          <a:xfrm>
            <a:off x="360000" y="240265"/>
            <a:ext cx="13680000" cy="1440000"/>
          </a:xfrm>
          <a:prstGeom prst="rect">
            <a:avLst/>
          </a:prstGeom>
          <a:gradFill>
            <a:gsLst>
              <a:gs pos="0">
                <a:srgbClr val="0070C0"/>
              </a:gs>
              <a:gs pos="50000">
                <a:srgbClr val="00B0F0"/>
              </a:gs>
              <a:gs pos="100000">
                <a:schemeClr val="accent5">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600" dirty="0"/>
              <a:t>ONE-SHOT VOICE CONVERSION USING STAR-GAN</a:t>
            </a:r>
          </a:p>
          <a:p>
            <a:pPr algn="ctr"/>
            <a:endParaRPr lang="en-US" sz="1200" i="1" dirty="0">
              <a:latin typeface="Times New Roman" panose="02020603050405020304" pitchFamily="18" charset="0"/>
              <a:cs typeface="Times New Roman" panose="02020603050405020304" pitchFamily="18" charset="0"/>
            </a:endParaRPr>
          </a:p>
          <a:p>
            <a:pPr algn="ctr"/>
            <a:r>
              <a:rPr lang="en-US" sz="2400" i="1" dirty="0">
                <a:solidFill>
                  <a:schemeClr val="tx1"/>
                </a:solidFill>
                <a:latin typeface="Arial" panose="020B0604020202020204" pitchFamily="34" charset="0"/>
                <a:cs typeface="Arial" panose="020B0604020202020204" pitchFamily="34" charset="0"/>
              </a:rPr>
              <a:t>Ruobai Wang</a:t>
            </a:r>
            <a:r>
              <a:rPr lang="en-US" sz="2400" i="1">
                <a:solidFill>
                  <a:schemeClr val="tx1"/>
                </a:solidFill>
                <a:latin typeface="Arial" panose="020B0604020202020204" pitchFamily="34" charset="0"/>
                <a:cs typeface="Arial" panose="020B0604020202020204" pitchFamily="34" charset="0"/>
              </a:rPr>
              <a:t>,    et. al.</a:t>
            </a:r>
            <a:endParaRPr lang="en-US" sz="2400" i="1" dirty="0">
              <a:solidFill>
                <a:schemeClr val="tx1"/>
              </a:solidFill>
              <a:latin typeface="Arial" panose="020B0604020202020204" pitchFamily="34" charset="0"/>
              <a:cs typeface="Arial" panose="020B0604020202020204" pitchFamily="34" charset="0"/>
            </a:endParaRPr>
          </a:p>
          <a:p>
            <a:pPr algn="ctr"/>
            <a:endParaRPr lang="en-US" sz="1200" i="1" dirty="0">
              <a:solidFill>
                <a:schemeClr val="tx1"/>
              </a:solidFill>
              <a:latin typeface="Times New Roman" panose="02020603050405020304" pitchFamily="18" charset="0"/>
              <a:cs typeface="Times New Roman" panose="02020603050405020304" pitchFamily="18" charset="0"/>
            </a:endParaRPr>
          </a:p>
        </p:txBody>
      </p:sp>
      <p:sp>
        <p:nvSpPr>
          <p:cNvPr id="23" name="Rectangle 9">
            <a:extLst>
              <a:ext uri="{FF2B5EF4-FFF2-40B4-BE49-F238E27FC236}">
                <a16:creationId xmlns:a16="http://schemas.microsoft.com/office/drawing/2014/main" id="{39DA4B70-BB46-4CC6-BC96-F6F7208F7F9D}"/>
              </a:ext>
            </a:extLst>
          </p:cNvPr>
          <p:cNvSpPr/>
          <p:nvPr/>
        </p:nvSpPr>
        <p:spPr>
          <a:xfrm>
            <a:off x="0" y="264"/>
            <a:ext cx="360000" cy="10080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a:p>
        </p:txBody>
      </p:sp>
      <p:sp>
        <p:nvSpPr>
          <p:cNvPr id="24" name="Rectangle 10">
            <a:extLst>
              <a:ext uri="{FF2B5EF4-FFF2-40B4-BE49-F238E27FC236}">
                <a16:creationId xmlns:a16="http://schemas.microsoft.com/office/drawing/2014/main" id="{27CB3862-C7C4-4D51-B95C-57C79DDE7441}"/>
              </a:ext>
            </a:extLst>
          </p:cNvPr>
          <p:cNvSpPr/>
          <p:nvPr/>
        </p:nvSpPr>
        <p:spPr>
          <a:xfrm>
            <a:off x="14040000" y="264"/>
            <a:ext cx="360000" cy="10080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a:p>
        </p:txBody>
      </p:sp>
      <p:sp>
        <p:nvSpPr>
          <p:cNvPr id="25" name="Rectangle 11">
            <a:extLst>
              <a:ext uri="{FF2B5EF4-FFF2-40B4-BE49-F238E27FC236}">
                <a16:creationId xmlns:a16="http://schemas.microsoft.com/office/drawing/2014/main" id="{B293B21A-C8A8-4617-9059-10AB7066A744}"/>
              </a:ext>
            </a:extLst>
          </p:cNvPr>
          <p:cNvSpPr/>
          <p:nvPr/>
        </p:nvSpPr>
        <p:spPr>
          <a:xfrm>
            <a:off x="63500" y="264"/>
            <a:ext cx="14256000" cy="2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a:p>
        </p:txBody>
      </p:sp>
      <p:sp>
        <p:nvSpPr>
          <p:cNvPr id="26" name="Rectangle 12">
            <a:extLst>
              <a:ext uri="{FF2B5EF4-FFF2-40B4-BE49-F238E27FC236}">
                <a16:creationId xmlns:a16="http://schemas.microsoft.com/office/drawing/2014/main" id="{0EAB48C7-4E0E-4490-9863-5973DF083C1D}"/>
              </a:ext>
            </a:extLst>
          </p:cNvPr>
          <p:cNvSpPr/>
          <p:nvPr/>
        </p:nvSpPr>
        <p:spPr>
          <a:xfrm>
            <a:off x="63501" y="9840264"/>
            <a:ext cx="14256000" cy="2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a:p>
        </p:txBody>
      </p:sp>
      <p:pic>
        <p:nvPicPr>
          <p:cNvPr id="12" name="Picture 14" descr="A close up of text on a white background&#10;&#10;Description automatically generated">
            <a:extLst>
              <a:ext uri="{FF2B5EF4-FFF2-40B4-BE49-F238E27FC236}">
                <a16:creationId xmlns:a16="http://schemas.microsoft.com/office/drawing/2014/main" id="{57418C8A-642D-4D70-97EE-259DD1F2B4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0000" y="1980000"/>
            <a:ext cx="7078063" cy="4372585"/>
          </a:xfrm>
          <a:prstGeom prst="rect">
            <a:avLst/>
          </a:prstGeom>
        </p:spPr>
      </p:pic>
      <p:sp>
        <p:nvSpPr>
          <p:cNvPr id="13" name="TextBox 18">
            <a:extLst>
              <a:ext uri="{FF2B5EF4-FFF2-40B4-BE49-F238E27FC236}">
                <a16:creationId xmlns:a16="http://schemas.microsoft.com/office/drawing/2014/main" id="{76D6072D-7A4D-46FC-92C6-F24340BBAD79}"/>
              </a:ext>
            </a:extLst>
          </p:cNvPr>
          <p:cNvSpPr txBox="1"/>
          <p:nvPr/>
        </p:nvSpPr>
        <p:spPr>
          <a:xfrm>
            <a:off x="7200000" y="6660000"/>
            <a:ext cx="6480000" cy="1800000"/>
          </a:xfrm>
          <a:prstGeom prst="rect">
            <a:avLst/>
          </a:prstGeom>
          <a:noFill/>
        </p:spPr>
        <p:txBody>
          <a:bodyPr wrap="square" lIns="60000" tIns="60000" rIns="60000" bIns="0" numCol="1" spcCol="1260000" rtlCol="0">
            <a:noAutofit/>
          </a:bodyPr>
          <a:lstStyle/>
          <a:p>
            <a:pPr algn="ctr">
              <a:spcAft>
                <a:spcPts val="1200"/>
              </a:spcAft>
            </a:pPr>
            <a:r>
              <a:rPr lang="en-US" dirty="0"/>
              <a:t>Fig. 2  Flow chart of our VC network</a:t>
            </a:r>
          </a:p>
          <a:p>
            <a:pPr>
              <a:lnSpc>
                <a:spcPct val="114000"/>
              </a:lnSpc>
            </a:pPr>
            <a:r>
              <a:rPr lang="en-US" dirty="0">
                <a:solidFill>
                  <a:schemeClr val="accent4">
                    <a:lumMod val="50000"/>
                  </a:schemeClr>
                </a:solidFill>
              </a:rPr>
              <a:t>G</a:t>
            </a:r>
            <a:r>
              <a:rPr lang="en-US" dirty="0"/>
              <a:t> is the </a:t>
            </a:r>
            <a:r>
              <a:rPr lang="en-US" dirty="0">
                <a:solidFill>
                  <a:schemeClr val="accent4">
                    <a:lumMod val="50000"/>
                  </a:schemeClr>
                </a:solidFill>
              </a:rPr>
              <a:t>generator</a:t>
            </a:r>
            <a:r>
              <a:rPr lang="en-US" dirty="0"/>
              <a:t>, and </a:t>
            </a:r>
            <a:r>
              <a:rPr lang="en-US" dirty="0">
                <a:solidFill>
                  <a:srgbClr val="7030A0"/>
                </a:solidFill>
              </a:rPr>
              <a:t>D</a:t>
            </a:r>
            <a:r>
              <a:rPr lang="en-US" dirty="0"/>
              <a:t> is the </a:t>
            </a:r>
            <a:r>
              <a:rPr lang="en-US" dirty="0">
                <a:solidFill>
                  <a:srgbClr val="7030A0"/>
                </a:solidFill>
              </a:rPr>
              <a:t>discriminator</a:t>
            </a:r>
            <a:r>
              <a:rPr lang="en-US" dirty="0"/>
              <a:t> of GAN.</a:t>
            </a:r>
          </a:p>
          <a:p>
            <a:pPr>
              <a:lnSpc>
                <a:spcPct val="114000"/>
              </a:lnSpc>
            </a:pPr>
            <a:r>
              <a:rPr lang="en-US" dirty="0">
                <a:solidFill>
                  <a:schemeClr val="accent6">
                    <a:lumMod val="75000"/>
                  </a:schemeClr>
                </a:solidFill>
              </a:rPr>
              <a:t>X</a:t>
            </a:r>
            <a:r>
              <a:rPr lang="en-US" dirty="0"/>
              <a:t> is the </a:t>
            </a:r>
            <a:r>
              <a:rPr lang="en-US" dirty="0">
                <a:solidFill>
                  <a:schemeClr val="accent6">
                    <a:lumMod val="75000"/>
                  </a:schemeClr>
                </a:solidFill>
              </a:rPr>
              <a:t>spectrogram</a:t>
            </a:r>
            <a:r>
              <a:rPr lang="en-US" dirty="0"/>
              <a:t> of speech spoken by </a:t>
            </a:r>
            <a:r>
              <a:rPr lang="en-US" dirty="0">
                <a:solidFill>
                  <a:schemeClr val="accent6">
                    <a:lumMod val="75000"/>
                  </a:schemeClr>
                </a:solidFill>
              </a:rPr>
              <a:t>x</a:t>
            </a:r>
            <a:r>
              <a:rPr lang="en-US" dirty="0"/>
              <a:t>.</a:t>
            </a:r>
          </a:p>
          <a:p>
            <a:pPr>
              <a:lnSpc>
                <a:spcPct val="114000"/>
              </a:lnSpc>
            </a:pPr>
            <a:r>
              <a:rPr lang="en-US" dirty="0">
                <a:solidFill>
                  <a:schemeClr val="accent6">
                    <a:lumMod val="75000"/>
                  </a:schemeClr>
                </a:solidFill>
              </a:rPr>
              <a:t>E</a:t>
            </a:r>
            <a:r>
              <a:rPr lang="en-US" baseline="30000" dirty="0">
                <a:solidFill>
                  <a:schemeClr val="accent6">
                    <a:lumMod val="75000"/>
                  </a:schemeClr>
                </a:solidFill>
              </a:rPr>
              <a:t>ID</a:t>
            </a:r>
            <a:r>
              <a:rPr lang="en-US" dirty="0">
                <a:solidFill>
                  <a:schemeClr val="accent6">
                    <a:lumMod val="75000"/>
                  </a:schemeClr>
                </a:solidFill>
              </a:rPr>
              <a:t>(x) </a:t>
            </a:r>
            <a:r>
              <a:rPr lang="en-US" dirty="0"/>
              <a:t>is the </a:t>
            </a:r>
            <a:r>
              <a:rPr lang="en-US" dirty="0">
                <a:solidFill>
                  <a:schemeClr val="accent6">
                    <a:lumMod val="75000"/>
                  </a:schemeClr>
                </a:solidFill>
              </a:rPr>
              <a:t>embedding</a:t>
            </a:r>
            <a:r>
              <a:rPr lang="en-US" dirty="0"/>
              <a:t> of speaker </a:t>
            </a:r>
            <a:r>
              <a:rPr lang="en-US" dirty="0">
                <a:solidFill>
                  <a:schemeClr val="accent6">
                    <a:lumMod val="75000"/>
                  </a:schemeClr>
                </a:solidFill>
              </a:rPr>
              <a:t>x</a:t>
            </a:r>
            <a:r>
              <a:rPr lang="en-US" dirty="0"/>
              <a:t>.</a:t>
            </a:r>
          </a:p>
          <a:p>
            <a:pPr>
              <a:lnSpc>
                <a:spcPct val="114000"/>
              </a:lnSpc>
            </a:pPr>
            <a:r>
              <a:rPr lang="en-US" dirty="0">
                <a:solidFill>
                  <a:srgbClr val="00B050"/>
                </a:solidFill>
              </a:rPr>
              <a:t>X’ </a:t>
            </a:r>
            <a:r>
              <a:rPr lang="en-US" dirty="0"/>
              <a:t>and </a:t>
            </a:r>
            <a:r>
              <a:rPr lang="en-US" dirty="0">
                <a:solidFill>
                  <a:schemeClr val="accent2">
                    <a:lumMod val="75000"/>
                  </a:schemeClr>
                </a:solidFill>
              </a:rPr>
              <a:t>Y’</a:t>
            </a:r>
            <a:r>
              <a:rPr lang="en-US" dirty="0"/>
              <a:t> are </a:t>
            </a:r>
            <a:r>
              <a:rPr lang="en-US" dirty="0">
                <a:solidFill>
                  <a:srgbClr val="00B050"/>
                </a:solidFill>
              </a:rPr>
              <a:t>spectrograms converted </a:t>
            </a:r>
            <a:r>
              <a:rPr lang="en-US" dirty="0"/>
              <a:t>towards timbre </a:t>
            </a:r>
            <a:r>
              <a:rPr lang="en-US" dirty="0">
                <a:solidFill>
                  <a:schemeClr val="accent6">
                    <a:lumMod val="75000"/>
                  </a:schemeClr>
                </a:solidFill>
              </a:rPr>
              <a:t>x</a:t>
            </a:r>
            <a:r>
              <a:rPr lang="en-US" dirty="0"/>
              <a:t> and </a:t>
            </a:r>
            <a:r>
              <a:rPr lang="en-US" dirty="0">
                <a:solidFill>
                  <a:schemeClr val="accent2">
                    <a:lumMod val="75000"/>
                  </a:schemeClr>
                </a:solidFill>
              </a:rPr>
              <a:t>y</a:t>
            </a:r>
            <a:r>
              <a:rPr lang="en-US" dirty="0"/>
              <a:t>. </a:t>
            </a:r>
          </a:p>
        </p:txBody>
      </p:sp>
    </p:spTree>
    <p:extLst>
      <p:ext uri="{BB962C8B-B14F-4D97-AF65-F5344CB8AC3E}">
        <p14:creationId xmlns:p14="http://schemas.microsoft.com/office/powerpoint/2010/main" val="1606452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30">
          <a:fgClr>
            <a:schemeClr val="accent5">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0" name="TextBox 17">
            <a:extLst>
              <a:ext uri="{FF2B5EF4-FFF2-40B4-BE49-F238E27FC236}">
                <a16:creationId xmlns:a16="http://schemas.microsoft.com/office/drawing/2014/main" id="{CBB404DC-793A-49BF-A99C-3CEE0D57FFD0}"/>
              </a:ext>
            </a:extLst>
          </p:cNvPr>
          <p:cNvSpPr txBox="1"/>
          <p:nvPr/>
        </p:nvSpPr>
        <p:spPr>
          <a:xfrm>
            <a:off x="720000" y="2160000"/>
            <a:ext cx="5760000" cy="7200000"/>
          </a:xfrm>
          <a:prstGeom prst="rect">
            <a:avLst/>
          </a:prstGeom>
          <a:noFill/>
        </p:spPr>
        <p:txBody>
          <a:bodyPr wrap="square" lIns="60000" tIns="60000" rIns="60000" bIns="0" numCol="1" spcCol="720000" rtlCol="0">
            <a:noAutofit/>
          </a:bodyPr>
          <a:lstStyle/>
          <a:p>
            <a:pPr algn="ctr"/>
            <a:r>
              <a:rPr lang="en-US" altLang="zh-CN" sz="2400" b="1"/>
              <a:t>2. Network Structure</a:t>
            </a:r>
          </a:p>
          <a:p>
            <a:pPr algn="just">
              <a:lnSpc>
                <a:spcPct val="125000"/>
              </a:lnSpc>
            </a:pPr>
            <a:endParaRPr lang="en-US" altLang="zh-CN"/>
          </a:p>
          <a:p>
            <a:pPr algn="just">
              <a:lnSpc>
                <a:spcPct val="125000"/>
              </a:lnSpc>
              <a:spcAft>
                <a:spcPts val="1200"/>
              </a:spcAft>
            </a:pPr>
            <a:r>
              <a:rPr lang="en-US" altLang="zh-CN" sz="2000"/>
              <a:t>The pipeline of our StarGAN-based voice conversion system is described in Fig. 2.</a:t>
            </a:r>
          </a:p>
          <a:p>
            <a:pPr algn="just">
              <a:lnSpc>
                <a:spcPct val="125000"/>
              </a:lnSpc>
              <a:spcAft>
                <a:spcPts val="1200"/>
              </a:spcAft>
            </a:pPr>
            <a:r>
              <a:rPr lang="en-US" altLang="zh-CN" sz="2000"/>
              <a:t>The </a:t>
            </a:r>
            <a:r>
              <a:rPr lang="en-US" altLang="zh-CN" sz="2000">
                <a:solidFill>
                  <a:schemeClr val="accent4">
                    <a:lumMod val="50000"/>
                  </a:schemeClr>
                </a:solidFill>
              </a:rPr>
              <a:t>generator</a:t>
            </a:r>
            <a:r>
              <a:rPr lang="en-US" altLang="zh-CN" sz="2000"/>
              <a:t> and </a:t>
            </a:r>
            <a:r>
              <a:rPr lang="en-US" altLang="zh-CN" sz="2000">
                <a:solidFill>
                  <a:srgbClr val="7030A0"/>
                </a:solidFill>
              </a:rPr>
              <a:t>discriminator</a:t>
            </a:r>
            <a:r>
              <a:rPr lang="en-US" altLang="zh-CN" sz="2000"/>
              <a:t> are trained in turn.</a:t>
            </a:r>
          </a:p>
          <a:p>
            <a:pPr algn="just">
              <a:lnSpc>
                <a:spcPct val="125000"/>
              </a:lnSpc>
              <a:spcAft>
                <a:spcPts val="1200"/>
              </a:spcAft>
            </a:pPr>
            <a:r>
              <a:rPr lang="en-US" altLang="zh-CN" sz="2000"/>
              <a:t>The </a:t>
            </a:r>
            <a:r>
              <a:rPr lang="en-US" altLang="zh-CN" sz="2000">
                <a:solidFill>
                  <a:srgbClr val="0070C0"/>
                </a:solidFill>
              </a:rPr>
              <a:t>upper part (blue block) </a:t>
            </a:r>
            <a:r>
              <a:rPr lang="en-US" altLang="zh-CN" sz="2000"/>
              <a:t>shows the training process of </a:t>
            </a:r>
            <a:r>
              <a:rPr lang="en-US" altLang="zh-CN" sz="2000">
                <a:solidFill>
                  <a:srgbClr val="7030A0"/>
                </a:solidFill>
              </a:rPr>
              <a:t>D</a:t>
            </a:r>
            <a:r>
              <a:rPr lang="en-US" altLang="zh-CN" sz="2000"/>
              <a:t> with </a:t>
            </a:r>
            <a:r>
              <a:rPr lang="en-US" altLang="zh-CN" sz="2000">
                <a:solidFill>
                  <a:schemeClr val="accent4">
                    <a:lumMod val="75000"/>
                  </a:schemeClr>
                </a:solidFill>
              </a:rPr>
              <a:t>G</a:t>
            </a:r>
            <a:r>
              <a:rPr lang="en-US" altLang="zh-CN" sz="2000"/>
              <a:t> fixed. </a:t>
            </a:r>
            <a:r>
              <a:rPr lang="en-US" altLang="zh-CN" sz="2000">
                <a:solidFill>
                  <a:srgbClr val="7030A0"/>
                </a:solidFill>
              </a:rPr>
              <a:t>D</a:t>
            </a:r>
            <a:r>
              <a:rPr lang="en-US" altLang="zh-CN" sz="2000"/>
              <a:t> is expected to classify the original spectrogram </a:t>
            </a:r>
            <a:r>
              <a:rPr lang="en-US" altLang="zh-CN" sz="2000">
                <a:solidFill>
                  <a:schemeClr val="accent6">
                    <a:lumMod val="75000"/>
                  </a:schemeClr>
                </a:solidFill>
              </a:rPr>
              <a:t>X</a:t>
            </a:r>
            <a:r>
              <a:rPr lang="en-US" altLang="zh-CN" sz="2000"/>
              <a:t> as </a:t>
            </a:r>
            <a:r>
              <a:rPr lang="en-US" altLang="zh-CN" sz="2000" i="1">
                <a:solidFill>
                  <a:srgbClr val="7030A0"/>
                </a:solidFill>
                <a:latin typeface="Times New Roman" panose="02020603050405020304" pitchFamily="18" charset="0"/>
                <a:cs typeface="Times New Roman" panose="02020603050405020304" pitchFamily="18" charset="0"/>
              </a:rPr>
              <a:t>real</a:t>
            </a:r>
            <a:r>
              <a:rPr lang="en-US" altLang="zh-CN" sz="2000"/>
              <a:t> and </a:t>
            </a:r>
            <a:r>
              <a:rPr lang="en-US" altLang="zh-CN" sz="2000" i="1">
                <a:solidFill>
                  <a:srgbClr val="7030A0"/>
                </a:solidFill>
                <a:latin typeface="Times New Roman" panose="02020603050405020304" pitchFamily="18" charset="0"/>
                <a:cs typeface="Times New Roman" panose="02020603050405020304" pitchFamily="18" charset="0"/>
              </a:rPr>
              <a:t>spoken by </a:t>
            </a:r>
            <a:r>
              <a:rPr lang="en-US" altLang="zh-CN" sz="2000" i="1">
                <a:solidFill>
                  <a:schemeClr val="accent6">
                    <a:lumMod val="75000"/>
                  </a:schemeClr>
                </a:solidFill>
                <a:latin typeface="Times New Roman" panose="02020603050405020304" pitchFamily="18" charset="0"/>
                <a:cs typeface="Times New Roman" panose="02020603050405020304" pitchFamily="18" charset="0"/>
              </a:rPr>
              <a:t>speaker </a:t>
            </a:r>
            <a:r>
              <a:rPr lang="en-US" altLang="zh-CN" sz="2000" i="1">
                <a:solidFill>
                  <a:schemeClr val="accent6">
                    <a:lumMod val="75000"/>
                  </a:schemeClr>
                </a:solidFill>
                <a:cs typeface="Times New Roman" panose="02020603050405020304" pitchFamily="18" charset="0"/>
              </a:rPr>
              <a:t>X</a:t>
            </a:r>
            <a:r>
              <a:rPr lang="en-US" altLang="zh-CN" sz="2000"/>
              <a:t>, while the generated spectrogram </a:t>
            </a:r>
            <a:r>
              <a:rPr lang="en-US" altLang="zh-CN" sz="2000">
                <a:solidFill>
                  <a:schemeClr val="accent2">
                    <a:lumMod val="75000"/>
                  </a:schemeClr>
                </a:solidFill>
              </a:rPr>
              <a:t>Y’</a:t>
            </a:r>
            <a:r>
              <a:rPr lang="en-US" altLang="zh-CN" sz="2000"/>
              <a:t> as </a:t>
            </a:r>
            <a:r>
              <a:rPr lang="en-US" altLang="zh-CN" sz="2000" i="1">
                <a:solidFill>
                  <a:srgbClr val="002060"/>
                </a:solidFill>
                <a:latin typeface="Times New Roman" panose="02020603050405020304" pitchFamily="18" charset="0"/>
                <a:cs typeface="Times New Roman" panose="02020603050405020304" pitchFamily="18" charset="0"/>
              </a:rPr>
              <a:t>fake</a:t>
            </a:r>
            <a:r>
              <a:rPr lang="en-US" altLang="zh-CN" sz="2000">
                <a:solidFill>
                  <a:srgbClr val="7030A0"/>
                </a:solidFill>
              </a:rPr>
              <a:t>.</a:t>
            </a:r>
          </a:p>
          <a:p>
            <a:pPr algn="just">
              <a:lnSpc>
                <a:spcPct val="125000"/>
              </a:lnSpc>
              <a:spcAft>
                <a:spcPts val="1200"/>
              </a:spcAft>
            </a:pPr>
            <a:r>
              <a:rPr lang="en-US" altLang="zh-CN" sz="2000"/>
              <a:t>The </a:t>
            </a:r>
            <a:r>
              <a:rPr lang="en-US" altLang="zh-CN" sz="2000">
                <a:solidFill>
                  <a:srgbClr val="C00000"/>
                </a:solidFill>
              </a:rPr>
              <a:t>lower part (red block) </a:t>
            </a:r>
            <a:r>
              <a:rPr lang="en-US" altLang="zh-CN" sz="2000"/>
              <a:t>shows the training process of </a:t>
            </a:r>
            <a:r>
              <a:rPr lang="en-US" altLang="zh-CN" sz="2000">
                <a:solidFill>
                  <a:schemeClr val="accent4">
                    <a:lumMod val="75000"/>
                  </a:schemeClr>
                </a:solidFill>
              </a:rPr>
              <a:t>G</a:t>
            </a:r>
            <a:r>
              <a:rPr lang="en-US" altLang="zh-CN" sz="2000"/>
              <a:t> with </a:t>
            </a:r>
            <a:r>
              <a:rPr lang="en-US" altLang="zh-CN" sz="2000">
                <a:solidFill>
                  <a:srgbClr val="7030A0"/>
                </a:solidFill>
              </a:rPr>
              <a:t>D</a:t>
            </a:r>
            <a:r>
              <a:rPr lang="en-US" altLang="zh-CN" sz="2000"/>
              <a:t> fixed. </a:t>
            </a:r>
            <a:r>
              <a:rPr lang="en-US" altLang="zh-CN" sz="2000">
                <a:solidFill>
                  <a:schemeClr val="accent4">
                    <a:lumMod val="75000"/>
                  </a:schemeClr>
                </a:solidFill>
              </a:rPr>
              <a:t>G</a:t>
            </a:r>
            <a:r>
              <a:rPr lang="en-US" altLang="zh-CN" sz="2000"/>
              <a:t> is expected to generate a spectrogram </a:t>
            </a:r>
            <a:r>
              <a:rPr lang="en-US" altLang="zh-CN" sz="2000">
                <a:solidFill>
                  <a:schemeClr val="accent2">
                    <a:lumMod val="75000"/>
                  </a:schemeClr>
                </a:solidFill>
              </a:rPr>
              <a:t>Y’ </a:t>
            </a:r>
            <a:r>
              <a:rPr lang="en-US" altLang="zh-CN" sz="2000"/>
              <a:t>that makes </a:t>
            </a:r>
            <a:r>
              <a:rPr lang="en-US" altLang="zh-CN" sz="2000">
                <a:solidFill>
                  <a:srgbClr val="7030A0"/>
                </a:solidFill>
              </a:rPr>
              <a:t>D</a:t>
            </a:r>
            <a:r>
              <a:rPr lang="en-US" altLang="zh-CN" sz="2000"/>
              <a:t> classify it as </a:t>
            </a:r>
            <a:r>
              <a:rPr lang="en-US" altLang="zh-CN" sz="2000" i="1">
                <a:solidFill>
                  <a:srgbClr val="7030A0"/>
                </a:solidFill>
                <a:latin typeface="Times New Roman" panose="02020603050405020304" pitchFamily="18" charset="0"/>
                <a:cs typeface="Times New Roman" panose="02020603050405020304" pitchFamily="18" charset="0"/>
              </a:rPr>
              <a:t>real</a:t>
            </a:r>
            <a:r>
              <a:rPr lang="en-US" altLang="zh-CN" sz="2000" i="1"/>
              <a:t> </a:t>
            </a:r>
            <a:r>
              <a:rPr lang="en-US" altLang="zh-CN" sz="2000"/>
              <a:t>and </a:t>
            </a:r>
            <a:r>
              <a:rPr lang="en-US" altLang="zh-CN" sz="2000" i="1">
                <a:solidFill>
                  <a:srgbClr val="7030A0"/>
                </a:solidFill>
                <a:latin typeface="Times New Roman" panose="02020603050405020304" pitchFamily="18" charset="0"/>
                <a:cs typeface="Times New Roman" panose="02020603050405020304" pitchFamily="18" charset="0"/>
              </a:rPr>
              <a:t>spoken by </a:t>
            </a:r>
            <a:r>
              <a:rPr lang="en-US" altLang="zh-CN" sz="2000" i="1">
                <a:solidFill>
                  <a:schemeClr val="accent2">
                    <a:lumMod val="75000"/>
                  </a:schemeClr>
                </a:solidFill>
                <a:latin typeface="Times New Roman" panose="02020603050405020304" pitchFamily="18" charset="0"/>
                <a:cs typeface="Times New Roman" panose="02020603050405020304" pitchFamily="18" charset="0"/>
              </a:rPr>
              <a:t>speaker </a:t>
            </a:r>
            <a:r>
              <a:rPr lang="en-US" altLang="zh-CN" sz="2000" i="1">
                <a:solidFill>
                  <a:schemeClr val="accent2">
                    <a:lumMod val="75000"/>
                  </a:schemeClr>
                </a:solidFill>
              </a:rPr>
              <a:t>Y</a:t>
            </a:r>
            <a:r>
              <a:rPr lang="en-US" altLang="zh-CN" sz="2000"/>
              <a:t>, and </a:t>
            </a:r>
            <a:r>
              <a:rPr lang="en-US" altLang="zh-CN" sz="2000">
                <a:solidFill>
                  <a:srgbClr val="00B050"/>
                </a:solidFill>
              </a:rPr>
              <a:t>reconstruct a spectrogram X’</a:t>
            </a:r>
            <a:r>
              <a:rPr lang="en-US" altLang="zh-CN" sz="2000"/>
              <a:t> which is as close to </a:t>
            </a:r>
            <a:r>
              <a:rPr lang="en-US" altLang="zh-CN" sz="2000">
                <a:solidFill>
                  <a:schemeClr val="accent6">
                    <a:lumMod val="75000"/>
                  </a:schemeClr>
                </a:solidFill>
              </a:rPr>
              <a:t>X</a:t>
            </a:r>
            <a:r>
              <a:rPr lang="en-US" altLang="zh-CN" sz="2000"/>
              <a:t> as possible.</a:t>
            </a:r>
          </a:p>
          <a:p>
            <a:pPr algn="ctr">
              <a:lnSpc>
                <a:spcPct val="114000"/>
              </a:lnSpc>
            </a:pPr>
            <a:endParaRPr lang="en-US" dirty="0"/>
          </a:p>
        </p:txBody>
      </p:sp>
      <p:sp>
        <p:nvSpPr>
          <p:cNvPr id="21" name="Rectangle 1">
            <a:extLst>
              <a:ext uri="{FF2B5EF4-FFF2-40B4-BE49-F238E27FC236}">
                <a16:creationId xmlns:a16="http://schemas.microsoft.com/office/drawing/2014/main" id="{785F7E3C-DAB4-46CC-9FA4-81BD990D30FD}"/>
              </a:ext>
            </a:extLst>
          </p:cNvPr>
          <p:cNvSpPr/>
          <p:nvPr/>
        </p:nvSpPr>
        <p:spPr>
          <a:xfrm>
            <a:off x="360000" y="240265"/>
            <a:ext cx="13680000" cy="1440000"/>
          </a:xfrm>
          <a:prstGeom prst="rect">
            <a:avLst/>
          </a:prstGeom>
          <a:gradFill>
            <a:gsLst>
              <a:gs pos="0">
                <a:srgbClr val="0070C0"/>
              </a:gs>
              <a:gs pos="50000">
                <a:srgbClr val="00B0F0"/>
              </a:gs>
              <a:gs pos="100000">
                <a:schemeClr val="accent5">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600" dirty="0"/>
              <a:t>ONE-SHOT VOICE CONVERSION USING STAR-GAN</a:t>
            </a:r>
          </a:p>
          <a:p>
            <a:pPr algn="ctr"/>
            <a:endParaRPr lang="en-US" sz="1200" i="1" dirty="0">
              <a:latin typeface="Times New Roman" panose="02020603050405020304" pitchFamily="18" charset="0"/>
              <a:cs typeface="Times New Roman" panose="02020603050405020304" pitchFamily="18" charset="0"/>
            </a:endParaRPr>
          </a:p>
          <a:p>
            <a:pPr algn="ctr"/>
            <a:r>
              <a:rPr lang="en-US" sz="2400" i="1" dirty="0">
                <a:solidFill>
                  <a:schemeClr val="tx1"/>
                </a:solidFill>
                <a:latin typeface="Arial" panose="020B0604020202020204" pitchFamily="34" charset="0"/>
                <a:cs typeface="Arial" panose="020B0604020202020204" pitchFamily="34" charset="0"/>
              </a:rPr>
              <a:t>Ruobai Wang</a:t>
            </a:r>
            <a:r>
              <a:rPr lang="en-US" sz="2400" i="1">
                <a:solidFill>
                  <a:schemeClr val="tx1"/>
                </a:solidFill>
                <a:latin typeface="Arial" panose="020B0604020202020204" pitchFamily="34" charset="0"/>
                <a:cs typeface="Arial" panose="020B0604020202020204" pitchFamily="34" charset="0"/>
              </a:rPr>
              <a:t>,    et. al.</a:t>
            </a:r>
            <a:endParaRPr lang="en-US" sz="2400" i="1" dirty="0">
              <a:solidFill>
                <a:schemeClr val="tx1"/>
              </a:solidFill>
              <a:latin typeface="Arial" panose="020B0604020202020204" pitchFamily="34" charset="0"/>
              <a:cs typeface="Arial" panose="020B0604020202020204" pitchFamily="34" charset="0"/>
            </a:endParaRPr>
          </a:p>
          <a:p>
            <a:pPr algn="ctr"/>
            <a:endParaRPr lang="en-US" sz="1200" i="1" dirty="0">
              <a:solidFill>
                <a:schemeClr val="tx1"/>
              </a:solidFill>
              <a:latin typeface="Times New Roman" panose="02020603050405020304" pitchFamily="18" charset="0"/>
              <a:cs typeface="Times New Roman" panose="02020603050405020304" pitchFamily="18" charset="0"/>
            </a:endParaRPr>
          </a:p>
        </p:txBody>
      </p:sp>
      <p:sp>
        <p:nvSpPr>
          <p:cNvPr id="23" name="Rectangle 9">
            <a:extLst>
              <a:ext uri="{FF2B5EF4-FFF2-40B4-BE49-F238E27FC236}">
                <a16:creationId xmlns:a16="http://schemas.microsoft.com/office/drawing/2014/main" id="{39DA4B70-BB46-4CC6-BC96-F6F7208F7F9D}"/>
              </a:ext>
            </a:extLst>
          </p:cNvPr>
          <p:cNvSpPr/>
          <p:nvPr/>
        </p:nvSpPr>
        <p:spPr>
          <a:xfrm>
            <a:off x="0" y="264"/>
            <a:ext cx="360000" cy="10080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a:p>
        </p:txBody>
      </p:sp>
      <p:sp>
        <p:nvSpPr>
          <p:cNvPr id="24" name="Rectangle 10">
            <a:extLst>
              <a:ext uri="{FF2B5EF4-FFF2-40B4-BE49-F238E27FC236}">
                <a16:creationId xmlns:a16="http://schemas.microsoft.com/office/drawing/2014/main" id="{27CB3862-C7C4-4D51-B95C-57C79DDE7441}"/>
              </a:ext>
            </a:extLst>
          </p:cNvPr>
          <p:cNvSpPr/>
          <p:nvPr/>
        </p:nvSpPr>
        <p:spPr>
          <a:xfrm>
            <a:off x="14040000" y="264"/>
            <a:ext cx="360000" cy="10080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a:p>
        </p:txBody>
      </p:sp>
      <p:sp>
        <p:nvSpPr>
          <p:cNvPr id="25" name="Rectangle 11">
            <a:extLst>
              <a:ext uri="{FF2B5EF4-FFF2-40B4-BE49-F238E27FC236}">
                <a16:creationId xmlns:a16="http://schemas.microsoft.com/office/drawing/2014/main" id="{B293B21A-C8A8-4617-9059-10AB7066A744}"/>
              </a:ext>
            </a:extLst>
          </p:cNvPr>
          <p:cNvSpPr/>
          <p:nvPr/>
        </p:nvSpPr>
        <p:spPr>
          <a:xfrm>
            <a:off x="63500" y="264"/>
            <a:ext cx="14256000" cy="2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a:p>
        </p:txBody>
      </p:sp>
      <p:sp>
        <p:nvSpPr>
          <p:cNvPr id="26" name="Rectangle 12">
            <a:extLst>
              <a:ext uri="{FF2B5EF4-FFF2-40B4-BE49-F238E27FC236}">
                <a16:creationId xmlns:a16="http://schemas.microsoft.com/office/drawing/2014/main" id="{0EAB48C7-4E0E-4490-9863-5973DF083C1D}"/>
              </a:ext>
            </a:extLst>
          </p:cNvPr>
          <p:cNvSpPr/>
          <p:nvPr/>
        </p:nvSpPr>
        <p:spPr>
          <a:xfrm>
            <a:off x="63501" y="9840264"/>
            <a:ext cx="14256000" cy="2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a:p>
        </p:txBody>
      </p:sp>
      <p:pic>
        <p:nvPicPr>
          <p:cNvPr id="12" name="Picture 14" descr="A close up of text on a white background&#10;&#10;Description automatically generated">
            <a:extLst>
              <a:ext uri="{FF2B5EF4-FFF2-40B4-BE49-F238E27FC236}">
                <a16:creationId xmlns:a16="http://schemas.microsoft.com/office/drawing/2014/main" id="{57418C8A-642D-4D70-97EE-259DD1F2B4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0000" y="1980000"/>
            <a:ext cx="7078063" cy="4372585"/>
          </a:xfrm>
          <a:prstGeom prst="rect">
            <a:avLst/>
          </a:prstGeom>
        </p:spPr>
      </p:pic>
      <p:sp>
        <p:nvSpPr>
          <p:cNvPr id="13" name="TextBox 18">
            <a:extLst>
              <a:ext uri="{FF2B5EF4-FFF2-40B4-BE49-F238E27FC236}">
                <a16:creationId xmlns:a16="http://schemas.microsoft.com/office/drawing/2014/main" id="{76D6072D-7A4D-46FC-92C6-F24340BBAD79}"/>
              </a:ext>
            </a:extLst>
          </p:cNvPr>
          <p:cNvSpPr txBox="1"/>
          <p:nvPr/>
        </p:nvSpPr>
        <p:spPr>
          <a:xfrm>
            <a:off x="7200000" y="6660000"/>
            <a:ext cx="6480000" cy="1800000"/>
          </a:xfrm>
          <a:prstGeom prst="rect">
            <a:avLst/>
          </a:prstGeom>
          <a:noFill/>
        </p:spPr>
        <p:txBody>
          <a:bodyPr wrap="square" lIns="60000" tIns="60000" rIns="60000" bIns="0" numCol="1" spcCol="1260000" rtlCol="0">
            <a:noAutofit/>
          </a:bodyPr>
          <a:lstStyle/>
          <a:p>
            <a:pPr algn="ctr">
              <a:spcAft>
                <a:spcPts val="1200"/>
              </a:spcAft>
            </a:pPr>
            <a:r>
              <a:rPr lang="en-US" dirty="0"/>
              <a:t>Fig. 2  Flow chart of our VC network</a:t>
            </a:r>
          </a:p>
          <a:p>
            <a:pPr>
              <a:lnSpc>
                <a:spcPct val="114000"/>
              </a:lnSpc>
            </a:pPr>
            <a:r>
              <a:rPr lang="en-US" dirty="0">
                <a:solidFill>
                  <a:schemeClr val="accent4">
                    <a:lumMod val="50000"/>
                  </a:schemeClr>
                </a:solidFill>
              </a:rPr>
              <a:t>G</a:t>
            </a:r>
            <a:r>
              <a:rPr lang="en-US" dirty="0"/>
              <a:t> is the </a:t>
            </a:r>
            <a:r>
              <a:rPr lang="en-US" dirty="0">
                <a:solidFill>
                  <a:schemeClr val="accent4">
                    <a:lumMod val="50000"/>
                  </a:schemeClr>
                </a:solidFill>
              </a:rPr>
              <a:t>generator</a:t>
            </a:r>
            <a:r>
              <a:rPr lang="en-US" dirty="0"/>
              <a:t>, and </a:t>
            </a:r>
            <a:r>
              <a:rPr lang="en-US" dirty="0">
                <a:solidFill>
                  <a:srgbClr val="7030A0"/>
                </a:solidFill>
              </a:rPr>
              <a:t>D</a:t>
            </a:r>
            <a:r>
              <a:rPr lang="en-US" dirty="0"/>
              <a:t> is the </a:t>
            </a:r>
            <a:r>
              <a:rPr lang="en-US" dirty="0">
                <a:solidFill>
                  <a:srgbClr val="7030A0"/>
                </a:solidFill>
              </a:rPr>
              <a:t>discriminator</a:t>
            </a:r>
            <a:r>
              <a:rPr lang="en-US" dirty="0"/>
              <a:t> of GAN.</a:t>
            </a:r>
          </a:p>
          <a:p>
            <a:pPr>
              <a:lnSpc>
                <a:spcPct val="114000"/>
              </a:lnSpc>
            </a:pPr>
            <a:r>
              <a:rPr lang="en-US" dirty="0">
                <a:solidFill>
                  <a:schemeClr val="accent6">
                    <a:lumMod val="75000"/>
                  </a:schemeClr>
                </a:solidFill>
              </a:rPr>
              <a:t>X</a:t>
            </a:r>
            <a:r>
              <a:rPr lang="en-US" dirty="0"/>
              <a:t> is the </a:t>
            </a:r>
            <a:r>
              <a:rPr lang="en-US" dirty="0">
                <a:solidFill>
                  <a:schemeClr val="accent6">
                    <a:lumMod val="75000"/>
                  </a:schemeClr>
                </a:solidFill>
              </a:rPr>
              <a:t>spectrogram</a:t>
            </a:r>
            <a:r>
              <a:rPr lang="en-US" dirty="0"/>
              <a:t> of speech spoken by </a:t>
            </a:r>
            <a:r>
              <a:rPr lang="en-US" dirty="0">
                <a:solidFill>
                  <a:schemeClr val="accent6">
                    <a:lumMod val="75000"/>
                  </a:schemeClr>
                </a:solidFill>
              </a:rPr>
              <a:t>x</a:t>
            </a:r>
            <a:r>
              <a:rPr lang="en-US" dirty="0"/>
              <a:t>.</a:t>
            </a:r>
          </a:p>
          <a:p>
            <a:pPr>
              <a:lnSpc>
                <a:spcPct val="114000"/>
              </a:lnSpc>
            </a:pPr>
            <a:r>
              <a:rPr lang="en-US" dirty="0">
                <a:solidFill>
                  <a:schemeClr val="accent6">
                    <a:lumMod val="75000"/>
                  </a:schemeClr>
                </a:solidFill>
              </a:rPr>
              <a:t>E</a:t>
            </a:r>
            <a:r>
              <a:rPr lang="en-US" baseline="30000" dirty="0">
                <a:solidFill>
                  <a:schemeClr val="accent6">
                    <a:lumMod val="75000"/>
                  </a:schemeClr>
                </a:solidFill>
              </a:rPr>
              <a:t>ID</a:t>
            </a:r>
            <a:r>
              <a:rPr lang="en-US" dirty="0">
                <a:solidFill>
                  <a:schemeClr val="accent6">
                    <a:lumMod val="75000"/>
                  </a:schemeClr>
                </a:solidFill>
              </a:rPr>
              <a:t>(x) </a:t>
            </a:r>
            <a:r>
              <a:rPr lang="en-US" dirty="0"/>
              <a:t>is the </a:t>
            </a:r>
            <a:r>
              <a:rPr lang="en-US" dirty="0">
                <a:solidFill>
                  <a:schemeClr val="accent6">
                    <a:lumMod val="75000"/>
                  </a:schemeClr>
                </a:solidFill>
              </a:rPr>
              <a:t>embedding</a:t>
            </a:r>
            <a:r>
              <a:rPr lang="en-US" dirty="0"/>
              <a:t> of speaker </a:t>
            </a:r>
            <a:r>
              <a:rPr lang="en-US" dirty="0">
                <a:solidFill>
                  <a:schemeClr val="accent6">
                    <a:lumMod val="75000"/>
                  </a:schemeClr>
                </a:solidFill>
              </a:rPr>
              <a:t>x</a:t>
            </a:r>
            <a:r>
              <a:rPr lang="en-US" dirty="0"/>
              <a:t>.</a:t>
            </a:r>
          </a:p>
          <a:p>
            <a:pPr>
              <a:lnSpc>
                <a:spcPct val="114000"/>
              </a:lnSpc>
            </a:pPr>
            <a:r>
              <a:rPr lang="en-US" dirty="0">
                <a:solidFill>
                  <a:srgbClr val="00B050"/>
                </a:solidFill>
              </a:rPr>
              <a:t>X’ </a:t>
            </a:r>
            <a:r>
              <a:rPr lang="en-US" dirty="0"/>
              <a:t>and </a:t>
            </a:r>
            <a:r>
              <a:rPr lang="en-US" dirty="0">
                <a:solidFill>
                  <a:schemeClr val="accent2">
                    <a:lumMod val="75000"/>
                  </a:schemeClr>
                </a:solidFill>
              </a:rPr>
              <a:t>Y’</a:t>
            </a:r>
            <a:r>
              <a:rPr lang="en-US" dirty="0"/>
              <a:t> are </a:t>
            </a:r>
            <a:r>
              <a:rPr lang="en-US" dirty="0">
                <a:solidFill>
                  <a:srgbClr val="00B050"/>
                </a:solidFill>
              </a:rPr>
              <a:t>spectrograms converted </a:t>
            </a:r>
            <a:r>
              <a:rPr lang="en-US" dirty="0"/>
              <a:t>towards timbre </a:t>
            </a:r>
            <a:r>
              <a:rPr lang="en-US" dirty="0">
                <a:solidFill>
                  <a:schemeClr val="accent6">
                    <a:lumMod val="75000"/>
                  </a:schemeClr>
                </a:solidFill>
              </a:rPr>
              <a:t>x</a:t>
            </a:r>
            <a:r>
              <a:rPr lang="en-US" dirty="0"/>
              <a:t> and </a:t>
            </a:r>
            <a:r>
              <a:rPr lang="en-US" dirty="0">
                <a:solidFill>
                  <a:schemeClr val="accent2">
                    <a:lumMod val="75000"/>
                  </a:schemeClr>
                </a:solidFill>
              </a:rPr>
              <a:t>y</a:t>
            </a:r>
            <a:r>
              <a:rPr lang="en-US" dirty="0"/>
              <a:t>. </a:t>
            </a:r>
          </a:p>
        </p:txBody>
      </p:sp>
      <p:sp>
        <p:nvSpPr>
          <p:cNvPr id="2" name="矩形 1">
            <a:extLst>
              <a:ext uri="{FF2B5EF4-FFF2-40B4-BE49-F238E27FC236}">
                <a16:creationId xmlns:a16="http://schemas.microsoft.com/office/drawing/2014/main" id="{C6E0EE33-D427-43E2-9111-AD64D1A44A46}"/>
              </a:ext>
            </a:extLst>
          </p:cNvPr>
          <p:cNvSpPr/>
          <p:nvPr/>
        </p:nvSpPr>
        <p:spPr>
          <a:xfrm>
            <a:off x="6768000" y="5148000"/>
            <a:ext cx="7200000" cy="1440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8A3C1842-C7CB-4FFA-B73A-17D68D735FBE}"/>
              </a:ext>
            </a:extLst>
          </p:cNvPr>
          <p:cNvSpPr/>
          <p:nvPr/>
        </p:nvSpPr>
        <p:spPr>
          <a:xfrm>
            <a:off x="540000" y="5940000"/>
            <a:ext cx="6120000" cy="2160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E7E998E5-8EF3-4F7F-B803-3F4FB85FB56D}"/>
              </a:ext>
            </a:extLst>
          </p:cNvPr>
          <p:cNvSpPr txBox="1"/>
          <p:nvPr/>
        </p:nvSpPr>
        <p:spPr>
          <a:xfrm>
            <a:off x="9180000" y="3600000"/>
            <a:ext cx="614149" cy="276999"/>
          </a:xfrm>
          <a:prstGeom prst="rect">
            <a:avLst/>
          </a:prstGeom>
          <a:noFill/>
        </p:spPr>
        <p:txBody>
          <a:bodyPr wrap="square" rtlCol="0">
            <a:spAutoFit/>
          </a:bodyPr>
          <a:lstStyle/>
          <a:p>
            <a:r>
              <a:rPr lang="en-US" altLang="zh-CN" sz="1200" b="1">
                <a:solidFill>
                  <a:schemeClr val="accent4">
                    <a:lumMod val="50000"/>
                  </a:schemeClr>
                </a:solidFill>
              </a:rPr>
              <a:t>Fixed</a:t>
            </a:r>
            <a:endParaRPr lang="zh-CN" altLang="en-US" sz="1200" b="1">
              <a:solidFill>
                <a:schemeClr val="accent4">
                  <a:lumMod val="50000"/>
                </a:schemeClr>
              </a:solidFill>
            </a:endParaRPr>
          </a:p>
        </p:txBody>
      </p:sp>
    </p:spTree>
    <p:extLst>
      <p:ext uri="{BB962C8B-B14F-4D97-AF65-F5344CB8AC3E}">
        <p14:creationId xmlns:p14="http://schemas.microsoft.com/office/powerpoint/2010/main" val="4271719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30">
          <a:fgClr>
            <a:schemeClr val="accent5">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0" name="TextBox 17">
            <a:extLst>
              <a:ext uri="{FF2B5EF4-FFF2-40B4-BE49-F238E27FC236}">
                <a16:creationId xmlns:a16="http://schemas.microsoft.com/office/drawing/2014/main" id="{CBB404DC-793A-49BF-A99C-3CEE0D57FFD0}"/>
              </a:ext>
            </a:extLst>
          </p:cNvPr>
          <p:cNvSpPr txBox="1"/>
          <p:nvPr/>
        </p:nvSpPr>
        <p:spPr>
          <a:xfrm>
            <a:off x="720000" y="2160000"/>
            <a:ext cx="5760000" cy="7200000"/>
          </a:xfrm>
          <a:prstGeom prst="rect">
            <a:avLst/>
          </a:prstGeom>
          <a:noFill/>
        </p:spPr>
        <p:txBody>
          <a:bodyPr wrap="square" lIns="60000" tIns="60000" rIns="60000" bIns="0" numCol="1" spcCol="720000" rtlCol="0">
            <a:noAutofit/>
          </a:bodyPr>
          <a:lstStyle/>
          <a:p>
            <a:pPr algn="ctr"/>
            <a:r>
              <a:rPr lang="en-US" altLang="zh-CN" sz="2400" b="1"/>
              <a:t>2. Network Structure</a:t>
            </a:r>
          </a:p>
          <a:p>
            <a:pPr algn="just">
              <a:lnSpc>
                <a:spcPct val="125000"/>
              </a:lnSpc>
            </a:pPr>
            <a:endParaRPr lang="en-US" altLang="zh-CN"/>
          </a:p>
          <a:p>
            <a:pPr algn="just">
              <a:lnSpc>
                <a:spcPct val="125000"/>
              </a:lnSpc>
              <a:spcAft>
                <a:spcPts val="1200"/>
              </a:spcAft>
            </a:pPr>
            <a:r>
              <a:rPr lang="en-US" altLang="zh-CN" sz="2000"/>
              <a:t>The pipeline of our StarGAN-based voice conversion system is described in Fig. 2.</a:t>
            </a:r>
          </a:p>
          <a:p>
            <a:pPr algn="just">
              <a:lnSpc>
                <a:spcPct val="125000"/>
              </a:lnSpc>
              <a:spcAft>
                <a:spcPts val="1200"/>
              </a:spcAft>
            </a:pPr>
            <a:r>
              <a:rPr lang="en-US" altLang="zh-CN" sz="2000"/>
              <a:t>The </a:t>
            </a:r>
            <a:r>
              <a:rPr lang="en-US" altLang="zh-CN" sz="2000">
                <a:solidFill>
                  <a:schemeClr val="accent4">
                    <a:lumMod val="50000"/>
                  </a:schemeClr>
                </a:solidFill>
              </a:rPr>
              <a:t>generator</a:t>
            </a:r>
            <a:r>
              <a:rPr lang="en-US" altLang="zh-CN" sz="2000"/>
              <a:t> and </a:t>
            </a:r>
            <a:r>
              <a:rPr lang="en-US" altLang="zh-CN" sz="2000">
                <a:solidFill>
                  <a:srgbClr val="7030A0"/>
                </a:solidFill>
              </a:rPr>
              <a:t>discriminator</a:t>
            </a:r>
            <a:r>
              <a:rPr lang="en-US" altLang="zh-CN" sz="2000"/>
              <a:t> are trained in turn.</a:t>
            </a:r>
          </a:p>
          <a:p>
            <a:pPr algn="just">
              <a:lnSpc>
                <a:spcPct val="125000"/>
              </a:lnSpc>
              <a:spcAft>
                <a:spcPts val="1200"/>
              </a:spcAft>
            </a:pPr>
            <a:r>
              <a:rPr lang="en-US" altLang="zh-CN" sz="2000"/>
              <a:t>The </a:t>
            </a:r>
            <a:r>
              <a:rPr lang="en-US" altLang="zh-CN" sz="2000">
                <a:solidFill>
                  <a:srgbClr val="0070C0"/>
                </a:solidFill>
              </a:rPr>
              <a:t>upper part (blue block) </a:t>
            </a:r>
            <a:r>
              <a:rPr lang="en-US" altLang="zh-CN" sz="2000"/>
              <a:t>shows the training process of </a:t>
            </a:r>
            <a:r>
              <a:rPr lang="en-US" altLang="zh-CN" sz="2000">
                <a:solidFill>
                  <a:srgbClr val="7030A0"/>
                </a:solidFill>
              </a:rPr>
              <a:t>D</a:t>
            </a:r>
            <a:r>
              <a:rPr lang="en-US" altLang="zh-CN" sz="2000"/>
              <a:t> with </a:t>
            </a:r>
            <a:r>
              <a:rPr lang="en-US" altLang="zh-CN" sz="2000">
                <a:solidFill>
                  <a:schemeClr val="accent4">
                    <a:lumMod val="75000"/>
                  </a:schemeClr>
                </a:solidFill>
              </a:rPr>
              <a:t>G</a:t>
            </a:r>
            <a:r>
              <a:rPr lang="en-US" altLang="zh-CN" sz="2000"/>
              <a:t> fixed. </a:t>
            </a:r>
            <a:r>
              <a:rPr lang="en-US" altLang="zh-CN" sz="2000">
                <a:solidFill>
                  <a:srgbClr val="7030A0"/>
                </a:solidFill>
              </a:rPr>
              <a:t>D</a:t>
            </a:r>
            <a:r>
              <a:rPr lang="en-US" altLang="zh-CN" sz="2000"/>
              <a:t> is expected to classify the original spectrogram </a:t>
            </a:r>
            <a:r>
              <a:rPr lang="en-US" altLang="zh-CN" sz="2000">
                <a:solidFill>
                  <a:schemeClr val="accent6">
                    <a:lumMod val="75000"/>
                  </a:schemeClr>
                </a:solidFill>
              </a:rPr>
              <a:t>X</a:t>
            </a:r>
            <a:r>
              <a:rPr lang="en-US" altLang="zh-CN" sz="2000"/>
              <a:t> as </a:t>
            </a:r>
            <a:r>
              <a:rPr lang="en-US" altLang="zh-CN" sz="2000" i="1">
                <a:solidFill>
                  <a:srgbClr val="7030A0"/>
                </a:solidFill>
                <a:latin typeface="Times New Roman" panose="02020603050405020304" pitchFamily="18" charset="0"/>
                <a:cs typeface="Times New Roman" panose="02020603050405020304" pitchFamily="18" charset="0"/>
              </a:rPr>
              <a:t>real</a:t>
            </a:r>
            <a:r>
              <a:rPr lang="en-US" altLang="zh-CN" sz="2000"/>
              <a:t> and </a:t>
            </a:r>
            <a:r>
              <a:rPr lang="en-US" altLang="zh-CN" sz="2000" i="1">
                <a:solidFill>
                  <a:srgbClr val="7030A0"/>
                </a:solidFill>
                <a:latin typeface="Times New Roman" panose="02020603050405020304" pitchFamily="18" charset="0"/>
                <a:cs typeface="Times New Roman" panose="02020603050405020304" pitchFamily="18" charset="0"/>
              </a:rPr>
              <a:t>spoken by </a:t>
            </a:r>
            <a:r>
              <a:rPr lang="en-US" altLang="zh-CN" sz="2000" i="1">
                <a:solidFill>
                  <a:schemeClr val="accent6">
                    <a:lumMod val="75000"/>
                  </a:schemeClr>
                </a:solidFill>
                <a:latin typeface="Times New Roman" panose="02020603050405020304" pitchFamily="18" charset="0"/>
                <a:cs typeface="Times New Roman" panose="02020603050405020304" pitchFamily="18" charset="0"/>
              </a:rPr>
              <a:t>speaker </a:t>
            </a:r>
            <a:r>
              <a:rPr lang="en-US" altLang="zh-CN" sz="2000" i="1">
                <a:solidFill>
                  <a:schemeClr val="accent6">
                    <a:lumMod val="75000"/>
                  </a:schemeClr>
                </a:solidFill>
                <a:cs typeface="Times New Roman" panose="02020603050405020304" pitchFamily="18" charset="0"/>
              </a:rPr>
              <a:t>X</a:t>
            </a:r>
            <a:r>
              <a:rPr lang="en-US" altLang="zh-CN" sz="2000"/>
              <a:t>, while the generated spectrogram </a:t>
            </a:r>
            <a:r>
              <a:rPr lang="en-US" altLang="zh-CN" sz="2000">
                <a:solidFill>
                  <a:schemeClr val="accent2">
                    <a:lumMod val="75000"/>
                  </a:schemeClr>
                </a:solidFill>
              </a:rPr>
              <a:t>Y’</a:t>
            </a:r>
            <a:r>
              <a:rPr lang="en-US" altLang="zh-CN" sz="2000"/>
              <a:t> as </a:t>
            </a:r>
            <a:r>
              <a:rPr lang="en-US" altLang="zh-CN" sz="2000" i="1">
                <a:solidFill>
                  <a:srgbClr val="002060"/>
                </a:solidFill>
                <a:latin typeface="Times New Roman" panose="02020603050405020304" pitchFamily="18" charset="0"/>
                <a:cs typeface="Times New Roman" panose="02020603050405020304" pitchFamily="18" charset="0"/>
              </a:rPr>
              <a:t>fake</a:t>
            </a:r>
            <a:r>
              <a:rPr lang="en-US" altLang="zh-CN" sz="2000">
                <a:solidFill>
                  <a:srgbClr val="7030A0"/>
                </a:solidFill>
              </a:rPr>
              <a:t>.</a:t>
            </a:r>
          </a:p>
          <a:p>
            <a:pPr algn="just">
              <a:lnSpc>
                <a:spcPct val="125000"/>
              </a:lnSpc>
              <a:spcAft>
                <a:spcPts val="1200"/>
              </a:spcAft>
            </a:pPr>
            <a:r>
              <a:rPr lang="en-US" altLang="zh-CN" sz="2000"/>
              <a:t>The </a:t>
            </a:r>
            <a:r>
              <a:rPr lang="en-US" altLang="zh-CN" sz="2000">
                <a:solidFill>
                  <a:srgbClr val="C00000"/>
                </a:solidFill>
              </a:rPr>
              <a:t>lower part (red block) </a:t>
            </a:r>
            <a:r>
              <a:rPr lang="en-US" altLang="zh-CN" sz="2000"/>
              <a:t>shows the training process of </a:t>
            </a:r>
            <a:r>
              <a:rPr lang="en-US" altLang="zh-CN" sz="2000">
                <a:solidFill>
                  <a:schemeClr val="accent4">
                    <a:lumMod val="75000"/>
                  </a:schemeClr>
                </a:solidFill>
              </a:rPr>
              <a:t>G</a:t>
            </a:r>
            <a:r>
              <a:rPr lang="en-US" altLang="zh-CN" sz="2000"/>
              <a:t> with </a:t>
            </a:r>
            <a:r>
              <a:rPr lang="en-US" altLang="zh-CN" sz="2000">
                <a:solidFill>
                  <a:srgbClr val="7030A0"/>
                </a:solidFill>
              </a:rPr>
              <a:t>D</a:t>
            </a:r>
            <a:r>
              <a:rPr lang="en-US" altLang="zh-CN" sz="2000"/>
              <a:t> fixed. </a:t>
            </a:r>
            <a:r>
              <a:rPr lang="en-US" altLang="zh-CN" sz="2000">
                <a:solidFill>
                  <a:schemeClr val="accent4">
                    <a:lumMod val="75000"/>
                  </a:schemeClr>
                </a:solidFill>
              </a:rPr>
              <a:t>G</a:t>
            </a:r>
            <a:r>
              <a:rPr lang="en-US" altLang="zh-CN" sz="2000"/>
              <a:t> is expected to generate a spectrogram </a:t>
            </a:r>
            <a:r>
              <a:rPr lang="en-US" altLang="zh-CN" sz="2000">
                <a:solidFill>
                  <a:schemeClr val="accent2">
                    <a:lumMod val="75000"/>
                  </a:schemeClr>
                </a:solidFill>
              </a:rPr>
              <a:t>Y’ </a:t>
            </a:r>
            <a:r>
              <a:rPr lang="en-US" altLang="zh-CN" sz="2000"/>
              <a:t>that makes </a:t>
            </a:r>
            <a:r>
              <a:rPr lang="en-US" altLang="zh-CN" sz="2000">
                <a:solidFill>
                  <a:srgbClr val="7030A0"/>
                </a:solidFill>
              </a:rPr>
              <a:t>D</a:t>
            </a:r>
            <a:r>
              <a:rPr lang="en-US" altLang="zh-CN" sz="2000"/>
              <a:t> classify it as </a:t>
            </a:r>
            <a:r>
              <a:rPr lang="en-US" altLang="zh-CN" sz="2000" i="1">
                <a:solidFill>
                  <a:srgbClr val="7030A0"/>
                </a:solidFill>
                <a:latin typeface="Times New Roman" panose="02020603050405020304" pitchFamily="18" charset="0"/>
                <a:cs typeface="Times New Roman" panose="02020603050405020304" pitchFamily="18" charset="0"/>
              </a:rPr>
              <a:t>real</a:t>
            </a:r>
            <a:r>
              <a:rPr lang="en-US" altLang="zh-CN" sz="2000" i="1"/>
              <a:t> </a:t>
            </a:r>
            <a:r>
              <a:rPr lang="en-US" altLang="zh-CN" sz="2000"/>
              <a:t>and </a:t>
            </a:r>
            <a:r>
              <a:rPr lang="en-US" altLang="zh-CN" sz="2000" i="1">
                <a:solidFill>
                  <a:srgbClr val="7030A0"/>
                </a:solidFill>
                <a:latin typeface="Times New Roman" panose="02020603050405020304" pitchFamily="18" charset="0"/>
                <a:cs typeface="Times New Roman" panose="02020603050405020304" pitchFamily="18" charset="0"/>
              </a:rPr>
              <a:t>spoken by </a:t>
            </a:r>
            <a:r>
              <a:rPr lang="en-US" altLang="zh-CN" sz="2000" i="1">
                <a:solidFill>
                  <a:schemeClr val="accent2">
                    <a:lumMod val="75000"/>
                  </a:schemeClr>
                </a:solidFill>
                <a:latin typeface="Times New Roman" panose="02020603050405020304" pitchFamily="18" charset="0"/>
                <a:cs typeface="Times New Roman" panose="02020603050405020304" pitchFamily="18" charset="0"/>
              </a:rPr>
              <a:t>speaker </a:t>
            </a:r>
            <a:r>
              <a:rPr lang="en-US" altLang="zh-CN" sz="2000" i="1">
                <a:solidFill>
                  <a:schemeClr val="accent2">
                    <a:lumMod val="75000"/>
                  </a:schemeClr>
                </a:solidFill>
              </a:rPr>
              <a:t>Y</a:t>
            </a:r>
            <a:r>
              <a:rPr lang="en-US" altLang="zh-CN" sz="2000"/>
              <a:t>, and </a:t>
            </a:r>
            <a:r>
              <a:rPr lang="en-US" altLang="zh-CN" sz="2000">
                <a:solidFill>
                  <a:srgbClr val="00B050"/>
                </a:solidFill>
              </a:rPr>
              <a:t>reconstruct a spectrogram X’</a:t>
            </a:r>
            <a:r>
              <a:rPr lang="en-US" altLang="zh-CN" sz="2000"/>
              <a:t> which is as close to </a:t>
            </a:r>
            <a:r>
              <a:rPr lang="en-US" altLang="zh-CN" sz="2000">
                <a:solidFill>
                  <a:schemeClr val="accent6">
                    <a:lumMod val="75000"/>
                  </a:schemeClr>
                </a:solidFill>
              </a:rPr>
              <a:t>X</a:t>
            </a:r>
            <a:r>
              <a:rPr lang="en-US" altLang="zh-CN" sz="2000"/>
              <a:t> as possible.</a:t>
            </a:r>
          </a:p>
          <a:p>
            <a:pPr algn="ctr">
              <a:lnSpc>
                <a:spcPct val="114000"/>
              </a:lnSpc>
            </a:pPr>
            <a:endParaRPr lang="en-US" dirty="0"/>
          </a:p>
        </p:txBody>
      </p:sp>
      <p:sp>
        <p:nvSpPr>
          <p:cNvPr id="21" name="Rectangle 1">
            <a:extLst>
              <a:ext uri="{FF2B5EF4-FFF2-40B4-BE49-F238E27FC236}">
                <a16:creationId xmlns:a16="http://schemas.microsoft.com/office/drawing/2014/main" id="{785F7E3C-DAB4-46CC-9FA4-81BD990D30FD}"/>
              </a:ext>
            </a:extLst>
          </p:cNvPr>
          <p:cNvSpPr/>
          <p:nvPr/>
        </p:nvSpPr>
        <p:spPr>
          <a:xfrm>
            <a:off x="360000" y="240265"/>
            <a:ext cx="13680000" cy="1440000"/>
          </a:xfrm>
          <a:prstGeom prst="rect">
            <a:avLst/>
          </a:prstGeom>
          <a:gradFill>
            <a:gsLst>
              <a:gs pos="0">
                <a:srgbClr val="0070C0"/>
              </a:gs>
              <a:gs pos="50000">
                <a:srgbClr val="00B0F0"/>
              </a:gs>
              <a:gs pos="100000">
                <a:schemeClr val="accent5">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600" dirty="0"/>
              <a:t>ONE-SHOT VOICE CONVERSION USING STAR-GAN</a:t>
            </a:r>
          </a:p>
          <a:p>
            <a:pPr algn="ctr"/>
            <a:endParaRPr lang="en-US" sz="1200" i="1" dirty="0">
              <a:latin typeface="Times New Roman" panose="02020603050405020304" pitchFamily="18" charset="0"/>
              <a:cs typeface="Times New Roman" panose="02020603050405020304" pitchFamily="18" charset="0"/>
            </a:endParaRPr>
          </a:p>
          <a:p>
            <a:pPr algn="ctr"/>
            <a:r>
              <a:rPr lang="en-US" sz="2400" i="1" dirty="0">
                <a:solidFill>
                  <a:schemeClr val="tx1"/>
                </a:solidFill>
                <a:latin typeface="Arial" panose="020B0604020202020204" pitchFamily="34" charset="0"/>
                <a:cs typeface="Arial" panose="020B0604020202020204" pitchFamily="34" charset="0"/>
              </a:rPr>
              <a:t>Ruobai Wang</a:t>
            </a:r>
            <a:r>
              <a:rPr lang="en-US" sz="2400" i="1">
                <a:solidFill>
                  <a:schemeClr val="tx1"/>
                </a:solidFill>
                <a:latin typeface="Arial" panose="020B0604020202020204" pitchFamily="34" charset="0"/>
                <a:cs typeface="Arial" panose="020B0604020202020204" pitchFamily="34" charset="0"/>
              </a:rPr>
              <a:t>,    et. al.</a:t>
            </a:r>
            <a:endParaRPr lang="en-US" sz="2400" i="1" dirty="0">
              <a:solidFill>
                <a:schemeClr val="tx1"/>
              </a:solidFill>
              <a:latin typeface="Arial" panose="020B0604020202020204" pitchFamily="34" charset="0"/>
              <a:cs typeface="Arial" panose="020B0604020202020204" pitchFamily="34" charset="0"/>
            </a:endParaRPr>
          </a:p>
          <a:p>
            <a:pPr algn="ctr"/>
            <a:endParaRPr lang="en-US" sz="1200" i="1" dirty="0">
              <a:solidFill>
                <a:schemeClr val="tx1"/>
              </a:solidFill>
              <a:latin typeface="Times New Roman" panose="02020603050405020304" pitchFamily="18" charset="0"/>
              <a:cs typeface="Times New Roman" panose="02020603050405020304" pitchFamily="18" charset="0"/>
            </a:endParaRPr>
          </a:p>
        </p:txBody>
      </p:sp>
      <p:sp>
        <p:nvSpPr>
          <p:cNvPr id="23" name="Rectangle 9">
            <a:extLst>
              <a:ext uri="{FF2B5EF4-FFF2-40B4-BE49-F238E27FC236}">
                <a16:creationId xmlns:a16="http://schemas.microsoft.com/office/drawing/2014/main" id="{39DA4B70-BB46-4CC6-BC96-F6F7208F7F9D}"/>
              </a:ext>
            </a:extLst>
          </p:cNvPr>
          <p:cNvSpPr/>
          <p:nvPr/>
        </p:nvSpPr>
        <p:spPr>
          <a:xfrm>
            <a:off x="0" y="264"/>
            <a:ext cx="360000" cy="10080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a:p>
        </p:txBody>
      </p:sp>
      <p:sp>
        <p:nvSpPr>
          <p:cNvPr id="24" name="Rectangle 10">
            <a:extLst>
              <a:ext uri="{FF2B5EF4-FFF2-40B4-BE49-F238E27FC236}">
                <a16:creationId xmlns:a16="http://schemas.microsoft.com/office/drawing/2014/main" id="{27CB3862-C7C4-4D51-B95C-57C79DDE7441}"/>
              </a:ext>
            </a:extLst>
          </p:cNvPr>
          <p:cNvSpPr/>
          <p:nvPr/>
        </p:nvSpPr>
        <p:spPr>
          <a:xfrm>
            <a:off x="14040000" y="264"/>
            <a:ext cx="360000" cy="10080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a:p>
        </p:txBody>
      </p:sp>
      <p:sp>
        <p:nvSpPr>
          <p:cNvPr id="25" name="Rectangle 11">
            <a:extLst>
              <a:ext uri="{FF2B5EF4-FFF2-40B4-BE49-F238E27FC236}">
                <a16:creationId xmlns:a16="http://schemas.microsoft.com/office/drawing/2014/main" id="{B293B21A-C8A8-4617-9059-10AB7066A744}"/>
              </a:ext>
            </a:extLst>
          </p:cNvPr>
          <p:cNvSpPr/>
          <p:nvPr/>
        </p:nvSpPr>
        <p:spPr>
          <a:xfrm>
            <a:off x="63500" y="264"/>
            <a:ext cx="14256000" cy="2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a:p>
        </p:txBody>
      </p:sp>
      <p:sp>
        <p:nvSpPr>
          <p:cNvPr id="26" name="Rectangle 12">
            <a:extLst>
              <a:ext uri="{FF2B5EF4-FFF2-40B4-BE49-F238E27FC236}">
                <a16:creationId xmlns:a16="http://schemas.microsoft.com/office/drawing/2014/main" id="{0EAB48C7-4E0E-4490-9863-5973DF083C1D}"/>
              </a:ext>
            </a:extLst>
          </p:cNvPr>
          <p:cNvSpPr/>
          <p:nvPr/>
        </p:nvSpPr>
        <p:spPr>
          <a:xfrm>
            <a:off x="63501" y="9840264"/>
            <a:ext cx="14256000" cy="2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a:p>
        </p:txBody>
      </p:sp>
      <p:pic>
        <p:nvPicPr>
          <p:cNvPr id="12" name="Picture 14" descr="A close up of text on a white background&#10;&#10;Description automatically generated">
            <a:extLst>
              <a:ext uri="{FF2B5EF4-FFF2-40B4-BE49-F238E27FC236}">
                <a16:creationId xmlns:a16="http://schemas.microsoft.com/office/drawing/2014/main" id="{57418C8A-642D-4D70-97EE-259DD1F2B4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0000" y="1980000"/>
            <a:ext cx="7078063" cy="4372585"/>
          </a:xfrm>
          <a:prstGeom prst="rect">
            <a:avLst/>
          </a:prstGeom>
        </p:spPr>
      </p:pic>
      <p:sp>
        <p:nvSpPr>
          <p:cNvPr id="13" name="TextBox 18">
            <a:extLst>
              <a:ext uri="{FF2B5EF4-FFF2-40B4-BE49-F238E27FC236}">
                <a16:creationId xmlns:a16="http://schemas.microsoft.com/office/drawing/2014/main" id="{76D6072D-7A4D-46FC-92C6-F24340BBAD79}"/>
              </a:ext>
            </a:extLst>
          </p:cNvPr>
          <p:cNvSpPr txBox="1"/>
          <p:nvPr/>
        </p:nvSpPr>
        <p:spPr>
          <a:xfrm>
            <a:off x="7200000" y="6660000"/>
            <a:ext cx="6480000" cy="1800000"/>
          </a:xfrm>
          <a:prstGeom prst="rect">
            <a:avLst/>
          </a:prstGeom>
          <a:noFill/>
        </p:spPr>
        <p:txBody>
          <a:bodyPr wrap="square" lIns="60000" tIns="60000" rIns="60000" bIns="0" numCol="1" spcCol="1260000" rtlCol="0">
            <a:noAutofit/>
          </a:bodyPr>
          <a:lstStyle/>
          <a:p>
            <a:pPr algn="ctr">
              <a:spcAft>
                <a:spcPts val="1200"/>
              </a:spcAft>
            </a:pPr>
            <a:r>
              <a:rPr lang="en-US" dirty="0"/>
              <a:t>Fig. 2  Flow chart of our VC network</a:t>
            </a:r>
          </a:p>
          <a:p>
            <a:pPr>
              <a:lnSpc>
                <a:spcPct val="114000"/>
              </a:lnSpc>
            </a:pPr>
            <a:r>
              <a:rPr lang="en-US" dirty="0">
                <a:solidFill>
                  <a:schemeClr val="accent4">
                    <a:lumMod val="50000"/>
                  </a:schemeClr>
                </a:solidFill>
              </a:rPr>
              <a:t>G</a:t>
            </a:r>
            <a:r>
              <a:rPr lang="en-US" dirty="0"/>
              <a:t> is the </a:t>
            </a:r>
            <a:r>
              <a:rPr lang="en-US" dirty="0">
                <a:solidFill>
                  <a:schemeClr val="accent4">
                    <a:lumMod val="50000"/>
                  </a:schemeClr>
                </a:solidFill>
              </a:rPr>
              <a:t>generator</a:t>
            </a:r>
            <a:r>
              <a:rPr lang="en-US" dirty="0"/>
              <a:t>, and </a:t>
            </a:r>
            <a:r>
              <a:rPr lang="en-US" dirty="0">
                <a:solidFill>
                  <a:srgbClr val="7030A0"/>
                </a:solidFill>
              </a:rPr>
              <a:t>D</a:t>
            </a:r>
            <a:r>
              <a:rPr lang="en-US" dirty="0"/>
              <a:t> is the </a:t>
            </a:r>
            <a:r>
              <a:rPr lang="en-US" dirty="0">
                <a:solidFill>
                  <a:srgbClr val="7030A0"/>
                </a:solidFill>
              </a:rPr>
              <a:t>discriminator</a:t>
            </a:r>
            <a:r>
              <a:rPr lang="en-US" dirty="0"/>
              <a:t> of GAN.</a:t>
            </a:r>
          </a:p>
          <a:p>
            <a:pPr>
              <a:lnSpc>
                <a:spcPct val="114000"/>
              </a:lnSpc>
            </a:pPr>
            <a:r>
              <a:rPr lang="en-US" dirty="0">
                <a:solidFill>
                  <a:schemeClr val="accent6">
                    <a:lumMod val="75000"/>
                  </a:schemeClr>
                </a:solidFill>
              </a:rPr>
              <a:t>X</a:t>
            </a:r>
            <a:r>
              <a:rPr lang="en-US" dirty="0"/>
              <a:t> is the </a:t>
            </a:r>
            <a:r>
              <a:rPr lang="en-US" dirty="0">
                <a:solidFill>
                  <a:schemeClr val="accent6">
                    <a:lumMod val="75000"/>
                  </a:schemeClr>
                </a:solidFill>
              </a:rPr>
              <a:t>spectrogram</a:t>
            </a:r>
            <a:r>
              <a:rPr lang="en-US" dirty="0"/>
              <a:t> of speech spoken by </a:t>
            </a:r>
            <a:r>
              <a:rPr lang="en-US" dirty="0">
                <a:solidFill>
                  <a:schemeClr val="accent6">
                    <a:lumMod val="75000"/>
                  </a:schemeClr>
                </a:solidFill>
              </a:rPr>
              <a:t>x</a:t>
            </a:r>
            <a:r>
              <a:rPr lang="en-US" dirty="0"/>
              <a:t>.</a:t>
            </a:r>
          </a:p>
          <a:p>
            <a:pPr>
              <a:lnSpc>
                <a:spcPct val="114000"/>
              </a:lnSpc>
            </a:pPr>
            <a:r>
              <a:rPr lang="en-US" dirty="0">
                <a:solidFill>
                  <a:schemeClr val="accent6">
                    <a:lumMod val="75000"/>
                  </a:schemeClr>
                </a:solidFill>
              </a:rPr>
              <a:t>E</a:t>
            </a:r>
            <a:r>
              <a:rPr lang="en-US" baseline="30000" dirty="0">
                <a:solidFill>
                  <a:schemeClr val="accent6">
                    <a:lumMod val="75000"/>
                  </a:schemeClr>
                </a:solidFill>
              </a:rPr>
              <a:t>ID</a:t>
            </a:r>
            <a:r>
              <a:rPr lang="en-US" dirty="0">
                <a:solidFill>
                  <a:schemeClr val="accent6">
                    <a:lumMod val="75000"/>
                  </a:schemeClr>
                </a:solidFill>
              </a:rPr>
              <a:t>(x) </a:t>
            </a:r>
            <a:r>
              <a:rPr lang="en-US" dirty="0"/>
              <a:t>is the </a:t>
            </a:r>
            <a:r>
              <a:rPr lang="en-US" dirty="0">
                <a:solidFill>
                  <a:schemeClr val="accent6">
                    <a:lumMod val="75000"/>
                  </a:schemeClr>
                </a:solidFill>
              </a:rPr>
              <a:t>embedding</a:t>
            </a:r>
            <a:r>
              <a:rPr lang="en-US" dirty="0"/>
              <a:t> of speaker </a:t>
            </a:r>
            <a:r>
              <a:rPr lang="en-US" dirty="0">
                <a:solidFill>
                  <a:schemeClr val="accent6">
                    <a:lumMod val="75000"/>
                  </a:schemeClr>
                </a:solidFill>
              </a:rPr>
              <a:t>x</a:t>
            </a:r>
            <a:r>
              <a:rPr lang="en-US" dirty="0"/>
              <a:t>.</a:t>
            </a:r>
          </a:p>
          <a:p>
            <a:pPr>
              <a:lnSpc>
                <a:spcPct val="114000"/>
              </a:lnSpc>
            </a:pPr>
            <a:r>
              <a:rPr lang="en-US" dirty="0">
                <a:solidFill>
                  <a:srgbClr val="00B050"/>
                </a:solidFill>
              </a:rPr>
              <a:t>X’ </a:t>
            </a:r>
            <a:r>
              <a:rPr lang="en-US" dirty="0"/>
              <a:t>and </a:t>
            </a:r>
            <a:r>
              <a:rPr lang="en-US" dirty="0">
                <a:solidFill>
                  <a:schemeClr val="accent2">
                    <a:lumMod val="75000"/>
                  </a:schemeClr>
                </a:solidFill>
              </a:rPr>
              <a:t>Y’</a:t>
            </a:r>
            <a:r>
              <a:rPr lang="en-US" dirty="0"/>
              <a:t> are </a:t>
            </a:r>
            <a:r>
              <a:rPr lang="en-US" dirty="0">
                <a:solidFill>
                  <a:srgbClr val="00B050"/>
                </a:solidFill>
              </a:rPr>
              <a:t>spectrograms converted </a:t>
            </a:r>
            <a:r>
              <a:rPr lang="en-US" dirty="0"/>
              <a:t>towards timbre </a:t>
            </a:r>
            <a:r>
              <a:rPr lang="en-US" dirty="0">
                <a:solidFill>
                  <a:schemeClr val="accent6">
                    <a:lumMod val="75000"/>
                  </a:schemeClr>
                </a:solidFill>
              </a:rPr>
              <a:t>x</a:t>
            </a:r>
            <a:r>
              <a:rPr lang="en-US" dirty="0"/>
              <a:t> and </a:t>
            </a:r>
            <a:r>
              <a:rPr lang="en-US" dirty="0">
                <a:solidFill>
                  <a:schemeClr val="accent2">
                    <a:lumMod val="75000"/>
                  </a:schemeClr>
                </a:solidFill>
              </a:rPr>
              <a:t>y</a:t>
            </a:r>
            <a:r>
              <a:rPr lang="en-US" dirty="0"/>
              <a:t>. </a:t>
            </a:r>
          </a:p>
        </p:txBody>
      </p:sp>
      <p:sp>
        <p:nvSpPr>
          <p:cNvPr id="2" name="矩形 1">
            <a:extLst>
              <a:ext uri="{FF2B5EF4-FFF2-40B4-BE49-F238E27FC236}">
                <a16:creationId xmlns:a16="http://schemas.microsoft.com/office/drawing/2014/main" id="{C6E0EE33-D427-43E2-9111-AD64D1A44A46}"/>
              </a:ext>
            </a:extLst>
          </p:cNvPr>
          <p:cNvSpPr/>
          <p:nvPr/>
        </p:nvSpPr>
        <p:spPr>
          <a:xfrm>
            <a:off x="6768000" y="1908000"/>
            <a:ext cx="7200000" cy="1260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8A3C1842-C7CB-4FFA-B73A-17D68D735FBE}"/>
              </a:ext>
            </a:extLst>
          </p:cNvPr>
          <p:cNvSpPr/>
          <p:nvPr/>
        </p:nvSpPr>
        <p:spPr>
          <a:xfrm>
            <a:off x="540000" y="4320000"/>
            <a:ext cx="6120000" cy="1800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C0878B9E-1FAA-4857-94FF-AA2398F3CA88}"/>
              </a:ext>
            </a:extLst>
          </p:cNvPr>
          <p:cNvSpPr txBox="1"/>
          <p:nvPr/>
        </p:nvSpPr>
        <p:spPr>
          <a:xfrm>
            <a:off x="11699893" y="3780000"/>
            <a:ext cx="614149" cy="276999"/>
          </a:xfrm>
          <a:prstGeom prst="rect">
            <a:avLst/>
          </a:prstGeom>
          <a:noFill/>
        </p:spPr>
        <p:txBody>
          <a:bodyPr wrap="square" rtlCol="0">
            <a:spAutoFit/>
          </a:bodyPr>
          <a:lstStyle/>
          <a:p>
            <a:r>
              <a:rPr lang="en-US" altLang="zh-CN" sz="1200" b="1">
                <a:solidFill>
                  <a:srgbClr val="7030A0"/>
                </a:solidFill>
              </a:rPr>
              <a:t>Fixed</a:t>
            </a:r>
            <a:endParaRPr lang="zh-CN" altLang="en-US" sz="1200" b="1">
              <a:solidFill>
                <a:srgbClr val="7030A0"/>
              </a:solidFill>
            </a:endParaRPr>
          </a:p>
        </p:txBody>
      </p:sp>
    </p:spTree>
    <p:extLst>
      <p:ext uri="{BB962C8B-B14F-4D97-AF65-F5344CB8AC3E}">
        <p14:creationId xmlns:p14="http://schemas.microsoft.com/office/powerpoint/2010/main" val="1758714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30">
          <a:fgClr>
            <a:schemeClr val="accent5">
              <a:lumMod val="20000"/>
              <a:lumOff val="80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0" name="TextBox 17">
                <a:extLst>
                  <a:ext uri="{FF2B5EF4-FFF2-40B4-BE49-F238E27FC236}">
                    <a16:creationId xmlns:a16="http://schemas.microsoft.com/office/drawing/2014/main" id="{CBB404DC-793A-49BF-A99C-3CEE0D57FFD0}"/>
                  </a:ext>
                </a:extLst>
              </p:cNvPr>
              <p:cNvSpPr txBox="1"/>
              <p:nvPr/>
            </p:nvSpPr>
            <p:spPr>
              <a:xfrm>
                <a:off x="720000" y="2160000"/>
                <a:ext cx="12960000" cy="5040000"/>
              </a:xfrm>
              <a:prstGeom prst="rect">
                <a:avLst/>
              </a:prstGeom>
              <a:noFill/>
            </p:spPr>
            <p:txBody>
              <a:bodyPr wrap="square" lIns="60000" tIns="60000" rIns="60000" bIns="0" numCol="2" spcCol="720000" rtlCol="0">
                <a:noAutofit/>
              </a:bodyPr>
              <a:lstStyle/>
              <a:p>
                <a:pPr lvl="0" algn="ctr">
                  <a:lnSpc>
                    <a:spcPct val="125000"/>
                  </a:lnSpc>
                  <a:spcBef>
                    <a:spcPts val="1200"/>
                  </a:spcBef>
                </a:pPr>
                <a:r>
                  <a:rPr lang="en-US" altLang="zh-CN" sz="2400" b="1" dirty="0">
                    <a:solidFill>
                      <a:prstClr val="black"/>
                    </a:solidFill>
                  </a:rPr>
                  <a:t>3. Main Contributions</a:t>
                </a:r>
              </a:p>
              <a:p>
                <a:pPr marL="190481" lvl="0" indent="-190481" algn="just">
                  <a:lnSpc>
                    <a:spcPct val="125000"/>
                  </a:lnSpc>
                  <a:spcBef>
                    <a:spcPts val="1200"/>
                  </a:spcBef>
                  <a:buFont typeface="Arial" panose="020B0604020202020204" pitchFamily="34" charset="0"/>
                  <a:buChar char="•"/>
                </a:pPr>
                <a:r>
                  <a:rPr lang="en-US" altLang="zh-CN" sz="2100" b="1" dirty="0">
                    <a:solidFill>
                      <a:prstClr val="black"/>
                    </a:solidFill>
                  </a:rPr>
                  <a:t>Supporting unseen speakers</a:t>
                </a:r>
              </a:p>
              <a:p>
                <a:pPr lvl="0" algn="just">
                  <a:lnSpc>
                    <a:spcPct val="125000"/>
                  </a:lnSpc>
                  <a:spcBef>
                    <a:spcPts val="1200"/>
                  </a:spcBef>
                </a:pPr>
                <a:r>
                  <a:rPr lang="en-US" altLang="zh-CN" dirty="0">
                    <a:solidFill>
                      <a:prstClr val="black"/>
                    </a:solidFill>
                  </a:rPr>
                  <a:t>We use GST (global style token) network to embed the timbre of speakers. We train the GST network to generate one-hot vectors for the speakers in the dataset. Therefore, for unseen speakers, the embedding vector can be regarded as a linear combination of timbres in the dataset.</a:t>
                </a:r>
              </a:p>
              <a:p>
                <a:pPr marL="190481" lvl="0" indent="-190481" algn="just">
                  <a:lnSpc>
                    <a:spcPct val="125000"/>
                  </a:lnSpc>
                  <a:spcBef>
                    <a:spcPts val="1200"/>
                  </a:spcBef>
                  <a:buFont typeface="Arial" panose="020B0604020202020204" pitchFamily="34" charset="0"/>
                  <a:buChar char="•"/>
                </a:pPr>
                <a:r>
                  <a:rPr lang="en-US" altLang="zh-CN" sz="2100" b="1">
                    <a:solidFill>
                      <a:prstClr val="black"/>
                    </a:solidFill>
                  </a:rPr>
                  <a:t>Improvements </a:t>
                </a:r>
                <a:r>
                  <a:rPr lang="en-US" altLang="zh-CN" sz="2100" b="1" dirty="0">
                    <a:solidFill>
                      <a:prstClr val="black"/>
                    </a:solidFill>
                  </a:rPr>
                  <a:t>on </a:t>
                </a:r>
                <a:r>
                  <a:rPr lang="en-US" altLang="zh-CN" sz="2100" b="1" dirty="0" err="1">
                    <a:solidFill>
                      <a:prstClr val="black"/>
                    </a:solidFill>
                  </a:rPr>
                  <a:t>StarGAN</a:t>
                </a:r>
                <a:r>
                  <a:rPr lang="en-US" altLang="zh-CN" sz="2100" b="1" dirty="0">
                    <a:solidFill>
                      <a:prstClr val="black"/>
                    </a:solidFill>
                  </a:rPr>
                  <a:t>-VC network</a:t>
                </a:r>
              </a:p>
              <a:p>
                <a:pPr lvl="0" algn="just">
                  <a:lnSpc>
                    <a:spcPct val="125000"/>
                  </a:lnSpc>
                  <a:spcBef>
                    <a:spcPts val="1200"/>
                  </a:spcBef>
                </a:pPr>
                <a:r>
                  <a:rPr lang="en-US" altLang="zh-CN" dirty="0">
                    <a:solidFill>
                      <a:prstClr val="black"/>
                    </a:solidFill>
                  </a:rPr>
                  <a:t>We changed the bottleneck layer of the generator from </a:t>
                </a:r>
                <a:r>
                  <a:rPr lang="en-US" altLang="zh-CN">
                    <a:solidFill>
                      <a:prstClr val="black"/>
                    </a:solidFill>
                  </a:rPr>
                  <a:t>5-channel Conv2D </a:t>
                </a:r>
                <a:r>
                  <a:rPr lang="en-US" altLang="zh-CN" dirty="0">
                    <a:solidFill>
                      <a:prstClr val="black"/>
                    </a:solidFill>
                  </a:rPr>
                  <a:t>layer to a Softmax layer, which helps converting the position of formants. We also used 96-point spectral envelope instead of 36-point MFCC to reduce the </a:t>
                </a:r>
                <a:r>
                  <a:rPr lang="en-US" altLang="zh-CN">
                    <a:solidFill>
                      <a:prstClr val="black"/>
                    </a:solidFill>
                  </a:rPr>
                  <a:t>noise.</a:t>
                </a:r>
                <a:endParaRPr lang="en-US" altLang="zh-CN" sz="1200" dirty="0">
                  <a:solidFill>
                    <a:prstClr val="black"/>
                  </a:solidFill>
                </a:endParaRPr>
              </a:p>
              <a:p>
                <a:pPr lvl="0" algn="ctr">
                  <a:lnSpc>
                    <a:spcPct val="125000"/>
                  </a:lnSpc>
                  <a:spcBef>
                    <a:spcPts val="1200"/>
                  </a:spcBef>
                </a:pPr>
                <a:r>
                  <a:rPr lang="en-US" altLang="zh-CN" sz="2400" b="1" dirty="0">
                    <a:solidFill>
                      <a:prstClr val="black"/>
                    </a:solidFill>
                  </a:rPr>
                  <a:t>4. Experimental Results</a:t>
                </a:r>
              </a:p>
              <a:p>
                <a:pPr lvl="0" algn="just">
                  <a:lnSpc>
                    <a:spcPct val="125000"/>
                  </a:lnSpc>
                  <a:spcBef>
                    <a:spcPts val="1200"/>
                  </a:spcBef>
                </a:pPr>
                <a:r>
                  <a:rPr lang="en-US" altLang="zh-CN" dirty="0">
                    <a:solidFill>
                      <a:prstClr val="black"/>
                    </a:solidFill>
                  </a:rPr>
                  <a:t>Our proposed method has outperformed StarGAN-VC, which in our experiment is the most stable state-of-the-art non-ASR VC methods.</a:t>
                </a:r>
              </a:p>
              <a:p>
                <a:pPr lvl="0" algn="just">
                  <a:lnSpc>
                    <a:spcPct val="125000"/>
                  </a:lnSpc>
                  <a:spcBef>
                    <a:spcPts val="1200"/>
                  </a:spcBef>
                </a:pPr>
                <a:r>
                  <a:rPr lang="en-US" altLang="zh-CN" sz="2100" b="1" dirty="0">
                    <a:solidFill>
                      <a:prstClr val="black"/>
                    </a:solidFill>
                  </a:rPr>
                  <a:t>Results of MOS test:</a:t>
                </a:r>
              </a:p>
              <a:p>
                <a:pPr lvl="0" algn="just">
                  <a:lnSpc>
                    <a:spcPct val="125000"/>
                  </a:lnSpc>
                  <a:spcBef>
                    <a:spcPts val="1200"/>
                  </a:spcBef>
                </a:pPr>
                <a:r>
                  <a:rPr lang="en-US" altLang="zh-CN" dirty="0">
                    <a:solidFill>
                      <a:prstClr val="black"/>
                    </a:solidFill>
                  </a:rPr>
                  <a:t>Reconstruction Quality: Our method </a:t>
                </a:r>
                <a:r>
                  <a:rPr lang="en-US" altLang="zh-CN">
                    <a:solidFill>
                      <a:prstClr val="black"/>
                    </a:solidFill>
                  </a:rPr>
                  <a:t>&gt; StarGAN-VC Baseline</a:t>
                </a:r>
                <a:endParaRPr lang="en-US" altLang="zh-CN" dirty="0">
                  <a:solidFill>
                    <a:prstClr val="black"/>
                  </a:solidFill>
                </a:endParaRPr>
              </a:p>
              <a:p>
                <a:pPr lvl="0" algn="just">
                  <a:lnSpc>
                    <a:spcPct val="125000"/>
                  </a:lnSpc>
                  <a:spcBef>
                    <a:spcPts val="1200"/>
                  </a:spcBef>
                </a:pPr>
                <a:r>
                  <a:rPr lang="en-US" altLang="zh-CN" dirty="0">
                    <a:solidFill>
                      <a:prstClr val="black"/>
                    </a:solidFill>
                  </a:rPr>
                  <a:t>Conversion Quality:</a:t>
                </a:r>
              </a:p>
              <a:p>
                <a:pPr lvl="0" algn="just">
                  <a:lnSpc>
                    <a:spcPct val="125000"/>
                  </a:lnSpc>
                </a:pPr>
                <a:r>
                  <a:rPr lang="en-US" altLang="zh-CN" dirty="0">
                    <a:solidFill>
                      <a:prstClr val="black"/>
                    </a:solidFill>
                  </a:rPr>
                  <a:t>Our method (convert to speakers in training set) </a:t>
                </a:r>
                <a:r>
                  <a:rPr lang="en-US" altLang="zh-CN">
                    <a:solidFill>
                      <a:prstClr val="black"/>
                    </a:solidFill>
                  </a:rPr>
                  <a:t>&gt; Baseline</a:t>
                </a:r>
                <a:endParaRPr lang="en-US" altLang="zh-CN" dirty="0">
                  <a:solidFill>
                    <a:prstClr val="black"/>
                  </a:solidFill>
                </a:endParaRPr>
              </a:p>
              <a:p>
                <a:pPr lvl="0" algn="just">
                  <a:lnSpc>
                    <a:spcPct val="125000"/>
                  </a:lnSpc>
                </a:pPr>
                <a:r>
                  <a:rPr lang="en-US" altLang="zh-CN" dirty="0">
                    <a:solidFill>
                      <a:prstClr val="black"/>
                    </a:solidFill>
                  </a:rPr>
                  <a:t>Our method (cross-gender, one-shot conversion) </a:t>
                </a:r>
                <a:r>
                  <a:rPr lang="en-US" altLang="zh-CN">
                    <a:solidFill>
                      <a:prstClr val="black"/>
                    </a:solidFill>
                  </a:rPr>
                  <a:t>&gt; Baseline</a:t>
                </a:r>
                <a:endParaRPr lang="en-US" altLang="zh-CN" dirty="0">
                  <a:solidFill>
                    <a:prstClr val="black"/>
                  </a:solidFill>
                </a:endParaRPr>
              </a:p>
              <a:p>
                <a:pPr lvl="0" algn="just">
                  <a:lnSpc>
                    <a:spcPct val="125000"/>
                  </a:lnSpc>
                </a:pPr>
                <a:r>
                  <a:rPr lang="en-US" altLang="zh-CN" dirty="0">
                    <a:solidFill>
                      <a:prstClr val="black"/>
                    </a:solidFill>
                  </a:rPr>
                  <a:t>Our method (same-gender, one-shot conversion) </a:t>
                </a:r>
                <a:r>
                  <a:rPr lang="en-US" altLang="zh-CN" dirty="0">
                    <a:solidFill>
                      <a:prstClr val="black"/>
                    </a:solidFill>
                    <a:latin typeface="Calibri Light" panose="020F0302020204030204"/>
                    <a:ea typeface="Cambria Math" panose="02040503050406030204" pitchFamily="18" charset="0"/>
                  </a:rPr>
                  <a:t>≈</a:t>
                </a:r>
                <a14:m>
                  <m:oMath xmlns:m="http://schemas.openxmlformats.org/officeDocument/2006/math">
                    <m:r>
                      <a:rPr lang="en-US" altLang="zh-CN" i="1">
                        <a:solidFill>
                          <a:prstClr val="black"/>
                        </a:solidFill>
                        <a:latin typeface="Cambria Math" panose="02040503050406030204" pitchFamily="18" charset="0"/>
                        <a:ea typeface="Cambria Math" panose="02040503050406030204" pitchFamily="18" charset="0"/>
                      </a:rPr>
                      <m:t> </m:t>
                    </m:r>
                  </m:oMath>
                </a14:m>
                <a:r>
                  <a:rPr lang="en-US" altLang="zh-CN">
                    <a:solidFill>
                      <a:prstClr val="black"/>
                    </a:solidFill>
                  </a:rPr>
                  <a:t>Baseline</a:t>
                </a:r>
                <a:endParaRPr lang="en-US" altLang="zh-CN" dirty="0">
                  <a:solidFill>
                    <a:prstClr val="black"/>
                  </a:solidFill>
                </a:endParaRPr>
              </a:p>
              <a:p>
                <a:pPr lvl="0" algn="just">
                  <a:lnSpc>
                    <a:spcPct val="125000"/>
                  </a:lnSpc>
                  <a:spcBef>
                    <a:spcPts val="1200"/>
                  </a:spcBef>
                </a:pPr>
                <a:r>
                  <a:rPr lang="en-US" altLang="zh-CN" dirty="0">
                    <a:solidFill>
                      <a:prstClr val="black"/>
                    </a:solidFill>
                  </a:rPr>
                  <a:t>(notice that </a:t>
                </a:r>
                <a:r>
                  <a:rPr lang="en-US" altLang="zh-CN">
                    <a:solidFill>
                      <a:prstClr val="black"/>
                    </a:solidFill>
                  </a:rPr>
                  <a:t>StarGAN-VC baseline always </a:t>
                </a:r>
                <a:r>
                  <a:rPr lang="en-US" altLang="zh-CN" dirty="0">
                    <a:solidFill>
                      <a:prstClr val="black"/>
                    </a:solidFill>
                  </a:rPr>
                  <a:t>converts to a seen speaker)</a:t>
                </a:r>
              </a:p>
            </p:txBody>
          </p:sp>
        </mc:Choice>
        <mc:Fallback>
          <p:sp>
            <p:nvSpPr>
              <p:cNvPr id="20" name="TextBox 17">
                <a:extLst>
                  <a:ext uri="{FF2B5EF4-FFF2-40B4-BE49-F238E27FC236}">
                    <a16:creationId xmlns:a16="http://schemas.microsoft.com/office/drawing/2014/main" id="{CBB404DC-793A-49BF-A99C-3CEE0D57FFD0}"/>
                  </a:ext>
                </a:extLst>
              </p:cNvPr>
              <p:cNvSpPr txBox="1">
                <a:spLocks noRot="1" noChangeAspect="1" noMove="1" noResize="1" noEditPoints="1" noAdjustHandles="1" noChangeArrowheads="1" noChangeShapeType="1" noTextEdit="1"/>
              </p:cNvSpPr>
              <p:nvPr/>
            </p:nvSpPr>
            <p:spPr>
              <a:xfrm>
                <a:off x="720000" y="2160000"/>
                <a:ext cx="12960000" cy="5040000"/>
              </a:xfrm>
              <a:prstGeom prst="rect">
                <a:avLst/>
              </a:prstGeom>
              <a:blipFill>
                <a:blip r:embed="rId2"/>
                <a:stretch>
                  <a:fillRect l="-706" r="-611" b="-3748"/>
                </a:stretch>
              </a:blipFill>
            </p:spPr>
            <p:txBody>
              <a:bodyPr/>
              <a:lstStyle/>
              <a:p>
                <a:r>
                  <a:rPr lang="zh-CN" altLang="en-US">
                    <a:noFill/>
                  </a:rPr>
                  <a:t> </a:t>
                </a:r>
              </a:p>
            </p:txBody>
          </p:sp>
        </mc:Fallback>
      </mc:AlternateContent>
      <p:sp>
        <p:nvSpPr>
          <p:cNvPr id="21" name="Rectangle 1">
            <a:extLst>
              <a:ext uri="{FF2B5EF4-FFF2-40B4-BE49-F238E27FC236}">
                <a16:creationId xmlns:a16="http://schemas.microsoft.com/office/drawing/2014/main" id="{785F7E3C-DAB4-46CC-9FA4-81BD990D30FD}"/>
              </a:ext>
            </a:extLst>
          </p:cNvPr>
          <p:cNvSpPr/>
          <p:nvPr/>
        </p:nvSpPr>
        <p:spPr>
          <a:xfrm>
            <a:off x="360000" y="240265"/>
            <a:ext cx="13680000" cy="1440000"/>
          </a:xfrm>
          <a:prstGeom prst="rect">
            <a:avLst/>
          </a:prstGeom>
          <a:gradFill>
            <a:gsLst>
              <a:gs pos="0">
                <a:srgbClr val="0070C0"/>
              </a:gs>
              <a:gs pos="50000">
                <a:srgbClr val="00B0F0"/>
              </a:gs>
              <a:gs pos="100000">
                <a:schemeClr val="accent5">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600" dirty="0"/>
              <a:t>ONE-SHOT VOICE CONVERSION USING STAR-GAN</a:t>
            </a:r>
          </a:p>
          <a:p>
            <a:pPr algn="ctr"/>
            <a:endParaRPr lang="en-US" sz="1200" i="1" dirty="0">
              <a:latin typeface="Times New Roman" panose="02020603050405020304" pitchFamily="18" charset="0"/>
              <a:cs typeface="Times New Roman" panose="02020603050405020304" pitchFamily="18" charset="0"/>
            </a:endParaRPr>
          </a:p>
          <a:p>
            <a:pPr algn="ctr"/>
            <a:r>
              <a:rPr lang="en-US" sz="2400" i="1" dirty="0">
                <a:solidFill>
                  <a:schemeClr val="tx1"/>
                </a:solidFill>
                <a:latin typeface="Arial" panose="020B0604020202020204" pitchFamily="34" charset="0"/>
                <a:cs typeface="Arial" panose="020B0604020202020204" pitchFamily="34" charset="0"/>
              </a:rPr>
              <a:t>Ruobai Wang</a:t>
            </a:r>
            <a:r>
              <a:rPr lang="en-US" sz="2400" i="1">
                <a:solidFill>
                  <a:schemeClr val="tx1"/>
                </a:solidFill>
                <a:latin typeface="Arial" panose="020B0604020202020204" pitchFamily="34" charset="0"/>
                <a:cs typeface="Arial" panose="020B0604020202020204" pitchFamily="34" charset="0"/>
              </a:rPr>
              <a:t>,    et. al.</a:t>
            </a:r>
            <a:endParaRPr lang="en-US" sz="2400" i="1" dirty="0">
              <a:solidFill>
                <a:schemeClr val="tx1"/>
              </a:solidFill>
              <a:latin typeface="Arial" panose="020B0604020202020204" pitchFamily="34" charset="0"/>
              <a:cs typeface="Arial" panose="020B0604020202020204" pitchFamily="34" charset="0"/>
            </a:endParaRPr>
          </a:p>
          <a:p>
            <a:pPr algn="ctr"/>
            <a:endParaRPr lang="en-US" sz="1200" i="1" dirty="0">
              <a:solidFill>
                <a:schemeClr val="tx1"/>
              </a:solidFill>
              <a:latin typeface="Times New Roman" panose="02020603050405020304" pitchFamily="18" charset="0"/>
              <a:cs typeface="Times New Roman" panose="02020603050405020304" pitchFamily="18" charset="0"/>
            </a:endParaRPr>
          </a:p>
        </p:txBody>
      </p:sp>
      <p:sp>
        <p:nvSpPr>
          <p:cNvPr id="23" name="Rectangle 9">
            <a:extLst>
              <a:ext uri="{FF2B5EF4-FFF2-40B4-BE49-F238E27FC236}">
                <a16:creationId xmlns:a16="http://schemas.microsoft.com/office/drawing/2014/main" id="{39DA4B70-BB46-4CC6-BC96-F6F7208F7F9D}"/>
              </a:ext>
            </a:extLst>
          </p:cNvPr>
          <p:cNvSpPr/>
          <p:nvPr/>
        </p:nvSpPr>
        <p:spPr>
          <a:xfrm>
            <a:off x="0" y="264"/>
            <a:ext cx="360000" cy="10080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a:p>
        </p:txBody>
      </p:sp>
      <p:sp>
        <p:nvSpPr>
          <p:cNvPr id="24" name="Rectangle 10">
            <a:extLst>
              <a:ext uri="{FF2B5EF4-FFF2-40B4-BE49-F238E27FC236}">
                <a16:creationId xmlns:a16="http://schemas.microsoft.com/office/drawing/2014/main" id="{27CB3862-C7C4-4D51-B95C-57C79DDE7441}"/>
              </a:ext>
            </a:extLst>
          </p:cNvPr>
          <p:cNvSpPr/>
          <p:nvPr/>
        </p:nvSpPr>
        <p:spPr>
          <a:xfrm>
            <a:off x="14040000" y="264"/>
            <a:ext cx="360000" cy="10080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a:p>
        </p:txBody>
      </p:sp>
      <p:sp>
        <p:nvSpPr>
          <p:cNvPr id="25" name="Rectangle 11">
            <a:extLst>
              <a:ext uri="{FF2B5EF4-FFF2-40B4-BE49-F238E27FC236}">
                <a16:creationId xmlns:a16="http://schemas.microsoft.com/office/drawing/2014/main" id="{B293B21A-C8A8-4617-9059-10AB7066A744}"/>
              </a:ext>
            </a:extLst>
          </p:cNvPr>
          <p:cNvSpPr/>
          <p:nvPr/>
        </p:nvSpPr>
        <p:spPr>
          <a:xfrm>
            <a:off x="63500" y="264"/>
            <a:ext cx="14256000" cy="2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a:p>
        </p:txBody>
      </p:sp>
      <p:sp>
        <p:nvSpPr>
          <p:cNvPr id="26" name="Rectangle 12">
            <a:extLst>
              <a:ext uri="{FF2B5EF4-FFF2-40B4-BE49-F238E27FC236}">
                <a16:creationId xmlns:a16="http://schemas.microsoft.com/office/drawing/2014/main" id="{0EAB48C7-4E0E-4490-9863-5973DF083C1D}"/>
              </a:ext>
            </a:extLst>
          </p:cNvPr>
          <p:cNvSpPr/>
          <p:nvPr/>
        </p:nvSpPr>
        <p:spPr>
          <a:xfrm>
            <a:off x="63501" y="9840264"/>
            <a:ext cx="14256000" cy="2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a:p>
        </p:txBody>
      </p:sp>
    </p:spTree>
    <p:extLst>
      <p:ext uri="{BB962C8B-B14F-4D97-AF65-F5344CB8AC3E}">
        <p14:creationId xmlns:p14="http://schemas.microsoft.com/office/powerpoint/2010/main" val="3264265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30">
          <a:fgClr>
            <a:schemeClr val="accent5">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1" name="Rectangle 1">
            <a:extLst>
              <a:ext uri="{FF2B5EF4-FFF2-40B4-BE49-F238E27FC236}">
                <a16:creationId xmlns:a16="http://schemas.microsoft.com/office/drawing/2014/main" id="{785F7E3C-DAB4-46CC-9FA4-81BD990D30FD}"/>
              </a:ext>
            </a:extLst>
          </p:cNvPr>
          <p:cNvSpPr/>
          <p:nvPr/>
        </p:nvSpPr>
        <p:spPr>
          <a:xfrm>
            <a:off x="360000" y="240265"/>
            <a:ext cx="13680000" cy="1440000"/>
          </a:xfrm>
          <a:prstGeom prst="rect">
            <a:avLst/>
          </a:prstGeom>
          <a:gradFill>
            <a:gsLst>
              <a:gs pos="0">
                <a:srgbClr val="0070C0"/>
              </a:gs>
              <a:gs pos="50000">
                <a:srgbClr val="00B0F0"/>
              </a:gs>
              <a:gs pos="100000">
                <a:schemeClr val="accent5">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600" dirty="0"/>
              <a:t>ONE-SHOT VOICE CONVERSION USING STAR-GAN</a:t>
            </a:r>
          </a:p>
          <a:p>
            <a:pPr algn="ctr"/>
            <a:endParaRPr lang="en-US" sz="1200" i="1" dirty="0">
              <a:latin typeface="Times New Roman" panose="02020603050405020304" pitchFamily="18" charset="0"/>
              <a:cs typeface="Times New Roman" panose="02020603050405020304" pitchFamily="18" charset="0"/>
            </a:endParaRPr>
          </a:p>
          <a:p>
            <a:pPr algn="ctr"/>
            <a:r>
              <a:rPr lang="en-US" sz="2400" i="1" dirty="0">
                <a:solidFill>
                  <a:schemeClr val="tx1"/>
                </a:solidFill>
                <a:latin typeface="Arial" panose="020B0604020202020204" pitchFamily="34" charset="0"/>
                <a:cs typeface="Arial" panose="020B0604020202020204" pitchFamily="34" charset="0"/>
              </a:rPr>
              <a:t>Ruobai Wang</a:t>
            </a:r>
            <a:r>
              <a:rPr lang="en-US" sz="2400" i="1">
                <a:solidFill>
                  <a:schemeClr val="tx1"/>
                </a:solidFill>
                <a:latin typeface="Arial" panose="020B0604020202020204" pitchFamily="34" charset="0"/>
                <a:cs typeface="Arial" panose="020B0604020202020204" pitchFamily="34" charset="0"/>
              </a:rPr>
              <a:t>,    et. al.</a:t>
            </a:r>
            <a:endParaRPr lang="en-US" sz="2400" i="1" dirty="0">
              <a:solidFill>
                <a:schemeClr val="tx1"/>
              </a:solidFill>
              <a:latin typeface="Arial" panose="020B0604020202020204" pitchFamily="34" charset="0"/>
              <a:cs typeface="Arial" panose="020B0604020202020204" pitchFamily="34" charset="0"/>
            </a:endParaRPr>
          </a:p>
          <a:p>
            <a:pPr algn="ctr"/>
            <a:endParaRPr lang="en-US" sz="1200" i="1" dirty="0">
              <a:solidFill>
                <a:schemeClr val="tx1"/>
              </a:solidFill>
              <a:latin typeface="Times New Roman" panose="02020603050405020304" pitchFamily="18" charset="0"/>
              <a:cs typeface="Times New Roman" panose="02020603050405020304" pitchFamily="18" charset="0"/>
            </a:endParaRPr>
          </a:p>
        </p:txBody>
      </p:sp>
      <p:sp>
        <p:nvSpPr>
          <p:cNvPr id="23" name="Rectangle 9">
            <a:extLst>
              <a:ext uri="{FF2B5EF4-FFF2-40B4-BE49-F238E27FC236}">
                <a16:creationId xmlns:a16="http://schemas.microsoft.com/office/drawing/2014/main" id="{39DA4B70-BB46-4CC6-BC96-F6F7208F7F9D}"/>
              </a:ext>
            </a:extLst>
          </p:cNvPr>
          <p:cNvSpPr/>
          <p:nvPr/>
        </p:nvSpPr>
        <p:spPr>
          <a:xfrm>
            <a:off x="0" y="264"/>
            <a:ext cx="360000" cy="10080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a:p>
        </p:txBody>
      </p:sp>
      <p:sp>
        <p:nvSpPr>
          <p:cNvPr id="24" name="Rectangle 10">
            <a:extLst>
              <a:ext uri="{FF2B5EF4-FFF2-40B4-BE49-F238E27FC236}">
                <a16:creationId xmlns:a16="http://schemas.microsoft.com/office/drawing/2014/main" id="{27CB3862-C7C4-4D51-B95C-57C79DDE7441}"/>
              </a:ext>
            </a:extLst>
          </p:cNvPr>
          <p:cNvSpPr/>
          <p:nvPr/>
        </p:nvSpPr>
        <p:spPr>
          <a:xfrm>
            <a:off x="14040000" y="264"/>
            <a:ext cx="360000" cy="10080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a:p>
        </p:txBody>
      </p:sp>
      <p:sp>
        <p:nvSpPr>
          <p:cNvPr id="25" name="Rectangle 11">
            <a:extLst>
              <a:ext uri="{FF2B5EF4-FFF2-40B4-BE49-F238E27FC236}">
                <a16:creationId xmlns:a16="http://schemas.microsoft.com/office/drawing/2014/main" id="{B293B21A-C8A8-4617-9059-10AB7066A744}"/>
              </a:ext>
            </a:extLst>
          </p:cNvPr>
          <p:cNvSpPr/>
          <p:nvPr/>
        </p:nvSpPr>
        <p:spPr>
          <a:xfrm>
            <a:off x="63500" y="264"/>
            <a:ext cx="14256000" cy="2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a:p>
        </p:txBody>
      </p:sp>
      <p:sp>
        <p:nvSpPr>
          <p:cNvPr id="26" name="Rectangle 12">
            <a:extLst>
              <a:ext uri="{FF2B5EF4-FFF2-40B4-BE49-F238E27FC236}">
                <a16:creationId xmlns:a16="http://schemas.microsoft.com/office/drawing/2014/main" id="{0EAB48C7-4E0E-4490-9863-5973DF083C1D}"/>
              </a:ext>
            </a:extLst>
          </p:cNvPr>
          <p:cNvSpPr/>
          <p:nvPr/>
        </p:nvSpPr>
        <p:spPr>
          <a:xfrm>
            <a:off x="63501" y="9840264"/>
            <a:ext cx="14256000" cy="2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a:p>
        </p:txBody>
      </p:sp>
      <p:sp>
        <p:nvSpPr>
          <p:cNvPr id="9" name="矩形 8">
            <a:extLst>
              <a:ext uri="{FF2B5EF4-FFF2-40B4-BE49-F238E27FC236}">
                <a16:creationId xmlns:a16="http://schemas.microsoft.com/office/drawing/2014/main" id="{8E704B3A-F6D8-42DB-AB9D-F970FEF7D148}"/>
              </a:ext>
            </a:extLst>
          </p:cNvPr>
          <p:cNvSpPr/>
          <p:nvPr/>
        </p:nvSpPr>
        <p:spPr>
          <a:xfrm>
            <a:off x="720000" y="1980000"/>
            <a:ext cx="12960000" cy="630237"/>
          </a:xfrm>
          <a:prstGeom prst="rect">
            <a:avLst/>
          </a:prstGeom>
        </p:spPr>
        <p:txBody>
          <a:bodyPr wrap="square">
            <a:spAutoFit/>
          </a:bodyPr>
          <a:lstStyle/>
          <a:p>
            <a:pPr algn="ctr">
              <a:lnSpc>
                <a:spcPct val="140000"/>
              </a:lnSpc>
            </a:pPr>
            <a:r>
              <a:rPr lang="en-US" altLang="zh-CN" sz="2800">
                <a:solidFill>
                  <a:schemeClr val="accent5">
                    <a:lumMod val="75000"/>
                  </a:schemeClr>
                </a:solidFill>
                <a:latin typeface="微软雅黑" panose="020B0503020204020204" pitchFamily="34" charset="-122"/>
                <a:ea typeface="微软雅黑" panose="020B0503020204020204" pitchFamily="34" charset="-122"/>
              </a:rPr>
              <a:t>Demo: Converting to speakers of different gender and language</a:t>
            </a:r>
          </a:p>
        </p:txBody>
      </p:sp>
      <p:graphicFrame>
        <p:nvGraphicFramePr>
          <p:cNvPr id="10" name="表格 7">
            <a:extLst>
              <a:ext uri="{FF2B5EF4-FFF2-40B4-BE49-F238E27FC236}">
                <a16:creationId xmlns:a16="http://schemas.microsoft.com/office/drawing/2014/main" id="{601854BC-CBA2-4803-AA2D-9BDC9C01E686}"/>
              </a:ext>
            </a:extLst>
          </p:cNvPr>
          <p:cNvGraphicFramePr>
            <a:graphicFrameLocks noGrp="1"/>
          </p:cNvGraphicFramePr>
          <p:nvPr>
            <p:extLst>
              <p:ext uri="{D42A27DB-BD31-4B8C-83A1-F6EECF244321}">
                <p14:modId xmlns:p14="http://schemas.microsoft.com/office/powerpoint/2010/main" val="630806224"/>
              </p:ext>
            </p:extLst>
          </p:nvPr>
        </p:nvGraphicFramePr>
        <p:xfrm>
          <a:off x="720000" y="3060000"/>
          <a:ext cx="12960000" cy="4140000"/>
        </p:xfrm>
        <a:graphic>
          <a:graphicData uri="http://schemas.openxmlformats.org/drawingml/2006/table">
            <a:tbl>
              <a:tblPr bandRow="1">
                <a:tableStyleId>{5C22544A-7EE6-4342-B048-85BDC9FD1C3A}</a:tableStyleId>
              </a:tblPr>
              <a:tblGrid>
                <a:gridCol w="1620000">
                  <a:extLst>
                    <a:ext uri="{9D8B030D-6E8A-4147-A177-3AD203B41FA5}">
                      <a16:colId xmlns:a16="http://schemas.microsoft.com/office/drawing/2014/main" val="974633153"/>
                    </a:ext>
                  </a:extLst>
                </a:gridCol>
                <a:gridCol w="1620000">
                  <a:extLst>
                    <a:ext uri="{9D8B030D-6E8A-4147-A177-3AD203B41FA5}">
                      <a16:colId xmlns:a16="http://schemas.microsoft.com/office/drawing/2014/main" val="1329319470"/>
                    </a:ext>
                  </a:extLst>
                </a:gridCol>
                <a:gridCol w="1620000">
                  <a:extLst>
                    <a:ext uri="{9D8B030D-6E8A-4147-A177-3AD203B41FA5}">
                      <a16:colId xmlns:a16="http://schemas.microsoft.com/office/drawing/2014/main" val="2143724185"/>
                    </a:ext>
                  </a:extLst>
                </a:gridCol>
                <a:gridCol w="1620000">
                  <a:extLst>
                    <a:ext uri="{9D8B030D-6E8A-4147-A177-3AD203B41FA5}">
                      <a16:colId xmlns:a16="http://schemas.microsoft.com/office/drawing/2014/main" val="4072167918"/>
                    </a:ext>
                  </a:extLst>
                </a:gridCol>
                <a:gridCol w="1620000">
                  <a:extLst>
                    <a:ext uri="{9D8B030D-6E8A-4147-A177-3AD203B41FA5}">
                      <a16:colId xmlns:a16="http://schemas.microsoft.com/office/drawing/2014/main" val="2398068542"/>
                    </a:ext>
                  </a:extLst>
                </a:gridCol>
                <a:gridCol w="1620000">
                  <a:extLst>
                    <a:ext uri="{9D8B030D-6E8A-4147-A177-3AD203B41FA5}">
                      <a16:colId xmlns:a16="http://schemas.microsoft.com/office/drawing/2014/main" val="543350595"/>
                    </a:ext>
                  </a:extLst>
                </a:gridCol>
                <a:gridCol w="3240000">
                  <a:extLst>
                    <a:ext uri="{9D8B030D-6E8A-4147-A177-3AD203B41FA5}">
                      <a16:colId xmlns:a16="http://schemas.microsoft.com/office/drawing/2014/main" val="3768012259"/>
                    </a:ext>
                  </a:extLst>
                </a:gridCol>
              </a:tblGrid>
              <a:tr h="900000">
                <a:tc>
                  <a:txBody>
                    <a:bodyPr/>
                    <a:lstStyle/>
                    <a:p>
                      <a:pPr algn="ctr"/>
                      <a:endParaRPr lang="zh-CN" altLang="en-US" sz="1800"/>
                    </a:p>
                  </a:txBody>
                  <a:tcPr anchor="ctr"/>
                </a:tc>
                <a:tc>
                  <a:txBody>
                    <a:bodyPr/>
                    <a:lstStyle/>
                    <a:p>
                      <a:pPr algn="ctr"/>
                      <a:r>
                        <a:rPr lang="en-US" altLang="zh-CN" sz="2400"/>
                        <a:t>Source</a:t>
                      </a:r>
                      <a:endParaRPr lang="zh-CN" altLang="en-US" sz="2400"/>
                    </a:p>
                  </a:txBody>
                  <a:tcPr anchor="ctr"/>
                </a:tc>
                <a:tc>
                  <a:txBody>
                    <a:bodyPr/>
                    <a:lstStyle/>
                    <a:p>
                      <a:pPr algn="ctr"/>
                      <a:r>
                        <a:rPr lang="en-US" altLang="zh-CN" sz="2400"/>
                        <a:t>Target</a:t>
                      </a:r>
                      <a:endParaRPr lang="zh-CN" altLang="en-US" sz="2400"/>
                    </a:p>
                  </a:txBody>
                  <a:tcPr anchor="ctr"/>
                </a:tc>
                <a:tc>
                  <a:txBody>
                    <a:bodyPr/>
                    <a:lstStyle/>
                    <a:p>
                      <a:pPr algn="ctr"/>
                      <a:r>
                        <a:rPr lang="en-US" altLang="zh-CN" sz="2000" b="0"/>
                        <a:t>StarGAN-VC Baseline</a:t>
                      </a:r>
                      <a:endParaRPr lang="zh-CN" altLang="en-US" sz="2000" b="0"/>
                    </a:p>
                  </a:txBody>
                  <a:tcPr anchor="ctr"/>
                </a:tc>
                <a:tc>
                  <a:txBody>
                    <a:bodyPr/>
                    <a:lstStyle/>
                    <a:p>
                      <a:pPr algn="ctr"/>
                      <a:r>
                        <a:rPr lang="en-US" altLang="zh-CN" sz="2000" b="0"/>
                        <a:t>In-dataset</a:t>
                      </a:r>
                    </a:p>
                    <a:p>
                      <a:pPr algn="ctr"/>
                      <a:r>
                        <a:rPr lang="en-US" altLang="zh-CN" sz="2000" b="0"/>
                        <a:t>Conversion</a:t>
                      </a:r>
                      <a:endParaRPr lang="zh-CN" altLang="en-US" sz="2000" b="0"/>
                    </a:p>
                  </a:txBody>
                  <a:tcPr anchor="ctr"/>
                </a:tc>
                <a:tc>
                  <a:txBody>
                    <a:bodyPr/>
                    <a:lstStyle/>
                    <a:p>
                      <a:pPr algn="ctr"/>
                      <a:r>
                        <a:rPr lang="en-US" altLang="zh-CN" sz="2000" b="0"/>
                        <a:t>One-shot Conversion</a:t>
                      </a:r>
                      <a:endParaRPr lang="zh-CN" altLang="en-US" sz="2000" b="0"/>
                    </a:p>
                  </a:txBody>
                  <a:tcPr anchor="ctr"/>
                </a:tc>
                <a:tc>
                  <a:txBody>
                    <a:bodyPr/>
                    <a:lstStyle/>
                    <a:p>
                      <a:pPr algn="ctr"/>
                      <a:r>
                        <a:rPr lang="en-US" altLang="zh-CN" sz="2000" kern="1200">
                          <a:solidFill>
                            <a:schemeClr val="dk1"/>
                          </a:solidFill>
                          <a:latin typeface="+mn-lt"/>
                          <a:ea typeface="+mn-ea"/>
                          <a:cs typeface="+mn-cs"/>
                        </a:rPr>
                        <a:t>Script of source speech</a:t>
                      </a:r>
                      <a:endParaRPr lang="zh-CN" altLang="en-US" sz="2000" kern="1200">
                        <a:solidFill>
                          <a:schemeClr val="dk1"/>
                        </a:solidFill>
                        <a:latin typeface="+mn-lt"/>
                        <a:ea typeface="+mn-ea"/>
                        <a:cs typeface="+mn-cs"/>
                      </a:endParaRPr>
                    </a:p>
                  </a:txBody>
                  <a:tcPr anchor="ctr"/>
                </a:tc>
                <a:extLst>
                  <a:ext uri="{0D108BD9-81ED-4DB2-BD59-A6C34878D82A}">
                    <a16:rowId xmlns:a16="http://schemas.microsoft.com/office/drawing/2014/main" val="1348892054"/>
                  </a:ext>
                </a:extLst>
              </a:tr>
              <a:tr h="1080000">
                <a:tc>
                  <a:txBody>
                    <a:bodyPr/>
                    <a:lstStyle/>
                    <a:p>
                      <a:pPr algn="ctr"/>
                      <a:r>
                        <a:rPr lang="en-US" altLang="zh-CN" sz="2400"/>
                        <a:t>Example 1</a:t>
                      </a:r>
                      <a:endParaRPr lang="zh-CN" altLang="en-US" sz="2400"/>
                    </a:p>
                  </a:txBody>
                  <a:tcPr anchor="ctr"/>
                </a:tc>
                <a:tc>
                  <a:txBody>
                    <a:bodyPr/>
                    <a:lstStyle/>
                    <a:p>
                      <a:pPr algn="ctr"/>
                      <a:endParaRPr lang="zh-CN" altLang="en-US" sz="1800"/>
                    </a:p>
                  </a:txBody>
                  <a:tcPr anchor="ctr"/>
                </a:tc>
                <a:tc>
                  <a:txBody>
                    <a:bodyPr/>
                    <a:lstStyle/>
                    <a:p>
                      <a:pPr algn="ctr"/>
                      <a:endParaRPr lang="zh-CN" altLang="en-US" sz="1800"/>
                    </a:p>
                  </a:txBody>
                  <a:tcPr anchor="ctr"/>
                </a:tc>
                <a:tc>
                  <a:txBody>
                    <a:bodyPr/>
                    <a:lstStyle/>
                    <a:p>
                      <a:pPr algn="ctr"/>
                      <a:endParaRPr lang="zh-CN" altLang="en-US" sz="1800"/>
                    </a:p>
                  </a:txBody>
                  <a:tcPr anchor="ctr"/>
                </a:tc>
                <a:tc>
                  <a:txBody>
                    <a:bodyPr/>
                    <a:lstStyle/>
                    <a:p>
                      <a:pPr algn="ctr"/>
                      <a:endParaRPr lang="zh-CN" altLang="en-US" sz="1800"/>
                    </a:p>
                  </a:txBody>
                  <a:tcPr anchor="ctr"/>
                </a:tc>
                <a:tc>
                  <a:txBody>
                    <a:bodyPr/>
                    <a:lstStyle/>
                    <a:p>
                      <a:pPr algn="ctr"/>
                      <a:endParaRPr lang="zh-CN" altLang="en-US" sz="1800"/>
                    </a:p>
                  </a:txBody>
                  <a:tcPr anchor="ctr"/>
                </a:tc>
                <a:tc>
                  <a:txBody>
                    <a:bodyPr/>
                    <a:lstStyle/>
                    <a:p>
                      <a:pPr algn="ctr"/>
                      <a:r>
                        <a:rPr lang="en-US" altLang="zh-CN" sz="2000">
                          <a:latin typeface="+mn-ea"/>
                          <a:ea typeface="+mn-ea"/>
                        </a:rPr>
                        <a:t>Ka'erpu pei waisun wan huati.</a:t>
                      </a:r>
                      <a:endParaRPr lang="zh-CN" altLang="en-US" sz="2000">
                        <a:latin typeface="+mn-ea"/>
                        <a:ea typeface="+mn-ea"/>
                      </a:endParaRPr>
                    </a:p>
                  </a:txBody>
                  <a:tcPr anchor="ctr"/>
                </a:tc>
                <a:extLst>
                  <a:ext uri="{0D108BD9-81ED-4DB2-BD59-A6C34878D82A}">
                    <a16:rowId xmlns:a16="http://schemas.microsoft.com/office/drawing/2014/main" val="4202650332"/>
                  </a:ext>
                </a:extLst>
              </a:tr>
              <a:tr h="1080000">
                <a:tc>
                  <a:txBody>
                    <a:bodyPr/>
                    <a:lstStyle/>
                    <a:p>
                      <a:pPr algn="ctr"/>
                      <a:r>
                        <a:rPr lang="en-US" altLang="zh-CN" sz="2400"/>
                        <a:t>Example 2</a:t>
                      </a:r>
                      <a:endParaRPr lang="zh-CN" altLang="en-US" sz="2400"/>
                    </a:p>
                  </a:txBody>
                  <a:tcPr anchor="ctr"/>
                </a:tc>
                <a:tc>
                  <a:txBody>
                    <a:bodyPr/>
                    <a:lstStyle/>
                    <a:p>
                      <a:pPr algn="ctr"/>
                      <a:endParaRPr lang="zh-CN" altLang="en-US" sz="1800"/>
                    </a:p>
                  </a:txBody>
                  <a:tcPr anchor="ctr"/>
                </a:tc>
                <a:tc>
                  <a:txBody>
                    <a:bodyPr/>
                    <a:lstStyle/>
                    <a:p>
                      <a:pPr algn="ctr"/>
                      <a:endParaRPr lang="zh-CN" altLang="en-US" sz="1800"/>
                    </a:p>
                  </a:txBody>
                  <a:tcPr anchor="ctr"/>
                </a:tc>
                <a:tc>
                  <a:txBody>
                    <a:bodyPr/>
                    <a:lstStyle/>
                    <a:p>
                      <a:pPr algn="ctr"/>
                      <a:endParaRPr lang="zh-CN" altLang="en-US" sz="1800"/>
                    </a:p>
                  </a:txBody>
                  <a:tcPr anchor="ctr"/>
                </a:tc>
                <a:tc>
                  <a:txBody>
                    <a:bodyPr/>
                    <a:lstStyle/>
                    <a:p>
                      <a:pPr algn="ctr"/>
                      <a:endParaRPr lang="zh-CN" altLang="en-US" sz="1800"/>
                    </a:p>
                  </a:txBody>
                  <a:tcPr anchor="ctr"/>
                </a:tc>
                <a:tc>
                  <a:txBody>
                    <a:bodyPr/>
                    <a:lstStyle/>
                    <a:p>
                      <a:pPr algn="ctr"/>
                      <a:endParaRPr lang="zh-CN" altLang="en-US" sz="1800"/>
                    </a:p>
                  </a:txBody>
                  <a:tcPr anchor="ctr"/>
                </a:tc>
                <a:tc>
                  <a:txBody>
                    <a:bodyPr/>
                    <a:lstStyle/>
                    <a:p>
                      <a:pPr algn="ctr"/>
                      <a:r>
                        <a:rPr lang="en-US" altLang="zh-CN" sz="2000">
                          <a:latin typeface="+mn-ea"/>
                          <a:ea typeface="+mn-ea"/>
                        </a:rPr>
                        <a:t>Jiayucunyan bie zai yongbao wo.</a:t>
                      </a:r>
                      <a:endParaRPr lang="zh-CN" altLang="en-US" sz="2000">
                        <a:latin typeface="+mn-ea"/>
                        <a:ea typeface="+mn-ea"/>
                      </a:endParaRPr>
                    </a:p>
                  </a:txBody>
                  <a:tcPr anchor="ctr"/>
                </a:tc>
                <a:extLst>
                  <a:ext uri="{0D108BD9-81ED-4DB2-BD59-A6C34878D82A}">
                    <a16:rowId xmlns:a16="http://schemas.microsoft.com/office/drawing/2014/main" val="3014872054"/>
                  </a:ext>
                </a:extLst>
              </a:tr>
              <a:tr h="1080000">
                <a:tc>
                  <a:txBody>
                    <a:bodyPr/>
                    <a:lstStyle/>
                    <a:p>
                      <a:pPr algn="ctr"/>
                      <a:r>
                        <a:rPr lang="en-US" altLang="zh-CN" sz="2400"/>
                        <a:t>Example 3</a:t>
                      </a:r>
                      <a:endParaRPr lang="zh-CN" altLang="en-US" sz="2400"/>
                    </a:p>
                  </a:txBody>
                  <a:tcPr anchor="ctr"/>
                </a:tc>
                <a:tc>
                  <a:txBody>
                    <a:bodyPr/>
                    <a:lstStyle/>
                    <a:p>
                      <a:pPr algn="ctr"/>
                      <a:endParaRPr lang="zh-CN" altLang="en-US" sz="1800"/>
                    </a:p>
                  </a:txBody>
                  <a:tcPr anchor="ctr"/>
                </a:tc>
                <a:tc>
                  <a:txBody>
                    <a:bodyPr/>
                    <a:lstStyle/>
                    <a:p>
                      <a:pPr algn="ctr"/>
                      <a:endParaRPr lang="zh-CN" altLang="en-US" sz="1800"/>
                    </a:p>
                  </a:txBody>
                  <a:tcPr anchor="ctr"/>
                </a:tc>
                <a:tc>
                  <a:txBody>
                    <a:bodyPr/>
                    <a:lstStyle/>
                    <a:p>
                      <a:pPr algn="ctr"/>
                      <a:endParaRPr lang="zh-CN" altLang="en-US" sz="1800"/>
                    </a:p>
                  </a:txBody>
                  <a:tcPr anchor="ctr"/>
                </a:tc>
                <a:tc>
                  <a:txBody>
                    <a:bodyPr/>
                    <a:lstStyle/>
                    <a:p>
                      <a:pPr algn="ctr"/>
                      <a:endParaRPr lang="zh-CN" altLang="en-US" sz="1800"/>
                    </a:p>
                  </a:txBody>
                  <a:tcPr anchor="ctr"/>
                </a:tc>
                <a:tc>
                  <a:txBody>
                    <a:bodyPr/>
                    <a:lstStyle/>
                    <a:p>
                      <a:pPr algn="ctr"/>
                      <a:endParaRPr lang="zh-CN" altLang="en-US" sz="1800"/>
                    </a:p>
                  </a:txBody>
                  <a:tcPr anchor="ctr"/>
                </a:tc>
                <a:tc>
                  <a:txBody>
                    <a:bodyPr/>
                    <a:lstStyle/>
                    <a:p>
                      <a:pPr algn="ctr"/>
                      <a:r>
                        <a:rPr lang="en-US" altLang="zh-CN" sz="2000">
                          <a:latin typeface="+mn-ea"/>
                          <a:ea typeface="+mn-ea"/>
                        </a:rPr>
                        <a:t>Bao ma peigua bo luo an, Diaochan yuan zhen Dong weng ta.</a:t>
                      </a:r>
                      <a:endParaRPr lang="zh-CN" altLang="en-US" sz="2000">
                        <a:latin typeface="+mn-ea"/>
                        <a:ea typeface="+mn-ea"/>
                      </a:endParaRPr>
                    </a:p>
                  </a:txBody>
                  <a:tcPr anchor="ctr"/>
                </a:tc>
                <a:extLst>
                  <a:ext uri="{0D108BD9-81ED-4DB2-BD59-A6C34878D82A}">
                    <a16:rowId xmlns:a16="http://schemas.microsoft.com/office/drawing/2014/main" val="1121907550"/>
                  </a:ext>
                </a:extLst>
              </a:tr>
            </a:tbl>
          </a:graphicData>
        </a:graphic>
      </p:graphicFrame>
      <p:pic>
        <p:nvPicPr>
          <p:cNvPr id="11" name="Base (1)">
            <a:hlinkClick r:id="" action="ppaction://media"/>
            <a:extLst>
              <a:ext uri="{FF2B5EF4-FFF2-40B4-BE49-F238E27FC236}">
                <a16:creationId xmlns:a16="http://schemas.microsoft.com/office/drawing/2014/main" id="{26EA66C8-43B4-4935-A538-8A0F69F5214C}"/>
              </a:ext>
            </a:extLst>
          </p:cNvPr>
          <p:cNvPicPr>
            <a:picLocks noChangeAspect="1"/>
          </p:cNvPicPr>
          <p:nvPr>
            <a:audioFile r:link="rId2"/>
            <p:extLst>
              <p:ext uri="{DAA4B4D4-6D71-4841-9C94-3DE7FCFB9230}">
                <p14:media xmlns:p14="http://schemas.microsoft.com/office/powerpoint/2010/main" r:embed="rId1"/>
              </p:ext>
            </p:extLst>
          </p:nvPr>
        </p:nvPicPr>
        <p:blipFill>
          <a:blip r:embed="rId32"/>
          <a:stretch>
            <a:fillRect/>
          </a:stretch>
        </p:blipFill>
        <p:spPr>
          <a:xfrm>
            <a:off x="6120000" y="4140000"/>
            <a:ext cx="609600" cy="609600"/>
          </a:xfrm>
          <a:prstGeom prst="rect">
            <a:avLst/>
          </a:prstGeom>
        </p:spPr>
      </p:pic>
      <p:pic>
        <p:nvPicPr>
          <p:cNvPr id="12" name="model1 (1)">
            <a:hlinkClick r:id="" action="ppaction://media"/>
            <a:extLst>
              <a:ext uri="{FF2B5EF4-FFF2-40B4-BE49-F238E27FC236}">
                <a16:creationId xmlns:a16="http://schemas.microsoft.com/office/drawing/2014/main" id="{6204E915-8D24-400A-8245-1DC9A34F0702}"/>
              </a:ext>
            </a:extLst>
          </p:cNvPr>
          <p:cNvPicPr>
            <a:picLocks noChangeAspect="1"/>
          </p:cNvPicPr>
          <p:nvPr>
            <a:audioFile r:link="rId4"/>
            <p:extLst>
              <p:ext uri="{DAA4B4D4-6D71-4841-9C94-3DE7FCFB9230}">
                <p14:media xmlns:p14="http://schemas.microsoft.com/office/powerpoint/2010/main" r:embed="rId3"/>
              </p:ext>
            </p:extLst>
          </p:nvPr>
        </p:nvPicPr>
        <p:blipFill>
          <a:blip r:embed="rId32"/>
          <a:stretch>
            <a:fillRect/>
          </a:stretch>
        </p:blipFill>
        <p:spPr>
          <a:xfrm>
            <a:off x="9360000" y="4140000"/>
            <a:ext cx="609600" cy="609600"/>
          </a:xfrm>
          <a:prstGeom prst="rect">
            <a:avLst/>
          </a:prstGeom>
        </p:spPr>
      </p:pic>
      <p:pic>
        <p:nvPicPr>
          <p:cNvPr id="14" name="model3 (1)">
            <a:hlinkClick r:id="" action="ppaction://media"/>
            <a:extLst>
              <a:ext uri="{FF2B5EF4-FFF2-40B4-BE49-F238E27FC236}">
                <a16:creationId xmlns:a16="http://schemas.microsoft.com/office/drawing/2014/main" id="{14A91E80-A5AD-410C-99C0-72956F765A41}"/>
              </a:ext>
            </a:extLst>
          </p:cNvPr>
          <p:cNvPicPr>
            <a:picLocks noChangeAspect="1"/>
          </p:cNvPicPr>
          <p:nvPr>
            <a:audioFile r:link="rId6"/>
            <p:extLst>
              <p:ext uri="{DAA4B4D4-6D71-4841-9C94-3DE7FCFB9230}">
                <p14:media xmlns:p14="http://schemas.microsoft.com/office/powerpoint/2010/main" r:embed="rId5"/>
              </p:ext>
            </p:extLst>
          </p:nvPr>
        </p:nvPicPr>
        <p:blipFill>
          <a:blip r:embed="rId32"/>
          <a:stretch>
            <a:fillRect/>
          </a:stretch>
        </p:blipFill>
        <p:spPr>
          <a:xfrm>
            <a:off x="7740000" y="4140000"/>
            <a:ext cx="609600" cy="609600"/>
          </a:xfrm>
          <a:prstGeom prst="rect">
            <a:avLst/>
          </a:prstGeom>
        </p:spPr>
      </p:pic>
      <p:pic>
        <p:nvPicPr>
          <p:cNvPr id="15" name="source (1)">
            <a:hlinkClick r:id="" action="ppaction://media"/>
            <a:extLst>
              <a:ext uri="{FF2B5EF4-FFF2-40B4-BE49-F238E27FC236}">
                <a16:creationId xmlns:a16="http://schemas.microsoft.com/office/drawing/2014/main" id="{D576C4E4-6099-4451-A0B4-DAD39B4EEA12}"/>
              </a:ext>
            </a:extLst>
          </p:cNvPr>
          <p:cNvPicPr>
            <a:picLocks noChangeAspect="1"/>
          </p:cNvPicPr>
          <p:nvPr>
            <a:audioFile r:link="rId8"/>
            <p:extLst>
              <p:ext uri="{DAA4B4D4-6D71-4841-9C94-3DE7FCFB9230}">
                <p14:media xmlns:p14="http://schemas.microsoft.com/office/powerpoint/2010/main" r:embed="rId7"/>
              </p:ext>
            </p:extLst>
          </p:nvPr>
        </p:nvPicPr>
        <p:blipFill>
          <a:blip r:embed="rId32"/>
          <a:stretch>
            <a:fillRect/>
          </a:stretch>
        </p:blipFill>
        <p:spPr>
          <a:xfrm>
            <a:off x="2880000" y="4140000"/>
            <a:ext cx="609600" cy="609600"/>
          </a:xfrm>
          <a:prstGeom prst="rect">
            <a:avLst/>
          </a:prstGeom>
        </p:spPr>
      </p:pic>
      <p:pic>
        <p:nvPicPr>
          <p:cNvPr id="16" name="Target (1)">
            <a:hlinkClick r:id="" action="ppaction://media"/>
            <a:extLst>
              <a:ext uri="{FF2B5EF4-FFF2-40B4-BE49-F238E27FC236}">
                <a16:creationId xmlns:a16="http://schemas.microsoft.com/office/drawing/2014/main" id="{74339A8B-7B9C-44E5-89D7-D51A8BAC4C99}"/>
              </a:ext>
            </a:extLst>
          </p:cNvPr>
          <p:cNvPicPr>
            <a:picLocks noChangeAspect="1"/>
          </p:cNvPicPr>
          <p:nvPr>
            <a:audioFile r:link="rId10"/>
            <p:extLst>
              <p:ext uri="{DAA4B4D4-6D71-4841-9C94-3DE7FCFB9230}">
                <p14:media xmlns:p14="http://schemas.microsoft.com/office/powerpoint/2010/main" r:embed="rId9"/>
              </p:ext>
            </p:extLst>
          </p:nvPr>
        </p:nvPicPr>
        <p:blipFill>
          <a:blip r:embed="rId32"/>
          <a:stretch>
            <a:fillRect/>
          </a:stretch>
        </p:blipFill>
        <p:spPr>
          <a:xfrm>
            <a:off x="4500000" y="4140000"/>
            <a:ext cx="609600" cy="609600"/>
          </a:xfrm>
          <a:prstGeom prst="rect">
            <a:avLst/>
          </a:prstGeom>
        </p:spPr>
      </p:pic>
      <p:pic>
        <p:nvPicPr>
          <p:cNvPr id="17" name="Base (2)">
            <a:hlinkClick r:id="" action="ppaction://media"/>
            <a:extLst>
              <a:ext uri="{FF2B5EF4-FFF2-40B4-BE49-F238E27FC236}">
                <a16:creationId xmlns:a16="http://schemas.microsoft.com/office/drawing/2014/main" id="{5C090B5D-4A60-4C14-BAD9-3C2C6D159E96}"/>
              </a:ext>
            </a:extLst>
          </p:cNvPr>
          <p:cNvPicPr>
            <a:picLocks noChangeAspect="1"/>
          </p:cNvPicPr>
          <p:nvPr>
            <a:audioFile r:link="rId12"/>
            <p:extLst>
              <p:ext uri="{DAA4B4D4-6D71-4841-9C94-3DE7FCFB9230}">
                <p14:media xmlns:p14="http://schemas.microsoft.com/office/powerpoint/2010/main" r:embed="rId11"/>
              </p:ext>
            </p:extLst>
          </p:nvPr>
        </p:nvPicPr>
        <p:blipFill>
          <a:blip r:embed="rId32"/>
          <a:stretch>
            <a:fillRect/>
          </a:stretch>
        </p:blipFill>
        <p:spPr>
          <a:xfrm>
            <a:off x="6120000" y="5220000"/>
            <a:ext cx="609600" cy="609600"/>
          </a:xfrm>
          <a:prstGeom prst="rect">
            <a:avLst/>
          </a:prstGeom>
        </p:spPr>
      </p:pic>
      <p:pic>
        <p:nvPicPr>
          <p:cNvPr id="18" name="model1 (2)">
            <a:hlinkClick r:id="" action="ppaction://media"/>
            <a:extLst>
              <a:ext uri="{FF2B5EF4-FFF2-40B4-BE49-F238E27FC236}">
                <a16:creationId xmlns:a16="http://schemas.microsoft.com/office/drawing/2014/main" id="{2F88893D-86FF-43A3-B1F5-8DA93AD29847}"/>
              </a:ext>
            </a:extLst>
          </p:cNvPr>
          <p:cNvPicPr>
            <a:picLocks noChangeAspect="1"/>
          </p:cNvPicPr>
          <p:nvPr>
            <a:audioFile r:link="rId14"/>
            <p:extLst>
              <p:ext uri="{DAA4B4D4-6D71-4841-9C94-3DE7FCFB9230}">
                <p14:media xmlns:p14="http://schemas.microsoft.com/office/powerpoint/2010/main" r:embed="rId13"/>
              </p:ext>
            </p:extLst>
          </p:nvPr>
        </p:nvPicPr>
        <p:blipFill>
          <a:blip r:embed="rId32"/>
          <a:stretch>
            <a:fillRect/>
          </a:stretch>
        </p:blipFill>
        <p:spPr>
          <a:xfrm>
            <a:off x="9360000" y="5220000"/>
            <a:ext cx="609600" cy="609600"/>
          </a:xfrm>
          <a:prstGeom prst="rect">
            <a:avLst/>
          </a:prstGeom>
        </p:spPr>
      </p:pic>
      <p:pic>
        <p:nvPicPr>
          <p:cNvPr id="22" name="model3 (2)">
            <a:hlinkClick r:id="" action="ppaction://media"/>
            <a:extLst>
              <a:ext uri="{FF2B5EF4-FFF2-40B4-BE49-F238E27FC236}">
                <a16:creationId xmlns:a16="http://schemas.microsoft.com/office/drawing/2014/main" id="{89060249-7AF6-4562-B359-C33C16EC661F}"/>
              </a:ext>
            </a:extLst>
          </p:cNvPr>
          <p:cNvPicPr>
            <a:picLocks noChangeAspect="1"/>
          </p:cNvPicPr>
          <p:nvPr>
            <a:audioFile r:link="rId16"/>
            <p:extLst>
              <p:ext uri="{DAA4B4D4-6D71-4841-9C94-3DE7FCFB9230}">
                <p14:media xmlns:p14="http://schemas.microsoft.com/office/powerpoint/2010/main" r:embed="rId15"/>
              </p:ext>
            </p:extLst>
          </p:nvPr>
        </p:nvPicPr>
        <p:blipFill>
          <a:blip r:embed="rId32"/>
          <a:stretch>
            <a:fillRect/>
          </a:stretch>
        </p:blipFill>
        <p:spPr>
          <a:xfrm>
            <a:off x="7740000" y="5220000"/>
            <a:ext cx="609600" cy="609600"/>
          </a:xfrm>
          <a:prstGeom prst="rect">
            <a:avLst/>
          </a:prstGeom>
        </p:spPr>
      </p:pic>
      <p:pic>
        <p:nvPicPr>
          <p:cNvPr id="27" name="Base (3)">
            <a:hlinkClick r:id="" action="ppaction://media"/>
            <a:extLst>
              <a:ext uri="{FF2B5EF4-FFF2-40B4-BE49-F238E27FC236}">
                <a16:creationId xmlns:a16="http://schemas.microsoft.com/office/drawing/2014/main" id="{6C92ADD8-5D27-4FDA-A92D-70E8ADB8F74A}"/>
              </a:ext>
            </a:extLst>
          </p:cNvPr>
          <p:cNvPicPr>
            <a:picLocks noChangeAspect="1"/>
          </p:cNvPicPr>
          <p:nvPr>
            <a:audioFile r:link="rId18"/>
            <p:extLst>
              <p:ext uri="{DAA4B4D4-6D71-4841-9C94-3DE7FCFB9230}">
                <p14:media xmlns:p14="http://schemas.microsoft.com/office/powerpoint/2010/main" r:embed="rId17"/>
              </p:ext>
            </p:extLst>
          </p:nvPr>
        </p:nvPicPr>
        <p:blipFill>
          <a:blip r:embed="rId32"/>
          <a:stretch>
            <a:fillRect/>
          </a:stretch>
        </p:blipFill>
        <p:spPr>
          <a:xfrm>
            <a:off x="6120000" y="6300000"/>
            <a:ext cx="609600" cy="609600"/>
          </a:xfrm>
          <a:prstGeom prst="rect">
            <a:avLst/>
          </a:prstGeom>
        </p:spPr>
      </p:pic>
      <p:pic>
        <p:nvPicPr>
          <p:cNvPr id="28" name="model1 (3)">
            <a:hlinkClick r:id="" action="ppaction://media"/>
            <a:extLst>
              <a:ext uri="{FF2B5EF4-FFF2-40B4-BE49-F238E27FC236}">
                <a16:creationId xmlns:a16="http://schemas.microsoft.com/office/drawing/2014/main" id="{386DC41E-AA13-458B-8E0C-2F6FC8608F59}"/>
              </a:ext>
            </a:extLst>
          </p:cNvPr>
          <p:cNvPicPr>
            <a:picLocks noChangeAspect="1"/>
          </p:cNvPicPr>
          <p:nvPr>
            <a:audioFile r:link="rId20"/>
            <p:extLst>
              <p:ext uri="{DAA4B4D4-6D71-4841-9C94-3DE7FCFB9230}">
                <p14:media xmlns:p14="http://schemas.microsoft.com/office/powerpoint/2010/main" r:embed="rId19"/>
              </p:ext>
            </p:extLst>
          </p:nvPr>
        </p:nvPicPr>
        <p:blipFill>
          <a:blip r:embed="rId32"/>
          <a:stretch>
            <a:fillRect/>
          </a:stretch>
        </p:blipFill>
        <p:spPr>
          <a:xfrm>
            <a:off x="9360000" y="6300000"/>
            <a:ext cx="609600" cy="609600"/>
          </a:xfrm>
          <a:prstGeom prst="rect">
            <a:avLst/>
          </a:prstGeom>
        </p:spPr>
      </p:pic>
      <p:pic>
        <p:nvPicPr>
          <p:cNvPr id="30" name="model3 (3)">
            <a:hlinkClick r:id="" action="ppaction://media"/>
            <a:extLst>
              <a:ext uri="{FF2B5EF4-FFF2-40B4-BE49-F238E27FC236}">
                <a16:creationId xmlns:a16="http://schemas.microsoft.com/office/drawing/2014/main" id="{A1839BB0-B475-4A3A-B75D-31C126064D62}"/>
              </a:ext>
            </a:extLst>
          </p:cNvPr>
          <p:cNvPicPr>
            <a:picLocks noChangeAspect="1"/>
          </p:cNvPicPr>
          <p:nvPr>
            <a:audioFile r:link="rId22"/>
            <p:extLst>
              <p:ext uri="{DAA4B4D4-6D71-4841-9C94-3DE7FCFB9230}">
                <p14:media xmlns:p14="http://schemas.microsoft.com/office/powerpoint/2010/main" r:embed="rId21"/>
              </p:ext>
            </p:extLst>
          </p:nvPr>
        </p:nvPicPr>
        <p:blipFill>
          <a:blip r:embed="rId32"/>
          <a:stretch>
            <a:fillRect/>
          </a:stretch>
        </p:blipFill>
        <p:spPr>
          <a:xfrm>
            <a:off x="7740000" y="6300000"/>
            <a:ext cx="609600" cy="609600"/>
          </a:xfrm>
          <a:prstGeom prst="rect">
            <a:avLst/>
          </a:prstGeom>
        </p:spPr>
      </p:pic>
      <p:pic>
        <p:nvPicPr>
          <p:cNvPr id="31" name="source (2)">
            <a:hlinkClick r:id="" action="ppaction://media"/>
            <a:extLst>
              <a:ext uri="{FF2B5EF4-FFF2-40B4-BE49-F238E27FC236}">
                <a16:creationId xmlns:a16="http://schemas.microsoft.com/office/drawing/2014/main" id="{A176F99A-FCB4-4E07-A436-AB6B44EE4CD2}"/>
              </a:ext>
            </a:extLst>
          </p:cNvPr>
          <p:cNvPicPr>
            <a:picLocks noChangeAspect="1"/>
          </p:cNvPicPr>
          <p:nvPr>
            <a:audioFile r:link="rId24"/>
            <p:extLst>
              <p:ext uri="{DAA4B4D4-6D71-4841-9C94-3DE7FCFB9230}">
                <p14:media xmlns:p14="http://schemas.microsoft.com/office/powerpoint/2010/main" r:embed="rId23"/>
              </p:ext>
            </p:extLst>
          </p:nvPr>
        </p:nvPicPr>
        <p:blipFill>
          <a:blip r:embed="rId32"/>
          <a:stretch>
            <a:fillRect/>
          </a:stretch>
        </p:blipFill>
        <p:spPr>
          <a:xfrm>
            <a:off x="2880000" y="5220000"/>
            <a:ext cx="609600" cy="609600"/>
          </a:xfrm>
          <a:prstGeom prst="rect">
            <a:avLst/>
          </a:prstGeom>
        </p:spPr>
      </p:pic>
      <p:pic>
        <p:nvPicPr>
          <p:cNvPr id="32" name="Target (2)">
            <a:hlinkClick r:id="" action="ppaction://media"/>
            <a:extLst>
              <a:ext uri="{FF2B5EF4-FFF2-40B4-BE49-F238E27FC236}">
                <a16:creationId xmlns:a16="http://schemas.microsoft.com/office/drawing/2014/main" id="{6E2E21E6-ECB4-4232-82F8-E8C164225227}"/>
              </a:ext>
            </a:extLst>
          </p:cNvPr>
          <p:cNvPicPr>
            <a:picLocks noChangeAspect="1"/>
          </p:cNvPicPr>
          <p:nvPr>
            <a:audioFile r:link="rId26"/>
            <p:extLst>
              <p:ext uri="{DAA4B4D4-6D71-4841-9C94-3DE7FCFB9230}">
                <p14:media xmlns:p14="http://schemas.microsoft.com/office/powerpoint/2010/main" r:embed="rId25"/>
              </p:ext>
            </p:extLst>
          </p:nvPr>
        </p:nvPicPr>
        <p:blipFill>
          <a:blip r:embed="rId32"/>
          <a:stretch>
            <a:fillRect/>
          </a:stretch>
        </p:blipFill>
        <p:spPr>
          <a:xfrm>
            <a:off x="4500000" y="5220000"/>
            <a:ext cx="609600" cy="609600"/>
          </a:xfrm>
          <a:prstGeom prst="rect">
            <a:avLst/>
          </a:prstGeom>
        </p:spPr>
      </p:pic>
      <p:pic>
        <p:nvPicPr>
          <p:cNvPr id="33" name="source (3)">
            <a:hlinkClick r:id="" action="ppaction://media"/>
            <a:extLst>
              <a:ext uri="{FF2B5EF4-FFF2-40B4-BE49-F238E27FC236}">
                <a16:creationId xmlns:a16="http://schemas.microsoft.com/office/drawing/2014/main" id="{F0B2A016-BB63-42A4-8AE6-495A648DA5E4}"/>
              </a:ext>
            </a:extLst>
          </p:cNvPr>
          <p:cNvPicPr>
            <a:picLocks noChangeAspect="1"/>
          </p:cNvPicPr>
          <p:nvPr>
            <a:audioFile r:link="rId28"/>
            <p:extLst>
              <p:ext uri="{DAA4B4D4-6D71-4841-9C94-3DE7FCFB9230}">
                <p14:media xmlns:p14="http://schemas.microsoft.com/office/powerpoint/2010/main" r:embed="rId27"/>
              </p:ext>
            </p:extLst>
          </p:nvPr>
        </p:nvPicPr>
        <p:blipFill>
          <a:blip r:embed="rId32"/>
          <a:stretch>
            <a:fillRect/>
          </a:stretch>
        </p:blipFill>
        <p:spPr>
          <a:xfrm>
            <a:off x="2880000" y="6300000"/>
            <a:ext cx="609600" cy="609600"/>
          </a:xfrm>
          <a:prstGeom prst="rect">
            <a:avLst/>
          </a:prstGeom>
        </p:spPr>
      </p:pic>
      <p:pic>
        <p:nvPicPr>
          <p:cNvPr id="34" name="Target (3)">
            <a:hlinkClick r:id="" action="ppaction://media"/>
            <a:extLst>
              <a:ext uri="{FF2B5EF4-FFF2-40B4-BE49-F238E27FC236}">
                <a16:creationId xmlns:a16="http://schemas.microsoft.com/office/drawing/2014/main" id="{307FEF99-1E3E-46A3-996A-ED86507A4B15}"/>
              </a:ext>
            </a:extLst>
          </p:cNvPr>
          <p:cNvPicPr>
            <a:picLocks noChangeAspect="1"/>
          </p:cNvPicPr>
          <p:nvPr>
            <a:audioFile r:link="rId30"/>
            <p:extLst>
              <p:ext uri="{DAA4B4D4-6D71-4841-9C94-3DE7FCFB9230}">
                <p14:media xmlns:p14="http://schemas.microsoft.com/office/powerpoint/2010/main" r:embed="rId29"/>
              </p:ext>
            </p:extLst>
          </p:nvPr>
        </p:nvPicPr>
        <p:blipFill>
          <a:blip r:embed="rId32"/>
          <a:stretch>
            <a:fillRect/>
          </a:stretch>
        </p:blipFill>
        <p:spPr>
          <a:xfrm>
            <a:off x="4500000" y="6300000"/>
            <a:ext cx="609600" cy="609600"/>
          </a:xfrm>
          <a:prstGeom prst="rect">
            <a:avLst/>
          </a:prstGeom>
        </p:spPr>
      </p:pic>
    </p:spTree>
    <p:extLst>
      <p:ext uri="{BB962C8B-B14F-4D97-AF65-F5344CB8AC3E}">
        <p14:creationId xmlns:p14="http://schemas.microsoft.com/office/powerpoint/2010/main" val="1837791808"/>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11"/>
                </p:tgtEl>
              </p:cMediaNode>
            </p:audio>
            <p:audio>
              <p:cMediaNode vol="80000">
                <p:cTn id="3" fill="hold" display="0">
                  <p:stCondLst>
                    <p:cond delay="indefinite"/>
                  </p:stCondLst>
                  <p:endCondLst>
                    <p:cond evt="onStopAudio" delay="0">
                      <p:tgtEl>
                        <p:sldTgt/>
                      </p:tgtEl>
                    </p:cond>
                  </p:endCondLst>
                </p:cTn>
                <p:tgtEl>
                  <p:spTgt spid="12"/>
                </p:tgtEl>
              </p:cMediaNode>
            </p:audio>
            <p:audio>
              <p:cMediaNode vol="80000">
                <p:cTn id="4" fill="hold" display="0">
                  <p:stCondLst>
                    <p:cond delay="indefinite"/>
                  </p:stCondLst>
                  <p:endCondLst>
                    <p:cond evt="onStopAudio" delay="0">
                      <p:tgtEl>
                        <p:sldTgt/>
                      </p:tgtEl>
                    </p:cond>
                  </p:endCondLst>
                </p:cTn>
                <p:tgtEl>
                  <p:spTgt spid="14"/>
                </p:tgtEl>
              </p:cMediaNode>
            </p:audio>
            <p:audio>
              <p:cMediaNode vol="80000">
                <p:cTn id="5" fill="hold" display="0">
                  <p:stCondLst>
                    <p:cond delay="indefinite"/>
                  </p:stCondLst>
                  <p:endCondLst>
                    <p:cond evt="onStopAudio" delay="0">
                      <p:tgtEl>
                        <p:sldTgt/>
                      </p:tgtEl>
                    </p:cond>
                  </p:endCondLst>
                </p:cTn>
                <p:tgtEl>
                  <p:spTgt spid="15"/>
                </p:tgtEl>
              </p:cMediaNode>
            </p:audio>
            <p:audio>
              <p:cMediaNode vol="80000">
                <p:cTn id="6" fill="hold" display="0">
                  <p:stCondLst>
                    <p:cond delay="indefinite"/>
                  </p:stCondLst>
                  <p:endCondLst>
                    <p:cond evt="onStopAudio" delay="0">
                      <p:tgtEl>
                        <p:sldTgt/>
                      </p:tgtEl>
                    </p:cond>
                  </p:endCondLst>
                </p:cTn>
                <p:tgtEl>
                  <p:spTgt spid="16"/>
                </p:tgtEl>
              </p:cMediaNode>
            </p:audio>
            <p:audio>
              <p:cMediaNode vol="80000">
                <p:cTn id="7" fill="hold" display="0">
                  <p:stCondLst>
                    <p:cond delay="indefinite"/>
                  </p:stCondLst>
                  <p:endCondLst>
                    <p:cond evt="onStopAudio" delay="0">
                      <p:tgtEl>
                        <p:sldTgt/>
                      </p:tgtEl>
                    </p:cond>
                  </p:endCondLst>
                </p:cTn>
                <p:tgtEl>
                  <p:spTgt spid="17"/>
                </p:tgtEl>
              </p:cMediaNode>
            </p:audio>
            <p:audio>
              <p:cMediaNode vol="80000">
                <p:cTn id="8" fill="hold" display="0">
                  <p:stCondLst>
                    <p:cond delay="indefinite"/>
                  </p:stCondLst>
                  <p:endCondLst>
                    <p:cond evt="onStopAudio" delay="0">
                      <p:tgtEl>
                        <p:sldTgt/>
                      </p:tgtEl>
                    </p:cond>
                  </p:endCondLst>
                </p:cTn>
                <p:tgtEl>
                  <p:spTgt spid="18"/>
                </p:tgtEl>
              </p:cMediaNode>
            </p:audio>
            <p:audio>
              <p:cMediaNode vol="80000">
                <p:cTn id="9" fill="hold" display="0">
                  <p:stCondLst>
                    <p:cond delay="indefinite"/>
                  </p:stCondLst>
                  <p:endCondLst>
                    <p:cond evt="onStopAudio" delay="0">
                      <p:tgtEl>
                        <p:sldTgt/>
                      </p:tgtEl>
                    </p:cond>
                  </p:endCondLst>
                </p:cTn>
                <p:tgtEl>
                  <p:spTgt spid="22"/>
                </p:tgtEl>
              </p:cMediaNode>
            </p:audio>
            <p:audio>
              <p:cMediaNode vol="80000">
                <p:cTn id="10" fill="hold" display="0">
                  <p:stCondLst>
                    <p:cond delay="indefinite"/>
                  </p:stCondLst>
                  <p:endCondLst>
                    <p:cond evt="onStopAudio" delay="0">
                      <p:tgtEl>
                        <p:sldTgt/>
                      </p:tgtEl>
                    </p:cond>
                  </p:endCondLst>
                </p:cTn>
                <p:tgtEl>
                  <p:spTgt spid="27"/>
                </p:tgtEl>
              </p:cMediaNode>
            </p:audio>
            <p:audio>
              <p:cMediaNode vol="80000">
                <p:cTn id="11" fill="hold" display="0">
                  <p:stCondLst>
                    <p:cond delay="indefinite"/>
                  </p:stCondLst>
                  <p:endCondLst>
                    <p:cond evt="onStopAudio" delay="0">
                      <p:tgtEl>
                        <p:sldTgt/>
                      </p:tgtEl>
                    </p:cond>
                  </p:endCondLst>
                </p:cTn>
                <p:tgtEl>
                  <p:spTgt spid="28"/>
                </p:tgtEl>
              </p:cMediaNode>
            </p:audio>
            <p:audio>
              <p:cMediaNode vol="80000">
                <p:cTn id="12" fill="hold" display="0">
                  <p:stCondLst>
                    <p:cond delay="indefinite"/>
                  </p:stCondLst>
                  <p:endCondLst>
                    <p:cond evt="onStopAudio" delay="0">
                      <p:tgtEl>
                        <p:sldTgt/>
                      </p:tgtEl>
                    </p:cond>
                  </p:endCondLst>
                </p:cTn>
                <p:tgtEl>
                  <p:spTgt spid="30"/>
                </p:tgtEl>
              </p:cMediaNode>
            </p:audio>
            <p:audio>
              <p:cMediaNode vol="80000">
                <p:cTn id="13" fill="hold" display="0">
                  <p:stCondLst>
                    <p:cond delay="indefinite"/>
                  </p:stCondLst>
                  <p:endCondLst>
                    <p:cond evt="onStopAudio" delay="0">
                      <p:tgtEl>
                        <p:sldTgt/>
                      </p:tgtEl>
                    </p:cond>
                  </p:endCondLst>
                </p:cTn>
                <p:tgtEl>
                  <p:spTgt spid="31"/>
                </p:tgtEl>
              </p:cMediaNode>
            </p:audio>
            <p:audio>
              <p:cMediaNode vol="80000">
                <p:cTn id="14" fill="hold" display="0">
                  <p:stCondLst>
                    <p:cond delay="indefinite"/>
                  </p:stCondLst>
                  <p:endCondLst>
                    <p:cond evt="onStopAudio" delay="0">
                      <p:tgtEl>
                        <p:sldTgt/>
                      </p:tgtEl>
                    </p:cond>
                  </p:endCondLst>
                </p:cTn>
                <p:tgtEl>
                  <p:spTgt spid="32"/>
                </p:tgtEl>
              </p:cMediaNode>
            </p:audio>
            <p:audio>
              <p:cMediaNode vol="80000">
                <p:cTn id="15" fill="hold" display="0">
                  <p:stCondLst>
                    <p:cond delay="indefinite"/>
                  </p:stCondLst>
                  <p:endCondLst>
                    <p:cond evt="onStopAudio" delay="0">
                      <p:tgtEl>
                        <p:sldTgt/>
                      </p:tgtEl>
                    </p:cond>
                  </p:endCondLst>
                </p:cTn>
                <p:tgtEl>
                  <p:spTgt spid="33"/>
                </p:tgtEl>
              </p:cMediaNode>
            </p:audio>
            <p:audio>
              <p:cMediaNode vol="80000">
                <p:cTn id="16" fill="hold" display="0">
                  <p:stCondLst>
                    <p:cond delay="indefinite"/>
                  </p:stCondLst>
                  <p:endCondLst>
                    <p:cond evt="onStopAudio" delay="0">
                      <p:tgtEl>
                        <p:sldTgt/>
                      </p:tgtEl>
                    </p:cond>
                  </p:endCondLst>
                </p:cTn>
                <p:tgtEl>
                  <p:spTgt spid="34"/>
                </p:tgtEl>
              </p:cMediaNode>
            </p:audio>
          </p:childTnLst>
        </p:cTn>
      </p:par>
    </p:tnLst>
  </p:timing>
</p:sld>
</file>

<file path=ppt/theme/theme1.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886</TotalTime>
  <Words>1502</Words>
  <Application>Microsoft Office PowerPoint</Application>
  <PresentationFormat>自定义</PresentationFormat>
  <Paragraphs>154</Paragraphs>
  <Slides>7</Slides>
  <Notes>0</Notes>
  <HiddenSlides>0</HiddenSlides>
  <MMClips>15</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7</vt:i4>
      </vt:variant>
    </vt:vector>
  </HeadingPairs>
  <TitlesOfParts>
    <vt:vector size="15" baseType="lpstr">
      <vt:lpstr>等线</vt:lpstr>
      <vt:lpstr>微软雅黑</vt:lpstr>
      <vt:lpstr>Arial</vt:lpstr>
      <vt:lpstr>Calibri</vt:lpstr>
      <vt:lpstr>Calibri Light</vt:lpstr>
      <vt:lpstr>Cambria Math</vt:lpstr>
      <vt:lpstr>Times New Roman</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wang ruobai</dc:creator>
  <cp:lastModifiedBy>王若白</cp:lastModifiedBy>
  <cp:revision>103</cp:revision>
  <dcterms:created xsi:type="dcterms:W3CDTF">2020-02-07T02:12:20Z</dcterms:created>
  <dcterms:modified xsi:type="dcterms:W3CDTF">2020-04-16T08:58:02Z</dcterms:modified>
</cp:coreProperties>
</file>