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16" roundtripDataSignature="AMtx7mhTYGASYLt4MYEiK1qBAZ11e+gw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4F8C5BB-50F0-45E5-A786-BE8B2D79F957}">
  <a:tblStyle styleId="{84F8C5BB-50F0-45E5-A786-BE8B2D79F95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Full-reference image quality metrics are commonly used to evaluate the quality of compressed images and videos in such major areas as codec comparison. In this work we highlights</a:t>
            </a:r>
            <a:endParaRPr/>
          </a:p>
          <a:p>
            <a:pPr indent="0" lvl="0" marL="0" rtl="0" algn="l">
              <a:lnSpc>
                <a:spcPct val="100000"/>
              </a:lnSpc>
              <a:spcBef>
                <a:spcPts val="0"/>
              </a:spcBef>
              <a:spcAft>
                <a:spcPts val="0"/>
              </a:spcAft>
              <a:buSzPts val="1400"/>
              <a:buNone/>
            </a:pPr>
            <a:r>
              <a:rPr lang="en-US"/>
              <a:t> the vulnerabilities of several popular metrics and propose an analysis of hacking detection properties of each metric</a:t>
            </a:r>
            <a:endParaRPr/>
          </a:p>
        </p:txBody>
      </p:sp>
      <p:sp>
        <p:nvSpPr>
          <p:cNvPr id="79" name="Google Shape;7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131fa3c0a1_0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a:t>For each metric we created and trained a specialised Resnet-based neural net. This net was used as a preprocessing step before DiffJPEG. The resulting image was compared with an image, compressed with DiffJPEG with no preprocessing. If the metric value was higher for the preprocessed image, while subjective evaluations gave the opposite result - then the metric had a vulnerability</a:t>
            </a:r>
            <a:endParaRPr/>
          </a:p>
        </p:txBody>
      </p:sp>
      <p:sp>
        <p:nvSpPr>
          <p:cNvPr id="87" name="Google Shape;87;g2131fa3c0a1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131fa3c0a1_0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We applied our method to the wide range of quality factor values, ranging from 5 to 60. Our results indicate that LPIPS, DISTS, HaarPSI, and VIF are all vulnerable to hacking. Specifically, we were able to increase VIF values by up to 20%, making it the most vulnerable metric</a:t>
            </a:r>
            <a:endParaRPr/>
          </a:p>
        </p:txBody>
      </p:sp>
      <p:sp>
        <p:nvSpPr>
          <p:cNvPr id="96" name="Google Shape;96;g2131fa3c0a1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131fa3c0a1_2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Visual results of metric hacking. In case of HaarPSI and VIF hacking leads to significant drops in visual quality</a:t>
            </a:r>
            <a:endParaRPr/>
          </a:p>
        </p:txBody>
      </p:sp>
      <p:sp>
        <p:nvSpPr>
          <p:cNvPr id="106" name="Google Shape;106;g2131fa3c0a1_2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131fa3c0a1_0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conducted a subjective comparison to verify that metrics evaluate the generated image pairs differently from subjective human-perception scores. The results showed that participants preferred images that were not preprocessed, resulting in low correlation between MOS scores and the values for the examined metrics.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VIF was the worst in terms of correlation with  subjective scores, while DISTS performed the best.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15" name="Google Shape;115;g2131fa3c0a1_0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131fa3c0a1_0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ensured that models trained using DiffJPEG can serve in practice with real JPEG compression by checking that gain is </a:t>
            </a:r>
            <a:r>
              <a:rPr lang="en-US"/>
              <a:t>still</a:t>
            </a:r>
            <a:r>
              <a:rPr lang="en-US"/>
              <a:t> present .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 the future they can also become a part of specifically designed encoders(such as AV1) as a preprocessing step that yields higher metric scores when comparing JPEG encoders.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25" name="Google Shape;125;g2131fa3c0a1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131fa3c0a1_0_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Hacking detection can be implemented by comparing metric results to subjective evaluations. Other metric values may also reveal whether the target metric was hacked.</a:t>
            </a:r>
            <a:endParaRPr/>
          </a:p>
          <a:p>
            <a:pPr indent="0" lvl="0" marL="0" rtl="0" algn="l">
              <a:lnSpc>
                <a:spcPct val="120000"/>
              </a:lnSpc>
              <a:spcBef>
                <a:spcPts val="0"/>
              </a:spcBef>
              <a:spcAft>
                <a:spcPts val="0"/>
              </a:spcAft>
              <a:buSzPts val="1400"/>
              <a:buNone/>
            </a:pPr>
            <a:r>
              <a:rPr lang="en-US"/>
              <a:t>PSNR and SSIM were found to be the best hacking detectors.</a:t>
            </a:r>
            <a:endParaRPr/>
          </a:p>
        </p:txBody>
      </p:sp>
      <p:sp>
        <p:nvSpPr>
          <p:cNvPr id="135" name="Google Shape;135;g2131fa3c0a1_0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131fa3c0a1_0_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Analyzed LPIPS, DISTS, HaarPSI, VIF metrics and discovered their vulnerabilities </a:t>
            </a:r>
            <a:endParaRPr/>
          </a:p>
          <a:p>
            <a:pPr indent="0" lvl="0" marL="0" rtl="0" algn="l">
              <a:lnSpc>
                <a:spcPct val="100000"/>
              </a:lnSpc>
              <a:spcBef>
                <a:spcPts val="0"/>
              </a:spcBef>
              <a:spcAft>
                <a:spcPts val="0"/>
              </a:spcAft>
              <a:buClr>
                <a:schemeClr val="dk1"/>
              </a:buClr>
              <a:buSzPts val="1100"/>
              <a:buFont typeface="Arial"/>
              <a:buNone/>
            </a:pPr>
            <a:r>
              <a:rPr lang="en-US"/>
              <a:t>Shown inconsistency between objective metrics and subjective quality</a:t>
            </a:r>
            <a:endParaRPr/>
          </a:p>
          <a:p>
            <a:pPr indent="0" lvl="0" marL="0" rtl="0" algn="l">
              <a:lnSpc>
                <a:spcPct val="100000"/>
              </a:lnSpc>
              <a:spcBef>
                <a:spcPts val="0"/>
              </a:spcBef>
              <a:spcAft>
                <a:spcPts val="0"/>
              </a:spcAft>
              <a:buClr>
                <a:schemeClr val="dk1"/>
              </a:buClr>
              <a:buSzPts val="1100"/>
              <a:buFont typeface="Arial"/>
              <a:buNone/>
            </a:pPr>
            <a:r>
              <a:rPr lang="en-US"/>
              <a:t>Verified the transferability of gain on real JPEG images</a:t>
            </a:r>
            <a:endParaRPr/>
          </a:p>
          <a:p>
            <a:pPr indent="0" lvl="0" marL="0" rtl="0" algn="l">
              <a:lnSpc>
                <a:spcPct val="100000"/>
              </a:lnSpc>
              <a:spcBef>
                <a:spcPts val="0"/>
              </a:spcBef>
              <a:spcAft>
                <a:spcPts val="0"/>
              </a:spcAft>
              <a:buClr>
                <a:schemeClr val="dk1"/>
              </a:buClr>
              <a:buSzPts val="1100"/>
              <a:buFont typeface="Arial"/>
              <a:buNone/>
            </a:pPr>
            <a:r>
              <a:rPr lang="en-US"/>
              <a:t>Proposed a method for image hacking detection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45" name="Google Shape;145;g2131fa3c0a1_0_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p12"/>
          <p:cNvSpPr/>
          <p:nvPr/>
        </p:nvSpPr>
        <p:spPr>
          <a:xfrm>
            <a:off x="718546" y="4101450"/>
            <a:ext cx="721806" cy="102905"/>
          </a:xfrm>
          <a:prstGeom prst="rect">
            <a:avLst/>
          </a:prstGeom>
          <a:solidFill>
            <a:srgbClr val="FF9715"/>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 name="Google Shape;19;p12"/>
          <p:cNvSpPr/>
          <p:nvPr/>
        </p:nvSpPr>
        <p:spPr>
          <a:xfrm>
            <a:off x="216" y="4101450"/>
            <a:ext cx="721804" cy="102905"/>
          </a:xfrm>
          <a:prstGeom prst="rect">
            <a:avLst/>
          </a:prstGeom>
          <a:solidFill>
            <a:srgbClr val="F2025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12"/>
          <p:cNvSpPr/>
          <p:nvPr/>
        </p:nvSpPr>
        <p:spPr>
          <a:xfrm>
            <a:off x="6642096" y="4101450"/>
            <a:ext cx="2501906" cy="102905"/>
          </a:xfrm>
          <a:prstGeom prst="rect">
            <a:avLst/>
          </a:prstGeom>
          <a:solidFill>
            <a:srgbClr val="7ECEFD"/>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12"/>
          <p:cNvSpPr/>
          <p:nvPr/>
        </p:nvSpPr>
        <p:spPr>
          <a:xfrm>
            <a:off x="1432623" y="4101450"/>
            <a:ext cx="5216701" cy="102905"/>
          </a:xfrm>
          <a:prstGeom prst="rect">
            <a:avLst/>
          </a:prstGeom>
          <a:solidFill>
            <a:srgbClr val="2185C5"/>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GM_LAB_vg_" id="22" name="Google Shape;22;p12"/>
          <p:cNvPicPr preferRelativeResize="0"/>
          <p:nvPr/>
        </p:nvPicPr>
        <p:blipFill rotWithShape="1">
          <a:blip r:embed="rId2">
            <a:alphaModFix/>
          </a:blip>
          <a:srcRect b="0" l="0" r="0" t="0"/>
          <a:stretch/>
        </p:blipFill>
        <p:spPr>
          <a:xfrm>
            <a:off x="8082677" y="158750"/>
            <a:ext cx="945441" cy="736995"/>
          </a:xfrm>
          <a:prstGeom prst="rect">
            <a:avLst/>
          </a:prstGeom>
          <a:noFill/>
          <a:ln>
            <a:noFill/>
          </a:ln>
        </p:spPr>
      </p:pic>
      <p:sp>
        <p:nvSpPr>
          <p:cNvPr id="23" name="Google Shape;23;p12"/>
          <p:cNvSpPr txBox="1"/>
          <p:nvPr>
            <p:ph idx="1" type="body"/>
          </p:nvPr>
        </p:nvSpPr>
        <p:spPr>
          <a:xfrm>
            <a:off x="719138" y="4365624"/>
            <a:ext cx="7165975" cy="50353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2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 name="Google Shape;24;p12"/>
          <p:cNvSpPr txBox="1"/>
          <p:nvPr>
            <p:ph idx="2" type="body"/>
          </p:nvPr>
        </p:nvSpPr>
        <p:spPr>
          <a:xfrm>
            <a:off x="718546" y="4869159"/>
            <a:ext cx="4358141" cy="9957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0" i="1" sz="24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5" name="Google Shape;25;p12"/>
          <p:cNvSpPr txBox="1"/>
          <p:nvPr>
            <p:ph idx="3" type="body"/>
          </p:nvPr>
        </p:nvSpPr>
        <p:spPr>
          <a:xfrm>
            <a:off x="718546" y="2060848"/>
            <a:ext cx="7835900" cy="196901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72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 black backgroung" showMasterSp="0">
  <p:cSld name="Title on black backgroung">
    <p:bg>
      <p:bgPr>
        <a:solidFill>
          <a:schemeClr val="dk1"/>
        </a:solidFill>
      </p:bgPr>
    </p:bg>
    <p:spTree>
      <p:nvGrpSpPr>
        <p:cNvPr id="63" name="Shape 63"/>
        <p:cNvGrpSpPr/>
        <p:nvPr/>
      </p:nvGrpSpPr>
      <p:grpSpPr>
        <a:xfrm>
          <a:off x="0" y="0"/>
          <a:ext cx="0" cy="0"/>
          <a:chOff x="0" y="0"/>
          <a:chExt cx="0" cy="0"/>
        </a:xfrm>
      </p:grpSpPr>
      <p:sp>
        <p:nvSpPr>
          <p:cNvPr id="64" name="Google Shape;64;p17"/>
          <p:cNvSpPr txBox="1"/>
          <p:nvPr>
            <p:ph type="title"/>
          </p:nvPr>
        </p:nvSpPr>
        <p:spPr>
          <a:xfrm>
            <a:off x="395536" y="41932"/>
            <a:ext cx="7622497" cy="1143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GM_LAB_vg_" id="65" name="Google Shape;65;p17"/>
          <p:cNvPicPr preferRelativeResize="0"/>
          <p:nvPr/>
        </p:nvPicPr>
        <p:blipFill rotWithShape="1">
          <a:blip r:embed="rId2">
            <a:alphaModFix/>
          </a:blip>
          <a:srcRect b="0" l="0" r="0" t="0"/>
          <a:stretch/>
        </p:blipFill>
        <p:spPr>
          <a:xfrm>
            <a:off x="8082677" y="158750"/>
            <a:ext cx="945441" cy="736995"/>
          </a:xfrm>
          <a:prstGeom prst="rect">
            <a:avLst/>
          </a:prstGeom>
          <a:noFill/>
          <a:ln>
            <a:noFill/>
          </a:ln>
        </p:spPr>
      </p:pic>
      <p:sp>
        <p:nvSpPr>
          <p:cNvPr id="66" name="Google Shape;66;p17"/>
          <p:cNvSpPr/>
          <p:nvPr/>
        </p:nvSpPr>
        <p:spPr>
          <a:xfrm>
            <a:off x="12695" y="6349998"/>
            <a:ext cx="3686906" cy="523860"/>
          </a:xfrm>
          <a:prstGeom prst="rect">
            <a:avLst/>
          </a:prstGeom>
          <a:noFill/>
          <a:ln>
            <a:noFill/>
          </a:ln>
        </p:spPr>
        <p:txBody>
          <a:bodyPr anchorCtr="0" anchor="t" bIns="46025" lIns="46025" spcFirstLastPara="1" rIns="46025" wrap="square" tIns="460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CS MSU Graphics&amp;Media Lab (Video Group)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www.compression.ru/video</a:t>
            </a:r>
            <a:endParaRPr b="1" i="0" sz="1400" u="none" cap="none" strike="noStrike">
              <a:solidFill>
                <a:schemeClr val="lt1"/>
              </a:solidFill>
              <a:latin typeface="Arial"/>
              <a:ea typeface="Arial"/>
              <a:cs typeface="Arial"/>
              <a:sym typeface="Arial"/>
            </a:endParaRPr>
          </a:p>
        </p:txBody>
      </p:sp>
      <p:sp>
        <p:nvSpPr>
          <p:cNvPr id="67" name="Google Shape;67;p17"/>
          <p:cNvSpPr txBox="1"/>
          <p:nvPr>
            <p:ph idx="1" type="body"/>
          </p:nvPr>
        </p:nvSpPr>
        <p:spPr>
          <a:xfrm>
            <a:off x="4212853" y="6139292"/>
            <a:ext cx="4319587" cy="71870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68" name="Google Shape;68;p17"/>
          <p:cNvSpPr txBox="1"/>
          <p:nvPr>
            <p:ph idx="12" type="sldNum"/>
          </p:nvPr>
        </p:nvSpPr>
        <p:spPr>
          <a:xfrm>
            <a:off x="8555398" y="6486445"/>
            <a:ext cx="588602" cy="313389"/>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 name="Shape 26"/>
        <p:cNvGrpSpPr/>
        <p:nvPr/>
      </p:nvGrpSpPr>
      <p:grpSpPr>
        <a:xfrm>
          <a:off x="0" y="0"/>
          <a:ext cx="0" cy="0"/>
          <a:chOff x="0" y="0"/>
          <a:chExt cx="0" cy="0"/>
        </a:xfrm>
      </p:grpSpPr>
      <p:sp>
        <p:nvSpPr>
          <p:cNvPr id="27" name="Google Shape;27;p13"/>
          <p:cNvSpPr txBox="1"/>
          <p:nvPr>
            <p:ph type="title"/>
          </p:nvPr>
        </p:nvSpPr>
        <p:spPr>
          <a:xfrm>
            <a:off x="395536" y="41932"/>
            <a:ext cx="7622497" cy="1143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13"/>
          <p:cNvSpPr txBox="1"/>
          <p:nvPr>
            <p:ph idx="1" type="body"/>
          </p:nvPr>
        </p:nvSpPr>
        <p:spPr>
          <a:xfrm>
            <a:off x="395536" y="1412776"/>
            <a:ext cx="8496944" cy="468052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8300" lvl="1" marL="9144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 name="Google Shape;29;p13"/>
          <p:cNvSpPr txBox="1"/>
          <p:nvPr>
            <p:ph idx="2" type="body"/>
          </p:nvPr>
        </p:nvSpPr>
        <p:spPr>
          <a:xfrm>
            <a:off x="4212853" y="6139292"/>
            <a:ext cx="4319587" cy="71870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13"/>
          <p:cNvSpPr txBox="1"/>
          <p:nvPr>
            <p:ph idx="12" type="sldNum"/>
          </p:nvPr>
        </p:nvSpPr>
        <p:spPr>
          <a:xfrm>
            <a:off x="8555398" y="6486445"/>
            <a:ext cx="588602" cy="313389"/>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ences">
  <p:cSld name="References">
    <p:spTree>
      <p:nvGrpSpPr>
        <p:cNvPr id="31" name="Shape 31"/>
        <p:cNvGrpSpPr/>
        <p:nvPr/>
      </p:nvGrpSpPr>
      <p:grpSpPr>
        <a:xfrm>
          <a:off x="0" y="0"/>
          <a:ext cx="0" cy="0"/>
          <a:chOff x="0" y="0"/>
          <a:chExt cx="0" cy="0"/>
        </a:xfrm>
      </p:grpSpPr>
      <p:sp>
        <p:nvSpPr>
          <p:cNvPr id="32" name="Google Shape;32;p19"/>
          <p:cNvSpPr txBox="1"/>
          <p:nvPr>
            <p:ph type="title"/>
          </p:nvPr>
        </p:nvSpPr>
        <p:spPr>
          <a:xfrm>
            <a:off x="395536" y="41932"/>
            <a:ext cx="7622497" cy="1143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 name="Google Shape;33;p19"/>
          <p:cNvSpPr txBox="1"/>
          <p:nvPr>
            <p:ph idx="1" type="body"/>
          </p:nvPr>
        </p:nvSpPr>
        <p:spPr>
          <a:xfrm>
            <a:off x="395536" y="1412776"/>
            <a:ext cx="8496943" cy="468052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360"/>
              </a:spcBef>
              <a:spcAft>
                <a:spcPts val="0"/>
              </a:spcAft>
              <a:buClr>
                <a:schemeClr val="dk1"/>
              </a:buClr>
              <a:buSzPts val="1800"/>
              <a:buFont typeface="Arial"/>
              <a:buAutoNum type="arabicPeriod"/>
              <a:defRPr b="0" i="0" sz="1800" u="none" cap="none" strike="noStrike">
                <a:solidFill>
                  <a:schemeClr val="dk1"/>
                </a:solidFill>
                <a:latin typeface="Arial"/>
                <a:ea typeface="Arial"/>
                <a:cs typeface="Arial"/>
                <a:sym typeface="Arial"/>
              </a:defRPr>
            </a:lvl1pPr>
            <a:lvl2pPr indent="-330200" lvl="1" marL="914400" marR="0" rtl="0" algn="l">
              <a:lnSpc>
                <a:spcPct val="100000"/>
              </a:lnSpc>
              <a:spcBef>
                <a:spcPts val="320"/>
              </a:spcBef>
              <a:spcAft>
                <a:spcPts val="0"/>
              </a:spcAft>
              <a:buClr>
                <a:schemeClr val="dk1"/>
              </a:buClr>
              <a:buSzPts val="1600"/>
              <a:buFont typeface="Arial"/>
              <a:buAutoNum type="arabicPeriod"/>
              <a:defRPr b="0" i="0" sz="1600" u="none" cap="none" strike="noStrike">
                <a:solidFill>
                  <a:schemeClr val="dk1"/>
                </a:solidFill>
                <a:latin typeface="Arial"/>
                <a:ea typeface="Arial"/>
                <a:cs typeface="Arial"/>
                <a:sym typeface="Arial"/>
              </a:defRPr>
            </a:lvl2pPr>
            <a:lvl3pPr indent="-317500" lvl="2" marL="1371600" marR="0" rtl="0" algn="l">
              <a:lnSpc>
                <a:spcPct val="100000"/>
              </a:lnSpc>
              <a:spcBef>
                <a:spcPts val="280"/>
              </a:spcBef>
              <a:spcAft>
                <a:spcPts val="0"/>
              </a:spcAft>
              <a:buClr>
                <a:schemeClr val="dk1"/>
              </a:buClr>
              <a:buSzPts val="1400"/>
              <a:buFont typeface="Arial"/>
              <a:buAutoNum type="arabicPeriod"/>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240"/>
              </a:spcBef>
              <a:spcAft>
                <a:spcPts val="0"/>
              </a:spcAft>
              <a:buClr>
                <a:schemeClr val="dk1"/>
              </a:buClr>
              <a:buSzPts val="1200"/>
              <a:buFont typeface="Arial"/>
              <a:buAutoNum type="arabicPeriod"/>
              <a:defRPr b="0" i="0" sz="1200" u="none" cap="none" strike="noStrike">
                <a:solidFill>
                  <a:schemeClr val="dk1"/>
                </a:solidFill>
                <a:latin typeface="Arial"/>
                <a:ea typeface="Arial"/>
                <a:cs typeface="Arial"/>
                <a:sym typeface="Arial"/>
              </a:defRPr>
            </a:lvl4pPr>
            <a:lvl5pPr indent="-298450" lvl="4" marL="2286000" marR="0" rtl="0" algn="l">
              <a:lnSpc>
                <a:spcPct val="100000"/>
              </a:lnSpc>
              <a:spcBef>
                <a:spcPts val="220"/>
              </a:spcBef>
              <a:spcAft>
                <a:spcPts val="0"/>
              </a:spcAft>
              <a:buClr>
                <a:schemeClr val="dk1"/>
              </a:buClr>
              <a:buSzPts val="1100"/>
              <a:buFont typeface="Arial"/>
              <a:buAutoNum type="arabicPeriod"/>
              <a:defRPr b="0" i="0" sz="11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19"/>
          <p:cNvSpPr txBox="1"/>
          <p:nvPr>
            <p:ph idx="12" type="sldNum"/>
          </p:nvPr>
        </p:nvSpPr>
        <p:spPr>
          <a:xfrm>
            <a:off x="8555398" y="6486445"/>
            <a:ext cx="588602" cy="313389"/>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5" name="Shape 35"/>
        <p:cNvGrpSpPr/>
        <p:nvPr/>
      </p:nvGrpSpPr>
      <p:grpSpPr>
        <a:xfrm>
          <a:off x="0" y="0"/>
          <a:ext cx="0" cy="0"/>
          <a:chOff x="0" y="0"/>
          <a:chExt cx="0" cy="0"/>
        </a:xfrm>
      </p:grpSpPr>
      <p:sp>
        <p:nvSpPr>
          <p:cNvPr id="36" name="Google Shape;36;p20"/>
          <p:cNvSpPr txBox="1"/>
          <p:nvPr>
            <p:ph type="title"/>
          </p:nvPr>
        </p:nvSpPr>
        <p:spPr>
          <a:xfrm>
            <a:off x="395536" y="41932"/>
            <a:ext cx="7622497" cy="1143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20"/>
          <p:cNvSpPr txBox="1"/>
          <p:nvPr>
            <p:ph idx="1" type="body"/>
          </p:nvPr>
        </p:nvSpPr>
        <p:spPr>
          <a:xfrm>
            <a:off x="395536" y="1412776"/>
            <a:ext cx="4104456" cy="468052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8300" lvl="1" marL="9144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20"/>
          <p:cNvSpPr txBox="1"/>
          <p:nvPr>
            <p:ph idx="2" type="body"/>
          </p:nvPr>
        </p:nvSpPr>
        <p:spPr>
          <a:xfrm>
            <a:off x="4212853" y="6139292"/>
            <a:ext cx="4319587" cy="71870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20"/>
          <p:cNvSpPr txBox="1"/>
          <p:nvPr>
            <p:ph idx="12" type="sldNum"/>
          </p:nvPr>
        </p:nvSpPr>
        <p:spPr>
          <a:xfrm>
            <a:off x="8555398" y="6486445"/>
            <a:ext cx="588602" cy="313389"/>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20"/>
          <p:cNvSpPr txBox="1"/>
          <p:nvPr>
            <p:ph idx="3" type="body"/>
          </p:nvPr>
        </p:nvSpPr>
        <p:spPr>
          <a:xfrm>
            <a:off x="4644008" y="1412776"/>
            <a:ext cx="4049826" cy="468052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8300" lvl="1" marL="9144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1" name="Shape 41"/>
        <p:cNvGrpSpPr/>
        <p:nvPr/>
      </p:nvGrpSpPr>
      <p:grpSpPr>
        <a:xfrm>
          <a:off x="0" y="0"/>
          <a:ext cx="0" cy="0"/>
          <a:chOff x="0" y="0"/>
          <a:chExt cx="0" cy="0"/>
        </a:xfrm>
      </p:grpSpPr>
      <p:sp>
        <p:nvSpPr>
          <p:cNvPr id="42" name="Google Shape;42;p21"/>
          <p:cNvSpPr txBox="1"/>
          <p:nvPr>
            <p:ph type="title"/>
          </p:nvPr>
        </p:nvSpPr>
        <p:spPr>
          <a:xfrm>
            <a:off x="395536" y="41932"/>
            <a:ext cx="7622497" cy="1143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21"/>
          <p:cNvSpPr txBox="1"/>
          <p:nvPr>
            <p:ph idx="1" type="body"/>
          </p:nvPr>
        </p:nvSpPr>
        <p:spPr>
          <a:xfrm>
            <a:off x="4212853" y="6139292"/>
            <a:ext cx="4319587" cy="71870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 name="Google Shape;44;p21"/>
          <p:cNvSpPr txBox="1"/>
          <p:nvPr>
            <p:ph idx="12" type="sldNum"/>
          </p:nvPr>
        </p:nvSpPr>
        <p:spPr>
          <a:xfrm>
            <a:off x="8555398" y="6486445"/>
            <a:ext cx="588602" cy="313389"/>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5" name="Shape 45"/>
        <p:cNvGrpSpPr/>
        <p:nvPr/>
      </p:nvGrpSpPr>
      <p:grpSpPr>
        <a:xfrm>
          <a:off x="0" y="0"/>
          <a:ext cx="0" cy="0"/>
          <a:chOff x="0" y="0"/>
          <a:chExt cx="0" cy="0"/>
        </a:xfrm>
      </p:grpSpPr>
      <p:sp>
        <p:nvSpPr>
          <p:cNvPr id="46" name="Google Shape;46;p22"/>
          <p:cNvSpPr txBox="1"/>
          <p:nvPr>
            <p:ph type="title"/>
          </p:nvPr>
        </p:nvSpPr>
        <p:spPr>
          <a:xfrm>
            <a:off x="395537" y="41932"/>
            <a:ext cx="4104455" cy="1143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p22"/>
          <p:cNvSpPr txBox="1"/>
          <p:nvPr>
            <p:ph idx="1" type="body"/>
          </p:nvPr>
        </p:nvSpPr>
        <p:spPr>
          <a:xfrm>
            <a:off x="395536" y="1412776"/>
            <a:ext cx="4104456" cy="468052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8300" lvl="1" marL="9144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 name="Google Shape;48;p22"/>
          <p:cNvSpPr txBox="1"/>
          <p:nvPr>
            <p:ph idx="2" type="body"/>
          </p:nvPr>
        </p:nvSpPr>
        <p:spPr>
          <a:xfrm>
            <a:off x="4212853" y="6139292"/>
            <a:ext cx="4319587" cy="71870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 name="Google Shape;49;p22"/>
          <p:cNvSpPr txBox="1"/>
          <p:nvPr>
            <p:ph idx="12" type="sldNum"/>
          </p:nvPr>
        </p:nvSpPr>
        <p:spPr>
          <a:xfrm>
            <a:off x="8555398" y="6486445"/>
            <a:ext cx="588602" cy="313389"/>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0" name="Google Shape;50;p22"/>
          <p:cNvSpPr txBox="1"/>
          <p:nvPr>
            <p:ph idx="3" type="body"/>
          </p:nvPr>
        </p:nvSpPr>
        <p:spPr>
          <a:xfrm>
            <a:off x="4644008" y="41932"/>
            <a:ext cx="4049826" cy="605136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8300" lvl="1" marL="9144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51" name="Shape 51"/>
        <p:cNvGrpSpPr/>
        <p:nvPr/>
      </p:nvGrpSpPr>
      <p:grpSpPr>
        <a:xfrm>
          <a:off x="0" y="0"/>
          <a:ext cx="0" cy="0"/>
          <a:chOff x="0" y="0"/>
          <a:chExt cx="0" cy="0"/>
        </a:xfrm>
      </p:grpSpPr>
      <p:sp>
        <p:nvSpPr>
          <p:cNvPr id="52" name="Google Shape;52;p23"/>
          <p:cNvSpPr txBox="1"/>
          <p:nvPr>
            <p:ph type="title"/>
          </p:nvPr>
        </p:nvSpPr>
        <p:spPr>
          <a:xfrm>
            <a:off x="395536" y="41932"/>
            <a:ext cx="7622497" cy="1143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23"/>
          <p:cNvSpPr txBox="1"/>
          <p:nvPr>
            <p:ph idx="1" type="body"/>
          </p:nvPr>
        </p:nvSpPr>
        <p:spPr>
          <a:xfrm>
            <a:off x="4212853" y="6139292"/>
            <a:ext cx="4319587" cy="71870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 name="Google Shape;54;p23"/>
          <p:cNvSpPr txBox="1"/>
          <p:nvPr>
            <p:ph idx="12" type="sldNum"/>
          </p:nvPr>
        </p:nvSpPr>
        <p:spPr>
          <a:xfrm>
            <a:off x="8555398" y="6486445"/>
            <a:ext cx="588602" cy="313389"/>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23"/>
          <p:cNvSpPr/>
          <p:nvPr>
            <p:ph idx="2" type="pic"/>
          </p:nvPr>
        </p:nvSpPr>
        <p:spPr>
          <a:xfrm>
            <a:off x="1979712" y="1374968"/>
            <a:ext cx="5040312" cy="4142264"/>
          </a:xfrm>
          <a:prstGeom prst="rect">
            <a:avLst/>
          </a:prstGeom>
          <a:noFill/>
          <a:ln>
            <a:noFill/>
          </a:ln>
        </p:spPr>
      </p:sp>
      <p:sp>
        <p:nvSpPr>
          <p:cNvPr id="56" name="Google Shape;56;p23"/>
          <p:cNvSpPr txBox="1"/>
          <p:nvPr>
            <p:ph idx="3" type="body"/>
          </p:nvPr>
        </p:nvSpPr>
        <p:spPr>
          <a:xfrm>
            <a:off x="1979712" y="5516563"/>
            <a:ext cx="5040312" cy="62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57" name="Shape 57"/>
        <p:cNvGrpSpPr/>
        <p:nvPr/>
      </p:nvGrpSpPr>
      <p:grpSpPr>
        <a:xfrm>
          <a:off x="0" y="0"/>
          <a:ext cx="0" cy="0"/>
          <a:chOff x="0" y="0"/>
          <a:chExt cx="0" cy="0"/>
        </a:xfrm>
      </p:grpSpPr>
      <p:sp>
        <p:nvSpPr>
          <p:cNvPr id="58" name="Google Shape;58;p24"/>
          <p:cNvSpPr txBox="1"/>
          <p:nvPr>
            <p:ph idx="12" type="sldNum"/>
          </p:nvPr>
        </p:nvSpPr>
        <p:spPr>
          <a:xfrm>
            <a:off x="8555398" y="6486445"/>
            <a:ext cx="588602" cy="313389"/>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Background" showMasterSp="0">
  <p:cSld name="Black Background">
    <p:bg>
      <p:bgPr>
        <a:solidFill>
          <a:schemeClr val="dk1"/>
        </a:solidFill>
      </p:bgPr>
    </p:bg>
    <p:spTree>
      <p:nvGrpSpPr>
        <p:cNvPr id="59" name="Shape 59"/>
        <p:cNvGrpSpPr/>
        <p:nvPr/>
      </p:nvGrpSpPr>
      <p:grpSpPr>
        <a:xfrm>
          <a:off x="0" y="0"/>
          <a:ext cx="0" cy="0"/>
          <a:chOff x="0" y="0"/>
          <a:chExt cx="0" cy="0"/>
        </a:xfrm>
      </p:grpSpPr>
      <p:sp>
        <p:nvSpPr>
          <p:cNvPr id="60" name="Google Shape;60;p15"/>
          <p:cNvSpPr txBox="1"/>
          <p:nvPr>
            <p:ph type="title"/>
          </p:nvPr>
        </p:nvSpPr>
        <p:spPr>
          <a:xfrm>
            <a:off x="755576" y="44624"/>
            <a:ext cx="7571184" cy="576064"/>
          </a:xfrm>
          <a:prstGeom prst="rect">
            <a:avLst/>
          </a:prstGeom>
          <a:noFill/>
          <a:ln>
            <a:noFill/>
          </a:ln>
        </p:spPr>
        <p:txBody>
          <a:bodyPr anchorCtr="0" anchor="t" bIns="45700" lIns="91425" spcFirstLastPara="1" rIns="91425" wrap="square" tIns="45700">
            <a:normAutofit/>
          </a:bodyPr>
          <a:lstStyle>
            <a:lvl1pPr lvl="0" marR="0" rtl="0" algn="ctr">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15"/>
          <p:cNvSpPr txBox="1"/>
          <p:nvPr>
            <p:ph idx="1" type="body"/>
          </p:nvPr>
        </p:nvSpPr>
        <p:spPr>
          <a:xfrm>
            <a:off x="251520" y="6309320"/>
            <a:ext cx="2160240" cy="4326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62" name="Google Shape;62;p15"/>
          <p:cNvSpPr txBox="1"/>
          <p:nvPr>
            <p:ph idx="2" type="body"/>
          </p:nvPr>
        </p:nvSpPr>
        <p:spPr>
          <a:xfrm>
            <a:off x="6012160" y="6309320"/>
            <a:ext cx="2881586" cy="4326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idx="12" type="sldNum"/>
          </p:nvPr>
        </p:nvSpPr>
        <p:spPr>
          <a:xfrm>
            <a:off x="8313017" y="6453336"/>
            <a:ext cx="723479" cy="37155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21212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11"/>
          <p:cNvSpPr/>
          <p:nvPr/>
        </p:nvSpPr>
        <p:spPr>
          <a:xfrm>
            <a:off x="892065" y="1217899"/>
            <a:ext cx="893703" cy="102905"/>
          </a:xfrm>
          <a:prstGeom prst="rect">
            <a:avLst/>
          </a:prstGeom>
          <a:solidFill>
            <a:srgbClr val="FF9715"/>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 name="Google Shape;12;p11"/>
          <p:cNvSpPr/>
          <p:nvPr/>
        </p:nvSpPr>
        <p:spPr>
          <a:xfrm>
            <a:off x="-1" y="1217899"/>
            <a:ext cx="893701" cy="102905"/>
          </a:xfrm>
          <a:prstGeom prst="rect">
            <a:avLst/>
          </a:prstGeom>
          <a:solidFill>
            <a:srgbClr val="F2025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 name="Google Shape;13;p11"/>
          <p:cNvSpPr/>
          <p:nvPr/>
        </p:nvSpPr>
        <p:spPr>
          <a:xfrm>
            <a:off x="8243668" y="1217899"/>
            <a:ext cx="900332" cy="102905"/>
          </a:xfrm>
          <a:prstGeom prst="rect">
            <a:avLst/>
          </a:prstGeom>
          <a:solidFill>
            <a:srgbClr val="7ECEFD"/>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 name="Google Shape;14;p11"/>
          <p:cNvSpPr/>
          <p:nvPr/>
        </p:nvSpPr>
        <p:spPr>
          <a:xfrm>
            <a:off x="1782707" y="1217899"/>
            <a:ext cx="6462608" cy="102905"/>
          </a:xfrm>
          <a:prstGeom prst="rect">
            <a:avLst/>
          </a:prstGeom>
          <a:solidFill>
            <a:srgbClr val="2185C5"/>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GM_LAB_vg_" id="15" name="Google Shape;15;p11"/>
          <p:cNvPicPr preferRelativeResize="0"/>
          <p:nvPr/>
        </p:nvPicPr>
        <p:blipFill rotWithShape="1">
          <a:blip r:embed="rId1">
            <a:alphaModFix/>
          </a:blip>
          <a:srcRect b="0" l="0" r="0" t="0"/>
          <a:stretch/>
        </p:blipFill>
        <p:spPr>
          <a:xfrm>
            <a:off x="8082677" y="158750"/>
            <a:ext cx="945441" cy="736995"/>
          </a:xfrm>
          <a:prstGeom prst="rect">
            <a:avLst/>
          </a:prstGeom>
          <a:noFill/>
          <a:ln>
            <a:noFill/>
          </a:ln>
        </p:spPr>
      </p:pic>
      <p:sp>
        <p:nvSpPr>
          <p:cNvPr id="16" name="Google Shape;16;p11"/>
          <p:cNvSpPr/>
          <p:nvPr/>
        </p:nvSpPr>
        <p:spPr>
          <a:xfrm>
            <a:off x="12695" y="6349998"/>
            <a:ext cx="3686906" cy="523860"/>
          </a:xfrm>
          <a:prstGeom prst="rect">
            <a:avLst/>
          </a:prstGeom>
          <a:noFill/>
          <a:ln>
            <a:noFill/>
          </a:ln>
        </p:spPr>
        <p:txBody>
          <a:bodyPr anchorCtr="0" anchor="t" bIns="46025" lIns="46025" spcFirstLastPara="1" rIns="46025" wrap="square" tIns="460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CS MSU Graphics&amp;Media Lab (Video Group)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164FC0"/>
                </a:solidFill>
                <a:latin typeface="Arial"/>
                <a:ea typeface="Arial"/>
                <a:cs typeface="Arial"/>
                <a:sym typeface="Arial"/>
              </a:rPr>
              <a:t>https://videoprocessing.ai/</a:t>
            </a:r>
            <a:endParaRPr b="1" i="0" sz="1400" u="none" cap="none" strike="noStrike">
              <a:solidFill>
                <a:srgbClr val="164FC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
          <p:cNvSpPr/>
          <p:nvPr/>
        </p:nvSpPr>
        <p:spPr>
          <a:xfrm>
            <a:off x="683578" y="4365100"/>
            <a:ext cx="7532700" cy="1260900"/>
          </a:xfrm>
          <a:prstGeom prst="rect">
            <a:avLst/>
          </a:prstGeom>
          <a:noFill/>
          <a:ln>
            <a:noFill/>
          </a:ln>
        </p:spPr>
        <p:txBody>
          <a:bodyPr anchorCtr="0" anchor="t" bIns="91400" lIns="91400" spcFirstLastPara="1" rIns="91400" wrap="square" tIns="91400">
            <a:normAutofit/>
          </a:bodyPr>
          <a:lstStyle/>
          <a:p>
            <a:pPr indent="0" lvl="0" marL="0" marR="0" rtl="0" algn="l">
              <a:lnSpc>
                <a:spcPct val="116999"/>
              </a:lnSpc>
              <a:spcBef>
                <a:spcPts val="0"/>
              </a:spcBef>
              <a:spcAft>
                <a:spcPts val="0"/>
              </a:spcAft>
              <a:buClr>
                <a:srgbClr val="000000"/>
              </a:buClr>
              <a:buSzPts val="2600"/>
              <a:buFont typeface="Arial"/>
              <a:buNone/>
            </a:pPr>
            <a:r>
              <a:rPr b="0" i="0" lang="en-US" sz="2600" u="none" cap="none" strike="noStrike">
                <a:solidFill>
                  <a:schemeClr val="dk1"/>
                </a:solidFill>
                <a:latin typeface="Arial"/>
                <a:ea typeface="Arial"/>
                <a:cs typeface="Arial"/>
                <a:sym typeface="Arial"/>
              </a:rPr>
              <a:t>Maksim Siniukov, Dmitriy Kulikov, Dmitriy Vatolin</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200"/>
              <a:buFont typeface="Arial"/>
              <a:buNone/>
            </a:pPr>
            <a:r>
              <a:rPr b="0" i="1" lang="en-US" sz="2200" u="none" cap="none" strike="noStrike">
                <a:solidFill>
                  <a:schemeClr val="dk1"/>
                </a:solidFill>
                <a:latin typeface="Arial"/>
                <a:ea typeface="Arial"/>
                <a:cs typeface="Arial"/>
                <a:sym typeface="Arial"/>
              </a:rPr>
              <a:t>Video Group</a:t>
            </a:r>
            <a:endParaRPr b="0" i="0" sz="1800" u="none" cap="none" strike="noStrike">
              <a:solidFill>
                <a:srgbClr val="21212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200"/>
              <a:buFont typeface="Arial"/>
              <a:buNone/>
            </a:pPr>
            <a:r>
              <a:rPr b="0" i="1" lang="en-US" sz="2200" u="none" cap="none" strike="noStrike">
                <a:solidFill>
                  <a:schemeClr val="dk1"/>
                </a:solidFill>
                <a:latin typeface="Arial"/>
                <a:ea typeface="Arial"/>
                <a:cs typeface="Arial"/>
                <a:sym typeface="Arial"/>
              </a:rPr>
              <a:t>Moscow State University, Graphics&amp;Media Lab</a:t>
            </a:r>
            <a:endParaRPr b="0" i="0" sz="1400" u="none" cap="none" strike="noStrike">
              <a:solidFill>
                <a:srgbClr val="000000"/>
              </a:solidFill>
              <a:latin typeface="Arial"/>
              <a:ea typeface="Arial"/>
              <a:cs typeface="Arial"/>
              <a:sym typeface="Arial"/>
            </a:endParaRPr>
          </a:p>
        </p:txBody>
      </p:sp>
      <p:sp>
        <p:nvSpPr>
          <p:cNvPr id="74" name="Google Shape;74;p1"/>
          <p:cNvSpPr txBox="1"/>
          <p:nvPr>
            <p:ph idx="3" type="body"/>
          </p:nvPr>
        </p:nvSpPr>
        <p:spPr>
          <a:xfrm>
            <a:off x="718546" y="2060848"/>
            <a:ext cx="7835900" cy="196901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rial"/>
              <a:buNone/>
            </a:pPr>
            <a:r>
              <a:rPr lang="en-US"/>
              <a:t>Applicability limitations of differentiable full-reference image-quality metrics</a:t>
            </a:r>
            <a:endParaRPr b="0" i="0" sz="3600" u="none" cap="none" strike="noStrike">
              <a:solidFill>
                <a:schemeClr val="accent1"/>
              </a:solidFill>
              <a:latin typeface="Arial"/>
              <a:ea typeface="Arial"/>
              <a:cs typeface="Arial"/>
              <a:sym typeface="Arial"/>
            </a:endParaRPr>
          </a:p>
        </p:txBody>
      </p:sp>
      <p:pic>
        <p:nvPicPr>
          <p:cNvPr id="75" name="Google Shape;75;p1"/>
          <p:cNvPicPr preferRelativeResize="0"/>
          <p:nvPr/>
        </p:nvPicPr>
        <p:blipFill rotWithShape="1">
          <a:blip r:embed="rId3">
            <a:alphaModFix/>
          </a:blip>
          <a:srcRect b="10362" l="0" r="0" t="0"/>
          <a:stretch/>
        </p:blipFill>
        <p:spPr>
          <a:xfrm>
            <a:off x="5776150" y="39200"/>
            <a:ext cx="2244050" cy="863900"/>
          </a:xfrm>
          <a:prstGeom prst="rect">
            <a:avLst/>
          </a:prstGeom>
          <a:noFill/>
          <a:ln>
            <a:noFill/>
          </a:ln>
        </p:spPr>
      </p:pic>
      <p:pic>
        <p:nvPicPr>
          <p:cNvPr id="76" name="Google Shape;76;p1"/>
          <p:cNvPicPr preferRelativeResize="0"/>
          <p:nvPr/>
        </p:nvPicPr>
        <p:blipFill rotWithShape="1">
          <a:blip r:embed="rId4">
            <a:alphaModFix/>
          </a:blip>
          <a:srcRect b="0" l="0" r="0" t="0"/>
          <a:stretch/>
        </p:blipFill>
        <p:spPr>
          <a:xfrm>
            <a:off x="124100" y="95800"/>
            <a:ext cx="1661361" cy="863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
          <p:cNvSpPr txBox="1"/>
          <p:nvPr>
            <p:ph type="title"/>
          </p:nvPr>
        </p:nvSpPr>
        <p:spPr>
          <a:xfrm>
            <a:off x="395536" y="41932"/>
            <a:ext cx="7622497"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3677AC"/>
              </a:buClr>
              <a:buSzPts val="3600"/>
              <a:buFont typeface="Arial"/>
              <a:buNone/>
            </a:pPr>
            <a:r>
              <a:rPr lang="en-US">
                <a:solidFill>
                  <a:srgbClr val="3677AC"/>
                </a:solidFill>
              </a:rPr>
              <a:t>Introduction</a:t>
            </a:r>
            <a:br>
              <a:rPr lang="en-US">
                <a:solidFill>
                  <a:srgbClr val="3677AC"/>
                </a:solidFill>
              </a:rPr>
            </a:br>
            <a:r>
              <a:rPr lang="en-US" sz="2600">
                <a:solidFill>
                  <a:srgbClr val="3677AC"/>
                </a:solidFill>
              </a:rPr>
              <a:t> </a:t>
            </a:r>
            <a:endParaRPr/>
          </a:p>
        </p:txBody>
      </p:sp>
      <p:sp>
        <p:nvSpPr>
          <p:cNvPr id="82" name="Google Shape;82;p3"/>
          <p:cNvSpPr txBox="1"/>
          <p:nvPr>
            <p:ph idx="1" type="body"/>
          </p:nvPr>
        </p:nvSpPr>
        <p:spPr>
          <a:xfrm>
            <a:off x="395536" y="1412776"/>
            <a:ext cx="8496944" cy="468052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480"/>
              </a:spcBef>
              <a:spcAft>
                <a:spcPts val="0"/>
              </a:spcAft>
              <a:buSzPts val="2400"/>
              <a:buChar char="•"/>
            </a:pPr>
            <a:r>
              <a:rPr lang="en-US"/>
              <a:t>Full-reference image quality metrics are designed to mimic the subjective judgment of the human eye </a:t>
            </a:r>
            <a:endParaRPr/>
          </a:p>
          <a:p>
            <a:pPr indent="-381000" lvl="0" marL="457200" rtl="0" algn="l">
              <a:lnSpc>
                <a:spcPct val="100000"/>
              </a:lnSpc>
              <a:spcBef>
                <a:spcPts val="480"/>
              </a:spcBef>
              <a:spcAft>
                <a:spcPts val="0"/>
              </a:spcAft>
              <a:buSzPts val="2400"/>
              <a:buChar char="•"/>
            </a:pPr>
            <a:r>
              <a:rPr lang="en-US"/>
              <a:t>Metrics are commonly used to evaluate the quality of compressed images and videos in such major areas as codec comparison</a:t>
            </a:r>
            <a:endParaRPr/>
          </a:p>
          <a:p>
            <a:pPr indent="-381000" lvl="0" marL="457200" rtl="0" algn="l">
              <a:lnSpc>
                <a:spcPct val="100000"/>
              </a:lnSpc>
              <a:spcBef>
                <a:spcPts val="480"/>
              </a:spcBef>
              <a:spcAft>
                <a:spcPts val="0"/>
              </a:spcAft>
              <a:buSzPts val="2400"/>
              <a:buChar char="•"/>
            </a:pPr>
            <a:r>
              <a:rPr lang="en-US"/>
              <a:t>In this work we highlight the vulnerabilities of several popular metrics by proposing a method, designed to increase their values and make them inconsistent with subjective quality</a:t>
            </a:r>
            <a:endParaRPr>
              <a:solidFill>
                <a:srgbClr val="000000"/>
              </a:solidFill>
            </a:endParaRPr>
          </a:p>
        </p:txBody>
      </p:sp>
      <p:sp>
        <p:nvSpPr>
          <p:cNvPr id="83" name="Google Shape;83;p3"/>
          <p:cNvSpPr txBox="1"/>
          <p:nvPr>
            <p:ph idx="12" type="sldNum"/>
          </p:nvPr>
        </p:nvSpPr>
        <p:spPr>
          <a:xfrm>
            <a:off x="8555398" y="6486445"/>
            <a:ext cx="588602" cy="313389"/>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sp>
        <p:nvSpPr>
          <p:cNvPr id="84" name="Google Shape;84;p3"/>
          <p:cNvSpPr txBox="1"/>
          <p:nvPr>
            <p:ph idx="2" type="body"/>
          </p:nvPr>
        </p:nvSpPr>
        <p:spPr>
          <a:xfrm>
            <a:off x="4212853" y="6139292"/>
            <a:ext cx="4319700" cy="718800"/>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100000"/>
              </a:lnSpc>
              <a:spcBef>
                <a:spcPts val="0"/>
              </a:spcBef>
              <a:spcAft>
                <a:spcPts val="0"/>
              </a:spcAft>
              <a:buClr>
                <a:srgbClr val="000000"/>
              </a:buClr>
              <a:buSzPts val="1400"/>
              <a:buNone/>
            </a:pPr>
            <a:r>
              <a:rPr lang="en-US">
                <a:solidFill>
                  <a:srgbClr val="000000"/>
                </a:solidFill>
              </a:rPr>
              <a:t>M. Siniukov et al.</a:t>
            </a:r>
            <a:r>
              <a:rPr lang="en-US">
                <a:solidFill>
                  <a:srgbClr val="000000"/>
                </a:solidFill>
                <a:latin typeface="Arial"/>
                <a:ea typeface="Arial"/>
                <a:cs typeface="Arial"/>
                <a:sym typeface="Arial"/>
              </a:rPr>
              <a:t>, “</a:t>
            </a:r>
            <a:r>
              <a:rPr lang="en-US">
                <a:solidFill>
                  <a:srgbClr val="000000"/>
                </a:solidFill>
              </a:rPr>
              <a:t>Applicability limitations of differentiable full-reference image-quality metrics</a:t>
            </a:r>
            <a:r>
              <a:rPr lang="en-US">
                <a:solidFill>
                  <a:srgbClr val="000000"/>
                </a:solidFill>
                <a:latin typeface="Arial"/>
                <a:ea typeface="Arial"/>
                <a:cs typeface="Arial"/>
                <a:sym typeface="Arial"/>
              </a:rPr>
              <a:t>,” in </a:t>
            </a:r>
            <a:r>
              <a:rPr i="1" lang="en-US">
                <a:solidFill>
                  <a:srgbClr val="000000"/>
                </a:solidFill>
                <a:latin typeface="Arial"/>
                <a:ea typeface="Arial"/>
                <a:cs typeface="Arial"/>
                <a:sym typeface="Arial"/>
              </a:rPr>
              <a:t>Abbreviated </a:t>
            </a:r>
            <a:r>
              <a:rPr i="1" lang="en-US">
                <a:solidFill>
                  <a:srgbClr val="000000"/>
                </a:solidFill>
              </a:rPr>
              <a:t>DCC</a:t>
            </a:r>
            <a:r>
              <a:rPr lang="en-US">
                <a:solidFill>
                  <a:srgbClr val="000000"/>
                </a:solidFill>
                <a:latin typeface="Arial"/>
                <a:ea typeface="Arial"/>
                <a:cs typeface="Arial"/>
                <a:sym typeface="Arial"/>
              </a:rPr>
              <a:t>, </a:t>
            </a:r>
            <a:r>
              <a:rPr lang="en-US">
                <a:solidFill>
                  <a:srgbClr val="000000"/>
                </a:solidFill>
              </a:rPr>
              <a:t>2023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131fa3c0a1_0_15"/>
          <p:cNvSpPr txBox="1"/>
          <p:nvPr>
            <p:ph type="title"/>
          </p:nvPr>
        </p:nvSpPr>
        <p:spPr>
          <a:xfrm>
            <a:off x="395536" y="41932"/>
            <a:ext cx="762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3677AC"/>
              </a:buClr>
              <a:buSzPts val="3600"/>
              <a:buFont typeface="Arial"/>
              <a:buNone/>
            </a:pPr>
            <a:r>
              <a:rPr lang="en-US">
                <a:solidFill>
                  <a:srgbClr val="3677AC"/>
                </a:solidFill>
              </a:rPr>
              <a:t>Proposed Method</a:t>
            </a:r>
            <a:br>
              <a:rPr lang="en-US">
                <a:solidFill>
                  <a:srgbClr val="3677AC"/>
                </a:solidFill>
              </a:rPr>
            </a:br>
            <a:r>
              <a:rPr lang="en-US" sz="2600">
                <a:solidFill>
                  <a:srgbClr val="3677AC"/>
                </a:solidFill>
              </a:rPr>
              <a:t> </a:t>
            </a:r>
            <a:endParaRPr/>
          </a:p>
        </p:txBody>
      </p:sp>
      <p:sp>
        <p:nvSpPr>
          <p:cNvPr id="90" name="Google Shape;90;g2131fa3c0a1_0_15"/>
          <p:cNvSpPr txBox="1"/>
          <p:nvPr>
            <p:ph idx="1" type="body"/>
          </p:nvPr>
        </p:nvSpPr>
        <p:spPr>
          <a:xfrm>
            <a:off x="395525" y="1412775"/>
            <a:ext cx="8496900" cy="2654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80"/>
              </a:spcBef>
              <a:spcAft>
                <a:spcPts val="0"/>
              </a:spcAft>
              <a:buClr>
                <a:schemeClr val="dk1"/>
              </a:buClr>
              <a:buSzPts val="2400"/>
              <a:buNone/>
            </a:pPr>
            <a:r>
              <a:rPr lang="en-US"/>
              <a:t>To show the vulnerability we generate two images: </a:t>
            </a:r>
            <a:endParaRPr/>
          </a:p>
          <a:p>
            <a:pPr indent="-381000" lvl="0" marL="457200" rtl="0" algn="l">
              <a:lnSpc>
                <a:spcPct val="100000"/>
              </a:lnSpc>
              <a:spcBef>
                <a:spcPts val="480"/>
              </a:spcBef>
              <a:spcAft>
                <a:spcPts val="0"/>
              </a:spcAft>
              <a:buSzPts val="2400"/>
              <a:buChar char="•"/>
            </a:pPr>
            <a:r>
              <a:rPr lang="en-US"/>
              <a:t>Compressed with DiffJPEG with no preprocessing</a:t>
            </a:r>
            <a:endParaRPr/>
          </a:p>
          <a:p>
            <a:pPr indent="-381000" lvl="0" marL="457200" rtl="0" algn="l">
              <a:lnSpc>
                <a:spcPct val="100000"/>
              </a:lnSpc>
              <a:spcBef>
                <a:spcPts val="480"/>
              </a:spcBef>
              <a:spcAft>
                <a:spcPts val="0"/>
              </a:spcAft>
              <a:buSzPts val="2400"/>
              <a:buChar char="•"/>
            </a:pPr>
            <a:r>
              <a:rPr lang="en-US"/>
              <a:t>Preprocessed with one-for-all-images neural network and then compressed using DiffJPEG. Transformation is learned to increase metrics values</a:t>
            </a:r>
            <a:endParaRPr/>
          </a:p>
        </p:txBody>
      </p:sp>
      <p:sp>
        <p:nvSpPr>
          <p:cNvPr id="91" name="Google Shape;91;g2131fa3c0a1_0_15"/>
          <p:cNvSpPr txBox="1"/>
          <p:nvPr>
            <p:ph idx="12" type="sldNum"/>
          </p:nvPr>
        </p:nvSpPr>
        <p:spPr>
          <a:xfrm>
            <a:off x="8555398" y="6486445"/>
            <a:ext cx="588600" cy="313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pic>
        <p:nvPicPr>
          <p:cNvPr id="92" name="Google Shape;92;g2131fa3c0a1_0_15"/>
          <p:cNvPicPr preferRelativeResize="0"/>
          <p:nvPr/>
        </p:nvPicPr>
        <p:blipFill rotWithShape="1">
          <a:blip r:embed="rId3">
            <a:alphaModFix/>
          </a:blip>
          <a:srcRect b="8941" l="0" r="0" t="0"/>
          <a:stretch/>
        </p:blipFill>
        <p:spPr>
          <a:xfrm>
            <a:off x="832775" y="3550788"/>
            <a:ext cx="7622399" cy="2641775"/>
          </a:xfrm>
          <a:prstGeom prst="rect">
            <a:avLst/>
          </a:prstGeom>
          <a:noFill/>
          <a:ln>
            <a:noFill/>
          </a:ln>
        </p:spPr>
      </p:pic>
      <p:sp>
        <p:nvSpPr>
          <p:cNvPr id="93" name="Google Shape;93;g2131fa3c0a1_0_15"/>
          <p:cNvSpPr txBox="1"/>
          <p:nvPr>
            <p:ph idx="2" type="body"/>
          </p:nvPr>
        </p:nvSpPr>
        <p:spPr>
          <a:xfrm>
            <a:off x="4212853" y="6139292"/>
            <a:ext cx="4319700" cy="718800"/>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100000"/>
              </a:lnSpc>
              <a:spcBef>
                <a:spcPts val="0"/>
              </a:spcBef>
              <a:spcAft>
                <a:spcPts val="0"/>
              </a:spcAft>
              <a:buClr>
                <a:srgbClr val="000000"/>
              </a:buClr>
              <a:buSzPts val="1400"/>
              <a:buNone/>
            </a:pPr>
            <a:r>
              <a:rPr lang="en-US">
                <a:solidFill>
                  <a:srgbClr val="000000"/>
                </a:solidFill>
              </a:rPr>
              <a:t>M. Siniukov et al.</a:t>
            </a:r>
            <a:r>
              <a:rPr lang="en-US">
                <a:solidFill>
                  <a:srgbClr val="000000"/>
                </a:solidFill>
                <a:latin typeface="Arial"/>
                <a:ea typeface="Arial"/>
                <a:cs typeface="Arial"/>
                <a:sym typeface="Arial"/>
              </a:rPr>
              <a:t>, “</a:t>
            </a:r>
            <a:r>
              <a:rPr lang="en-US">
                <a:solidFill>
                  <a:srgbClr val="000000"/>
                </a:solidFill>
              </a:rPr>
              <a:t>Applicability limitations of differentiable full-reference image-quality metrics</a:t>
            </a:r>
            <a:r>
              <a:rPr lang="en-US">
                <a:solidFill>
                  <a:srgbClr val="000000"/>
                </a:solidFill>
                <a:latin typeface="Arial"/>
                <a:ea typeface="Arial"/>
                <a:cs typeface="Arial"/>
                <a:sym typeface="Arial"/>
              </a:rPr>
              <a:t>,” in </a:t>
            </a:r>
            <a:r>
              <a:rPr i="1" lang="en-US">
                <a:solidFill>
                  <a:srgbClr val="000000"/>
                </a:solidFill>
                <a:latin typeface="Arial"/>
                <a:ea typeface="Arial"/>
                <a:cs typeface="Arial"/>
                <a:sym typeface="Arial"/>
              </a:rPr>
              <a:t>Abbreviated </a:t>
            </a:r>
            <a:r>
              <a:rPr i="1" lang="en-US">
                <a:solidFill>
                  <a:srgbClr val="000000"/>
                </a:solidFill>
              </a:rPr>
              <a:t>DCC</a:t>
            </a:r>
            <a:r>
              <a:rPr lang="en-US">
                <a:solidFill>
                  <a:srgbClr val="000000"/>
                </a:solidFill>
                <a:latin typeface="Arial"/>
                <a:ea typeface="Arial"/>
                <a:cs typeface="Arial"/>
                <a:sym typeface="Arial"/>
              </a:rPr>
              <a:t>, </a:t>
            </a:r>
            <a:r>
              <a:rPr lang="en-US">
                <a:solidFill>
                  <a:srgbClr val="000000"/>
                </a:solidFill>
              </a:rPr>
              <a:t>2023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g2131fa3c0a1_0_24"/>
          <p:cNvPicPr preferRelativeResize="0"/>
          <p:nvPr/>
        </p:nvPicPr>
        <p:blipFill rotWithShape="1">
          <a:blip r:embed="rId3">
            <a:alphaModFix/>
          </a:blip>
          <a:srcRect b="11394" l="0" r="0" t="0"/>
          <a:stretch/>
        </p:blipFill>
        <p:spPr>
          <a:xfrm>
            <a:off x="1928525" y="2102000"/>
            <a:ext cx="5286951" cy="3677962"/>
          </a:xfrm>
          <a:prstGeom prst="rect">
            <a:avLst/>
          </a:prstGeom>
          <a:noFill/>
          <a:ln>
            <a:noFill/>
          </a:ln>
        </p:spPr>
      </p:pic>
      <p:sp>
        <p:nvSpPr>
          <p:cNvPr id="99" name="Google Shape;99;g2131fa3c0a1_0_24"/>
          <p:cNvSpPr txBox="1"/>
          <p:nvPr>
            <p:ph idx="1" type="body"/>
          </p:nvPr>
        </p:nvSpPr>
        <p:spPr>
          <a:xfrm>
            <a:off x="395525" y="1412775"/>
            <a:ext cx="8496900" cy="2654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80"/>
              </a:spcBef>
              <a:spcAft>
                <a:spcPts val="0"/>
              </a:spcAft>
              <a:buClr>
                <a:schemeClr val="dk1"/>
              </a:buClr>
              <a:buSzPts val="2400"/>
              <a:buNone/>
            </a:pPr>
            <a:r>
              <a:rPr lang="en-US"/>
              <a:t>LPIPS, DISTS, HaarPSI, and VIF were proven to be vulnerable </a:t>
            </a:r>
            <a:endParaRPr/>
          </a:p>
        </p:txBody>
      </p:sp>
      <p:sp>
        <p:nvSpPr>
          <p:cNvPr id="100" name="Google Shape;100;g2131fa3c0a1_0_24"/>
          <p:cNvSpPr txBox="1"/>
          <p:nvPr>
            <p:ph type="title"/>
          </p:nvPr>
        </p:nvSpPr>
        <p:spPr>
          <a:xfrm>
            <a:off x="395536" y="41932"/>
            <a:ext cx="762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3677AC"/>
              </a:buClr>
              <a:buSzPts val="3600"/>
              <a:buFont typeface="Arial"/>
              <a:buNone/>
            </a:pPr>
            <a:r>
              <a:rPr lang="en-US">
                <a:solidFill>
                  <a:srgbClr val="3677AC"/>
                </a:solidFill>
              </a:rPr>
              <a:t>Results</a:t>
            </a:r>
            <a:br>
              <a:rPr lang="en-US">
                <a:solidFill>
                  <a:srgbClr val="3677AC"/>
                </a:solidFill>
              </a:rPr>
            </a:br>
            <a:r>
              <a:rPr lang="en-US" sz="2600">
                <a:solidFill>
                  <a:srgbClr val="3677AC"/>
                </a:solidFill>
              </a:rPr>
              <a:t>Gain</a:t>
            </a:r>
            <a:endParaRPr/>
          </a:p>
        </p:txBody>
      </p:sp>
      <p:sp>
        <p:nvSpPr>
          <p:cNvPr id="101" name="Google Shape;101;g2131fa3c0a1_0_24"/>
          <p:cNvSpPr txBox="1"/>
          <p:nvPr>
            <p:ph idx="12" type="sldNum"/>
          </p:nvPr>
        </p:nvSpPr>
        <p:spPr>
          <a:xfrm>
            <a:off x="8555398" y="6486445"/>
            <a:ext cx="588600" cy="313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sp>
        <p:nvSpPr>
          <p:cNvPr id="102" name="Google Shape;102;g2131fa3c0a1_0_24"/>
          <p:cNvSpPr txBox="1"/>
          <p:nvPr>
            <p:ph idx="2" type="body"/>
          </p:nvPr>
        </p:nvSpPr>
        <p:spPr>
          <a:xfrm>
            <a:off x="4212853" y="6139292"/>
            <a:ext cx="4319700" cy="718800"/>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100000"/>
              </a:lnSpc>
              <a:spcBef>
                <a:spcPts val="0"/>
              </a:spcBef>
              <a:spcAft>
                <a:spcPts val="0"/>
              </a:spcAft>
              <a:buClr>
                <a:srgbClr val="000000"/>
              </a:buClr>
              <a:buSzPts val="1400"/>
              <a:buNone/>
            </a:pPr>
            <a:r>
              <a:rPr lang="en-US">
                <a:solidFill>
                  <a:srgbClr val="000000"/>
                </a:solidFill>
              </a:rPr>
              <a:t>M. Siniukov et al.</a:t>
            </a:r>
            <a:r>
              <a:rPr lang="en-US">
                <a:solidFill>
                  <a:srgbClr val="000000"/>
                </a:solidFill>
                <a:latin typeface="Arial"/>
                <a:ea typeface="Arial"/>
                <a:cs typeface="Arial"/>
                <a:sym typeface="Arial"/>
              </a:rPr>
              <a:t>, “</a:t>
            </a:r>
            <a:r>
              <a:rPr lang="en-US">
                <a:solidFill>
                  <a:srgbClr val="000000"/>
                </a:solidFill>
              </a:rPr>
              <a:t>Applicability limitations of differentiable full-reference image-quality metrics</a:t>
            </a:r>
            <a:r>
              <a:rPr lang="en-US">
                <a:solidFill>
                  <a:srgbClr val="000000"/>
                </a:solidFill>
                <a:latin typeface="Arial"/>
                <a:ea typeface="Arial"/>
                <a:cs typeface="Arial"/>
                <a:sym typeface="Arial"/>
              </a:rPr>
              <a:t>,” in </a:t>
            </a:r>
            <a:r>
              <a:rPr i="1" lang="en-US">
                <a:solidFill>
                  <a:srgbClr val="000000"/>
                </a:solidFill>
                <a:latin typeface="Arial"/>
                <a:ea typeface="Arial"/>
                <a:cs typeface="Arial"/>
                <a:sym typeface="Arial"/>
              </a:rPr>
              <a:t>Abbreviated </a:t>
            </a:r>
            <a:r>
              <a:rPr i="1" lang="en-US">
                <a:solidFill>
                  <a:srgbClr val="000000"/>
                </a:solidFill>
              </a:rPr>
              <a:t>DCC</a:t>
            </a:r>
            <a:r>
              <a:rPr lang="en-US">
                <a:solidFill>
                  <a:srgbClr val="000000"/>
                </a:solidFill>
                <a:latin typeface="Arial"/>
                <a:ea typeface="Arial"/>
                <a:cs typeface="Arial"/>
                <a:sym typeface="Arial"/>
              </a:rPr>
              <a:t>, </a:t>
            </a:r>
            <a:r>
              <a:rPr lang="en-US">
                <a:solidFill>
                  <a:srgbClr val="000000"/>
                </a:solidFill>
              </a:rPr>
              <a:t>2023</a:t>
            </a:r>
            <a:endParaRPr/>
          </a:p>
        </p:txBody>
      </p:sp>
      <p:sp>
        <p:nvSpPr>
          <p:cNvPr id="103" name="Google Shape;103;g2131fa3c0a1_0_24"/>
          <p:cNvSpPr txBox="1"/>
          <p:nvPr/>
        </p:nvSpPr>
        <p:spPr>
          <a:xfrm>
            <a:off x="2493066" y="5779963"/>
            <a:ext cx="4038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Metrics-gain distribution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131fa3c0a1_2_49"/>
          <p:cNvSpPr txBox="1"/>
          <p:nvPr>
            <p:ph type="title"/>
          </p:nvPr>
        </p:nvSpPr>
        <p:spPr>
          <a:xfrm>
            <a:off x="395536" y="41932"/>
            <a:ext cx="762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3677AC"/>
              </a:buClr>
              <a:buSzPts val="3600"/>
              <a:buFont typeface="Arial"/>
              <a:buNone/>
            </a:pPr>
            <a:r>
              <a:rPr lang="en-US">
                <a:solidFill>
                  <a:srgbClr val="3677AC"/>
                </a:solidFill>
              </a:rPr>
              <a:t>Results </a:t>
            </a:r>
            <a:br>
              <a:rPr lang="en-US">
                <a:solidFill>
                  <a:srgbClr val="3677AC"/>
                </a:solidFill>
              </a:rPr>
            </a:br>
            <a:r>
              <a:rPr lang="en-US" sz="2600">
                <a:solidFill>
                  <a:srgbClr val="3677AC"/>
                </a:solidFill>
              </a:rPr>
              <a:t>Hacking examples</a:t>
            </a:r>
            <a:endParaRPr/>
          </a:p>
        </p:txBody>
      </p:sp>
      <p:sp>
        <p:nvSpPr>
          <p:cNvPr id="109" name="Google Shape;109;g2131fa3c0a1_2_49"/>
          <p:cNvSpPr txBox="1"/>
          <p:nvPr>
            <p:ph idx="12" type="sldNum"/>
          </p:nvPr>
        </p:nvSpPr>
        <p:spPr>
          <a:xfrm>
            <a:off x="8555398" y="6486445"/>
            <a:ext cx="588600" cy="313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pic>
        <p:nvPicPr>
          <p:cNvPr id="110" name="Google Shape;110;g2131fa3c0a1_2_49"/>
          <p:cNvPicPr preferRelativeResize="0"/>
          <p:nvPr/>
        </p:nvPicPr>
        <p:blipFill rotWithShape="1">
          <a:blip r:embed="rId3">
            <a:alphaModFix/>
          </a:blip>
          <a:srcRect b="8842" l="0" r="0" t="0"/>
          <a:stretch/>
        </p:blipFill>
        <p:spPr>
          <a:xfrm>
            <a:off x="1527050" y="1584587"/>
            <a:ext cx="5359349" cy="4155050"/>
          </a:xfrm>
          <a:prstGeom prst="rect">
            <a:avLst/>
          </a:prstGeom>
          <a:noFill/>
          <a:ln>
            <a:noFill/>
          </a:ln>
        </p:spPr>
      </p:pic>
      <p:sp>
        <p:nvSpPr>
          <p:cNvPr id="111" name="Google Shape;111;g2131fa3c0a1_2_49"/>
          <p:cNvSpPr txBox="1"/>
          <p:nvPr>
            <p:ph idx="2" type="body"/>
          </p:nvPr>
        </p:nvSpPr>
        <p:spPr>
          <a:xfrm>
            <a:off x="4212853" y="6139292"/>
            <a:ext cx="4319700" cy="718800"/>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100000"/>
              </a:lnSpc>
              <a:spcBef>
                <a:spcPts val="0"/>
              </a:spcBef>
              <a:spcAft>
                <a:spcPts val="0"/>
              </a:spcAft>
              <a:buClr>
                <a:srgbClr val="000000"/>
              </a:buClr>
              <a:buSzPts val="1400"/>
              <a:buNone/>
            </a:pPr>
            <a:r>
              <a:rPr lang="en-US">
                <a:solidFill>
                  <a:srgbClr val="000000"/>
                </a:solidFill>
              </a:rPr>
              <a:t>M. Siniukov et al.</a:t>
            </a:r>
            <a:r>
              <a:rPr lang="en-US">
                <a:solidFill>
                  <a:srgbClr val="000000"/>
                </a:solidFill>
                <a:latin typeface="Arial"/>
                <a:ea typeface="Arial"/>
                <a:cs typeface="Arial"/>
                <a:sym typeface="Arial"/>
              </a:rPr>
              <a:t>, “</a:t>
            </a:r>
            <a:r>
              <a:rPr lang="en-US">
                <a:solidFill>
                  <a:srgbClr val="000000"/>
                </a:solidFill>
              </a:rPr>
              <a:t>Applicability limitations of differentiable full-reference image-quality metrics</a:t>
            </a:r>
            <a:r>
              <a:rPr lang="en-US">
                <a:solidFill>
                  <a:srgbClr val="000000"/>
                </a:solidFill>
                <a:latin typeface="Arial"/>
                <a:ea typeface="Arial"/>
                <a:cs typeface="Arial"/>
                <a:sym typeface="Arial"/>
              </a:rPr>
              <a:t>,” in </a:t>
            </a:r>
            <a:r>
              <a:rPr i="1" lang="en-US">
                <a:solidFill>
                  <a:srgbClr val="000000"/>
                </a:solidFill>
                <a:latin typeface="Arial"/>
                <a:ea typeface="Arial"/>
                <a:cs typeface="Arial"/>
                <a:sym typeface="Arial"/>
              </a:rPr>
              <a:t>Abbreviated </a:t>
            </a:r>
            <a:r>
              <a:rPr i="1" lang="en-US">
                <a:solidFill>
                  <a:srgbClr val="000000"/>
                </a:solidFill>
              </a:rPr>
              <a:t>DCC</a:t>
            </a:r>
            <a:r>
              <a:rPr lang="en-US">
                <a:solidFill>
                  <a:srgbClr val="000000"/>
                </a:solidFill>
                <a:latin typeface="Arial"/>
                <a:ea typeface="Arial"/>
                <a:cs typeface="Arial"/>
                <a:sym typeface="Arial"/>
              </a:rPr>
              <a:t>, </a:t>
            </a:r>
            <a:r>
              <a:rPr lang="en-US">
                <a:solidFill>
                  <a:srgbClr val="000000"/>
                </a:solidFill>
              </a:rPr>
              <a:t>2023</a:t>
            </a:r>
            <a:endParaRPr/>
          </a:p>
        </p:txBody>
      </p:sp>
      <p:sp>
        <p:nvSpPr>
          <p:cNvPr id="112" name="Google Shape;112;g2131fa3c0a1_2_49"/>
          <p:cNvSpPr txBox="1"/>
          <p:nvPr/>
        </p:nvSpPr>
        <p:spPr>
          <a:xfrm>
            <a:off x="2509475" y="5663825"/>
            <a:ext cx="4269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Visual results of metrics hacking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2131fa3c0a1_0_42"/>
          <p:cNvSpPr txBox="1"/>
          <p:nvPr>
            <p:ph type="title"/>
          </p:nvPr>
        </p:nvSpPr>
        <p:spPr>
          <a:xfrm>
            <a:off x="395536" y="41932"/>
            <a:ext cx="762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3677AC"/>
              </a:buClr>
              <a:buSzPts val="3600"/>
              <a:buFont typeface="Arial"/>
              <a:buNone/>
            </a:pPr>
            <a:r>
              <a:rPr lang="en-US">
                <a:solidFill>
                  <a:srgbClr val="3677AC"/>
                </a:solidFill>
              </a:rPr>
              <a:t>Subjective Evaluation</a:t>
            </a:r>
            <a:br>
              <a:rPr lang="en-US">
                <a:solidFill>
                  <a:srgbClr val="3677AC"/>
                </a:solidFill>
              </a:rPr>
            </a:br>
            <a:r>
              <a:rPr lang="en-US" sz="2600">
                <a:solidFill>
                  <a:srgbClr val="3677AC"/>
                </a:solidFill>
              </a:rPr>
              <a:t> </a:t>
            </a:r>
            <a:endParaRPr/>
          </a:p>
        </p:txBody>
      </p:sp>
      <p:sp>
        <p:nvSpPr>
          <p:cNvPr id="118" name="Google Shape;118;g2131fa3c0a1_0_42"/>
          <p:cNvSpPr txBox="1"/>
          <p:nvPr>
            <p:ph idx="1" type="body"/>
          </p:nvPr>
        </p:nvSpPr>
        <p:spPr>
          <a:xfrm>
            <a:off x="395536" y="1412776"/>
            <a:ext cx="8496900" cy="468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80"/>
              </a:spcBef>
              <a:spcAft>
                <a:spcPts val="0"/>
              </a:spcAft>
              <a:buClr>
                <a:schemeClr val="dk1"/>
              </a:buClr>
              <a:buSzPts val="2400"/>
              <a:buNone/>
            </a:pPr>
            <a:r>
              <a:rPr lang="en-US"/>
              <a:t>Subjective scores are inconsistent with metrics values </a:t>
            </a:r>
            <a:endParaRPr/>
          </a:p>
        </p:txBody>
      </p:sp>
      <p:sp>
        <p:nvSpPr>
          <p:cNvPr id="119" name="Google Shape;119;g2131fa3c0a1_0_42"/>
          <p:cNvSpPr txBox="1"/>
          <p:nvPr>
            <p:ph idx="12" type="sldNum"/>
          </p:nvPr>
        </p:nvSpPr>
        <p:spPr>
          <a:xfrm>
            <a:off x="8555398" y="6486445"/>
            <a:ext cx="588600" cy="313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sp>
        <p:nvSpPr>
          <p:cNvPr id="120" name="Google Shape;120;g2131fa3c0a1_0_42"/>
          <p:cNvSpPr txBox="1"/>
          <p:nvPr>
            <p:ph idx="2" type="body"/>
          </p:nvPr>
        </p:nvSpPr>
        <p:spPr>
          <a:xfrm>
            <a:off x="4212853" y="6139292"/>
            <a:ext cx="4319700" cy="718800"/>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100000"/>
              </a:lnSpc>
              <a:spcBef>
                <a:spcPts val="0"/>
              </a:spcBef>
              <a:spcAft>
                <a:spcPts val="0"/>
              </a:spcAft>
              <a:buClr>
                <a:srgbClr val="000000"/>
              </a:buClr>
              <a:buSzPts val="1400"/>
              <a:buNone/>
            </a:pPr>
            <a:r>
              <a:rPr lang="en-US">
                <a:solidFill>
                  <a:srgbClr val="000000"/>
                </a:solidFill>
              </a:rPr>
              <a:t>M. Siniukov et al.</a:t>
            </a:r>
            <a:r>
              <a:rPr lang="en-US">
                <a:solidFill>
                  <a:srgbClr val="000000"/>
                </a:solidFill>
                <a:latin typeface="Arial"/>
                <a:ea typeface="Arial"/>
                <a:cs typeface="Arial"/>
                <a:sym typeface="Arial"/>
              </a:rPr>
              <a:t>, “</a:t>
            </a:r>
            <a:r>
              <a:rPr lang="en-US">
                <a:solidFill>
                  <a:srgbClr val="000000"/>
                </a:solidFill>
              </a:rPr>
              <a:t>Applicability limitations of differentiable full-reference image-quality metrics</a:t>
            </a:r>
            <a:r>
              <a:rPr lang="en-US">
                <a:solidFill>
                  <a:srgbClr val="000000"/>
                </a:solidFill>
                <a:latin typeface="Arial"/>
                <a:ea typeface="Arial"/>
                <a:cs typeface="Arial"/>
                <a:sym typeface="Arial"/>
              </a:rPr>
              <a:t>,” in </a:t>
            </a:r>
            <a:r>
              <a:rPr i="1" lang="en-US">
                <a:solidFill>
                  <a:srgbClr val="000000"/>
                </a:solidFill>
                <a:latin typeface="Arial"/>
                <a:ea typeface="Arial"/>
                <a:cs typeface="Arial"/>
                <a:sym typeface="Arial"/>
              </a:rPr>
              <a:t>Abbreviated </a:t>
            </a:r>
            <a:r>
              <a:rPr i="1" lang="en-US">
                <a:solidFill>
                  <a:srgbClr val="000000"/>
                </a:solidFill>
              </a:rPr>
              <a:t>DCC</a:t>
            </a:r>
            <a:r>
              <a:rPr lang="en-US">
                <a:solidFill>
                  <a:srgbClr val="000000"/>
                </a:solidFill>
                <a:latin typeface="Arial"/>
                <a:ea typeface="Arial"/>
                <a:cs typeface="Arial"/>
                <a:sym typeface="Arial"/>
              </a:rPr>
              <a:t>, </a:t>
            </a:r>
            <a:r>
              <a:rPr lang="en-US">
                <a:solidFill>
                  <a:srgbClr val="000000"/>
                </a:solidFill>
              </a:rPr>
              <a:t>2023</a:t>
            </a:r>
            <a:endParaRPr/>
          </a:p>
        </p:txBody>
      </p:sp>
      <p:graphicFrame>
        <p:nvGraphicFramePr>
          <p:cNvPr id="121" name="Google Shape;121;g2131fa3c0a1_0_42"/>
          <p:cNvGraphicFramePr/>
          <p:nvPr/>
        </p:nvGraphicFramePr>
        <p:xfrm>
          <a:off x="1369313" y="2437660"/>
          <a:ext cx="3000000" cy="3000000"/>
        </p:xfrm>
        <a:graphic>
          <a:graphicData uri="http://schemas.openxmlformats.org/drawingml/2006/table">
            <a:tbl>
              <a:tblPr>
                <a:noFill/>
                <a:tableStyleId>{84F8C5BB-50F0-45E5-A786-BE8B2D79F957}</a:tableStyleId>
              </a:tblPr>
              <a:tblGrid>
                <a:gridCol w="1281075"/>
                <a:gridCol w="1281075"/>
                <a:gridCol w="1281075"/>
                <a:gridCol w="1281075"/>
                <a:gridCol w="1281075"/>
              </a:tblGrid>
              <a:tr h="960325">
                <a:tc rowSpan="2">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rowSpan="2">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metrics gain</a:t>
                      </a:r>
                      <a:endParaRPr sz="1400" u="none" cap="none" strike="noStrike"/>
                    </a:p>
                  </a:txBody>
                  <a:tcPr marT="91425" marB="91425" marR="91425" marL="91425"/>
                </a:tc>
                <a:tc rowSpan="2">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subjective Bradley-Terry(TC / C)</a:t>
                      </a:r>
                      <a:endParaRPr sz="1400" u="none" cap="none" strike="noStrike"/>
                    </a:p>
                  </a:txBody>
                  <a:tcPr marT="91425" marB="91425" marR="91425" marL="91425"/>
                </a:tc>
                <a:tc gridSpan="2">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hacked images percentage chosen as the best </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hMerge="1"/>
              </a:tr>
              <a:tr h="408450">
                <a:tc vMerge="1"/>
                <a:tc vMerge="1"/>
                <a:tc vMerge="1"/>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by metric</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by people</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600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DISTS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5.21%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1.176/0.583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73.8%</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22.4%</a:t>
                      </a:r>
                      <a:endParaRPr sz="1400" u="none" cap="none" strike="noStrike"/>
                    </a:p>
                  </a:txBody>
                  <a:tcPr marT="91425" marB="91425" marR="91425" marL="91425">
                    <a:lnT cap="flat" cmpd="sng" w="9525">
                      <a:solidFill>
                        <a:srgbClr val="9E9E9E"/>
                      </a:solidFill>
                      <a:prstDash val="solid"/>
                      <a:round/>
                      <a:headEnd len="sm" w="sm" type="none"/>
                      <a:tailEnd len="sm" w="sm" type="none"/>
                    </a:lnT>
                  </a:tcPr>
                </a:tc>
              </a:tr>
              <a:tr h="2600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LPIPS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12.67%</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0.714/0.357</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90%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32.2%</a:t>
                      </a:r>
                      <a:endParaRPr sz="1400" u="none" cap="none" strike="noStrike"/>
                    </a:p>
                  </a:txBody>
                  <a:tcPr marT="91425" marB="91425" marR="91425" marL="91425"/>
                </a:tc>
              </a:tr>
              <a:tr h="2600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HaarPSI</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-1.03%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1.367/0.683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57.5%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17.9%</a:t>
                      </a:r>
                      <a:endParaRPr sz="1400" u="none" cap="none" strike="noStrike"/>
                    </a:p>
                  </a:txBody>
                  <a:tcPr marT="91425" marB="91425" marR="91425" marL="91425"/>
                </a:tc>
              </a:tr>
              <a:tr h="2600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VIF</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12.54%</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3.857/1.929</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76.3%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1.3%</a:t>
                      </a:r>
                      <a:endParaRPr sz="1400" u="none" cap="none" strike="noStrike"/>
                    </a:p>
                  </a:txBody>
                  <a:tcPr marT="91425" marB="91425" marR="91425" marL="91425"/>
                </a:tc>
              </a:tr>
            </a:tbl>
          </a:graphicData>
        </a:graphic>
      </p:graphicFrame>
      <p:sp>
        <p:nvSpPr>
          <p:cNvPr id="122" name="Google Shape;122;g2131fa3c0a1_0_42"/>
          <p:cNvSpPr txBox="1"/>
          <p:nvPr/>
        </p:nvSpPr>
        <p:spPr>
          <a:xfrm>
            <a:off x="2552541" y="5565176"/>
            <a:ext cx="4038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Subjective evaluation results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131fa3c0a1_0_33"/>
          <p:cNvSpPr txBox="1"/>
          <p:nvPr>
            <p:ph type="title"/>
          </p:nvPr>
        </p:nvSpPr>
        <p:spPr>
          <a:xfrm>
            <a:off x="395536" y="41932"/>
            <a:ext cx="762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3677AC"/>
              </a:buClr>
              <a:buSzPts val="3600"/>
              <a:buFont typeface="Arial"/>
              <a:buNone/>
            </a:pPr>
            <a:r>
              <a:rPr lang="en-US">
                <a:solidFill>
                  <a:srgbClr val="3677AC"/>
                </a:solidFill>
              </a:rPr>
              <a:t>Practical Study</a:t>
            </a:r>
            <a:br>
              <a:rPr lang="en-US">
                <a:solidFill>
                  <a:srgbClr val="3677AC"/>
                </a:solidFill>
              </a:rPr>
            </a:br>
            <a:r>
              <a:rPr lang="en-US" sz="2600">
                <a:solidFill>
                  <a:srgbClr val="3677AC"/>
                </a:solidFill>
              </a:rPr>
              <a:t> </a:t>
            </a:r>
            <a:endParaRPr/>
          </a:p>
        </p:txBody>
      </p:sp>
      <p:sp>
        <p:nvSpPr>
          <p:cNvPr id="128" name="Google Shape;128;g2131fa3c0a1_0_33"/>
          <p:cNvSpPr txBox="1"/>
          <p:nvPr>
            <p:ph idx="1" type="body"/>
          </p:nvPr>
        </p:nvSpPr>
        <p:spPr>
          <a:xfrm>
            <a:off x="395536" y="1412776"/>
            <a:ext cx="8496900" cy="468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80"/>
              </a:spcBef>
              <a:spcAft>
                <a:spcPts val="0"/>
              </a:spcAft>
              <a:buClr>
                <a:schemeClr val="dk1"/>
              </a:buClr>
              <a:buSzPts val="2400"/>
              <a:buNone/>
            </a:pPr>
            <a:r>
              <a:rPr lang="en-US"/>
              <a:t>Models trained using DiffJPEG can be used in a more practical usecase of JPEG compression. </a:t>
            </a:r>
            <a:endParaRPr/>
          </a:p>
        </p:txBody>
      </p:sp>
      <p:sp>
        <p:nvSpPr>
          <p:cNvPr id="129" name="Google Shape;129;g2131fa3c0a1_0_33"/>
          <p:cNvSpPr txBox="1"/>
          <p:nvPr>
            <p:ph idx="12" type="sldNum"/>
          </p:nvPr>
        </p:nvSpPr>
        <p:spPr>
          <a:xfrm>
            <a:off x="8555398" y="6486445"/>
            <a:ext cx="588600" cy="313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graphicFrame>
        <p:nvGraphicFramePr>
          <p:cNvPr id="130" name="Google Shape;130;g2131fa3c0a1_0_33"/>
          <p:cNvGraphicFramePr/>
          <p:nvPr/>
        </p:nvGraphicFramePr>
        <p:xfrm>
          <a:off x="952500" y="3490175"/>
          <a:ext cx="3000000" cy="3000000"/>
        </p:xfrm>
        <a:graphic>
          <a:graphicData uri="http://schemas.openxmlformats.org/drawingml/2006/table">
            <a:tbl>
              <a:tblPr>
                <a:noFill/>
                <a:tableStyleId>{84F8C5BB-50F0-45E5-A786-BE8B2D79F957}</a:tableStyleId>
              </a:tblPr>
              <a:tblGrid>
                <a:gridCol w="1447800"/>
                <a:gridCol w="1447800"/>
                <a:gridCol w="1447800"/>
                <a:gridCol w="1447800"/>
                <a:gridCol w="144780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DISTS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LPIPS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HaarPSI</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VIF</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average gain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6.31%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18.94%</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2.03%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20.4%</a:t>
                      </a:r>
                      <a:endParaRPr sz="1400" u="none" cap="none" strike="noStrike"/>
                    </a:p>
                  </a:txBody>
                  <a:tcPr marT="91425" marB="91425" marR="91425" marL="91425"/>
                </a:tc>
              </a:tr>
            </a:tbl>
          </a:graphicData>
        </a:graphic>
      </p:graphicFrame>
      <p:sp>
        <p:nvSpPr>
          <p:cNvPr id="131" name="Google Shape;131;g2131fa3c0a1_0_33"/>
          <p:cNvSpPr txBox="1"/>
          <p:nvPr/>
        </p:nvSpPr>
        <p:spPr>
          <a:xfrm>
            <a:off x="2437500" y="4282600"/>
            <a:ext cx="4269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Transferability on real JPEG with quality set to 10</a:t>
            </a:r>
            <a:endParaRPr b="0" i="0" sz="1400" u="none" cap="none" strike="noStrike">
              <a:solidFill>
                <a:srgbClr val="000000"/>
              </a:solidFill>
              <a:latin typeface="Arial"/>
              <a:ea typeface="Arial"/>
              <a:cs typeface="Arial"/>
              <a:sym typeface="Arial"/>
            </a:endParaRPr>
          </a:p>
        </p:txBody>
      </p:sp>
      <p:sp>
        <p:nvSpPr>
          <p:cNvPr id="132" name="Google Shape;132;g2131fa3c0a1_0_33"/>
          <p:cNvSpPr txBox="1"/>
          <p:nvPr>
            <p:ph idx="2" type="body"/>
          </p:nvPr>
        </p:nvSpPr>
        <p:spPr>
          <a:xfrm>
            <a:off x="4212853" y="6139292"/>
            <a:ext cx="4319700" cy="718800"/>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100000"/>
              </a:lnSpc>
              <a:spcBef>
                <a:spcPts val="0"/>
              </a:spcBef>
              <a:spcAft>
                <a:spcPts val="0"/>
              </a:spcAft>
              <a:buClr>
                <a:srgbClr val="000000"/>
              </a:buClr>
              <a:buSzPts val="1400"/>
              <a:buNone/>
            </a:pPr>
            <a:r>
              <a:rPr lang="en-US">
                <a:solidFill>
                  <a:srgbClr val="000000"/>
                </a:solidFill>
              </a:rPr>
              <a:t>M. Siniukov et al.</a:t>
            </a:r>
            <a:r>
              <a:rPr lang="en-US">
                <a:solidFill>
                  <a:srgbClr val="000000"/>
                </a:solidFill>
                <a:latin typeface="Arial"/>
                <a:ea typeface="Arial"/>
                <a:cs typeface="Arial"/>
                <a:sym typeface="Arial"/>
              </a:rPr>
              <a:t>, “</a:t>
            </a:r>
            <a:r>
              <a:rPr lang="en-US">
                <a:solidFill>
                  <a:srgbClr val="000000"/>
                </a:solidFill>
              </a:rPr>
              <a:t>Applicability limitations of differentiable full-reference image-quality metrics</a:t>
            </a:r>
            <a:r>
              <a:rPr lang="en-US">
                <a:solidFill>
                  <a:srgbClr val="000000"/>
                </a:solidFill>
                <a:latin typeface="Arial"/>
                <a:ea typeface="Arial"/>
                <a:cs typeface="Arial"/>
                <a:sym typeface="Arial"/>
              </a:rPr>
              <a:t>,” in </a:t>
            </a:r>
            <a:r>
              <a:rPr i="1" lang="en-US">
                <a:solidFill>
                  <a:srgbClr val="000000"/>
                </a:solidFill>
                <a:latin typeface="Arial"/>
                <a:ea typeface="Arial"/>
                <a:cs typeface="Arial"/>
                <a:sym typeface="Arial"/>
              </a:rPr>
              <a:t>Abbreviated </a:t>
            </a:r>
            <a:r>
              <a:rPr i="1" lang="en-US">
                <a:solidFill>
                  <a:srgbClr val="000000"/>
                </a:solidFill>
              </a:rPr>
              <a:t>DCC</a:t>
            </a:r>
            <a:r>
              <a:rPr lang="en-US">
                <a:solidFill>
                  <a:srgbClr val="000000"/>
                </a:solidFill>
                <a:latin typeface="Arial"/>
                <a:ea typeface="Arial"/>
                <a:cs typeface="Arial"/>
                <a:sym typeface="Arial"/>
              </a:rPr>
              <a:t>, </a:t>
            </a:r>
            <a:r>
              <a:rPr lang="en-US">
                <a:solidFill>
                  <a:srgbClr val="000000"/>
                </a:solidFill>
              </a:rPr>
              <a:t>2023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g2131fa3c0a1_0_51"/>
          <p:cNvPicPr preferRelativeResize="0"/>
          <p:nvPr/>
        </p:nvPicPr>
        <p:blipFill rotWithShape="1">
          <a:blip r:embed="rId3">
            <a:alphaModFix/>
          </a:blip>
          <a:srcRect b="13845" l="0" r="0" t="0"/>
          <a:stretch/>
        </p:blipFill>
        <p:spPr>
          <a:xfrm>
            <a:off x="697350" y="2141400"/>
            <a:ext cx="7893249" cy="3597700"/>
          </a:xfrm>
          <a:prstGeom prst="rect">
            <a:avLst/>
          </a:prstGeom>
          <a:noFill/>
          <a:ln>
            <a:noFill/>
          </a:ln>
        </p:spPr>
      </p:pic>
      <p:sp>
        <p:nvSpPr>
          <p:cNvPr id="138" name="Google Shape;138;g2131fa3c0a1_0_51"/>
          <p:cNvSpPr txBox="1"/>
          <p:nvPr>
            <p:ph type="title"/>
          </p:nvPr>
        </p:nvSpPr>
        <p:spPr>
          <a:xfrm>
            <a:off x="395536" y="41932"/>
            <a:ext cx="7622400" cy="1143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3677AC"/>
              </a:buClr>
              <a:buSzPct val="100000"/>
              <a:buFont typeface="Arial"/>
              <a:buNone/>
            </a:pPr>
            <a:r>
              <a:rPr lang="en-US">
                <a:solidFill>
                  <a:srgbClr val="3677AC"/>
                </a:solidFill>
              </a:rPr>
              <a:t>Hacking Generalization and Detection</a:t>
            </a:r>
            <a:br>
              <a:rPr lang="en-US">
                <a:solidFill>
                  <a:srgbClr val="3677AC"/>
                </a:solidFill>
              </a:rPr>
            </a:br>
            <a:r>
              <a:rPr lang="en-US" sz="2600">
                <a:solidFill>
                  <a:srgbClr val="3677AC"/>
                </a:solidFill>
              </a:rPr>
              <a:t> </a:t>
            </a:r>
            <a:endParaRPr/>
          </a:p>
        </p:txBody>
      </p:sp>
      <p:sp>
        <p:nvSpPr>
          <p:cNvPr id="139" name="Google Shape;139;g2131fa3c0a1_0_51"/>
          <p:cNvSpPr txBox="1"/>
          <p:nvPr>
            <p:ph idx="1" type="body"/>
          </p:nvPr>
        </p:nvSpPr>
        <p:spPr>
          <a:xfrm>
            <a:off x="395525" y="1412776"/>
            <a:ext cx="8496900" cy="1775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80"/>
              </a:spcBef>
              <a:spcAft>
                <a:spcPts val="0"/>
              </a:spcAft>
              <a:buClr>
                <a:schemeClr val="dk1"/>
              </a:buClr>
              <a:buSzPts val="2400"/>
              <a:buNone/>
            </a:pPr>
            <a:r>
              <a:rPr lang="en-US"/>
              <a:t>We can reliably detect hacking using other metrics values</a:t>
            </a:r>
            <a:endParaRPr/>
          </a:p>
        </p:txBody>
      </p:sp>
      <p:sp>
        <p:nvSpPr>
          <p:cNvPr id="140" name="Google Shape;140;g2131fa3c0a1_0_51"/>
          <p:cNvSpPr txBox="1"/>
          <p:nvPr>
            <p:ph idx="2" type="body"/>
          </p:nvPr>
        </p:nvSpPr>
        <p:spPr>
          <a:xfrm>
            <a:off x="4212853" y="6139292"/>
            <a:ext cx="4319700" cy="718800"/>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100000"/>
              </a:lnSpc>
              <a:spcBef>
                <a:spcPts val="0"/>
              </a:spcBef>
              <a:spcAft>
                <a:spcPts val="0"/>
              </a:spcAft>
              <a:buClr>
                <a:srgbClr val="000000"/>
              </a:buClr>
              <a:buSzPts val="1400"/>
              <a:buNone/>
            </a:pPr>
            <a:r>
              <a:rPr lang="en-US">
                <a:solidFill>
                  <a:srgbClr val="000000"/>
                </a:solidFill>
              </a:rPr>
              <a:t>M. Siniukov et al.</a:t>
            </a:r>
            <a:r>
              <a:rPr lang="en-US">
                <a:solidFill>
                  <a:srgbClr val="000000"/>
                </a:solidFill>
                <a:latin typeface="Arial"/>
                <a:ea typeface="Arial"/>
                <a:cs typeface="Arial"/>
                <a:sym typeface="Arial"/>
              </a:rPr>
              <a:t>, “</a:t>
            </a:r>
            <a:r>
              <a:rPr lang="en-US">
                <a:solidFill>
                  <a:srgbClr val="000000"/>
                </a:solidFill>
              </a:rPr>
              <a:t>Applicability limitations of differentiable full-reference image-quality metrics</a:t>
            </a:r>
            <a:r>
              <a:rPr lang="en-US">
                <a:solidFill>
                  <a:srgbClr val="000000"/>
                </a:solidFill>
                <a:latin typeface="Arial"/>
                <a:ea typeface="Arial"/>
                <a:cs typeface="Arial"/>
                <a:sym typeface="Arial"/>
              </a:rPr>
              <a:t>,” in </a:t>
            </a:r>
            <a:r>
              <a:rPr i="1" lang="en-US">
                <a:solidFill>
                  <a:srgbClr val="000000"/>
                </a:solidFill>
                <a:latin typeface="Arial"/>
                <a:ea typeface="Arial"/>
                <a:cs typeface="Arial"/>
                <a:sym typeface="Arial"/>
              </a:rPr>
              <a:t>Abbreviated </a:t>
            </a:r>
            <a:r>
              <a:rPr i="1" lang="en-US">
                <a:solidFill>
                  <a:srgbClr val="000000"/>
                </a:solidFill>
              </a:rPr>
              <a:t>DCC</a:t>
            </a:r>
            <a:r>
              <a:rPr lang="en-US">
                <a:solidFill>
                  <a:srgbClr val="000000"/>
                </a:solidFill>
                <a:latin typeface="Arial"/>
                <a:ea typeface="Arial"/>
                <a:cs typeface="Arial"/>
                <a:sym typeface="Arial"/>
              </a:rPr>
              <a:t>, </a:t>
            </a:r>
            <a:r>
              <a:rPr lang="en-US">
                <a:solidFill>
                  <a:srgbClr val="000000"/>
                </a:solidFill>
              </a:rPr>
              <a:t>2023</a:t>
            </a:r>
            <a:endParaRPr/>
          </a:p>
        </p:txBody>
      </p:sp>
      <p:sp>
        <p:nvSpPr>
          <p:cNvPr id="141" name="Google Shape;141;g2131fa3c0a1_0_51"/>
          <p:cNvSpPr txBox="1"/>
          <p:nvPr>
            <p:ph idx="12" type="sldNum"/>
          </p:nvPr>
        </p:nvSpPr>
        <p:spPr>
          <a:xfrm>
            <a:off x="8555398" y="6486445"/>
            <a:ext cx="588600" cy="313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sp>
        <p:nvSpPr>
          <p:cNvPr id="142" name="Google Shape;142;g2131fa3c0a1_0_51"/>
          <p:cNvSpPr txBox="1"/>
          <p:nvPr/>
        </p:nvSpPr>
        <p:spPr>
          <a:xfrm>
            <a:off x="2509475" y="5663825"/>
            <a:ext cx="4269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Hacking detection heatmap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131fa3c0a1_0_62"/>
          <p:cNvSpPr txBox="1"/>
          <p:nvPr>
            <p:ph type="title"/>
          </p:nvPr>
        </p:nvSpPr>
        <p:spPr>
          <a:xfrm>
            <a:off x="395536" y="41932"/>
            <a:ext cx="7622400" cy="1143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3677AC"/>
              </a:buClr>
              <a:buSzPct val="100000"/>
              <a:buFont typeface="Arial"/>
              <a:buNone/>
            </a:pPr>
            <a:r>
              <a:rPr lang="en-US">
                <a:solidFill>
                  <a:srgbClr val="3677AC"/>
                </a:solidFill>
              </a:rPr>
              <a:t>Conclusion</a:t>
            </a:r>
            <a:br>
              <a:rPr lang="en-US">
                <a:solidFill>
                  <a:srgbClr val="3677AC"/>
                </a:solidFill>
              </a:rPr>
            </a:br>
            <a:r>
              <a:rPr lang="en-US" sz="2600">
                <a:solidFill>
                  <a:srgbClr val="3677AC"/>
                </a:solidFill>
              </a:rPr>
              <a:t> </a:t>
            </a:r>
            <a:endParaRPr/>
          </a:p>
        </p:txBody>
      </p:sp>
      <p:sp>
        <p:nvSpPr>
          <p:cNvPr id="148" name="Google Shape;148;g2131fa3c0a1_0_62"/>
          <p:cNvSpPr txBox="1"/>
          <p:nvPr>
            <p:ph idx="1" type="body"/>
          </p:nvPr>
        </p:nvSpPr>
        <p:spPr>
          <a:xfrm>
            <a:off x="395536" y="1412776"/>
            <a:ext cx="8496900" cy="46806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480"/>
              </a:spcBef>
              <a:spcAft>
                <a:spcPts val="0"/>
              </a:spcAft>
              <a:buSzPts val="2400"/>
              <a:buChar char="•"/>
            </a:pPr>
            <a:r>
              <a:rPr lang="en-US"/>
              <a:t>Analyzed LPIPS, DISTS, HaarPSI, VIF metrics and discovered their vulnerabilities </a:t>
            </a:r>
            <a:endParaRPr/>
          </a:p>
          <a:p>
            <a:pPr indent="-381000" lvl="0" marL="457200" rtl="0" algn="l">
              <a:lnSpc>
                <a:spcPct val="100000"/>
              </a:lnSpc>
              <a:spcBef>
                <a:spcPts val="0"/>
              </a:spcBef>
              <a:spcAft>
                <a:spcPts val="0"/>
              </a:spcAft>
              <a:buSzPts val="2400"/>
              <a:buChar char="•"/>
            </a:pPr>
            <a:r>
              <a:rPr lang="en-US"/>
              <a:t>Shown inconsistency between objective metrics and subjective quality</a:t>
            </a:r>
            <a:endParaRPr/>
          </a:p>
          <a:p>
            <a:pPr indent="-381000" lvl="0" marL="457200" rtl="0" algn="l">
              <a:lnSpc>
                <a:spcPct val="100000"/>
              </a:lnSpc>
              <a:spcBef>
                <a:spcPts val="0"/>
              </a:spcBef>
              <a:spcAft>
                <a:spcPts val="0"/>
              </a:spcAft>
              <a:buSzPts val="2400"/>
              <a:buChar char="•"/>
            </a:pPr>
            <a:r>
              <a:rPr lang="en-US"/>
              <a:t>Verified the transferability of gain on real JPEG images</a:t>
            </a:r>
            <a:endParaRPr/>
          </a:p>
          <a:p>
            <a:pPr indent="-381000" lvl="0" marL="457200" rtl="0" algn="l">
              <a:lnSpc>
                <a:spcPct val="100000"/>
              </a:lnSpc>
              <a:spcBef>
                <a:spcPts val="0"/>
              </a:spcBef>
              <a:spcAft>
                <a:spcPts val="0"/>
              </a:spcAft>
              <a:buSzPts val="2400"/>
              <a:buChar char="•"/>
            </a:pPr>
            <a:r>
              <a:rPr lang="en-US"/>
              <a:t>Proposed a method for image hacking detection</a:t>
            </a:r>
            <a:endParaRPr/>
          </a:p>
        </p:txBody>
      </p:sp>
      <p:sp>
        <p:nvSpPr>
          <p:cNvPr id="149" name="Google Shape;149;g2131fa3c0a1_0_62"/>
          <p:cNvSpPr txBox="1"/>
          <p:nvPr>
            <p:ph idx="12" type="sldNum"/>
          </p:nvPr>
        </p:nvSpPr>
        <p:spPr>
          <a:xfrm>
            <a:off x="8555398" y="6486445"/>
            <a:ext cx="588600" cy="3135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sp>
        <p:nvSpPr>
          <p:cNvPr id="150" name="Google Shape;150;g2131fa3c0a1_0_62"/>
          <p:cNvSpPr txBox="1"/>
          <p:nvPr>
            <p:ph idx="2" type="body"/>
          </p:nvPr>
        </p:nvSpPr>
        <p:spPr>
          <a:xfrm>
            <a:off x="4212853" y="6139292"/>
            <a:ext cx="4319700" cy="718800"/>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100000"/>
              </a:lnSpc>
              <a:spcBef>
                <a:spcPts val="0"/>
              </a:spcBef>
              <a:spcAft>
                <a:spcPts val="0"/>
              </a:spcAft>
              <a:buClr>
                <a:srgbClr val="000000"/>
              </a:buClr>
              <a:buSzPts val="1400"/>
              <a:buNone/>
            </a:pPr>
            <a:r>
              <a:rPr lang="en-US">
                <a:solidFill>
                  <a:srgbClr val="000000"/>
                </a:solidFill>
              </a:rPr>
              <a:t>M. Siniukov et al.</a:t>
            </a:r>
            <a:r>
              <a:rPr lang="en-US">
                <a:solidFill>
                  <a:srgbClr val="000000"/>
                </a:solidFill>
                <a:latin typeface="Arial"/>
                <a:ea typeface="Arial"/>
                <a:cs typeface="Arial"/>
                <a:sym typeface="Arial"/>
              </a:rPr>
              <a:t>, “</a:t>
            </a:r>
            <a:r>
              <a:rPr lang="en-US">
                <a:solidFill>
                  <a:srgbClr val="000000"/>
                </a:solidFill>
              </a:rPr>
              <a:t>Applicability limitations of differentiable full-reference image-quality metrics</a:t>
            </a:r>
            <a:r>
              <a:rPr lang="en-US">
                <a:solidFill>
                  <a:srgbClr val="000000"/>
                </a:solidFill>
                <a:latin typeface="Arial"/>
                <a:ea typeface="Arial"/>
                <a:cs typeface="Arial"/>
                <a:sym typeface="Arial"/>
              </a:rPr>
              <a:t>,” in </a:t>
            </a:r>
            <a:r>
              <a:rPr i="1" lang="en-US">
                <a:solidFill>
                  <a:srgbClr val="000000"/>
                </a:solidFill>
                <a:latin typeface="Arial"/>
                <a:ea typeface="Arial"/>
                <a:cs typeface="Arial"/>
                <a:sym typeface="Arial"/>
              </a:rPr>
              <a:t>Abbreviated </a:t>
            </a:r>
            <a:r>
              <a:rPr i="1" lang="en-US">
                <a:solidFill>
                  <a:srgbClr val="000000"/>
                </a:solidFill>
              </a:rPr>
              <a:t>DCC</a:t>
            </a:r>
            <a:r>
              <a:rPr lang="en-US">
                <a:solidFill>
                  <a:srgbClr val="000000"/>
                </a:solidFill>
                <a:latin typeface="Arial"/>
                <a:ea typeface="Arial"/>
                <a:cs typeface="Arial"/>
                <a:sym typeface="Arial"/>
              </a:rPr>
              <a:t>, </a:t>
            </a:r>
            <a:r>
              <a:rPr lang="en-US">
                <a:solidFill>
                  <a:srgbClr val="000000"/>
                </a:solidFill>
              </a:rPr>
              <a:t>2023</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A7A7A7"/>
      </a:dk2>
      <a:lt2>
        <a:srgbClr val="535353"/>
      </a:lt2>
      <a:accent1>
        <a:srgbClr val="3677AC"/>
      </a:accent1>
      <a:accent2>
        <a:srgbClr val="EA8532"/>
      </a:accent2>
      <a:accent3>
        <a:srgbClr val="D52557"/>
      </a:accent3>
      <a:accent4>
        <a:srgbClr val="75D5EB"/>
      </a:accent4>
      <a:accent5>
        <a:srgbClr val="29754B"/>
      </a:accent5>
      <a:accent6>
        <a:srgbClr val="6A2424"/>
      </a:accent6>
      <a:hlink>
        <a:srgbClr val="1F4291"/>
      </a:hlink>
      <a:folHlink>
        <a:srgbClr val="FF00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2016-03-25T16:10:32Z</dcterms:created>
  <dc:creator>Анастасия Анциферова</dc:creator>
</cp:coreProperties>
</file>