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1" r:id="rId1"/>
  </p:sldMasterIdLst>
  <p:notesMasterIdLst>
    <p:notesMasterId r:id="rId22"/>
  </p:notesMasterIdLst>
  <p:sldIdLst>
    <p:sldId id="256" r:id="rId2"/>
    <p:sldId id="258" r:id="rId3"/>
    <p:sldId id="305" r:id="rId4"/>
    <p:sldId id="309" r:id="rId5"/>
    <p:sldId id="306" r:id="rId6"/>
    <p:sldId id="307" r:id="rId7"/>
    <p:sldId id="308" r:id="rId8"/>
    <p:sldId id="295" r:id="rId9"/>
    <p:sldId id="300" r:id="rId10"/>
    <p:sldId id="263" r:id="rId11"/>
    <p:sldId id="311" r:id="rId12"/>
    <p:sldId id="265" r:id="rId13"/>
    <p:sldId id="266" r:id="rId14"/>
    <p:sldId id="310" r:id="rId15"/>
    <p:sldId id="301" r:id="rId16"/>
    <p:sldId id="302" r:id="rId17"/>
    <p:sldId id="303" r:id="rId18"/>
    <p:sldId id="304" r:id="rId19"/>
    <p:sldId id="31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32" autoAdjust="0"/>
    <p:restoredTop sz="96178" autoAdjust="0"/>
  </p:normalViewPr>
  <p:slideViewPr>
    <p:cSldViewPr snapToGrid="0">
      <p:cViewPr varScale="1">
        <p:scale>
          <a:sx n="86" d="100"/>
          <a:sy n="86" d="100"/>
        </p:scale>
        <p:origin x="48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862BB3-B0D6-40AF-9EBB-88EFA6EB260D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7D8F64-4223-431C-86C4-D329AD6488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60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8F64-4223-431C-86C4-D329AD6488B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52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Diffraction</a:t>
            </a:r>
            <a:r>
              <a:rPr lang="en-US" b="1" baseline="0" dirty="0"/>
              <a:t> limit is the smallest distance such that we can still distinguish between the point sources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8F64-4223-431C-86C4-D329AD6488B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027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Intuition</a:t>
            </a:r>
            <a:r>
              <a:rPr lang="en-US" baseline="0" dirty="0"/>
              <a:t>: Prior that the number of holes is small – sparsely distributed in the object</a:t>
            </a:r>
            <a:br>
              <a:rPr lang="en-US" baseline="0" dirty="0"/>
            </a:br>
            <a:r>
              <a:rPr lang="en-US" baseline="0" dirty="0"/>
              <a:t>High frequency content is lost due propagation = low pass filtering in space</a:t>
            </a:r>
          </a:p>
          <a:p>
            <a:pPr algn="l" rtl="0"/>
            <a:r>
              <a:rPr lang="en-US" baseline="0" dirty="0"/>
              <a:t>Recovery of lost spectral content – ill posed problem</a:t>
            </a:r>
            <a:br>
              <a:rPr lang="en-US" baseline="0" dirty="0"/>
            </a:br>
            <a:r>
              <a:rPr lang="en-US" baseline="0" dirty="0"/>
              <a:t>By exploiting a sparsity </a:t>
            </a:r>
            <a:r>
              <a:rPr lang="en-US" baseline="0" dirty="0" err="1"/>
              <a:t>regularizer</a:t>
            </a:r>
            <a:r>
              <a:rPr lang="en-US" baseline="0" dirty="0"/>
              <a:t> – we condition the problem properly </a:t>
            </a:r>
          </a:p>
          <a:p>
            <a:pPr algn="l" rtl="0"/>
            <a:r>
              <a:rPr lang="en-US" b="1" baseline="0" dirty="0"/>
              <a:t>Perform bandwidth extrapolation of lost high frequency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8F64-4223-431C-86C4-D329AD6488B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11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8F64-4223-431C-86C4-D329AD6488B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96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8F64-4223-431C-86C4-D329AD6488B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96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045D43E-135D-4A2F-B15C-4F2CD27241C6}" type="datetime8">
              <a:rPr lang="he-IL" smtClean="0"/>
              <a:t>07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45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F74C-E459-41C4-BA41-18B7A47D8C9D}" type="datetime8">
              <a:rPr lang="he-IL" smtClean="0"/>
              <a:t>07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486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F9B4-7C13-4501-923A-2A9D0C56DA30}" type="datetime8">
              <a:rPr lang="he-IL" smtClean="0"/>
              <a:t>07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052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A5B2-0FAC-4807-82EE-04BF031E5482}" type="datetime8">
              <a:rPr lang="he-IL" smtClean="0"/>
              <a:t>07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29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450C-62AF-4F45-87D9-D038F80062BC}" type="datetime8">
              <a:rPr lang="he-IL" smtClean="0"/>
              <a:t>07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519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2B2-9C73-4A56-B487-9D627ED495D7}" type="datetime8">
              <a:rPr lang="he-IL" smtClean="0"/>
              <a:t>07 מרץ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966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96CB-A66F-4701-B95C-42F8255D7BA6}" type="datetime8">
              <a:rPr lang="he-IL" smtClean="0"/>
              <a:t>07 מרץ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926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BEEC-6DFF-48F7-81A8-FA788CB5BDD4}" type="datetime8">
              <a:rPr lang="he-IL" smtClean="0"/>
              <a:t>07 מרץ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0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6555-647F-46F7-91FF-9CDDD88C230F}" type="datetime8">
              <a:rPr lang="he-IL" smtClean="0"/>
              <a:t>07 מרץ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2266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1DE5-BDFA-4A2A-A5B8-CF91F37105C2}" type="datetime8">
              <a:rPr lang="he-IL" smtClean="0"/>
              <a:t>07 מרץ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4632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11C-411C-48FB-B54C-A9E305A44AE2}" type="datetime8">
              <a:rPr lang="he-IL" smtClean="0"/>
              <a:t>07 מרץ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47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5056379-D85D-4E0B-9914-3ACEEC819551}" type="datetime8">
              <a:rPr lang="he-IL" smtClean="0"/>
              <a:t>07 מרץ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E62EDE5-49D3-4985-9AF9-F8C37798055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0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47" y="4010695"/>
            <a:ext cx="10668000" cy="1530906"/>
          </a:xfrm>
        </p:spPr>
        <p:txBody>
          <a:bodyPr>
            <a:noAutofit/>
          </a:bodyPr>
          <a:lstStyle/>
          <a:p>
            <a:pPr algn="ctr" rtl="0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Oren Solomon­</a:t>
            </a:r>
            <a:r>
              <a:rPr lang="en-US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Maor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Mutzafi</a:t>
            </a:r>
            <a:r>
              <a:rPr lang="en-US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Yonina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Eldar</a:t>
            </a:r>
            <a:r>
              <a:rPr lang="en-US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Mordechai Segev</a:t>
            </a:r>
            <a:r>
              <a:rPr lang="en-US" sz="2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00" y="30345"/>
            <a:ext cx="2354832" cy="99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99" y="12436"/>
            <a:ext cx="2547285" cy="99421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669714" y="6031980"/>
            <a:ext cx="7888985" cy="8702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1" baseline="30000" dirty="0"/>
              <a:t>1</a:t>
            </a:r>
            <a:r>
              <a:rPr lang="en-US" sz="1700" i="1" dirty="0"/>
              <a:t>Electrical Engineering Department, </a:t>
            </a:r>
            <a:r>
              <a:rPr lang="en-US" sz="1700" b="1" i="1" dirty="0" err="1"/>
              <a:t>Technion</a:t>
            </a:r>
            <a:r>
              <a:rPr lang="en-US" sz="1700" b="1" i="1" dirty="0"/>
              <a:t>, Israel</a:t>
            </a:r>
            <a:endParaRPr lang="en-US" sz="1700" b="1" dirty="0"/>
          </a:p>
          <a:p>
            <a:r>
              <a:rPr lang="en-US" sz="1700" i="1" baseline="30000" dirty="0"/>
              <a:t>2</a:t>
            </a:r>
            <a:r>
              <a:rPr lang="en-US" sz="1700" i="1" dirty="0"/>
              <a:t>Physics Department and Solid State Institute, </a:t>
            </a:r>
            <a:r>
              <a:rPr lang="en-US" sz="1700" b="1" i="1" dirty="0" err="1"/>
              <a:t>Technion</a:t>
            </a:r>
            <a:r>
              <a:rPr lang="en-US" sz="1700" b="1" i="1" dirty="0"/>
              <a:t>, Israel</a:t>
            </a:r>
          </a:p>
          <a:p>
            <a:endParaRPr lang="he-I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1"/>
          <a:stretch/>
        </p:blipFill>
        <p:spPr>
          <a:xfrm>
            <a:off x="526050" y="12436"/>
            <a:ext cx="1321436" cy="12982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41072" y="830503"/>
            <a:ext cx="11665950" cy="2734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SPARCOM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Sparsity-based super-resolution correlation microscopy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ICASSP 2017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95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8117" y="786590"/>
                <a:ext cx="10352183" cy="579201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b="1" dirty="0"/>
                  <a:t>Exploiting structure: </a:t>
                </a:r>
                <a:r>
                  <a:rPr lang="en-US" dirty="0"/>
                  <a:t>Each image is composed of point emitters.</a:t>
                </a:r>
              </a:p>
              <a:p>
                <a:pPr lvl="1" algn="l" rtl="0"/>
                <a:r>
                  <a:rPr lang="en-US" sz="1800" dirty="0"/>
                  <a:t>“Relax” the PALM/STORM condition for a single emitter per diffraction limited spot</a:t>
                </a:r>
              </a:p>
              <a:p>
                <a:pPr algn="l" rtl="0"/>
                <a:r>
                  <a:rPr lang="en-US" dirty="0"/>
                  <a:t>Acquired signal model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  <a:p>
                <a:pPr algn="l" rtl="0"/>
                <a:r>
                  <a:rPr lang="en-US" dirty="0"/>
                  <a:t>Signal model</a:t>
                </a:r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a known dictionary</a:t>
                </a:r>
              </a:p>
              <a:p>
                <a:pPr lvl="1" algn="l" rtl="0"/>
                <a:r>
                  <a:rPr lang="en-US" sz="1800" dirty="0"/>
                  <a:t>Depends on </a:t>
                </a:r>
                <a:r>
                  <a:rPr lang="en-US" sz="1800" b="1" dirty="0"/>
                  <a:t>PSF estimation </a:t>
                </a:r>
                <a:r>
                  <a:rPr lang="en-US" sz="1800" dirty="0"/>
                  <a:t>from SOFI cross-correlations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only L non-zero elements </a:t>
                </a:r>
                <a:r>
                  <a:rPr lang="en-US" dirty="0"/>
                  <a:t>and the rest are zero </a:t>
                </a:r>
              </a:p>
              <a:p>
                <a:pPr lvl="1" algn="l" rtl="0"/>
                <a:endParaRPr lang="en-US" sz="1800" dirty="0"/>
              </a:p>
              <a:p>
                <a:pPr marL="0" indent="0" algn="l" rtl="0">
                  <a:buNone/>
                </a:pPr>
                <a:endParaRPr lang="en-US" sz="15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17" y="786590"/>
                <a:ext cx="10352183" cy="5792010"/>
              </a:xfrm>
              <a:blipFill rotWithShape="0">
                <a:blip r:embed="rId2"/>
                <a:stretch>
                  <a:fillRect l="-118" t="-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931493" y="197810"/>
            <a:ext cx="10262075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2400" b="1" dirty="0"/>
              <a:t>SPARCOM</a:t>
            </a:r>
            <a:r>
              <a:rPr lang="en-US" sz="2400" dirty="0"/>
              <a:t>: Sparsity-based Super Resolution Correlation Microscopy</a:t>
            </a:r>
            <a:endParaRPr lang="he-IL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1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1492" y="833718"/>
                <a:ext cx="10262076" cy="593220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600" dirty="0"/>
                  <a:t>Motivation</a:t>
                </a:r>
              </a:p>
              <a:p>
                <a:pPr lvl="1"/>
                <a:r>
                  <a:rPr lang="en-US" sz="2600" dirty="0"/>
                  <a:t>We are interested in the </a:t>
                </a:r>
                <a:r>
                  <a:rPr lang="en-US" sz="2600" b="1" dirty="0"/>
                  <a:t>support </a:t>
                </a:r>
                <a:r>
                  <a:rPr lang="en-US" sz="2600" dirty="0"/>
                  <a:t>of the emitters </a:t>
                </a:r>
                <a:r>
                  <a:rPr lang="en-US" sz="2600" b="1" dirty="0"/>
                  <a:t>– recovery in correlation domain</a:t>
                </a:r>
              </a:p>
              <a:p>
                <a:pPr lvl="1"/>
                <a:r>
                  <a:rPr lang="en-US" sz="2600" b="1" dirty="0"/>
                  <a:t>Key concept </a:t>
                </a:r>
                <a:r>
                  <a:rPr lang="en-US" sz="2600" dirty="0"/>
                  <a:t>– “Pushing the limits of sparse support recovery using correlation information”</a:t>
                </a:r>
              </a:p>
              <a:p>
                <a:pPr lvl="1"/>
                <a:endParaRPr lang="en-US" sz="2600" dirty="0"/>
              </a:p>
              <a:p>
                <a:pPr lvl="1"/>
                <a:endParaRPr lang="en-US" sz="2600" dirty="0"/>
              </a:p>
              <a:p>
                <a:r>
                  <a:rPr lang="en-US" sz="3600" b="1" dirty="0"/>
                  <a:t>Additional prior: </a:t>
                </a:r>
                <a:r>
                  <a:rPr lang="en-US" sz="3600" dirty="0"/>
                  <a:t>Uncorrelated emissions of emitters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Maximum support recovery from measurements of length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600" b="0" dirty="0"/>
              </a:p>
              <a:p>
                <a:pPr lvl="1"/>
                <a:r>
                  <a:rPr lang="en-US" sz="2600" dirty="0"/>
                  <a:t>Single measurement vector (SMV)        –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Multiple measurement vectors (MMV) –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Uncorrelated entries                              –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600" b="0" dirty="0"/>
              </a:p>
              <a:p>
                <a:pPr lvl="1"/>
                <a:endParaRPr lang="en-US" sz="2600" b="0" dirty="0"/>
              </a:p>
              <a:p>
                <a:r>
                  <a:rPr lang="en-US" sz="3600" dirty="0"/>
                  <a:t>Additional benefits</a:t>
                </a:r>
              </a:p>
              <a:p>
                <a:pPr lvl="1"/>
                <a:r>
                  <a:rPr lang="en-US" sz="2600" dirty="0"/>
                  <a:t>Robustness to noise </a:t>
                </a:r>
              </a:p>
              <a:p>
                <a:pPr lvl="1"/>
                <a:r>
                  <a:rPr lang="en-US" sz="2600" dirty="0"/>
                  <a:t>Robustness to constant background illumination</a:t>
                </a:r>
              </a:p>
              <a:p>
                <a:pPr lvl="1"/>
                <a:r>
                  <a:rPr lang="en-US" sz="2600" dirty="0"/>
                  <a:t>Reduced number of needed frames for image recovery</a:t>
                </a:r>
              </a:p>
              <a:p>
                <a:pPr marL="274320" lvl="1" indent="0">
                  <a:buNone/>
                </a:pPr>
                <a:r>
                  <a:rPr lang="en-US" sz="2200" dirty="0"/>
                  <a:t>	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492" y="833718"/>
                <a:ext cx="10262076" cy="5932207"/>
              </a:xfrm>
              <a:blipFill rotWithShape="0">
                <a:blip r:embed="rId2"/>
                <a:stretch>
                  <a:fillRect l="-535" t="-2467" b="-32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11</a:t>
            </a:fld>
            <a:endParaRPr lang="he-IL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1493" y="36445"/>
            <a:ext cx="10262075" cy="6359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dirty="0"/>
              <a:t>Why use correlations?</a:t>
            </a:r>
            <a:endParaRPr lang="he-IL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2711" y="2042421"/>
            <a:ext cx="46532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Pal, et al. IEEE TSP </a:t>
            </a:r>
            <a:r>
              <a:rPr lang="en-US" sz="1400" b="1" dirty="0"/>
              <a:t>63</a:t>
            </a:r>
            <a:r>
              <a:rPr lang="en-US" sz="1400" dirty="0"/>
              <a:t>, 3 (2015)</a:t>
            </a:r>
          </a:p>
        </p:txBody>
      </p:sp>
    </p:spTree>
    <p:extLst>
      <p:ext uri="{BB962C8B-B14F-4D97-AF65-F5344CB8AC3E}">
        <p14:creationId xmlns:p14="http://schemas.microsoft.com/office/powerpoint/2010/main" val="19073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9058" y="697842"/>
                <a:ext cx="10215842" cy="603315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Estimated correlation matrix of the data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l" rtl="0"/>
                <a:r>
                  <a:rPr lang="en-US" dirty="0"/>
                  <a:t>In correlations space</a:t>
                </a:r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baseline="30000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/>
                  <a:t>Assuming uncorrelated emissions, i.e. 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b="1" dirty="0"/>
              </a:p>
              <a:p>
                <a:pPr algn="l" rtl="0"/>
                <a:r>
                  <a:rPr lang="en-US" b="1" dirty="0"/>
                  <a:t>Consequence: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diagonal with an L-sparse diagonal,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1" dirty="0"/>
                  <a:t>Sparsity pattern is recovered in correlations space</a:t>
                </a:r>
              </a:p>
              <a:p>
                <a:pPr marL="0" indent="0" algn="l" rtl="0">
                  <a:buNone/>
                </a:pPr>
                <a:endParaRPr lang="he-IL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058" y="697842"/>
                <a:ext cx="10215842" cy="6033158"/>
              </a:xfrm>
              <a:blipFill rotWithShape="0">
                <a:blip r:embed="rId2"/>
                <a:stretch>
                  <a:fillRect l="-119" t="-808" b="-28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194269" y="1571361"/>
            <a:ext cx="1470274" cy="461823"/>
            <a:chOff x="5315920" y="2091448"/>
            <a:chExt cx="1470274" cy="46182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7489" y="2091448"/>
              <a:ext cx="0" cy="21400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315920" y="2276272"/>
              <a:ext cx="1470274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Temporal average</a:t>
              </a:r>
              <a:endParaRPr lang="he-IL" sz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47040" y="2995102"/>
            <a:ext cx="588623" cy="491007"/>
            <a:chOff x="5314371" y="2091448"/>
            <a:chExt cx="588623" cy="49100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447489" y="2091448"/>
              <a:ext cx="0" cy="21400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14371" y="2305456"/>
              <a:ext cx="588623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Noise</a:t>
              </a:r>
              <a:endParaRPr lang="he-IL" sz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6591" y="3048345"/>
            <a:ext cx="2342309" cy="491007"/>
            <a:chOff x="3247942" y="2091448"/>
            <a:chExt cx="2342309" cy="491007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5447489" y="2091448"/>
              <a:ext cx="0" cy="21400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247942" y="2305456"/>
              <a:ext cx="2342309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Movie autocorrelation matrix</a:t>
              </a:r>
              <a:endParaRPr lang="he-IL" sz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92238" y="2200979"/>
            <a:ext cx="2483372" cy="501976"/>
            <a:chOff x="5314371" y="2305456"/>
            <a:chExt cx="2483372" cy="50197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442726" y="2557063"/>
              <a:ext cx="2005" cy="25036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314371" y="2305456"/>
              <a:ext cx="2483372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1200" dirty="0">
                  <a:solidFill>
                    <a:srgbClr val="0070C0"/>
                  </a:solidFill>
                </a:rPr>
                <a:t>Emitters autocorrelation matrix</a:t>
              </a:r>
              <a:endParaRPr lang="he-IL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38117" y="52528"/>
            <a:ext cx="10187083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dirty="0"/>
              <a:t>Correlations in practice</a:t>
            </a:r>
            <a:endParaRPr lang="he-IL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02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8116" y="850900"/>
                <a:ext cx="10339483" cy="4978400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000" dirty="0" smtClean="0"/>
                  <a:t>Reweighted LASSO minimization</a:t>
                </a:r>
              </a:p>
              <a:p>
                <a:pPr algn="l" rtl="0"/>
                <a:endParaRPr lang="en-US" sz="20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𝑾𝒓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  <m:r>
                                    <a:rPr lang="en-US" sz="2000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 baseline="-25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algn="l" rtl="0"/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0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bSup>
                              </m:e>
                            </m:nary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/>
                  <a:t> - smooth and differentiable</a:t>
                </a:r>
              </a:p>
              <a:p>
                <a:pPr algn="l" rtl="0"/>
                <a:r>
                  <a:rPr lang="en-US" sz="2000" dirty="0" smtClean="0"/>
                  <a:t>Efficient </a:t>
                </a:r>
                <a:r>
                  <a:rPr lang="en-US" sz="2000" dirty="0"/>
                  <a:t>implementation in the discrete Fourier domain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/>
                  <a:t>The final high-resolution image is reconstructed from the recovered </a:t>
                </a:r>
                <a:r>
                  <a:rPr lang="en-US" sz="2000" b="1" dirty="0"/>
                  <a:t>variance values </a:t>
                </a:r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/>
              </a:p>
              <a:p>
                <a:pPr algn="l" rtl="0"/>
                <a:endParaRPr lang="he-IL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16" y="850900"/>
                <a:ext cx="10339483" cy="4978400"/>
              </a:xfrm>
              <a:blipFill>
                <a:blip r:embed="rId2"/>
                <a:stretch>
                  <a:fillRect l="-236" t="-980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938117" y="180718"/>
            <a:ext cx="10187083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3000" b="1" dirty="0"/>
              <a:t>SPARCOM </a:t>
            </a:r>
            <a:r>
              <a:rPr lang="en-US" sz="3000" dirty="0"/>
              <a:t>Algorithm</a:t>
            </a:r>
            <a:endParaRPr lang="he-IL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9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8116" y="851645"/>
                <a:ext cx="10354723" cy="59142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Moving to correlations – high numerical complexity.</a:t>
                </a:r>
              </a:p>
              <a:p>
                <a:endParaRPr lang="en-US" dirty="0"/>
              </a:p>
              <a:p>
                <a:r>
                  <a:rPr lang="en-US" dirty="0"/>
                  <a:t>Exploiting additional structure leads to numerically efficient algorithm</a:t>
                </a:r>
              </a:p>
              <a:p>
                <a:pPr lvl="1"/>
                <a:r>
                  <a:rPr lang="en-US" dirty="0"/>
                  <a:t>FISTA – gradient based convex minimization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𝐝𝐢𝐚𝐠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/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b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Gradient has unique matrix-vector multiplication structure </a:t>
                </a:r>
                <a:r>
                  <a:rPr lang="en-US" dirty="0">
                    <a:solidFill>
                      <a:srgbClr val="0070C0"/>
                    </a:solidFill>
                  </a:rPr>
                  <a:t>in discrete Fourier domain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Matrix is </a:t>
                </a:r>
                <a:r>
                  <a:rPr lang="en-US" dirty="0">
                    <a:solidFill>
                      <a:srgbClr val="0070C0"/>
                    </a:solidFill>
                  </a:rPr>
                  <a:t>Block </a:t>
                </a:r>
                <a:r>
                  <a:rPr lang="en-US" dirty="0" err="1">
                    <a:solidFill>
                      <a:srgbClr val="0070C0"/>
                    </a:solidFill>
                  </a:rPr>
                  <a:t>Circulant</a:t>
                </a:r>
                <a:r>
                  <a:rPr lang="en-US" dirty="0">
                    <a:solidFill>
                      <a:srgbClr val="0070C0"/>
                    </a:solidFill>
                  </a:rPr>
                  <a:t> with </a:t>
                </a:r>
                <a:r>
                  <a:rPr lang="en-US" dirty="0" err="1">
                    <a:solidFill>
                      <a:srgbClr val="0070C0"/>
                    </a:solidFill>
                  </a:rPr>
                  <a:t>Circulant</a:t>
                </a:r>
                <a:r>
                  <a:rPr lang="en-US" dirty="0">
                    <a:solidFill>
                      <a:srgbClr val="0070C0"/>
                    </a:solidFill>
                  </a:rPr>
                  <a:t> Blocks (BCCB)</a:t>
                </a:r>
              </a:p>
              <a:p>
                <a:pPr lvl="1"/>
                <a:r>
                  <a:rPr lang="en-US" dirty="0"/>
                  <a:t>Admits FFT based matrix-vector multiplication operations</a:t>
                </a:r>
              </a:p>
              <a:p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16" y="851645"/>
                <a:ext cx="10354723" cy="5914280"/>
              </a:xfrm>
              <a:blipFill>
                <a:blip r:embed="rId2"/>
                <a:stretch>
                  <a:fillRect l="-118" t="-825" b="-8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14</a:t>
            </a:fld>
            <a:endParaRPr lang="he-IL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8117" y="180718"/>
            <a:ext cx="10187083" cy="56335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dirty="0"/>
              <a:t>Efficient implementation</a:t>
            </a:r>
            <a:endParaRPr lang="he-IL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25252" y="3155779"/>
            <a:ext cx="3038843" cy="2868035"/>
            <a:chOff x="2125252" y="3155779"/>
            <a:chExt cx="3038843" cy="28680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5252" y="3155779"/>
              <a:ext cx="3038843" cy="246146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94769" y="5648262"/>
                  <a:ext cx="2769326" cy="37555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Space domain,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he-IL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769" y="5648262"/>
                  <a:ext cx="2769326" cy="375552"/>
                </a:xfrm>
                <a:prstGeom prst="rect">
                  <a:avLst/>
                </a:prstGeom>
                <a:blipFill>
                  <a:blip r:embed="rId4"/>
                  <a:stretch>
                    <a:fillRect l="-1982" t="-9836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908685" y="3155779"/>
            <a:ext cx="4236801" cy="2859113"/>
            <a:chOff x="5908685" y="3155779"/>
            <a:chExt cx="4236801" cy="28591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5736" y="3155779"/>
              <a:ext cx="3038844" cy="248111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08685" y="5639340"/>
                  <a:ext cx="4236801" cy="37555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>
                      <a:solidFill>
                        <a:srgbClr val="0070C0"/>
                      </a:solidFill>
                    </a:rPr>
                    <a:t>Discrete Fourier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domain,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he-IL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685" y="5639340"/>
                  <a:ext cx="4236801" cy="375552"/>
                </a:xfrm>
                <a:prstGeom prst="rect">
                  <a:avLst/>
                </a:prstGeom>
                <a:blipFill>
                  <a:blip r:embed="rId6"/>
                  <a:stretch>
                    <a:fillRect l="-1151" t="-806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62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3257" r="14695" b="14318"/>
          <a:stretch/>
        </p:blipFill>
        <p:spPr>
          <a:xfrm>
            <a:off x="586510" y="1307153"/>
            <a:ext cx="9799983" cy="4924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10" y="-51275"/>
            <a:ext cx="9692640" cy="697550"/>
          </a:xfrm>
        </p:spPr>
        <p:txBody>
          <a:bodyPr/>
          <a:lstStyle/>
          <a:p>
            <a:r>
              <a:rPr lang="en-US" dirty="0"/>
              <a:t>Results: Realistic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" y="1308102"/>
            <a:ext cx="2451100" cy="2451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9567" y="93877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5611" y="93877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Diffraction limited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1084" y="93877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 12000 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96667" y="93877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SOFI </a:t>
            </a:r>
            <a:r>
              <a:rPr lang="en-US"/>
              <a:t>XC4 361 </a:t>
            </a:r>
            <a:r>
              <a:rPr lang="en-US" dirty="0"/>
              <a:t>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6900" y="3759202"/>
            <a:ext cx="2451100" cy="2451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48607" y="621030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FALCON  361 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5717" y="6210302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FALCON 60 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0466" y="6210302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SPARCOM 361 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2928" y="6210302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SPARCOM 60 F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65505" y="6588624"/>
            <a:ext cx="5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FALCON: M. Junhong, et al. </a:t>
            </a:r>
            <a:r>
              <a:rPr lang="en-US" sz="1400" i="1" dirty="0"/>
              <a:t>Scientific reports </a:t>
            </a:r>
            <a:r>
              <a:rPr lang="en-US" sz="1400" b="1" dirty="0"/>
              <a:t>4</a:t>
            </a:r>
            <a:r>
              <a:rPr lang="en-US" sz="1400" dirty="0"/>
              <a:t>, 2014 (2014)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10179" r="15028" b="51523"/>
          <a:stretch/>
        </p:blipFill>
        <p:spPr>
          <a:xfrm>
            <a:off x="596900" y="1326122"/>
            <a:ext cx="9784667" cy="4894996"/>
          </a:xfrm>
          <a:prstGeom prst="rect">
            <a:avLst/>
          </a:prstGeom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335624" y="642331"/>
            <a:ext cx="5617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Data taken from: http://bigwww.epfl.ch/smlm/datasets/index.html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8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L 0.20143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00278 L 0.40286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86 -4.44444E-6 L 0.60299 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L 0.20208 -1.85185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00139 L 0.40221 -0.0013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86 -0.00139 L 0.60299 -0.0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/>
      <p:bldP spid="12" grpId="0"/>
      <p:bldP spid="17" grpId="0"/>
      <p:bldP spid="18" grpId="0"/>
      <p:bldP spid="19" grpId="0" animBg="1"/>
      <p:bldP spid="19" grpId="1" animBg="1"/>
      <p:bldP spid="19" grpId="2" animBg="1"/>
      <p:bldP spid="19" grpId="3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r="2619" b="17263"/>
          <a:stretch/>
        </p:blipFill>
        <p:spPr>
          <a:xfrm>
            <a:off x="270784" y="1054705"/>
            <a:ext cx="10883295" cy="431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09" y="0"/>
            <a:ext cx="9692640" cy="789940"/>
          </a:xfrm>
        </p:spPr>
        <p:txBody>
          <a:bodyPr/>
          <a:lstStyle/>
          <a:p>
            <a:r>
              <a:rPr lang="en-US" dirty="0"/>
              <a:t>Intensity Profiles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500" y="6318250"/>
            <a:ext cx="732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Similar resolution to STORM – 200 times faster!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53731" y="3202540"/>
            <a:ext cx="2933702" cy="3086688"/>
            <a:chOff x="4582275" y="3164440"/>
            <a:chExt cx="2933702" cy="30866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42589" y="3164440"/>
              <a:ext cx="0" cy="216784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82276" y="3164440"/>
              <a:ext cx="0" cy="216784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7515977" y="4058292"/>
              <a:ext cx="0" cy="126201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582276" y="5424755"/>
              <a:ext cx="2260313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V="1">
              <a:off x="4582275" y="5838825"/>
              <a:ext cx="2933702" cy="15731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94304" y="5411682"/>
                  <a:ext cx="11408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4304" y="5411682"/>
                  <a:ext cx="114082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94303" y="5881796"/>
                  <a:ext cx="11408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4303" y="5881796"/>
                  <a:ext cx="114082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1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3364" r="14616" b="14278"/>
          <a:stretch/>
        </p:blipFill>
        <p:spPr>
          <a:xfrm>
            <a:off x="589280" y="1308102"/>
            <a:ext cx="9826172" cy="4920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-154094"/>
            <a:ext cx="9692640" cy="789940"/>
          </a:xfrm>
        </p:spPr>
        <p:txBody>
          <a:bodyPr/>
          <a:lstStyle/>
          <a:p>
            <a:r>
              <a:rPr lang="en-US" dirty="0"/>
              <a:t>Results: Experimental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" y="1308102"/>
            <a:ext cx="2451100" cy="2451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0672" y="93877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Diffraction limited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0414" y="93877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frame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1967" y="94028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SOFI XC4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65289" y="93877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 500 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6900" y="3759202"/>
            <a:ext cx="2451100" cy="2451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48607" y="621030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FALCON  500 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5717" y="6210302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FALCON 50 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0466" y="6210302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SPARCOM 500 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2928" y="6210302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SPARCOM 50 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6460" r="12126" b="42111"/>
          <a:stretch/>
        </p:blipFill>
        <p:spPr>
          <a:xfrm>
            <a:off x="587375" y="1295131"/>
            <a:ext cx="9828077" cy="4944561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35624" y="642331"/>
            <a:ext cx="5617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Data taken from: http://bigwww.epfl.ch/smlm/datasets/index.html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3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L 0.2020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-4.44444E-6 L 0.40221 -0.002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86 -0.00277 L 0.60299 -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L 0.20208 -1.85185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-1.85185E-6 L 0.40221 -0.002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86 -0.00278 L 0.60299 -0.00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/>
      <p:bldP spid="12" grpId="0"/>
      <p:bldP spid="17" grpId="0"/>
      <p:bldP spid="18" grpId="0"/>
      <p:bldP spid="19" grpId="0" animBg="1"/>
      <p:bldP spid="19" grpId="1" animBg="1"/>
      <p:bldP spid="19" grpId="2" animBg="1"/>
      <p:bldP spid="19" grpId="3" animBg="1"/>
      <p:bldP spid="20" grpId="0"/>
      <p:bldP spid="21" grpId="0"/>
      <p:bldP spid="22" grpId="0"/>
      <p:bldP spid="2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 r="2500" b="17263"/>
          <a:stretch/>
        </p:blipFill>
        <p:spPr>
          <a:xfrm>
            <a:off x="197706" y="1212526"/>
            <a:ext cx="10731500" cy="4242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91" y="-52183"/>
            <a:ext cx="9692640" cy="789940"/>
          </a:xfrm>
        </p:spPr>
        <p:txBody>
          <a:bodyPr/>
          <a:lstStyle/>
          <a:p>
            <a:r>
              <a:rPr lang="en-US" dirty="0"/>
              <a:t>Intensity Profiles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8368" y="1212526"/>
            <a:ext cx="6685532" cy="1406938"/>
            <a:chOff x="286768" y="923357"/>
            <a:chExt cx="6685532" cy="1406938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419600" y="923357"/>
              <a:ext cx="2552700" cy="81947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6768" y="1406965"/>
              <a:ext cx="3621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Two Clearly visible features!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Distance between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peaks = 127nm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63970" y="4162697"/>
            <a:ext cx="2643672" cy="1661313"/>
            <a:chOff x="3763970" y="4162697"/>
            <a:chExt cx="2643672" cy="1661313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659086" y="4162697"/>
              <a:ext cx="8534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763970" y="5454678"/>
              <a:ext cx="264367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Similar FWHM ~40nm</a:t>
              </a:r>
              <a:endParaRPr lang="he-IL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15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19</a:t>
            </a:fld>
            <a:endParaRPr lang="he-IL"/>
          </a:p>
        </p:txBody>
      </p:sp>
      <p:pic>
        <p:nvPicPr>
          <p:cNvPr id="1026" name="Picture 2" descr="Hit_combined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6775" r="45039" b="6189"/>
          <a:stretch>
            <a:fillRect/>
          </a:stretch>
        </p:blipFill>
        <p:spPr bwMode="auto">
          <a:xfrm>
            <a:off x="2142309" y="737757"/>
            <a:ext cx="6737622" cy="58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9391" y="-52183"/>
            <a:ext cx="9692640" cy="789940"/>
          </a:xfrm>
        </p:spPr>
        <p:txBody>
          <a:bodyPr/>
          <a:lstStyle/>
          <a:p>
            <a:r>
              <a:rPr lang="en-US" dirty="0" smtClean="0"/>
              <a:t>Density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8118" y="968829"/>
                <a:ext cx="10301382" cy="781482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dirty="0"/>
                  <a:t>In diffractive optical imaging, spatial resolution is proportional to half the imaging wavelength: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𝐷𝐿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𝑁𝐴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18" y="968829"/>
                <a:ext cx="10301382" cy="781482"/>
              </a:xfrm>
              <a:blipFill>
                <a:blip r:embed="rId3"/>
                <a:stretch>
                  <a:fillRect l="-473" t="-8594" b="-1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938117" y="180718"/>
            <a:ext cx="7087975" cy="96066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4400" dirty="0"/>
              <a:t>The Diffraction Limit</a:t>
            </a:r>
            <a:endParaRPr lang="he-IL" sz="4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938117" y="3213100"/>
            <a:ext cx="9310782" cy="3555253"/>
            <a:chOff x="938117" y="3213100"/>
            <a:chExt cx="9310782" cy="3555253"/>
          </a:xfrm>
        </p:grpSpPr>
        <p:grpSp>
          <p:nvGrpSpPr>
            <p:cNvPr id="17" name="Group 16"/>
            <p:cNvGrpSpPr/>
            <p:nvPr/>
          </p:nvGrpSpPr>
          <p:grpSpPr>
            <a:xfrm>
              <a:off x="2081650" y="3213100"/>
              <a:ext cx="8167249" cy="3247476"/>
              <a:chOff x="1433950" y="3213100"/>
              <a:chExt cx="8715375" cy="36449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3950" y="3695700"/>
                <a:ext cx="8715375" cy="31623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489200" y="3213100"/>
                <a:ext cx="1638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Resolved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53650" y="3213100"/>
                <a:ext cx="2100611" cy="41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Resolution limit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166100" y="3213100"/>
                <a:ext cx="1638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Unresolved</a:t>
                </a:r>
              </a:p>
            </p:txBody>
          </p:sp>
        </p:grp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938117" y="6460576"/>
              <a:ext cx="749468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he-IL" sz="1400" dirty="0"/>
                <a:t>Image taken from: http://hyperphysics.phy-astr.gsu.edu/hbase/phyopt/diflim.html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4609" y="3465385"/>
            <a:ext cx="10568391" cy="3302968"/>
            <a:chOff x="734609" y="3708920"/>
            <a:chExt cx="10568391" cy="330296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09" y="3708920"/>
              <a:ext cx="10251298" cy="2832100"/>
            </a:xfrm>
            <a:prstGeom prst="rect">
              <a:avLst/>
            </a:prstGeom>
          </p:spPr>
        </p:pic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938117" y="6704111"/>
              <a:ext cx="1036488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he-IL" sz="1400" dirty="0"/>
                <a:t>Image taken from: http://www.kurzweilai.net/the-nobel-prize-in-chemistry-2014-beyond-the-diffraction-limit-in-microscopy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4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0"/>
            <a:ext cx="9573369" cy="701567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701567"/>
            <a:ext cx="9573369" cy="4024056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SPARCOM exploits two kinds of structural information</a:t>
            </a:r>
          </a:p>
          <a:p>
            <a:pPr lvl="1"/>
            <a:r>
              <a:rPr lang="en-US" sz="1800" b="1" dirty="0"/>
              <a:t>Sparse distribution</a:t>
            </a:r>
            <a:r>
              <a:rPr lang="en-US" sz="1800" dirty="0"/>
              <a:t> of point emitters</a:t>
            </a:r>
          </a:p>
          <a:p>
            <a:pPr lvl="1"/>
            <a:r>
              <a:rPr lang="en-US" sz="1800" b="1"/>
              <a:t>Uncorrelated</a:t>
            </a:r>
            <a:r>
              <a:rPr lang="en-US" sz="1800"/>
              <a:t> emissions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We are interested in support recovery – not light intensities!</a:t>
            </a:r>
          </a:p>
          <a:p>
            <a:r>
              <a:rPr lang="en-US" sz="2000" dirty="0"/>
              <a:t>Spatial resolution similar to low density STORM</a:t>
            </a:r>
          </a:p>
          <a:p>
            <a:pPr lvl="1"/>
            <a:r>
              <a:rPr lang="en-US" sz="1800" dirty="0"/>
              <a:t>Better support detection than other sparsity based methods</a:t>
            </a:r>
          </a:p>
          <a:p>
            <a:r>
              <a:rPr lang="en-US" sz="2000" dirty="0"/>
              <a:t>Only several tens – several hundreds of frames needed for reconstruction!</a:t>
            </a:r>
          </a:p>
          <a:p>
            <a:pPr algn="l" rtl="0"/>
            <a:endParaRPr lang="he-IL" dirty="0"/>
          </a:p>
          <a:p>
            <a:pPr lvl="1" algn="l" rtl="0"/>
            <a:endParaRPr lang="he-I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7180" y="4748530"/>
            <a:ext cx="10142200" cy="1513617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3900" b="1" dirty="0"/>
              <a:t>The Vision:</a:t>
            </a:r>
            <a:endParaRPr lang="he-IL" sz="3900" b="1" dirty="0"/>
          </a:p>
          <a:p>
            <a:pPr marL="0" indent="0" algn="l" rtl="0">
              <a:buNone/>
            </a:pPr>
            <a:r>
              <a:rPr lang="en-US" sz="2400" dirty="0"/>
              <a:t>Facilitate </a:t>
            </a:r>
            <a:r>
              <a:rPr lang="en-US" sz="2400" b="1" dirty="0"/>
              <a:t>real time capturing </a:t>
            </a:r>
            <a:r>
              <a:rPr lang="en-US" sz="2400" dirty="0"/>
              <a:t>of intra-cellular dynamics with </a:t>
            </a:r>
            <a:r>
              <a:rPr lang="en-US" sz="2400" b="1" dirty="0"/>
              <a:t>sub-diffraction resolution</a:t>
            </a:r>
            <a:endParaRPr lang="he-IL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78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72" y="1334293"/>
            <a:ext cx="9812528" cy="507207"/>
          </a:xfrm>
        </p:spPr>
        <p:txBody>
          <a:bodyPr>
            <a:normAutofit/>
          </a:bodyPr>
          <a:lstStyle/>
          <a:p>
            <a:r>
              <a:rPr lang="en-US" sz="2400" dirty="0"/>
              <a:t>Use </a:t>
            </a:r>
            <a:r>
              <a:rPr lang="en-US" sz="2400" b="1" dirty="0" err="1">
                <a:solidFill>
                  <a:srgbClr val="0070C0"/>
                </a:solidFill>
              </a:rPr>
              <a:t>Cryo</a:t>
            </a:r>
            <a:r>
              <a:rPr lang="en-US" sz="2400" dirty="0"/>
              <a:t> </a:t>
            </a:r>
            <a:r>
              <a:rPr lang="en-US" sz="2400" b="1" dirty="0"/>
              <a:t>Electron Microscopy!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72" y="5570535"/>
            <a:ext cx="9812528" cy="50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Life is dynamic! </a:t>
            </a:r>
            <a:r>
              <a:rPr lang="en-US" sz="2400" b="1" dirty="0"/>
              <a:t>No dynamics in electron microscopy.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8117" y="180718"/>
            <a:ext cx="7087975" cy="96066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4400" dirty="0"/>
              <a:t>So, what can we do?</a:t>
            </a:r>
            <a:endParaRPr lang="he-IL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017" y="1955005"/>
            <a:ext cx="10364883" cy="4902995"/>
            <a:chOff x="11017" y="1955005"/>
            <a:chExt cx="10364883" cy="4902995"/>
          </a:xfrm>
        </p:grpSpPr>
        <p:grpSp>
          <p:nvGrpSpPr>
            <p:cNvPr id="7" name="Group 6"/>
            <p:cNvGrpSpPr/>
            <p:nvPr/>
          </p:nvGrpSpPr>
          <p:grpSpPr>
            <a:xfrm>
              <a:off x="11017" y="1955005"/>
              <a:ext cx="10364883" cy="4902995"/>
              <a:chOff x="11017" y="1955005"/>
              <a:chExt cx="10364883" cy="490299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25" y="1955005"/>
                <a:ext cx="7143750" cy="3362325"/>
              </a:xfrm>
              <a:prstGeom prst="rect">
                <a:avLst/>
              </a:prstGeom>
            </p:spPr>
          </p:pic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1017" y="6550223"/>
                <a:ext cx="1036488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de-DE" altLang="he-IL" sz="1400" dirty="0"/>
                  <a:t>Images curtesy of the Yeshayahu Talmon‘s group, Technion, Israel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24216" y="4685755"/>
                  <a:ext cx="679994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1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a14:m>
                  <a:endParaRPr lang="he-IL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216" y="4685755"/>
                  <a:ext cx="67999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108" t="-11667" r="-16216" b="-2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091881" y="4685755"/>
              <a:ext cx="96532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400nm</a:t>
              </a:r>
              <a:endParaRPr lang="he-IL" b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5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16" y="1059679"/>
            <a:ext cx="10205599" cy="5798321"/>
          </a:xfrm>
        </p:spPr>
        <p:txBody>
          <a:bodyPr>
            <a:normAutofit/>
          </a:bodyPr>
          <a:lstStyle/>
          <a:p>
            <a:r>
              <a:rPr lang="en-US" sz="2400" dirty="0"/>
              <a:t>Super resolution fluorescence microscopy</a:t>
            </a:r>
          </a:p>
          <a:p>
            <a:pPr lvl="1"/>
            <a:r>
              <a:rPr lang="en-US" sz="2000" dirty="0"/>
              <a:t>Beating the diffraction limit</a:t>
            </a:r>
          </a:p>
          <a:p>
            <a:pPr lvl="1"/>
            <a:r>
              <a:rPr lang="en-US" sz="2000" dirty="0"/>
              <a:t>Super-resolution optical fluctuation imaging</a:t>
            </a:r>
          </a:p>
          <a:p>
            <a:pPr lvl="1"/>
            <a:endParaRPr lang="en-US" sz="2000" dirty="0"/>
          </a:p>
          <a:p>
            <a:r>
              <a:rPr lang="en-US" sz="2400" dirty="0"/>
              <a:t>SPARCOM: Sparsity-based super resolution correlation microscopy</a:t>
            </a:r>
          </a:p>
          <a:p>
            <a:pPr lvl="1"/>
            <a:r>
              <a:rPr lang="en-US" sz="2000" dirty="0"/>
              <a:t>Outline of the method</a:t>
            </a:r>
          </a:p>
          <a:p>
            <a:pPr lvl="1"/>
            <a:r>
              <a:rPr lang="en-US" sz="2000" dirty="0"/>
              <a:t>Super-resolution in correlation space</a:t>
            </a:r>
          </a:p>
          <a:p>
            <a:r>
              <a:rPr lang="en-US" sz="2400" dirty="0"/>
              <a:t>Results</a:t>
            </a:r>
          </a:p>
          <a:p>
            <a:pPr lvl="1"/>
            <a:r>
              <a:rPr lang="en-US" sz="2000" dirty="0"/>
              <a:t>Simulations</a:t>
            </a:r>
          </a:p>
          <a:p>
            <a:pPr lvl="1"/>
            <a:r>
              <a:rPr lang="en-US" sz="2000" dirty="0"/>
              <a:t>Experiments</a:t>
            </a:r>
          </a:p>
          <a:p>
            <a:r>
              <a:rPr lang="en-US" sz="2400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4</a:t>
            </a:fld>
            <a:endParaRPr lang="he-IL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8117" y="180718"/>
            <a:ext cx="7087975" cy="96066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4400" dirty="0"/>
              <a:t>Outline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86171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16" y="1003300"/>
            <a:ext cx="10326783" cy="1179612"/>
          </a:xfrm>
        </p:spPr>
        <p:txBody>
          <a:bodyPr>
            <a:normAutofit/>
          </a:bodyPr>
          <a:lstStyle/>
          <a:p>
            <a:r>
              <a:rPr lang="en-US" sz="2800" dirty="0"/>
              <a:t>Super resolution in </a:t>
            </a:r>
            <a:r>
              <a:rPr lang="en-US" sz="2800" b="1" dirty="0"/>
              <a:t>optical fluorescence microscopy</a:t>
            </a:r>
          </a:p>
          <a:p>
            <a:pPr lvl="1"/>
            <a:r>
              <a:rPr lang="en-US" sz="2200" b="1" dirty="0"/>
              <a:t>The imaged object is composed of point-emitters (fluorescent proteins)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8117" y="180718"/>
            <a:ext cx="9221883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4400" dirty="0"/>
              <a:t>The solution (and Nobel Prize)</a:t>
            </a:r>
            <a:endParaRPr lang="he-IL" sz="4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00016" y="6550223"/>
            <a:ext cx="10364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he-IL" sz="1400" dirty="0"/>
              <a:t>Images taken from: http://www.kurzweilai.net/the-nobel-prize-in-chemistry-2014-beyond-the-diffraction-limit-in-microscopy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98752" y="1963968"/>
            <a:ext cx="7867448" cy="4495696"/>
            <a:chOff x="1098752" y="1963968"/>
            <a:chExt cx="7867448" cy="4495696"/>
          </a:xfrm>
        </p:grpSpPr>
        <p:grpSp>
          <p:nvGrpSpPr>
            <p:cNvPr id="14" name="Group 13"/>
            <p:cNvGrpSpPr/>
            <p:nvPr/>
          </p:nvGrpSpPr>
          <p:grpSpPr>
            <a:xfrm>
              <a:off x="3113833" y="1963968"/>
              <a:ext cx="5852367" cy="4387692"/>
              <a:chOff x="2529633" y="1739901"/>
              <a:chExt cx="6436567" cy="4802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633" y="1739901"/>
                <a:ext cx="6436567" cy="4802259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90407" y="2153750"/>
                <a:ext cx="2318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Super-localization microscopy</a:t>
                </a:r>
              </a:p>
            </p:txBody>
          </p:sp>
        </p:grp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098752" y="6151887"/>
              <a:ext cx="3873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de-DE" altLang="he-IL" sz="1400" dirty="0"/>
                <a:t>M. J. Rust et al., Nat. Methods. </a:t>
              </a:r>
              <a:r>
                <a:rPr lang="de-DE" altLang="he-IL" sz="1400" b="1" dirty="0"/>
                <a:t>3</a:t>
              </a:r>
              <a:r>
                <a:rPr lang="de-DE" altLang="he-IL" sz="1400" dirty="0"/>
                <a:t>, 10 (2006).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098752" y="5799435"/>
              <a:ext cx="38178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de-DE" altLang="he-IL" sz="1400" dirty="0"/>
                <a:t>E. Betzig et al., Science </a:t>
              </a:r>
              <a:r>
                <a:rPr lang="de-DE" altLang="he-IL" sz="1400" b="1" dirty="0"/>
                <a:t>313</a:t>
              </a:r>
              <a:r>
                <a:rPr lang="de-DE" altLang="he-IL" sz="1400" dirty="0"/>
                <a:t>, 5793 (2006).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60028" y="2336507"/>
            <a:ext cx="8281580" cy="4105712"/>
            <a:chOff x="1160028" y="2336507"/>
            <a:chExt cx="8281580" cy="41057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508" y="2336507"/>
              <a:ext cx="7785100" cy="39243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160028" y="6134442"/>
              <a:ext cx="36679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he-IL" sz="1400" dirty="0"/>
                <a:t>S. Hell et al., Optics Letters </a:t>
              </a:r>
              <a:r>
                <a:rPr lang="de-DE" altLang="he-IL" sz="1400" b="1" dirty="0"/>
                <a:t>19</a:t>
              </a:r>
              <a:r>
                <a:rPr lang="de-DE" altLang="he-IL" sz="1400" dirty="0"/>
                <a:t>, 11 (1994).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0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17" y="1573186"/>
            <a:ext cx="10028428" cy="4351337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Key idea: </a:t>
            </a:r>
            <a:r>
              <a:rPr lang="en-US" sz="2800" dirty="0"/>
              <a:t>Enforce structure</a:t>
            </a:r>
          </a:p>
          <a:p>
            <a:pPr lvl="1"/>
            <a:r>
              <a:rPr lang="en-US" sz="2400" dirty="0"/>
              <a:t>Devise a new measurement process – Each spot contains only a </a:t>
            </a:r>
            <a:r>
              <a:rPr lang="en-US" sz="2400" b="1" dirty="0"/>
              <a:t>single</a:t>
            </a:r>
            <a:r>
              <a:rPr lang="en-US" sz="2400" dirty="0"/>
              <a:t> emitter</a:t>
            </a:r>
          </a:p>
          <a:p>
            <a:pPr lvl="1"/>
            <a:r>
              <a:rPr lang="en-US" sz="2400" dirty="0"/>
              <a:t>Spatial resolution of ~20nm</a:t>
            </a:r>
          </a:p>
          <a:p>
            <a:pPr lvl="1"/>
            <a:endParaRPr lang="en-US" sz="2400" dirty="0"/>
          </a:p>
          <a:p>
            <a:r>
              <a:rPr lang="en-US" sz="2800" dirty="0"/>
              <a:t>Main limitation</a:t>
            </a:r>
          </a:p>
          <a:p>
            <a:pPr lvl="1"/>
            <a:r>
              <a:rPr lang="en-US" sz="2400" dirty="0"/>
              <a:t>Acquisition process requires &gt; 10000 frames to collect all molecules correctly</a:t>
            </a:r>
          </a:p>
          <a:p>
            <a:pPr lvl="1"/>
            <a:endParaRPr lang="en-US" sz="2400" dirty="0"/>
          </a:p>
          <a:p>
            <a:r>
              <a:rPr lang="en-US" sz="2600" dirty="0"/>
              <a:t>Limited temporal resolution</a:t>
            </a:r>
          </a:p>
          <a:p>
            <a:pPr lvl="1"/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8117" y="180718"/>
            <a:ext cx="9221883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4400" dirty="0"/>
              <a:t>Super Localization Microscopy</a:t>
            </a:r>
            <a:endParaRPr lang="he-IL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9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38117" y="841182"/>
            <a:ext cx="9757644" cy="3540561"/>
            <a:chOff x="938117" y="841182"/>
            <a:chExt cx="9757644" cy="3540561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38117" y="841182"/>
              <a:ext cx="360840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sz="1400" dirty="0"/>
                <a:t>T. </a:t>
              </a:r>
              <a:r>
                <a:rPr lang="en-US" sz="1400" dirty="0" err="1"/>
                <a:t>Dertinger</a:t>
              </a:r>
              <a:r>
                <a:rPr lang="en-US" sz="1400" dirty="0"/>
                <a:t>, et al. </a:t>
              </a:r>
              <a:r>
                <a:rPr lang="en-US" sz="1400" i="1" dirty="0"/>
                <a:t>PNAS </a:t>
              </a:r>
              <a:r>
                <a:rPr lang="en-US" sz="1400" b="1" dirty="0"/>
                <a:t>106</a:t>
              </a:r>
              <a:r>
                <a:rPr lang="en-US" sz="1400" dirty="0"/>
                <a:t>, 52 (2009)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542" y="1640498"/>
              <a:ext cx="9620219" cy="27412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70742" y="4381743"/>
            <a:ext cx="10049658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/>
              <a:t>Key idea:</a:t>
            </a:r>
          </a:p>
          <a:p>
            <a:pPr algn="just" rtl="0"/>
            <a:r>
              <a:rPr lang="en-US" sz="2000" dirty="0"/>
              <a:t>Use </a:t>
            </a:r>
            <a:r>
              <a:rPr lang="en-US" sz="2000" b="1" dirty="0"/>
              <a:t>temporal statistics </a:t>
            </a:r>
            <a:r>
              <a:rPr lang="en-US" sz="2000" dirty="0"/>
              <a:t>to </a:t>
            </a:r>
            <a:r>
              <a:rPr lang="en-US" sz="2000" b="1" dirty="0"/>
              <a:t>reduce PSF size </a:t>
            </a:r>
            <a:r>
              <a:rPr lang="en-US" sz="2000" dirty="0"/>
              <a:t>and reject out-of-focus light</a:t>
            </a:r>
          </a:p>
          <a:p>
            <a:pPr algn="just" rtl="0"/>
            <a:endParaRPr lang="en-US" dirty="0"/>
          </a:p>
          <a:p>
            <a:pPr algn="just" rtl="0"/>
            <a:endParaRPr lang="en-US" dirty="0"/>
          </a:p>
          <a:p>
            <a:pPr algn="just" rtl="0"/>
            <a:r>
              <a:rPr lang="en-US" sz="2000" b="1" dirty="0"/>
              <a:t>Point Spread Function (PSF) </a:t>
            </a:r>
            <a:r>
              <a:rPr lang="en-US" sz="2000" dirty="0"/>
              <a:t>= Response of the optical system to a point source</a:t>
            </a:r>
          </a:p>
          <a:p>
            <a:pPr algn="just" rtl="0"/>
            <a:endParaRPr lang="en-US" sz="2000" dirty="0"/>
          </a:p>
          <a:p>
            <a:pPr algn="just" rtl="0"/>
            <a:r>
              <a:rPr lang="en-US" sz="2000" b="1" dirty="0"/>
              <a:t>Typical number of required frames: ~100 - 1000</a:t>
            </a:r>
            <a:endParaRPr lang="he-IL" sz="2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8117" y="180718"/>
            <a:ext cx="10187083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3000" dirty="0"/>
              <a:t>Super Resolution Optical Fluctuation Imaging (SOFI)</a:t>
            </a:r>
            <a:endParaRPr lang="he-IL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0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5217" y="801234"/>
                <a:ext cx="8028084" cy="549656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By allowing the emitters to overlap we can </a:t>
                </a:r>
                <a:br>
                  <a:rPr lang="en-US" dirty="0"/>
                </a:br>
                <a:r>
                  <a:rPr lang="en-US" dirty="0"/>
                  <a:t>reduce the imaging cycle.</a:t>
                </a:r>
              </a:p>
              <a:p>
                <a:pPr algn="l" rtl="0"/>
                <a:r>
                  <a:rPr lang="en-US" dirty="0"/>
                  <a:t>Basic signal model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Assuming </a:t>
                </a:r>
                <a:r>
                  <a:rPr lang="en-US" b="1" dirty="0"/>
                  <a:t>spatially non-varying PSF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  <a:p>
                <a:pPr algn="l" rtl="0"/>
                <a:r>
                  <a:rPr lang="en-US" dirty="0"/>
                  <a:t>Statistical calculations for each pixel, e.g. </a:t>
                </a:r>
                <a:br>
                  <a:rPr lang="en-US" dirty="0"/>
                </a:br>
                <a:r>
                  <a:rPr lang="en-US" dirty="0"/>
                  <a:t>temporal - correlations:</a:t>
                </a:r>
              </a:p>
              <a:p>
                <a:pPr algn="l" rtl="0"/>
                <a:endParaRPr lang="en-US" sz="1600" dirty="0"/>
              </a:p>
              <a:p>
                <a:pPr lvl="1" algn="l" rtl="0"/>
                <a:endParaRPr lang="he-IL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217" y="801234"/>
                <a:ext cx="8028084" cy="5496560"/>
              </a:xfrm>
              <a:blipFill>
                <a:blip r:embed="rId2"/>
                <a:stretch>
                  <a:fillRect l="-152" t="-776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91064" y="5426593"/>
                <a:ext cx="343639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 baseline="-250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64" y="5426593"/>
                <a:ext cx="343639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938117" y="180718"/>
            <a:ext cx="10187083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3000" dirty="0"/>
              <a:t>The SOFI principle</a:t>
            </a:r>
            <a:endParaRPr lang="he-IL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54" y="801234"/>
            <a:ext cx="4413432" cy="2302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19620" y="3324224"/>
            <a:ext cx="491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High order statistics require exponentially larger number of frames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Practical resolution enhancement over the diffraction limit by a factor of 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8751" y="5565773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Can we achieve temporal resolution similar to SOFI while improving its spatial resolution?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18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2149" y="-13363"/>
            <a:ext cx="10259251" cy="915092"/>
          </a:xfrm>
        </p:spPr>
        <p:txBody>
          <a:bodyPr>
            <a:normAutofit/>
          </a:bodyPr>
          <a:lstStyle/>
          <a:p>
            <a:pPr algn="l" rtl="0"/>
            <a:r>
              <a:rPr lang="en-US" sz="3000" b="1" dirty="0"/>
              <a:t>Origins of SPARCOM: </a:t>
            </a:r>
            <a:r>
              <a:rPr lang="en-US" sz="3000" dirty="0"/>
              <a:t>Exploiting Structure in the Data</a:t>
            </a:r>
            <a:br>
              <a:rPr lang="en-US" sz="3000" dirty="0"/>
            </a:br>
            <a:endParaRPr lang="he-IL" sz="2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69826" y="4502430"/>
            <a:ext cx="36084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400" u="sng" dirty="0" err="1"/>
              <a:t>Gazit</a:t>
            </a:r>
            <a:r>
              <a:rPr lang="en-US" sz="1400" u="sng" dirty="0"/>
              <a:t> , et al. Opt. Express</a:t>
            </a:r>
            <a:r>
              <a:rPr lang="en-US" sz="1400" i="1" u="sng" dirty="0"/>
              <a:t> </a:t>
            </a:r>
            <a:r>
              <a:rPr lang="en-US" sz="1400" b="1" u="sng" dirty="0"/>
              <a:t>17</a:t>
            </a:r>
            <a:r>
              <a:rPr lang="en-US" sz="1400" u="sng" dirty="0"/>
              <a:t>, 26 (2009)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60099" y="4810207"/>
            <a:ext cx="46532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400" dirty="0" err="1"/>
              <a:t>Szameit</a:t>
            </a:r>
            <a:r>
              <a:rPr lang="en-US" sz="1400" dirty="0"/>
              <a:t>, et al. Nat. Mater. </a:t>
            </a:r>
            <a:r>
              <a:rPr lang="en-US" sz="1400" b="1" dirty="0"/>
              <a:t>11</a:t>
            </a:r>
            <a:r>
              <a:rPr lang="en-US" sz="1400" dirty="0"/>
              <a:t>, 5 (2012)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08538" y="5117984"/>
            <a:ext cx="46532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400" dirty="0" err="1"/>
              <a:t>Mutzafi</a:t>
            </a:r>
            <a:r>
              <a:rPr lang="en-US" sz="1400" dirty="0"/>
              <a:t>, et al. Nat. </a:t>
            </a:r>
            <a:r>
              <a:rPr lang="en-US" sz="1400" dirty="0" err="1"/>
              <a:t>Commun</a:t>
            </a:r>
            <a:r>
              <a:rPr lang="en-US" sz="1400" dirty="0"/>
              <a:t>. </a:t>
            </a:r>
            <a:r>
              <a:rPr lang="en-US" sz="1400" b="1" dirty="0"/>
              <a:t>6</a:t>
            </a:r>
            <a:r>
              <a:rPr lang="en-US" sz="1400" dirty="0"/>
              <a:t> (2015)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72152" y="5425440"/>
            <a:ext cx="46532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400" dirty="0" err="1"/>
              <a:t>Sidorenko</a:t>
            </a:r>
            <a:r>
              <a:rPr lang="en-US" sz="1400" dirty="0"/>
              <a:t>, et al. Nat. </a:t>
            </a:r>
            <a:r>
              <a:rPr lang="en-US" sz="1400" dirty="0" err="1"/>
              <a:t>Commun</a:t>
            </a:r>
            <a:r>
              <a:rPr lang="en-US" sz="1400" dirty="0"/>
              <a:t>. </a:t>
            </a:r>
            <a:r>
              <a:rPr lang="en-US" sz="1400" b="1" dirty="0"/>
              <a:t>6 </a:t>
            </a:r>
            <a:r>
              <a:rPr lang="en-US" sz="1400" dirty="0"/>
              <a:t>(2015)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69826" y="5732896"/>
            <a:ext cx="3508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Oren, et al. </a:t>
            </a:r>
            <a:r>
              <a:rPr lang="en-US" sz="1400" dirty="0" err="1"/>
              <a:t>Optica</a:t>
            </a:r>
            <a:r>
              <a:rPr lang="en-US" sz="1400" dirty="0"/>
              <a:t> </a:t>
            </a:r>
            <a:r>
              <a:rPr lang="en-US" sz="1400" b="1" dirty="0"/>
              <a:t>3</a:t>
            </a:r>
            <a:r>
              <a:rPr lang="en-US" sz="1400" dirty="0"/>
              <a:t>, 3 (2016)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13" y="1207028"/>
            <a:ext cx="5224185" cy="56509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9826" y="1701806"/>
            <a:ext cx="343024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/>
              <a:t>Exploiting sparsity </a:t>
            </a:r>
            <a:r>
              <a:rPr lang="en-US" sz="1600" dirty="0"/>
              <a:t>in data was demonstrated in several areas:</a:t>
            </a:r>
            <a:br>
              <a:rPr lang="en-US" sz="1600" dirty="0"/>
            </a:br>
            <a:endParaRPr lang="en-US" sz="16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/>
              <a:t>Coherent Diffraction Imaging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err="1"/>
              <a:t>Ankylography</a:t>
            </a:r>
            <a:endParaRPr lang="en-US" sz="1600" b="1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err="1"/>
              <a:t>Ptychography</a:t>
            </a:r>
            <a:endParaRPr lang="en-US" sz="1600" b="1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 rtl="0"/>
            <a:r>
              <a:rPr lang="en-US" sz="1600" dirty="0"/>
              <a:t>Exploiting sparsity leads to sub-diffraction reconstruction</a:t>
            </a:r>
            <a:endParaRPr lang="he-IL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42149" y="680669"/>
            <a:ext cx="961884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sz="2000" dirty="0"/>
              <a:t>Collaboration between </a:t>
            </a:r>
            <a:r>
              <a:rPr lang="en-US" sz="2000" dirty="0" err="1"/>
              <a:t>Yonina</a:t>
            </a:r>
            <a:r>
              <a:rPr lang="en-US" sz="2000" dirty="0"/>
              <a:t> </a:t>
            </a:r>
            <a:r>
              <a:rPr lang="en-US" sz="2000" dirty="0" err="1"/>
              <a:t>Eldar</a:t>
            </a:r>
            <a:r>
              <a:rPr lang="en-US" sz="2000" dirty="0"/>
              <a:t>, Oren Cohen and Mordechai </a:t>
            </a:r>
            <a:r>
              <a:rPr lang="en-US" sz="2000" dirty="0" err="1"/>
              <a:t>Segev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from the </a:t>
            </a:r>
            <a:r>
              <a:rPr lang="en-US" sz="2000" dirty="0" err="1"/>
              <a:t>Technion</a:t>
            </a:r>
            <a:endParaRPr lang="he-IL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E62EDE5-49D3-4985-9AF9-F8C377980556}" type="slidenum">
              <a:rPr lang="he-IL" smtClean="0"/>
              <a:t>9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2217673" y="3102046"/>
            <a:ext cx="7370275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By exploiting sparsity we overcome the loss of high frequencies and phase information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3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10241</TotalTime>
  <Words>901</Words>
  <Application>Microsoft Office PowerPoint</Application>
  <PresentationFormat>Widescreen</PresentationFormat>
  <Paragraphs>234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Century Schoolbook</vt:lpstr>
      <vt:lpstr>Gisha</vt:lpstr>
      <vt:lpstr>Wingdings 2</vt:lpstr>
      <vt:lpstr>Wingdings 3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Origins of SPARCOM: Exploiting Structure in the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Results: Realistic Simulation</vt:lpstr>
      <vt:lpstr>Intensity Profiles</vt:lpstr>
      <vt:lpstr>Results: Experimental Data</vt:lpstr>
      <vt:lpstr>Intensity Profiles</vt:lpstr>
      <vt:lpstr>Density test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Sparsity Based Super-Resolution Optical Fluctuation Imaging</dc:title>
  <dc:creator>Oren Solomo</dc:creator>
  <cp:lastModifiedBy>Admin</cp:lastModifiedBy>
  <cp:revision>541</cp:revision>
  <dcterms:created xsi:type="dcterms:W3CDTF">2016-04-21T11:48:33Z</dcterms:created>
  <dcterms:modified xsi:type="dcterms:W3CDTF">2017-03-06T23:19:27Z</dcterms:modified>
</cp:coreProperties>
</file>