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ags/tag63.xml" ContentType="application/vnd.openxmlformats-officedocument.presentationml.tags+xml"/>
  <Override PartName="/ppt/notesSlides/notesSlide1.xml" ContentType="application/vnd.openxmlformats-officedocument.presentationml.notesSlide+xml"/>
  <Override PartName="/ppt/tags/tag64.xml" ContentType="application/vnd.openxmlformats-officedocument.presentationml.tags+xml"/>
  <Override PartName="/ppt/notesSlides/notesSlide2.xml" ContentType="application/vnd.openxmlformats-officedocument.presentationml.notesSlide+xml"/>
  <Override PartName="/ppt/tags/tag65.xml" ContentType="application/vnd.openxmlformats-officedocument.presentationml.tags+xml"/>
  <Override PartName="/ppt/notesSlides/notesSlide3.xml" ContentType="application/vnd.openxmlformats-officedocument.presentationml.notesSlide+xml"/>
  <Override PartName="/ppt/tags/tag66.xml" ContentType="application/vnd.openxmlformats-officedocument.presentationml.tags+xml"/>
  <Override PartName="/ppt/notesSlides/notesSlide4.xml" ContentType="application/vnd.openxmlformats-officedocument.presentationml.notesSlide+xml"/>
  <Override PartName="/ppt/tags/tag67.xml" ContentType="application/vnd.openxmlformats-officedocument.presentationml.tags+xml"/>
  <Override PartName="/ppt/notesSlides/notesSlide5.xml" ContentType="application/vnd.openxmlformats-officedocument.presentationml.notesSlide+xml"/>
  <Override PartName="/ppt/tags/tag68.xml" ContentType="application/vnd.openxmlformats-officedocument.presentationml.tags+xml"/>
  <Override PartName="/ppt/notesSlides/notesSlide6.xml" ContentType="application/vnd.openxmlformats-officedocument.presentationml.notesSlide+xml"/>
  <Override PartName="/ppt/tags/tag69.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notesSlides/notesSlide8.xml" ContentType="application/vnd.openxmlformats-officedocument.presentationml.notesSlide+xml"/>
  <Override PartName="/ppt/tags/tag71.xml" ContentType="application/vnd.openxmlformats-officedocument.presentationml.tags+xml"/>
  <Override PartName="/ppt/notesSlides/notesSlide9.xml" ContentType="application/vnd.openxmlformats-officedocument.presentationml.notesSlide+xml"/>
  <Override PartName="/ppt/tags/tag72.xml" ContentType="application/vnd.openxmlformats-officedocument.presentationml.tags+xml"/>
  <Override PartName="/ppt/notesSlides/notesSlide10.xml" ContentType="application/vnd.openxmlformats-officedocument.presentationml.notesSlide+xml"/>
  <Override PartName="/ppt/tags/tag73.xml" ContentType="application/vnd.openxmlformats-officedocument.presentationml.tags+xml"/>
  <Override PartName="/ppt/notesSlides/notesSlide11.xml" ContentType="application/vnd.openxmlformats-officedocument.presentationml.notesSlide+xml"/>
  <Override PartName="/ppt/tags/tag74.xml" ContentType="application/vnd.openxmlformats-officedocument.presentationml.tags+xml"/>
  <Override PartName="/ppt/notesSlides/notesSlide12.xml" ContentType="application/vnd.openxmlformats-officedocument.presentationml.notesSlide+xml"/>
  <Override PartName="/ppt/tags/tag75.xml" ContentType="application/vnd.openxmlformats-officedocument.presentationml.tags+xml"/>
  <Override PartName="/ppt/notesSlides/notesSlide13.xml" ContentType="application/vnd.openxmlformats-officedocument.presentationml.notesSlide+xml"/>
  <Override PartName="/ppt/tags/tag76.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409" r:id="rId2"/>
    <p:sldId id="437" r:id="rId3"/>
    <p:sldId id="427" r:id="rId4"/>
    <p:sldId id="428" r:id="rId5"/>
    <p:sldId id="431" r:id="rId6"/>
    <p:sldId id="436" r:id="rId7"/>
    <p:sldId id="438" r:id="rId8"/>
    <p:sldId id="429" r:id="rId9"/>
    <p:sldId id="432" r:id="rId10"/>
    <p:sldId id="433" r:id="rId11"/>
    <p:sldId id="434" r:id="rId12"/>
    <p:sldId id="435" r:id="rId13"/>
    <p:sldId id="430" r:id="rId14"/>
    <p:sldId id="425"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 initials="c" lastIdx="1" clrIdx="0">
    <p:extLst>
      <p:ext uri="{19B8F6BF-5375-455C-9EA6-DF929625EA0E}">
        <p15:presenceInfo xmlns:p15="http://schemas.microsoft.com/office/powerpoint/2012/main" userId="3b6f90b8487881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E2ED"/>
    <a:srgbClr val="343E7D"/>
    <a:srgbClr val="353F7D"/>
    <a:srgbClr val="353F79"/>
    <a:srgbClr val="4609A9"/>
    <a:srgbClr val="D9D9D9"/>
    <a:srgbClr val="FFFFFF"/>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76601" autoAdjust="0"/>
  </p:normalViewPr>
  <p:slideViewPr>
    <p:cSldViewPr snapToGrid="0">
      <p:cViewPr varScale="1">
        <p:scale>
          <a:sx n="65" d="100"/>
          <a:sy n="65" d="100"/>
        </p:scale>
        <p:origin x="614" y="43"/>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2023/5/25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13079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3577647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1899160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4185785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583005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285430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31913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415237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3283188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3778197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620206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1434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325766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431921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2023/5/25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2023/5/25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2023/5/25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2023/5/25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2023/5/25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2023/5/25</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30.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3.xml"/><Relationship Id="rId5" Type="http://schemas.openxmlformats.org/officeDocument/2006/relationships/image" Target="../media/image31.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4.xml"/><Relationship Id="rId5" Type="http://schemas.openxmlformats.org/officeDocument/2006/relationships/image" Target="../media/image32.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76.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9.jfif"/><Relationship Id="rId3" Type="http://schemas.openxmlformats.org/officeDocument/2006/relationships/notesSlide" Target="../notesSlides/notesSlide2.xml"/><Relationship Id="rId7" Type="http://schemas.openxmlformats.org/officeDocument/2006/relationships/image" Target="../media/image8.jfif"/><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7.png"/><Relationship Id="rId5" Type="http://schemas.openxmlformats.org/officeDocument/2006/relationships/image" Target="../media/image6.jfif"/><Relationship Id="rId4" Type="http://schemas.openxmlformats.org/officeDocument/2006/relationships/image" Target="../media/image5.jpeg"/><Relationship Id="rId9" Type="http://schemas.openxmlformats.org/officeDocument/2006/relationships/image" Target="../media/image10.jf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11.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6.xml"/><Relationship Id="rId5" Type="http://schemas.openxmlformats.org/officeDocument/2006/relationships/image" Target="../media/image1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5.bin"/><Relationship Id="rId18" Type="http://schemas.openxmlformats.org/officeDocument/2006/relationships/image" Target="../media/image19.wmf"/><Relationship Id="rId3" Type="http://schemas.openxmlformats.org/officeDocument/2006/relationships/notesSlide" Target="../notesSlides/notesSlide5.xml"/><Relationship Id="rId7" Type="http://schemas.openxmlformats.org/officeDocument/2006/relationships/oleObject" Target="../embeddings/oleObject2.bin"/><Relationship Id="rId12" Type="http://schemas.openxmlformats.org/officeDocument/2006/relationships/image" Target="../media/image16.wmf"/><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18.wmf"/><Relationship Id="rId1" Type="http://schemas.openxmlformats.org/officeDocument/2006/relationships/tags" Target="../tags/tag67.xml"/><Relationship Id="rId6" Type="http://schemas.openxmlformats.org/officeDocument/2006/relationships/image" Target="../media/image13.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15.wmf"/><Relationship Id="rId4" Type="http://schemas.openxmlformats.org/officeDocument/2006/relationships/image" Target="../media/image5.jpeg"/><Relationship Id="rId9" Type="http://schemas.openxmlformats.org/officeDocument/2006/relationships/oleObject" Target="../embeddings/oleObject3.bin"/><Relationship Id="rId14" Type="http://schemas.openxmlformats.org/officeDocument/2006/relationships/image" Target="../media/image17.wmf"/></Relationships>
</file>

<file path=ppt/slides/_rels/slide6.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2.bin"/><Relationship Id="rId3" Type="http://schemas.openxmlformats.org/officeDocument/2006/relationships/notesSlide" Target="../notesSlides/notesSlide6.xml"/><Relationship Id="rId7" Type="http://schemas.openxmlformats.org/officeDocument/2006/relationships/oleObject" Target="../embeddings/oleObject9.bin"/><Relationship Id="rId12" Type="http://schemas.openxmlformats.org/officeDocument/2006/relationships/image" Target="../media/image23.wmf"/><Relationship Id="rId2" Type="http://schemas.openxmlformats.org/officeDocument/2006/relationships/slideLayout" Target="../slideLayouts/slideLayout2.xml"/><Relationship Id="rId16" Type="http://schemas.openxmlformats.org/officeDocument/2006/relationships/image" Target="../media/image25.wmf"/><Relationship Id="rId1" Type="http://schemas.openxmlformats.org/officeDocument/2006/relationships/tags" Target="../tags/tag68.xml"/><Relationship Id="rId6" Type="http://schemas.openxmlformats.org/officeDocument/2006/relationships/image" Target="../media/image20.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22.wmf"/><Relationship Id="rId4" Type="http://schemas.openxmlformats.org/officeDocument/2006/relationships/image" Target="../media/image5.jpeg"/><Relationship Id="rId9" Type="http://schemas.openxmlformats.org/officeDocument/2006/relationships/oleObject" Target="../embeddings/oleObject10.bin"/><Relationship Id="rId14" Type="http://schemas.openxmlformats.org/officeDocument/2006/relationships/image" Target="../media/image24.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oleObject" Target="../embeddings/oleObject14.bin"/><Relationship Id="rId5" Type="http://schemas.openxmlformats.org/officeDocument/2006/relationships/image" Target="../media/image2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28.wmf"/><Relationship Id="rId5" Type="http://schemas.openxmlformats.org/officeDocument/2006/relationships/oleObject" Target="../embeddings/oleObject15.bin"/><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1.xml"/><Relationship Id="rId5" Type="http://schemas.openxmlformats.org/officeDocument/2006/relationships/image" Target="../media/image29.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1318037" y="1726723"/>
            <a:ext cx="8534038" cy="1754326"/>
          </a:xfrm>
          <a:prstGeom prst="rect">
            <a:avLst/>
          </a:prstGeom>
          <a:noFill/>
        </p:spPr>
        <p:txBody>
          <a:bodyPr wrap="square" rtlCol="0">
            <a:spAutoFit/>
          </a:bodyPr>
          <a:lstStyle/>
          <a:p>
            <a:pPr algn="ctr"/>
            <a:r>
              <a:rPr lang="en-US" altLang="zh-CN" sz="5400" b="1" dirty="0">
                <a:solidFill>
                  <a:srgbClr val="353F7D"/>
                </a:solidFill>
                <a:latin typeface="阿里巴巴普惠体 M" panose="00020600040101010101" charset="-122"/>
                <a:ea typeface="阿里巴巴普惠体 M" panose="00020600040101010101" charset="-122"/>
              </a:rPr>
              <a:t>CUSTOMIZED AUTOMATIC </a:t>
            </a:r>
          </a:p>
          <a:p>
            <a:pPr algn="ctr"/>
            <a:r>
              <a:rPr lang="en-US" altLang="zh-CN" sz="5400" b="1" dirty="0">
                <a:solidFill>
                  <a:srgbClr val="353F7D"/>
                </a:solidFill>
                <a:latin typeface="阿里巴巴普惠体 M" panose="00020600040101010101" charset="-122"/>
                <a:ea typeface="阿里巴巴普惠体 M" panose="00020600040101010101" charset="-122"/>
              </a:rPr>
              <a:t>FACE BEAUTIFICATION</a:t>
            </a:r>
            <a:endParaRPr lang="zh-CN" altLang="en-US" sz="5400" b="1" dirty="0">
              <a:solidFill>
                <a:srgbClr val="353F7D"/>
              </a:solidFill>
              <a:latin typeface="阿里巴巴普惠体 M" panose="00020600040101010101" charset="-122"/>
              <a:ea typeface="阿里巴巴普惠体 M" panose="00020600040101010101" charset="-122"/>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683" y="286723"/>
            <a:ext cx="1440000" cy="1440000"/>
          </a:xfrm>
          <a:prstGeom prst="rect">
            <a:avLst/>
          </a:prstGeom>
        </p:spPr>
      </p:pic>
      <p:sp>
        <p:nvSpPr>
          <p:cNvPr id="12" name="AutoShape 2" descr="信封概述传染媒介象、标志或者商标向量例证. 插画包括有例证, 阿帕卢萨马, 移动, 平面, 信包- 13999030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 name="组合 2">
            <a:extLst>
              <a:ext uri="{FF2B5EF4-FFF2-40B4-BE49-F238E27FC236}">
                <a16:creationId xmlns:a16="http://schemas.microsoft.com/office/drawing/2014/main" id="{ED4603AD-1C18-E694-22AF-DFBA198AE602}"/>
              </a:ext>
            </a:extLst>
          </p:cNvPr>
          <p:cNvGrpSpPr/>
          <p:nvPr/>
        </p:nvGrpSpPr>
        <p:grpSpPr>
          <a:xfrm>
            <a:off x="2873384" y="4815541"/>
            <a:ext cx="8182710" cy="1692771"/>
            <a:chOff x="2263784" y="4427324"/>
            <a:chExt cx="8182710" cy="1692771"/>
          </a:xfrm>
        </p:grpSpPr>
        <p:sp>
          <p:nvSpPr>
            <p:cNvPr id="9" name="矩形 8"/>
            <p:cNvSpPr/>
            <p:nvPr/>
          </p:nvSpPr>
          <p:spPr>
            <a:xfrm>
              <a:off x="2263784" y="4427324"/>
              <a:ext cx="8141063" cy="1692771"/>
            </a:xfrm>
            <a:prstGeom prst="rect">
              <a:avLst/>
            </a:prstGeom>
          </p:spPr>
          <p:txBody>
            <a:bodyPr wrap="square">
              <a:spAutoFit/>
            </a:bodyPr>
            <a:lstStyle/>
            <a:p>
              <a:pPr algn="r"/>
              <a:r>
                <a:rPr lang="en-US" altLang="zh-CN" sz="2400" dirty="0">
                  <a:solidFill>
                    <a:schemeClr val="tx1">
                      <a:lumMod val="85000"/>
                      <a:lumOff val="15000"/>
                    </a:schemeClr>
                  </a:solidFill>
                  <a:ea typeface="微软雅黑" panose="020B0503020204020204" pitchFamily="34" charset="-122"/>
                </a:rPr>
                <a:t>Wang Chen</a:t>
              </a:r>
              <a:r>
                <a:rPr lang="en-US" altLang="zh-CN" sz="2400" baseline="30000" dirty="0">
                  <a:solidFill>
                    <a:schemeClr val="tx1">
                      <a:lumMod val="85000"/>
                      <a:lumOff val="15000"/>
                    </a:schemeClr>
                  </a:solidFill>
                  <a:ea typeface="微软雅黑" panose="020B0503020204020204" pitchFamily="34" charset="-122"/>
                </a:rPr>
                <a:t>1</a:t>
              </a:r>
              <a:r>
                <a:rPr lang="en-US" altLang="zh-CN" sz="2400" dirty="0"/>
                <a:t>, </a:t>
              </a:r>
              <a:r>
                <a:rPr lang="en-US" altLang="zh-CN" sz="2400" dirty="0" err="1"/>
                <a:t>Peizhen</a:t>
              </a:r>
              <a:r>
                <a:rPr lang="en-US" altLang="zh-CN" sz="2400" dirty="0"/>
                <a:t> </a:t>
              </a:r>
              <a:r>
                <a:rPr lang="en-US" altLang="zh-CN" sz="2400" dirty="0">
                  <a:solidFill>
                    <a:schemeClr val="tx1">
                      <a:lumMod val="85000"/>
                      <a:lumOff val="15000"/>
                    </a:schemeClr>
                  </a:solidFill>
                  <a:ea typeface="微软雅黑" panose="020B0503020204020204" pitchFamily="34" charset="-122"/>
                </a:rPr>
                <a:t>Chen</a:t>
              </a:r>
              <a:r>
                <a:rPr lang="en-US" altLang="zh-CN" sz="2400" baseline="30000" dirty="0">
                  <a:solidFill>
                    <a:schemeClr val="tx1">
                      <a:lumMod val="85000"/>
                      <a:lumOff val="15000"/>
                    </a:schemeClr>
                  </a:solidFill>
                  <a:ea typeface="微软雅黑" panose="020B0503020204020204" pitchFamily="34" charset="-122"/>
                </a:rPr>
                <a:t>1</a:t>
              </a:r>
              <a:r>
                <a:rPr lang="en-US" altLang="zh-CN" sz="2400" dirty="0"/>
                <a:t>, </a:t>
              </a:r>
              <a:r>
                <a:rPr lang="en-US" altLang="zh-CN" sz="2400" dirty="0" err="1"/>
                <a:t>Weijie</a:t>
              </a:r>
              <a:r>
                <a:rPr lang="en-US" altLang="zh-CN" sz="2400" dirty="0"/>
                <a:t> </a:t>
              </a:r>
              <a:r>
                <a:rPr lang="en-US" altLang="zh-CN" sz="2400" dirty="0">
                  <a:solidFill>
                    <a:schemeClr val="tx1">
                      <a:lumMod val="85000"/>
                      <a:lumOff val="15000"/>
                    </a:schemeClr>
                  </a:solidFill>
                  <a:ea typeface="微软雅黑" panose="020B0503020204020204" pitchFamily="34" charset="-122"/>
                </a:rPr>
                <a:t>Chen</a:t>
              </a:r>
              <a:r>
                <a:rPr lang="en-US" altLang="zh-CN" sz="2400" baseline="30000" dirty="0">
                  <a:solidFill>
                    <a:schemeClr val="tx1">
                      <a:lumMod val="85000"/>
                      <a:lumOff val="15000"/>
                    </a:schemeClr>
                  </a:solidFill>
                  <a:ea typeface="微软雅黑" panose="020B0503020204020204" pitchFamily="34" charset="-122"/>
                </a:rPr>
                <a:t>2</a:t>
              </a:r>
              <a:r>
                <a:rPr lang="en-US" altLang="zh-CN" sz="2400" dirty="0"/>
                <a:t>, </a:t>
              </a:r>
              <a:r>
                <a:rPr lang="en-US" altLang="zh-CN" sz="2400" dirty="0" err="1"/>
                <a:t>Luojun</a:t>
              </a:r>
              <a:r>
                <a:rPr lang="en-US" altLang="zh-CN" sz="2400" dirty="0"/>
                <a:t> </a:t>
              </a:r>
              <a:r>
                <a:rPr lang="en-US" altLang="zh-CN" sz="2400" dirty="0">
                  <a:solidFill>
                    <a:schemeClr val="tx1">
                      <a:lumMod val="85000"/>
                      <a:lumOff val="15000"/>
                    </a:schemeClr>
                  </a:solidFill>
                  <a:ea typeface="微软雅黑" panose="020B0503020204020204" pitchFamily="34" charset="-122"/>
                </a:rPr>
                <a:t>Lin   </a:t>
              </a:r>
              <a:r>
                <a:rPr lang="en-US" altLang="zh-CN" sz="2400" baseline="30000" dirty="0">
                  <a:solidFill>
                    <a:schemeClr val="tx1">
                      <a:lumMod val="85000"/>
                      <a:lumOff val="15000"/>
                    </a:schemeClr>
                  </a:solidFill>
                  <a:ea typeface="微软雅黑" panose="020B0503020204020204" pitchFamily="34" charset="-122"/>
                </a:rPr>
                <a:t> </a:t>
              </a:r>
              <a:r>
                <a:rPr lang="en-US" altLang="zh-CN" sz="2000" u="sng" baseline="300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1</a:t>
              </a:r>
              <a:r>
                <a:rPr lang="en-US" altLang="zh-CN" sz="2000" dirty="0">
                  <a:solidFill>
                    <a:schemeClr val="tx1">
                      <a:lumMod val="85000"/>
                      <a:lumOff val="15000"/>
                    </a:schemeClr>
                  </a:solidFill>
                  <a:latin typeface="Arial" panose="020B0604020202020204" pitchFamily="34" charset="0"/>
                  <a:cs typeface="Arial" panose="020B0604020202020204" pitchFamily="34" charset="0"/>
                </a:rPr>
                <a:t>Fuzhou University, Fuzhou China</a:t>
              </a:r>
            </a:p>
            <a:p>
              <a:pPr algn="r"/>
              <a:r>
                <a:rPr lang="en-US" altLang="zh-CN" sz="2000" u="sng" baseline="300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2</a:t>
              </a:r>
              <a:r>
                <a:rPr lang="en-US" altLang="zh-CN" sz="2000" dirty="0">
                  <a:solidFill>
                    <a:schemeClr val="tx1">
                      <a:lumMod val="85000"/>
                      <a:lumOff val="15000"/>
                    </a:schemeClr>
                  </a:solidFill>
                  <a:latin typeface="Arial" panose="020B0604020202020204" pitchFamily="34" charset="0"/>
                  <a:cs typeface="Arial" panose="020B0604020202020204" pitchFamily="34" charset="0"/>
                </a:rPr>
                <a:t>Zhejiang University, Hangzhou, China</a:t>
              </a:r>
            </a:p>
            <a:p>
              <a:pPr algn="r"/>
              <a:r>
                <a:rPr lang="en-US" altLang="zh-CN" sz="20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ICASSP, the Greek island of Rhodes, </a:t>
              </a:r>
            </a:p>
            <a:p>
              <a:pPr algn="r"/>
              <a:r>
                <a:rPr lang="en-US" altLang="zh-CN" sz="20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June. 2023</a:t>
              </a:r>
              <a:endParaRPr lang="zh-CN" altLang="en-US" sz="20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l="20235" t="29876" r="19943" b="29217"/>
            <a:stretch/>
          </p:blipFill>
          <p:spPr>
            <a:xfrm>
              <a:off x="10269213" y="4427324"/>
              <a:ext cx="177281" cy="121229"/>
            </a:xfrm>
            <a:prstGeom prst="rect">
              <a:avLst/>
            </a:prstGeom>
          </p:spPr>
        </p:pic>
      </p:grpSp>
      <p:sp>
        <p:nvSpPr>
          <p:cNvPr id="5" name="文本框 4">
            <a:extLst>
              <a:ext uri="{FF2B5EF4-FFF2-40B4-BE49-F238E27FC236}">
                <a16:creationId xmlns:a16="http://schemas.microsoft.com/office/drawing/2014/main" id="{F86F7D5C-0D73-B5A0-A52F-6C52AA98B745}"/>
              </a:ext>
            </a:extLst>
          </p:cNvPr>
          <p:cNvSpPr txBox="1"/>
          <p:nvPr/>
        </p:nvSpPr>
        <p:spPr>
          <a:xfrm>
            <a:off x="2020043" y="822057"/>
            <a:ext cx="5261289" cy="369332"/>
          </a:xfrm>
          <a:prstGeom prst="rect">
            <a:avLst/>
          </a:prstGeom>
          <a:noFill/>
        </p:spPr>
        <p:txBody>
          <a:bodyPr wrap="square" rtlCol="0">
            <a:spAutoFit/>
          </a:bodyPr>
          <a:lstStyle/>
          <a:p>
            <a:r>
              <a:rPr lang="en-US" altLang="zh-CN" b="0" i="0" dirty="0">
                <a:solidFill>
                  <a:srgbClr val="979797"/>
                </a:solidFill>
                <a:effectLst/>
                <a:latin typeface="Inter"/>
              </a:rPr>
              <a:t>Cognitive Systems and Information Processing Group</a:t>
            </a:r>
            <a:endParaRPr lang="zh-CN" altLang="en-US" dirty="0"/>
          </a:p>
        </p:txBody>
      </p:sp>
      <p:pic>
        <p:nvPicPr>
          <p:cNvPr id="7" name="图片 6">
            <a:extLst>
              <a:ext uri="{FF2B5EF4-FFF2-40B4-BE49-F238E27FC236}">
                <a16:creationId xmlns:a16="http://schemas.microsoft.com/office/drawing/2014/main" id="{EC14F97B-535A-C7DE-A736-5D6B9D9406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575" y="4061296"/>
            <a:ext cx="2755074" cy="275507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6142"/>
    </mc:Choice>
    <mc:Fallback xmlns="">
      <p:transition spd="slow" advTm="1614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2" name="文本框 41"/>
          <p:cNvSpPr txBox="1"/>
          <p:nvPr/>
        </p:nvSpPr>
        <p:spPr>
          <a:xfrm>
            <a:off x="4523593" y="627498"/>
            <a:ext cx="3195955" cy="646331"/>
          </a:xfrm>
          <a:prstGeom prst="rect">
            <a:avLst/>
          </a:prstGeom>
          <a:noFill/>
        </p:spPr>
        <p:txBody>
          <a:bodyPr wrap="square" rtlCol="0">
            <a:spAutoFit/>
          </a:bodyPr>
          <a:lstStyle/>
          <a:p>
            <a:pPr indent="0" algn="ctr">
              <a:buNone/>
            </a:pPr>
            <a:r>
              <a:rPr lang="en-US" alt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rPr>
              <a:t>Experiments</a:t>
            </a:r>
            <a:endParaRPr 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endParaRPr>
          </a:p>
        </p:txBody>
      </p:sp>
      <p:grpSp>
        <p:nvGrpSpPr>
          <p:cNvPr id="6" name="组合 5"/>
          <p:cNvGrpSpPr/>
          <p:nvPr/>
        </p:nvGrpSpPr>
        <p:grpSpPr>
          <a:xfrm>
            <a:off x="630114" y="1773287"/>
            <a:ext cx="257795" cy="144961"/>
            <a:chOff x="792158" y="2069552"/>
            <a:chExt cx="440985" cy="238258"/>
          </a:xfrm>
        </p:grpSpPr>
        <p:sp>
          <p:nvSpPr>
            <p:cNvPr id="7" name="等腰三角形 6"/>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888380" y="1613618"/>
            <a:ext cx="11065081" cy="461665"/>
          </a:xfrm>
          <a:prstGeom prst="rect">
            <a:avLst/>
          </a:prstGeom>
          <a:noFill/>
        </p:spPr>
        <p:txBody>
          <a:bodyPr wrap="square" rtlCol="0">
            <a:spAutoFit/>
          </a:bodyPr>
          <a:lstStyle/>
          <a:p>
            <a:r>
              <a:rPr lang="en-US" altLang="zh-CN" sz="2400" b="1" dirty="0"/>
              <a:t>Results on different gender and age groups.</a:t>
            </a:r>
            <a:endParaRPr lang="zh-CN" altLang="en-US" sz="2400" dirty="0"/>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416" y="2180814"/>
            <a:ext cx="10058400" cy="3513067"/>
          </a:xfrm>
          <a:prstGeom prst="rect">
            <a:avLst/>
          </a:prstGeom>
        </p:spPr>
      </p:pic>
    </p:spTree>
    <p:custDataLst>
      <p:tags r:id="rId1"/>
    </p:custDataLst>
    <p:extLst>
      <p:ext uri="{BB962C8B-B14F-4D97-AF65-F5344CB8AC3E}">
        <p14:creationId xmlns:p14="http://schemas.microsoft.com/office/powerpoint/2010/main" val="4036738645"/>
      </p:ext>
    </p:extLst>
  </p:cSld>
  <p:clrMapOvr>
    <a:masterClrMapping/>
  </p:clrMapOvr>
  <mc:AlternateContent xmlns:mc="http://schemas.openxmlformats.org/markup-compatibility/2006" xmlns:p14="http://schemas.microsoft.com/office/powerpoint/2010/main">
    <mc:Choice Requires="p14">
      <p:transition spd="slow" p14:dur="2000" advTm="1403"/>
    </mc:Choice>
    <mc:Fallback xmlns="">
      <p:transition spd="slow" advTm="140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2" name="文本框 41"/>
          <p:cNvSpPr txBox="1"/>
          <p:nvPr/>
        </p:nvSpPr>
        <p:spPr>
          <a:xfrm>
            <a:off x="4523593" y="627498"/>
            <a:ext cx="3195955" cy="646331"/>
          </a:xfrm>
          <a:prstGeom prst="rect">
            <a:avLst/>
          </a:prstGeom>
          <a:noFill/>
        </p:spPr>
        <p:txBody>
          <a:bodyPr wrap="square" rtlCol="0">
            <a:spAutoFit/>
          </a:bodyPr>
          <a:lstStyle/>
          <a:p>
            <a:pPr indent="0" algn="ctr">
              <a:buNone/>
            </a:pPr>
            <a:r>
              <a:rPr lang="en-US" alt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rPr>
              <a:t>Experiments</a:t>
            </a:r>
            <a:endParaRPr 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endParaRPr>
          </a:p>
        </p:txBody>
      </p:sp>
      <p:grpSp>
        <p:nvGrpSpPr>
          <p:cNvPr id="6" name="组合 5"/>
          <p:cNvGrpSpPr/>
          <p:nvPr/>
        </p:nvGrpSpPr>
        <p:grpSpPr>
          <a:xfrm>
            <a:off x="630114" y="1773287"/>
            <a:ext cx="257795" cy="144961"/>
            <a:chOff x="792158" y="2069552"/>
            <a:chExt cx="440985" cy="238258"/>
          </a:xfrm>
        </p:grpSpPr>
        <p:sp>
          <p:nvSpPr>
            <p:cNvPr id="7" name="等腰三角形 6"/>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888380" y="1613618"/>
            <a:ext cx="11065081" cy="461665"/>
          </a:xfrm>
          <a:prstGeom prst="rect">
            <a:avLst/>
          </a:prstGeom>
          <a:noFill/>
        </p:spPr>
        <p:txBody>
          <a:bodyPr wrap="square" rtlCol="0">
            <a:spAutoFit/>
          </a:bodyPr>
          <a:lstStyle/>
          <a:p>
            <a:r>
              <a:rPr lang="en-US" altLang="zh-CN" sz="2400" b="1" dirty="0"/>
              <a:t>Results on different time steps.</a:t>
            </a:r>
            <a:endParaRPr lang="zh-CN" altLang="en-US" sz="2400" dirty="0"/>
          </a:p>
        </p:txBody>
      </p:sp>
      <p:pic>
        <p:nvPicPr>
          <p:cNvPr id="4" name="图片 3">
            <a:extLst>
              <a:ext uri="{FF2B5EF4-FFF2-40B4-BE49-F238E27FC236}">
                <a16:creationId xmlns:a16="http://schemas.microsoft.com/office/drawing/2014/main" id="{DC8DF1E2-9255-9F5B-4E5F-5080DA4D28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970" y="2075283"/>
            <a:ext cx="7776060" cy="4562050"/>
          </a:xfrm>
          <a:prstGeom prst="rect">
            <a:avLst/>
          </a:prstGeom>
        </p:spPr>
      </p:pic>
    </p:spTree>
    <p:custDataLst>
      <p:tags r:id="rId1"/>
    </p:custDataLst>
    <p:extLst>
      <p:ext uri="{BB962C8B-B14F-4D97-AF65-F5344CB8AC3E}">
        <p14:creationId xmlns:p14="http://schemas.microsoft.com/office/powerpoint/2010/main" val="1449476819"/>
      </p:ext>
    </p:extLst>
  </p:cSld>
  <p:clrMapOvr>
    <a:masterClrMapping/>
  </p:clrMapOvr>
  <mc:AlternateContent xmlns:mc="http://schemas.openxmlformats.org/markup-compatibility/2006" xmlns:p14="http://schemas.microsoft.com/office/powerpoint/2010/main">
    <mc:Choice Requires="p14">
      <p:transition spd="slow" p14:dur="2000" advTm="23647"/>
    </mc:Choice>
    <mc:Fallback xmlns="">
      <p:transition spd="slow" advTm="2364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2" name="文本框 41"/>
          <p:cNvSpPr txBox="1"/>
          <p:nvPr/>
        </p:nvSpPr>
        <p:spPr>
          <a:xfrm>
            <a:off x="4523592" y="627497"/>
            <a:ext cx="3195955" cy="646331"/>
          </a:xfrm>
          <a:prstGeom prst="rect">
            <a:avLst/>
          </a:prstGeom>
          <a:noFill/>
        </p:spPr>
        <p:txBody>
          <a:bodyPr wrap="square" rtlCol="0">
            <a:spAutoFit/>
          </a:bodyPr>
          <a:lstStyle/>
          <a:p>
            <a:pPr indent="0" algn="ctr">
              <a:buNone/>
            </a:pPr>
            <a:r>
              <a:rPr lang="en-US" alt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rPr>
              <a:t>Experiments</a:t>
            </a:r>
            <a:endParaRPr 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endParaRPr>
          </a:p>
        </p:txBody>
      </p:sp>
      <p:grpSp>
        <p:nvGrpSpPr>
          <p:cNvPr id="6" name="组合 5"/>
          <p:cNvGrpSpPr/>
          <p:nvPr/>
        </p:nvGrpSpPr>
        <p:grpSpPr>
          <a:xfrm>
            <a:off x="630114" y="1773287"/>
            <a:ext cx="257795" cy="144961"/>
            <a:chOff x="792158" y="2069552"/>
            <a:chExt cx="440985" cy="238258"/>
          </a:xfrm>
        </p:grpSpPr>
        <p:sp>
          <p:nvSpPr>
            <p:cNvPr id="7" name="等腰三角形 6"/>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888380" y="1613618"/>
            <a:ext cx="11065081" cy="830997"/>
          </a:xfrm>
          <a:prstGeom prst="rect">
            <a:avLst/>
          </a:prstGeom>
          <a:noFill/>
        </p:spPr>
        <p:txBody>
          <a:bodyPr wrap="square" rtlCol="0">
            <a:spAutoFit/>
          </a:bodyPr>
          <a:lstStyle/>
          <a:p>
            <a:r>
              <a:rPr lang="en-US" altLang="zh-CN" sz="2400" b="1" dirty="0"/>
              <a:t>Comparison with other methods.</a:t>
            </a:r>
          </a:p>
          <a:p>
            <a:endParaRPr lang="zh-CN" altLang="en-US" sz="2400" dirty="0"/>
          </a:p>
        </p:txBody>
      </p:sp>
      <p:graphicFrame>
        <p:nvGraphicFramePr>
          <p:cNvPr id="5" name="表格 4"/>
          <p:cNvGraphicFramePr>
            <a:graphicFrameLocks noGrp="1"/>
          </p:cNvGraphicFramePr>
          <p:nvPr>
            <p:extLst>
              <p:ext uri="{D42A27DB-BD31-4B8C-83A1-F6EECF244321}">
                <p14:modId xmlns:p14="http://schemas.microsoft.com/office/powerpoint/2010/main" val="2856663719"/>
              </p:ext>
            </p:extLst>
          </p:nvPr>
        </p:nvGraphicFramePr>
        <p:xfrm>
          <a:off x="2356919" y="5968178"/>
          <a:ext cx="8128002" cy="7620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981175662"/>
                    </a:ext>
                  </a:extLst>
                </a:gridCol>
                <a:gridCol w="1354667">
                  <a:extLst>
                    <a:ext uri="{9D8B030D-6E8A-4147-A177-3AD203B41FA5}">
                      <a16:colId xmlns:a16="http://schemas.microsoft.com/office/drawing/2014/main" val="1595960755"/>
                    </a:ext>
                  </a:extLst>
                </a:gridCol>
                <a:gridCol w="1354667">
                  <a:extLst>
                    <a:ext uri="{9D8B030D-6E8A-4147-A177-3AD203B41FA5}">
                      <a16:colId xmlns:a16="http://schemas.microsoft.com/office/drawing/2014/main" val="195955939"/>
                    </a:ext>
                  </a:extLst>
                </a:gridCol>
                <a:gridCol w="1354667">
                  <a:extLst>
                    <a:ext uri="{9D8B030D-6E8A-4147-A177-3AD203B41FA5}">
                      <a16:colId xmlns:a16="http://schemas.microsoft.com/office/drawing/2014/main" val="3913792652"/>
                    </a:ext>
                  </a:extLst>
                </a:gridCol>
                <a:gridCol w="1354667">
                  <a:extLst>
                    <a:ext uri="{9D8B030D-6E8A-4147-A177-3AD203B41FA5}">
                      <a16:colId xmlns:a16="http://schemas.microsoft.com/office/drawing/2014/main" val="433123348"/>
                    </a:ext>
                  </a:extLst>
                </a:gridCol>
                <a:gridCol w="1354667">
                  <a:extLst>
                    <a:ext uri="{9D8B030D-6E8A-4147-A177-3AD203B41FA5}">
                      <a16:colId xmlns:a16="http://schemas.microsoft.com/office/drawing/2014/main" val="2954842667"/>
                    </a:ext>
                  </a:extLst>
                </a:gridCol>
              </a:tblGrid>
              <a:tr h="0">
                <a:tc>
                  <a:txBody>
                    <a:bodyPr/>
                    <a:lstStyle/>
                    <a:p>
                      <a:endParaRPr lang="zh-CN" altLang="en-US" dirty="0"/>
                    </a:p>
                  </a:txBody>
                  <a:tcPr>
                    <a:solidFill>
                      <a:srgbClr val="343E7D"/>
                    </a:solidFill>
                  </a:tcPr>
                </a:tc>
                <a:tc>
                  <a:txBody>
                    <a:bodyPr/>
                    <a:lstStyle/>
                    <a:p>
                      <a:pPr algn="ctr"/>
                      <a:r>
                        <a:rPr lang="en-US" altLang="zh-CN" dirty="0">
                          <a:solidFill>
                            <a:srgbClr val="DEE2ED"/>
                          </a:solidFill>
                        </a:rPr>
                        <a:t>XT</a:t>
                      </a:r>
                      <a:endParaRPr lang="zh-CN" altLang="en-US" dirty="0">
                        <a:solidFill>
                          <a:srgbClr val="DEE2ED"/>
                        </a:solidFill>
                      </a:endParaRPr>
                    </a:p>
                  </a:txBody>
                  <a:tcPr>
                    <a:solidFill>
                      <a:srgbClr val="353F7D"/>
                    </a:solidFill>
                  </a:tcPr>
                </a:tc>
                <a:tc>
                  <a:txBody>
                    <a:bodyPr/>
                    <a:lstStyle/>
                    <a:p>
                      <a:pPr algn="ctr"/>
                      <a:r>
                        <a:rPr lang="en-US" altLang="zh-CN" dirty="0">
                          <a:solidFill>
                            <a:srgbClr val="DEE2ED"/>
                          </a:solidFill>
                        </a:rPr>
                        <a:t>HYXJ</a:t>
                      </a:r>
                      <a:endParaRPr lang="zh-CN" altLang="en-US" dirty="0">
                        <a:solidFill>
                          <a:srgbClr val="DEE2ED"/>
                        </a:solidFill>
                      </a:endParaRPr>
                    </a:p>
                  </a:txBody>
                  <a:tcPr>
                    <a:solidFill>
                      <a:srgbClr val="353F7D"/>
                    </a:solidFill>
                  </a:tcPr>
                </a:tc>
                <a:tc>
                  <a:txBody>
                    <a:bodyPr/>
                    <a:lstStyle/>
                    <a:p>
                      <a:pPr algn="ctr"/>
                      <a:r>
                        <a:rPr lang="en-US" altLang="zh-CN" dirty="0">
                          <a:solidFill>
                            <a:srgbClr val="DEE2ED"/>
                          </a:solidFill>
                        </a:rPr>
                        <a:t>TTPT</a:t>
                      </a:r>
                      <a:endParaRPr lang="zh-CN" altLang="en-US" dirty="0">
                        <a:solidFill>
                          <a:srgbClr val="DEE2ED"/>
                        </a:solidFill>
                      </a:endParaRPr>
                    </a:p>
                  </a:txBody>
                  <a:tcPr>
                    <a:solidFill>
                      <a:srgbClr val="353F7D"/>
                    </a:solidFill>
                  </a:tcPr>
                </a:tc>
                <a:tc>
                  <a:txBody>
                    <a:bodyPr/>
                    <a:lstStyle/>
                    <a:p>
                      <a:pPr algn="ctr"/>
                      <a:r>
                        <a:rPr lang="en-US" altLang="zh-CN" dirty="0">
                          <a:solidFill>
                            <a:srgbClr val="DEE2ED"/>
                          </a:solidFill>
                        </a:rPr>
                        <a:t>QY</a:t>
                      </a:r>
                      <a:endParaRPr lang="zh-CN" altLang="en-US" dirty="0">
                        <a:solidFill>
                          <a:srgbClr val="DEE2ED"/>
                        </a:solidFill>
                      </a:endParaRPr>
                    </a:p>
                  </a:txBody>
                  <a:tcPr>
                    <a:solidFill>
                      <a:srgbClr val="353F7D"/>
                    </a:solidFill>
                  </a:tcPr>
                </a:tc>
                <a:tc>
                  <a:txBody>
                    <a:bodyPr/>
                    <a:lstStyle/>
                    <a:p>
                      <a:pPr algn="ctr"/>
                      <a:r>
                        <a:rPr lang="en-US" altLang="zh-CN" dirty="0">
                          <a:solidFill>
                            <a:srgbClr val="DEE2ED"/>
                          </a:solidFill>
                        </a:rPr>
                        <a:t>Ours</a:t>
                      </a:r>
                      <a:endParaRPr lang="zh-CN" altLang="en-US" dirty="0">
                        <a:solidFill>
                          <a:srgbClr val="DEE2ED"/>
                        </a:solidFill>
                      </a:endParaRPr>
                    </a:p>
                  </a:txBody>
                  <a:tcPr>
                    <a:solidFill>
                      <a:srgbClr val="353F7D"/>
                    </a:solidFill>
                  </a:tcPr>
                </a:tc>
                <a:extLst>
                  <a:ext uri="{0D108BD9-81ED-4DB2-BD59-A6C34878D82A}">
                    <a16:rowId xmlns:a16="http://schemas.microsoft.com/office/drawing/2014/main" val="341781873"/>
                  </a:ext>
                </a:extLst>
              </a:tr>
              <a:tr h="370840">
                <a:tc>
                  <a:txBody>
                    <a:bodyPr/>
                    <a:lstStyle/>
                    <a:p>
                      <a:pPr algn="ctr"/>
                      <a:r>
                        <a:rPr lang="en-US" altLang="zh-CN" b="1" dirty="0">
                          <a:solidFill>
                            <a:srgbClr val="343E7D"/>
                          </a:solidFill>
                        </a:rPr>
                        <a:t>BTP</a:t>
                      </a:r>
                      <a:endParaRPr lang="zh-CN" altLang="en-US" b="1" dirty="0">
                        <a:solidFill>
                          <a:srgbClr val="343E7D"/>
                        </a:solidFill>
                      </a:endParaRPr>
                    </a:p>
                  </a:txBody>
                  <a:tcPr>
                    <a:solidFill>
                      <a:srgbClr val="DEE2ED"/>
                    </a:solidFill>
                  </a:tcPr>
                </a:tc>
                <a:tc>
                  <a:txBody>
                    <a:bodyPr/>
                    <a:lstStyle/>
                    <a:p>
                      <a:pPr algn="ctr"/>
                      <a:r>
                        <a:rPr lang="en-US" altLang="zh-CN" dirty="0"/>
                        <a:t>0.2227</a:t>
                      </a:r>
                      <a:endParaRPr lang="zh-CN" altLang="en-US" dirty="0"/>
                    </a:p>
                  </a:txBody>
                  <a:tcPr>
                    <a:solidFill>
                      <a:srgbClr val="DEE2ED"/>
                    </a:solidFill>
                  </a:tcPr>
                </a:tc>
                <a:tc>
                  <a:txBody>
                    <a:bodyPr/>
                    <a:lstStyle/>
                    <a:p>
                      <a:pPr algn="ctr"/>
                      <a:r>
                        <a:rPr lang="en-US" altLang="zh-CN" dirty="0"/>
                        <a:t>0.2025</a:t>
                      </a:r>
                      <a:endParaRPr lang="zh-CN" altLang="en-US" dirty="0"/>
                    </a:p>
                  </a:txBody>
                  <a:tcPr>
                    <a:solidFill>
                      <a:srgbClr val="DEE2ED"/>
                    </a:solidFill>
                  </a:tcPr>
                </a:tc>
                <a:tc>
                  <a:txBody>
                    <a:bodyPr/>
                    <a:lstStyle/>
                    <a:p>
                      <a:pPr algn="ctr"/>
                      <a:r>
                        <a:rPr lang="en-US" altLang="zh-CN" dirty="0"/>
                        <a:t>0.1985</a:t>
                      </a:r>
                      <a:endParaRPr lang="zh-CN" altLang="en-US" dirty="0"/>
                    </a:p>
                  </a:txBody>
                  <a:tcPr>
                    <a:solidFill>
                      <a:srgbClr val="DEE2ED"/>
                    </a:solidFill>
                  </a:tcPr>
                </a:tc>
                <a:tc>
                  <a:txBody>
                    <a:bodyPr/>
                    <a:lstStyle/>
                    <a:p>
                      <a:pPr algn="ctr"/>
                      <a:r>
                        <a:rPr lang="en-US" altLang="zh-CN" dirty="0"/>
                        <a:t>0.2091</a:t>
                      </a:r>
                      <a:endParaRPr lang="zh-CN" altLang="en-US" dirty="0"/>
                    </a:p>
                  </a:txBody>
                  <a:tcPr>
                    <a:solidFill>
                      <a:srgbClr val="DEE2ED"/>
                    </a:solidFill>
                  </a:tcPr>
                </a:tc>
                <a:tc>
                  <a:txBody>
                    <a:bodyPr/>
                    <a:lstStyle/>
                    <a:p>
                      <a:pPr algn="ctr"/>
                      <a:r>
                        <a:rPr lang="en-US" altLang="zh-CN" sz="2000" b="1" dirty="0">
                          <a:solidFill>
                            <a:schemeClr val="accent6">
                              <a:lumMod val="50000"/>
                            </a:schemeClr>
                          </a:solidFill>
                        </a:rPr>
                        <a:t>0.1865</a:t>
                      </a:r>
                      <a:endParaRPr lang="zh-CN" altLang="en-US" sz="2000" b="1" dirty="0">
                        <a:solidFill>
                          <a:schemeClr val="accent6">
                            <a:lumMod val="50000"/>
                          </a:schemeClr>
                        </a:solidFill>
                      </a:endParaRPr>
                    </a:p>
                  </a:txBody>
                  <a:tcPr>
                    <a:solidFill>
                      <a:srgbClr val="DEE2ED"/>
                    </a:solidFill>
                  </a:tcPr>
                </a:tc>
                <a:extLst>
                  <a:ext uri="{0D108BD9-81ED-4DB2-BD59-A6C34878D82A}">
                    <a16:rowId xmlns:a16="http://schemas.microsoft.com/office/drawing/2014/main" val="4079762660"/>
                  </a:ext>
                </a:extLst>
              </a:tr>
            </a:tbl>
          </a:graphicData>
        </a:graphic>
      </p:graphicFrame>
      <p:pic>
        <p:nvPicPr>
          <p:cNvPr id="4" name="图片 3">
            <a:extLst>
              <a:ext uri="{FF2B5EF4-FFF2-40B4-BE49-F238E27FC236}">
                <a16:creationId xmlns:a16="http://schemas.microsoft.com/office/drawing/2014/main" id="{25000B2F-3315-9EF1-FBD6-B124470A2E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7079" y="2029116"/>
            <a:ext cx="5507682" cy="3904564"/>
          </a:xfrm>
          <a:prstGeom prst="rect">
            <a:avLst/>
          </a:prstGeom>
        </p:spPr>
      </p:pic>
    </p:spTree>
    <p:custDataLst>
      <p:tags r:id="rId1"/>
    </p:custDataLst>
    <p:extLst>
      <p:ext uri="{BB962C8B-B14F-4D97-AF65-F5344CB8AC3E}">
        <p14:creationId xmlns:p14="http://schemas.microsoft.com/office/powerpoint/2010/main" val="194383074"/>
      </p:ext>
    </p:extLst>
  </p:cSld>
  <p:clrMapOvr>
    <a:masterClrMapping/>
  </p:clrMapOvr>
  <mc:AlternateContent xmlns:mc="http://schemas.openxmlformats.org/markup-compatibility/2006" xmlns:p14="http://schemas.microsoft.com/office/powerpoint/2010/main">
    <mc:Choice Requires="p14">
      <p:transition spd="slow" p14:dur="2000" advTm="35365"/>
    </mc:Choice>
    <mc:Fallback xmlns="">
      <p:transition spd="slow" advTm="3536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2" name="文本框 41"/>
          <p:cNvSpPr txBox="1"/>
          <p:nvPr/>
        </p:nvSpPr>
        <p:spPr>
          <a:xfrm>
            <a:off x="4523592" y="627498"/>
            <a:ext cx="3195955" cy="646331"/>
          </a:xfrm>
          <a:prstGeom prst="rect">
            <a:avLst/>
          </a:prstGeom>
          <a:noFill/>
        </p:spPr>
        <p:txBody>
          <a:bodyPr wrap="square" rtlCol="0">
            <a:spAutoFit/>
          </a:bodyPr>
          <a:lstStyle/>
          <a:p>
            <a:pPr indent="0" algn="ctr">
              <a:buNone/>
            </a:pPr>
            <a:r>
              <a:rPr lang="en-US" alt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rPr>
              <a:t>Conclusion</a:t>
            </a:r>
            <a:endParaRPr 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endParaRPr>
          </a:p>
        </p:txBody>
      </p:sp>
      <p:grpSp>
        <p:nvGrpSpPr>
          <p:cNvPr id="6" name="组合 5"/>
          <p:cNvGrpSpPr/>
          <p:nvPr/>
        </p:nvGrpSpPr>
        <p:grpSpPr>
          <a:xfrm>
            <a:off x="630114" y="1773287"/>
            <a:ext cx="257795" cy="144961"/>
            <a:chOff x="792158" y="2069552"/>
            <a:chExt cx="440985" cy="238258"/>
          </a:xfrm>
        </p:grpSpPr>
        <p:sp>
          <p:nvSpPr>
            <p:cNvPr id="7" name="等腰三角形 6"/>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888380" y="1560229"/>
            <a:ext cx="11180451" cy="830997"/>
          </a:xfrm>
          <a:prstGeom prst="rect">
            <a:avLst/>
          </a:prstGeom>
          <a:noFill/>
        </p:spPr>
        <p:txBody>
          <a:bodyPr wrap="square" rtlCol="0">
            <a:spAutoFit/>
          </a:bodyPr>
          <a:lstStyle/>
          <a:p>
            <a:r>
              <a:rPr lang="en-US" altLang="zh-CN" sz="2400" dirty="0"/>
              <a:t>We define a new task, namely </a:t>
            </a:r>
            <a:r>
              <a:rPr lang="en-US" altLang="zh-CN" sz="2400" dirty="0">
                <a:solidFill>
                  <a:srgbClr val="FF0000"/>
                </a:solidFill>
              </a:rPr>
              <a:t>Customized</a:t>
            </a:r>
            <a:r>
              <a:rPr lang="en-US" altLang="zh-CN" sz="2400" dirty="0"/>
              <a:t> </a:t>
            </a:r>
            <a:r>
              <a:rPr lang="en-US" altLang="zh-CN" sz="2400" dirty="0">
                <a:solidFill>
                  <a:srgbClr val="FF0000"/>
                </a:solidFill>
              </a:rPr>
              <a:t>Automatic Face Beautification</a:t>
            </a:r>
            <a:r>
              <a:rPr lang="en-US" altLang="zh-CN" sz="2400" dirty="0"/>
              <a:t>, which aims to beautify facial images according to the user aesthetic preferences.</a:t>
            </a:r>
            <a:endParaRPr lang="zh-CN" altLang="en-US" sz="2400" dirty="0"/>
          </a:p>
        </p:txBody>
      </p:sp>
      <p:grpSp>
        <p:nvGrpSpPr>
          <p:cNvPr id="10" name="组合 9"/>
          <p:cNvGrpSpPr/>
          <p:nvPr/>
        </p:nvGrpSpPr>
        <p:grpSpPr>
          <a:xfrm>
            <a:off x="627813" y="2644126"/>
            <a:ext cx="257795" cy="144961"/>
            <a:chOff x="792158" y="2069552"/>
            <a:chExt cx="440985" cy="238258"/>
          </a:xfrm>
        </p:grpSpPr>
        <p:sp>
          <p:nvSpPr>
            <p:cNvPr id="11" name="等腰三角形 10"/>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625513" y="3928325"/>
            <a:ext cx="257795" cy="144961"/>
            <a:chOff x="792158" y="2069552"/>
            <a:chExt cx="440985" cy="238258"/>
          </a:xfrm>
        </p:grpSpPr>
        <p:sp>
          <p:nvSpPr>
            <p:cNvPr id="14" name="等腰三角形 13"/>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632379" y="5007450"/>
            <a:ext cx="257795" cy="144961"/>
            <a:chOff x="792158" y="2069552"/>
            <a:chExt cx="440985" cy="238258"/>
          </a:xfrm>
        </p:grpSpPr>
        <p:sp>
          <p:nvSpPr>
            <p:cNvPr id="17" name="等腰三角形 16"/>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884693" y="2465816"/>
            <a:ext cx="10925908" cy="1200329"/>
          </a:xfrm>
          <a:prstGeom prst="rect">
            <a:avLst/>
          </a:prstGeom>
          <a:noFill/>
        </p:spPr>
        <p:txBody>
          <a:bodyPr wrap="square" rtlCol="0">
            <a:spAutoFit/>
          </a:bodyPr>
          <a:lstStyle/>
          <a:p>
            <a:r>
              <a:rPr lang="en-US" altLang="zh-CN" sz="2400" dirty="0"/>
              <a:t>We propose a </a:t>
            </a:r>
            <a:r>
              <a:rPr lang="en-US" altLang="zh-CN" sz="2400" dirty="0">
                <a:solidFill>
                  <a:srgbClr val="FF0000"/>
                </a:solidFill>
              </a:rPr>
              <a:t>Human Esthetics Guided </a:t>
            </a:r>
            <a:r>
              <a:rPr lang="en-US" altLang="zh-CN" sz="2400" dirty="0" err="1">
                <a:solidFill>
                  <a:srgbClr val="FF0000"/>
                </a:solidFill>
              </a:rPr>
              <a:t>StyleGAN</a:t>
            </a:r>
            <a:r>
              <a:rPr lang="en-US" altLang="zh-CN" sz="2400" dirty="0">
                <a:solidFill>
                  <a:srgbClr val="FF0000"/>
                </a:solidFill>
              </a:rPr>
              <a:t> Inversion </a:t>
            </a:r>
            <a:r>
              <a:rPr lang="en-US" altLang="zh-CN" sz="2400" dirty="0"/>
              <a:t>method to achieve the above new task, which is the first work of Face Beautification based on GAN inversion.</a:t>
            </a:r>
            <a:endParaRPr lang="zh-CN" altLang="en-US" sz="2400" dirty="0"/>
          </a:p>
        </p:txBody>
      </p:sp>
      <p:sp>
        <p:nvSpPr>
          <p:cNvPr id="19" name="文本框 18"/>
          <p:cNvSpPr txBox="1"/>
          <p:nvPr/>
        </p:nvSpPr>
        <p:spPr>
          <a:xfrm>
            <a:off x="883308" y="3756234"/>
            <a:ext cx="11781692" cy="830997"/>
          </a:xfrm>
          <a:prstGeom prst="rect">
            <a:avLst/>
          </a:prstGeom>
          <a:noFill/>
        </p:spPr>
        <p:txBody>
          <a:bodyPr wrap="square" rtlCol="0">
            <a:spAutoFit/>
          </a:bodyPr>
          <a:lstStyle/>
          <a:p>
            <a:r>
              <a:rPr lang="en-US" altLang="zh-CN" sz="2400" dirty="0"/>
              <a:t>We design </a:t>
            </a:r>
            <a:r>
              <a:rPr lang="en-US" altLang="zh-CN" sz="2400" dirty="0">
                <a:solidFill>
                  <a:srgbClr val="FF0000"/>
                </a:solidFill>
              </a:rPr>
              <a:t>a new evaluation criterion </a:t>
            </a:r>
            <a:r>
              <a:rPr lang="en-US" altLang="zh-CN" sz="2400" dirty="0"/>
              <a:t>to quantify the effect of face beautification algorithms that measures </a:t>
            </a:r>
            <a:r>
              <a:rPr lang="en-US" altLang="zh-CN" sz="2400" dirty="0">
                <a:solidFill>
                  <a:srgbClr val="FF0000"/>
                </a:solidFill>
              </a:rPr>
              <a:t>ID preservation </a:t>
            </a:r>
            <a:r>
              <a:rPr lang="en-US" altLang="zh-CN" sz="2400" dirty="0"/>
              <a:t>and </a:t>
            </a:r>
            <a:r>
              <a:rPr lang="en-US" altLang="zh-CN" sz="2400" dirty="0">
                <a:solidFill>
                  <a:srgbClr val="FF0000"/>
                </a:solidFill>
              </a:rPr>
              <a:t>beautification effect  </a:t>
            </a:r>
            <a:r>
              <a:rPr lang="en-US" altLang="zh-CN" sz="2400" dirty="0"/>
              <a:t>simultaneously.</a:t>
            </a:r>
            <a:endParaRPr lang="zh-CN" altLang="en-US" sz="2400" dirty="0"/>
          </a:p>
        </p:txBody>
      </p:sp>
      <p:sp>
        <p:nvSpPr>
          <p:cNvPr id="20" name="文本框 19"/>
          <p:cNvSpPr txBox="1"/>
          <p:nvPr/>
        </p:nvSpPr>
        <p:spPr>
          <a:xfrm>
            <a:off x="890174" y="4833837"/>
            <a:ext cx="10605308" cy="1200329"/>
          </a:xfrm>
          <a:prstGeom prst="rect">
            <a:avLst/>
          </a:prstGeom>
          <a:noFill/>
        </p:spPr>
        <p:txBody>
          <a:bodyPr wrap="square" rtlCol="0">
            <a:spAutoFit/>
          </a:bodyPr>
          <a:lstStyle/>
          <a:p>
            <a:r>
              <a:rPr lang="en-US" altLang="zh-CN" sz="2400" dirty="0"/>
              <a:t>Our work provides insights on whether FBP, a subjective task, can be learned through machine learning, from a model inversion perspective. This has implications for the FBP community and aesthetic cognitive psychology.</a:t>
            </a:r>
            <a:endParaRPr lang="zh-CN" altLang="en-US" sz="2400" dirty="0"/>
          </a:p>
        </p:txBody>
      </p:sp>
    </p:spTree>
    <p:custDataLst>
      <p:tags r:id="rId1"/>
    </p:custDataLst>
    <p:extLst>
      <p:ext uri="{BB962C8B-B14F-4D97-AF65-F5344CB8AC3E}">
        <p14:creationId xmlns:p14="http://schemas.microsoft.com/office/powerpoint/2010/main" val="4141915746"/>
      </p:ext>
    </p:extLst>
  </p:cSld>
  <p:clrMapOvr>
    <a:masterClrMapping/>
  </p:clrMapOvr>
  <mc:AlternateContent xmlns:mc="http://schemas.openxmlformats.org/markup-compatibility/2006" xmlns:p14="http://schemas.microsoft.com/office/powerpoint/2010/main">
    <mc:Choice Requires="p14">
      <p:transition spd="slow" p14:dur="2000" advTm="66173"/>
    </mc:Choice>
    <mc:Fallback xmlns="">
      <p:transition spd="slow" advTm="6617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2510155" y="2754630"/>
            <a:ext cx="6773545" cy="1106805"/>
          </a:xfrm>
          <a:prstGeom prst="rect">
            <a:avLst/>
          </a:prstGeom>
          <a:noFill/>
        </p:spPr>
        <p:txBody>
          <a:bodyPr wrap="square" rtlCol="0">
            <a:spAutoFit/>
          </a:bodyPr>
          <a:lstStyle/>
          <a:p>
            <a:pPr algn="ctr"/>
            <a:r>
              <a:rPr lang="en-US" altLang="zh-CN" sz="6600" b="1" dirty="0">
                <a:solidFill>
                  <a:srgbClr val="353F7D"/>
                </a:solidFill>
                <a:latin typeface="阿里巴巴普惠体 R" panose="00020600040101010101" pitchFamily="18" charset="-122"/>
                <a:ea typeface="阿里巴巴普惠体 R" panose="00020600040101010101" pitchFamily="18" charset="-122"/>
              </a:rPr>
              <a:t>Thanks</a:t>
            </a:r>
            <a:endParaRPr lang="zh-CN" altLang="en-US" sz="6600" b="1" dirty="0">
              <a:solidFill>
                <a:srgbClr val="353F7D"/>
              </a:solidFill>
              <a:latin typeface="阿里巴巴普惠体 R" panose="00020600040101010101" pitchFamily="18" charset="-122"/>
              <a:ea typeface="阿里巴巴普惠体 R" panose="00020600040101010101" pitchFamily="18"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893"/>
    </mc:Choice>
    <mc:Fallback xmlns="">
      <p:transition spd="slow" advTm="389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2" name="文本框 41"/>
          <p:cNvSpPr txBox="1"/>
          <p:nvPr/>
        </p:nvSpPr>
        <p:spPr>
          <a:xfrm>
            <a:off x="4523593" y="627498"/>
            <a:ext cx="31959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353F7D"/>
                </a:solidFill>
                <a:effectLst/>
                <a:uLnTx/>
                <a:uFillTx/>
                <a:latin typeface="Arial" panose="020B0604020202020204" pitchFamily="34" charset="0"/>
                <a:ea typeface="阿里巴巴普惠体 R" panose="00020600040101010101" pitchFamily="18" charset="-122"/>
                <a:cs typeface="Arial" panose="020B0604020202020204" pitchFamily="34" charset="0"/>
                <a:sym typeface="+mn-ea"/>
              </a:rPr>
              <a:t>Background</a:t>
            </a:r>
            <a:endParaRPr kumimoji="0" lang="zh-CN" altLang="en-US" sz="3600" b="1" i="0" u="none" strike="noStrike" kern="1200" cap="none" spc="0" normalizeH="0" baseline="0" noProof="0" dirty="0">
              <a:ln>
                <a:noFill/>
              </a:ln>
              <a:solidFill>
                <a:srgbClr val="353F7D"/>
              </a:solidFill>
              <a:effectLst/>
              <a:uLnTx/>
              <a:uFillTx/>
              <a:latin typeface="Arial" panose="020B0604020202020204" pitchFamily="34" charset="0"/>
              <a:ea typeface="阿里巴巴普惠体 R" panose="00020600040101010101" pitchFamily="18" charset="-122"/>
              <a:cs typeface="Arial" panose="020B0604020202020204" pitchFamily="34" charset="0"/>
              <a:sym typeface="+mn-ea"/>
            </a:endParaRPr>
          </a:p>
        </p:txBody>
      </p:sp>
      <p:grpSp>
        <p:nvGrpSpPr>
          <p:cNvPr id="13" name="组合 12"/>
          <p:cNvGrpSpPr/>
          <p:nvPr/>
        </p:nvGrpSpPr>
        <p:grpSpPr>
          <a:xfrm>
            <a:off x="683016" y="1615243"/>
            <a:ext cx="257795" cy="144961"/>
            <a:chOff x="792158" y="2069552"/>
            <a:chExt cx="440985" cy="238258"/>
          </a:xfrm>
        </p:grpSpPr>
        <p:sp>
          <p:nvSpPr>
            <p:cNvPr id="10" name="等腰三角形 9"/>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2" name="等腰三角形 11"/>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sp>
        <p:nvSpPr>
          <p:cNvPr id="14" name="文本框 13"/>
          <p:cNvSpPr txBox="1"/>
          <p:nvPr/>
        </p:nvSpPr>
        <p:spPr>
          <a:xfrm>
            <a:off x="991951" y="1439839"/>
            <a:ext cx="1025923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Arial"/>
                <a:ea typeface="微软雅黑"/>
                <a:cs typeface="+mn-cs"/>
              </a:rPr>
              <a:t>The attractive face plays an important role in our social life, and especially with the advent of mobile Internet, various applications have emerged, such as dating websites, live broadcasts, short videos, and so on. There is an urgent need for </a:t>
            </a:r>
            <a:r>
              <a:rPr kumimoji="0" lang="en-US" altLang="zh-CN" sz="2400" b="0" i="0" u="none" strike="noStrike" kern="1200" cap="none" spc="0" normalizeH="0" baseline="0" noProof="0" dirty="0">
                <a:ln>
                  <a:noFill/>
                </a:ln>
                <a:solidFill>
                  <a:srgbClr val="FF0000"/>
                </a:solidFill>
                <a:effectLst/>
                <a:uLnTx/>
                <a:uFillTx/>
                <a:latin typeface="Arial"/>
                <a:ea typeface="微软雅黑"/>
                <a:cs typeface="+mn-cs"/>
              </a:rPr>
              <a:t>face beautification </a:t>
            </a:r>
            <a:r>
              <a:rPr kumimoji="0" lang="en-US" altLang="zh-CN" sz="2400" b="0" i="0" u="none" strike="noStrike" kern="1200" cap="none" spc="0" normalizeH="0" baseline="0" noProof="0" dirty="0">
                <a:ln>
                  <a:noFill/>
                </a:ln>
                <a:solidFill>
                  <a:srgbClr val="000000"/>
                </a:solidFill>
                <a:effectLst/>
                <a:uLnTx/>
                <a:uFillTx/>
                <a:latin typeface="Arial"/>
                <a:ea typeface="微软雅黑"/>
                <a:cs typeface="+mn-cs"/>
              </a:rPr>
              <a:t>techniques.</a:t>
            </a:r>
            <a:endParaRPr kumimoji="0" lang="zh-CN" altLang="en-US" sz="24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4" name="图片 3">
            <a:extLst>
              <a:ext uri="{FF2B5EF4-FFF2-40B4-BE49-F238E27FC236}">
                <a16:creationId xmlns:a16="http://schemas.microsoft.com/office/drawing/2014/main" id="{1E73FEA8-5684-19E2-8789-33CA737447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7833" y="3097135"/>
            <a:ext cx="3762981" cy="1935591"/>
          </a:xfrm>
          <a:prstGeom prst="rect">
            <a:avLst/>
          </a:prstGeom>
        </p:spPr>
      </p:pic>
      <p:pic>
        <p:nvPicPr>
          <p:cNvPr id="6" name="图片 5">
            <a:extLst>
              <a:ext uri="{FF2B5EF4-FFF2-40B4-BE49-F238E27FC236}">
                <a16:creationId xmlns:a16="http://schemas.microsoft.com/office/drawing/2014/main" id="{DEC8F682-1499-42B8-0225-2EC9CCFA1B6B}"/>
              </a:ext>
            </a:extLst>
          </p:cNvPr>
          <p:cNvPicPr>
            <a:picLocks noChangeAspect="1"/>
          </p:cNvPicPr>
          <p:nvPr/>
        </p:nvPicPr>
        <p:blipFill rotWithShape="1">
          <a:blip r:embed="rId6">
            <a:extLst>
              <a:ext uri="{28A0092B-C50C-407E-A947-70E740481C1C}">
                <a14:useLocalDpi xmlns:a14="http://schemas.microsoft.com/office/drawing/2010/main" val="0"/>
              </a:ext>
            </a:extLst>
          </a:blip>
          <a:srcRect l="1172" t="4332" r="2487" b="6033"/>
          <a:stretch/>
        </p:blipFill>
        <p:spPr>
          <a:xfrm>
            <a:off x="5782904" y="3097135"/>
            <a:ext cx="4976103" cy="1935590"/>
          </a:xfrm>
          <a:prstGeom prst="rect">
            <a:avLst/>
          </a:prstGeom>
        </p:spPr>
      </p:pic>
      <p:pic>
        <p:nvPicPr>
          <p:cNvPr id="8" name="图片 7">
            <a:extLst>
              <a:ext uri="{FF2B5EF4-FFF2-40B4-BE49-F238E27FC236}">
                <a16:creationId xmlns:a16="http://schemas.microsoft.com/office/drawing/2014/main" id="{6AC0A36A-9397-5EEB-FE9D-BA8DB69605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5311" y="5165118"/>
            <a:ext cx="2862082" cy="1608126"/>
          </a:xfrm>
          <a:prstGeom prst="rect">
            <a:avLst/>
          </a:prstGeom>
        </p:spPr>
      </p:pic>
      <p:pic>
        <p:nvPicPr>
          <p:cNvPr id="26" name="图片 25">
            <a:extLst>
              <a:ext uri="{FF2B5EF4-FFF2-40B4-BE49-F238E27FC236}">
                <a16:creationId xmlns:a16="http://schemas.microsoft.com/office/drawing/2014/main" id="{1ED93094-9B22-E14E-8D7B-DA628C3290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7833" y="5144734"/>
            <a:ext cx="3667817" cy="1628510"/>
          </a:xfrm>
          <a:prstGeom prst="rect">
            <a:avLst/>
          </a:prstGeom>
        </p:spPr>
      </p:pic>
      <p:pic>
        <p:nvPicPr>
          <p:cNvPr id="28" name="图片 27">
            <a:extLst>
              <a:ext uri="{FF2B5EF4-FFF2-40B4-BE49-F238E27FC236}">
                <a16:creationId xmlns:a16="http://schemas.microsoft.com/office/drawing/2014/main" id="{A181042C-D184-290D-D64A-584A270163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81430" y="5120361"/>
            <a:ext cx="1677577" cy="1677577"/>
          </a:xfrm>
          <a:prstGeom prst="rect">
            <a:avLst/>
          </a:prstGeom>
        </p:spPr>
      </p:pic>
    </p:spTree>
    <p:custDataLst>
      <p:tags r:id="rId1"/>
    </p:custDataLst>
    <p:extLst>
      <p:ext uri="{BB962C8B-B14F-4D97-AF65-F5344CB8AC3E}">
        <p14:creationId xmlns:p14="http://schemas.microsoft.com/office/powerpoint/2010/main" val="1697375398"/>
      </p:ext>
    </p:extLst>
  </p:cSld>
  <p:clrMapOvr>
    <a:masterClrMapping/>
  </p:clrMapOvr>
  <mc:AlternateContent xmlns:mc="http://schemas.openxmlformats.org/markup-compatibility/2006" xmlns:p14="http://schemas.microsoft.com/office/powerpoint/2010/main">
    <mc:Choice Requires="p14">
      <p:transition spd="slow" p14:dur="2000" advTm="27525"/>
    </mc:Choice>
    <mc:Fallback xmlns="">
      <p:transition spd="slow" advTm="2752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6747" y="1576026"/>
            <a:ext cx="5444701" cy="4407616"/>
          </a:xfrm>
          <a:prstGeom prst="rect">
            <a:avLst/>
          </a:prstGeom>
        </p:spPr>
      </p:pic>
      <p:sp>
        <p:nvSpPr>
          <p:cNvPr id="42" name="文本框 41"/>
          <p:cNvSpPr txBox="1"/>
          <p:nvPr/>
        </p:nvSpPr>
        <p:spPr>
          <a:xfrm>
            <a:off x="4648770" y="627497"/>
            <a:ext cx="3195955" cy="646331"/>
          </a:xfrm>
          <a:prstGeom prst="rect">
            <a:avLst/>
          </a:prstGeom>
          <a:noFill/>
        </p:spPr>
        <p:txBody>
          <a:bodyPr wrap="square" rtlCol="0">
            <a:spAutoFit/>
          </a:bodyPr>
          <a:lstStyle/>
          <a:p>
            <a:pPr indent="0" algn="ctr">
              <a:buNone/>
            </a:pPr>
            <a:r>
              <a:rPr lang="en-US" alt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rPr>
              <a:t>Motivation</a:t>
            </a:r>
            <a:endParaRPr 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endParaRPr>
          </a:p>
        </p:txBody>
      </p:sp>
      <p:grpSp>
        <p:nvGrpSpPr>
          <p:cNvPr id="6" name="组合 5"/>
          <p:cNvGrpSpPr/>
          <p:nvPr/>
        </p:nvGrpSpPr>
        <p:grpSpPr>
          <a:xfrm>
            <a:off x="755732" y="1538164"/>
            <a:ext cx="257795" cy="144961"/>
            <a:chOff x="792158" y="2069552"/>
            <a:chExt cx="440985" cy="238258"/>
          </a:xfrm>
        </p:grpSpPr>
        <p:sp>
          <p:nvSpPr>
            <p:cNvPr id="7" name="等腰三角形 6"/>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1031496" y="1379823"/>
            <a:ext cx="5496913" cy="1569660"/>
          </a:xfrm>
          <a:prstGeom prst="rect">
            <a:avLst/>
          </a:prstGeom>
          <a:noFill/>
        </p:spPr>
        <p:txBody>
          <a:bodyPr wrap="square" rtlCol="0">
            <a:spAutoFit/>
          </a:bodyPr>
          <a:lstStyle/>
          <a:p>
            <a:r>
              <a:rPr lang="en-US" altLang="zh-CN" sz="2400" dirty="0"/>
              <a:t>Most of existing face beautification methods usually do not take into account the user aesthetic preferences when editing facial images.</a:t>
            </a:r>
            <a:endParaRPr lang="zh-CN" altLang="en-US" sz="2400" dirty="0"/>
          </a:p>
        </p:txBody>
      </p:sp>
      <p:grpSp>
        <p:nvGrpSpPr>
          <p:cNvPr id="10" name="组合 9"/>
          <p:cNvGrpSpPr/>
          <p:nvPr/>
        </p:nvGrpSpPr>
        <p:grpSpPr>
          <a:xfrm>
            <a:off x="758504" y="3198426"/>
            <a:ext cx="257795" cy="144961"/>
            <a:chOff x="792158" y="2069552"/>
            <a:chExt cx="440985" cy="238258"/>
          </a:xfrm>
        </p:grpSpPr>
        <p:sp>
          <p:nvSpPr>
            <p:cNvPr id="11" name="等腰三角形 10"/>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1031496" y="3034395"/>
            <a:ext cx="5847331" cy="830997"/>
          </a:xfrm>
          <a:prstGeom prst="rect">
            <a:avLst/>
          </a:prstGeom>
          <a:noFill/>
        </p:spPr>
        <p:txBody>
          <a:bodyPr wrap="square" rtlCol="0">
            <a:spAutoFit/>
          </a:bodyPr>
          <a:lstStyle/>
          <a:p>
            <a:r>
              <a:rPr lang="en-US" altLang="zh-CN" sz="2400" dirty="0"/>
              <a:t>Users tend to customize their face </a:t>
            </a:r>
          </a:p>
          <a:p>
            <a:r>
              <a:rPr lang="en-US" altLang="zh-CN" sz="2400" dirty="0"/>
              <a:t>Beautification requirements.</a:t>
            </a:r>
            <a:endParaRPr lang="zh-CN" altLang="en-US" sz="2400" dirty="0"/>
          </a:p>
        </p:txBody>
      </p:sp>
      <p:grpSp>
        <p:nvGrpSpPr>
          <p:cNvPr id="15" name="组合 14"/>
          <p:cNvGrpSpPr/>
          <p:nvPr/>
        </p:nvGrpSpPr>
        <p:grpSpPr>
          <a:xfrm>
            <a:off x="773701" y="4225680"/>
            <a:ext cx="257795" cy="144961"/>
            <a:chOff x="792158" y="2069552"/>
            <a:chExt cx="440985" cy="238258"/>
          </a:xfrm>
        </p:grpSpPr>
        <p:sp>
          <p:nvSpPr>
            <p:cNvPr id="16" name="等腰三角形 15"/>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1048244" y="4062777"/>
            <a:ext cx="5448822" cy="830997"/>
          </a:xfrm>
          <a:prstGeom prst="rect">
            <a:avLst/>
          </a:prstGeom>
          <a:noFill/>
        </p:spPr>
        <p:txBody>
          <a:bodyPr wrap="square" rtlCol="0">
            <a:spAutoFit/>
          </a:bodyPr>
          <a:lstStyle/>
          <a:p>
            <a:r>
              <a:rPr lang="en-US" altLang="zh-CN" sz="2400" dirty="0" err="1"/>
              <a:t>StyleGAN</a:t>
            </a:r>
            <a:r>
              <a:rPr lang="en-US" altLang="zh-CN" sz="2400" dirty="0"/>
              <a:t> has achieved considerable success in image editing tasks.</a:t>
            </a:r>
            <a:endParaRPr lang="zh-CN" altLang="en-US" sz="2400" dirty="0"/>
          </a:p>
        </p:txBody>
      </p:sp>
      <p:grpSp>
        <p:nvGrpSpPr>
          <p:cNvPr id="22" name="组合 21"/>
          <p:cNvGrpSpPr/>
          <p:nvPr/>
        </p:nvGrpSpPr>
        <p:grpSpPr>
          <a:xfrm>
            <a:off x="757118" y="5183999"/>
            <a:ext cx="257795" cy="144961"/>
            <a:chOff x="792158" y="2069552"/>
            <a:chExt cx="440985" cy="238258"/>
          </a:xfrm>
        </p:grpSpPr>
        <p:sp>
          <p:nvSpPr>
            <p:cNvPr id="23" name="等腰三角形 22"/>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1031497" y="5021332"/>
            <a:ext cx="5361140" cy="1569660"/>
          </a:xfrm>
          <a:prstGeom prst="rect">
            <a:avLst/>
          </a:prstGeom>
          <a:noFill/>
        </p:spPr>
        <p:txBody>
          <a:bodyPr wrap="square" rtlCol="0">
            <a:spAutoFit/>
          </a:bodyPr>
          <a:lstStyle/>
          <a:p>
            <a:r>
              <a:rPr lang="en-US" altLang="zh-CN" sz="2400" dirty="0"/>
              <a:t>The </a:t>
            </a:r>
            <a:r>
              <a:rPr lang="en-US" altLang="zh-CN" sz="2400" dirty="0">
                <a:latin typeface="微软雅黑" panose="020B0503020204020204" pitchFamily="34" charset="-122"/>
                <a:ea typeface="微软雅黑" panose="020B0503020204020204" pitchFamily="34" charset="-122"/>
              </a:rPr>
              <a:t>facial beauty prediction(</a:t>
            </a:r>
            <a:r>
              <a:rPr lang="en-US" altLang="zh-CN" sz="2400" dirty="0"/>
              <a:t>FBP) model has captured human esthetic information so that it can be used for face beautification.</a:t>
            </a:r>
            <a:endParaRPr lang="zh-CN" altLang="en-US" sz="2400" dirty="0"/>
          </a:p>
        </p:txBody>
      </p:sp>
    </p:spTree>
    <p:custDataLst>
      <p:tags r:id="rId1"/>
    </p:custDataLst>
    <p:extLst>
      <p:ext uri="{BB962C8B-B14F-4D97-AF65-F5344CB8AC3E}">
        <p14:creationId xmlns:p14="http://schemas.microsoft.com/office/powerpoint/2010/main" val="341851759"/>
      </p:ext>
    </p:extLst>
  </p:cSld>
  <p:clrMapOvr>
    <a:masterClrMapping/>
  </p:clrMapOvr>
  <mc:AlternateContent xmlns:mc="http://schemas.openxmlformats.org/markup-compatibility/2006" xmlns:p14="http://schemas.microsoft.com/office/powerpoint/2010/main">
    <mc:Choice Requires="p14">
      <p:transition spd="slow" p14:dur="2000" advTm="47445"/>
    </mc:Choice>
    <mc:Fallback xmlns="">
      <p:transition spd="slow" advTm="4744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2" name="文本框 41"/>
          <p:cNvSpPr txBox="1"/>
          <p:nvPr/>
        </p:nvSpPr>
        <p:spPr>
          <a:xfrm>
            <a:off x="4485638" y="627497"/>
            <a:ext cx="3195955" cy="646331"/>
          </a:xfrm>
          <a:prstGeom prst="rect">
            <a:avLst/>
          </a:prstGeom>
          <a:noFill/>
        </p:spPr>
        <p:txBody>
          <a:bodyPr wrap="square" rtlCol="0">
            <a:spAutoFit/>
          </a:bodyPr>
          <a:lstStyle/>
          <a:p>
            <a:pPr indent="0" algn="ctr">
              <a:buNone/>
            </a:pPr>
            <a:r>
              <a:rPr lang="en-US" alt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rPr>
              <a:t>Solution</a:t>
            </a:r>
            <a:endParaRPr 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endParaRPr>
          </a:p>
        </p:txBody>
      </p:sp>
      <p:grpSp>
        <p:nvGrpSpPr>
          <p:cNvPr id="6" name="组合 5"/>
          <p:cNvGrpSpPr/>
          <p:nvPr/>
        </p:nvGrpSpPr>
        <p:grpSpPr>
          <a:xfrm>
            <a:off x="630114" y="1773287"/>
            <a:ext cx="257795" cy="144961"/>
            <a:chOff x="792158" y="2069552"/>
            <a:chExt cx="440985" cy="238258"/>
          </a:xfrm>
        </p:grpSpPr>
        <p:sp>
          <p:nvSpPr>
            <p:cNvPr id="7" name="等腰三角形 6"/>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888380" y="1580316"/>
            <a:ext cx="11303620" cy="461665"/>
          </a:xfrm>
          <a:prstGeom prst="rect">
            <a:avLst/>
          </a:prstGeom>
          <a:noFill/>
        </p:spPr>
        <p:txBody>
          <a:bodyPr wrap="square" rtlCol="0">
            <a:spAutoFit/>
          </a:bodyPr>
          <a:lstStyle/>
          <a:p>
            <a:r>
              <a:rPr lang="en-US" altLang="zh-CN" sz="2400" dirty="0"/>
              <a:t>We develop a new task, namely, </a:t>
            </a:r>
            <a:r>
              <a:rPr lang="en-US" altLang="zh-CN" sz="2400" dirty="0">
                <a:solidFill>
                  <a:schemeClr val="accent6">
                    <a:lumMod val="75000"/>
                  </a:schemeClr>
                </a:solidFill>
              </a:rPr>
              <a:t>Customized Automatic Face Beautification</a:t>
            </a:r>
            <a:r>
              <a:rPr lang="en-US" altLang="zh-CN" sz="2400" dirty="0"/>
              <a:t>.</a:t>
            </a:r>
            <a:endParaRPr lang="zh-CN" altLang="en-US" sz="2400" dirty="0"/>
          </a:p>
        </p:txBody>
      </p:sp>
      <p:grpSp>
        <p:nvGrpSpPr>
          <p:cNvPr id="10" name="组合 9"/>
          <p:cNvGrpSpPr/>
          <p:nvPr/>
        </p:nvGrpSpPr>
        <p:grpSpPr>
          <a:xfrm>
            <a:off x="629656" y="2359831"/>
            <a:ext cx="257795" cy="144961"/>
            <a:chOff x="792158" y="2069552"/>
            <a:chExt cx="440985" cy="238258"/>
          </a:xfrm>
        </p:grpSpPr>
        <p:sp>
          <p:nvSpPr>
            <p:cNvPr id="11" name="等腰三角形 10"/>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886994" y="2186596"/>
            <a:ext cx="11175570" cy="830997"/>
          </a:xfrm>
          <a:prstGeom prst="rect">
            <a:avLst/>
          </a:prstGeom>
          <a:noFill/>
        </p:spPr>
        <p:txBody>
          <a:bodyPr wrap="square" rtlCol="0">
            <a:spAutoFit/>
          </a:bodyPr>
          <a:lstStyle/>
          <a:p>
            <a:r>
              <a:rPr lang="en-US" altLang="zh-CN" sz="2400" dirty="0"/>
              <a:t>We propose a </a:t>
            </a:r>
            <a:r>
              <a:rPr lang="en-US" altLang="zh-CN" sz="2400" dirty="0">
                <a:solidFill>
                  <a:schemeClr val="accent6">
                    <a:lumMod val="75000"/>
                  </a:schemeClr>
                </a:solidFill>
              </a:rPr>
              <a:t>Human Esthetics Guided </a:t>
            </a:r>
            <a:r>
              <a:rPr lang="en-US" altLang="zh-CN" sz="2400" dirty="0" err="1">
                <a:solidFill>
                  <a:schemeClr val="accent6">
                    <a:lumMod val="75000"/>
                  </a:schemeClr>
                </a:solidFill>
              </a:rPr>
              <a:t>StyleGAN</a:t>
            </a:r>
            <a:r>
              <a:rPr lang="en-US" altLang="zh-CN" sz="2400" dirty="0">
                <a:solidFill>
                  <a:schemeClr val="accent6">
                    <a:lumMod val="75000"/>
                  </a:schemeClr>
                </a:solidFill>
              </a:rPr>
              <a:t> Inversion (HEGS inversion) </a:t>
            </a:r>
            <a:r>
              <a:rPr lang="en-US" altLang="zh-CN" sz="2400" dirty="0"/>
              <a:t>method.</a:t>
            </a:r>
            <a:endParaRPr lang="zh-CN" altLang="en-US" sz="2400" dirty="0"/>
          </a:p>
        </p:txBody>
      </p:sp>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416" y="3017593"/>
            <a:ext cx="10058400" cy="3067135"/>
          </a:xfrm>
          <a:prstGeom prst="rect">
            <a:avLst/>
          </a:prstGeom>
        </p:spPr>
      </p:pic>
    </p:spTree>
    <p:custDataLst>
      <p:tags r:id="rId1"/>
    </p:custDataLst>
    <p:extLst>
      <p:ext uri="{BB962C8B-B14F-4D97-AF65-F5344CB8AC3E}">
        <p14:creationId xmlns:p14="http://schemas.microsoft.com/office/powerpoint/2010/main" val="2905310005"/>
      </p:ext>
    </p:extLst>
  </p:cSld>
  <p:clrMapOvr>
    <a:masterClrMapping/>
  </p:clrMapOvr>
  <mc:AlternateContent xmlns:mc="http://schemas.openxmlformats.org/markup-compatibility/2006" xmlns:p14="http://schemas.microsoft.com/office/powerpoint/2010/main">
    <mc:Choice Requires="p14">
      <p:transition spd="slow" p14:dur="2000" advTm="15033"/>
    </mc:Choice>
    <mc:Fallback xmlns="">
      <p:transition spd="slow" advTm="1503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7" name="矩形 26"/>
          <p:cNvSpPr/>
          <p:nvPr/>
        </p:nvSpPr>
        <p:spPr>
          <a:xfrm>
            <a:off x="6766127" y="4339907"/>
            <a:ext cx="381493" cy="461336"/>
          </a:xfrm>
          <a:prstGeom prst="rect">
            <a:avLst/>
          </a:prstGeom>
          <a:solidFill>
            <a:schemeClr val="bg1"/>
          </a:solidFill>
          <a:ln w="2540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350974" y="4348134"/>
            <a:ext cx="368574" cy="461336"/>
          </a:xfrm>
          <a:prstGeom prst="rect">
            <a:avLst/>
          </a:prstGeom>
          <a:solidFill>
            <a:schemeClr val="bg1"/>
          </a:solidFill>
          <a:ln w="2540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126255" y="4348134"/>
            <a:ext cx="407162" cy="461336"/>
          </a:xfrm>
          <a:prstGeom prst="rect">
            <a:avLst/>
          </a:prstGeom>
          <a:solidFill>
            <a:schemeClr val="bg1"/>
          </a:solidFill>
          <a:ln w="2540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874203" y="4343735"/>
            <a:ext cx="320584" cy="461336"/>
          </a:xfrm>
          <a:prstGeom prst="rect">
            <a:avLst/>
          </a:prstGeom>
          <a:solidFill>
            <a:schemeClr val="bg1"/>
          </a:solidFill>
          <a:ln w="2540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070034" y="4343735"/>
            <a:ext cx="407162" cy="461336"/>
          </a:xfrm>
          <a:prstGeom prst="rect">
            <a:avLst/>
          </a:prstGeom>
          <a:solidFill>
            <a:schemeClr val="bg1"/>
          </a:solidFill>
          <a:ln w="2540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4523593" y="627498"/>
            <a:ext cx="3195955" cy="646331"/>
          </a:xfrm>
          <a:prstGeom prst="rect">
            <a:avLst/>
          </a:prstGeom>
          <a:noFill/>
        </p:spPr>
        <p:txBody>
          <a:bodyPr wrap="square" rtlCol="0">
            <a:spAutoFit/>
          </a:bodyPr>
          <a:lstStyle/>
          <a:p>
            <a:pPr indent="0" algn="ctr">
              <a:buNone/>
            </a:pPr>
            <a:r>
              <a:rPr lang="en-US" alt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rPr>
              <a:t>Solution</a:t>
            </a:r>
            <a:endParaRPr 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endParaRPr>
          </a:p>
        </p:txBody>
      </p:sp>
      <p:grpSp>
        <p:nvGrpSpPr>
          <p:cNvPr id="6" name="组合 5"/>
          <p:cNvGrpSpPr/>
          <p:nvPr/>
        </p:nvGrpSpPr>
        <p:grpSpPr>
          <a:xfrm>
            <a:off x="630114" y="1773287"/>
            <a:ext cx="257795" cy="144961"/>
            <a:chOff x="792158" y="2069552"/>
            <a:chExt cx="440985" cy="238258"/>
          </a:xfrm>
        </p:grpSpPr>
        <p:sp>
          <p:nvSpPr>
            <p:cNvPr id="7" name="等腰三角形 6"/>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630585" y="3195833"/>
            <a:ext cx="257795" cy="144961"/>
            <a:chOff x="792158" y="2069552"/>
            <a:chExt cx="440985" cy="238258"/>
          </a:xfrm>
        </p:grpSpPr>
        <p:sp>
          <p:nvSpPr>
            <p:cNvPr id="11" name="等腰三角形 10"/>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888379" y="1649553"/>
            <a:ext cx="10891777" cy="461665"/>
          </a:xfrm>
          <a:prstGeom prst="rect">
            <a:avLst/>
          </a:prstGeom>
          <a:noFill/>
        </p:spPr>
        <p:txBody>
          <a:bodyPr wrap="square" rtlCol="0">
            <a:spAutoFit/>
          </a:bodyPr>
          <a:lstStyle/>
          <a:p>
            <a:r>
              <a:rPr lang="en-US" altLang="zh-CN" sz="2400" b="1" dirty="0"/>
              <a:t>Preliminaries: start from generating code</a:t>
            </a:r>
            <a:endParaRPr lang="zh-CN" altLang="en-US" sz="2400" b="1" dirty="0"/>
          </a:p>
        </p:txBody>
      </p:sp>
      <p:sp>
        <p:nvSpPr>
          <p:cNvPr id="14" name="文本框 13"/>
          <p:cNvSpPr txBox="1"/>
          <p:nvPr/>
        </p:nvSpPr>
        <p:spPr>
          <a:xfrm>
            <a:off x="888380" y="3002862"/>
            <a:ext cx="10891777" cy="461665"/>
          </a:xfrm>
          <a:prstGeom prst="rect">
            <a:avLst/>
          </a:prstGeom>
          <a:noFill/>
        </p:spPr>
        <p:txBody>
          <a:bodyPr wrap="square" rtlCol="0">
            <a:spAutoFit/>
          </a:bodyPr>
          <a:lstStyle/>
          <a:p>
            <a:r>
              <a:rPr lang="en-US" altLang="zh-CN" sz="2400" b="1" dirty="0"/>
              <a:t>Image Reconstruction: from code to image</a:t>
            </a:r>
            <a:endParaRPr lang="zh-CN" altLang="en-US" sz="2400" b="1" dirty="0"/>
          </a:p>
        </p:txBody>
      </p:sp>
      <p:sp>
        <p:nvSpPr>
          <p:cNvPr id="4" name="文本框 3"/>
          <p:cNvSpPr txBox="1"/>
          <p:nvPr/>
        </p:nvSpPr>
        <p:spPr>
          <a:xfrm>
            <a:off x="972273" y="2111218"/>
            <a:ext cx="10706583" cy="830997"/>
          </a:xfrm>
          <a:prstGeom prst="rect">
            <a:avLst/>
          </a:prstGeom>
          <a:noFill/>
        </p:spPr>
        <p:txBody>
          <a:bodyPr wrap="square" rtlCol="0">
            <a:spAutoFit/>
          </a:bodyPr>
          <a:lstStyle/>
          <a:p>
            <a:r>
              <a:rPr lang="en-US" altLang="zh-CN" sz="2400" dirty="0"/>
              <a:t>Encode each input face    into the latent code             via an encoder     with weights of</a:t>
            </a:r>
            <a:endParaRPr lang="zh-CN" altLang="en-US" sz="2400" dirty="0"/>
          </a:p>
        </p:txBody>
      </p:sp>
      <p:sp>
        <p:nvSpPr>
          <p:cNvPr id="23" name="文本框 22"/>
          <p:cNvSpPr txBox="1"/>
          <p:nvPr/>
        </p:nvSpPr>
        <p:spPr>
          <a:xfrm>
            <a:off x="628728" y="5823655"/>
            <a:ext cx="11563272" cy="830997"/>
          </a:xfrm>
          <a:prstGeom prst="rect">
            <a:avLst/>
          </a:prstGeom>
          <a:noFill/>
        </p:spPr>
        <p:txBody>
          <a:bodyPr wrap="square" rtlCol="0">
            <a:spAutoFit/>
          </a:bodyPr>
          <a:lstStyle/>
          <a:p>
            <a:r>
              <a:rPr lang="en-US" altLang="zh-CN" sz="2400" dirty="0"/>
              <a:t>Due to the low dimension of the content code, which may cause most of fine-grained information to be lost, so we use encoder    get an appearance code      .</a:t>
            </a:r>
          </a:p>
        </p:txBody>
      </p:sp>
      <p:graphicFrame>
        <p:nvGraphicFramePr>
          <p:cNvPr id="5" name="对象 4"/>
          <p:cNvGraphicFramePr>
            <a:graphicFrameLocks noChangeAspect="1"/>
          </p:cNvGraphicFramePr>
          <p:nvPr>
            <p:extLst>
              <p:ext uri="{D42A27DB-BD31-4B8C-83A1-F6EECF244321}">
                <p14:modId xmlns:p14="http://schemas.microsoft.com/office/powerpoint/2010/main" val="356546693"/>
              </p:ext>
            </p:extLst>
          </p:nvPr>
        </p:nvGraphicFramePr>
        <p:xfrm>
          <a:off x="4299796" y="2050571"/>
          <a:ext cx="302684" cy="579607"/>
        </p:xfrm>
        <a:graphic>
          <a:graphicData uri="http://schemas.openxmlformats.org/presentationml/2006/ole">
            <mc:AlternateContent xmlns:mc="http://schemas.openxmlformats.org/markup-compatibility/2006">
              <mc:Choice xmlns:v="urn:schemas-microsoft-com:vml" Requires="v">
                <p:oleObj name="AxMath" r:id="rId5" imgW="149760" imgH="285120" progId="Equation.AxMath">
                  <p:embed/>
                </p:oleObj>
              </mc:Choice>
              <mc:Fallback>
                <p:oleObj name="AxMath" r:id="rId5" imgW="149760" imgH="285120" progId="Equation.AxMath">
                  <p:embed/>
                  <p:pic>
                    <p:nvPicPr>
                      <p:cNvPr id="0" name=""/>
                      <p:cNvPicPr/>
                      <p:nvPr/>
                    </p:nvPicPr>
                    <p:blipFill>
                      <a:blip r:embed="rId6"/>
                      <a:stretch>
                        <a:fillRect/>
                      </a:stretch>
                    </p:blipFill>
                    <p:spPr>
                      <a:xfrm>
                        <a:off x="4299796" y="2050571"/>
                        <a:ext cx="302684" cy="579607"/>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683424168"/>
              </p:ext>
            </p:extLst>
          </p:nvPr>
        </p:nvGraphicFramePr>
        <p:xfrm>
          <a:off x="7277100" y="2143125"/>
          <a:ext cx="885825" cy="419100"/>
        </p:xfrm>
        <a:graphic>
          <a:graphicData uri="http://schemas.openxmlformats.org/presentationml/2006/ole">
            <mc:AlternateContent xmlns:mc="http://schemas.openxmlformats.org/markup-compatibility/2006">
              <mc:Choice xmlns:v="urn:schemas-microsoft-com:vml" Requires="v">
                <p:oleObj name="AxMath" r:id="rId7" imgW="634680" imgH="300600" progId="Equation.AxMath">
                  <p:embed/>
                </p:oleObj>
              </mc:Choice>
              <mc:Fallback>
                <p:oleObj name="AxMath" r:id="rId7" imgW="634680" imgH="300600" progId="Equation.AxMath">
                  <p:embed/>
                  <p:pic>
                    <p:nvPicPr>
                      <p:cNvPr id="0" name=""/>
                      <p:cNvPicPr/>
                      <p:nvPr/>
                    </p:nvPicPr>
                    <p:blipFill>
                      <a:blip r:embed="rId8"/>
                      <a:stretch>
                        <a:fillRect/>
                      </a:stretch>
                    </p:blipFill>
                    <p:spPr>
                      <a:xfrm>
                        <a:off x="7277100" y="2143125"/>
                        <a:ext cx="885825" cy="41910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536195135"/>
              </p:ext>
            </p:extLst>
          </p:nvPr>
        </p:nvGraphicFramePr>
        <p:xfrm>
          <a:off x="10295584" y="2117466"/>
          <a:ext cx="341936" cy="508666"/>
        </p:xfrm>
        <a:graphic>
          <a:graphicData uri="http://schemas.openxmlformats.org/presentationml/2006/ole">
            <mc:AlternateContent xmlns:mc="http://schemas.openxmlformats.org/markup-compatibility/2006">
              <mc:Choice xmlns:v="urn:schemas-microsoft-com:vml" Requires="v">
                <p:oleObj name="AxMath" r:id="rId9" imgW="192600" imgH="285120" progId="Equation.AxMath">
                  <p:embed/>
                </p:oleObj>
              </mc:Choice>
              <mc:Fallback>
                <p:oleObj name="AxMath" r:id="rId9" imgW="192600" imgH="285120" progId="Equation.AxMath">
                  <p:embed/>
                  <p:pic>
                    <p:nvPicPr>
                      <p:cNvPr id="0" name=""/>
                      <p:cNvPicPr/>
                      <p:nvPr/>
                    </p:nvPicPr>
                    <p:blipFill>
                      <a:blip r:embed="rId10"/>
                      <a:stretch>
                        <a:fillRect/>
                      </a:stretch>
                    </p:blipFill>
                    <p:spPr>
                      <a:xfrm>
                        <a:off x="10295584" y="2117466"/>
                        <a:ext cx="341936" cy="508666"/>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2466487880"/>
              </p:ext>
            </p:extLst>
          </p:nvPr>
        </p:nvGraphicFramePr>
        <p:xfrm>
          <a:off x="2535138" y="2480585"/>
          <a:ext cx="427722" cy="485064"/>
        </p:xfrm>
        <a:graphic>
          <a:graphicData uri="http://schemas.openxmlformats.org/presentationml/2006/ole">
            <mc:AlternateContent xmlns:mc="http://schemas.openxmlformats.org/markup-compatibility/2006">
              <mc:Choice xmlns:v="urn:schemas-microsoft-com:vml" Requires="v">
                <p:oleObj name="AxMath" r:id="rId11" imgW="190440" imgH="286200" progId="Equation.AxMath">
                  <p:embed/>
                </p:oleObj>
              </mc:Choice>
              <mc:Fallback>
                <p:oleObj name="AxMath" r:id="rId11" imgW="190440" imgH="286200" progId="Equation.AxMath">
                  <p:embed/>
                  <p:pic>
                    <p:nvPicPr>
                      <p:cNvPr id="0" name=""/>
                      <p:cNvPicPr/>
                      <p:nvPr/>
                    </p:nvPicPr>
                    <p:blipFill>
                      <a:blip r:embed="rId12"/>
                      <a:stretch>
                        <a:fillRect/>
                      </a:stretch>
                    </p:blipFill>
                    <p:spPr>
                      <a:xfrm>
                        <a:off x="2535138" y="2480585"/>
                        <a:ext cx="427722" cy="485064"/>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1321734962"/>
              </p:ext>
            </p:extLst>
          </p:nvPr>
        </p:nvGraphicFramePr>
        <p:xfrm>
          <a:off x="3070034" y="4306666"/>
          <a:ext cx="5695909" cy="554875"/>
        </p:xfrm>
        <a:graphic>
          <a:graphicData uri="http://schemas.openxmlformats.org/presentationml/2006/ole">
            <mc:AlternateContent xmlns:mc="http://schemas.openxmlformats.org/markup-compatibility/2006">
              <mc:Choice xmlns:v="urn:schemas-microsoft-com:vml" Requires="v">
                <p:oleObj name="AxMath" r:id="rId13" imgW="2950200" imgH="286920" progId="Equation.AxMath">
                  <p:embed/>
                </p:oleObj>
              </mc:Choice>
              <mc:Fallback>
                <p:oleObj name="AxMath" r:id="rId13" imgW="2950200" imgH="286920" progId="Equation.AxMath">
                  <p:embed/>
                  <p:pic>
                    <p:nvPicPr>
                      <p:cNvPr id="0" name=""/>
                      <p:cNvPicPr/>
                      <p:nvPr/>
                    </p:nvPicPr>
                    <p:blipFill>
                      <a:blip r:embed="rId14"/>
                      <a:stretch>
                        <a:fillRect/>
                      </a:stretch>
                    </p:blipFill>
                    <p:spPr>
                      <a:xfrm>
                        <a:off x="3070034" y="4306666"/>
                        <a:ext cx="5695909" cy="554875"/>
                      </a:xfrm>
                      <a:prstGeom prst="rect">
                        <a:avLst/>
                      </a:prstGeom>
                    </p:spPr>
                  </p:pic>
                </p:oleObj>
              </mc:Fallback>
            </mc:AlternateContent>
          </a:graphicData>
        </a:graphic>
      </p:graphicFrame>
      <p:sp>
        <p:nvSpPr>
          <p:cNvPr id="36" name="文本框 35"/>
          <p:cNvSpPr txBox="1"/>
          <p:nvPr/>
        </p:nvSpPr>
        <p:spPr>
          <a:xfrm>
            <a:off x="1239520" y="5137130"/>
            <a:ext cx="1509479" cy="369332"/>
          </a:xfrm>
          <a:prstGeom prst="rect">
            <a:avLst/>
          </a:prstGeom>
          <a:noFill/>
          <a:ln w="12700">
            <a:solidFill>
              <a:schemeClr val="accent6">
                <a:lumMod val="75000"/>
              </a:schemeClr>
            </a:solidFill>
          </a:ln>
        </p:spPr>
        <p:txBody>
          <a:bodyPr wrap="square" rtlCol="0">
            <a:spAutoFit/>
          </a:bodyPr>
          <a:lstStyle/>
          <a:p>
            <a:r>
              <a:rPr lang="en-US" altLang="zh-CN" dirty="0"/>
              <a:t>Refined face</a:t>
            </a:r>
            <a:endParaRPr lang="zh-CN" altLang="en-US" dirty="0"/>
          </a:p>
        </p:txBody>
      </p:sp>
      <p:cxnSp>
        <p:nvCxnSpPr>
          <p:cNvPr id="39" name="直接连接符 38"/>
          <p:cNvCxnSpPr/>
          <p:nvPr/>
        </p:nvCxnSpPr>
        <p:spPr>
          <a:xfrm flipH="1">
            <a:off x="2748999" y="4842140"/>
            <a:ext cx="347656" cy="29499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3869165" y="4051616"/>
            <a:ext cx="243364" cy="29651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4112529" y="3680060"/>
            <a:ext cx="1749791" cy="369332"/>
          </a:xfrm>
          <a:prstGeom prst="rect">
            <a:avLst/>
          </a:prstGeom>
          <a:noFill/>
          <a:ln w="12700">
            <a:solidFill>
              <a:schemeClr val="accent6">
                <a:lumMod val="75000"/>
              </a:schemeClr>
            </a:solidFill>
          </a:ln>
        </p:spPr>
        <p:txBody>
          <a:bodyPr wrap="square" rtlCol="0">
            <a:spAutoFit/>
          </a:bodyPr>
          <a:lstStyle/>
          <a:p>
            <a:r>
              <a:rPr lang="en-US" altLang="zh-CN" dirty="0"/>
              <a:t>The generator</a:t>
            </a:r>
            <a:endParaRPr lang="zh-CN" altLang="en-US" dirty="0"/>
          </a:p>
        </p:txBody>
      </p:sp>
      <p:cxnSp>
        <p:nvCxnSpPr>
          <p:cNvPr id="47" name="直接连接符 46"/>
          <p:cNvCxnSpPr/>
          <p:nvPr/>
        </p:nvCxnSpPr>
        <p:spPr>
          <a:xfrm flipH="1">
            <a:off x="6406166" y="4809470"/>
            <a:ext cx="347656" cy="29499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4805680" y="5104460"/>
            <a:ext cx="1627107" cy="369332"/>
          </a:xfrm>
          <a:prstGeom prst="rect">
            <a:avLst/>
          </a:prstGeom>
          <a:noFill/>
          <a:ln w="12700">
            <a:solidFill>
              <a:schemeClr val="accent6">
                <a:lumMod val="75000"/>
              </a:schemeClr>
            </a:solidFill>
          </a:ln>
        </p:spPr>
        <p:txBody>
          <a:bodyPr wrap="square" rtlCol="0">
            <a:spAutoFit/>
          </a:bodyPr>
          <a:lstStyle/>
          <a:p>
            <a:r>
              <a:rPr lang="en-US" altLang="zh-CN" dirty="0"/>
              <a:t>Content code</a:t>
            </a:r>
            <a:endParaRPr lang="zh-CN" altLang="en-US" dirty="0"/>
          </a:p>
        </p:txBody>
      </p:sp>
      <p:cxnSp>
        <p:nvCxnSpPr>
          <p:cNvPr id="50" name="直接连接符 49"/>
          <p:cNvCxnSpPr/>
          <p:nvPr/>
        </p:nvCxnSpPr>
        <p:spPr>
          <a:xfrm flipH="1">
            <a:off x="7359841" y="4030882"/>
            <a:ext cx="243364" cy="29651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7603205" y="3657606"/>
            <a:ext cx="3466815" cy="369332"/>
          </a:xfrm>
          <a:prstGeom prst="rect">
            <a:avLst/>
          </a:prstGeom>
          <a:noFill/>
          <a:ln w="12700">
            <a:solidFill>
              <a:schemeClr val="accent6">
                <a:lumMod val="75000"/>
              </a:schemeClr>
            </a:solidFill>
          </a:ln>
        </p:spPr>
        <p:txBody>
          <a:bodyPr wrap="square" rtlCol="0">
            <a:spAutoFit/>
          </a:bodyPr>
          <a:lstStyle/>
          <a:p>
            <a:r>
              <a:rPr lang="en-US" altLang="zh-CN" dirty="0"/>
              <a:t>The generator’s original weights</a:t>
            </a:r>
            <a:endParaRPr lang="zh-CN" altLang="en-US" dirty="0"/>
          </a:p>
        </p:txBody>
      </p:sp>
      <p:cxnSp>
        <p:nvCxnSpPr>
          <p:cNvPr id="55" name="直接连接符 54"/>
          <p:cNvCxnSpPr/>
          <p:nvPr/>
        </p:nvCxnSpPr>
        <p:spPr>
          <a:xfrm>
            <a:off x="8519520" y="4809470"/>
            <a:ext cx="319925" cy="32766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8839445" y="5104460"/>
            <a:ext cx="2011435" cy="369332"/>
          </a:xfrm>
          <a:prstGeom prst="rect">
            <a:avLst/>
          </a:prstGeom>
          <a:noFill/>
          <a:ln w="12700">
            <a:solidFill>
              <a:schemeClr val="accent6">
                <a:lumMod val="75000"/>
              </a:schemeClr>
            </a:solidFill>
          </a:ln>
        </p:spPr>
        <p:txBody>
          <a:bodyPr wrap="square" rtlCol="0">
            <a:spAutoFit/>
          </a:bodyPr>
          <a:lstStyle/>
          <a:p>
            <a:r>
              <a:rPr lang="en-US" altLang="zh-CN" dirty="0"/>
              <a:t>Appearance code</a:t>
            </a:r>
            <a:endParaRPr lang="zh-CN" altLang="en-US" dirty="0"/>
          </a:p>
        </p:txBody>
      </p:sp>
      <p:graphicFrame>
        <p:nvGraphicFramePr>
          <p:cNvPr id="62" name="对象 61"/>
          <p:cNvGraphicFramePr>
            <a:graphicFrameLocks noChangeAspect="1"/>
          </p:cNvGraphicFramePr>
          <p:nvPr>
            <p:extLst>
              <p:ext uri="{D42A27DB-BD31-4B8C-83A1-F6EECF244321}">
                <p14:modId xmlns:p14="http://schemas.microsoft.com/office/powerpoint/2010/main" val="352081576"/>
              </p:ext>
            </p:extLst>
          </p:nvPr>
        </p:nvGraphicFramePr>
        <p:xfrm>
          <a:off x="7417232" y="6186634"/>
          <a:ext cx="334646" cy="523792"/>
        </p:xfrm>
        <a:graphic>
          <a:graphicData uri="http://schemas.openxmlformats.org/presentationml/2006/ole">
            <mc:AlternateContent xmlns:mc="http://schemas.openxmlformats.org/markup-compatibility/2006">
              <mc:Choice xmlns:v="urn:schemas-microsoft-com:vml" Requires="v">
                <p:oleObj name="AxMath" r:id="rId15" imgW="182160" imgH="285120" progId="Equation.AxMath">
                  <p:embed/>
                </p:oleObj>
              </mc:Choice>
              <mc:Fallback>
                <p:oleObj name="AxMath" r:id="rId15" imgW="182160" imgH="285120" progId="Equation.AxMath">
                  <p:embed/>
                  <p:pic>
                    <p:nvPicPr>
                      <p:cNvPr id="0" name=""/>
                      <p:cNvPicPr/>
                      <p:nvPr/>
                    </p:nvPicPr>
                    <p:blipFill>
                      <a:blip r:embed="rId16"/>
                      <a:stretch>
                        <a:fillRect/>
                      </a:stretch>
                    </p:blipFill>
                    <p:spPr>
                      <a:xfrm>
                        <a:off x="7417232" y="6186634"/>
                        <a:ext cx="334646" cy="523792"/>
                      </a:xfrm>
                      <a:prstGeom prst="rect">
                        <a:avLst/>
                      </a:prstGeom>
                    </p:spPr>
                  </p:pic>
                </p:oleObj>
              </mc:Fallback>
            </mc:AlternateContent>
          </a:graphicData>
        </a:graphic>
      </p:graphicFrame>
      <p:graphicFrame>
        <p:nvGraphicFramePr>
          <p:cNvPr id="63" name="对象 62"/>
          <p:cNvGraphicFramePr>
            <a:graphicFrameLocks noChangeAspect="1"/>
          </p:cNvGraphicFramePr>
          <p:nvPr>
            <p:extLst>
              <p:ext uri="{D42A27DB-BD31-4B8C-83A1-F6EECF244321}">
                <p14:modId xmlns:p14="http://schemas.microsoft.com/office/powerpoint/2010/main" val="2595170492"/>
              </p:ext>
            </p:extLst>
          </p:nvPr>
        </p:nvGraphicFramePr>
        <p:xfrm>
          <a:off x="11070020" y="6085903"/>
          <a:ext cx="533943" cy="649390"/>
        </p:xfrm>
        <a:graphic>
          <a:graphicData uri="http://schemas.openxmlformats.org/presentationml/2006/ole">
            <mc:AlternateContent xmlns:mc="http://schemas.openxmlformats.org/markup-compatibility/2006">
              <mc:Choice xmlns:v="urn:schemas-microsoft-com:vml" Requires="v">
                <p:oleObj name="AxMath" r:id="rId17" imgW="234360" imgH="286200" progId="Equation.AxMath">
                  <p:embed/>
                </p:oleObj>
              </mc:Choice>
              <mc:Fallback>
                <p:oleObj name="AxMath" r:id="rId17" imgW="234360" imgH="286200" progId="Equation.AxMath">
                  <p:embed/>
                  <p:pic>
                    <p:nvPicPr>
                      <p:cNvPr id="0" name=""/>
                      <p:cNvPicPr/>
                      <p:nvPr/>
                    </p:nvPicPr>
                    <p:blipFill>
                      <a:blip r:embed="rId18"/>
                      <a:stretch>
                        <a:fillRect/>
                      </a:stretch>
                    </p:blipFill>
                    <p:spPr>
                      <a:xfrm>
                        <a:off x="11070020" y="6085903"/>
                        <a:ext cx="533943" cy="64939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976975373"/>
      </p:ext>
    </p:extLst>
  </p:cSld>
  <p:clrMapOvr>
    <a:masterClrMapping/>
  </p:clrMapOvr>
  <mc:AlternateContent xmlns:mc="http://schemas.openxmlformats.org/markup-compatibility/2006" xmlns:p14="http://schemas.microsoft.com/office/powerpoint/2010/main">
    <mc:Choice Requires="p14">
      <p:transition spd="slow" p14:dur="2000" advTm="60758"/>
    </mc:Choice>
    <mc:Fallback xmlns="">
      <p:transition spd="slow" advTm="6075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1" name="矩形 30"/>
          <p:cNvSpPr/>
          <p:nvPr/>
        </p:nvSpPr>
        <p:spPr>
          <a:xfrm>
            <a:off x="9361084" y="3703495"/>
            <a:ext cx="675811" cy="365760"/>
          </a:xfrm>
          <a:prstGeom prst="rect">
            <a:avLst/>
          </a:prstGeom>
          <a:solidFill>
            <a:schemeClr val="bg1"/>
          </a:solidFill>
          <a:ln w="254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509770" y="3703495"/>
            <a:ext cx="675811" cy="365760"/>
          </a:xfrm>
          <a:prstGeom prst="rect">
            <a:avLst/>
          </a:prstGeom>
          <a:solidFill>
            <a:schemeClr val="bg1"/>
          </a:solidFill>
          <a:ln w="254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658456" y="3703495"/>
            <a:ext cx="675811" cy="365760"/>
          </a:xfrm>
          <a:prstGeom prst="rect">
            <a:avLst/>
          </a:prstGeom>
          <a:solidFill>
            <a:schemeClr val="bg1"/>
          </a:solidFill>
          <a:ln w="254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807142" y="3703495"/>
            <a:ext cx="675811" cy="365760"/>
          </a:xfrm>
          <a:prstGeom prst="rect">
            <a:avLst/>
          </a:prstGeom>
          <a:solidFill>
            <a:schemeClr val="bg1"/>
          </a:solidFill>
          <a:ln w="254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017520" y="3964940"/>
            <a:ext cx="304800" cy="365760"/>
          </a:xfrm>
          <a:prstGeom prst="rect">
            <a:avLst/>
          </a:prstGeom>
          <a:solidFill>
            <a:schemeClr val="bg1"/>
          </a:solidFill>
          <a:ln w="254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4523593" y="627498"/>
            <a:ext cx="3195955" cy="646331"/>
          </a:xfrm>
          <a:prstGeom prst="rect">
            <a:avLst/>
          </a:prstGeom>
          <a:noFill/>
        </p:spPr>
        <p:txBody>
          <a:bodyPr wrap="square" rtlCol="0">
            <a:spAutoFit/>
          </a:bodyPr>
          <a:lstStyle/>
          <a:p>
            <a:pPr indent="0" algn="ctr">
              <a:buNone/>
            </a:pPr>
            <a:r>
              <a:rPr lang="en-US" alt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rPr>
              <a:t>Solution</a:t>
            </a:r>
            <a:endParaRPr 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endParaRPr>
          </a:p>
        </p:txBody>
      </p:sp>
      <p:grpSp>
        <p:nvGrpSpPr>
          <p:cNvPr id="6" name="组合 5"/>
          <p:cNvGrpSpPr/>
          <p:nvPr/>
        </p:nvGrpSpPr>
        <p:grpSpPr>
          <a:xfrm>
            <a:off x="630114" y="1773287"/>
            <a:ext cx="257795" cy="144961"/>
            <a:chOff x="792158" y="2069552"/>
            <a:chExt cx="440985" cy="238258"/>
          </a:xfrm>
        </p:grpSpPr>
        <p:sp>
          <p:nvSpPr>
            <p:cNvPr id="7" name="等腰三角形 6"/>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888379" y="1649553"/>
            <a:ext cx="10891777" cy="461665"/>
          </a:xfrm>
          <a:prstGeom prst="rect">
            <a:avLst/>
          </a:prstGeom>
          <a:noFill/>
        </p:spPr>
        <p:txBody>
          <a:bodyPr wrap="square" rtlCol="0">
            <a:spAutoFit/>
          </a:bodyPr>
          <a:lstStyle/>
          <a:p>
            <a:r>
              <a:rPr lang="en-US" altLang="zh-CN" sz="2400" b="1" dirty="0" err="1"/>
              <a:t>StyleGAN</a:t>
            </a:r>
            <a:r>
              <a:rPr lang="en-US" altLang="zh-CN" sz="2400" b="1" dirty="0"/>
              <a:t> Inversion: from image to code</a:t>
            </a:r>
            <a:endParaRPr lang="zh-CN" altLang="en-US" sz="2400" b="1" dirty="0"/>
          </a:p>
        </p:txBody>
      </p:sp>
      <p:sp>
        <p:nvSpPr>
          <p:cNvPr id="24" name="文本框 23"/>
          <p:cNvSpPr txBox="1"/>
          <p:nvPr/>
        </p:nvSpPr>
        <p:spPr>
          <a:xfrm>
            <a:off x="888379" y="2166028"/>
            <a:ext cx="11176000" cy="830997"/>
          </a:xfrm>
          <a:prstGeom prst="rect">
            <a:avLst/>
          </a:prstGeom>
          <a:noFill/>
        </p:spPr>
        <p:txBody>
          <a:bodyPr wrap="square" rtlCol="0">
            <a:spAutoFit/>
          </a:bodyPr>
          <a:lstStyle/>
          <a:p>
            <a:r>
              <a:rPr lang="en-US" altLang="zh-CN" sz="2400" dirty="0"/>
              <a:t>To retouch the face in    -space, we employ a set of loss functions to guide </a:t>
            </a:r>
            <a:r>
              <a:rPr lang="en-US" altLang="zh-CN" sz="2400" dirty="0" err="1"/>
              <a:t>StyleGAN</a:t>
            </a:r>
            <a:r>
              <a:rPr lang="en-US" altLang="zh-CN" sz="2400" dirty="0"/>
              <a:t> inversion that the content code is optimized towards user preferences.</a:t>
            </a:r>
            <a:endParaRPr lang="zh-CN" altLang="en-US" sz="2400" dirty="0"/>
          </a:p>
        </p:txBody>
      </p:sp>
      <p:graphicFrame>
        <p:nvGraphicFramePr>
          <p:cNvPr id="2" name="对象 1"/>
          <p:cNvGraphicFramePr>
            <a:graphicFrameLocks noChangeAspect="1"/>
          </p:cNvGraphicFramePr>
          <p:nvPr>
            <p:extLst>
              <p:ext uri="{D42A27DB-BD31-4B8C-83A1-F6EECF244321}">
                <p14:modId xmlns:p14="http://schemas.microsoft.com/office/powerpoint/2010/main" val="2979754929"/>
              </p:ext>
            </p:extLst>
          </p:nvPr>
        </p:nvGraphicFramePr>
        <p:xfrm>
          <a:off x="3893503" y="2166028"/>
          <a:ext cx="444817" cy="535483"/>
        </p:xfrm>
        <a:graphic>
          <a:graphicData uri="http://schemas.openxmlformats.org/presentationml/2006/ole">
            <mc:AlternateContent xmlns:mc="http://schemas.openxmlformats.org/markup-compatibility/2006">
              <mc:Choice xmlns:v="urn:schemas-microsoft-com:vml" Requires="v">
                <p:oleObj name="AxMath" r:id="rId5" imgW="249120" imgH="300600" progId="Equation.AxMath">
                  <p:embed/>
                </p:oleObj>
              </mc:Choice>
              <mc:Fallback>
                <p:oleObj name="AxMath" r:id="rId5" imgW="249120" imgH="300600" progId="Equation.AxMath">
                  <p:embed/>
                  <p:pic>
                    <p:nvPicPr>
                      <p:cNvPr id="0" name=""/>
                      <p:cNvPicPr/>
                      <p:nvPr/>
                    </p:nvPicPr>
                    <p:blipFill>
                      <a:blip r:embed="rId6"/>
                      <a:stretch>
                        <a:fillRect/>
                      </a:stretch>
                    </p:blipFill>
                    <p:spPr>
                      <a:xfrm>
                        <a:off x="3893503" y="2166028"/>
                        <a:ext cx="444817" cy="535483"/>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1156666549"/>
              </p:ext>
            </p:extLst>
          </p:nvPr>
        </p:nvGraphicFramePr>
        <p:xfrm>
          <a:off x="1227138" y="3571875"/>
          <a:ext cx="9788525" cy="1152525"/>
        </p:xfrm>
        <a:graphic>
          <a:graphicData uri="http://schemas.openxmlformats.org/presentationml/2006/ole">
            <mc:AlternateContent xmlns:mc="http://schemas.openxmlformats.org/markup-compatibility/2006">
              <mc:Choice xmlns:v="urn:schemas-microsoft-com:vml" Requires="v">
                <p:oleObj name="AxMath" r:id="rId7" imgW="4581000" imgH="539280" progId="Equation.AxMath">
                  <p:embed/>
                </p:oleObj>
              </mc:Choice>
              <mc:Fallback>
                <p:oleObj name="AxMath" r:id="rId7" imgW="4581000" imgH="539280" progId="Equation.AxMath">
                  <p:embed/>
                  <p:pic>
                    <p:nvPicPr>
                      <p:cNvPr id="0" name=""/>
                      <p:cNvPicPr/>
                      <p:nvPr/>
                    </p:nvPicPr>
                    <p:blipFill>
                      <a:blip r:embed="rId8"/>
                      <a:stretch>
                        <a:fillRect/>
                      </a:stretch>
                    </p:blipFill>
                    <p:spPr>
                      <a:xfrm>
                        <a:off x="1227138" y="3571875"/>
                        <a:ext cx="9788525" cy="1152525"/>
                      </a:xfrm>
                      <a:prstGeom prst="rect">
                        <a:avLst/>
                      </a:prstGeom>
                    </p:spPr>
                  </p:pic>
                </p:oleObj>
              </mc:Fallback>
            </mc:AlternateContent>
          </a:graphicData>
        </a:graphic>
      </p:graphicFrame>
      <p:cxnSp>
        <p:nvCxnSpPr>
          <p:cNvPr id="32" name="直接连接符 31"/>
          <p:cNvCxnSpPr>
            <a:endCxn id="35" idx="1"/>
          </p:cNvCxnSpPr>
          <p:nvPr/>
        </p:nvCxnSpPr>
        <p:spPr>
          <a:xfrm flipV="1">
            <a:off x="4275395" y="3277117"/>
            <a:ext cx="1383061" cy="42637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5658456" y="3092451"/>
            <a:ext cx="2527125" cy="369332"/>
          </a:xfrm>
          <a:prstGeom prst="rect">
            <a:avLst/>
          </a:prstGeom>
          <a:noFill/>
          <a:ln>
            <a:solidFill>
              <a:schemeClr val="accent6">
                <a:lumMod val="75000"/>
              </a:schemeClr>
            </a:solidFill>
          </a:ln>
        </p:spPr>
        <p:txBody>
          <a:bodyPr wrap="square" rtlCol="0">
            <a:spAutoFit/>
          </a:bodyPr>
          <a:lstStyle/>
          <a:p>
            <a:r>
              <a:rPr lang="en-US" altLang="zh-CN" dirty="0"/>
              <a:t> The weights of losses</a:t>
            </a:r>
            <a:endParaRPr lang="zh-CN" altLang="en-US" dirty="0"/>
          </a:p>
        </p:txBody>
      </p:sp>
      <p:cxnSp>
        <p:nvCxnSpPr>
          <p:cNvPr id="45" name="直接连接符 44"/>
          <p:cNvCxnSpPr>
            <a:stCxn id="35" idx="3"/>
          </p:cNvCxnSpPr>
          <p:nvPr/>
        </p:nvCxnSpPr>
        <p:spPr>
          <a:xfrm>
            <a:off x="8185581" y="3277117"/>
            <a:ext cx="1405459" cy="42637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2571646" y="3571239"/>
            <a:ext cx="445875" cy="393701"/>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122006" y="3189723"/>
            <a:ext cx="1977886" cy="369332"/>
          </a:xfrm>
          <a:prstGeom prst="rect">
            <a:avLst/>
          </a:prstGeom>
          <a:noFill/>
          <a:ln>
            <a:solidFill>
              <a:schemeClr val="accent6">
                <a:lumMod val="75000"/>
              </a:schemeClr>
            </a:solidFill>
          </a:ln>
        </p:spPr>
        <p:txBody>
          <a:bodyPr wrap="square" rtlCol="0">
            <a:spAutoFit/>
          </a:bodyPr>
          <a:lstStyle/>
          <a:p>
            <a:r>
              <a:rPr lang="en-US" altLang="zh-CN" dirty="0"/>
              <a:t>The learning rate</a:t>
            </a:r>
            <a:endParaRPr lang="zh-CN" altLang="en-US" dirty="0"/>
          </a:p>
        </p:txBody>
      </p:sp>
      <p:graphicFrame>
        <p:nvGraphicFramePr>
          <p:cNvPr id="51" name="对象 50"/>
          <p:cNvGraphicFramePr>
            <a:graphicFrameLocks noChangeAspect="1"/>
          </p:cNvGraphicFramePr>
          <p:nvPr>
            <p:extLst>
              <p:ext uri="{D42A27DB-BD31-4B8C-83A1-F6EECF244321}">
                <p14:modId xmlns:p14="http://schemas.microsoft.com/office/powerpoint/2010/main" val="2838103401"/>
              </p:ext>
            </p:extLst>
          </p:nvPr>
        </p:nvGraphicFramePr>
        <p:xfrm>
          <a:off x="1227423" y="5023237"/>
          <a:ext cx="3471899" cy="529612"/>
        </p:xfrm>
        <a:graphic>
          <a:graphicData uri="http://schemas.openxmlformats.org/presentationml/2006/ole">
            <mc:AlternateContent xmlns:mc="http://schemas.openxmlformats.org/markup-compatibility/2006">
              <mc:Choice xmlns:v="urn:schemas-microsoft-com:vml" Requires="v">
                <p:oleObj name="AxMath" r:id="rId9" imgW="1966680" imgH="300600" progId="Equation.AxMath">
                  <p:embed/>
                </p:oleObj>
              </mc:Choice>
              <mc:Fallback>
                <p:oleObj name="AxMath" r:id="rId9" imgW="1966680" imgH="300600" progId="Equation.AxMath">
                  <p:embed/>
                  <p:pic>
                    <p:nvPicPr>
                      <p:cNvPr id="0" name=""/>
                      <p:cNvPicPr/>
                      <p:nvPr/>
                    </p:nvPicPr>
                    <p:blipFill>
                      <a:blip r:embed="rId10"/>
                      <a:stretch>
                        <a:fillRect/>
                      </a:stretch>
                    </p:blipFill>
                    <p:spPr>
                      <a:xfrm>
                        <a:off x="1227423" y="5023237"/>
                        <a:ext cx="3471899" cy="529612"/>
                      </a:xfrm>
                      <a:prstGeom prst="rect">
                        <a:avLst/>
                      </a:prstGeom>
                    </p:spPr>
                  </p:pic>
                </p:oleObj>
              </mc:Fallback>
            </mc:AlternateContent>
          </a:graphicData>
        </a:graphic>
      </p:graphicFrame>
      <p:graphicFrame>
        <p:nvGraphicFramePr>
          <p:cNvPr id="52" name="对象 51"/>
          <p:cNvGraphicFramePr>
            <a:graphicFrameLocks noChangeAspect="1"/>
          </p:cNvGraphicFramePr>
          <p:nvPr>
            <p:extLst>
              <p:ext uri="{D42A27DB-BD31-4B8C-83A1-F6EECF244321}">
                <p14:modId xmlns:p14="http://schemas.microsoft.com/office/powerpoint/2010/main" val="1495831699"/>
              </p:ext>
            </p:extLst>
          </p:nvPr>
        </p:nvGraphicFramePr>
        <p:xfrm>
          <a:off x="1263781" y="5851687"/>
          <a:ext cx="2629722" cy="540237"/>
        </p:xfrm>
        <a:graphic>
          <a:graphicData uri="http://schemas.openxmlformats.org/presentationml/2006/ole">
            <mc:AlternateContent xmlns:mc="http://schemas.openxmlformats.org/markup-compatibility/2006">
              <mc:Choice xmlns:v="urn:schemas-microsoft-com:vml" Requires="v">
                <p:oleObj name="AxMath" r:id="rId11" imgW="1460880" imgH="300600" progId="Equation.AxMath">
                  <p:embed/>
                </p:oleObj>
              </mc:Choice>
              <mc:Fallback>
                <p:oleObj name="AxMath" r:id="rId11" imgW="1460880" imgH="300600" progId="Equation.AxMath">
                  <p:embed/>
                  <p:pic>
                    <p:nvPicPr>
                      <p:cNvPr id="0" name=""/>
                      <p:cNvPicPr/>
                      <p:nvPr/>
                    </p:nvPicPr>
                    <p:blipFill>
                      <a:blip r:embed="rId12"/>
                      <a:stretch>
                        <a:fillRect/>
                      </a:stretch>
                    </p:blipFill>
                    <p:spPr>
                      <a:xfrm>
                        <a:off x="1263781" y="5851687"/>
                        <a:ext cx="2629722" cy="540237"/>
                      </a:xfrm>
                      <a:prstGeom prst="rect">
                        <a:avLst/>
                      </a:prstGeom>
                    </p:spPr>
                  </p:pic>
                </p:oleObj>
              </mc:Fallback>
            </mc:AlternateContent>
          </a:graphicData>
        </a:graphic>
      </p:graphicFrame>
      <p:graphicFrame>
        <p:nvGraphicFramePr>
          <p:cNvPr id="53" name="对象 52"/>
          <p:cNvGraphicFramePr>
            <a:graphicFrameLocks noChangeAspect="1"/>
          </p:cNvGraphicFramePr>
          <p:nvPr>
            <p:extLst>
              <p:ext uri="{D42A27DB-BD31-4B8C-83A1-F6EECF244321}">
                <p14:modId xmlns:p14="http://schemas.microsoft.com/office/powerpoint/2010/main" val="2658269188"/>
              </p:ext>
            </p:extLst>
          </p:nvPr>
        </p:nvGraphicFramePr>
        <p:xfrm>
          <a:off x="5699110" y="5041863"/>
          <a:ext cx="4382432" cy="513503"/>
        </p:xfrm>
        <a:graphic>
          <a:graphicData uri="http://schemas.openxmlformats.org/presentationml/2006/ole">
            <mc:AlternateContent xmlns:mc="http://schemas.openxmlformats.org/markup-compatibility/2006">
              <mc:Choice xmlns:v="urn:schemas-microsoft-com:vml" Requires="v">
                <p:oleObj name="AxMath" r:id="rId13" imgW="2561400" imgH="300600" progId="Equation.AxMath">
                  <p:embed/>
                </p:oleObj>
              </mc:Choice>
              <mc:Fallback>
                <p:oleObj name="AxMath" r:id="rId13" imgW="2561400" imgH="300600" progId="Equation.AxMath">
                  <p:embed/>
                  <p:pic>
                    <p:nvPicPr>
                      <p:cNvPr id="0" name=""/>
                      <p:cNvPicPr/>
                      <p:nvPr/>
                    </p:nvPicPr>
                    <p:blipFill>
                      <a:blip r:embed="rId14"/>
                      <a:stretch>
                        <a:fillRect/>
                      </a:stretch>
                    </p:blipFill>
                    <p:spPr>
                      <a:xfrm>
                        <a:off x="5699110" y="5041863"/>
                        <a:ext cx="4382432" cy="513503"/>
                      </a:xfrm>
                      <a:prstGeom prst="rect">
                        <a:avLst/>
                      </a:prstGeom>
                    </p:spPr>
                  </p:pic>
                </p:oleObj>
              </mc:Fallback>
            </mc:AlternateContent>
          </a:graphicData>
        </a:graphic>
      </p:graphicFrame>
      <p:graphicFrame>
        <p:nvGraphicFramePr>
          <p:cNvPr id="54" name="对象 53"/>
          <p:cNvGraphicFramePr>
            <a:graphicFrameLocks noChangeAspect="1"/>
          </p:cNvGraphicFramePr>
          <p:nvPr>
            <p:extLst>
              <p:ext uri="{D42A27DB-BD31-4B8C-83A1-F6EECF244321}">
                <p14:modId xmlns:p14="http://schemas.microsoft.com/office/powerpoint/2010/main" val="189366392"/>
              </p:ext>
            </p:extLst>
          </p:nvPr>
        </p:nvGraphicFramePr>
        <p:xfrm>
          <a:off x="5699110" y="5688230"/>
          <a:ext cx="4840792" cy="830136"/>
        </p:xfrm>
        <a:graphic>
          <a:graphicData uri="http://schemas.openxmlformats.org/presentationml/2006/ole">
            <mc:AlternateContent xmlns:mc="http://schemas.openxmlformats.org/markup-compatibility/2006">
              <mc:Choice xmlns:v="urn:schemas-microsoft-com:vml" Requires="v">
                <p:oleObj name="AxMath" r:id="rId15" imgW="3074040" imgH="526320" progId="Equation.AxMath">
                  <p:embed/>
                </p:oleObj>
              </mc:Choice>
              <mc:Fallback>
                <p:oleObj name="AxMath" r:id="rId15" imgW="3074040" imgH="526320" progId="Equation.AxMath">
                  <p:embed/>
                  <p:pic>
                    <p:nvPicPr>
                      <p:cNvPr id="0" name=""/>
                      <p:cNvPicPr/>
                      <p:nvPr/>
                    </p:nvPicPr>
                    <p:blipFill>
                      <a:blip r:embed="rId16"/>
                      <a:stretch>
                        <a:fillRect/>
                      </a:stretch>
                    </p:blipFill>
                    <p:spPr>
                      <a:xfrm>
                        <a:off x="5699110" y="5688230"/>
                        <a:ext cx="4840792" cy="830136"/>
                      </a:xfrm>
                      <a:prstGeom prst="rect">
                        <a:avLst/>
                      </a:prstGeom>
                    </p:spPr>
                  </p:pic>
                </p:oleObj>
              </mc:Fallback>
            </mc:AlternateContent>
          </a:graphicData>
        </a:graphic>
      </p:graphicFrame>
      <p:cxnSp>
        <p:nvCxnSpPr>
          <p:cNvPr id="57" name="直接连接符 56"/>
          <p:cNvCxnSpPr/>
          <p:nvPr/>
        </p:nvCxnSpPr>
        <p:spPr>
          <a:xfrm>
            <a:off x="5996361" y="3461783"/>
            <a:ext cx="0" cy="24171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7847675" y="3461783"/>
            <a:ext cx="0" cy="24171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71228427"/>
      </p:ext>
    </p:extLst>
  </p:cSld>
  <p:clrMapOvr>
    <a:masterClrMapping/>
  </p:clrMapOvr>
  <mc:AlternateContent xmlns:mc="http://schemas.openxmlformats.org/markup-compatibility/2006" xmlns:p14="http://schemas.microsoft.com/office/powerpoint/2010/main">
    <mc:Choice Requires="p14">
      <p:transition spd="slow" p14:dur="2000" advTm="24403"/>
    </mc:Choice>
    <mc:Fallback xmlns="">
      <p:transition spd="slow" advTm="2440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2" name="文本框 41"/>
          <p:cNvSpPr txBox="1"/>
          <p:nvPr/>
        </p:nvSpPr>
        <p:spPr>
          <a:xfrm>
            <a:off x="4523593" y="627498"/>
            <a:ext cx="31959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353F7D"/>
                </a:solidFill>
                <a:effectLst/>
                <a:uLnTx/>
                <a:uFillTx/>
                <a:latin typeface="Arial" panose="020B0604020202020204" pitchFamily="34" charset="0"/>
                <a:ea typeface="阿里巴巴普惠体 R" panose="00020600040101010101" pitchFamily="18" charset="-122"/>
                <a:cs typeface="Arial" panose="020B0604020202020204" pitchFamily="34" charset="0"/>
                <a:sym typeface="+mn-ea"/>
              </a:rPr>
              <a:t>Solution</a:t>
            </a:r>
            <a:endParaRPr kumimoji="0" lang="zh-CN" altLang="en-US" sz="3600" b="1" i="0" u="none" strike="noStrike" kern="1200" cap="none" spc="0" normalizeH="0" baseline="0" noProof="0" dirty="0">
              <a:ln>
                <a:noFill/>
              </a:ln>
              <a:solidFill>
                <a:srgbClr val="353F7D"/>
              </a:solidFill>
              <a:effectLst/>
              <a:uLnTx/>
              <a:uFillTx/>
              <a:latin typeface="Arial" panose="020B0604020202020204" pitchFamily="34" charset="0"/>
              <a:ea typeface="阿里巴巴普惠体 R" panose="00020600040101010101" pitchFamily="18" charset="-122"/>
              <a:cs typeface="Arial" panose="020B0604020202020204" pitchFamily="34" charset="0"/>
              <a:sym typeface="+mn-ea"/>
            </a:endParaRPr>
          </a:p>
        </p:txBody>
      </p:sp>
      <p:grpSp>
        <p:nvGrpSpPr>
          <p:cNvPr id="6" name="组合 5"/>
          <p:cNvGrpSpPr/>
          <p:nvPr/>
        </p:nvGrpSpPr>
        <p:grpSpPr>
          <a:xfrm>
            <a:off x="630114" y="1773287"/>
            <a:ext cx="257795" cy="144961"/>
            <a:chOff x="792158" y="2069552"/>
            <a:chExt cx="440985" cy="238258"/>
          </a:xfrm>
        </p:grpSpPr>
        <p:sp>
          <p:nvSpPr>
            <p:cNvPr id="7" name="等腰三角形 6"/>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 name="等腰三角形 7"/>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sp>
        <p:nvSpPr>
          <p:cNvPr id="3" name="文本框 2"/>
          <p:cNvSpPr txBox="1"/>
          <p:nvPr/>
        </p:nvSpPr>
        <p:spPr>
          <a:xfrm>
            <a:off x="888379" y="1649553"/>
            <a:ext cx="108917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srgbClr val="000000"/>
                </a:solidFill>
                <a:effectLst/>
                <a:uLnTx/>
                <a:uFillTx/>
                <a:latin typeface="Arial"/>
                <a:ea typeface="微软雅黑"/>
                <a:cs typeface="+mn-cs"/>
              </a:rPr>
              <a:t>StyleGAN</a:t>
            </a:r>
            <a:r>
              <a:rPr kumimoji="0" lang="en-US" altLang="zh-CN" sz="2400" b="1" i="0" u="none" strike="noStrike" kern="1200" cap="none" spc="0" normalizeH="0" baseline="0" noProof="0" dirty="0">
                <a:ln>
                  <a:noFill/>
                </a:ln>
                <a:solidFill>
                  <a:srgbClr val="000000"/>
                </a:solidFill>
                <a:effectLst/>
                <a:uLnTx/>
                <a:uFillTx/>
                <a:latin typeface="Arial"/>
                <a:ea typeface="微软雅黑"/>
                <a:cs typeface="+mn-cs"/>
              </a:rPr>
              <a:t> Inversion: from image to code</a:t>
            </a:r>
            <a:endParaRPr kumimoji="0" lang="zh-CN" altLang="en-US" sz="2400" b="1"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5" name="图片 4">
            <a:extLst>
              <a:ext uri="{FF2B5EF4-FFF2-40B4-BE49-F238E27FC236}">
                <a16:creationId xmlns:a16="http://schemas.microsoft.com/office/drawing/2014/main" id="{788F403D-DF40-2FA2-D06B-EED016A653BA}"/>
              </a:ext>
            </a:extLst>
          </p:cNvPr>
          <p:cNvPicPr>
            <a:picLocks noChangeAspect="1"/>
          </p:cNvPicPr>
          <p:nvPr/>
        </p:nvPicPr>
        <p:blipFill>
          <a:blip r:embed="rId5"/>
          <a:stretch>
            <a:fillRect/>
          </a:stretch>
        </p:blipFill>
        <p:spPr>
          <a:xfrm>
            <a:off x="628728" y="2304333"/>
            <a:ext cx="5814978" cy="3637711"/>
          </a:xfrm>
          <a:prstGeom prst="rect">
            <a:avLst/>
          </a:prstGeom>
        </p:spPr>
      </p:pic>
      <p:sp>
        <p:nvSpPr>
          <p:cNvPr id="9" name="文本框 8">
            <a:extLst>
              <a:ext uri="{FF2B5EF4-FFF2-40B4-BE49-F238E27FC236}">
                <a16:creationId xmlns:a16="http://schemas.microsoft.com/office/drawing/2014/main" id="{01222877-76C2-6DFF-3638-F2928E934C25}"/>
              </a:ext>
            </a:extLst>
          </p:cNvPr>
          <p:cNvSpPr txBox="1"/>
          <p:nvPr/>
        </p:nvSpPr>
        <p:spPr>
          <a:xfrm>
            <a:off x="7111999" y="2683769"/>
            <a:ext cx="3826934" cy="3046988"/>
          </a:xfrm>
          <a:prstGeom prst="rect">
            <a:avLst/>
          </a:prstGeom>
          <a:noFill/>
        </p:spPr>
        <p:txBody>
          <a:bodyPr wrap="square">
            <a:spAutoFit/>
          </a:bodyPr>
          <a:lstStyle/>
          <a:p>
            <a:r>
              <a:rPr lang="zh-CN" altLang="en-US" sz="2400" dirty="0"/>
              <a:t>In each iteration, the edited content code follows the sequence </a:t>
            </a:r>
            <a:endParaRPr lang="en-US" altLang="zh-CN" sz="2400" dirty="0"/>
          </a:p>
          <a:p>
            <a:endParaRPr lang="en-US" altLang="zh-CN" sz="2400" dirty="0"/>
          </a:p>
          <a:p>
            <a:r>
              <a:rPr lang="zh-CN" altLang="en-US" sz="2400" dirty="0"/>
              <a:t>to generate the retouched face. This kind of coarse to finegrained refinement is iterated until convergence.</a:t>
            </a:r>
          </a:p>
        </p:txBody>
      </p:sp>
      <p:graphicFrame>
        <p:nvGraphicFramePr>
          <p:cNvPr id="2" name="对象 1"/>
          <p:cNvGraphicFramePr>
            <a:graphicFrameLocks noChangeAspect="1"/>
          </p:cNvGraphicFramePr>
          <p:nvPr>
            <p:extLst>
              <p:ext uri="{D42A27DB-BD31-4B8C-83A1-F6EECF244321}">
                <p14:modId xmlns:p14="http://schemas.microsoft.com/office/powerpoint/2010/main" val="2060803155"/>
              </p:ext>
            </p:extLst>
          </p:nvPr>
        </p:nvGraphicFramePr>
        <p:xfrm>
          <a:off x="7214869" y="3758698"/>
          <a:ext cx="3156501" cy="550412"/>
        </p:xfrm>
        <a:graphic>
          <a:graphicData uri="http://schemas.openxmlformats.org/presentationml/2006/ole">
            <mc:AlternateContent xmlns:mc="http://schemas.openxmlformats.org/markup-compatibility/2006">
              <mc:Choice xmlns:v="urn:schemas-microsoft-com:vml" Requires="v">
                <p:oleObj name="AxMath" r:id="rId6" imgW="1648080" imgH="286920" progId="Equation.AxMath">
                  <p:embed/>
                </p:oleObj>
              </mc:Choice>
              <mc:Fallback>
                <p:oleObj name="AxMath" r:id="rId6" imgW="1648080" imgH="286920" progId="Equation.AxMath">
                  <p:embed/>
                  <p:pic>
                    <p:nvPicPr>
                      <p:cNvPr id="0" name=""/>
                      <p:cNvPicPr/>
                      <p:nvPr/>
                    </p:nvPicPr>
                    <p:blipFill>
                      <a:blip r:embed="rId7"/>
                      <a:stretch>
                        <a:fillRect/>
                      </a:stretch>
                    </p:blipFill>
                    <p:spPr>
                      <a:xfrm>
                        <a:off x="7214869" y="3758698"/>
                        <a:ext cx="3156501" cy="55041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113683362"/>
      </p:ext>
    </p:extLst>
  </p:cSld>
  <p:clrMapOvr>
    <a:masterClrMapping/>
  </p:clrMapOvr>
  <mc:AlternateContent xmlns:mc="http://schemas.openxmlformats.org/markup-compatibility/2006" xmlns:p14="http://schemas.microsoft.com/office/powerpoint/2010/main">
    <mc:Choice Requires="p14">
      <p:transition spd="slow" p14:dur="2000" advTm="20350"/>
    </mc:Choice>
    <mc:Fallback xmlns="">
      <p:transition spd="slow" advTm="2035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2" name="文本框 41"/>
          <p:cNvSpPr txBox="1"/>
          <p:nvPr/>
        </p:nvSpPr>
        <p:spPr>
          <a:xfrm>
            <a:off x="4523593" y="619974"/>
            <a:ext cx="3195955" cy="646331"/>
          </a:xfrm>
          <a:prstGeom prst="rect">
            <a:avLst/>
          </a:prstGeom>
          <a:noFill/>
        </p:spPr>
        <p:txBody>
          <a:bodyPr wrap="square" rtlCol="0">
            <a:spAutoFit/>
          </a:bodyPr>
          <a:lstStyle/>
          <a:p>
            <a:pPr indent="0" algn="ctr">
              <a:buNone/>
            </a:pPr>
            <a:r>
              <a:rPr lang="en-US" alt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rPr>
              <a:t>Experiments</a:t>
            </a:r>
            <a:endParaRPr 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endParaRPr>
          </a:p>
        </p:txBody>
      </p:sp>
      <p:grpSp>
        <p:nvGrpSpPr>
          <p:cNvPr id="6" name="组合 5"/>
          <p:cNvGrpSpPr/>
          <p:nvPr/>
        </p:nvGrpSpPr>
        <p:grpSpPr>
          <a:xfrm>
            <a:off x="630114" y="1773287"/>
            <a:ext cx="257795" cy="144961"/>
            <a:chOff x="792158" y="2069552"/>
            <a:chExt cx="440985" cy="238258"/>
          </a:xfrm>
        </p:grpSpPr>
        <p:sp>
          <p:nvSpPr>
            <p:cNvPr id="7" name="等腰三角形 6"/>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888379" y="1650843"/>
            <a:ext cx="11065081" cy="830997"/>
          </a:xfrm>
          <a:prstGeom prst="rect">
            <a:avLst/>
          </a:prstGeom>
          <a:noFill/>
        </p:spPr>
        <p:txBody>
          <a:bodyPr wrap="square" rtlCol="0">
            <a:spAutoFit/>
          </a:bodyPr>
          <a:lstStyle/>
          <a:p>
            <a:r>
              <a:rPr lang="en-US" altLang="zh-CN" sz="2400" b="1" dirty="0"/>
              <a:t>Evaluation criterion. </a:t>
            </a:r>
            <a:r>
              <a:rPr lang="en-US" altLang="zh-CN" sz="2400" dirty="0"/>
              <a:t>We define a new criterion, namely </a:t>
            </a:r>
            <a:r>
              <a:rPr lang="en-US" altLang="zh-CN" sz="2400" dirty="0">
                <a:solidFill>
                  <a:srgbClr val="FF0000"/>
                </a:solidFill>
              </a:rPr>
              <a:t>beauty to preservation (BTP)</a:t>
            </a:r>
            <a:r>
              <a:rPr lang="en-US" altLang="zh-CN" sz="2400" dirty="0"/>
              <a:t>, to evaluate the beautification effect in terms of a given target score.</a:t>
            </a:r>
            <a:endParaRPr lang="zh-CN" altLang="en-US" sz="2400" dirty="0"/>
          </a:p>
        </p:txBody>
      </p:sp>
      <p:grpSp>
        <p:nvGrpSpPr>
          <p:cNvPr id="10" name="组合 9"/>
          <p:cNvGrpSpPr/>
          <p:nvPr/>
        </p:nvGrpSpPr>
        <p:grpSpPr>
          <a:xfrm>
            <a:off x="629199" y="3984850"/>
            <a:ext cx="257795" cy="144961"/>
            <a:chOff x="792158" y="2069552"/>
            <a:chExt cx="440985" cy="238258"/>
          </a:xfrm>
        </p:grpSpPr>
        <p:sp>
          <p:nvSpPr>
            <p:cNvPr id="11" name="等腰三角形 10"/>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886994" y="3826498"/>
            <a:ext cx="10853531" cy="461665"/>
          </a:xfrm>
          <a:prstGeom prst="rect">
            <a:avLst/>
          </a:prstGeom>
          <a:noFill/>
        </p:spPr>
        <p:txBody>
          <a:bodyPr wrap="square" rtlCol="0">
            <a:spAutoFit/>
          </a:bodyPr>
          <a:lstStyle/>
          <a:p>
            <a:r>
              <a:rPr lang="en-US" altLang="zh-CN" sz="2400" b="1" dirty="0"/>
              <a:t>Evaluation data. </a:t>
            </a:r>
            <a:r>
              <a:rPr lang="en-US" altLang="zh-CN" sz="2400" dirty="0"/>
              <a:t>Faces selected from the Internet and the </a:t>
            </a:r>
            <a:r>
              <a:rPr lang="en-US" altLang="zh-CN" sz="2400" dirty="0" err="1"/>
              <a:t>CelebA</a:t>
            </a:r>
            <a:r>
              <a:rPr lang="en-US" altLang="zh-CN" sz="2400" dirty="0"/>
              <a:t>-HQ dataset.</a:t>
            </a:r>
            <a:endParaRPr lang="zh-CN" altLang="en-US" sz="2400" dirty="0"/>
          </a:p>
        </p:txBody>
      </p:sp>
      <p:grpSp>
        <p:nvGrpSpPr>
          <p:cNvPr id="14" name="组合 13"/>
          <p:cNvGrpSpPr/>
          <p:nvPr/>
        </p:nvGrpSpPr>
        <p:grpSpPr>
          <a:xfrm>
            <a:off x="628741" y="4949469"/>
            <a:ext cx="257795" cy="144961"/>
            <a:chOff x="792158" y="2069552"/>
            <a:chExt cx="440985" cy="238258"/>
          </a:xfrm>
        </p:grpSpPr>
        <p:sp>
          <p:nvSpPr>
            <p:cNvPr id="15" name="等腰三角形 14"/>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886079" y="4756818"/>
            <a:ext cx="11078265" cy="1200329"/>
          </a:xfrm>
          <a:prstGeom prst="rect">
            <a:avLst/>
          </a:prstGeom>
          <a:noFill/>
        </p:spPr>
        <p:txBody>
          <a:bodyPr wrap="square" rtlCol="0">
            <a:spAutoFit/>
          </a:bodyPr>
          <a:lstStyle/>
          <a:p>
            <a:r>
              <a:rPr lang="en-US" altLang="zh-CN" sz="2400" b="1" dirty="0"/>
              <a:t>Pre-trained model. </a:t>
            </a:r>
            <a:r>
              <a:rPr lang="en-US" altLang="zh-CN" sz="2400" dirty="0"/>
              <a:t>All models are pre-trained and fixed weights in our experiments. The FBP model is inherited from a </a:t>
            </a:r>
            <a:r>
              <a:rPr lang="en-US" altLang="zh-CN" sz="2400" dirty="0" err="1"/>
              <a:t>AlexNet</a:t>
            </a:r>
            <a:r>
              <a:rPr lang="en-US" altLang="zh-CN" sz="2400" dirty="0"/>
              <a:t> model pre-trained on the SCUT-FBP5500 dataset.</a:t>
            </a:r>
            <a:endParaRPr lang="zh-CN" altLang="en-US" sz="2400" dirty="0"/>
          </a:p>
        </p:txBody>
      </p:sp>
      <p:graphicFrame>
        <p:nvGraphicFramePr>
          <p:cNvPr id="3" name="对象 2"/>
          <p:cNvGraphicFramePr>
            <a:graphicFrameLocks noChangeAspect="1"/>
          </p:cNvGraphicFramePr>
          <p:nvPr>
            <p:extLst>
              <p:ext uri="{D42A27DB-BD31-4B8C-83A1-F6EECF244321}">
                <p14:modId xmlns:p14="http://schemas.microsoft.com/office/powerpoint/2010/main" val="2766294377"/>
              </p:ext>
            </p:extLst>
          </p:nvPr>
        </p:nvGraphicFramePr>
        <p:xfrm>
          <a:off x="3656373" y="2598703"/>
          <a:ext cx="4930394" cy="1110932"/>
        </p:xfrm>
        <a:graphic>
          <a:graphicData uri="http://schemas.openxmlformats.org/presentationml/2006/ole">
            <mc:AlternateContent xmlns:mc="http://schemas.openxmlformats.org/markup-compatibility/2006">
              <mc:Choice xmlns:v="urn:schemas-microsoft-com:vml" Requires="v">
                <p:oleObj name="AxMath" r:id="rId5" imgW="2332080" imgH="525600" progId="Equation.AxMath">
                  <p:embed/>
                </p:oleObj>
              </mc:Choice>
              <mc:Fallback>
                <p:oleObj name="AxMath" r:id="rId5" imgW="2332080" imgH="525600" progId="Equation.AxMath">
                  <p:embed/>
                  <p:pic>
                    <p:nvPicPr>
                      <p:cNvPr id="0" name=""/>
                      <p:cNvPicPr/>
                      <p:nvPr/>
                    </p:nvPicPr>
                    <p:blipFill>
                      <a:blip r:embed="rId6"/>
                      <a:stretch>
                        <a:fillRect/>
                      </a:stretch>
                    </p:blipFill>
                    <p:spPr>
                      <a:xfrm>
                        <a:off x="3656373" y="2598703"/>
                        <a:ext cx="4930394" cy="111093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984563371"/>
      </p:ext>
    </p:extLst>
  </p:cSld>
  <p:clrMapOvr>
    <a:masterClrMapping/>
  </p:clrMapOvr>
  <mc:AlternateContent xmlns:mc="http://schemas.openxmlformats.org/markup-compatibility/2006" xmlns:p14="http://schemas.microsoft.com/office/powerpoint/2010/main">
    <mc:Choice Requires="p14">
      <p:transition spd="slow" p14:dur="2000" advTm="34839"/>
    </mc:Choice>
    <mc:Fallback xmlns="">
      <p:transition spd="slow" advTm="3483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2" name="文本框 41"/>
          <p:cNvSpPr txBox="1"/>
          <p:nvPr/>
        </p:nvSpPr>
        <p:spPr>
          <a:xfrm>
            <a:off x="4523592" y="627497"/>
            <a:ext cx="3195955" cy="646331"/>
          </a:xfrm>
          <a:prstGeom prst="rect">
            <a:avLst/>
          </a:prstGeom>
          <a:noFill/>
        </p:spPr>
        <p:txBody>
          <a:bodyPr wrap="square" rtlCol="0">
            <a:spAutoFit/>
          </a:bodyPr>
          <a:lstStyle/>
          <a:p>
            <a:pPr indent="0" algn="ctr">
              <a:buNone/>
            </a:pPr>
            <a:r>
              <a:rPr lang="en-US" alt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rPr>
              <a:t>Experiments</a:t>
            </a:r>
            <a:endParaRPr lang="zh-CN" sz="3600" b="1" dirty="0">
              <a:solidFill>
                <a:srgbClr val="353F7D"/>
              </a:solidFill>
              <a:latin typeface="Arial" panose="020B0604020202020204" pitchFamily="34" charset="0"/>
              <a:ea typeface="阿里巴巴普惠体 R" panose="00020600040101010101" pitchFamily="18" charset="-122"/>
              <a:cs typeface="Arial" panose="020B0604020202020204" pitchFamily="34" charset="0"/>
              <a:sym typeface="+mn-ea"/>
            </a:endParaRPr>
          </a:p>
        </p:txBody>
      </p:sp>
      <p:grpSp>
        <p:nvGrpSpPr>
          <p:cNvPr id="6" name="组合 5"/>
          <p:cNvGrpSpPr/>
          <p:nvPr/>
        </p:nvGrpSpPr>
        <p:grpSpPr>
          <a:xfrm>
            <a:off x="630114" y="1773287"/>
            <a:ext cx="257795" cy="144961"/>
            <a:chOff x="792158" y="2069552"/>
            <a:chExt cx="440985" cy="238258"/>
          </a:xfrm>
        </p:grpSpPr>
        <p:sp>
          <p:nvSpPr>
            <p:cNvPr id="7" name="等腰三角形 6"/>
            <p:cNvSpPr/>
            <p:nvPr/>
          </p:nvSpPr>
          <p:spPr>
            <a:xfrm rot="12636132">
              <a:off x="792158" y="2069552"/>
              <a:ext cx="439420" cy="124460"/>
            </a:xfrm>
            <a:prstGeom prst="triangle">
              <a:avLst/>
            </a:prstGeom>
            <a:solidFill>
              <a:srgbClr val="DE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9861530">
              <a:off x="793723" y="2183350"/>
              <a:ext cx="439420" cy="124460"/>
            </a:xfrm>
            <a:prstGeom prst="triangle">
              <a:avLst/>
            </a:prstGeom>
            <a:solidFill>
              <a:srgbClr val="35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888380" y="1613618"/>
            <a:ext cx="11065081" cy="461665"/>
          </a:xfrm>
          <a:prstGeom prst="rect">
            <a:avLst/>
          </a:prstGeom>
          <a:noFill/>
        </p:spPr>
        <p:txBody>
          <a:bodyPr wrap="square" rtlCol="0">
            <a:spAutoFit/>
          </a:bodyPr>
          <a:lstStyle/>
          <a:p>
            <a:r>
              <a:rPr lang="en-US" altLang="zh-CN" sz="2400" b="1" dirty="0"/>
              <a:t>Results on different race.</a:t>
            </a:r>
            <a:endParaRPr lang="zh-CN" altLang="en-US" sz="2400" dirty="0"/>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416" y="2075283"/>
            <a:ext cx="10058400" cy="4630783"/>
          </a:xfrm>
          <a:prstGeom prst="rect">
            <a:avLst/>
          </a:prstGeom>
        </p:spPr>
      </p:pic>
    </p:spTree>
    <p:custDataLst>
      <p:tags r:id="rId1"/>
    </p:custDataLst>
    <p:extLst>
      <p:ext uri="{BB962C8B-B14F-4D97-AF65-F5344CB8AC3E}">
        <p14:creationId xmlns:p14="http://schemas.microsoft.com/office/powerpoint/2010/main" val="1563522138"/>
      </p:ext>
    </p:extLst>
  </p:cSld>
  <p:clrMapOvr>
    <a:masterClrMapping/>
  </p:clrMapOvr>
  <mc:AlternateContent xmlns:mc="http://schemas.openxmlformats.org/markup-compatibility/2006" xmlns:p14="http://schemas.microsoft.com/office/powerpoint/2010/main">
    <mc:Choice Requires="p14">
      <p:transition spd="slow" p14:dur="2000" advTm="19491"/>
    </mc:Choice>
    <mc:Fallback xmlns="">
      <p:transition spd="slow" advTm="1949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580</Words>
  <Application>Microsoft Office PowerPoint</Application>
  <PresentationFormat>宽屏</PresentationFormat>
  <Paragraphs>81</Paragraphs>
  <Slides>14</Slides>
  <Notes>14</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14</vt:i4>
      </vt:variant>
    </vt:vector>
  </HeadingPairs>
  <TitlesOfParts>
    <vt:vector size="23" baseType="lpstr">
      <vt:lpstr>Inter</vt:lpstr>
      <vt:lpstr>阿里巴巴普惠体 M</vt:lpstr>
      <vt:lpstr>阿里巴巴普惠体 R</vt:lpstr>
      <vt:lpstr>微软雅黑</vt:lpstr>
      <vt:lpstr>Arial</vt:lpstr>
      <vt:lpstr>Calibri</vt:lpstr>
      <vt:lpstr>Wingdings</vt:lpstr>
      <vt:lpstr>Office 主题​​</vt:lpstr>
      <vt:lpstr>AxMath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dc:creator>
  <cp:lastModifiedBy>陈 旺</cp:lastModifiedBy>
  <cp:revision>223</cp:revision>
  <dcterms:created xsi:type="dcterms:W3CDTF">2019-06-19T02:08:00Z</dcterms:created>
  <dcterms:modified xsi:type="dcterms:W3CDTF">2023-05-25T11:02:59Z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KSOTemplateUUID">
    <vt:lpwstr>v1.0_mb_sOD5bpxBpKSv1iEZ5+niZQ==</vt:lpwstr>
  </property>
  <property fmtid="{D5CDD505-2E9C-101B-9397-08002B2CF9AE}" pid="4" name="ICV">
    <vt:lpwstr>0945BF445A774895A84C2B32C586186A</vt:lpwstr>
  </property>
</Properties>
</file>