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71" r:id="rId2"/>
    <p:sldId id="275" r:id="rId3"/>
    <p:sldId id="257" r:id="rId4"/>
    <p:sldId id="276" r:id="rId5"/>
    <p:sldId id="277" r:id="rId6"/>
    <p:sldId id="258" r:id="rId7"/>
    <p:sldId id="304" r:id="rId8"/>
    <p:sldId id="397" r:id="rId9"/>
    <p:sldId id="390" r:id="rId10"/>
    <p:sldId id="391" r:id="rId11"/>
    <p:sldId id="392" r:id="rId12"/>
    <p:sldId id="393" r:id="rId13"/>
    <p:sldId id="389" r:id="rId14"/>
    <p:sldId id="308" r:id="rId15"/>
    <p:sldId id="310" r:id="rId16"/>
    <p:sldId id="382" r:id="rId17"/>
    <p:sldId id="384" r:id="rId18"/>
    <p:sldId id="385" r:id="rId19"/>
    <p:sldId id="386" r:id="rId20"/>
    <p:sldId id="398" r:id="rId21"/>
    <p:sldId id="383" r:id="rId22"/>
    <p:sldId id="30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F765"/>
    <a:srgbClr val="C845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368" y="-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DED1A-42D4-4C80-BD20-F7785A450441}" type="datetimeFigureOut">
              <a:rPr lang="en-GB" smtClean="0"/>
              <a:t>09/05/2019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CC35B-B42E-457C-89B3-B1A19C477A0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9051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5D05C-8E24-B446-B83B-C605053A098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70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5D05C-8E24-B446-B83B-C605053A098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234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5D05C-8E24-B446-B83B-C605053A098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839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5D05C-8E24-B446-B83B-C605053A098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36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rgbClr val="5E6A7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424" y="3645024"/>
            <a:ext cx="8534400" cy="1752600"/>
          </a:xfrm>
        </p:spPr>
        <p:txBody>
          <a:bodyPr/>
          <a:lstStyle>
            <a:lvl1pPr marL="0" indent="0" algn="l">
              <a:buNone/>
              <a:defRPr i="1">
                <a:solidFill>
                  <a:srgbClr val="0098D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43215-AF24-423E-882B-F9E36755274A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91E7B16-C11D-48A6-9FE1-93A9A96AC7E6}" type="slidenum">
              <a:rPr lang="en-GB" smtClean="0"/>
              <a:pPr/>
              <a:t>‹#›</a:t>
            </a:fld>
            <a:r>
              <a:rPr lang="en-GB" dirty="0"/>
              <a:t> of 21</a:t>
            </a:r>
          </a:p>
        </p:txBody>
      </p:sp>
    </p:spTree>
    <p:extLst>
      <p:ext uri="{BB962C8B-B14F-4D97-AF65-F5344CB8AC3E}">
        <p14:creationId xmlns:p14="http://schemas.microsoft.com/office/powerpoint/2010/main" val="3866665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235F-2D13-4DA5-AD72-C226DDE38B0D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232984-A934-4912-B33B-CB7CBE769A74}"/>
              </a:ext>
            </a:extLst>
          </p:cNvPr>
          <p:cNvSpPr txBox="1">
            <a:spLocks/>
          </p:cNvSpPr>
          <p:nvPr userDrawn="1"/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1E7B16-C11D-48A6-9FE1-93A9A96AC7E6}" type="slidenum">
              <a:rPr lang="en-GB" smtClean="0"/>
              <a:pPr/>
              <a:t>‹#›</a:t>
            </a:fld>
            <a:r>
              <a:rPr lang="en-GB"/>
              <a:t> of 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8133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CA47-3CD2-46F2-BC2E-E63C8A762C4F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F56534-7C87-4F78-BCAC-C85C2DCF2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91E7B16-C11D-48A6-9FE1-93A9A96AC7E6}" type="slidenum">
              <a:rPr lang="en-GB" smtClean="0"/>
              <a:pPr/>
              <a:t>‹#›</a:t>
            </a:fld>
            <a:r>
              <a:rPr lang="en-GB" dirty="0"/>
              <a:t> of 21</a:t>
            </a:r>
          </a:p>
        </p:txBody>
      </p:sp>
    </p:spTree>
    <p:extLst>
      <p:ext uri="{BB962C8B-B14F-4D97-AF65-F5344CB8AC3E}">
        <p14:creationId xmlns:p14="http://schemas.microsoft.com/office/powerpoint/2010/main" val="76968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EC408-A5BA-4C60-A41F-2CE1B55E6D70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pPr/>
              <a:t>‹#›</a:t>
            </a:fld>
            <a:r>
              <a:rPr lang="en-GB" dirty="0"/>
              <a:t> of 21</a:t>
            </a:r>
          </a:p>
        </p:txBody>
      </p:sp>
    </p:spTree>
    <p:extLst>
      <p:ext uri="{BB962C8B-B14F-4D97-AF65-F5344CB8AC3E}">
        <p14:creationId xmlns:p14="http://schemas.microsoft.com/office/powerpoint/2010/main" val="2712715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5E6A7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98D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914DA-5265-4F6F-A43D-219EFE926827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pPr/>
              <a:t>‹#›</a:t>
            </a:fld>
            <a:r>
              <a:rPr lang="en-GB" dirty="0"/>
              <a:t> of 21</a:t>
            </a:r>
          </a:p>
        </p:txBody>
      </p:sp>
    </p:spTree>
    <p:extLst>
      <p:ext uri="{BB962C8B-B14F-4D97-AF65-F5344CB8AC3E}">
        <p14:creationId xmlns:p14="http://schemas.microsoft.com/office/powerpoint/2010/main" val="399549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5413" y="2348881"/>
            <a:ext cx="5178987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3413" y="2348881"/>
            <a:ext cx="5178987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7085D-016E-4A04-987A-423C3A902F22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pPr/>
              <a:t>‹#›</a:t>
            </a:fld>
            <a:r>
              <a:rPr lang="en-GB" dirty="0"/>
              <a:t> of 21</a:t>
            </a:r>
          </a:p>
        </p:txBody>
      </p:sp>
    </p:spTree>
    <p:extLst>
      <p:ext uri="{BB962C8B-B14F-4D97-AF65-F5344CB8AC3E}">
        <p14:creationId xmlns:p14="http://schemas.microsoft.com/office/powerpoint/2010/main" val="225120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5413" y="2357190"/>
            <a:ext cx="518110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5413" y="3068960"/>
            <a:ext cx="5181104" cy="30572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9261" y="2357190"/>
            <a:ext cx="518313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99261" y="3068960"/>
            <a:ext cx="5183139" cy="30572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E046-BBA2-42DA-AD38-EFD38C38AD52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2953B38-B9EC-46E8-A4EC-F7DEA39C4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91E7B16-C11D-48A6-9FE1-93A9A96AC7E6}" type="slidenum">
              <a:rPr lang="en-GB" smtClean="0"/>
              <a:pPr/>
              <a:t>‹#›</a:t>
            </a:fld>
            <a:r>
              <a:rPr lang="en-GB" dirty="0"/>
              <a:t> of 21</a:t>
            </a:r>
          </a:p>
        </p:txBody>
      </p:sp>
    </p:spTree>
    <p:extLst>
      <p:ext uri="{BB962C8B-B14F-4D97-AF65-F5344CB8AC3E}">
        <p14:creationId xmlns:p14="http://schemas.microsoft.com/office/powerpoint/2010/main" val="3074667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D127-0F3D-408A-BBF1-8293302511C0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0086DE-567C-41B0-93C8-C6CC350C5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91E7B16-C11D-48A6-9FE1-93A9A96AC7E6}" type="slidenum">
              <a:rPr lang="en-GB" smtClean="0"/>
              <a:pPr/>
              <a:t>‹#›</a:t>
            </a:fld>
            <a:r>
              <a:rPr lang="en-GB" dirty="0"/>
              <a:t> of 21</a:t>
            </a:r>
          </a:p>
        </p:txBody>
      </p:sp>
    </p:spTree>
    <p:extLst>
      <p:ext uri="{BB962C8B-B14F-4D97-AF65-F5344CB8AC3E}">
        <p14:creationId xmlns:p14="http://schemas.microsoft.com/office/powerpoint/2010/main" val="3798833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6D732-2A12-44F4-BE63-E7DD5CB1D99F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3618F-D8DD-46D2-9954-87D21828F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91E7B16-C11D-48A6-9FE1-93A9A96AC7E6}" type="slidenum">
              <a:rPr lang="en-GB" smtClean="0"/>
              <a:pPr/>
              <a:t>‹#›</a:t>
            </a:fld>
            <a:r>
              <a:rPr lang="en-GB" dirty="0"/>
              <a:t> of 21</a:t>
            </a:r>
          </a:p>
        </p:txBody>
      </p:sp>
    </p:spTree>
    <p:extLst>
      <p:ext uri="{BB962C8B-B14F-4D97-AF65-F5344CB8AC3E}">
        <p14:creationId xmlns:p14="http://schemas.microsoft.com/office/powerpoint/2010/main" val="90744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96752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420889"/>
            <a:ext cx="4011084" cy="370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B0A19-C362-4893-8543-358090015C7E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2B2FE0-63EE-4457-8A41-EB03776AC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91E7B16-C11D-48A6-9FE1-93A9A96AC7E6}" type="slidenum">
              <a:rPr lang="en-GB" smtClean="0"/>
              <a:pPr/>
              <a:t>‹#›</a:t>
            </a:fld>
            <a:r>
              <a:rPr lang="en-GB" dirty="0"/>
              <a:t> of 21</a:t>
            </a:r>
          </a:p>
        </p:txBody>
      </p:sp>
    </p:spTree>
    <p:extLst>
      <p:ext uri="{BB962C8B-B14F-4D97-AF65-F5344CB8AC3E}">
        <p14:creationId xmlns:p14="http://schemas.microsoft.com/office/powerpoint/2010/main" val="383793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637" y="4800600"/>
            <a:ext cx="68732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31637" y="612775"/>
            <a:ext cx="68732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31637" y="5367338"/>
            <a:ext cx="68732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18D00-C69D-48C2-9325-B53C93C3A985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BCA6528-8835-4AA7-ADAB-4EA2B6C37510}"/>
              </a:ext>
            </a:extLst>
          </p:cNvPr>
          <p:cNvSpPr txBox="1">
            <a:spLocks/>
          </p:cNvSpPr>
          <p:nvPr userDrawn="1"/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1E7B16-C11D-48A6-9FE1-93A9A96AC7E6}" type="slidenum">
              <a:rPr lang="en-GB" smtClean="0"/>
              <a:pPr/>
              <a:t>‹#›</a:t>
            </a:fld>
            <a:r>
              <a:rPr lang="en-GB"/>
              <a:t> of 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1882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5413" y="1268760"/>
            <a:ext cx="10766987" cy="998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5413" y="2348881"/>
            <a:ext cx="10766987" cy="377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688CC46-0E7C-40E3-B2E5-071FE483BC83}" type="datetime1">
              <a:rPr lang="en-GB" smtClean="0"/>
              <a:t>09/05/2019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91E7B16-C11D-48A6-9FE1-93A9A96AC7E6}" type="slidenum">
              <a:rPr lang="en-GB" smtClean="0"/>
              <a:pPr/>
              <a:t>‹#›</a:t>
            </a:fld>
            <a:r>
              <a:rPr lang="en-GB" dirty="0"/>
              <a:t> of 21</a:t>
            </a:r>
          </a:p>
        </p:txBody>
      </p:sp>
    </p:spTree>
    <p:extLst>
      <p:ext uri="{BB962C8B-B14F-4D97-AF65-F5344CB8AC3E}">
        <p14:creationId xmlns:p14="http://schemas.microsoft.com/office/powerpoint/2010/main" val="3943817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0098D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5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0.gif"/><Relationship Id="rId7" Type="http://schemas.openxmlformats.org/officeDocument/2006/relationships/image" Target="../media/image6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5.gif"/><Relationship Id="rId4" Type="http://schemas.openxmlformats.org/officeDocument/2006/relationships/image" Target="../media/image61.gif"/><Relationship Id="rId9" Type="http://schemas.openxmlformats.org/officeDocument/2006/relationships/image" Target="../media/image6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-704396" y="216831"/>
            <a:ext cx="13033518" cy="245070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3D reconstruction </a:t>
            </a:r>
            <a:br>
              <a:rPr lang="en-US" dirty="0"/>
            </a:br>
            <a:r>
              <a:rPr lang="en-US" dirty="0"/>
              <a:t>using single-photon Lidar data</a:t>
            </a:r>
            <a:br>
              <a:rPr lang="en-US" dirty="0"/>
            </a:br>
            <a:r>
              <a:rPr lang="en-US" dirty="0"/>
              <a:t> </a:t>
            </a:r>
            <a:r>
              <a:rPr lang="en-US" sz="3600" b="0" i="1" dirty="0"/>
              <a:t>exploiting the widths of the returns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738682" y="5911704"/>
            <a:ext cx="6872808" cy="1080120"/>
          </a:xfrm>
        </p:spPr>
        <p:txBody>
          <a:bodyPr>
            <a:normAutofit/>
          </a:bodyPr>
          <a:lstStyle/>
          <a:p>
            <a:pPr algn="ctr"/>
            <a:r>
              <a:rPr lang="en-GB" sz="1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J. Tachella</a:t>
            </a:r>
            <a:r>
              <a:rPr lang="en-GB" sz="1400" b="1" baseline="300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GB" sz="1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Y. Altmann</a:t>
            </a:r>
            <a:r>
              <a:rPr lang="en-GB" sz="1400" baseline="300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GB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, J.Y. Tourneret</a:t>
            </a:r>
            <a:r>
              <a:rPr lang="en-GB" sz="1400" baseline="300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GB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and S. McLaughlin</a:t>
            </a:r>
            <a:r>
              <a:rPr lang="en-GB" sz="1200" baseline="300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endParaRPr lang="en-GB" sz="120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GB" sz="1200" b="1" baseline="300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GB" sz="12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School of Engineering and Physical Sciences, </a:t>
            </a:r>
            <a:r>
              <a:rPr lang="en-GB" sz="11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Heriot-Watt University, Edinburgh, UK</a:t>
            </a:r>
          </a:p>
          <a:p>
            <a:pPr algn="ctr"/>
            <a:r>
              <a:rPr lang="en-GB" sz="1100" b="1" baseline="300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GB" sz="11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INP-ENSEEHIT-IRIT-TeSA, University of Toulouse, Toulouse, France</a:t>
            </a:r>
          </a:p>
          <a:p>
            <a:pPr algn="ctr"/>
            <a:endParaRPr lang="en-GB" sz="110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GB" sz="110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905DAC-B984-4D6E-82E5-E8A0C6963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2968504"/>
            <a:ext cx="4905334" cy="2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65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188" y="850404"/>
            <a:ext cx="8075240" cy="998984"/>
          </a:xfrm>
        </p:spPr>
        <p:txBody>
          <a:bodyPr/>
          <a:lstStyle/>
          <a:p>
            <a:r>
              <a:rPr lang="en-GB" dirty="0"/>
              <a:t>Prior distributions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A3B08-FBD3-45A8-BA97-16C4002E4EEE}"/>
              </a:ext>
            </a:extLst>
          </p:cNvPr>
          <p:cNvSpPr txBox="1"/>
          <p:nvPr/>
        </p:nvSpPr>
        <p:spPr>
          <a:xfrm>
            <a:off x="1350576" y="2115513"/>
            <a:ext cx="104985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2. Background levels</a:t>
            </a:r>
          </a:p>
          <a:p>
            <a:endParaRPr lang="en-GB" dirty="0"/>
          </a:p>
          <a:p>
            <a:r>
              <a:rPr lang="en-GB" i="1" dirty="0"/>
              <a:t>Prior knowledge: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Correlation between neighbouring points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Positivity constraint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Fixed dimension</a:t>
            </a:r>
          </a:p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3A8AC2-A515-4F2E-BAA5-C401BA2B9988}"/>
              </a:ext>
            </a:extLst>
          </p:cNvPr>
          <p:cNvGrpSpPr/>
          <p:nvPr/>
        </p:nvGrpSpPr>
        <p:grpSpPr>
          <a:xfrm>
            <a:off x="1112425" y="4207838"/>
            <a:ext cx="10697366" cy="2461573"/>
            <a:chOff x="1112425" y="4207838"/>
            <a:chExt cx="10697366" cy="24615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EB1D659-7268-43C4-992A-0B2BEA05BF96}"/>
                    </a:ext>
                  </a:extLst>
                </p:cNvPr>
                <p:cNvSpPr txBox="1"/>
                <p:nvPr/>
              </p:nvSpPr>
              <p:spPr>
                <a:xfrm>
                  <a:off x="3852398" y="5054083"/>
                  <a:ext cx="2594610" cy="888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A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AR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e>
                            <m:sSub>
                              <m:sSubPr>
                                <m:ctrlPr>
                                  <a:rPr lang="es-A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AR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s-AR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d>
                        <m:r>
                          <a:rPr lang="es-AR" b="0" i="1" smtClean="0">
                            <a:latin typeface="Cambria Math" panose="02040503050406030204" pitchFamily="18" charset="0"/>
                          </a:rPr>
                          <m:t>∝</m:t>
                        </m:r>
                        <m:nary>
                          <m:naryPr>
                            <m:chr m:val="∏"/>
                            <m:supHide m:val="on"/>
                            <m:ctrlPr>
                              <a:rPr lang="es-AR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f>
                              <m:fPr>
                                <m:ctrlPr>
                                  <a:rPr lang="es-A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s-A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s-AR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AR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s-AR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s-AR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s-A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AR" b="0" i="1" smtClean="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s-AR" b="0" i="1" smtClean="0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  <m:r>
                                      <a:rPr lang="es-AR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bSup>
                              </m:num>
                              <m:den>
                                <m:sSubSup>
                                  <m:sSubSupPr>
                                    <m:ctrlP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s-A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s-AR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s-A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AR" i="1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s-AR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sup>
                                </m:sSubSup>
                              </m:den>
                            </m:f>
                          </m:e>
                        </m:nary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EB1D659-7268-43C4-992A-0B2BEA05BF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2398" y="5054083"/>
                  <a:ext cx="2594610" cy="88883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23EAC20-9AA1-4B0C-807C-663284A1FE2E}"/>
                </a:ext>
              </a:extLst>
            </p:cNvPr>
            <p:cNvSpPr txBox="1"/>
            <p:nvPr/>
          </p:nvSpPr>
          <p:spPr>
            <a:xfrm>
              <a:off x="1389884" y="4207838"/>
              <a:ext cx="104199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Prior distribution:	</a:t>
              </a:r>
              <a:r>
                <a:rPr lang="en-GB" b="1" dirty="0"/>
                <a:t>Gamma Markov random field</a:t>
              </a:r>
            </a:p>
            <a:p>
              <a:r>
                <a:rPr lang="en-GB" i="1" dirty="0"/>
                <a:t>	</a:t>
              </a:r>
            </a:p>
            <a:p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6AEE08D-5B9C-468A-BE57-ED32BD0A0634}"/>
                    </a:ext>
                  </a:extLst>
                </p:cNvPr>
                <p:cNvSpPr txBox="1"/>
                <p:nvPr/>
              </p:nvSpPr>
              <p:spPr>
                <a:xfrm>
                  <a:off x="6821134" y="5215256"/>
                  <a:ext cx="4614530" cy="7171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AR" dirty="0"/>
                    <a:t>w</a:t>
                  </a:r>
                  <a:r>
                    <a:rPr lang="es-AR" dirty="0" err="1"/>
                    <a:t>here</a:t>
                  </a:r>
                  <a:r>
                    <a:rPr lang="es-AR" dirty="0"/>
                    <a:t>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</m:sSubSup>
                    </m:oMath>
                  </a14:m>
                  <a:r>
                    <a:rPr lang="en-GB" dirty="0"/>
                    <a:t> is a low-pass version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s-A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a14:m>
                  <a:endParaRPr lang="en-GB" dirty="0"/>
                </a:p>
                <a:p>
                  <a:r>
                    <a:rPr lang="en-GB" dirty="0"/>
                    <a:t>	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s-A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a14:m>
                  <a:r>
                    <a:rPr lang="en-GB" dirty="0"/>
                    <a:t> is a hyperparameter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6AEE08D-5B9C-468A-BE57-ED32BD0A0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1134" y="5215256"/>
                  <a:ext cx="4614530" cy="717119"/>
                </a:xfrm>
                <a:prstGeom prst="rect">
                  <a:avLst/>
                </a:prstGeom>
                <a:blipFill>
                  <a:blip r:embed="rId3"/>
                  <a:stretch>
                    <a:fillRect l="-1189" b="-136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9617F4-A439-4A73-8F6B-A8071F449F08}"/>
                </a:ext>
              </a:extLst>
            </p:cNvPr>
            <p:cNvSpPr txBox="1"/>
            <p:nvPr/>
          </p:nvSpPr>
          <p:spPr>
            <a:xfrm>
              <a:off x="1112425" y="6361634"/>
              <a:ext cx="106691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err="1"/>
                <a:t>Dikmen</a:t>
              </a:r>
              <a:r>
                <a:rPr lang="en-GB" sz="1400" dirty="0"/>
                <a:t> and </a:t>
              </a:r>
              <a:r>
                <a:rPr lang="en-GB" sz="1400" dirty="0" err="1"/>
                <a:t>Cemgil</a:t>
              </a:r>
              <a:r>
                <a:rPr lang="en-GB" sz="1400" dirty="0"/>
                <a:t> (2010) </a:t>
              </a:r>
              <a:r>
                <a:rPr lang="en-GB" sz="1400" i="1" dirty="0"/>
                <a:t>"Gamma Markov random fields for audio source modelling."</a:t>
              </a:r>
              <a:r>
                <a:rPr lang="en-GB" sz="1400" dirty="0"/>
                <a:t> </a:t>
              </a:r>
              <a:r>
                <a:rPr lang="en-GB" sz="1400" i="1" dirty="0"/>
                <a:t>IEEE Trans. on Audio, Speech, and Language Processing</a:t>
              </a:r>
              <a:r>
                <a:rPr lang="en-GB" sz="1400" dirty="0"/>
                <a:t> </a:t>
              </a:r>
              <a:endParaRPr lang="en-GB" sz="1100" dirty="0"/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DC02FC58-DA9C-4E7D-96B3-2B5A1CDAE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62575" y="1616337"/>
            <a:ext cx="3629425" cy="272206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1A9D22-ED65-4408-8727-9A9D06596DA0}"/>
              </a:ext>
            </a:extLst>
          </p:cNvPr>
          <p:cNvCxnSpPr>
            <a:cxnSpLocks/>
          </p:cNvCxnSpPr>
          <p:nvPr/>
        </p:nvCxnSpPr>
        <p:spPr>
          <a:xfrm>
            <a:off x="9277364" y="2180410"/>
            <a:ext cx="150369" cy="29354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0310F1-AFB4-4033-853B-CA3E0694E873}"/>
              </a:ext>
            </a:extLst>
          </p:cNvPr>
          <p:cNvCxnSpPr>
            <a:cxnSpLocks/>
          </p:cNvCxnSpPr>
          <p:nvPr/>
        </p:nvCxnSpPr>
        <p:spPr>
          <a:xfrm>
            <a:off x="9470421" y="2010642"/>
            <a:ext cx="253068" cy="22007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F98AE0-6225-409F-8DAD-B9E811454343}"/>
              </a:ext>
            </a:extLst>
          </p:cNvPr>
          <p:cNvCxnSpPr>
            <a:cxnSpLocks/>
          </p:cNvCxnSpPr>
          <p:nvPr/>
        </p:nvCxnSpPr>
        <p:spPr>
          <a:xfrm>
            <a:off x="9551747" y="1827920"/>
            <a:ext cx="343484" cy="14401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1ED3E6-C7A9-4E3D-817B-863A941436D9}"/>
              </a:ext>
            </a:extLst>
          </p:cNvPr>
          <p:cNvCxnSpPr>
            <a:cxnSpLocks/>
          </p:cNvCxnSpPr>
          <p:nvPr/>
        </p:nvCxnSpPr>
        <p:spPr>
          <a:xfrm flipH="1">
            <a:off x="9033142" y="2244939"/>
            <a:ext cx="29854" cy="30764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Chord 13">
            <a:extLst>
              <a:ext uri="{FF2B5EF4-FFF2-40B4-BE49-F238E27FC236}">
                <a16:creationId xmlns:a16="http://schemas.microsoft.com/office/drawing/2014/main" id="{3B5DEFFD-F2F0-4704-BAB6-44ACB271E59D}"/>
              </a:ext>
            </a:extLst>
          </p:cNvPr>
          <p:cNvSpPr/>
          <p:nvPr/>
        </p:nvSpPr>
        <p:spPr>
          <a:xfrm rot="12966541" flipV="1">
            <a:off x="8702727" y="1424788"/>
            <a:ext cx="720537" cy="763408"/>
          </a:xfrm>
          <a:prstGeom prst="chord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B08F51-DA6F-47E2-AEF4-79081242226E}"/>
              </a:ext>
            </a:extLst>
          </p:cNvPr>
          <p:cNvSpPr txBox="1"/>
          <p:nvPr/>
        </p:nvSpPr>
        <p:spPr>
          <a:xfrm>
            <a:off x="8235660" y="1125938"/>
            <a:ext cx="2469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background illumination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3CDE2E-62F8-40E1-8ED0-124E1CCBF8EB}"/>
              </a:ext>
            </a:extLst>
          </p:cNvPr>
          <p:cNvSpPr txBox="1"/>
          <p:nvPr/>
        </p:nvSpPr>
        <p:spPr>
          <a:xfrm>
            <a:off x="10435845" y="3692578"/>
            <a:ext cx="744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target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86478E4-8E11-446F-BEA3-5327AF7415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20581" y="2950737"/>
            <a:ext cx="1633474" cy="156080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CD15B7-A582-4A66-9E6D-9862DE3E22C3}"/>
              </a:ext>
            </a:extLst>
          </p:cNvPr>
          <p:cNvCxnSpPr/>
          <p:nvPr/>
        </p:nvCxnSpPr>
        <p:spPr>
          <a:xfrm flipH="1">
            <a:off x="8501266" y="3237047"/>
            <a:ext cx="1049967" cy="34537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D590189-4FB6-4081-8DC9-01FB3C762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2548" y="6498804"/>
            <a:ext cx="2844800" cy="365125"/>
          </a:xfrm>
        </p:spPr>
        <p:txBody>
          <a:bodyPr/>
          <a:lstStyle/>
          <a:p>
            <a:fld id="{191E7B16-C11D-48A6-9FE1-93A9A96AC7E6}" type="slidenum">
              <a:rPr lang="en-GB" smtClean="0"/>
              <a:t>10</a:t>
            </a:fld>
            <a:r>
              <a:rPr lang="en-GB" dirty="0"/>
              <a:t>/21</a:t>
            </a:r>
          </a:p>
        </p:txBody>
      </p:sp>
    </p:spTree>
    <p:extLst>
      <p:ext uri="{BB962C8B-B14F-4D97-AF65-F5344CB8AC3E}">
        <p14:creationId xmlns:p14="http://schemas.microsoft.com/office/powerpoint/2010/main" val="312177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188" y="850404"/>
            <a:ext cx="8075240" cy="998984"/>
          </a:xfrm>
        </p:spPr>
        <p:txBody>
          <a:bodyPr/>
          <a:lstStyle/>
          <a:p>
            <a:r>
              <a:rPr lang="en-GB" dirty="0"/>
              <a:t>Prior distributions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A3B08-FBD3-45A8-BA97-16C4002E4EEE}"/>
              </a:ext>
            </a:extLst>
          </p:cNvPr>
          <p:cNvSpPr txBox="1"/>
          <p:nvPr/>
        </p:nvSpPr>
        <p:spPr>
          <a:xfrm>
            <a:off x="1356926" y="2117456"/>
            <a:ext cx="104985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3. Point reflectivity</a:t>
            </a:r>
          </a:p>
          <a:p>
            <a:endParaRPr lang="en-GB" dirty="0"/>
          </a:p>
          <a:p>
            <a:r>
              <a:rPr lang="en-GB" i="1" dirty="0"/>
              <a:t>Prior knowledge: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Correlation between neighbouring points </a:t>
            </a:r>
            <a:r>
              <a:rPr lang="en-GB" b="1" dirty="0"/>
              <a:t>within a surface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Positivity constraint</a:t>
            </a:r>
          </a:p>
          <a:p>
            <a:endParaRPr lang="en-GB" dirty="0"/>
          </a:p>
          <a:p>
            <a:r>
              <a:rPr lang="en-GB" i="1" dirty="0"/>
              <a:t>	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159FFB-65AC-4F4F-9863-71240673B58D}"/>
              </a:ext>
            </a:extLst>
          </p:cNvPr>
          <p:cNvGrpSpPr/>
          <p:nvPr/>
        </p:nvGrpSpPr>
        <p:grpSpPr>
          <a:xfrm>
            <a:off x="1356926" y="3992948"/>
            <a:ext cx="10686218" cy="1846660"/>
            <a:chOff x="1356926" y="3992948"/>
            <a:chExt cx="10686218" cy="18466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5D0775A-06EF-4FAE-9459-D915B3223C4D}"/>
                    </a:ext>
                  </a:extLst>
                </p:cNvPr>
                <p:cNvSpPr txBox="1"/>
                <p:nvPr/>
              </p:nvSpPr>
              <p:spPr>
                <a:xfrm>
                  <a:off x="3175283" y="4829503"/>
                  <a:ext cx="3430905" cy="9295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A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s-A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s-AR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s-AR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s-A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AR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s-A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s-AR" b="0" i="1" dirty="0">
                    <a:latin typeface="Cambria Math" panose="02040503050406030204" pitchFamily="18" charset="0"/>
                  </a:endParaRPr>
                </a:p>
                <a:p>
                  <a:endParaRPr lang="es-AR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A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AR" b="1" i="1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e>
                            <m:sSub>
                              <m:sSubPr>
                                <m:ctrlPr>
                                  <a:rPr lang="es-A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AR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s-AR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s-A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AR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s-AR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  <m:r>
                          <a:rPr lang="es-AR" b="0" i="1" smtClean="0">
                            <a:latin typeface="Cambria Math" panose="02040503050406030204" pitchFamily="18" charset="0"/>
                          </a:rPr>
                          <m:t>∝</m:t>
                        </m:r>
                        <m:r>
                          <a:rPr lang="es-A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𝒩</m:t>
                        </m:r>
                        <m:r>
                          <a:rPr lang="es-A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(0,</m:t>
                        </m:r>
                        <m:sSubSup>
                          <m:sSubSupPr>
                            <m:ctrlPr>
                              <a:rPr lang="es-A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s-A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s-A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s-A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A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𝑷</m:t>
                            </m:r>
                          </m:e>
                          <m:sup>
                            <m:r>
                              <a:rPr lang="es-A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s-A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es-A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5D0775A-06EF-4FAE-9459-D915B3223C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5283" y="4829503"/>
                  <a:ext cx="3430905" cy="929550"/>
                </a:xfrm>
                <a:prstGeom prst="rect">
                  <a:avLst/>
                </a:prstGeom>
                <a:blipFill>
                  <a:blip r:embed="rId2"/>
                  <a:stretch>
                    <a:fillRect b="-45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6E8F1A-5E97-4595-B5FD-697D6FAAC593}"/>
                </a:ext>
              </a:extLst>
            </p:cNvPr>
            <p:cNvSpPr txBox="1"/>
            <p:nvPr/>
          </p:nvSpPr>
          <p:spPr>
            <a:xfrm>
              <a:off x="1356926" y="3992948"/>
              <a:ext cx="74853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dirty="0"/>
            </a:p>
            <a:p>
              <a:r>
                <a:rPr lang="en-GB" i="1" dirty="0"/>
                <a:t>Prior distribution:	</a:t>
              </a:r>
              <a:r>
                <a:rPr lang="en-GB" b="1" dirty="0"/>
                <a:t>Gaussian Markov random field</a:t>
              </a:r>
            </a:p>
            <a:p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9963F23-16CF-4CC1-88AF-DF9913836DF4}"/>
                    </a:ext>
                  </a:extLst>
                </p:cNvPr>
                <p:cNvSpPr txBox="1"/>
                <p:nvPr/>
              </p:nvSpPr>
              <p:spPr>
                <a:xfrm>
                  <a:off x="6899749" y="4916278"/>
                  <a:ext cx="514339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AR" dirty="0"/>
                    <a:t>where  </a:t>
                  </a:r>
                  <a14:m>
                    <m:oMath xmlns:m="http://schemas.openxmlformats.org/officeDocument/2006/math">
                      <m:r>
                        <a:rPr lang="es-AR" b="1" i="1" smtClean="0">
                          <a:latin typeface="Cambria Math" panose="02040503050406030204" pitchFamily="18" charset="0"/>
                        </a:rPr>
                        <m:t>𝑷</m:t>
                      </m:r>
                    </m:oMath>
                  </a14:m>
                  <a:r>
                    <a:rPr lang="en-GB" dirty="0"/>
                    <a:t> is the Laplacian operator </a:t>
                  </a:r>
                  <a:r>
                    <a:rPr lang="en-GB" dirty="0" err="1"/>
                    <a:t>w.r.t.</a:t>
                  </a:r>
                  <a:r>
                    <a:rPr lang="en-GB" dirty="0"/>
                    <a:t> the manifold</a:t>
                  </a:r>
                  <a:endParaRPr lang="es-AR" dirty="0"/>
                </a:p>
                <a:p>
                  <a:r>
                    <a:rPr lang="es-AR" dirty="0"/>
                    <a:t>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s-AR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a14:m>
                  <a:r>
                    <a:rPr lang="en-GB" dirty="0"/>
                    <a:t> are hyperparameters</a:t>
                  </a:r>
                </a:p>
                <a:p>
                  <a:endParaRPr lang="en-GB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9963F23-16CF-4CC1-88AF-DF9913836D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9749" y="4916278"/>
                  <a:ext cx="5143395" cy="923330"/>
                </a:xfrm>
                <a:prstGeom prst="rect">
                  <a:avLst/>
                </a:prstGeom>
                <a:blipFill>
                  <a:blip r:embed="rId3"/>
                  <a:stretch>
                    <a:fillRect l="-1066" t="-3289" r="-5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E87A865-FB73-43F9-8FA9-A9742ED05C89}"/>
              </a:ext>
            </a:extLst>
          </p:cNvPr>
          <p:cNvGrpSpPr/>
          <p:nvPr/>
        </p:nvGrpSpPr>
        <p:grpSpPr>
          <a:xfrm>
            <a:off x="8681687" y="1744810"/>
            <a:ext cx="1626895" cy="1896537"/>
            <a:chOff x="8681687" y="1744810"/>
            <a:chExt cx="1626895" cy="18965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C3503B2-5373-46B1-B019-8EE54547E396}"/>
                </a:ext>
              </a:extLst>
            </p:cNvPr>
            <p:cNvGrpSpPr/>
            <p:nvPr/>
          </p:nvGrpSpPr>
          <p:grpSpPr>
            <a:xfrm>
              <a:off x="8896522" y="2134563"/>
              <a:ext cx="1260293" cy="1506784"/>
              <a:chOff x="8896522" y="2134563"/>
              <a:chExt cx="1260293" cy="150678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97DF3C72-166F-4F65-AA4B-68C804E47DB5}"/>
                  </a:ext>
                </a:extLst>
              </p:cNvPr>
              <p:cNvGrpSpPr/>
              <p:nvPr/>
            </p:nvGrpSpPr>
            <p:grpSpPr>
              <a:xfrm>
                <a:off x="8896522" y="2134563"/>
                <a:ext cx="1260293" cy="1506784"/>
                <a:chOff x="8896522" y="2134563"/>
                <a:chExt cx="1260293" cy="1506784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DCE26305-9D4C-45D0-829D-F6EE66EEC71F}"/>
                    </a:ext>
                  </a:extLst>
                </p:cNvPr>
                <p:cNvSpPr/>
                <p:nvPr/>
              </p:nvSpPr>
              <p:spPr>
                <a:xfrm>
                  <a:off x="8896522" y="2276851"/>
                  <a:ext cx="189186" cy="19873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6057FEB6-A0A1-4863-8293-D8FD421254F4}"/>
                    </a:ext>
                  </a:extLst>
                </p:cNvPr>
                <p:cNvSpPr/>
                <p:nvPr/>
              </p:nvSpPr>
              <p:spPr>
                <a:xfrm>
                  <a:off x="9229828" y="2186860"/>
                  <a:ext cx="189186" cy="19873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550F909F-2909-4BC7-93DB-062F65737EE5}"/>
                    </a:ext>
                  </a:extLst>
                </p:cNvPr>
                <p:cNvSpPr/>
                <p:nvPr/>
              </p:nvSpPr>
              <p:spPr>
                <a:xfrm>
                  <a:off x="9600526" y="2134563"/>
                  <a:ext cx="189186" cy="19873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D4117BD2-E6DD-452C-B2ED-B646A0164FF6}"/>
                    </a:ext>
                  </a:extLst>
                </p:cNvPr>
                <p:cNvSpPr/>
                <p:nvPr/>
              </p:nvSpPr>
              <p:spPr>
                <a:xfrm>
                  <a:off x="9940148" y="2245360"/>
                  <a:ext cx="189186" cy="19873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4AFB0206-2029-4ED6-9162-F691C8917DBD}"/>
                    </a:ext>
                  </a:extLst>
                </p:cNvPr>
                <p:cNvSpPr/>
                <p:nvPr/>
              </p:nvSpPr>
              <p:spPr>
                <a:xfrm>
                  <a:off x="9324421" y="3442613"/>
                  <a:ext cx="189186" cy="19873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1428F6C4-B46D-42C8-B870-89B1C9315FD8}"/>
                    </a:ext>
                  </a:extLst>
                </p:cNvPr>
                <p:cNvSpPr/>
                <p:nvPr/>
              </p:nvSpPr>
              <p:spPr>
                <a:xfrm>
                  <a:off x="9679581" y="3351515"/>
                  <a:ext cx="189186" cy="19873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B70838D8-611E-4D84-A6DB-5330CBC7D432}"/>
                    </a:ext>
                  </a:extLst>
                </p:cNvPr>
                <p:cNvSpPr/>
                <p:nvPr/>
              </p:nvSpPr>
              <p:spPr>
                <a:xfrm>
                  <a:off x="9967629" y="3252148"/>
                  <a:ext cx="189186" cy="19873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62D8BBE-729B-44CE-9D0F-6F69CDD85B51}"/>
                  </a:ext>
                </a:extLst>
              </p:cNvPr>
              <p:cNvSpPr/>
              <p:nvPr/>
            </p:nvSpPr>
            <p:spPr>
              <a:xfrm>
                <a:off x="9036373" y="3351515"/>
                <a:ext cx="189186" cy="19873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C8A2AF85-6E2A-4BE7-8E93-1449A13DF4AC}"/>
                    </a:ext>
                  </a:extLst>
                </p:cNvPr>
                <p:cNvSpPr/>
                <p:nvPr/>
              </p:nvSpPr>
              <p:spPr>
                <a:xfrm>
                  <a:off x="8681687" y="1895276"/>
                  <a:ext cx="42319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C8A2AF85-6E2A-4BE7-8E93-1449A13DF4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1687" y="1895276"/>
                  <a:ext cx="42319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73D25905-09FE-4EF9-9F8D-5C0FC1EE4B77}"/>
                    </a:ext>
                  </a:extLst>
                </p:cNvPr>
                <p:cNvSpPr/>
                <p:nvPr/>
              </p:nvSpPr>
              <p:spPr>
                <a:xfrm>
                  <a:off x="9071557" y="1778350"/>
                  <a:ext cx="42851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73D25905-09FE-4EF9-9F8D-5C0FC1EE4B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1557" y="1778350"/>
                  <a:ext cx="428515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1B255A8-9109-4313-A41F-63FFF4380EF2}"/>
                    </a:ext>
                  </a:extLst>
                </p:cNvPr>
                <p:cNvSpPr/>
                <p:nvPr/>
              </p:nvSpPr>
              <p:spPr>
                <a:xfrm>
                  <a:off x="9494750" y="1744810"/>
                  <a:ext cx="42851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1B255A8-9109-4313-A41F-63FFF4380E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4750" y="1744810"/>
                  <a:ext cx="428515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CBB1FC0-EE09-4E2E-812B-A410C7D95F7C}"/>
                    </a:ext>
                  </a:extLst>
                </p:cNvPr>
                <p:cNvSpPr/>
                <p:nvPr/>
              </p:nvSpPr>
              <p:spPr>
                <a:xfrm>
                  <a:off x="9889942" y="1849388"/>
                  <a:ext cx="41864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CBB1FC0-EE09-4E2E-812B-A410C7D95F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9942" y="1849388"/>
                  <a:ext cx="41864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14C7798-A64D-4EC1-BBE1-AF71720CB7F7}"/>
                    </a:ext>
                  </a:extLst>
                </p:cNvPr>
                <p:cNvSpPr/>
                <p:nvPr/>
              </p:nvSpPr>
              <p:spPr>
                <a:xfrm>
                  <a:off x="8812447" y="2922238"/>
                  <a:ext cx="42851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14C7798-A64D-4EC1-BBE1-AF71720CB7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2447" y="2922238"/>
                  <a:ext cx="428515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8F26EC3-BC3F-49D9-A35C-BB514BFDFD07}"/>
                    </a:ext>
                  </a:extLst>
                </p:cNvPr>
                <p:cNvSpPr/>
                <p:nvPr/>
              </p:nvSpPr>
              <p:spPr>
                <a:xfrm>
                  <a:off x="9200481" y="3073508"/>
                  <a:ext cx="42851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8F26EC3-BC3F-49D9-A35C-BB514BFDFD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0481" y="3073508"/>
                  <a:ext cx="42851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A21894E-846B-4C80-A9B8-CC26423FF594}"/>
                    </a:ext>
                  </a:extLst>
                </p:cNvPr>
                <p:cNvSpPr/>
                <p:nvPr/>
              </p:nvSpPr>
              <p:spPr>
                <a:xfrm>
                  <a:off x="9575454" y="2978869"/>
                  <a:ext cx="42851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A21894E-846B-4C80-A9B8-CC26423FF5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5454" y="2978869"/>
                  <a:ext cx="42851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AF99F81-EAB0-4647-A5CC-6335AB9385AA}"/>
                    </a:ext>
                  </a:extLst>
                </p:cNvPr>
                <p:cNvSpPr/>
                <p:nvPr/>
              </p:nvSpPr>
              <p:spPr>
                <a:xfrm>
                  <a:off x="9878913" y="2860619"/>
                  <a:ext cx="42851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AF99F81-EAB0-4647-A5CC-6335AB9385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8913" y="2860619"/>
                  <a:ext cx="428515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4EC0D5-E388-4FEA-9C24-C50E4A5BA8F1}"/>
              </a:ext>
            </a:extLst>
          </p:cNvPr>
          <p:cNvCxnSpPr/>
          <p:nvPr/>
        </p:nvCxnSpPr>
        <p:spPr>
          <a:xfrm>
            <a:off x="9513607" y="461913"/>
            <a:ext cx="0" cy="13874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396CD6D-3EBE-45DA-AEDA-BDE5A4BC4BA0}"/>
              </a:ext>
            </a:extLst>
          </p:cNvPr>
          <p:cNvSpPr txBox="1"/>
          <p:nvPr/>
        </p:nvSpPr>
        <p:spPr>
          <a:xfrm>
            <a:off x="9617247" y="839025"/>
            <a:ext cx="1079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Laser beam</a:t>
            </a:r>
          </a:p>
          <a:p>
            <a:r>
              <a:rPr lang="en-GB" dirty="0"/>
              <a:t>direction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0EC8E0C5-A736-41E8-8DB3-9A9A4EEC0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3848" y="6492875"/>
            <a:ext cx="2844800" cy="365125"/>
          </a:xfrm>
        </p:spPr>
        <p:txBody>
          <a:bodyPr/>
          <a:lstStyle/>
          <a:p>
            <a:fld id="{191E7B16-C11D-48A6-9FE1-93A9A96AC7E6}" type="slidenum">
              <a:rPr lang="en-GB" smtClean="0"/>
              <a:t>11</a:t>
            </a:fld>
            <a:r>
              <a:rPr lang="en-GB" dirty="0"/>
              <a:t>/21</a:t>
            </a:r>
          </a:p>
        </p:txBody>
      </p:sp>
    </p:spTree>
    <p:extLst>
      <p:ext uri="{BB962C8B-B14F-4D97-AF65-F5344CB8AC3E}">
        <p14:creationId xmlns:p14="http://schemas.microsoft.com/office/powerpoint/2010/main" val="271926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188" y="850404"/>
            <a:ext cx="8075240" cy="998984"/>
          </a:xfrm>
        </p:spPr>
        <p:txBody>
          <a:bodyPr/>
          <a:lstStyle/>
          <a:p>
            <a:r>
              <a:rPr lang="en-GB" dirty="0"/>
              <a:t>Prior distributions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A3B08-FBD3-45A8-BA97-16C4002E4EEE}"/>
              </a:ext>
            </a:extLst>
          </p:cNvPr>
          <p:cNvSpPr txBox="1"/>
          <p:nvPr/>
        </p:nvSpPr>
        <p:spPr>
          <a:xfrm>
            <a:off x="1368551" y="2120949"/>
            <a:ext cx="104985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4. Broadening of IRF</a:t>
            </a:r>
          </a:p>
          <a:p>
            <a:endParaRPr lang="en-GB" dirty="0"/>
          </a:p>
          <a:p>
            <a:r>
              <a:rPr lang="en-GB" i="1" dirty="0"/>
              <a:t>Prior knowledge: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Correlation between neighbouring points </a:t>
            </a:r>
            <a:r>
              <a:rPr lang="en-GB" b="1" dirty="0"/>
              <a:t>within a surface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Positivity constraint</a:t>
            </a:r>
          </a:p>
          <a:p>
            <a:r>
              <a:rPr lang="en-GB" i="1" dirty="0"/>
              <a:t>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D0775A-06EF-4FAE-9459-D915B3223C4D}"/>
                  </a:ext>
                </a:extLst>
              </p:cNvPr>
              <p:cNvSpPr txBox="1"/>
              <p:nvPr/>
            </p:nvSpPr>
            <p:spPr>
              <a:xfrm>
                <a:off x="4086312" y="4772703"/>
                <a:ext cx="3430905" cy="929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s-AR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s-A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AR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−1)</m:t>
                          </m:r>
                        </m:e>
                      </m:func>
                    </m:oMath>
                  </m:oMathPara>
                </a14:m>
                <a:endParaRPr lang="es-AR" b="0" i="1" dirty="0">
                  <a:latin typeface="Cambria Math" panose="02040503050406030204" pitchFamily="18" charset="0"/>
                </a:endParaRPr>
              </a:p>
              <a:p>
                <a:endParaRPr lang="es-AR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s-A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AR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acc>
                        </m:e>
                        <m:e>
                          <m:sSub>
                            <m:sSubPr>
                              <m:ctrlP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  <m:r>
                        <a:rPr lang="es-AR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s-A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r>
                        <a:rPr lang="es-A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sSubSup>
                        <m:sSubSupPr>
                          <m:ctrlPr>
                            <a:rPr lang="es-A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A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A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  <m:sup>
                          <m:r>
                            <a:rPr lang="es-A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s-A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A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𝑷</m:t>
                          </m:r>
                        </m:e>
                        <m:sup>
                          <m:r>
                            <a:rPr lang="es-A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A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s-A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D0775A-06EF-4FAE-9459-D915B3223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312" y="4772703"/>
                <a:ext cx="3430905" cy="929550"/>
              </a:xfrm>
              <a:prstGeom prst="rect">
                <a:avLst/>
              </a:prstGeom>
              <a:blipFill>
                <a:blip r:embed="rId2"/>
                <a:stretch>
                  <a:fillRect b="-46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C06FE44-301C-42C5-B929-5B0AAAE408F9}"/>
              </a:ext>
            </a:extLst>
          </p:cNvPr>
          <p:cNvSpPr txBox="1"/>
          <p:nvPr/>
        </p:nvSpPr>
        <p:spPr>
          <a:xfrm>
            <a:off x="1368551" y="4025333"/>
            <a:ext cx="9505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Prior distribution:	</a:t>
            </a:r>
            <a:r>
              <a:rPr lang="en-GB" b="1" dirty="0"/>
              <a:t>Gaussian Markov random field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47E51F-9A75-455A-B2D2-9F4606C2F6DC}"/>
              </a:ext>
            </a:extLst>
          </p:cNvPr>
          <p:cNvGrpSpPr/>
          <p:nvPr/>
        </p:nvGrpSpPr>
        <p:grpSpPr>
          <a:xfrm>
            <a:off x="8681687" y="1744810"/>
            <a:ext cx="1708392" cy="1896537"/>
            <a:chOff x="8681687" y="1744810"/>
            <a:chExt cx="1708392" cy="189653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78E5CA8-AAC0-4879-8A5D-FC28B081DA25}"/>
                </a:ext>
              </a:extLst>
            </p:cNvPr>
            <p:cNvGrpSpPr/>
            <p:nvPr/>
          </p:nvGrpSpPr>
          <p:grpSpPr>
            <a:xfrm>
              <a:off x="8896522" y="2134563"/>
              <a:ext cx="1260293" cy="1506784"/>
              <a:chOff x="8896522" y="2134563"/>
              <a:chExt cx="1260293" cy="150678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0E053B4-3182-40B1-ACA0-00AD74F778EE}"/>
                  </a:ext>
                </a:extLst>
              </p:cNvPr>
              <p:cNvGrpSpPr/>
              <p:nvPr/>
            </p:nvGrpSpPr>
            <p:grpSpPr>
              <a:xfrm>
                <a:off x="8896522" y="2134563"/>
                <a:ext cx="1260293" cy="1506784"/>
                <a:chOff x="8896522" y="2134563"/>
                <a:chExt cx="1260293" cy="1506784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B3272734-F6B7-493D-A70F-0D1A93932C77}"/>
                    </a:ext>
                  </a:extLst>
                </p:cNvPr>
                <p:cNvSpPr/>
                <p:nvPr/>
              </p:nvSpPr>
              <p:spPr>
                <a:xfrm>
                  <a:off x="8896522" y="2276851"/>
                  <a:ext cx="189186" cy="19873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0FDE9BC0-0814-4FE4-9148-3F7CA2D4263A}"/>
                    </a:ext>
                  </a:extLst>
                </p:cNvPr>
                <p:cNvSpPr/>
                <p:nvPr/>
              </p:nvSpPr>
              <p:spPr>
                <a:xfrm>
                  <a:off x="9229828" y="2186860"/>
                  <a:ext cx="189186" cy="19873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DD02E8D8-1D4D-4FBF-A287-528E1A84FDB8}"/>
                    </a:ext>
                  </a:extLst>
                </p:cNvPr>
                <p:cNvSpPr/>
                <p:nvPr/>
              </p:nvSpPr>
              <p:spPr>
                <a:xfrm>
                  <a:off x="9600526" y="2134563"/>
                  <a:ext cx="189186" cy="19873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87146E1B-CCDA-498A-B329-AE39B843699B}"/>
                    </a:ext>
                  </a:extLst>
                </p:cNvPr>
                <p:cNvSpPr/>
                <p:nvPr/>
              </p:nvSpPr>
              <p:spPr>
                <a:xfrm>
                  <a:off x="9940148" y="2245360"/>
                  <a:ext cx="189186" cy="19873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7770C8FF-42BA-4D63-9636-32FC91CE219E}"/>
                    </a:ext>
                  </a:extLst>
                </p:cNvPr>
                <p:cNvSpPr/>
                <p:nvPr/>
              </p:nvSpPr>
              <p:spPr>
                <a:xfrm>
                  <a:off x="9324421" y="3442613"/>
                  <a:ext cx="189186" cy="19873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D06429FA-535D-4809-A8FD-0310B96DF9BD}"/>
                    </a:ext>
                  </a:extLst>
                </p:cNvPr>
                <p:cNvSpPr/>
                <p:nvPr/>
              </p:nvSpPr>
              <p:spPr>
                <a:xfrm>
                  <a:off x="9679581" y="3351515"/>
                  <a:ext cx="189186" cy="19873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F9A476C7-4526-4AAE-B6C8-E209E93D1F23}"/>
                    </a:ext>
                  </a:extLst>
                </p:cNvPr>
                <p:cNvSpPr/>
                <p:nvPr/>
              </p:nvSpPr>
              <p:spPr>
                <a:xfrm>
                  <a:off x="9967629" y="3252148"/>
                  <a:ext cx="189186" cy="19873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BD23193-08E2-4A59-A650-8293C3BAB893}"/>
                  </a:ext>
                </a:extLst>
              </p:cNvPr>
              <p:cNvSpPr/>
              <p:nvPr/>
            </p:nvSpPr>
            <p:spPr>
              <a:xfrm>
                <a:off x="9036373" y="3351515"/>
                <a:ext cx="189186" cy="19873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DAEFC52-AF96-46FE-81CB-83EF33CD844C}"/>
                    </a:ext>
                  </a:extLst>
                </p:cNvPr>
                <p:cNvSpPr/>
                <p:nvPr/>
              </p:nvSpPr>
              <p:spPr>
                <a:xfrm>
                  <a:off x="8681687" y="1895276"/>
                  <a:ext cx="5018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DAEFC52-AF96-46FE-81CB-83EF33CD84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1687" y="1895276"/>
                  <a:ext cx="50180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0FC4DCB9-6D2E-4E69-86E2-5F14B51B7349}"/>
                    </a:ext>
                  </a:extLst>
                </p:cNvPr>
                <p:cNvSpPr/>
                <p:nvPr/>
              </p:nvSpPr>
              <p:spPr>
                <a:xfrm>
                  <a:off x="9071557" y="1778350"/>
                  <a:ext cx="50712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0FC4DCB9-6D2E-4E69-86E2-5F14B51B73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1557" y="1778350"/>
                  <a:ext cx="50712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1C6AE98-3F96-413C-8B5C-8C533091BF11}"/>
                    </a:ext>
                  </a:extLst>
                </p:cNvPr>
                <p:cNvSpPr/>
                <p:nvPr/>
              </p:nvSpPr>
              <p:spPr>
                <a:xfrm>
                  <a:off x="9494750" y="1744810"/>
                  <a:ext cx="50712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1C6AE98-3F96-413C-8B5C-8C533091BF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4750" y="1744810"/>
                  <a:ext cx="50712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59987FB-5A63-43AA-9C52-2C08F06C4AAE}"/>
                    </a:ext>
                  </a:extLst>
                </p:cNvPr>
                <p:cNvSpPr/>
                <p:nvPr/>
              </p:nvSpPr>
              <p:spPr>
                <a:xfrm>
                  <a:off x="9889942" y="1849388"/>
                  <a:ext cx="50013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59987FB-5A63-43AA-9C52-2C08F06C4A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9942" y="1849388"/>
                  <a:ext cx="50013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2766D30-A1E7-4A05-B2D0-43671FE9492E}"/>
                    </a:ext>
                  </a:extLst>
                </p:cNvPr>
                <p:cNvSpPr/>
                <p:nvPr/>
              </p:nvSpPr>
              <p:spPr>
                <a:xfrm>
                  <a:off x="8812447" y="2922238"/>
                  <a:ext cx="50712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2766D30-A1E7-4A05-B2D0-43671FE949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2447" y="2922238"/>
                  <a:ext cx="50712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C73AAA22-1A8F-4E82-B3A7-1C5EC226EB9C}"/>
                    </a:ext>
                  </a:extLst>
                </p:cNvPr>
                <p:cNvSpPr/>
                <p:nvPr/>
              </p:nvSpPr>
              <p:spPr>
                <a:xfrm>
                  <a:off x="9200481" y="3073508"/>
                  <a:ext cx="50712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C73AAA22-1A8F-4E82-B3A7-1C5EC226EB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0481" y="3073508"/>
                  <a:ext cx="507126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4F6423D-2B9C-4025-8E68-15C395968655}"/>
                    </a:ext>
                  </a:extLst>
                </p:cNvPr>
                <p:cNvSpPr/>
                <p:nvPr/>
              </p:nvSpPr>
              <p:spPr>
                <a:xfrm>
                  <a:off x="9575454" y="2978869"/>
                  <a:ext cx="50712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4F6423D-2B9C-4025-8E68-15C3959686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5454" y="2978869"/>
                  <a:ext cx="50712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C154F920-2289-47AD-B443-0A35D057C274}"/>
                    </a:ext>
                  </a:extLst>
                </p:cNvPr>
                <p:cNvSpPr/>
                <p:nvPr/>
              </p:nvSpPr>
              <p:spPr>
                <a:xfrm>
                  <a:off x="9878913" y="2860619"/>
                  <a:ext cx="50712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C154F920-2289-47AD-B443-0A35D057C2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8913" y="2860619"/>
                  <a:ext cx="507126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515B314-A8C0-408A-B640-3A7303E97313}"/>
                  </a:ext>
                </a:extLst>
              </p:cNvPr>
              <p:cNvSpPr txBox="1"/>
              <p:nvPr/>
            </p:nvSpPr>
            <p:spPr>
              <a:xfrm>
                <a:off x="7003756" y="4645723"/>
                <a:ext cx="514339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dirty="0"/>
                  <a:t>where  </a:t>
                </a:r>
                <a14:m>
                  <m:oMath xmlns:m="http://schemas.openxmlformats.org/officeDocument/2006/math">
                    <m:r>
                      <a:rPr lang="es-AR" b="1" i="1" smtClean="0"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GB" dirty="0"/>
                  <a:t> is the Laplacian operator </a:t>
                </a:r>
                <a:r>
                  <a:rPr lang="en-GB" dirty="0" err="1"/>
                  <a:t>w.r.t.</a:t>
                </a:r>
                <a:r>
                  <a:rPr lang="en-GB" dirty="0"/>
                  <a:t> the manifold</a:t>
                </a:r>
                <a:endParaRPr lang="es-AR" dirty="0"/>
              </a:p>
              <a:p>
                <a:r>
                  <a:rPr lang="es-AR" dirty="0"/>
                  <a:t>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s-AR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s-AR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s-A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s-AR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GB" dirty="0"/>
                  <a:t> are hyperparameters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515B314-A8C0-408A-B640-3A7303E97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756" y="4645723"/>
                <a:ext cx="5143395" cy="923330"/>
              </a:xfrm>
              <a:prstGeom prst="rect">
                <a:avLst/>
              </a:prstGeom>
              <a:blipFill>
                <a:blip r:embed="rId11"/>
                <a:stretch>
                  <a:fillRect l="-1066" t="-3289" r="-5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AFA6441-D8D6-4614-8376-05F1AC59FBC1}"/>
              </a:ext>
            </a:extLst>
          </p:cNvPr>
          <p:cNvCxnSpPr/>
          <p:nvPr/>
        </p:nvCxnSpPr>
        <p:spPr>
          <a:xfrm>
            <a:off x="9513607" y="461913"/>
            <a:ext cx="0" cy="13874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C17CFC8-B22E-45BC-B46F-C8AB5161B6A3}"/>
              </a:ext>
            </a:extLst>
          </p:cNvPr>
          <p:cNvSpPr txBox="1"/>
          <p:nvPr/>
        </p:nvSpPr>
        <p:spPr>
          <a:xfrm>
            <a:off x="9617247" y="839025"/>
            <a:ext cx="1079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Laser beam</a:t>
            </a:r>
          </a:p>
          <a:p>
            <a:r>
              <a:rPr lang="en-GB" dirty="0"/>
              <a:t>direction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38410966-C6D3-4663-B5E4-2448C051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191E7B16-C11D-48A6-9FE1-93A9A96AC7E6}" type="slidenum">
              <a:rPr lang="en-GB" smtClean="0"/>
              <a:t>12</a:t>
            </a:fld>
            <a:r>
              <a:rPr lang="en-GB" dirty="0"/>
              <a:t>/21</a:t>
            </a:r>
          </a:p>
        </p:txBody>
      </p:sp>
    </p:spTree>
    <p:extLst>
      <p:ext uri="{BB962C8B-B14F-4D97-AF65-F5344CB8AC3E}">
        <p14:creationId xmlns:p14="http://schemas.microsoft.com/office/powerpoint/2010/main" val="62175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188" y="850404"/>
            <a:ext cx="8075240" cy="998984"/>
          </a:xfrm>
        </p:spPr>
        <p:txBody>
          <a:bodyPr/>
          <a:lstStyle/>
          <a:p>
            <a:r>
              <a:rPr lang="en-GB" dirty="0"/>
              <a:t>Inference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058380" y="5821888"/>
            <a:ext cx="8075240" cy="1547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5BF9235-CEAE-4C3A-BAF3-9252135789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13260" y="2275251"/>
                <a:ext cx="8075240" cy="432048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1800" dirty="0"/>
                  <a:t>We use the MAP estimator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GB" sz="1800" dirty="0"/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GB" sz="180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acc>
                      <m:r>
                        <a:rPr lang="en-GB" sz="1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𝑎𝑟𝑔𝑚𝑎𝑥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>
                              <a:latin typeface="Cambria Math" panose="02040503050406030204" pitchFamily="18" charset="0"/>
                            </a:rPr>
                            <m:t>Φ</m:t>
                          </m:r>
                        </m:sub>
                      </m:sSub>
                      <m:r>
                        <a:rPr lang="en-GB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800">
                              <a:latin typeface="Cambria Math" panose="02040503050406030204" pitchFamily="18" charset="0"/>
                            </a:rPr>
                            <m:t>Φ</m:t>
                          </m:r>
                          <m:r>
                            <a:rPr lang="es-AR" sz="18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AR" sz="1800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e>
                          <m:r>
                            <a:rPr lang="es-AR" sz="1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GB" sz="1800" dirty="0"/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:r>
                  <a:rPr lang="en-GB" sz="1800" dirty="0"/>
                  <a:t>Minimum mean squared error for </a:t>
                </a:r>
                <a14:m>
                  <m:oMath xmlns:m="http://schemas.openxmlformats.org/officeDocument/2006/math">
                    <m:r>
                      <a:rPr lang="es-AR" sz="1800" b="1" i="1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GB" sz="1800" dirty="0"/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sz="1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AR" sz="18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  <m:r>
                        <a:rPr lang="es-A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A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r>
                        <a:rPr lang="es-A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{</m:t>
                      </m:r>
                      <m:r>
                        <a:rPr lang="es-AR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s-AR" sz="18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s-AR" sz="18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s-AR" sz="18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s-AR" sz="1800" dirty="0"/>
              </a:p>
              <a:p>
                <a:pPr marL="0" indent="0">
                  <a:buNone/>
                </a:pPr>
                <a:endParaRPr lang="es-AR" sz="1800" dirty="0"/>
              </a:p>
              <a:p>
                <a:pPr marL="0" indent="0">
                  <a:buNone/>
                </a:pPr>
                <a:r>
                  <a:rPr lang="en-GB" sz="1800" dirty="0"/>
                  <a:t>No analytical expressions available</a:t>
                </a:r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:r>
                  <a:rPr lang="en-GB" sz="1800" dirty="0"/>
                  <a:t>If we gather samples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AR" sz="18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GB" sz="180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p>
                        <m:d>
                          <m:d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GB" sz="1800"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</m:d>
                      </m:sup>
                    </m:sSup>
                    <m:r>
                      <a:rPr lang="es-AR" sz="18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AR" sz="18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s-AR" sz="18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GB" sz="1800" dirty="0"/>
                  <a:t>according to </a:t>
                </a:r>
                <a14:m>
                  <m:oMath xmlns:m="http://schemas.openxmlformats.org/officeDocument/2006/math">
                    <m:r>
                      <a:rPr lang="en-GB" sz="18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1800">
                            <a:latin typeface="Cambria Math" panose="02040503050406030204" pitchFamily="18" charset="0"/>
                          </a:rPr>
                          <m:t>Φ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AR" sz="18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e>
                        <m:r>
                          <a:rPr lang="es-AR" sz="1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r>
                  <a:rPr lang="en-GB" sz="1800" dirty="0"/>
                  <a:t> for </a:t>
                </a:r>
                <a14:m>
                  <m:oMath xmlns:m="http://schemas.openxmlformats.org/officeDocument/2006/math">
                    <m:r>
                      <a:rPr lang="en-GB" sz="18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=1, …, </m:t>
                    </m:r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𝑚𝑐</m:t>
                        </m:r>
                      </m:sub>
                    </m:sSub>
                  </m:oMath>
                </a14:m>
                <a:endParaRPr lang="es-AR" sz="1800" b="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5BF9235-CEAE-4C3A-BAF3-9252135789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13260" y="2275251"/>
                <a:ext cx="8075240" cy="4320480"/>
              </a:xfrm>
              <a:blipFill>
                <a:blip r:embed="rId2"/>
                <a:stretch>
                  <a:fillRect l="-604" t="-7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E55C9E19-AB0C-482C-A3F6-B99D97B282C1}"/>
              </a:ext>
            </a:extLst>
          </p:cNvPr>
          <p:cNvGrpSpPr/>
          <p:nvPr/>
        </p:nvGrpSpPr>
        <p:grpSpPr>
          <a:xfrm>
            <a:off x="6997700" y="2277202"/>
            <a:ext cx="4149557" cy="2783543"/>
            <a:chOff x="6997700" y="2277202"/>
            <a:chExt cx="4149557" cy="27835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ontent Placeholder 3">
                  <a:extLst>
                    <a:ext uri="{FF2B5EF4-FFF2-40B4-BE49-F238E27FC236}">
                      <a16:creationId xmlns:a16="http://schemas.microsoft.com/office/drawing/2014/main" id="{F91EAB28-B0BB-4CF8-9D5F-71E48755189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023100" y="2277202"/>
                  <a:ext cx="4124157" cy="142519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342900" indent="-3429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rgbClr val="5E6A7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742950" indent="-28575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 kern="1200">
                      <a:solidFill>
                        <a:srgbClr val="5E6A7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11430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rgbClr val="5E6A7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6002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 kern="1200">
                      <a:solidFill>
                        <a:srgbClr val="5E6A7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20574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 kern="1200">
                      <a:solidFill>
                        <a:srgbClr val="5E6A7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Arial" panose="020B0604020202020204" pitchFamily="34" charset="0"/>
                    <a:buNone/>
                  </a:pPr>
                  <a:endParaRPr lang="en-GB" sz="1800" dirty="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GB" sz="1800" dirty="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GB" sz="180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acc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≈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𝑎𝑟𝑔𝑚𝑎𝑥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sz="1800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lang="en-GB" sz="180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180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en-GB" sz="180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sub>
                        </m:sSub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sz="1800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800"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s-AR" sz="18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s-AR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AR" sz="1800" b="1" i="1" smtClean="0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p>
                                <m:r>
                                  <a:rPr lang="es-AR" sz="180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s-AR" sz="180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s-AR" sz="180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oMath>
                    </m:oMathPara>
                  </a14:m>
                  <a:endParaRPr lang="en-GB" sz="1800" dirty="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GB" sz="1800" dirty="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s-AR" sz="1800" dirty="0"/>
                </a:p>
              </p:txBody>
            </p:sp>
          </mc:Choice>
          <mc:Fallback xmlns="">
            <p:sp>
              <p:nvSpPr>
                <p:cNvPr id="6" name="Content Placeholder 3">
                  <a:extLst>
                    <a:ext uri="{FF2B5EF4-FFF2-40B4-BE49-F238E27FC236}">
                      <a16:creationId xmlns:a16="http://schemas.microsoft.com/office/drawing/2014/main" id="{F91EAB28-B0BB-4CF8-9D5F-71E4875518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3100" y="2277202"/>
                  <a:ext cx="4124157" cy="142519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4DB7E3E4-8D30-4E2C-8A3A-FDEFFEAF385A}"/>
                    </a:ext>
                  </a:extLst>
                </p:cNvPr>
                <p:cNvSpPr txBox="1"/>
                <p:nvPr/>
              </p:nvSpPr>
              <p:spPr>
                <a:xfrm>
                  <a:off x="7023100" y="3635547"/>
                  <a:ext cx="2666628" cy="14251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GB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AR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A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s-A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AR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s-AR" i="1">
                                    <a:latin typeface="Cambria Math" panose="02040503050406030204" pitchFamily="18" charset="0"/>
                                  </a:rPr>
                                  <m:t>𝑚𝑐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s-AR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s-AR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s-A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AR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s-AR" i="1">
                                    <a:latin typeface="Cambria Math" panose="02040503050406030204" pitchFamily="18" charset="0"/>
                                  </a:rPr>
                                  <m:t>𝑚𝑐</m:t>
                                </m:r>
                              </m:sub>
                            </m:sSub>
                          </m:sup>
                          <m:e>
                            <m:sSup>
                              <m:sSupPr>
                                <m:ctrlPr>
                                  <a:rPr lang="es-A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AR" b="1" i="1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p>
                                <m:r>
                                  <a:rPr lang="es-AR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s-AR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s-AR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GB" dirty="0"/>
                </a:p>
                <a:p>
                  <a:endParaRPr lang="en-GB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4DB7E3E4-8D30-4E2C-8A3A-FDEFFEAF38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3100" y="3635547"/>
                  <a:ext cx="2666628" cy="142519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B376B4AF-B980-48C4-A096-9376A1E06D3A}"/>
                </a:ext>
              </a:extLst>
            </p:cNvPr>
            <p:cNvSpPr/>
            <p:nvPr/>
          </p:nvSpPr>
          <p:spPr>
            <a:xfrm>
              <a:off x="6997700" y="3019253"/>
              <a:ext cx="342900" cy="1397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CB235363-DF2D-4284-8054-32B2822CFA76}"/>
                </a:ext>
              </a:extLst>
            </p:cNvPr>
            <p:cNvSpPr/>
            <p:nvPr/>
          </p:nvSpPr>
          <p:spPr>
            <a:xfrm>
              <a:off x="6997700" y="4295791"/>
              <a:ext cx="342900" cy="1397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1755E53-8963-4F1F-BD39-C002BBF3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191E7B16-C11D-48A6-9FE1-93A9A96AC7E6}" type="slidenum">
              <a:rPr lang="en-GB" smtClean="0"/>
              <a:t>13</a:t>
            </a:fld>
            <a:r>
              <a:rPr lang="en-GB" dirty="0"/>
              <a:t>/21</a:t>
            </a:r>
          </a:p>
        </p:txBody>
      </p:sp>
    </p:spTree>
    <p:extLst>
      <p:ext uri="{BB962C8B-B14F-4D97-AF65-F5344CB8AC3E}">
        <p14:creationId xmlns:p14="http://schemas.microsoft.com/office/powerpoint/2010/main" val="393265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188" y="850404"/>
            <a:ext cx="8075240" cy="998984"/>
          </a:xfrm>
        </p:spPr>
        <p:txBody>
          <a:bodyPr/>
          <a:lstStyle/>
          <a:p>
            <a:r>
              <a:rPr lang="en-GB" dirty="0"/>
              <a:t>Reversible jump MCMC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058380" y="5821888"/>
            <a:ext cx="8075240" cy="1547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5BF9235-CEAE-4C3A-BAF3-9252135789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97410" y="2275251"/>
                <a:ext cx="8075240" cy="4320480"/>
              </a:xfrm>
            </p:spPr>
            <p:txBody>
              <a:bodyPr>
                <a:normAutofit/>
              </a:bodyPr>
              <a:lstStyle/>
              <a:p>
                <a:r>
                  <a:rPr lang="en-GB" sz="1700" dirty="0"/>
                  <a:t>How do we gather samples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70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en-GB" sz="17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GB" sz="170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GB" sz="170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GB" sz="1700">
                        <a:latin typeface="Cambria Math" panose="02040503050406030204" pitchFamily="18" charset="0"/>
                      </a:rPr>
                      <m:t> ?</m:t>
                    </m:r>
                  </m:oMath>
                </a14:m>
                <a:endParaRPr lang="en-GB" sz="1700" dirty="0"/>
              </a:p>
              <a:p>
                <a:pPr marL="0" indent="0">
                  <a:buNone/>
                </a:pPr>
                <a:endParaRPr lang="en-GB" sz="1700" dirty="0"/>
              </a:p>
              <a:p>
                <a:pPr lvl="1"/>
                <a:r>
                  <a:rPr lang="en-GB" sz="1700" dirty="0"/>
                  <a:t>The number of points indicates </a:t>
                </a:r>
                <a:r>
                  <a:rPr lang="en-GB" sz="1700" b="1" dirty="0"/>
                  <a:t>the dimension</a:t>
                </a:r>
                <a:r>
                  <a:rPr lang="en-GB" sz="1700" dirty="0"/>
                  <a:t> of the model</a:t>
                </a:r>
              </a:p>
              <a:p>
                <a:pPr lvl="1"/>
                <a:endParaRPr lang="en-GB" sz="1700" dirty="0"/>
              </a:p>
              <a:p>
                <a:pPr lvl="1"/>
                <a:r>
                  <a:rPr lang="en-GB" sz="1700" dirty="0"/>
                  <a:t>Classical Monte Carlo methods sample a fixed dimensional model</a:t>
                </a:r>
              </a:p>
              <a:p>
                <a:pPr lvl="1"/>
                <a:endParaRPr lang="en-GB" sz="1700" dirty="0"/>
              </a:p>
              <a:p>
                <a:pPr lvl="1"/>
                <a:endParaRPr lang="en-GB" sz="1700" dirty="0"/>
              </a:p>
              <a:p>
                <a:pPr lvl="1"/>
                <a:endParaRPr lang="en-GB" sz="1700" dirty="0"/>
              </a:p>
              <a:p>
                <a:pPr lvl="1"/>
                <a:endParaRPr lang="en-GB" sz="1700" dirty="0"/>
              </a:p>
              <a:p>
                <a:pPr lvl="1"/>
                <a:endParaRPr lang="en-GB" sz="1700" dirty="0"/>
              </a:p>
              <a:p>
                <a:pPr lvl="1"/>
                <a:endParaRPr lang="en-GB" sz="17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5BF9235-CEAE-4C3A-BAF3-9252135789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97410" y="2275251"/>
                <a:ext cx="8075240" cy="4320480"/>
              </a:xfrm>
              <a:blipFill>
                <a:blip r:embed="rId2"/>
                <a:stretch>
                  <a:fillRect l="-377" t="-1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Right 5">
            <a:extLst>
              <a:ext uri="{FF2B5EF4-FFF2-40B4-BE49-F238E27FC236}">
                <a16:creationId xmlns:a16="http://schemas.microsoft.com/office/drawing/2014/main" id="{27FB063C-48F6-421D-83DB-22C9B4292C53}"/>
              </a:ext>
            </a:extLst>
          </p:cNvPr>
          <p:cNvSpPr/>
          <p:nvPr/>
        </p:nvSpPr>
        <p:spPr>
          <a:xfrm>
            <a:off x="3215680" y="4509120"/>
            <a:ext cx="713078" cy="281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6712E1-4909-4096-BF55-82B6F54B34C7}"/>
              </a:ext>
            </a:extLst>
          </p:cNvPr>
          <p:cNvSpPr txBox="1"/>
          <p:nvPr/>
        </p:nvSpPr>
        <p:spPr>
          <a:xfrm>
            <a:off x="4295800" y="4357722"/>
            <a:ext cx="64807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Reversible jump Markov chain Monte Carlo (Green, 1995)</a:t>
            </a:r>
          </a:p>
          <a:p>
            <a:r>
              <a:rPr lang="en-GB" dirty="0"/>
              <a:t>… or MCMC for variable-dimension models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37416-FCC7-400D-AB85-2772CA017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4120" y="6492875"/>
            <a:ext cx="2844800" cy="365125"/>
          </a:xfrm>
        </p:spPr>
        <p:txBody>
          <a:bodyPr/>
          <a:lstStyle/>
          <a:p>
            <a:r>
              <a:rPr lang="en-GB" dirty="0"/>
              <a:t>14/21</a:t>
            </a:r>
          </a:p>
        </p:txBody>
      </p:sp>
    </p:spTree>
    <p:extLst>
      <p:ext uri="{BB962C8B-B14F-4D97-AF65-F5344CB8AC3E}">
        <p14:creationId xmlns:p14="http://schemas.microsoft.com/office/powerpoint/2010/main" val="2823117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188" y="850404"/>
            <a:ext cx="8075240" cy="998984"/>
          </a:xfrm>
        </p:spPr>
        <p:txBody>
          <a:bodyPr/>
          <a:lstStyle/>
          <a:p>
            <a:r>
              <a:rPr lang="en-GB" dirty="0"/>
              <a:t>Reversible jump MCMC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058380" y="5821888"/>
            <a:ext cx="8075240" cy="1547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BF9235-CEAE-4C3A-BAF3-925213578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839" y="2024789"/>
            <a:ext cx="8075240" cy="33446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dirty="0"/>
          </a:p>
          <a:p>
            <a:pPr lvl="1"/>
            <a:r>
              <a:rPr lang="en-GB" sz="1800" b="1" dirty="0"/>
              <a:t>Birth</a:t>
            </a:r>
            <a:r>
              <a:rPr lang="en-GB" sz="1800" dirty="0"/>
              <a:t>: Proposes a new point in 3D space at random</a:t>
            </a:r>
          </a:p>
          <a:p>
            <a:pPr lvl="1"/>
            <a:r>
              <a:rPr lang="en-GB" sz="1800" b="1" dirty="0"/>
              <a:t>Death</a:t>
            </a:r>
            <a:r>
              <a:rPr lang="en-GB" sz="1800" dirty="0"/>
              <a:t>: Tries to remove one existing point at random</a:t>
            </a:r>
          </a:p>
          <a:p>
            <a:pPr lvl="1"/>
            <a:endParaRPr lang="en-GB" sz="1800" dirty="0"/>
          </a:p>
          <a:p>
            <a:pPr lvl="1"/>
            <a:r>
              <a:rPr lang="en-GB" sz="1800" b="1" dirty="0"/>
              <a:t>Shift</a:t>
            </a:r>
            <a:r>
              <a:rPr lang="en-GB" sz="1800" dirty="0"/>
              <a:t>: Proposes a new position for an existing point </a:t>
            </a:r>
          </a:p>
          <a:p>
            <a:pPr lvl="1"/>
            <a:r>
              <a:rPr lang="en-GB" sz="1800" b="1" dirty="0"/>
              <a:t>Mark move</a:t>
            </a:r>
            <a:r>
              <a:rPr lang="en-GB" sz="1800" dirty="0"/>
              <a:t>: Proposes a new mark for an existing point </a:t>
            </a:r>
          </a:p>
          <a:p>
            <a:pPr lvl="1"/>
            <a:endParaRPr lang="en-GB" sz="1800" dirty="0"/>
          </a:p>
          <a:p>
            <a:pPr lvl="1"/>
            <a:r>
              <a:rPr lang="en-GB" sz="1800" b="1" dirty="0"/>
              <a:t>Split</a:t>
            </a:r>
            <a:r>
              <a:rPr lang="en-GB" sz="1800" dirty="0"/>
              <a:t>: Separate one existing point into two new ones.</a:t>
            </a:r>
          </a:p>
          <a:p>
            <a:pPr lvl="1"/>
            <a:r>
              <a:rPr lang="en-GB" sz="1800" b="1" dirty="0"/>
              <a:t>Merge</a:t>
            </a:r>
            <a:r>
              <a:rPr lang="en-GB" sz="1800" dirty="0"/>
              <a:t>: Fuse two existing points into one.</a:t>
            </a:r>
          </a:p>
          <a:p>
            <a:pPr lvl="1"/>
            <a:endParaRPr lang="en-GB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6D4073-9058-41F1-AE4D-2700A5241D3E}"/>
              </a:ext>
            </a:extLst>
          </p:cNvPr>
          <p:cNvSpPr txBox="1"/>
          <p:nvPr/>
        </p:nvSpPr>
        <p:spPr>
          <a:xfrm>
            <a:off x="1265274" y="5656521"/>
            <a:ext cx="6283842" cy="1041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778552-6200-4805-B4B7-73AC425011F7}"/>
              </a:ext>
            </a:extLst>
          </p:cNvPr>
          <p:cNvGrpSpPr/>
          <p:nvPr/>
        </p:nvGrpSpPr>
        <p:grpSpPr>
          <a:xfrm>
            <a:off x="1497889" y="4884778"/>
            <a:ext cx="10394964" cy="1471671"/>
            <a:chOff x="1497889" y="5124060"/>
            <a:chExt cx="10394964" cy="14716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A8F016-FB9F-48A1-94AF-0E7E98E58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1886" y="5124060"/>
              <a:ext cx="4050967" cy="147167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425899-849A-4A0B-9139-F15B750B7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7889" y="5534809"/>
              <a:ext cx="5517358" cy="823031"/>
            </a:xfrm>
            <a:prstGeom prst="rect">
              <a:avLst/>
            </a:prstGeom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42CC99-5044-4979-9E7B-85A2240B4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79502"/>
            <a:ext cx="2844800" cy="365125"/>
          </a:xfrm>
        </p:spPr>
        <p:txBody>
          <a:bodyPr/>
          <a:lstStyle/>
          <a:p>
            <a:fld id="{191E7B16-C11D-48A6-9FE1-93A9A96AC7E6}" type="slidenum">
              <a:rPr lang="en-GB" smtClean="0"/>
              <a:t>15</a:t>
            </a:fld>
            <a:r>
              <a:rPr lang="en-GB" dirty="0"/>
              <a:t>/21</a:t>
            </a:r>
          </a:p>
        </p:txBody>
      </p:sp>
    </p:spTree>
    <p:extLst>
      <p:ext uri="{BB962C8B-B14F-4D97-AF65-F5344CB8AC3E}">
        <p14:creationId xmlns:p14="http://schemas.microsoft.com/office/powerpoint/2010/main" val="391381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8A3FB59-23CD-471A-8A19-77971B3020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3841806"/>
            <a:ext cx="3024336" cy="1584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188" y="850404"/>
            <a:ext cx="8075240" cy="998984"/>
          </a:xfrm>
        </p:spPr>
        <p:txBody>
          <a:bodyPr/>
          <a:lstStyle/>
          <a:p>
            <a:r>
              <a:rPr lang="en-GB" dirty="0"/>
              <a:t>Experiments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ubtitle 3">
                <a:extLst>
                  <a:ext uri="{FF2B5EF4-FFF2-40B4-BE49-F238E27FC236}">
                    <a16:creationId xmlns:a16="http://schemas.microsoft.com/office/drawing/2014/main" id="{72D85376-71A5-4BDA-866A-D3816FFAF6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80382" y="1785352"/>
                <a:ext cx="5678841" cy="19135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sz="1800" b="1" dirty="0"/>
                  <a:t>Goal</a:t>
                </a:r>
                <a:r>
                  <a:rPr lang="en-GB" sz="1800" dirty="0"/>
                  <a:t>: Long range building reconstruction</a:t>
                </a:r>
              </a:p>
              <a:p>
                <a:pPr algn="l"/>
                <a:r>
                  <a:rPr lang="en-GB" sz="1800" b="1" dirty="0"/>
                  <a:t>Data size</a:t>
                </a:r>
                <a:r>
                  <a:rPr lang="en-GB" sz="1800" dirty="0"/>
                  <a:t>: 123x96x800 </a:t>
                </a:r>
              </a:p>
              <a:p>
                <a:pPr algn="l"/>
                <a:r>
                  <a:rPr lang="en-GB" sz="1800" b="1" dirty="0"/>
                  <a:t>Detections per pixel:  </a:t>
                </a:r>
                <a:r>
                  <a:rPr lang="en-GB" sz="1800" dirty="0"/>
                  <a:t>913 photons</a:t>
                </a:r>
              </a:p>
              <a:p>
                <a:pPr algn="l"/>
                <a:r>
                  <a:rPr lang="en-GB" sz="1800" b="1" dirty="0"/>
                  <a:t>Scattering coefficients (</a:t>
                </a:r>
                <a14:m>
                  <m:oMath xmlns:m="http://schemas.openxmlformats.org/officeDocument/2006/math">
                    <m:r>
                      <a:rPr lang="es-AR" sz="1800" b="1" i="1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GB" sz="1800" b="1" dirty="0"/>
                  <a:t>): </a:t>
                </a:r>
                <a14:m>
                  <m:oMath xmlns:m="http://schemas.openxmlformats.org/officeDocument/2006/math">
                    <m:r>
                      <a:rPr lang="es-AR" sz="1800" b="1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s-AR" sz="1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GB" sz="1800" dirty="0"/>
              </a:p>
              <a:p>
                <a:pPr algn="l"/>
                <a:r>
                  <a:rPr lang="en-GB" sz="1800" b="1" dirty="0"/>
                  <a:t>Signal-to-background-ratio: </a:t>
                </a:r>
                <a:r>
                  <a:rPr lang="en-GB" sz="1800" dirty="0"/>
                  <a:t>1.64</a:t>
                </a:r>
              </a:p>
              <a:p>
                <a:pPr algn="l"/>
                <a:endParaRPr lang="en-GB" sz="1800" dirty="0"/>
              </a:p>
            </p:txBody>
          </p:sp>
        </mc:Choice>
        <mc:Fallback xmlns="">
          <p:sp>
            <p:nvSpPr>
              <p:cNvPr id="10" name="Subtitle 3">
                <a:extLst>
                  <a:ext uri="{FF2B5EF4-FFF2-40B4-BE49-F238E27FC236}">
                    <a16:creationId xmlns:a16="http://schemas.microsoft.com/office/drawing/2014/main" id="{72D85376-71A5-4BDA-866A-D3816FFAF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382" y="1785352"/>
                <a:ext cx="5678841" cy="1913594"/>
              </a:xfrm>
              <a:prstGeom prst="rect">
                <a:avLst/>
              </a:prstGeom>
              <a:blipFill>
                <a:blip r:embed="rId4"/>
                <a:stretch>
                  <a:fillRect l="-967" t="-3185" b="-9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1B11B745-E5FE-4902-82E3-3C1964841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70" y="2160662"/>
            <a:ext cx="2580057" cy="38645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47A39B3-61D3-4CB7-82EC-5340F25F095E}"/>
              </a:ext>
            </a:extLst>
          </p:cNvPr>
          <p:cNvGrpSpPr/>
          <p:nvPr/>
        </p:nvGrpSpPr>
        <p:grpSpPr>
          <a:xfrm>
            <a:off x="7744579" y="3954509"/>
            <a:ext cx="3614644" cy="2779478"/>
            <a:chOff x="7920903" y="3242526"/>
            <a:chExt cx="3614644" cy="277947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DC1215-FD15-43BB-A858-1E6E6C0386B2}"/>
                </a:ext>
              </a:extLst>
            </p:cNvPr>
            <p:cNvSpPr/>
            <p:nvPr/>
          </p:nvSpPr>
          <p:spPr>
            <a:xfrm>
              <a:off x="7920903" y="3242526"/>
              <a:ext cx="464355" cy="30738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353FEAC-1CF0-4C59-A959-CEFF5FD2D111}"/>
                </a:ext>
              </a:extLst>
            </p:cNvPr>
            <p:cNvCxnSpPr>
              <a:cxnSpLocks/>
            </p:cNvCxnSpPr>
            <p:nvPr/>
          </p:nvCxnSpPr>
          <p:spPr>
            <a:xfrm>
              <a:off x="8385258" y="3429001"/>
              <a:ext cx="1062057" cy="57557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FC35CFA-40E9-4D84-943C-71C2698873CD}"/>
                </a:ext>
              </a:extLst>
            </p:cNvPr>
            <p:cNvGrpSpPr/>
            <p:nvPr/>
          </p:nvGrpSpPr>
          <p:grpSpPr>
            <a:xfrm>
              <a:off x="9447315" y="4026625"/>
              <a:ext cx="2088232" cy="1995379"/>
              <a:chOff x="7248128" y="3012847"/>
              <a:chExt cx="2088232" cy="199537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040EB13-B648-407B-9207-F668E2C83E7A}"/>
                  </a:ext>
                </a:extLst>
              </p:cNvPr>
              <p:cNvSpPr/>
              <p:nvPr/>
            </p:nvSpPr>
            <p:spPr>
              <a:xfrm>
                <a:off x="7248128" y="3012847"/>
                <a:ext cx="2088232" cy="1995379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E29FBFD2-BBD7-4BD8-B6EE-77AB9DC6EB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9568" y="3012847"/>
                <a:ext cx="1680768" cy="1966613"/>
              </a:xfrm>
              <a:prstGeom prst="rect">
                <a:avLst/>
              </a:prstGeom>
            </p:spPr>
          </p:pic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83BA5-19F0-4769-A2A4-0AD5A2B55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pPr/>
              <a:t>16</a:t>
            </a:fld>
            <a:r>
              <a:rPr lang="en-GB" dirty="0"/>
              <a:t>/21</a:t>
            </a:r>
          </a:p>
        </p:txBody>
      </p:sp>
    </p:spTree>
    <p:extLst>
      <p:ext uri="{BB962C8B-B14F-4D97-AF65-F5344CB8AC3E}">
        <p14:creationId xmlns:p14="http://schemas.microsoft.com/office/powerpoint/2010/main" val="325422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188" y="850404"/>
            <a:ext cx="8075240" cy="998984"/>
          </a:xfrm>
        </p:spPr>
        <p:txBody>
          <a:bodyPr/>
          <a:lstStyle/>
          <a:p>
            <a:r>
              <a:rPr lang="en-GB" dirty="0"/>
              <a:t>Experiments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53C574-817D-4962-AE0E-3B355403053F}"/>
              </a:ext>
            </a:extLst>
          </p:cNvPr>
          <p:cNvGrpSpPr/>
          <p:nvPr/>
        </p:nvGrpSpPr>
        <p:grpSpPr>
          <a:xfrm>
            <a:off x="852769" y="2084083"/>
            <a:ext cx="10302949" cy="3429000"/>
            <a:chOff x="852769" y="2084083"/>
            <a:chExt cx="10302949" cy="3429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824F8E-D7D6-4295-BAA1-A6CC48FE1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69" y="2084083"/>
              <a:ext cx="5715000" cy="3429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E709A17-A429-4D48-9A40-987445586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718" y="2084083"/>
              <a:ext cx="5715000" cy="3429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D367E3C0-C823-4810-8312-5413053BC5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76650" y="5312356"/>
                <a:ext cx="2857500" cy="599257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4000" b="1" kern="1200">
                    <a:solidFill>
                      <a:srgbClr val="0098DB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r>
                  <a:rPr lang="en-GB" sz="2800" b="0" i="1" dirty="0">
                    <a:solidFill>
                      <a:schemeClr val="bg1">
                        <a:lumMod val="50000"/>
                      </a:schemeClr>
                    </a:solidFill>
                  </a:rPr>
                  <a:t>Intensity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s-AR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endParaRPr lang="en-GB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D367E3C0-C823-4810-8312-5413053BC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6650" y="5312356"/>
                <a:ext cx="2857500" cy="599257"/>
              </a:xfrm>
              <a:prstGeom prst="rect">
                <a:avLst/>
              </a:prstGeom>
              <a:blipFill>
                <a:blip r:embed="rId5"/>
                <a:stretch>
                  <a:fillRect l="-4264" b="-282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itle 1">
                <a:extLst>
                  <a:ext uri="{FF2B5EF4-FFF2-40B4-BE49-F238E27FC236}">
                    <a16:creationId xmlns:a16="http://schemas.microsoft.com/office/drawing/2014/main" id="{105774F3-5531-4332-B0DB-7AEB35631E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04110" y="5312356"/>
                <a:ext cx="2857500" cy="599257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4000" b="1" kern="1200">
                    <a:solidFill>
                      <a:srgbClr val="0098DB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r>
                  <a:rPr lang="en-GB" sz="2800" b="0" i="1" dirty="0">
                    <a:solidFill>
                      <a:schemeClr val="bg1">
                        <a:lumMod val="50000"/>
                      </a:schemeClr>
                    </a:solidFill>
                  </a:rPr>
                  <a:t>Broadening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s-AR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b="0" i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itle 1">
                <a:extLst>
                  <a:ext uri="{FF2B5EF4-FFF2-40B4-BE49-F238E27FC236}">
                    <a16:creationId xmlns:a16="http://schemas.microsoft.com/office/drawing/2014/main" id="{105774F3-5531-4332-B0DB-7AEB35631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110" y="5312356"/>
                <a:ext cx="2857500" cy="599257"/>
              </a:xfrm>
              <a:prstGeom prst="rect">
                <a:avLst/>
              </a:prstGeom>
              <a:blipFill>
                <a:blip r:embed="rId6"/>
                <a:stretch>
                  <a:fillRect l="-4478" b="-282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A9AB6AD1-90E2-43C0-B00F-D7AC14666AAB}"/>
              </a:ext>
            </a:extLst>
          </p:cNvPr>
          <p:cNvSpPr txBox="1">
            <a:spLocks/>
          </p:cNvSpPr>
          <p:nvPr/>
        </p:nvSpPr>
        <p:spPr>
          <a:xfrm>
            <a:off x="4405400" y="6324600"/>
            <a:ext cx="2857500" cy="381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98D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Execution time: 195 s  </a:t>
            </a:r>
            <a:endParaRPr lang="en-GB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BCC5CF-1E61-4581-9BE8-FD93940D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81093"/>
            <a:ext cx="2844800" cy="365125"/>
          </a:xfrm>
        </p:spPr>
        <p:txBody>
          <a:bodyPr/>
          <a:lstStyle/>
          <a:p>
            <a:fld id="{191E7B16-C11D-48A6-9FE1-93A9A96AC7E6}" type="slidenum">
              <a:rPr lang="en-GB" smtClean="0"/>
              <a:t>17</a:t>
            </a:fld>
            <a:r>
              <a:rPr lang="en-GB" dirty="0"/>
              <a:t>/21</a:t>
            </a:r>
          </a:p>
        </p:txBody>
      </p:sp>
    </p:spTree>
    <p:extLst>
      <p:ext uri="{BB962C8B-B14F-4D97-AF65-F5344CB8AC3E}">
        <p14:creationId xmlns:p14="http://schemas.microsoft.com/office/powerpoint/2010/main" val="4090679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188" y="850404"/>
            <a:ext cx="8075240" cy="998984"/>
          </a:xfrm>
        </p:spPr>
        <p:txBody>
          <a:bodyPr/>
          <a:lstStyle/>
          <a:p>
            <a:r>
              <a:rPr lang="en-GB" dirty="0"/>
              <a:t>Experiments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ubtitle 3">
                <a:extLst>
                  <a:ext uri="{FF2B5EF4-FFF2-40B4-BE49-F238E27FC236}">
                    <a16:creationId xmlns:a16="http://schemas.microsoft.com/office/drawing/2014/main" id="{5EEADE20-7752-46E2-AD4A-E5D76FA872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50504" y="1849673"/>
                <a:ext cx="5678841" cy="19135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sz="1800" b="1" dirty="0"/>
                  <a:t>Goal</a:t>
                </a:r>
                <a:r>
                  <a:rPr lang="en-GB" sz="1800" dirty="0"/>
                  <a:t>: Underwater 3D reconstruction</a:t>
                </a:r>
              </a:p>
              <a:p>
                <a:pPr algn="l"/>
                <a:r>
                  <a:rPr lang="en-GB" sz="1800" b="1" dirty="0"/>
                  <a:t>Data size</a:t>
                </a:r>
                <a:r>
                  <a:rPr lang="en-GB" sz="1800" dirty="0"/>
                  <a:t>: 120x120x2500 </a:t>
                </a:r>
              </a:p>
              <a:p>
                <a:pPr algn="l"/>
                <a:r>
                  <a:rPr lang="en-GB" sz="1800" b="1" dirty="0"/>
                  <a:t>Scattering coefficients (</a:t>
                </a:r>
                <a14:m>
                  <m:oMath xmlns:m="http://schemas.openxmlformats.org/officeDocument/2006/math">
                    <m:r>
                      <a:rPr lang="es-AR" sz="1800" b="1" i="1" smtClean="0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GB" sz="1800" b="1" dirty="0"/>
                  <a:t>): </a:t>
                </a:r>
                <a:r>
                  <a:rPr lang="en-GB" sz="1800" dirty="0"/>
                  <a:t>0.6, 3.9 and 4.8</a:t>
                </a:r>
              </a:p>
              <a:p>
                <a:pPr algn="l"/>
                <a:endParaRPr lang="en-GB" sz="1800" dirty="0"/>
              </a:p>
            </p:txBody>
          </p:sp>
        </mc:Choice>
        <mc:Fallback xmlns="">
          <p:sp>
            <p:nvSpPr>
              <p:cNvPr id="18" name="Subtitle 3">
                <a:extLst>
                  <a:ext uri="{FF2B5EF4-FFF2-40B4-BE49-F238E27FC236}">
                    <a16:creationId xmlns:a16="http://schemas.microsoft.com/office/drawing/2014/main" id="{5EEADE20-7752-46E2-AD4A-E5D76FA87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504" y="1849673"/>
                <a:ext cx="5678841" cy="1913594"/>
              </a:xfrm>
              <a:prstGeom prst="rect">
                <a:avLst/>
              </a:prstGeom>
              <a:blipFill>
                <a:blip r:embed="rId3"/>
                <a:stretch>
                  <a:fillRect l="-967" t="-28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302D258-9A1E-469B-A0A8-0081B021F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6" y="2177543"/>
            <a:ext cx="4315728" cy="147643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A94857E-5EB1-450B-9D9F-ECC0071D3595}"/>
              </a:ext>
            </a:extLst>
          </p:cNvPr>
          <p:cNvGrpSpPr/>
          <p:nvPr/>
        </p:nvGrpSpPr>
        <p:grpSpPr>
          <a:xfrm>
            <a:off x="4285549" y="3010468"/>
            <a:ext cx="2045825" cy="2839781"/>
            <a:chOff x="4285549" y="3010468"/>
            <a:chExt cx="2045825" cy="2839781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F748045-D11F-4DA5-9535-9DCBD5668DF6}"/>
                </a:ext>
              </a:extLst>
            </p:cNvPr>
            <p:cNvCxnSpPr>
              <a:cxnSpLocks/>
            </p:cNvCxnSpPr>
            <p:nvPr/>
          </p:nvCxnSpPr>
          <p:spPr>
            <a:xfrm>
              <a:off x="4561367" y="3010468"/>
              <a:ext cx="585417" cy="118939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8BB52E0-BEF7-4326-9D85-FA3FD43164DE}"/>
                </a:ext>
              </a:extLst>
            </p:cNvPr>
            <p:cNvGrpSpPr/>
            <p:nvPr/>
          </p:nvGrpSpPr>
          <p:grpSpPr>
            <a:xfrm>
              <a:off x="4285549" y="4222212"/>
              <a:ext cx="2045825" cy="1628037"/>
              <a:chOff x="4285549" y="4222212"/>
              <a:chExt cx="2045825" cy="1628037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689EABB-2FAA-49D3-9919-7F9FEE0D9D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5549" y="4222212"/>
                <a:ext cx="1955764" cy="1236353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0BCC2D2-CD32-4875-85F1-E277669E434E}"/>
                  </a:ext>
                </a:extLst>
              </p:cNvPr>
              <p:cNvSpPr txBox="1"/>
              <p:nvPr/>
            </p:nvSpPr>
            <p:spPr>
              <a:xfrm>
                <a:off x="4375610" y="5480917"/>
                <a:ext cx="19557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i="1" dirty="0"/>
                  <a:t>Underwater pipe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7207678-8B48-4DE3-8A4A-9BE2CE62090F}"/>
              </a:ext>
            </a:extLst>
          </p:cNvPr>
          <p:cNvSpPr txBox="1"/>
          <p:nvPr/>
        </p:nvSpPr>
        <p:spPr>
          <a:xfrm>
            <a:off x="831056" y="3284644"/>
            <a:ext cx="952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Lidar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C5333-CDB8-415A-A1D8-C2AFFAB8F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191E7B16-C11D-48A6-9FE1-93A9A96AC7E6}" type="slidenum">
              <a:rPr lang="en-GB" smtClean="0"/>
              <a:t>18</a:t>
            </a:fld>
            <a:r>
              <a:rPr lang="en-GB" dirty="0"/>
              <a:t>/21</a:t>
            </a:r>
          </a:p>
        </p:txBody>
      </p:sp>
    </p:spTree>
    <p:extLst>
      <p:ext uri="{BB962C8B-B14F-4D97-AF65-F5344CB8AC3E}">
        <p14:creationId xmlns:p14="http://schemas.microsoft.com/office/powerpoint/2010/main" val="413812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6283" y="-88464"/>
            <a:ext cx="8075240" cy="998984"/>
          </a:xfrm>
        </p:spPr>
        <p:txBody>
          <a:bodyPr/>
          <a:lstStyle/>
          <a:p>
            <a:r>
              <a:rPr lang="en-GB" dirty="0"/>
              <a:t>Experiments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2463D8A9-B438-44B9-9CAE-687EA64FF636}"/>
              </a:ext>
            </a:extLst>
          </p:cNvPr>
          <p:cNvSpPr txBox="1">
            <a:spLocks/>
          </p:cNvSpPr>
          <p:nvPr/>
        </p:nvSpPr>
        <p:spPr>
          <a:xfrm>
            <a:off x="2338697" y="2941295"/>
            <a:ext cx="2857500" cy="5992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98D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MANIPOP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01EED2AC-030E-4EBA-9E02-BD01B56B8449}"/>
              </a:ext>
            </a:extLst>
          </p:cNvPr>
          <p:cNvSpPr txBox="1">
            <a:spLocks/>
          </p:cNvSpPr>
          <p:nvPr/>
        </p:nvSpPr>
        <p:spPr>
          <a:xfrm>
            <a:off x="2180560" y="5257127"/>
            <a:ext cx="2857500" cy="5992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98D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Proposed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7C4271-7956-4DE7-8016-AB01D6CC70AF}"/>
              </a:ext>
            </a:extLst>
          </p:cNvPr>
          <p:cNvGrpSpPr/>
          <p:nvPr/>
        </p:nvGrpSpPr>
        <p:grpSpPr>
          <a:xfrm>
            <a:off x="4181697" y="1523461"/>
            <a:ext cx="3492849" cy="5336684"/>
            <a:chOff x="4181697" y="1523461"/>
            <a:chExt cx="3492849" cy="533668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7256E89-A0CF-46AA-B25F-A853FEF8F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697" y="4811058"/>
              <a:ext cx="2857500" cy="17145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DCC1FD2-3494-4DB2-AC46-895CFACE5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0050" y="2571750"/>
              <a:ext cx="2857500" cy="17145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F2C94AC-D3FD-4BF9-ACD4-A0C4412449B9}"/>
                    </a:ext>
                  </a:extLst>
                </p:cNvPr>
                <p:cNvSpPr txBox="1"/>
                <p:nvPr/>
              </p:nvSpPr>
              <p:spPr>
                <a:xfrm>
                  <a:off x="4210051" y="1523461"/>
                  <a:ext cx="2857499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AR" sz="2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s-AR" sz="2400" b="0" i="1" smtClean="0">
                            <a:latin typeface="Cambria Math" panose="02040503050406030204" pitchFamily="18" charset="0"/>
                          </a:rPr>
                          <m:t>=0.6</m:t>
                        </m:r>
                      </m:oMath>
                    </m:oMathPara>
                  </a14:m>
                  <a:endParaRPr lang="en-GB" sz="2400" dirty="0"/>
                </a:p>
                <a:p>
                  <a:pPr algn="ctr"/>
                  <a:r>
                    <a:rPr lang="en-GB" dirty="0"/>
                    <a:t>4740 photons per pixel</a:t>
                  </a:r>
                </a:p>
                <a:p>
                  <a:pPr algn="ctr"/>
                  <a:r>
                    <a:rPr lang="en-GB" dirty="0"/>
                    <a:t>SBR: 24.2</a:t>
                  </a:r>
                </a:p>
                <a:p>
                  <a:pPr algn="ctr"/>
                  <a:endParaRPr lang="en-GB" sz="240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F2C94AC-D3FD-4BF9-ACD4-A0C4412449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0051" y="1523461"/>
                  <a:ext cx="2857499" cy="138499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3A06EB57-34A5-406A-BB7E-33F74D1B10DE}"/>
                </a:ext>
              </a:extLst>
            </p:cNvPr>
            <p:cNvSpPr txBox="1">
              <a:spLocks/>
            </p:cNvSpPr>
            <p:nvPr/>
          </p:nvSpPr>
          <p:spPr>
            <a:xfrm>
              <a:off x="4817046" y="6479145"/>
              <a:ext cx="2857500" cy="3810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b="1" kern="1200">
                  <a:solidFill>
                    <a:srgbClr val="0098DB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GB" sz="1800" dirty="0">
                  <a:solidFill>
                    <a:schemeClr val="bg1">
                      <a:lumMod val="50000"/>
                    </a:schemeClr>
                  </a:solidFill>
                </a:rPr>
                <a:t>Time: 410 s  </a:t>
              </a:r>
              <a:endParaRPr lang="en-GB" sz="2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C69B3607-BEBA-4E09-AA76-A7B7252BA17E}"/>
                </a:ext>
              </a:extLst>
            </p:cNvPr>
            <p:cNvSpPr txBox="1">
              <a:spLocks/>
            </p:cNvSpPr>
            <p:nvPr/>
          </p:nvSpPr>
          <p:spPr>
            <a:xfrm>
              <a:off x="4817046" y="4265888"/>
              <a:ext cx="2857500" cy="3810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b="1" kern="1200">
                  <a:solidFill>
                    <a:srgbClr val="0098DB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GB" sz="1800" dirty="0">
                  <a:solidFill>
                    <a:schemeClr val="bg1">
                      <a:lumMod val="50000"/>
                    </a:schemeClr>
                  </a:solidFill>
                </a:rPr>
                <a:t>Time: 329 s  </a:t>
              </a:r>
              <a:endParaRPr lang="en-GB" sz="2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4B5A4D1-5E11-40C3-BE76-2C50013F2627}"/>
              </a:ext>
            </a:extLst>
          </p:cNvPr>
          <p:cNvGrpSpPr/>
          <p:nvPr/>
        </p:nvGrpSpPr>
        <p:grpSpPr>
          <a:xfrm>
            <a:off x="6371446" y="1524720"/>
            <a:ext cx="4080080" cy="5335425"/>
            <a:chOff x="6371446" y="1524720"/>
            <a:chExt cx="4080080" cy="5335425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790F57D-A6B4-433A-92D5-6B9CBBCB5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9170" y="4811058"/>
              <a:ext cx="2857500" cy="171450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A45DE86-B64D-4C34-89EF-3FD501296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903" y="2571750"/>
              <a:ext cx="2782767" cy="1669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0C9D9E-3E41-4206-B579-858EAB3F6FB6}"/>
                    </a:ext>
                  </a:extLst>
                </p:cNvPr>
                <p:cNvSpPr txBox="1"/>
                <p:nvPr/>
              </p:nvSpPr>
              <p:spPr>
                <a:xfrm>
                  <a:off x="6371446" y="1524720"/>
                  <a:ext cx="3327497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AR" sz="2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s-AR" sz="2400" b="0" i="1" smtClean="0">
                            <a:latin typeface="Cambria Math" panose="02040503050406030204" pitchFamily="18" charset="0"/>
                          </a:rPr>
                          <m:t>=3.9</m:t>
                        </m:r>
                      </m:oMath>
                    </m:oMathPara>
                  </a14:m>
                  <a:endParaRPr lang="en-GB" sz="2400" dirty="0"/>
                </a:p>
                <a:p>
                  <a:pPr algn="ctr"/>
                  <a:r>
                    <a:rPr lang="en-GB" dirty="0"/>
                    <a:t>282 photons per pixel</a:t>
                  </a:r>
                </a:p>
                <a:p>
                  <a:pPr algn="ctr"/>
                  <a:r>
                    <a:rPr lang="en-GB" dirty="0"/>
                    <a:t>SBR: 0.4</a:t>
                  </a:r>
                </a:p>
                <a:p>
                  <a:endParaRPr lang="en-GB" sz="2400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0C9D9E-3E41-4206-B579-858EAB3F6F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1446" y="1524720"/>
                  <a:ext cx="3327497" cy="138499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F2C2B1F9-2B1A-4D22-A33B-5A3D66FDABF1}"/>
                </a:ext>
              </a:extLst>
            </p:cNvPr>
            <p:cNvSpPr txBox="1">
              <a:spLocks/>
            </p:cNvSpPr>
            <p:nvPr/>
          </p:nvSpPr>
          <p:spPr>
            <a:xfrm>
              <a:off x="7574089" y="4241410"/>
              <a:ext cx="2857500" cy="3810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b="1" kern="1200">
                  <a:solidFill>
                    <a:srgbClr val="0098DB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GB" sz="1800" dirty="0">
                  <a:solidFill>
                    <a:schemeClr val="bg1">
                      <a:lumMod val="50000"/>
                    </a:schemeClr>
                  </a:solidFill>
                </a:rPr>
                <a:t>Time: 263 s  </a:t>
              </a:r>
              <a:endParaRPr lang="en-GB" sz="2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A0BE7792-7AF3-4E06-83AF-EE898C95C507}"/>
                </a:ext>
              </a:extLst>
            </p:cNvPr>
            <p:cNvSpPr txBox="1">
              <a:spLocks/>
            </p:cNvSpPr>
            <p:nvPr/>
          </p:nvSpPr>
          <p:spPr>
            <a:xfrm>
              <a:off x="7594026" y="6479145"/>
              <a:ext cx="2857500" cy="3810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b="1" kern="1200">
                  <a:solidFill>
                    <a:srgbClr val="0098DB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GB" sz="1800" dirty="0">
                  <a:solidFill>
                    <a:schemeClr val="bg1">
                      <a:lumMod val="50000"/>
                    </a:schemeClr>
                  </a:solidFill>
                </a:rPr>
                <a:t>Time: 318 s  </a:t>
              </a:r>
              <a:endParaRPr lang="en-GB" sz="2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F14A809-A16F-46CF-9C55-CDCEEDC2C53C}"/>
              </a:ext>
            </a:extLst>
          </p:cNvPr>
          <p:cNvGrpSpPr/>
          <p:nvPr/>
        </p:nvGrpSpPr>
        <p:grpSpPr>
          <a:xfrm>
            <a:off x="9002839" y="1513208"/>
            <a:ext cx="3780287" cy="5346937"/>
            <a:chOff x="9002839" y="1513208"/>
            <a:chExt cx="3780287" cy="534693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720716D-26B7-479A-B0C9-C157BEDD3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043" y="4725301"/>
              <a:ext cx="2598687" cy="180025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39C3605-FF2F-4372-AA0C-7C49FE013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468" y="2571750"/>
              <a:ext cx="2412262" cy="14473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966EB15-0E96-4CE5-8349-1FAAE8161546}"/>
                    </a:ext>
                  </a:extLst>
                </p:cNvPr>
                <p:cNvSpPr txBox="1"/>
                <p:nvPr/>
              </p:nvSpPr>
              <p:spPr>
                <a:xfrm>
                  <a:off x="9002839" y="1513208"/>
                  <a:ext cx="3187297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s-AR" sz="24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s-AR" sz="2400" b="0" i="1" smtClean="0">
                          <a:latin typeface="Cambria Math" panose="02040503050406030204" pitchFamily="18" charset="0"/>
                        </a:rPr>
                        <m:t>=4.</m:t>
                      </m:r>
                    </m:oMath>
                  </a14:m>
                  <a:r>
                    <a:rPr lang="en-GB" sz="2400" dirty="0"/>
                    <a:t>8</a:t>
                  </a:r>
                </a:p>
                <a:p>
                  <a:pPr algn="ctr"/>
                  <a:r>
                    <a:rPr lang="en-GB" dirty="0"/>
                    <a:t>198 photons per pixel</a:t>
                  </a:r>
                </a:p>
                <a:p>
                  <a:pPr algn="ctr"/>
                  <a:r>
                    <a:rPr lang="en-GB" dirty="0"/>
                    <a:t>SBR: 0.05</a:t>
                  </a: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966EB15-0E96-4CE5-8349-1FAAE81615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2839" y="1513208"/>
                  <a:ext cx="3187297" cy="1015663"/>
                </a:xfrm>
                <a:prstGeom prst="rect">
                  <a:avLst/>
                </a:prstGeom>
                <a:blipFill>
                  <a:blip r:embed="rId11"/>
                  <a:stretch>
                    <a:fillRect t="-4790" b="-838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12C273F1-0212-4D16-856B-813B0CB8BC1C}"/>
                </a:ext>
              </a:extLst>
            </p:cNvPr>
            <p:cNvSpPr txBox="1">
              <a:spLocks/>
            </p:cNvSpPr>
            <p:nvPr/>
          </p:nvSpPr>
          <p:spPr>
            <a:xfrm>
              <a:off x="9925626" y="4169905"/>
              <a:ext cx="2857500" cy="3810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b="1" kern="1200">
                  <a:solidFill>
                    <a:srgbClr val="0098DB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GB" sz="1800" dirty="0">
                  <a:solidFill>
                    <a:schemeClr val="bg1">
                      <a:lumMod val="50000"/>
                    </a:schemeClr>
                  </a:solidFill>
                </a:rPr>
                <a:t>Time: 212 s  </a:t>
              </a:r>
              <a:endParaRPr lang="en-GB" sz="2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76650532-9A11-4C63-A56E-248C11149A32}"/>
                </a:ext>
              </a:extLst>
            </p:cNvPr>
            <p:cNvSpPr txBox="1">
              <a:spLocks/>
            </p:cNvSpPr>
            <p:nvPr/>
          </p:nvSpPr>
          <p:spPr>
            <a:xfrm>
              <a:off x="9915324" y="6479145"/>
              <a:ext cx="2857500" cy="3810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b="1" kern="1200">
                  <a:solidFill>
                    <a:srgbClr val="0098DB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GB" sz="1800" dirty="0">
                  <a:solidFill>
                    <a:schemeClr val="bg1">
                      <a:lumMod val="50000"/>
                    </a:schemeClr>
                  </a:solidFill>
                </a:rPr>
                <a:t>Time: 240 s  </a:t>
              </a:r>
              <a:endParaRPr lang="en-GB" sz="2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8ABDB-DAA6-4F14-9A68-FCE00C8A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3749" y="6507165"/>
            <a:ext cx="2844800" cy="365125"/>
          </a:xfrm>
        </p:spPr>
        <p:txBody>
          <a:bodyPr/>
          <a:lstStyle/>
          <a:p>
            <a:fld id="{191E7B16-C11D-48A6-9FE1-93A9A96AC7E6}" type="slidenum">
              <a:rPr lang="en-GB" smtClean="0"/>
              <a:t>19</a:t>
            </a:fld>
            <a:r>
              <a:rPr lang="en-GB" dirty="0"/>
              <a:t>/21</a:t>
            </a:r>
          </a:p>
        </p:txBody>
      </p:sp>
    </p:spTree>
    <p:extLst>
      <p:ext uri="{BB962C8B-B14F-4D97-AF65-F5344CB8AC3E}">
        <p14:creationId xmlns:p14="http://schemas.microsoft.com/office/powerpoint/2010/main" val="365199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588" y="756234"/>
            <a:ext cx="8075240" cy="998984"/>
          </a:xfrm>
        </p:spPr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058380" y="5821888"/>
            <a:ext cx="8075240" cy="1547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endParaRPr lang="en-US" dirty="0"/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8D4863E2-EC63-4608-80E9-F8CEB41685C5}"/>
              </a:ext>
            </a:extLst>
          </p:cNvPr>
          <p:cNvSpPr txBox="1">
            <a:spLocks/>
          </p:cNvSpPr>
          <p:nvPr/>
        </p:nvSpPr>
        <p:spPr>
          <a:xfrm>
            <a:off x="1299911" y="2051295"/>
            <a:ext cx="9144000" cy="45444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The single-photon Lidar data 3D reconstruction problem</a:t>
            </a: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/>
              <a:t>Challenges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/>
              <a:t>State-of-the-art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New Bayesian 3D reconstruction algorithm</a:t>
            </a: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/>
              <a:t>Multiple surfaces per pixel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/>
              <a:t>Broadening of the instrumental response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/>
              <a:t>Highly-scattering media</a:t>
            </a:r>
          </a:p>
          <a:p>
            <a:pPr marL="57150" indent="0">
              <a:buNone/>
            </a:pPr>
            <a:endParaRPr lang="en-GB" sz="2100" dirty="0"/>
          </a:p>
          <a:p>
            <a:pPr marL="0" indent="0">
              <a:buNone/>
            </a:pPr>
            <a:r>
              <a:rPr lang="en-GB" sz="2000" b="1" dirty="0"/>
              <a:t>Experiments using real Lidar data</a:t>
            </a: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/>
              <a:t>Long range (kilometres)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/>
              <a:t>Underwater</a:t>
            </a: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r>
              <a:rPr lang="en-GB" sz="2000" b="1" dirty="0"/>
              <a:t>	</a:t>
            </a: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944465-17A0-423B-B56D-E66653D4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075" y="6413168"/>
            <a:ext cx="2844800" cy="365125"/>
          </a:xfrm>
        </p:spPr>
        <p:txBody>
          <a:bodyPr/>
          <a:lstStyle/>
          <a:p>
            <a:fld id="{191E7B16-C11D-48A6-9FE1-93A9A96AC7E6}" type="slidenum">
              <a:rPr lang="en-GB" smtClean="0"/>
              <a:t>2</a:t>
            </a:fld>
            <a:r>
              <a:rPr lang="en-GB" dirty="0"/>
              <a:t>/21</a:t>
            </a:r>
          </a:p>
        </p:txBody>
      </p:sp>
    </p:spTree>
    <p:extLst>
      <p:ext uri="{BB962C8B-B14F-4D97-AF65-F5344CB8AC3E}">
        <p14:creationId xmlns:p14="http://schemas.microsoft.com/office/powerpoint/2010/main" val="3009614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588" y="756234"/>
            <a:ext cx="8075240" cy="998984"/>
          </a:xfrm>
        </p:spPr>
        <p:txBody>
          <a:bodyPr/>
          <a:lstStyle/>
          <a:p>
            <a:r>
              <a:rPr lang="en-GB" dirty="0"/>
              <a:t>Conclusions and future work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058380" y="5821888"/>
            <a:ext cx="8075240" cy="1547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endParaRPr lang="en-US" dirty="0"/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8D4863E2-EC63-4608-80E9-F8CEB41685C5}"/>
              </a:ext>
            </a:extLst>
          </p:cNvPr>
          <p:cNvSpPr txBox="1">
            <a:spLocks/>
          </p:cNvSpPr>
          <p:nvPr/>
        </p:nvSpPr>
        <p:spPr>
          <a:xfrm>
            <a:off x="1299911" y="2051295"/>
            <a:ext cx="9144000" cy="45444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We adapted MANIPOP to account for peak broadening and underwater conditions</a:t>
            </a: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900" dirty="0"/>
              <a:t>Non-trivial to adapt other existing models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900" dirty="0"/>
              <a:t>Negligible increase of execution time, similar to optimization-based methods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900" dirty="0"/>
              <a:t>General structured sparsity formulation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900" dirty="0"/>
              <a:t>Carefully tailored RJ-MCMC moves</a:t>
            </a:r>
          </a:p>
          <a:p>
            <a:pPr marL="57150" indent="0">
              <a:buNone/>
            </a:pPr>
            <a:endParaRPr lang="en-GB" sz="2100" dirty="0"/>
          </a:p>
          <a:p>
            <a:pPr marL="0" indent="0">
              <a:buNone/>
            </a:pPr>
            <a:r>
              <a:rPr lang="en-GB" sz="2000" b="1" dirty="0"/>
              <a:t>Current work</a:t>
            </a: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/>
              <a:t>Real-time reconstruction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/>
              <a:t>Multiple-view 3D reconstruction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/>
              <a:t>Multispectral single-photon Lidar</a:t>
            </a: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r>
              <a:rPr lang="en-GB" sz="2000" b="1" dirty="0"/>
              <a:t>	</a:t>
            </a: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EEB0DA-090D-4776-B62D-0B9069450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72673"/>
            <a:ext cx="2844800" cy="365125"/>
          </a:xfrm>
        </p:spPr>
        <p:txBody>
          <a:bodyPr/>
          <a:lstStyle/>
          <a:p>
            <a:fld id="{191E7B16-C11D-48A6-9FE1-93A9A96AC7E6}" type="slidenum">
              <a:rPr lang="en-GB" smtClean="0"/>
              <a:t>20</a:t>
            </a:fld>
            <a:r>
              <a:rPr lang="en-GB" dirty="0"/>
              <a:t>/21</a:t>
            </a:r>
          </a:p>
        </p:txBody>
      </p:sp>
    </p:spTree>
    <p:extLst>
      <p:ext uri="{BB962C8B-B14F-4D97-AF65-F5344CB8AC3E}">
        <p14:creationId xmlns:p14="http://schemas.microsoft.com/office/powerpoint/2010/main" val="1842073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3710" y="5325701"/>
            <a:ext cx="8075240" cy="992373"/>
          </a:xfrm>
        </p:spPr>
        <p:txBody>
          <a:bodyPr>
            <a:normAutofit/>
          </a:bodyPr>
          <a:lstStyle/>
          <a:p>
            <a:pPr algn="ctr"/>
            <a:r>
              <a:rPr lang="en-GB" sz="2800" b="0" i="1" dirty="0">
                <a:solidFill>
                  <a:schemeClr val="tx2"/>
                </a:solidFill>
              </a:rPr>
              <a:t>Contact</a:t>
            </a:r>
            <a:r>
              <a:rPr lang="en-GB" sz="2800" b="0" dirty="0">
                <a:solidFill>
                  <a:schemeClr val="tx2"/>
                </a:solidFill>
              </a:rPr>
              <a:t>:</a:t>
            </a: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 jat3@hw.ac.uk</a:t>
            </a:r>
            <a:br>
              <a:rPr lang="en-GB" sz="280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2800" b="0" i="1" dirty="0">
                <a:solidFill>
                  <a:schemeClr val="tx2"/>
                </a:solidFill>
              </a:rPr>
              <a:t>Online codes: </a:t>
            </a:r>
            <a:r>
              <a:rPr lang="en-GB" sz="2800" b="0" i="1" dirty="0">
                <a:solidFill>
                  <a:schemeClr val="bg1">
                    <a:lumMod val="50000"/>
                  </a:schemeClr>
                </a:solidFill>
              </a:rPr>
              <a:t>https://gitlab.com/Tachella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058380" y="5821888"/>
            <a:ext cx="8075240" cy="1547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273C84-4BEE-48E1-8061-38BCE51CAEAC}"/>
              </a:ext>
            </a:extLst>
          </p:cNvPr>
          <p:cNvSpPr txBox="1">
            <a:spLocks/>
          </p:cNvSpPr>
          <p:nvPr/>
        </p:nvSpPr>
        <p:spPr>
          <a:xfrm>
            <a:off x="2387990" y="2343259"/>
            <a:ext cx="8075240" cy="7189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98D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Thanks for your attention!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F8CD1A-8BA2-45E0-9BC0-C07986809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r>
              <a:rPr lang="en-GB" dirty="0"/>
              <a:t>21/</a:t>
            </a:r>
            <a:fld id="{191E7B16-C11D-48A6-9FE1-93A9A96AC7E6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572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606" y="915996"/>
            <a:ext cx="8075240" cy="998984"/>
          </a:xfrm>
        </p:spPr>
        <p:txBody>
          <a:bodyPr/>
          <a:lstStyle/>
          <a:p>
            <a:r>
              <a:rPr lang="en-GB" dirty="0"/>
              <a:t>Multiresolution approach</a:t>
            </a:r>
          </a:p>
        </p:txBody>
      </p:sp>
      <p:sp>
        <p:nvSpPr>
          <p:cNvPr id="4" name="Subtitle 4">
            <a:extLst>
              <a:ext uri="{FF2B5EF4-FFF2-40B4-BE49-F238E27FC236}">
                <a16:creationId xmlns:a16="http://schemas.microsoft.com/office/drawing/2014/main" id="{B875AC07-7854-4AA4-837D-37EAB80E76B7}"/>
              </a:ext>
            </a:extLst>
          </p:cNvPr>
          <p:cNvSpPr txBox="1">
            <a:spLocks/>
          </p:cNvSpPr>
          <p:nvPr/>
        </p:nvSpPr>
        <p:spPr>
          <a:xfrm>
            <a:off x="2788065" y="2809081"/>
            <a:ext cx="6176912" cy="940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GB" sz="2000" dirty="0">
                <a:latin typeface="+mn-lt"/>
              </a:rPr>
              <a:t>If we sum windows of 3x3 pixels                  </a:t>
            </a:r>
            <a:endParaRPr lang="en-GB" sz="1400" dirty="0"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941ACE-DE2C-43BE-9FCF-9BD143EBCA37}"/>
              </a:ext>
            </a:extLst>
          </p:cNvPr>
          <p:cNvGrpSpPr/>
          <p:nvPr/>
        </p:nvGrpSpPr>
        <p:grpSpPr>
          <a:xfrm>
            <a:off x="6918884" y="2527919"/>
            <a:ext cx="3749117" cy="923330"/>
            <a:chOff x="6524814" y="2693636"/>
            <a:chExt cx="4578666" cy="1144454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93EEF65B-9769-4643-BD66-7B328FA5F382}"/>
                </a:ext>
              </a:extLst>
            </p:cNvPr>
            <p:cNvSpPr/>
            <p:nvPr/>
          </p:nvSpPr>
          <p:spPr>
            <a:xfrm>
              <a:off x="6524814" y="3143676"/>
              <a:ext cx="870857" cy="3483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E65E0C-40B7-400E-A885-B16CE412B3C0}"/>
                </a:ext>
              </a:extLst>
            </p:cNvPr>
            <p:cNvSpPr txBox="1"/>
            <p:nvPr/>
          </p:nvSpPr>
          <p:spPr>
            <a:xfrm>
              <a:off x="7605537" y="2693636"/>
              <a:ext cx="3497943" cy="1144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9 times more photons</a:t>
              </a:r>
            </a:p>
            <a:p>
              <a:r>
                <a:rPr lang="en-GB" dirty="0"/>
                <a:t>9 times less points to infer</a:t>
              </a:r>
            </a:p>
            <a:p>
              <a:r>
                <a:rPr lang="en-GB" dirty="0"/>
                <a:t>(almost) same statistics!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98E62D6-7DA9-4611-B1A8-A01E6E5E7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1" y="2227472"/>
            <a:ext cx="1940307" cy="184924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2419C6-86C9-47A8-A832-CD2E5D65C9DE}"/>
              </a:ext>
            </a:extLst>
          </p:cNvPr>
          <p:cNvGrpSpPr/>
          <p:nvPr/>
        </p:nvGrpSpPr>
        <p:grpSpPr>
          <a:xfrm>
            <a:off x="2016013" y="4454598"/>
            <a:ext cx="8452301" cy="1835186"/>
            <a:chOff x="2016013" y="4454598"/>
            <a:chExt cx="8452301" cy="183518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C0E1E11-9ABD-431D-AE28-43A2079D0B4A}"/>
                </a:ext>
              </a:extLst>
            </p:cNvPr>
            <p:cNvGrpSpPr/>
            <p:nvPr/>
          </p:nvGrpSpPr>
          <p:grpSpPr>
            <a:xfrm>
              <a:off x="2016013" y="4454598"/>
              <a:ext cx="8452301" cy="718892"/>
              <a:chOff x="-563279" y="4013216"/>
              <a:chExt cx="10109175" cy="804111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9D8E023-B013-431F-A4A5-037B581BFC5D}"/>
                  </a:ext>
                </a:extLst>
              </p:cNvPr>
              <p:cNvSpPr/>
              <p:nvPr/>
            </p:nvSpPr>
            <p:spPr>
              <a:xfrm>
                <a:off x="1288665" y="4091610"/>
                <a:ext cx="1741714" cy="72571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err="1">
                    <a:solidFill>
                      <a:schemeClr val="tx1"/>
                    </a:solidFill>
                  </a:rPr>
                  <a:t>Downsample</a:t>
                </a:r>
                <a:endParaRPr lang="en-GB" sz="14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GB" sz="1400" dirty="0">
                    <a:solidFill>
                      <a:schemeClr val="tx1"/>
                    </a:solidFill>
                  </a:rPr>
                  <a:t>K times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F6ADF58-688C-4425-ABAC-BC8173F11A6F}"/>
                  </a:ext>
                </a:extLst>
              </p:cNvPr>
              <p:cNvSpPr/>
              <p:nvPr/>
            </p:nvSpPr>
            <p:spPr>
              <a:xfrm>
                <a:off x="3758005" y="4091610"/>
                <a:ext cx="1741714" cy="72571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solidFill>
                      <a:schemeClr val="tx1"/>
                    </a:solidFill>
                  </a:rPr>
                  <a:t>Run RJMCMC algorithm 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8F2B0C3-7989-430B-83B2-8CEF3E808C9E}"/>
                  </a:ext>
                </a:extLst>
              </p:cNvPr>
              <p:cNvSpPr/>
              <p:nvPr/>
            </p:nvSpPr>
            <p:spPr>
              <a:xfrm>
                <a:off x="6052350" y="4091612"/>
                <a:ext cx="1741714" cy="72571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err="1">
                    <a:solidFill>
                      <a:schemeClr val="tx1"/>
                    </a:solidFill>
                  </a:rPr>
                  <a:t>Upsample</a:t>
                </a:r>
                <a:r>
                  <a:rPr lang="en-GB" sz="1400" dirty="0">
                    <a:solidFill>
                      <a:schemeClr val="tx1"/>
                    </a:solidFill>
                  </a:rPr>
                  <a:t> estimate</a:t>
                </a:r>
              </a:p>
            </p:txBody>
          </p:sp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AD342E94-4757-44C2-B4D1-3F3899AC2974}"/>
                  </a:ext>
                </a:extLst>
              </p:cNvPr>
              <p:cNvSpPr/>
              <p:nvPr/>
            </p:nvSpPr>
            <p:spPr>
              <a:xfrm>
                <a:off x="3182558" y="4268007"/>
                <a:ext cx="457820" cy="40781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830EC9D8-ADFD-4140-9AAC-0C4EB5DB12F7}"/>
                  </a:ext>
                </a:extLst>
              </p:cNvPr>
              <p:cNvSpPr/>
              <p:nvPr/>
            </p:nvSpPr>
            <p:spPr>
              <a:xfrm>
                <a:off x="5556535" y="4268007"/>
                <a:ext cx="457820" cy="40781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8" name="Arrow: Right 17">
                <a:extLst>
                  <a:ext uri="{FF2B5EF4-FFF2-40B4-BE49-F238E27FC236}">
                    <a16:creationId xmlns:a16="http://schemas.microsoft.com/office/drawing/2014/main" id="{BF0D6A1D-0296-42E1-B938-5ECE55BC43AD}"/>
                  </a:ext>
                </a:extLst>
              </p:cNvPr>
              <p:cNvSpPr/>
              <p:nvPr/>
            </p:nvSpPr>
            <p:spPr>
              <a:xfrm>
                <a:off x="752054" y="4299261"/>
                <a:ext cx="457820" cy="40781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BBCB1F9-9A84-4232-A82C-B9226CFFBFFB}"/>
                  </a:ext>
                </a:extLst>
              </p:cNvPr>
              <p:cNvSpPr txBox="1"/>
              <p:nvPr/>
            </p:nvSpPr>
            <p:spPr>
              <a:xfrm>
                <a:off x="-563279" y="4013216"/>
                <a:ext cx="1366313" cy="722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Raw Lidar data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A9ED99A-44C4-46E8-A1DB-C3D35845F679}"/>
                  </a:ext>
                </a:extLst>
              </p:cNvPr>
              <p:cNvSpPr txBox="1"/>
              <p:nvPr/>
            </p:nvSpPr>
            <p:spPr>
              <a:xfrm>
                <a:off x="8346697" y="4082137"/>
                <a:ext cx="1199199" cy="722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Final 3D estimate</a:t>
                </a:r>
              </a:p>
            </p:txBody>
          </p:sp>
        </p:grp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8514E745-973A-4606-A33C-0A07F0DDE98B}"/>
                </a:ext>
              </a:extLst>
            </p:cNvPr>
            <p:cNvSpPr/>
            <p:nvPr/>
          </p:nvSpPr>
          <p:spPr>
            <a:xfrm>
              <a:off x="9117434" y="4620705"/>
              <a:ext cx="382784" cy="36459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Arrow: Curved Left 2">
              <a:extLst>
                <a:ext uri="{FF2B5EF4-FFF2-40B4-BE49-F238E27FC236}">
                  <a16:creationId xmlns:a16="http://schemas.microsoft.com/office/drawing/2014/main" id="{1ABFB30D-D1D4-4F35-9CFF-4F1AA0009347}"/>
                </a:ext>
              </a:extLst>
            </p:cNvPr>
            <p:cNvSpPr/>
            <p:nvPr/>
          </p:nvSpPr>
          <p:spPr>
            <a:xfrm rot="5400000">
              <a:off x="7222950" y="4681433"/>
              <a:ext cx="648806" cy="1836644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4D85516-90A9-41FD-B7A4-E99698BAC202}"/>
                </a:ext>
              </a:extLst>
            </p:cNvPr>
            <p:cNvSpPr txBox="1"/>
            <p:nvPr/>
          </p:nvSpPr>
          <p:spPr>
            <a:xfrm>
              <a:off x="7292854" y="5920452"/>
              <a:ext cx="12743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K times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3ACD41A-FE2A-4A30-8FDE-096B1C3A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191E7B16-C11D-48A6-9FE1-93A9A96AC7E6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569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123" y="736464"/>
            <a:ext cx="8075240" cy="998984"/>
          </a:xfrm>
        </p:spPr>
        <p:txBody>
          <a:bodyPr/>
          <a:lstStyle/>
          <a:p>
            <a:r>
              <a:rPr lang="en-GB" dirty="0"/>
              <a:t>Single-photon Lidar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BAFD5E0-F3A1-4892-BE31-A712D16C6379}"/>
              </a:ext>
            </a:extLst>
          </p:cNvPr>
          <p:cNvGrpSpPr/>
          <p:nvPr/>
        </p:nvGrpSpPr>
        <p:grpSpPr>
          <a:xfrm>
            <a:off x="1565030" y="2214239"/>
            <a:ext cx="9694813" cy="2287026"/>
            <a:chOff x="1565030" y="2214239"/>
            <a:chExt cx="9694813" cy="228702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E05FBE-D111-4101-8660-FE059FC7212F}"/>
                </a:ext>
              </a:extLst>
            </p:cNvPr>
            <p:cNvSpPr txBox="1"/>
            <p:nvPr/>
          </p:nvSpPr>
          <p:spPr>
            <a:xfrm>
              <a:off x="1565030" y="2214239"/>
              <a:ext cx="39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1. Time-of-flight-based imaging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50FC176-2A9C-4994-B0F7-648258DD34AB}"/>
                </a:ext>
              </a:extLst>
            </p:cNvPr>
            <p:cNvGrpSpPr/>
            <p:nvPr/>
          </p:nvGrpSpPr>
          <p:grpSpPr>
            <a:xfrm>
              <a:off x="4131778" y="2413898"/>
              <a:ext cx="7128065" cy="2087367"/>
              <a:chOff x="4131778" y="2413898"/>
              <a:chExt cx="7128065" cy="2087367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578F5B3-5D26-4C19-9561-0EAA4650F51C}"/>
                  </a:ext>
                </a:extLst>
              </p:cNvPr>
              <p:cNvGrpSpPr/>
              <p:nvPr/>
            </p:nvGrpSpPr>
            <p:grpSpPr>
              <a:xfrm>
                <a:off x="4131778" y="2413898"/>
                <a:ext cx="6839452" cy="1871258"/>
                <a:chOff x="1693615" y="2360766"/>
                <a:chExt cx="6839452" cy="1871258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86C76683-AC85-4168-A889-F6B1F33C7D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76676" y="2432969"/>
                  <a:ext cx="3913817" cy="1799055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50D2702F-7B5D-4BF3-B227-4D35770B4D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4612" y="2586190"/>
                  <a:ext cx="1058455" cy="1492611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BF189369-D461-4FD3-933C-37740622CE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693615" y="2360766"/>
                  <a:ext cx="2068965" cy="1871258"/>
                </a:xfrm>
                <a:prstGeom prst="rect">
                  <a:avLst/>
                </a:prstGeom>
              </p:spPr>
            </p:pic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9A5852A-64D7-4E56-B607-F564F66D66FF}"/>
                  </a:ext>
                </a:extLst>
              </p:cNvPr>
              <p:cNvSpPr txBox="1"/>
              <p:nvPr/>
            </p:nvSpPr>
            <p:spPr>
              <a:xfrm>
                <a:off x="4748932" y="4131933"/>
                <a:ext cx="13470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raw data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2CE8204-0C3A-40DD-9AFE-D7C3F0ECCFC8}"/>
                  </a:ext>
                </a:extLst>
              </p:cNvPr>
              <p:cNvSpPr txBox="1"/>
              <p:nvPr/>
            </p:nvSpPr>
            <p:spPr>
              <a:xfrm>
                <a:off x="9912775" y="4100490"/>
                <a:ext cx="13470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3D surface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9951BA-A838-4C5F-B34B-4B4BDECD028A}"/>
              </a:ext>
            </a:extLst>
          </p:cNvPr>
          <p:cNvGrpSpPr/>
          <p:nvPr/>
        </p:nvGrpSpPr>
        <p:grpSpPr>
          <a:xfrm>
            <a:off x="1410420" y="4643073"/>
            <a:ext cx="8386425" cy="2004918"/>
            <a:chOff x="1410420" y="4643073"/>
            <a:chExt cx="8386425" cy="200491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531B6DA-7A1A-41B5-8058-548FC69F5202}"/>
                </a:ext>
              </a:extLst>
            </p:cNvPr>
            <p:cNvGrpSpPr/>
            <p:nvPr/>
          </p:nvGrpSpPr>
          <p:grpSpPr>
            <a:xfrm>
              <a:off x="1410420" y="4643073"/>
              <a:ext cx="7888942" cy="2004918"/>
              <a:chOff x="1410420" y="4643073"/>
              <a:chExt cx="7888942" cy="2004918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2077F63-E656-410D-8CBE-D1CE5518E52B}"/>
                  </a:ext>
                </a:extLst>
              </p:cNvPr>
              <p:cNvGrpSpPr/>
              <p:nvPr/>
            </p:nvGrpSpPr>
            <p:grpSpPr>
              <a:xfrm>
                <a:off x="1410420" y="4643073"/>
                <a:ext cx="4145318" cy="2004918"/>
                <a:chOff x="1333528" y="4458409"/>
                <a:chExt cx="4145318" cy="200491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Rectangle 8">
                      <a:extLst>
                        <a:ext uri="{FF2B5EF4-FFF2-40B4-BE49-F238E27FC236}">
                          <a16:creationId xmlns:a16="http://schemas.microsoft.com/office/drawing/2014/main" id="{B550A564-9052-40F8-9B31-1B1724AE43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3528" y="4985999"/>
                      <a:ext cx="4068425" cy="1477328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i="1" smtClean="0">
                                    <a:solidFill>
                                      <a:srgbClr val="5E6A7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AR" b="0" i="1" smtClean="0">
                                    <a:solidFill>
                                      <a:srgbClr val="5E6A7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rgbClr val="5E6A7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GB" i="1">
                                <a:solidFill>
                                  <a:srgbClr val="5E6A71"/>
                                </a:solidFill>
                                <a:latin typeface="Cambria Math" panose="02040503050406030204" pitchFamily="18" charset="0"/>
                              </a:rPr>
                              <m:t>∼</m:t>
                            </m:r>
                            <m:r>
                              <a:rPr lang="en-GB" i="1">
                                <a:solidFill>
                                  <a:srgbClr val="5E6A71"/>
                                </a:solidFill>
                                <a:latin typeface="Cambria Math" panose="02040503050406030204" pitchFamily="18" charset="0"/>
                              </a:rPr>
                              <m:t>𝑃𝑜𝑖𝑠𝑠𝑜𝑛</m:t>
                            </m:r>
                            <m:d>
                              <m:dPr>
                                <m:ctrlPr>
                                  <a:rPr lang="en-GB" i="1">
                                    <a:solidFill>
                                      <a:srgbClr val="5E6A7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s-AR" b="0" i="1" smtClean="0">
                                        <a:solidFill>
                                          <a:srgbClr val="5E6A7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AR" b="0" i="1" smtClean="0">
                                        <a:solidFill>
                                          <a:srgbClr val="5E6A7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s-AR" b="0" i="1" smtClean="0">
                                        <a:solidFill>
                                          <a:srgbClr val="5E6A7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s-AR" b="0" i="1" smtClean="0">
                                    <a:solidFill>
                                      <a:srgbClr val="5E6A7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AR" b="0" i="1" smtClean="0">
                                    <a:solidFill>
                                      <a:srgbClr val="5E6A7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</m:oMath>
                        </m:oMathPara>
                      </a14:m>
                      <a:endParaRPr lang="es-AR" b="0" dirty="0">
                        <a:solidFill>
                          <a:srgbClr val="5E6A71"/>
                        </a:solidFill>
                        <a:latin typeface="Calibri"/>
                      </a:endParaRPr>
                    </a:p>
                    <a:p>
                      <a:pPr>
                        <a:defRPr/>
                      </a:pPr>
                      <a:endParaRPr lang="es-AR" dirty="0">
                        <a:solidFill>
                          <a:srgbClr val="5E6A71"/>
                        </a:solidFill>
                        <a:latin typeface="Calibri"/>
                      </a:endParaRPr>
                    </a:p>
                    <a:p>
                      <a:pPr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s-AR" b="0" i="1" smtClean="0">
                                    <a:solidFill>
                                      <a:srgbClr val="5E6A7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AR" b="0" i="1" smtClean="0">
                                    <a:solidFill>
                                      <a:srgbClr val="5E6A7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s-AR" b="0" i="1" smtClean="0">
                                    <a:solidFill>
                                      <a:srgbClr val="5E6A7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s-AR" b="0" i="1" smtClean="0">
                                <a:solidFill>
                                  <a:srgbClr val="5E6A7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s-AR" b="0" i="1" smtClean="0">
                                    <a:solidFill>
                                      <a:srgbClr val="5E6A7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AR" b="0" i="1" smtClean="0">
                                    <a:solidFill>
                                      <a:srgbClr val="5E6A7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s-AR" b="0" i="1" smtClean="0">
                                    <a:solidFill>
                                      <a:srgbClr val="5E6A7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s-AR" b="0" i="1" smtClean="0">
                                <a:solidFill>
                                  <a:srgbClr val="5E6A7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AR" b="0" i="1" smtClean="0">
                                <a:solidFill>
                                  <a:srgbClr val="5E6A7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s-AR" b="0" i="1" smtClean="0">
                                    <a:solidFill>
                                      <a:srgbClr val="5E6A7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AR" b="0" i="1" smtClean="0">
                                    <a:solidFill>
                                      <a:srgbClr val="5E6A7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s-AR" b="0" i="1" smtClean="0">
                                    <a:solidFill>
                                      <a:srgbClr val="5E6A7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s-AR" b="0" i="1" smtClean="0">
                                        <a:solidFill>
                                          <a:srgbClr val="5E6A7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AR" b="0" i="1" smtClean="0">
                                        <a:solidFill>
                                          <a:srgbClr val="5E6A7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s-AR" b="0" i="1" smtClean="0">
                                        <a:solidFill>
                                          <a:srgbClr val="5E6A7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oMath>
                        </m:oMathPara>
                      </a14:m>
                      <a:endParaRPr lang="es-AR" b="0" i="1" dirty="0">
                        <a:solidFill>
                          <a:srgbClr val="5E6A71"/>
                        </a:solidFill>
                        <a:latin typeface="Cambria Math" panose="02040503050406030204" pitchFamily="18" charset="0"/>
                      </a:endParaRPr>
                    </a:p>
                    <a:p>
                      <a:pPr>
                        <a:defRPr/>
                      </a:pPr>
                      <a:endParaRPr lang="es-AR" b="0" i="1" dirty="0">
                        <a:solidFill>
                          <a:srgbClr val="5E6A71"/>
                        </a:solidFill>
                        <a:latin typeface="Cambria Math" panose="02040503050406030204" pitchFamily="18" charset="0"/>
                      </a:endParaRPr>
                    </a:p>
                    <a:p>
                      <a:pPr>
                        <a:defRPr/>
                      </a:pPr>
                      <a:r>
                        <a:rPr lang="es-AR" dirty="0">
                          <a:solidFill>
                            <a:srgbClr val="5E6A71"/>
                          </a:solidFill>
                        </a:rPr>
                        <a:t>		</a:t>
                      </a:r>
                      <a14:m>
                        <m:oMath xmlns:m="http://schemas.openxmlformats.org/officeDocument/2006/math">
                          <m:r>
                            <a:rPr lang="es-AR" b="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∀</m:t>
                          </m:r>
                        </m:oMath>
                      </a14:m>
                      <a:r>
                        <a:rPr lang="es-AR" dirty="0">
                          <a:solidFill>
                            <a:srgbClr val="5E6A71"/>
                          </a:solidFill>
                        </a:rPr>
                        <a:t> </a:t>
                      </a:r>
                      <a14:m>
                        <m:oMath xmlns:m="http://schemas.openxmlformats.org/officeDocument/2006/math">
                          <m:r>
                            <a:rPr lang="es-AR" b="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b="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=1,…, </m:t>
                          </m:r>
                          <m:r>
                            <a:rPr lang="es-AR" b="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oMath>
                      </a14:m>
                      <a:endParaRPr lang="en-GB" b="0" dirty="0">
                        <a:solidFill>
                          <a:srgbClr val="5E6A71"/>
                        </a:solidFill>
                        <a:latin typeface="Calibri"/>
                      </a:endParaRPr>
                    </a:p>
                  </p:txBody>
                </p:sp>
              </mc:Choice>
              <mc:Fallback xmlns="">
                <p:sp>
                  <p:nvSpPr>
                    <p:cNvPr id="9" name="Rectangle 8">
                      <a:extLst>
                        <a:ext uri="{FF2B5EF4-FFF2-40B4-BE49-F238E27FC236}">
                          <a16:creationId xmlns:a16="http://schemas.microsoft.com/office/drawing/2014/main" id="{B550A564-9052-40F8-9B31-1B1724AE43C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33528" y="4985999"/>
                      <a:ext cx="4068425" cy="1477328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D665B23-0C64-499C-8481-963DDB01752F}"/>
                    </a:ext>
                  </a:extLst>
                </p:cNvPr>
                <p:cNvSpPr txBox="1"/>
                <p:nvPr/>
              </p:nvSpPr>
              <p:spPr>
                <a:xfrm>
                  <a:off x="1565030" y="4458409"/>
                  <a:ext cx="391381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b="1" dirty="0"/>
                    <a:t>2. Classical observation model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0F76B42E-27D1-4B62-88BA-95BC30CE6410}"/>
                      </a:ext>
                    </a:extLst>
                  </p:cNvPr>
                  <p:cNvSpPr txBox="1"/>
                  <p:nvPr/>
                </p:nvSpPr>
                <p:spPr>
                  <a:xfrm>
                    <a:off x="8162897" y="5218508"/>
                    <a:ext cx="113646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0F76B42E-27D1-4B62-88BA-95BC30CE641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62897" y="5218508"/>
                    <a:ext cx="1136465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688" t="-2222" r="-7527" b="-3555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722AF1-72B7-454F-ADFA-83B2E4980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839" y="5122553"/>
              <a:ext cx="3982006" cy="136226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BD3C70-A0B3-451B-A343-565A8AD96396}"/>
              </a:ext>
            </a:extLst>
          </p:cNvPr>
          <p:cNvGrpSpPr/>
          <p:nvPr/>
        </p:nvGrpSpPr>
        <p:grpSpPr>
          <a:xfrm rot="5748932">
            <a:off x="9354822" y="1298311"/>
            <a:ext cx="1192504" cy="1237328"/>
            <a:chOff x="8702727" y="1424788"/>
            <a:chExt cx="1192504" cy="123732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999DD73-48B8-425C-AC29-24BFD2560D9A}"/>
                </a:ext>
              </a:extLst>
            </p:cNvPr>
            <p:cNvCxnSpPr>
              <a:cxnSpLocks/>
            </p:cNvCxnSpPr>
            <p:nvPr/>
          </p:nvCxnSpPr>
          <p:spPr>
            <a:xfrm>
              <a:off x="9277364" y="2180410"/>
              <a:ext cx="150369" cy="293549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031909D-B59A-4802-A752-7359C4F9FA23}"/>
                </a:ext>
              </a:extLst>
            </p:cNvPr>
            <p:cNvCxnSpPr>
              <a:cxnSpLocks/>
            </p:cNvCxnSpPr>
            <p:nvPr/>
          </p:nvCxnSpPr>
          <p:spPr>
            <a:xfrm>
              <a:off x="9470421" y="2010642"/>
              <a:ext cx="253068" cy="220079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54C0872-C5C4-4697-8CCD-EF606234DE7B}"/>
                </a:ext>
              </a:extLst>
            </p:cNvPr>
            <p:cNvCxnSpPr>
              <a:cxnSpLocks/>
            </p:cNvCxnSpPr>
            <p:nvPr/>
          </p:nvCxnSpPr>
          <p:spPr>
            <a:xfrm>
              <a:off x="9551747" y="1827920"/>
              <a:ext cx="343484" cy="144016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0828BC0-9F06-459A-8FCB-65F0ABACA5E5}"/>
                </a:ext>
              </a:extLst>
            </p:cNvPr>
            <p:cNvCxnSpPr>
              <a:cxnSpLocks/>
            </p:cNvCxnSpPr>
            <p:nvPr/>
          </p:nvCxnSpPr>
          <p:spPr>
            <a:xfrm rot="15851068" flipH="1">
              <a:off x="8915288" y="2408454"/>
              <a:ext cx="422560" cy="84764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Chord 32">
              <a:extLst>
                <a:ext uri="{FF2B5EF4-FFF2-40B4-BE49-F238E27FC236}">
                  <a16:creationId xmlns:a16="http://schemas.microsoft.com/office/drawing/2014/main" id="{D1B47BF1-0FBA-423B-B8B1-CE8FC3E49958}"/>
                </a:ext>
              </a:extLst>
            </p:cNvPr>
            <p:cNvSpPr/>
            <p:nvPr/>
          </p:nvSpPr>
          <p:spPr>
            <a:xfrm rot="12966541" flipV="1">
              <a:off x="8702727" y="1424788"/>
              <a:ext cx="720537" cy="763408"/>
            </a:xfrm>
            <a:prstGeom prst="chor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028CE2A-3C6E-4FC2-A841-E7FDBDCCE24A}"/>
              </a:ext>
            </a:extLst>
          </p:cNvPr>
          <p:cNvCxnSpPr>
            <a:cxnSpLocks/>
          </p:cNvCxnSpPr>
          <p:nvPr/>
        </p:nvCxnSpPr>
        <p:spPr>
          <a:xfrm flipH="1">
            <a:off x="7771747" y="2205592"/>
            <a:ext cx="1580230" cy="66519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308565A-8E92-4E61-B7EC-75AFBB489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268"/>
            <a:ext cx="2844800" cy="365125"/>
          </a:xfrm>
        </p:spPr>
        <p:txBody>
          <a:bodyPr/>
          <a:lstStyle/>
          <a:p>
            <a:fld id="{191E7B16-C11D-48A6-9FE1-93A9A96AC7E6}" type="slidenum">
              <a:rPr lang="en-GB" smtClean="0"/>
              <a:t>3</a:t>
            </a:fld>
            <a:r>
              <a:rPr lang="en-GB" dirty="0"/>
              <a:t>/21</a:t>
            </a:r>
          </a:p>
        </p:txBody>
      </p:sp>
    </p:spTree>
    <p:extLst>
      <p:ext uri="{BB962C8B-B14F-4D97-AF65-F5344CB8AC3E}">
        <p14:creationId xmlns:p14="http://schemas.microsoft.com/office/powerpoint/2010/main" val="249344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3994" y="262650"/>
            <a:ext cx="3138561" cy="747909"/>
          </a:xfrm>
        </p:spPr>
        <p:txBody>
          <a:bodyPr/>
          <a:lstStyle/>
          <a:p>
            <a:r>
              <a:rPr lang="en-GB" dirty="0"/>
              <a:t>Challenges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058380" y="5821888"/>
            <a:ext cx="8075240" cy="1547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ubtitle 4">
                <a:extLst>
                  <a:ext uri="{FF2B5EF4-FFF2-40B4-BE49-F238E27FC236}">
                    <a16:creationId xmlns:a16="http://schemas.microsoft.com/office/drawing/2014/main" id="{4182934B-4C08-4EAF-9D8D-378ED5577E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867" y="1356870"/>
                <a:ext cx="4693667" cy="51901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rgbClr val="5E6A7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rgbClr val="5E6A7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E6A7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rgbClr val="5E6A7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rgbClr val="5E6A7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800" dirty="0"/>
                  <a:t>Few detected photons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1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s-AR" sz="1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s-AR" sz="1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lang="en-GB" sz="1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GB" sz="1200" dirty="0">
                  <a:solidFill>
                    <a:srgbClr val="C00000"/>
                  </a:solidFill>
                </a:endParaRPr>
              </a:p>
              <a:p>
                <a:endParaRPr lang="en-GB" sz="2000" b="1" dirty="0"/>
              </a:p>
              <a:p>
                <a:pPr marL="0" indent="0">
                  <a:buNone/>
                </a:pPr>
                <a:endParaRPr lang="en-GB" sz="2000" b="1" dirty="0"/>
              </a:p>
              <a:p>
                <a:pPr marL="0" indent="0">
                  <a:buNone/>
                </a:pPr>
                <a:endParaRPr lang="en-GB" sz="2000" b="1" dirty="0"/>
              </a:p>
              <a:p>
                <a:endParaRPr lang="en-GB" sz="2000" b="1" dirty="0"/>
              </a:p>
              <a:p>
                <a:pPr marL="0" indent="0">
                  <a:buNone/>
                </a:pPr>
                <a:r>
                  <a:rPr lang="en-GB" sz="1800" dirty="0"/>
                  <a:t>High background </a:t>
                </a:r>
                <a14:m>
                  <m:oMath xmlns:m="http://schemas.openxmlformats.org/officeDocument/2006/math">
                    <m:r>
                      <a:rPr lang="es-AR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s-AR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s-AR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s-AR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GB" sz="1800" dirty="0"/>
              </a:p>
              <a:p>
                <a:pPr marL="0" indent="0">
                  <a:buNone/>
                </a:pPr>
                <a:endParaRPr lang="en-GB" sz="2000" b="1" dirty="0"/>
              </a:p>
              <a:p>
                <a:pPr marL="0" indent="0">
                  <a:buNone/>
                </a:pPr>
                <a:endParaRPr lang="en-GB" sz="2000" b="1" dirty="0"/>
              </a:p>
              <a:p>
                <a:pPr marL="0" indent="0">
                  <a:buNone/>
                </a:pPr>
                <a:endParaRPr lang="en-GB" sz="2000" b="1" dirty="0"/>
              </a:p>
              <a:p>
                <a:pPr marL="0" indent="0">
                  <a:buNone/>
                </a:pPr>
                <a:endParaRPr lang="en-GB" sz="2000" b="1" dirty="0"/>
              </a:p>
              <a:p>
                <a:pPr marL="0" indent="0">
                  <a:buNone/>
                </a:pPr>
                <a:r>
                  <a:rPr lang="en-GB" sz="1800" dirty="0"/>
                  <a:t>No target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1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s-AR" sz="1800" b="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s-AR" sz="1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AR" sz="1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GB" sz="1200" dirty="0">
                  <a:solidFill>
                    <a:srgbClr val="C00000"/>
                  </a:solidFill>
                </a:endParaRPr>
              </a:p>
              <a:p>
                <a:endParaRPr lang="en-GB" sz="2000" b="1" dirty="0"/>
              </a:p>
              <a:p>
                <a:pPr marL="0" indent="0">
                  <a:buNone/>
                </a:pPr>
                <a:endParaRPr lang="en-GB" sz="2000" b="1" dirty="0"/>
              </a:p>
              <a:p>
                <a:pPr marL="0" indent="0">
                  <a:buNone/>
                </a:pPr>
                <a:endParaRPr lang="en-GB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9" name="Subtitle 4">
                <a:extLst>
                  <a:ext uri="{FF2B5EF4-FFF2-40B4-BE49-F238E27FC236}">
                    <a16:creationId xmlns:a16="http://schemas.microsoft.com/office/drawing/2014/main" id="{4182934B-4C08-4EAF-9D8D-378ED5577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67" y="1356870"/>
                <a:ext cx="4693667" cy="5190115"/>
              </a:xfrm>
              <a:prstGeom prst="rect">
                <a:avLst/>
              </a:prstGeom>
              <a:blipFill>
                <a:blip r:embed="rId2"/>
                <a:stretch>
                  <a:fillRect l="-1170" t="-7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ubtitle 4">
                <a:extLst>
                  <a:ext uri="{FF2B5EF4-FFF2-40B4-BE49-F238E27FC236}">
                    <a16:creationId xmlns:a16="http://schemas.microsoft.com/office/drawing/2014/main" id="{48763CF8-ECE0-427A-9923-1D33839E64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05700" y="1366297"/>
                <a:ext cx="6157416" cy="51901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rgbClr val="5E6A7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rgbClr val="5E6A7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E6A7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rgbClr val="5E6A7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rgbClr val="5E6A7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800" dirty="0"/>
                  <a:t>Multiple surfaces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1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s-AR" sz="1800" b="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s-AR" sz="1800" b="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s-AR" sz="1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s-AR" sz="18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18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s-AR" sz="18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nary>
                    <m:r>
                      <a:rPr lang="es-AR" sz="1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s-AR" sz="1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s-AR" sz="1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AR" sz="1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s-AR" sz="1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1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s-AR" sz="1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1800" dirty="0">
                    <a:solidFill>
                      <a:srgbClr val="C00000"/>
                    </a:solidFill>
                  </a:rPr>
                  <a:t>) </a:t>
                </a:r>
                <a:endParaRPr lang="en-GB" sz="1800" dirty="0"/>
              </a:p>
              <a:p>
                <a:pPr marL="0" indent="0">
                  <a:buNone/>
                </a:pPr>
                <a:endParaRPr lang="en-GB" sz="2000" b="1" dirty="0"/>
              </a:p>
              <a:p>
                <a:pPr marL="0" indent="0">
                  <a:buNone/>
                </a:pPr>
                <a:endParaRPr lang="en-GB" sz="2000" b="1" dirty="0"/>
              </a:p>
              <a:p>
                <a:pPr marL="0" indent="0">
                  <a:buNone/>
                </a:pPr>
                <a:endParaRPr lang="en-GB" sz="2000" b="1" dirty="0"/>
              </a:p>
              <a:p>
                <a:pPr marL="0" indent="0">
                  <a:buNone/>
                </a:pPr>
                <a:endParaRPr lang="en-GB" sz="2000" b="1" dirty="0"/>
              </a:p>
              <a:p>
                <a:pPr marL="0" indent="0">
                  <a:buNone/>
                </a:pPr>
                <a:r>
                  <a:rPr lang="en-GB" sz="2000" b="1" dirty="0"/>
                  <a:t>Broadening of the IRF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s-AR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  <m:r>
                      <a:rPr lang="es-AR" sz="20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s-AR" sz="20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s-AR" sz="20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s-AR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s-AR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rgbClr val="C00000"/>
                    </a:solidFill>
                  </a:rPr>
                  <a:t>) </a:t>
                </a:r>
                <a:endParaRPr lang="en-GB" sz="2000" b="1" dirty="0"/>
              </a:p>
              <a:p>
                <a:endParaRPr lang="en-GB" sz="2000" b="1" dirty="0"/>
              </a:p>
              <a:p>
                <a:endParaRPr lang="en-GB" sz="2000" b="1" dirty="0"/>
              </a:p>
              <a:p>
                <a:endParaRPr lang="en-GB" sz="2000" b="1" dirty="0"/>
              </a:p>
              <a:p>
                <a:pPr marL="0" indent="0">
                  <a:buNone/>
                </a:pPr>
                <a:endParaRPr lang="en-GB" sz="2000" b="1" dirty="0"/>
              </a:p>
              <a:p>
                <a:pPr marL="0" indent="0">
                  <a:buNone/>
                </a:pPr>
                <a:r>
                  <a:rPr lang="en-GB" sz="2000" b="1" dirty="0"/>
                  <a:t>Highly scattering environments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s-AR" sz="20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AR" sz="20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s-AR" sz="20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s-AR" sz="20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𝜶</m:t>
                            </m:r>
                            <m:sSub>
                              <m:sSubPr>
                                <m:ctrlPr>
                                  <a:rPr lang="es-AR" sz="2000" b="1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AR" sz="2000" b="1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s-AR" sz="2000" b="1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</m:sup>
                        </m:sSup>
                        <m:r>
                          <a:rPr lang="es-AR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s-AR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endParaRPr lang="en-GB" sz="2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10" name="Subtitle 4">
                <a:extLst>
                  <a:ext uri="{FF2B5EF4-FFF2-40B4-BE49-F238E27FC236}">
                    <a16:creationId xmlns:a16="http://schemas.microsoft.com/office/drawing/2014/main" id="{48763CF8-ECE0-427A-9923-1D33839E6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700" y="1366297"/>
                <a:ext cx="6157416" cy="5190115"/>
              </a:xfrm>
              <a:prstGeom prst="rect">
                <a:avLst/>
              </a:prstGeom>
              <a:blipFill>
                <a:blip r:embed="rId3"/>
                <a:stretch>
                  <a:fillRect l="-1089" t="-84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82E938CE-880E-47B1-8993-34877DCCA262}"/>
              </a:ext>
            </a:extLst>
          </p:cNvPr>
          <p:cNvGrpSpPr/>
          <p:nvPr/>
        </p:nvGrpSpPr>
        <p:grpSpPr>
          <a:xfrm>
            <a:off x="8255007" y="5464402"/>
            <a:ext cx="2864937" cy="802755"/>
            <a:chOff x="8004595" y="5686914"/>
            <a:chExt cx="2864937" cy="802755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8A21B72-E4BF-4F10-A4E3-ECBF4226BA60}"/>
                </a:ext>
              </a:extLst>
            </p:cNvPr>
            <p:cNvSpPr/>
            <p:nvPr/>
          </p:nvSpPr>
          <p:spPr>
            <a:xfrm>
              <a:off x="8004595" y="5883614"/>
              <a:ext cx="2009553" cy="606055"/>
            </a:xfrm>
            <a:custGeom>
              <a:avLst/>
              <a:gdLst>
                <a:gd name="connsiteX0" fmla="*/ 0 w 2009553"/>
                <a:gd name="connsiteY0" fmla="*/ 0 h 606055"/>
                <a:gd name="connsiteX1" fmla="*/ 467832 w 2009553"/>
                <a:gd name="connsiteY1" fmla="*/ 340242 h 606055"/>
                <a:gd name="connsiteX2" fmla="*/ 2009553 w 2009553"/>
                <a:gd name="connsiteY2" fmla="*/ 606055 h 60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9553" h="606055">
                  <a:moveTo>
                    <a:pt x="0" y="0"/>
                  </a:moveTo>
                  <a:cubicBezTo>
                    <a:pt x="66453" y="119616"/>
                    <a:pt x="132907" y="239233"/>
                    <a:pt x="467832" y="340242"/>
                  </a:cubicBezTo>
                  <a:cubicBezTo>
                    <a:pt x="802758" y="441251"/>
                    <a:pt x="1729563" y="574157"/>
                    <a:pt x="2009553" y="606055"/>
                  </a:cubicBezTo>
                </a:path>
              </a:pathLst>
            </a:custGeom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E51959-77BE-466D-AB12-65C249D92608}"/>
                </a:ext>
              </a:extLst>
            </p:cNvPr>
            <p:cNvSpPr txBox="1"/>
            <p:nvPr/>
          </p:nvSpPr>
          <p:spPr>
            <a:xfrm>
              <a:off x="8859980" y="5686914"/>
              <a:ext cx="2009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exponential attenuation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7C583D3-7013-451B-863F-5DAD87B93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1" y="3611865"/>
            <a:ext cx="3991532" cy="13622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F2E24D-908C-4861-B47F-87760ECCA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" y="5444005"/>
            <a:ext cx="3982006" cy="13622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3AA31F-8ADE-4A0B-BB99-9729752BEB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3" y="1842885"/>
            <a:ext cx="3982006" cy="13622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6E90CF-55E9-4554-81BF-0354EC9328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20" y="1877708"/>
            <a:ext cx="3991532" cy="13622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C00D78-9461-4522-BBEE-E94875EF69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539" y="5507930"/>
            <a:ext cx="3982006" cy="13622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F14142-A76F-4196-A522-CA3C84CCCE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805" y="3689012"/>
            <a:ext cx="3991532" cy="13622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B71EF1-0827-45BA-8A83-E699A9F1B013}"/>
              </a:ext>
            </a:extLst>
          </p:cNvPr>
          <p:cNvSpPr txBox="1"/>
          <p:nvPr/>
        </p:nvSpPr>
        <p:spPr>
          <a:xfrm>
            <a:off x="4239225" y="1877708"/>
            <a:ext cx="1614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Spatial correlations neighbouring pixels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5085EC-B3CD-49C1-942F-38F0367AF133}"/>
              </a:ext>
            </a:extLst>
          </p:cNvPr>
          <p:cNvSpPr txBox="1"/>
          <p:nvPr/>
        </p:nvSpPr>
        <p:spPr>
          <a:xfrm>
            <a:off x="4239224" y="3725537"/>
            <a:ext cx="1614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estimate background unmix signals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FC4134-F758-4296-BE36-637B10EB30A9}"/>
              </a:ext>
            </a:extLst>
          </p:cNvPr>
          <p:cNvSpPr txBox="1"/>
          <p:nvPr/>
        </p:nvSpPr>
        <p:spPr>
          <a:xfrm>
            <a:off x="4267345" y="5541908"/>
            <a:ext cx="1330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target detection problem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BB4CAE-8D64-416D-ABB2-10FA277B66E9}"/>
              </a:ext>
            </a:extLst>
          </p:cNvPr>
          <p:cNvSpPr txBox="1"/>
          <p:nvPr/>
        </p:nvSpPr>
        <p:spPr>
          <a:xfrm>
            <a:off x="10543072" y="2130651"/>
            <a:ext cx="293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unknown</a:t>
            </a:r>
          </a:p>
          <a:p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dimension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4982A6-9A4F-461C-98EF-C498F8712337}"/>
              </a:ext>
            </a:extLst>
          </p:cNvPr>
          <p:cNvSpPr txBox="1"/>
          <p:nvPr/>
        </p:nvSpPr>
        <p:spPr>
          <a:xfrm>
            <a:off x="10566994" y="3862110"/>
            <a:ext cx="29326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additional </a:t>
            </a:r>
          </a:p>
          <a:p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</a:p>
          <a:p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to estimate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BAFC9B-DC9B-4587-A9CE-867E6FB0B477}"/>
              </a:ext>
            </a:extLst>
          </p:cNvPr>
          <p:cNvSpPr txBox="1"/>
          <p:nvPr/>
        </p:nvSpPr>
        <p:spPr>
          <a:xfrm>
            <a:off x="10498337" y="5757462"/>
            <a:ext cx="2058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low signal</a:t>
            </a:r>
          </a:p>
          <a:p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high background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4A9FD-C67D-41C6-BE4D-12C3B9F3C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3898" y="6505070"/>
            <a:ext cx="2844800" cy="365125"/>
          </a:xfrm>
        </p:spPr>
        <p:txBody>
          <a:bodyPr/>
          <a:lstStyle/>
          <a:p>
            <a:fld id="{191E7B16-C11D-48A6-9FE1-93A9A96AC7E6}" type="slidenum">
              <a:rPr lang="en-GB" smtClean="0"/>
              <a:t>4</a:t>
            </a:fld>
            <a:r>
              <a:rPr lang="en-GB" dirty="0"/>
              <a:t>/21</a:t>
            </a:r>
          </a:p>
        </p:txBody>
      </p:sp>
    </p:spTree>
    <p:extLst>
      <p:ext uri="{BB962C8B-B14F-4D97-AF65-F5344CB8AC3E}">
        <p14:creationId xmlns:p14="http://schemas.microsoft.com/office/powerpoint/2010/main" val="285912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188" y="850404"/>
            <a:ext cx="8075240" cy="998984"/>
          </a:xfrm>
        </p:spPr>
        <p:txBody>
          <a:bodyPr/>
          <a:lstStyle/>
          <a:p>
            <a:r>
              <a:rPr lang="en-GB" dirty="0"/>
              <a:t>Recent algorithms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058380" y="5821888"/>
            <a:ext cx="8075240" cy="1547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5E6A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FB4FAA-1E5B-4545-99C3-8EF4B09FC1E3}"/>
              </a:ext>
            </a:extLst>
          </p:cNvPr>
          <p:cNvSpPr txBox="1"/>
          <p:nvPr/>
        </p:nvSpPr>
        <p:spPr>
          <a:xfrm>
            <a:off x="916780" y="5885514"/>
            <a:ext cx="106691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MANIPOP algorithm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J. Tachella, Y. Altmann, X. Ren, A. McCarthy, G. S. Buller, J.-Y.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Tourneret, and S. McLaughlin, </a:t>
            </a:r>
          </a:p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“Bayesian 3D reconstruction of complex scenes from single-photon Lidar data”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SIAM Journal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on Imaging Sciences, 2019</a:t>
            </a:r>
          </a:p>
        </p:txBody>
      </p:sp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09657F1D-73F5-4FF4-B211-9653E41399E1}"/>
              </a:ext>
            </a:extLst>
          </p:cNvPr>
          <p:cNvSpPr/>
          <p:nvPr/>
        </p:nvSpPr>
        <p:spPr>
          <a:xfrm>
            <a:off x="9038398" y="1520476"/>
            <a:ext cx="856207" cy="461723"/>
          </a:xfrm>
          <a:prstGeom prst="curvedDownArrow">
            <a:avLst>
              <a:gd name="adj1" fmla="val 20467"/>
              <a:gd name="adj2" fmla="val 63927"/>
              <a:gd name="adj3" fmla="val 25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0DFEF7-E597-419C-815C-1736E8D84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502302"/>
            <a:ext cx="2844800" cy="365125"/>
          </a:xfrm>
        </p:spPr>
        <p:txBody>
          <a:bodyPr/>
          <a:lstStyle/>
          <a:p>
            <a:fld id="{191E7B16-C11D-48A6-9FE1-93A9A96AC7E6}" type="slidenum">
              <a:rPr lang="en-GB" smtClean="0"/>
              <a:t>5</a:t>
            </a:fld>
            <a:r>
              <a:rPr lang="en-GB" dirty="0"/>
              <a:t>/21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789E3F8-33A8-4168-99A9-E452E7910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48706"/>
              </p:ext>
            </p:extLst>
          </p:nvPr>
        </p:nvGraphicFramePr>
        <p:xfrm>
          <a:off x="1375669" y="2014012"/>
          <a:ext cx="8964736" cy="3717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7985">
                  <a:extLst>
                    <a:ext uri="{9D8B030D-6E8A-4147-A177-3AD203B41FA5}">
                      <a16:colId xmlns:a16="http://schemas.microsoft.com/office/drawing/2014/main" val="1701911678"/>
                    </a:ext>
                  </a:extLst>
                </a:gridCol>
                <a:gridCol w="731610">
                  <a:extLst>
                    <a:ext uri="{9D8B030D-6E8A-4147-A177-3AD203B41FA5}">
                      <a16:colId xmlns:a16="http://schemas.microsoft.com/office/drawing/2014/main" val="687361209"/>
                    </a:ext>
                  </a:extLst>
                </a:gridCol>
                <a:gridCol w="831869">
                  <a:extLst>
                    <a:ext uri="{9D8B030D-6E8A-4147-A177-3AD203B41FA5}">
                      <a16:colId xmlns:a16="http://schemas.microsoft.com/office/drawing/2014/main" val="4292654913"/>
                    </a:ext>
                  </a:extLst>
                </a:gridCol>
                <a:gridCol w="651934">
                  <a:extLst>
                    <a:ext uri="{9D8B030D-6E8A-4147-A177-3AD203B41FA5}">
                      <a16:colId xmlns:a16="http://schemas.microsoft.com/office/drawing/2014/main" val="27201544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6908729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299591515"/>
                    </a:ext>
                  </a:extLst>
                </a:gridCol>
                <a:gridCol w="719666">
                  <a:extLst>
                    <a:ext uri="{9D8B030D-6E8A-4147-A177-3AD203B41FA5}">
                      <a16:colId xmlns:a16="http://schemas.microsoft.com/office/drawing/2014/main" val="2740598383"/>
                    </a:ext>
                  </a:extLst>
                </a:gridCol>
                <a:gridCol w="880534">
                  <a:extLst>
                    <a:ext uri="{9D8B030D-6E8A-4147-A177-3AD203B41FA5}">
                      <a16:colId xmlns:a16="http://schemas.microsoft.com/office/drawing/2014/main" val="2099648652"/>
                    </a:ext>
                  </a:extLst>
                </a:gridCol>
                <a:gridCol w="747869">
                  <a:extLst>
                    <a:ext uri="{9D8B030D-6E8A-4147-A177-3AD203B41FA5}">
                      <a16:colId xmlns:a16="http://schemas.microsoft.com/office/drawing/2014/main" val="96349067"/>
                    </a:ext>
                  </a:extLst>
                </a:gridCol>
                <a:gridCol w="786682">
                  <a:extLst>
                    <a:ext uri="{9D8B030D-6E8A-4147-A177-3AD203B41FA5}">
                      <a16:colId xmlns:a16="http://schemas.microsoft.com/office/drawing/2014/main" val="2218727863"/>
                    </a:ext>
                  </a:extLst>
                </a:gridCol>
                <a:gridCol w="897987">
                  <a:extLst>
                    <a:ext uri="{9D8B030D-6E8A-4147-A177-3AD203B41FA5}">
                      <a16:colId xmlns:a16="http://schemas.microsoft.com/office/drawing/2014/main" val="2765046222"/>
                    </a:ext>
                  </a:extLst>
                </a:gridCol>
              </a:tblGrid>
              <a:tr h="645833"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Shin (2016)</a:t>
                      </a:r>
                    </a:p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Altmann (2016)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Shin (2016)</a:t>
                      </a:r>
                    </a:p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Rapp (2017)</a:t>
                      </a:r>
                    </a:p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Halimi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(2017a)</a:t>
                      </a:r>
                    </a:p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Halimi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(2017b)</a:t>
                      </a:r>
                    </a:p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Lindell (2018)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 (2018)</a:t>
                      </a:r>
                    </a:p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Tachella (2019)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Proposed</a:t>
                      </a:r>
                    </a:p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method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838800"/>
                  </a:ext>
                </a:extLst>
              </a:tr>
              <a:tr h="511912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Few photons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160791"/>
                  </a:ext>
                </a:extLst>
              </a:tr>
              <a:tr h="511912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background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688112"/>
                  </a:ext>
                </a:extLst>
              </a:tr>
              <a:tr h="511912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 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231615"/>
                  </a:ext>
                </a:extLst>
              </a:tr>
              <a:tr h="511912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surfaces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707982"/>
                  </a:ext>
                </a:extLst>
              </a:tr>
              <a:tr h="511912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Broadening IRF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745997"/>
                  </a:ext>
                </a:extLst>
              </a:tr>
              <a:tr h="511912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Attenuating 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3F7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772103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98E019BB-0E4C-4524-97A2-E6D34CE96878}"/>
              </a:ext>
            </a:extLst>
          </p:cNvPr>
          <p:cNvSpPr/>
          <p:nvPr/>
        </p:nvSpPr>
        <p:spPr>
          <a:xfrm>
            <a:off x="9449567" y="2016161"/>
            <a:ext cx="1049867" cy="3746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26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188" y="850404"/>
            <a:ext cx="8075240" cy="998984"/>
          </a:xfrm>
        </p:spPr>
        <p:txBody>
          <a:bodyPr/>
          <a:lstStyle/>
          <a:p>
            <a:r>
              <a:rPr lang="en-GB" dirty="0"/>
              <a:t>General observation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EC6860B-A6B9-4288-A142-6C0E7CE86860}"/>
                  </a:ext>
                </a:extLst>
              </p:cNvPr>
              <p:cNvSpPr/>
              <p:nvPr/>
            </p:nvSpPr>
            <p:spPr>
              <a:xfrm>
                <a:off x="1432552" y="2325084"/>
                <a:ext cx="9057351" cy="4064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GB" b="1" dirty="0">
                    <a:solidFill>
                      <a:srgbClr val="5E6A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Photons observed at bin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5E6A71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GB" b="1" dirty="0">
                    <a:solidFill>
                      <a:srgbClr val="5E6A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 </a:t>
                </a:r>
                <a:endParaRPr lang="es-AR" b="1" i="1" dirty="0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AutoNum type="arabicPeriod"/>
                  <a:defRPr/>
                </a:pPr>
                <a:endParaRPr lang="es-AR" sz="1700" i="1" dirty="0">
                  <a:solidFill>
                    <a:srgbClr val="5E6A71"/>
                  </a:solidFill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b="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GB" sz="2000" i="1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sz="2000" i="1">
                          <a:solidFill>
                            <a:srgbClr val="5E6A7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GB" sz="2000" i="1">
                          <a:solidFill>
                            <a:srgbClr val="5E6A71"/>
                          </a:solidFill>
                          <a:latin typeface="Cambria Math" panose="02040503050406030204" pitchFamily="18" charset="0"/>
                        </a:rPr>
                        <m:t>𝑃𝑜𝑖𝑠𝑠𝑜𝑛</m:t>
                      </m:r>
                      <m:d>
                        <m:dPr>
                          <m:ctrlPr>
                            <a:rPr lang="en-GB" sz="2000" i="1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AR" sz="2000" b="0" i="1" smtClean="0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b="0" i="1" smtClean="0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s-AR" sz="2000" b="0" i="1" smtClean="0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s-AR" sz="2000" b="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s-AR" sz="2000" b="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s-AR" sz="2000" b="0" i="1" dirty="0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/>
                </a:pPr>
                <a:endParaRPr lang="es-AR" sz="1700" i="1" dirty="0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/>
                </a:pPr>
                <a:endParaRPr lang="es-AR" sz="1700" i="1" dirty="0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/>
                </a:pPr>
                <a:r>
                  <a:rPr lang="en-GB" b="1" dirty="0">
                    <a:solidFill>
                      <a:srgbClr val="5E6A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Multiple surfaces + scattering</a:t>
                </a:r>
                <a14:m>
                  <m:oMath xmlns:m="http://schemas.openxmlformats.org/officeDocument/2006/math">
                    <m:r>
                      <a:rPr lang="es-AR" b="0" i="0" smtClean="0">
                        <a:solidFill>
                          <a:srgbClr val="5E6A7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s-AR" b="0" i="0" dirty="0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/>
                </a:pPr>
                <a:endParaRPr lang="es-AR" sz="1700" b="0" i="1" dirty="0">
                  <a:solidFill>
                    <a:srgbClr val="5E6A71"/>
                  </a:solidFill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000" b="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b="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s-AR" sz="2000" b="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s-AR" sz="2000" b="0" i="1" smtClean="0">
                          <a:solidFill>
                            <a:srgbClr val="5E6A7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s-AR" sz="2000" b="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AR" sz="2000" b="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AR" sz="2000" b="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s-AR" sz="2000" b="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s-AR" sz="2000" i="1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i="1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AR" sz="2000" i="1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s-AR" sz="2000" i="1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s-AR" sz="2000" i="1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AR" sz="2000" i="1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s-AR" sz="2000" i="1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AR" sz="2000" i="1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sSub>
                                <m:sSubPr>
                                  <m:ctrlPr>
                                    <a:rPr lang="es-AR" sz="2000" b="0" i="1" smtClean="0">
                                      <a:solidFill>
                                        <a:srgbClr val="5E6A7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sz="2000" b="0" i="1" smtClean="0">
                                      <a:solidFill>
                                        <a:srgbClr val="5E6A7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s-AR" sz="2000" b="0" i="1" smtClean="0">
                                      <a:solidFill>
                                        <a:srgbClr val="5E6A7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p>
                          </m:sSup>
                          <m:sSub>
                            <m:sSubPr>
                              <m:ctrlPr>
                                <a:rPr lang="es-AR" sz="2000" i="1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i="1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s-AR" sz="2000" i="1">
                                      <a:solidFill>
                                        <a:srgbClr val="5E6A7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sz="2000" i="1">
                                      <a:solidFill>
                                        <a:srgbClr val="5E6A7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solidFill>
                                        <a:srgbClr val="5E6A7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</m:sSub>
                          <m:r>
                            <a:rPr lang="es-AR" sz="2000" i="1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AR" sz="2000" i="1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sz="2000" i="1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AR" sz="2000" i="1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i="1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AR" sz="2000" i="1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s-AR" sz="2000" i="1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000" dirty="0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/>
                </a:pPr>
                <a:endParaRPr lang="en-GB" sz="1700" dirty="0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/>
                </a:pPr>
                <a:endParaRPr lang="en-GB" dirty="0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/>
                </a:pPr>
                <a:r>
                  <a:rPr lang="en-GB" b="1" dirty="0">
                    <a:solidFill>
                      <a:srgbClr val="5E6A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Broadening IRF</a:t>
                </a: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000" b="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b="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sSub>
                            <m:sSubPr>
                              <m:ctrlPr>
                                <a:rPr lang="es-AR" sz="2000" b="0" i="1" smtClean="0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b="0" i="1" smtClean="0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s-AR" sz="2000" b="0" i="1" smtClean="0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  <m:r>
                        <a:rPr lang="es-AR" sz="2000" b="0" i="1" smtClean="0">
                          <a:solidFill>
                            <a:srgbClr val="5E6A7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AR" sz="2000" b="0" i="1" smtClean="0">
                          <a:solidFill>
                            <a:srgbClr val="5E6A7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AR" sz="2000" b="0" i="1" smtClean="0">
                          <a:solidFill>
                            <a:srgbClr val="5E6A7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s-AR" sz="2000" b="0" i="1" smtClean="0">
                          <a:solidFill>
                            <a:srgbClr val="5E6A7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s-AR" sz="2000" b="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sz="2000" b="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AR" sz="2000" b="0" i="1" smtClean="0">
                          <a:solidFill>
                            <a:srgbClr val="5E6A7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s-AR" sz="2000" b="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AR" sz="2000" b="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AR" sz="2000" b="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s-AR" sz="2000" b="0" i="1" smtClean="0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AR" sz="2000" b="0" i="1" smtClean="0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s-AR" sz="2000" b="0" i="1" smtClean="0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AR" sz="2000" b="0" i="1" smtClean="0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/2</m:t>
                          </m:r>
                          <m:sSubSup>
                            <m:sSubSupPr>
                              <m:ctrlPr>
                                <a:rPr lang="es-AR" sz="2000" b="0" i="1" smtClean="0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sz="2000" b="0" i="1" smtClean="0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s-AR" sz="2000" b="0" i="1" smtClean="0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s-AR" sz="2000" b="0" i="1" smtClean="0">
                                  <a:solidFill>
                                    <a:srgbClr val="5E6A7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sup>
                      </m:sSup>
                    </m:oMath>
                  </m:oMathPara>
                </a14:m>
                <a:endParaRPr lang="en-GB" sz="2000" dirty="0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EC6860B-A6B9-4288-A142-6C0E7CE868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552" y="2325084"/>
                <a:ext cx="9057351" cy="4064126"/>
              </a:xfrm>
              <a:prstGeom prst="rect">
                <a:avLst/>
              </a:prstGeom>
              <a:blipFill>
                <a:blip r:embed="rId2"/>
                <a:stretch>
                  <a:fillRect l="-606" t="-750" b="-1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69F8DD-897B-4F6B-901C-D2EF0BC5C463}"/>
                  </a:ext>
                </a:extLst>
              </p:cNvPr>
              <p:cNvSpPr txBox="1"/>
              <p:nvPr/>
            </p:nvSpPr>
            <p:spPr>
              <a:xfrm>
                <a:off x="8616773" y="3219111"/>
                <a:ext cx="2979682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Unknown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i="1">
                          <a:solidFill>
                            <a:srgbClr val="5E6A7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s-A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i="1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i="1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s-AR" i="1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AR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i="1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i="1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AR" i="1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AR" i="1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AR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i="1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i="1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s-AR" i="1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AR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i="1">
                          <a:solidFill>
                            <a:srgbClr val="5E6A7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s-AR" b="0" i="1" dirty="0">
                  <a:latin typeface="Cambria Math" panose="02040503050406030204" pitchFamily="18" charset="0"/>
                </a:endParaRPr>
              </a:p>
              <a:p>
                <a:endParaRPr lang="es-AR" b="0" i="1" dirty="0">
                  <a:latin typeface="Cambria Math" panose="02040503050406030204" pitchFamily="18" charset="0"/>
                </a:endParaRPr>
              </a:p>
              <a:p>
                <a:endParaRPr lang="es-AR" b="0" i="1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en-GB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Known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GB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i="1">
                          <a:solidFill>
                            <a:srgbClr val="5E6A7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s-AR" i="1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i="1">
                              <a:solidFill>
                                <a:srgbClr val="5E6A7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69F8DD-897B-4F6B-901C-D2EF0BC5C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6773" y="3219111"/>
                <a:ext cx="2979682" cy="3170099"/>
              </a:xfrm>
              <a:prstGeom prst="rect">
                <a:avLst/>
              </a:prstGeom>
              <a:blipFill>
                <a:blip r:embed="rId3"/>
                <a:stretch>
                  <a:fillRect t="-9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D83D7-DCA9-43C1-96AE-13399FE70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9781"/>
            <a:ext cx="2844800" cy="365125"/>
          </a:xfrm>
        </p:spPr>
        <p:txBody>
          <a:bodyPr/>
          <a:lstStyle/>
          <a:p>
            <a:fld id="{191E7B16-C11D-48A6-9FE1-93A9A96AC7E6}" type="slidenum">
              <a:rPr lang="en-GB" smtClean="0"/>
              <a:t>6</a:t>
            </a:fld>
            <a:r>
              <a:rPr lang="en-GB" dirty="0"/>
              <a:t>/21</a:t>
            </a:r>
          </a:p>
        </p:txBody>
      </p:sp>
    </p:spTree>
    <p:extLst>
      <p:ext uri="{BB962C8B-B14F-4D97-AF65-F5344CB8AC3E}">
        <p14:creationId xmlns:p14="http://schemas.microsoft.com/office/powerpoint/2010/main" val="427348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188" y="850404"/>
            <a:ext cx="8075240" cy="998984"/>
          </a:xfrm>
        </p:spPr>
        <p:txBody>
          <a:bodyPr/>
          <a:lstStyle/>
          <a:p>
            <a:r>
              <a:rPr lang="en-GB" dirty="0"/>
              <a:t>Point process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EA3B08-FBD3-45A8-BA97-16C4002E4EEE}"/>
                  </a:ext>
                </a:extLst>
              </p:cNvPr>
              <p:cNvSpPr txBox="1"/>
              <p:nvPr/>
            </p:nvSpPr>
            <p:spPr>
              <a:xfrm>
                <a:off x="1648212" y="2314238"/>
                <a:ext cx="6408712" cy="2891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We model each return as a point in 3D space</a:t>
                </a:r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={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=1,…,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where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A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s-A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s-AR" dirty="0"/>
                  <a:t> </a:t>
                </a:r>
                <a14:m>
                  <m:oMath xmlns:m="http://schemas.openxmlformats.org/officeDocument/2006/math">
                    <m:r>
                      <a:rPr lang="es-AR" i="1">
                        <a:latin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s-A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/>
                      <m:sup>
                        <m:r>
                          <a:rPr lang="es-A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s-AR" dirty="0"/>
              </a:p>
              <a:p>
                <a:r>
                  <a:rPr lang="en-GB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s-A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AR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s-A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s-A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endParaRPr lang="es-AR" dirty="0"/>
              </a:p>
              <a:p>
                <a:r>
                  <a:rPr lang="en-GB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AR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s-AR" b="0" i="1" smtClean="0">
                        <a:latin typeface="Cambria Math" panose="02040503050406030204" pitchFamily="18" charset="0"/>
                      </a:rPr>
                      <m:t>(1,+∞)</m:t>
                    </m:r>
                  </m:oMath>
                </a14:m>
                <a:endParaRPr lang="en-GB" dirty="0"/>
              </a:p>
              <a:p>
                <a:r>
                  <a:rPr lang="en-GB" dirty="0"/>
                  <a:t> 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EA3B08-FBD3-45A8-BA97-16C4002E4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212" y="2314238"/>
                <a:ext cx="6408712" cy="2891946"/>
              </a:xfrm>
              <a:prstGeom prst="rect">
                <a:avLst/>
              </a:prstGeom>
              <a:blipFill>
                <a:blip r:embed="rId2"/>
                <a:stretch>
                  <a:fillRect l="-760" t="-12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09ED3B84-35F5-4806-993D-E0DFF49DA078}"/>
              </a:ext>
            </a:extLst>
          </p:cNvPr>
          <p:cNvGrpSpPr/>
          <p:nvPr/>
        </p:nvGrpSpPr>
        <p:grpSpPr>
          <a:xfrm>
            <a:off x="7264400" y="2559073"/>
            <a:ext cx="2344463" cy="3448523"/>
            <a:chOff x="8712200" y="2454766"/>
            <a:chExt cx="2344463" cy="344852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15026A0-AE71-4A71-9710-E57E688047B6}"/>
                </a:ext>
              </a:extLst>
            </p:cNvPr>
            <p:cNvGrpSpPr/>
            <p:nvPr/>
          </p:nvGrpSpPr>
          <p:grpSpPr>
            <a:xfrm>
              <a:off x="9586278" y="2454766"/>
              <a:ext cx="476029" cy="3448523"/>
              <a:chOff x="8116992" y="2345692"/>
              <a:chExt cx="476029" cy="344852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DC466F94-8D43-492A-91B7-939D6A077500}"/>
                      </a:ext>
                    </a:extLst>
                  </p:cNvPr>
                  <p:cNvSpPr txBox="1"/>
                  <p:nvPr/>
                </p:nvSpPr>
                <p:spPr>
                  <a:xfrm>
                    <a:off x="8163352" y="2345692"/>
                    <a:ext cx="42966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DC466F94-8D43-492A-91B7-939D6A07750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63352" y="2345692"/>
                    <a:ext cx="429669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403FF4EA-B049-47BF-BBB4-65FFB0F3B8D1}"/>
                      </a:ext>
                    </a:extLst>
                  </p:cNvPr>
                  <p:cNvSpPr txBox="1"/>
                  <p:nvPr/>
                </p:nvSpPr>
                <p:spPr>
                  <a:xfrm>
                    <a:off x="8116992" y="5424883"/>
                    <a:ext cx="47602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403FF4EA-B049-47BF-BBB4-65FFB0F3B8D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16992" y="5424883"/>
                    <a:ext cx="476028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123DB18-8F21-49F9-B4A9-ECB5B03E6E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06763" y="2738358"/>
                <a:ext cx="279648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626BA0D-ED4B-4416-B9A5-35FCB946E2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28248" y="2738358"/>
                <a:ext cx="0" cy="2606127"/>
              </a:xfrm>
              <a:prstGeom prst="line">
                <a:avLst/>
              </a:prstGeom>
              <a:ln>
                <a:solidFill>
                  <a:schemeClr val="tx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1A83032-1E1B-4D43-863B-AA8379EEC9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28248" y="5344485"/>
                <a:ext cx="0" cy="160796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2AE52D9-5896-4F5C-AAEA-08997883407A}"/>
                </a:ext>
              </a:extLst>
            </p:cNvPr>
            <p:cNvCxnSpPr>
              <a:cxnSpLocks/>
            </p:cNvCxnSpPr>
            <p:nvPr/>
          </p:nvCxnSpPr>
          <p:spPr>
            <a:xfrm>
              <a:off x="9292590" y="4051392"/>
              <a:ext cx="1017270" cy="0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077397C-2354-4E0C-8415-7A14851245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64140" y="4045134"/>
              <a:ext cx="279648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6D54017-98A0-408C-B691-9A9CCA083941}"/>
                    </a:ext>
                  </a:extLst>
                </p:cNvPr>
                <p:cNvSpPr txBox="1"/>
                <p:nvPr/>
              </p:nvSpPr>
              <p:spPr>
                <a:xfrm>
                  <a:off x="10542420" y="3833012"/>
                  <a:ext cx="5142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A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6D54017-98A0-408C-B691-9A9CCA0839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42420" y="3833012"/>
                  <a:ext cx="514243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95E2775-D0D6-4349-8DD8-7C870BCCF5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12942" y="4045134"/>
              <a:ext cx="279648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40A31DA-0E57-4F7A-9ADF-F7BF9345771E}"/>
                </a:ext>
              </a:extLst>
            </p:cNvPr>
            <p:cNvSpPr/>
            <p:nvPr/>
          </p:nvSpPr>
          <p:spPr>
            <a:xfrm>
              <a:off x="8712200" y="2869031"/>
              <a:ext cx="2222500" cy="2796116"/>
            </a:xfrm>
            <a:custGeom>
              <a:avLst/>
              <a:gdLst>
                <a:gd name="connsiteX0" fmla="*/ 0 w 2438400"/>
                <a:gd name="connsiteY0" fmla="*/ 2782734 h 3227234"/>
                <a:gd name="connsiteX1" fmla="*/ 431800 w 2438400"/>
                <a:gd name="connsiteY1" fmla="*/ 2465234 h 3227234"/>
                <a:gd name="connsiteX2" fmla="*/ 1244600 w 2438400"/>
                <a:gd name="connsiteY2" fmla="*/ 1434 h 3227234"/>
                <a:gd name="connsiteX3" fmla="*/ 2120900 w 2438400"/>
                <a:gd name="connsiteY3" fmla="*/ 2846234 h 3227234"/>
                <a:gd name="connsiteX4" fmla="*/ 2438400 w 2438400"/>
                <a:gd name="connsiteY4" fmla="*/ 3227234 h 3227234"/>
                <a:gd name="connsiteX0" fmla="*/ 0 w 2438400"/>
                <a:gd name="connsiteY0" fmla="*/ 2781307 h 3225807"/>
                <a:gd name="connsiteX1" fmla="*/ 431800 w 2438400"/>
                <a:gd name="connsiteY1" fmla="*/ 2463807 h 3225807"/>
                <a:gd name="connsiteX2" fmla="*/ 1244600 w 2438400"/>
                <a:gd name="connsiteY2" fmla="*/ 7 h 3225807"/>
                <a:gd name="connsiteX3" fmla="*/ 2120900 w 2438400"/>
                <a:gd name="connsiteY3" fmla="*/ 2489207 h 3225807"/>
                <a:gd name="connsiteX4" fmla="*/ 2438400 w 2438400"/>
                <a:gd name="connsiteY4" fmla="*/ 3225807 h 3225807"/>
                <a:gd name="connsiteX0" fmla="*/ 0 w 2463800"/>
                <a:gd name="connsiteY0" fmla="*/ 2781307 h 2835186"/>
                <a:gd name="connsiteX1" fmla="*/ 431800 w 2463800"/>
                <a:gd name="connsiteY1" fmla="*/ 2463807 h 2835186"/>
                <a:gd name="connsiteX2" fmla="*/ 1244600 w 2463800"/>
                <a:gd name="connsiteY2" fmla="*/ 7 h 2835186"/>
                <a:gd name="connsiteX3" fmla="*/ 2120900 w 2463800"/>
                <a:gd name="connsiteY3" fmla="*/ 2489207 h 2835186"/>
                <a:gd name="connsiteX4" fmla="*/ 2463800 w 2463800"/>
                <a:gd name="connsiteY4" fmla="*/ 2832107 h 2835186"/>
                <a:gd name="connsiteX0" fmla="*/ 0 w 2324100"/>
                <a:gd name="connsiteY0" fmla="*/ 2755907 h 2832107"/>
                <a:gd name="connsiteX1" fmla="*/ 292100 w 2324100"/>
                <a:gd name="connsiteY1" fmla="*/ 2463807 h 2832107"/>
                <a:gd name="connsiteX2" fmla="*/ 1104900 w 2324100"/>
                <a:gd name="connsiteY2" fmla="*/ 7 h 2832107"/>
                <a:gd name="connsiteX3" fmla="*/ 1981200 w 2324100"/>
                <a:gd name="connsiteY3" fmla="*/ 2489207 h 2832107"/>
                <a:gd name="connsiteX4" fmla="*/ 2324100 w 2324100"/>
                <a:gd name="connsiteY4" fmla="*/ 2832107 h 2832107"/>
                <a:gd name="connsiteX0" fmla="*/ 0 w 2209800"/>
                <a:gd name="connsiteY0" fmla="*/ 2717807 h 2832107"/>
                <a:gd name="connsiteX1" fmla="*/ 177800 w 2209800"/>
                <a:gd name="connsiteY1" fmla="*/ 2463807 h 2832107"/>
                <a:gd name="connsiteX2" fmla="*/ 990600 w 2209800"/>
                <a:gd name="connsiteY2" fmla="*/ 7 h 2832107"/>
                <a:gd name="connsiteX3" fmla="*/ 1866900 w 2209800"/>
                <a:gd name="connsiteY3" fmla="*/ 2489207 h 2832107"/>
                <a:gd name="connsiteX4" fmla="*/ 2209800 w 2209800"/>
                <a:gd name="connsiteY4" fmla="*/ 2832107 h 2832107"/>
                <a:gd name="connsiteX0" fmla="*/ 0 w 2209800"/>
                <a:gd name="connsiteY0" fmla="*/ 2718960 h 2833260"/>
                <a:gd name="connsiteX1" fmla="*/ 203200 w 2209800"/>
                <a:gd name="connsiteY1" fmla="*/ 2172860 h 2833260"/>
                <a:gd name="connsiteX2" fmla="*/ 990600 w 2209800"/>
                <a:gd name="connsiteY2" fmla="*/ 1160 h 2833260"/>
                <a:gd name="connsiteX3" fmla="*/ 1866900 w 2209800"/>
                <a:gd name="connsiteY3" fmla="*/ 2490360 h 2833260"/>
                <a:gd name="connsiteX4" fmla="*/ 2209800 w 2209800"/>
                <a:gd name="connsiteY4" fmla="*/ 2833260 h 2833260"/>
                <a:gd name="connsiteX0" fmla="*/ 0 w 2120900"/>
                <a:gd name="connsiteY0" fmla="*/ 2896780 h 2907296"/>
                <a:gd name="connsiteX1" fmla="*/ 114300 w 2120900"/>
                <a:gd name="connsiteY1" fmla="*/ 2172880 h 2907296"/>
                <a:gd name="connsiteX2" fmla="*/ 901700 w 2120900"/>
                <a:gd name="connsiteY2" fmla="*/ 1180 h 2907296"/>
                <a:gd name="connsiteX3" fmla="*/ 1778000 w 2120900"/>
                <a:gd name="connsiteY3" fmla="*/ 2490380 h 2907296"/>
                <a:gd name="connsiteX4" fmla="*/ 2120900 w 2120900"/>
                <a:gd name="connsiteY4" fmla="*/ 2833280 h 2907296"/>
                <a:gd name="connsiteX0" fmla="*/ 0 w 2120900"/>
                <a:gd name="connsiteY0" fmla="*/ 2896780 h 2896780"/>
                <a:gd name="connsiteX1" fmla="*/ 114300 w 2120900"/>
                <a:gd name="connsiteY1" fmla="*/ 2172880 h 2896780"/>
                <a:gd name="connsiteX2" fmla="*/ 901700 w 2120900"/>
                <a:gd name="connsiteY2" fmla="*/ 1180 h 2896780"/>
                <a:gd name="connsiteX3" fmla="*/ 1778000 w 2120900"/>
                <a:gd name="connsiteY3" fmla="*/ 2490380 h 2896780"/>
                <a:gd name="connsiteX4" fmla="*/ 2120900 w 2120900"/>
                <a:gd name="connsiteY4" fmla="*/ 2833280 h 2896780"/>
                <a:gd name="connsiteX0" fmla="*/ 0 w 2311400"/>
                <a:gd name="connsiteY0" fmla="*/ 2782468 h 2833268"/>
                <a:gd name="connsiteX1" fmla="*/ 304800 w 2311400"/>
                <a:gd name="connsiteY1" fmla="*/ 2172868 h 2833268"/>
                <a:gd name="connsiteX2" fmla="*/ 1092200 w 2311400"/>
                <a:gd name="connsiteY2" fmla="*/ 1168 h 2833268"/>
                <a:gd name="connsiteX3" fmla="*/ 1968500 w 2311400"/>
                <a:gd name="connsiteY3" fmla="*/ 2490368 h 2833268"/>
                <a:gd name="connsiteX4" fmla="*/ 2311400 w 2311400"/>
                <a:gd name="connsiteY4" fmla="*/ 2833268 h 2833268"/>
                <a:gd name="connsiteX0" fmla="*/ 0 w 2311400"/>
                <a:gd name="connsiteY0" fmla="*/ 2782468 h 2833268"/>
                <a:gd name="connsiteX1" fmla="*/ 304800 w 2311400"/>
                <a:gd name="connsiteY1" fmla="*/ 2172868 h 2833268"/>
                <a:gd name="connsiteX2" fmla="*/ 1092200 w 2311400"/>
                <a:gd name="connsiteY2" fmla="*/ 1168 h 2833268"/>
                <a:gd name="connsiteX3" fmla="*/ 1968500 w 2311400"/>
                <a:gd name="connsiteY3" fmla="*/ 2490368 h 2833268"/>
                <a:gd name="connsiteX4" fmla="*/ 2311400 w 2311400"/>
                <a:gd name="connsiteY4" fmla="*/ 2833268 h 2833268"/>
                <a:gd name="connsiteX0" fmla="*/ 0 w 2197100"/>
                <a:gd name="connsiteY0" fmla="*/ 2782468 h 2788107"/>
                <a:gd name="connsiteX1" fmla="*/ 304800 w 2197100"/>
                <a:gd name="connsiteY1" fmla="*/ 2172868 h 2788107"/>
                <a:gd name="connsiteX2" fmla="*/ 1092200 w 2197100"/>
                <a:gd name="connsiteY2" fmla="*/ 1168 h 2788107"/>
                <a:gd name="connsiteX3" fmla="*/ 1968500 w 2197100"/>
                <a:gd name="connsiteY3" fmla="*/ 2490368 h 2788107"/>
                <a:gd name="connsiteX4" fmla="*/ 2197100 w 2197100"/>
                <a:gd name="connsiteY4" fmla="*/ 2782468 h 2788107"/>
                <a:gd name="connsiteX0" fmla="*/ 0 w 2222500"/>
                <a:gd name="connsiteY0" fmla="*/ 2782468 h 2796116"/>
                <a:gd name="connsiteX1" fmla="*/ 304800 w 2222500"/>
                <a:gd name="connsiteY1" fmla="*/ 2172868 h 2796116"/>
                <a:gd name="connsiteX2" fmla="*/ 1092200 w 2222500"/>
                <a:gd name="connsiteY2" fmla="*/ 1168 h 2796116"/>
                <a:gd name="connsiteX3" fmla="*/ 1968500 w 2222500"/>
                <a:gd name="connsiteY3" fmla="*/ 2490368 h 2796116"/>
                <a:gd name="connsiteX4" fmla="*/ 2222500 w 2222500"/>
                <a:gd name="connsiteY4" fmla="*/ 2795168 h 279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2500" h="2796116">
                  <a:moveTo>
                    <a:pt x="0" y="2782468"/>
                  </a:moveTo>
                  <a:cubicBezTo>
                    <a:pt x="175683" y="2588793"/>
                    <a:pt x="122767" y="2636418"/>
                    <a:pt x="304800" y="2172868"/>
                  </a:cubicBezTo>
                  <a:cubicBezTo>
                    <a:pt x="486833" y="1709318"/>
                    <a:pt x="814917" y="-51749"/>
                    <a:pt x="1092200" y="1168"/>
                  </a:cubicBezTo>
                  <a:cubicBezTo>
                    <a:pt x="1369483" y="54085"/>
                    <a:pt x="1780117" y="2024701"/>
                    <a:pt x="1968500" y="2490368"/>
                  </a:cubicBezTo>
                  <a:cubicBezTo>
                    <a:pt x="2156883" y="2956035"/>
                    <a:pt x="2178050" y="2733785"/>
                    <a:pt x="2222500" y="279516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12CAFF-BEA2-4A21-AC9F-A61951B68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1741" y="6492875"/>
            <a:ext cx="2844800" cy="365125"/>
          </a:xfrm>
        </p:spPr>
        <p:txBody>
          <a:bodyPr/>
          <a:lstStyle/>
          <a:p>
            <a:fld id="{191E7B16-C11D-48A6-9FE1-93A9A96AC7E6}" type="slidenum">
              <a:rPr lang="en-GB" smtClean="0"/>
              <a:t>7</a:t>
            </a:fld>
            <a:r>
              <a:rPr lang="en-GB" dirty="0"/>
              <a:t>/21</a:t>
            </a:r>
          </a:p>
        </p:txBody>
      </p:sp>
    </p:spTree>
    <p:extLst>
      <p:ext uri="{BB962C8B-B14F-4D97-AF65-F5344CB8AC3E}">
        <p14:creationId xmlns:p14="http://schemas.microsoft.com/office/powerpoint/2010/main" val="3564925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188" y="850404"/>
            <a:ext cx="8075240" cy="998984"/>
          </a:xfrm>
        </p:spPr>
        <p:txBody>
          <a:bodyPr/>
          <a:lstStyle/>
          <a:p>
            <a:r>
              <a:rPr lang="en-GB" dirty="0"/>
              <a:t>Bayesian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EA3B08-FBD3-45A8-BA97-16C4002E4EEE}"/>
                  </a:ext>
                </a:extLst>
              </p:cNvPr>
              <p:cNvSpPr txBox="1"/>
              <p:nvPr/>
            </p:nvSpPr>
            <p:spPr>
              <a:xfrm>
                <a:off x="1648212" y="2314238"/>
                <a:ext cx="8325128" cy="3320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/>
                  <a:t>Prior model:</a:t>
                </a:r>
              </a:p>
              <a:p>
                <a:endParaRPr lang="en-GB" sz="2000" b="1" dirty="0"/>
              </a:p>
              <a:p>
                <a:pPr algn="ctr"/>
                <a:r>
                  <a:rPr lang="en-GB" dirty="0"/>
                  <a:t>  </a:t>
                </a:r>
                <a14:m>
                  <m:oMath xmlns:m="http://schemas.openxmlformats.org/officeDocument/2006/math">
                    <m:r>
                      <a:rPr lang="es-AR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s-A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s-AR" b="0" i="0" smtClean="0">
                            <a:latin typeface="Cambria Math" panose="02040503050406030204" pitchFamily="18" charset="0"/>
                          </a:rPr>
                          <m:t>Φ</m:t>
                        </m:r>
                        <m:r>
                          <a:rPr lang="es-A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AR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s-A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AR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s-A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s-AR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d>
                    <m:r>
                      <a:rPr lang="es-AR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A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AR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s-A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s-AR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AR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s-A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AR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s-AR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A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s-A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AR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are the background levels.</a:t>
                </a:r>
              </a:p>
              <a:p>
                <a:endParaRPr lang="en-GB" dirty="0"/>
              </a:p>
              <a:p>
                <a:pPr algn="ctr"/>
                <a:endParaRPr lang="en-GB" b="1" dirty="0"/>
              </a:p>
              <a:p>
                <a:r>
                  <a:rPr lang="en-GB" sz="2000" b="1" dirty="0"/>
                  <a:t>Posterior distribution:</a:t>
                </a:r>
              </a:p>
              <a:p>
                <a:endParaRPr lang="en-GB" sz="20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s-A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s-AR">
                              <a:latin typeface="Cambria Math" panose="02040503050406030204" pitchFamily="18" charset="0"/>
                            </a:rPr>
                            <m:t>Φ</m:t>
                          </m:r>
                          <m:r>
                            <a:rPr lang="es-AR" b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AR" b="1"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  <m:e>
                          <m:r>
                            <a:rPr lang="es-AR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</m:d>
                      <m:r>
                        <a:rPr lang="es-AR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A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b="1" i="1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s-AR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r>
                                <a:rPr lang="es-AR" b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AR" b="1">
                                  <a:latin typeface="Cambria Math" panose="02040503050406030204" pitchFamily="18" charset="0"/>
                                </a:rPr>
                                <m:t>𝐁</m:t>
                              </m:r>
                            </m:e>
                          </m:d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AR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AR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d>
                        </m:num>
                        <m:den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AR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EA3B08-FBD3-45A8-BA97-16C4002E4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212" y="2314238"/>
                <a:ext cx="8325128" cy="3320845"/>
              </a:xfrm>
              <a:prstGeom prst="rect">
                <a:avLst/>
              </a:prstGeom>
              <a:blipFill>
                <a:blip r:embed="rId2"/>
                <a:stretch>
                  <a:fillRect l="-732" t="-11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94AA3-5883-4691-AA0E-77F3D51D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191E7B16-C11D-48A6-9FE1-93A9A96AC7E6}" type="slidenum">
              <a:rPr lang="en-GB" smtClean="0"/>
              <a:t>8</a:t>
            </a:fld>
            <a:r>
              <a:rPr lang="en-GB" dirty="0"/>
              <a:t>/21</a:t>
            </a:r>
          </a:p>
        </p:txBody>
      </p:sp>
    </p:spTree>
    <p:extLst>
      <p:ext uri="{BB962C8B-B14F-4D97-AF65-F5344CB8AC3E}">
        <p14:creationId xmlns:p14="http://schemas.microsoft.com/office/powerpoint/2010/main" val="13625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188" y="850404"/>
            <a:ext cx="8075240" cy="998984"/>
          </a:xfrm>
        </p:spPr>
        <p:txBody>
          <a:bodyPr/>
          <a:lstStyle/>
          <a:p>
            <a:r>
              <a:rPr lang="en-GB" dirty="0"/>
              <a:t>Prior distributions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A3B08-FBD3-45A8-BA97-16C4002E4EEE}"/>
              </a:ext>
            </a:extLst>
          </p:cNvPr>
          <p:cNvSpPr txBox="1"/>
          <p:nvPr/>
        </p:nvSpPr>
        <p:spPr>
          <a:xfrm>
            <a:off x="1445826" y="2134563"/>
            <a:ext cx="1049852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1. Point positions</a:t>
            </a:r>
          </a:p>
          <a:p>
            <a:endParaRPr lang="en-GB" dirty="0"/>
          </a:p>
          <a:p>
            <a:r>
              <a:rPr lang="en-GB" i="1" dirty="0"/>
              <a:t>Prior knowledge: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Correlation between points within a surface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Sparsity in depth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Unknown number of points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r>
              <a:rPr lang="en-GB" i="1" dirty="0"/>
              <a:t>	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8141FBD-DD3C-4FED-9D69-E4012E70D552}"/>
              </a:ext>
            </a:extLst>
          </p:cNvPr>
          <p:cNvGrpSpPr/>
          <p:nvPr/>
        </p:nvGrpSpPr>
        <p:grpSpPr>
          <a:xfrm>
            <a:off x="4495800" y="5128172"/>
            <a:ext cx="5183781" cy="1654660"/>
            <a:chOff x="4495800" y="5128172"/>
            <a:chExt cx="5183781" cy="16546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3487262-688D-4C40-9781-EA06FF46966C}"/>
                    </a:ext>
                  </a:extLst>
                </p:cNvPr>
                <p:cNvSpPr txBox="1"/>
                <p:nvPr/>
              </p:nvSpPr>
              <p:spPr>
                <a:xfrm>
                  <a:off x="4495800" y="5128172"/>
                  <a:ext cx="28850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AR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s-AR" b="0" i="0" smtClean="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  <m:r>
                          <a:rPr lang="es-A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s-A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s-A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s-AR" b="0" i="0" smtClean="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  <m:sSub>
                          <m:sSubPr>
                            <m:ctrlPr>
                              <a:rPr lang="es-A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s-A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s-AR" b="0" i="0" smtClean="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  <m:sSub>
                          <m:sSubPr>
                            <m:ctrlPr>
                              <a:rPr lang="es-A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s-A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s-AR" b="0" i="0" smtClean="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3487262-688D-4C40-9781-EA06FF4696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5800" y="5128172"/>
                  <a:ext cx="2885088" cy="369332"/>
                </a:xfrm>
                <a:prstGeom prst="rect">
                  <a:avLst/>
                </a:prstGeom>
                <a:blipFill>
                  <a:blip r:embed="rId2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1C6D23A-EA06-41DB-81B1-2BE9599C51E3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00" y="5497504"/>
              <a:ext cx="0" cy="915996"/>
            </a:xfrm>
            <a:prstGeom prst="straightConnector1">
              <a:avLst/>
            </a:prstGeom>
            <a:ln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E859ADC-9F64-4D98-9636-1D1CD7A40952}"/>
                </a:ext>
              </a:extLst>
            </p:cNvPr>
            <p:cNvCxnSpPr>
              <a:cxnSpLocks/>
            </p:cNvCxnSpPr>
            <p:nvPr/>
          </p:nvCxnSpPr>
          <p:spPr>
            <a:xfrm>
              <a:off x="6223000" y="5497504"/>
              <a:ext cx="0" cy="598496"/>
            </a:xfrm>
            <a:prstGeom prst="straightConnector1">
              <a:avLst/>
            </a:prstGeom>
            <a:ln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E1E9824-8ABD-432A-A301-EC04F6793B0E}"/>
                </a:ext>
              </a:extLst>
            </p:cNvPr>
            <p:cNvCxnSpPr>
              <a:cxnSpLocks/>
            </p:cNvCxnSpPr>
            <p:nvPr/>
          </p:nvCxnSpPr>
          <p:spPr>
            <a:xfrm>
              <a:off x="6781800" y="5497504"/>
              <a:ext cx="0" cy="268296"/>
            </a:xfrm>
            <a:prstGeom prst="straightConnector1">
              <a:avLst/>
            </a:prstGeom>
            <a:ln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0628C2-1B7C-402F-9EAE-FE744BA4DB2C}"/>
                </a:ext>
              </a:extLst>
            </p:cNvPr>
            <p:cNvSpPr txBox="1"/>
            <p:nvPr/>
          </p:nvSpPr>
          <p:spPr>
            <a:xfrm>
              <a:off x="5448299" y="6413500"/>
              <a:ext cx="2984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Area interaction process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FD347C7-4818-4AFF-B0A8-4259D3ECFAC1}"/>
                </a:ext>
              </a:extLst>
            </p:cNvPr>
            <p:cNvSpPr txBox="1"/>
            <p:nvPr/>
          </p:nvSpPr>
          <p:spPr>
            <a:xfrm>
              <a:off x="6108700" y="6056868"/>
              <a:ext cx="2984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Strauss process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1E772CE-630F-4D77-B509-7DB0B090A7B6}"/>
                </a:ext>
              </a:extLst>
            </p:cNvPr>
            <p:cNvSpPr txBox="1"/>
            <p:nvPr/>
          </p:nvSpPr>
          <p:spPr>
            <a:xfrm>
              <a:off x="6695088" y="5745202"/>
              <a:ext cx="2984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Poisson reference measure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879D9FE-8799-48B8-B774-50D238EEDE65}"/>
              </a:ext>
            </a:extLst>
          </p:cNvPr>
          <p:cNvSpPr txBox="1"/>
          <p:nvPr/>
        </p:nvSpPr>
        <p:spPr>
          <a:xfrm>
            <a:off x="1437288" y="4225193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Prior distribution:</a:t>
            </a:r>
            <a:r>
              <a:rPr lang="en-GB" b="1" dirty="0"/>
              <a:t> 	Area interaction process + Strauss process</a:t>
            </a:r>
            <a:endParaRPr lang="en-GB" i="1" dirty="0"/>
          </a:p>
          <a:p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14BD7B-3D0C-48BF-B8C0-BFFCA7E033EA}"/>
              </a:ext>
            </a:extLst>
          </p:cNvPr>
          <p:cNvGrpSpPr/>
          <p:nvPr/>
        </p:nvGrpSpPr>
        <p:grpSpPr>
          <a:xfrm>
            <a:off x="8896522" y="2134563"/>
            <a:ext cx="1260293" cy="1506784"/>
            <a:chOff x="8896522" y="2134563"/>
            <a:chExt cx="1260293" cy="150678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27D15D8-9C1E-44CA-83E5-E1F78FD539E5}"/>
                </a:ext>
              </a:extLst>
            </p:cNvPr>
            <p:cNvGrpSpPr/>
            <p:nvPr/>
          </p:nvGrpSpPr>
          <p:grpSpPr>
            <a:xfrm>
              <a:off x="8896522" y="2134563"/>
              <a:ext cx="1260293" cy="1506784"/>
              <a:chOff x="8896522" y="2134563"/>
              <a:chExt cx="1260293" cy="150678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1E1F370-6D18-45D5-8E0D-AD7F31E8F722}"/>
                  </a:ext>
                </a:extLst>
              </p:cNvPr>
              <p:cNvSpPr/>
              <p:nvPr/>
            </p:nvSpPr>
            <p:spPr>
              <a:xfrm>
                <a:off x="8896522" y="2276851"/>
                <a:ext cx="189186" cy="19873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DB295BA-3E19-4191-B713-2863A637B010}"/>
                  </a:ext>
                </a:extLst>
              </p:cNvPr>
              <p:cNvSpPr/>
              <p:nvPr/>
            </p:nvSpPr>
            <p:spPr>
              <a:xfrm>
                <a:off x="9229828" y="2186860"/>
                <a:ext cx="189186" cy="19873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9B8EC93-9623-4BF6-A365-1E42A8433954}"/>
                  </a:ext>
                </a:extLst>
              </p:cNvPr>
              <p:cNvSpPr/>
              <p:nvPr/>
            </p:nvSpPr>
            <p:spPr>
              <a:xfrm>
                <a:off x="9600526" y="2134563"/>
                <a:ext cx="189186" cy="19873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DF16484-E3CB-40E9-925D-5267F85F28B5}"/>
                  </a:ext>
                </a:extLst>
              </p:cNvPr>
              <p:cNvSpPr/>
              <p:nvPr/>
            </p:nvSpPr>
            <p:spPr>
              <a:xfrm>
                <a:off x="9940148" y="2245360"/>
                <a:ext cx="189186" cy="19873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B0874F8-80E0-4CB8-ACCB-5C3A250077BE}"/>
                  </a:ext>
                </a:extLst>
              </p:cNvPr>
              <p:cNvSpPr/>
              <p:nvPr/>
            </p:nvSpPr>
            <p:spPr>
              <a:xfrm>
                <a:off x="9324421" y="3442613"/>
                <a:ext cx="189186" cy="19873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CB1DB4C-9541-4D66-8CC7-6FFF00FFAB46}"/>
                  </a:ext>
                </a:extLst>
              </p:cNvPr>
              <p:cNvSpPr/>
              <p:nvPr/>
            </p:nvSpPr>
            <p:spPr>
              <a:xfrm>
                <a:off x="9679581" y="3351515"/>
                <a:ext cx="189186" cy="19873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E9A25BB-CB87-4433-884D-EC61D34EB326}"/>
                  </a:ext>
                </a:extLst>
              </p:cNvPr>
              <p:cNvSpPr/>
              <p:nvPr/>
            </p:nvSpPr>
            <p:spPr>
              <a:xfrm>
                <a:off x="9967629" y="3252148"/>
                <a:ext cx="189186" cy="19873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EAB269F-F958-4792-BB6F-3F5A9ED1B23E}"/>
                </a:ext>
              </a:extLst>
            </p:cNvPr>
            <p:cNvSpPr/>
            <p:nvPr/>
          </p:nvSpPr>
          <p:spPr>
            <a:xfrm>
              <a:off x="9036373" y="3351515"/>
              <a:ext cx="189186" cy="19873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41E73A-E3DC-4601-B76E-BA7A259806C6}"/>
              </a:ext>
            </a:extLst>
          </p:cNvPr>
          <p:cNvCxnSpPr/>
          <p:nvPr/>
        </p:nvCxnSpPr>
        <p:spPr>
          <a:xfrm>
            <a:off x="9513607" y="461913"/>
            <a:ext cx="0" cy="13874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607661D-6CD4-4840-B9B5-35D690F63893}"/>
              </a:ext>
            </a:extLst>
          </p:cNvPr>
          <p:cNvSpPr txBox="1"/>
          <p:nvPr/>
        </p:nvSpPr>
        <p:spPr>
          <a:xfrm>
            <a:off x="9617247" y="839025"/>
            <a:ext cx="1079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Laser beam</a:t>
            </a:r>
          </a:p>
          <a:p>
            <a:r>
              <a:rPr lang="en-GB" dirty="0"/>
              <a:t>direction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EBFCD0EC-C3C2-4F3B-8162-D644431E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3848" y="6484448"/>
            <a:ext cx="2844800" cy="365125"/>
          </a:xfrm>
        </p:spPr>
        <p:txBody>
          <a:bodyPr/>
          <a:lstStyle/>
          <a:p>
            <a:fld id="{191E7B16-C11D-48A6-9FE1-93A9A96AC7E6}" type="slidenum">
              <a:rPr lang="en-GB" smtClean="0"/>
              <a:t>9</a:t>
            </a:fld>
            <a:r>
              <a:rPr lang="en-GB" dirty="0"/>
              <a:t>/21</a:t>
            </a:r>
          </a:p>
        </p:txBody>
      </p:sp>
    </p:spTree>
    <p:extLst>
      <p:ext uri="{BB962C8B-B14F-4D97-AF65-F5344CB8AC3E}">
        <p14:creationId xmlns:p14="http://schemas.microsoft.com/office/powerpoint/2010/main" val="197703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Heriot-Watt">
      <a:dk1>
        <a:srgbClr val="5E6A71"/>
      </a:dk1>
      <a:lt1>
        <a:srgbClr val="FFFFFF"/>
      </a:lt1>
      <a:dk2>
        <a:srgbClr val="0098DB"/>
      </a:dk2>
      <a:lt2>
        <a:srgbClr val="00549F"/>
      </a:lt2>
      <a:accent1>
        <a:srgbClr val="0098DB"/>
      </a:accent1>
      <a:accent2>
        <a:srgbClr val="A5ACAF"/>
      </a:accent2>
      <a:accent3>
        <a:srgbClr val="5E6A71"/>
      </a:accent3>
      <a:accent4>
        <a:srgbClr val="00549F"/>
      </a:accent4>
      <a:accent5>
        <a:srgbClr val="72BCFF"/>
      </a:accent5>
      <a:accent6>
        <a:srgbClr val="BCC3C7"/>
      </a:accent6>
      <a:hlink>
        <a:srgbClr val="0098DB"/>
      </a:hlink>
      <a:folHlink>
        <a:srgbClr val="A5AC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2898</TotalTime>
  <Words>1007</Words>
  <Application>Microsoft Office PowerPoint</Application>
  <PresentationFormat>Widescreen</PresentationFormat>
  <Paragraphs>353</Paragraphs>
  <Slides>22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 Math</vt:lpstr>
      <vt:lpstr>Times New Roman</vt:lpstr>
      <vt:lpstr>1_Office Theme</vt:lpstr>
      <vt:lpstr>3D reconstruction  using single-photon Lidar data  exploiting the widths of the returns</vt:lpstr>
      <vt:lpstr>Outline</vt:lpstr>
      <vt:lpstr>Single-photon Lidar</vt:lpstr>
      <vt:lpstr>Challenges</vt:lpstr>
      <vt:lpstr>Recent algorithms</vt:lpstr>
      <vt:lpstr>General observation model</vt:lpstr>
      <vt:lpstr>Point process model</vt:lpstr>
      <vt:lpstr>Bayesian approach</vt:lpstr>
      <vt:lpstr>Prior distributions</vt:lpstr>
      <vt:lpstr>Prior distributions</vt:lpstr>
      <vt:lpstr>Prior distributions</vt:lpstr>
      <vt:lpstr>Prior distributions</vt:lpstr>
      <vt:lpstr>Inference</vt:lpstr>
      <vt:lpstr>Reversible jump MCMC</vt:lpstr>
      <vt:lpstr>Reversible jump MCMC</vt:lpstr>
      <vt:lpstr>Experiments</vt:lpstr>
      <vt:lpstr>Experiments</vt:lpstr>
      <vt:lpstr>Experiments</vt:lpstr>
      <vt:lpstr>Experiments</vt:lpstr>
      <vt:lpstr>Conclusions and future work</vt:lpstr>
      <vt:lpstr>Contact: jat3@hw.ac.uk Online codes: https://gitlab.com/Tachella</vt:lpstr>
      <vt:lpstr>Multiresolution approach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Single-photon Lidar</dc:title>
  <dc:creator>Tachella, Julián A</dc:creator>
  <cp:lastModifiedBy>Tachella, Julián A</cp:lastModifiedBy>
  <cp:revision>88</cp:revision>
  <dcterms:created xsi:type="dcterms:W3CDTF">2018-03-22T23:59:16Z</dcterms:created>
  <dcterms:modified xsi:type="dcterms:W3CDTF">2019-05-09T11:00:30Z</dcterms:modified>
</cp:coreProperties>
</file>