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4" r:id="rId1"/>
    <p:sldMasterId id="2147483752" r:id="rId2"/>
  </p:sldMasterIdLst>
  <p:notesMasterIdLst>
    <p:notesMasterId r:id="rId29"/>
  </p:notesMasterIdLst>
  <p:handoutMasterIdLst>
    <p:handoutMasterId r:id="rId30"/>
  </p:handoutMasterIdLst>
  <p:sldIdLst>
    <p:sldId id="256" r:id="rId3"/>
    <p:sldId id="266" r:id="rId4"/>
    <p:sldId id="299" r:id="rId5"/>
    <p:sldId id="290" r:id="rId6"/>
    <p:sldId id="260" r:id="rId7"/>
    <p:sldId id="275" r:id="rId8"/>
    <p:sldId id="262" r:id="rId9"/>
    <p:sldId id="261" r:id="rId10"/>
    <p:sldId id="264" r:id="rId11"/>
    <p:sldId id="293" r:id="rId12"/>
    <p:sldId id="294" r:id="rId13"/>
    <p:sldId id="269" r:id="rId14"/>
    <p:sldId id="274" r:id="rId15"/>
    <p:sldId id="265" r:id="rId16"/>
    <p:sldId id="283" r:id="rId17"/>
    <p:sldId id="282" r:id="rId18"/>
    <p:sldId id="292" r:id="rId19"/>
    <p:sldId id="284" r:id="rId20"/>
    <p:sldId id="285" r:id="rId21"/>
    <p:sldId id="287" r:id="rId22"/>
    <p:sldId id="286" r:id="rId23"/>
    <p:sldId id="295" r:id="rId24"/>
    <p:sldId id="272" r:id="rId25"/>
    <p:sldId id="296" r:id="rId26"/>
    <p:sldId id="288"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n Zhao" initials="XZ" lastIdx="4" clrIdx="0">
    <p:extLst>
      <p:ext uri="{19B8F6BF-5375-455C-9EA6-DF929625EA0E}">
        <p15:presenceInfo xmlns:p15="http://schemas.microsoft.com/office/powerpoint/2012/main" userId="S::zhaox30@cardiff.ac.uk::efccf1d6-67f4-4459-be4a-979da29333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2"/>
    <p:restoredTop sz="71087"/>
  </p:normalViewPr>
  <p:slideViewPr>
    <p:cSldViewPr snapToGrid="0" snapToObjects="1">
      <p:cViewPr>
        <p:scale>
          <a:sx n="58" d="100"/>
          <a:sy n="58" d="100"/>
        </p:scale>
        <p:origin x="1424" y="3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9" d="100"/>
          <a:sy n="89" d="100"/>
        </p:scale>
        <p:origin x="2032"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7T19:01:36.252" idx="2">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27T19:01:49.310" idx="3">
    <p:pos x="10" y="10"/>
    <p:text>will contribution too short?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5168A3-27F9-B149-847C-A3CA65EF24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BBBE67-9A7B-EC4B-8210-E75C50711D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8BE580-A937-A84F-8FDE-A4FB5988D00F}" type="datetimeFigureOut">
              <a:rPr lang="en-US" smtClean="0"/>
              <a:t>8/18/20</a:t>
            </a:fld>
            <a:endParaRPr lang="en-US"/>
          </a:p>
        </p:txBody>
      </p:sp>
      <p:sp>
        <p:nvSpPr>
          <p:cNvPr id="4" name="Footer Placeholder 3">
            <a:extLst>
              <a:ext uri="{FF2B5EF4-FFF2-40B4-BE49-F238E27FC236}">
                <a16:creationId xmlns:a16="http://schemas.microsoft.com/office/drawing/2014/main" id="{1C188FA7-CEC8-6E4B-919C-DE8DC67E2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980534-51D6-784F-8754-D464EC268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593667-29AD-9443-A1AB-1552D603D2FE}" type="slidenum">
              <a:rPr lang="en-US" smtClean="0"/>
              <a:t>‹#›</a:t>
            </a:fld>
            <a:endParaRPr lang="en-US"/>
          </a:p>
        </p:txBody>
      </p:sp>
    </p:spTree>
    <p:extLst>
      <p:ext uri="{BB962C8B-B14F-4D97-AF65-F5344CB8AC3E}">
        <p14:creationId xmlns:p14="http://schemas.microsoft.com/office/powerpoint/2010/main" val="3147781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C4B8-3EC0-E942-AD70-B48AB35CCE9E}" type="datetimeFigureOut">
              <a:rPr lang="en-US" smtClean="0"/>
              <a:t>8/18/20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48C08-4340-EA48-BB89-67262714AB37}" type="slidenum">
              <a:rPr lang="en-US" smtClean="0"/>
              <a:t>‹#›</a:t>
            </a:fld>
            <a:endParaRPr lang="en-US"/>
          </a:p>
        </p:txBody>
      </p:sp>
    </p:spTree>
    <p:extLst>
      <p:ext uri="{BB962C8B-B14F-4D97-AF65-F5344CB8AC3E}">
        <p14:creationId xmlns:p14="http://schemas.microsoft.com/office/powerpoint/2010/main" val="55213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liency.mit.e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everyone, thank you for attending this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of our paper is </a:t>
            </a:r>
            <a:r>
              <a:rPr lang="en-US" sz="1200" b="1" i="0" dirty="0">
                <a:latin typeface="Abadi" panose="020F0502020204030204" pitchFamily="34" charset="0"/>
                <a:cs typeface="Abadi" panose="020F0502020204030204" pitchFamily="34" charset="0"/>
              </a:rPr>
              <a:t>Deep Learning verses. Traditional Algorithms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badi" panose="020F0502020204030204" pitchFamily="34" charset="0"/>
                <a:cs typeface="Abadi" panose="020F0502020204030204" pitchFamily="34" charset="0"/>
              </a:rPr>
              <a:t>For Saliency Prediction Of Distorted 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latin typeface="Abadi" panose="020F0502020204030204" pitchFamily="34" charset="0"/>
              <a:cs typeface="Abad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badi" panose="020F0502020204030204" pitchFamily="34" charset="0"/>
                <a:cs typeface="Abadi" panose="020F0502020204030204" pitchFamily="34" charset="0"/>
              </a:rPr>
              <a:t>This paper is written by Xin Zhao which is me, </a:t>
            </a:r>
            <a:r>
              <a:rPr lang="en-GB" sz="1200" b="0" i="0" dirty="0">
                <a:latin typeface="Abadi" panose="020F0502020204030204" pitchFamily="34" charset="0"/>
                <a:cs typeface="Abadi" panose="020F0502020204030204" pitchFamily="34" charset="0"/>
              </a:rPr>
              <a:t>today’s</a:t>
            </a:r>
            <a:r>
              <a:rPr lang="en-US" sz="1200" b="0" i="0" dirty="0">
                <a:latin typeface="Abadi" panose="020F0502020204030204" pitchFamily="34" charset="0"/>
                <a:cs typeface="Abadi" panose="020F0502020204030204" pitchFamily="34" charset="0"/>
              </a:rPr>
              <a:t> </a:t>
            </a:r>
            <a:r>
              <a:rPr lang="en-GB" sz="1200" b="0" i="0" dirty="0">
                <a:latin typeface="Abadi" panose="020F0502020204030204" pitchFamily="34" charset="0"/>
                <a:cs typeface="Abadi" panose="020F0502020204030204" pitchFamily="34" charset="0"/>
              </a:rPr>
              <a:t>presenter</a:t>
            </a:r>
            <a:r>
              <a:rPr lang="en-US" sz="1200" b="0" i="0" dirty="0">
                <a:latin typeface="Abadi" panose="020F0502020204030204" pitchFamily="34" charset="0"/>
                <a:cs typeface="Abadi" panose="020F0502020204030204" pitchFamily="34" charset="0"/>
              </a:rPr>
              <a:t>, from</a:t>
            </a:r>
            <a:r>
              <a:rPr lang="en-US" sz="1200" dirty="0"/>
              <a:t> Cardiff University UK,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err="1">
                <a:latin typeface="Abadi" panose="020F0502020204030204" pitchFamily="34" charset="0"/>
                <a:cs typeface="Abadi" panose="020F0502020204030204" pitchFamily="34" charset="0"/>
              </a:rPr>
              <a:t>Hanhe</a:t>
            </a:r>
            <a:r>
              <a:rPr lang="en-US" sz="1200" b="1" i="0" dirty="0">
                <a:latin typeface="Abadi" panose="020F0502020204030204" pitchFamily="34" charset="0"/>
                <a:cs typeface="Abadi" panose="020F0502020204030204" pitchFamily="34" charset="0"/>
              </a:rPr>
              <a:t> Lin from, </a:t>
            </a:r>
            <a:r>
              <a:rPr lang="en-US" sz="1200" dirty="0"/>
              <a:t>University of Konstanz, Germany.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Pengfei</a:t>
            </a:r>
            <a:r>
              <a:rPr lang="en-US" sz="1200" dirty="0"/>
              <a:t> Guo from </a:t>
            </a:r>
            <a:r>
              <a:rPr lang="en-US" sz="1200" dirty="0" err="1"/>
              <a:t>Zhongkai</a:t>
            </a:r>
            <a:r>
              <a:rPr lang="en-US" sz="1200" dirty="0"/>
              <a:t> University of Agriculture and Engineering, China,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Dietamr</a:t>
            </a:r>
            <a:r>
              <a:rPr lang="en-US" sz="1200" dirty="0"/>
              <a:t> </a:t>
            </a:r>
            <a:r>
              <a:rPr lang="en-US" sz="1200" dirty="0" err="1"/>
              <a:t>Saupe</a:t>
            </a:r>
            <a:r>
              <a:rPr lang="en-US" sz="1200" dirty="0"/>
              <a:t> from University of Konstanz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Hantao</a:t>
            </a:r>
            <a:r>
              <a:rPr lang="en-US" sz="1200" dirty="0"/>
              <a:t> Liu from Cardiff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let start with a question. </a:t>
            </a:r>
            <a:endParaRPr lang="en-US" sz="1200" b="1" i="0" dirty="0">
              <a:latin typeface="Abadi" panose="020F0502020204030204" pitchFamily="34" charset="0"/>
              <a:cs typeface="Abad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a:t>
            </a:fld>
            <a:endParaRPr lang="en-US"/>
          </a:p>
        </p:txBody>
      </p:sp>
    </p:spTree>
    <p:extLst>
      <p:ext uri="{BB962C8B-B14F-4D97-AF65-F5344CB8AC3E}">
        <p14:creationId xmlns:p14="http://schemas.microsoft.com/office/powerpoint/2010/main" val="185338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ground truth saliency map from these butterfly images, </a:t>
            </a:r>
          </a:p>
          <a:p>
            <a:r>
              <a:rPr lang="en-US" dirty="0"/>
              <a:t>again confirmed human’s attention are affected by image qualities.  </a:t>
            </a:r>
          </a:p>
          <a:p>
            <a:endParaRPr lang="en-US" dirty="0"/>
          </a:p>
          <a:p>
            <a:r>
              <a:rPr lang="en-US" dirty="0"/>
              <a:t>next </a:t>
            </a:r>
          </a:p>
          <a:p>
            <a:r>
              <a:rPr lang="en-US" dirty="0"/>
              <a:t>(type .Fast fading)</a:t>
            </a:r>
          </a:p>
        </p:txBody>
      </p:sp>
      <p:sp>
        <p:nvSpPr>
          <p:cNvPr id="4" name="Slide Number Placeholder 3"/>
          <p:cNvSpPr>
            <a:spLocks noGrp="1"/>
          </p:cNvSpPr>
          <p:nvPr>
            <p:ph type="sldNum" sz="quarter" idx="5"/>
          </p:nvPr>
        </p:nvSpPr>
        <p:spPr/>
        <p:txBody>
          <a:bodyPr/>
          <a:lstStyle/>
          <a:p>
            <a:fld id="{A4748C08-4340-EA48-BB89-67262714AB37}" type="slidenum">
              <a:rPr lang="en-US" smtClean="0"/>
              <a:t>10</a:t>
            </a:fld>
            <a:endParaRPr lang="en-US"/>
          </a:p>
        </p:txBody>
      </p:sp>
    </p:spTree>
    <p:extLst>
      <p:ext uri="{BB962C8B-B14F-4D97-AF65-F5344CB8AC3E}">
        <p14:creationId xmlns:p14="http://schemas.microsoft.com/office/powerpoint/2010/main" val="139736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CN" dirty="0"/>
              <a:t>For 5 different distortion types, here are one example, and its saliency maps, with respected distortion level.</a:t>
            </a:r>
          </a:p>
          <a:p>
            <a:r>
              <a:rPr lang="en-GB" altLang="zh-CN" dirty="0"/>
              <a:t>All the images are the ground truth value from human. </a:t>
            </a:r>
          </a:p>
          <a:p>
            <a:endParaRPr lang="en-GB" altLang="zh-CN" dirty="0"/>
          </a:p>
          <a:p>
            <a:r>
              <a:rPr lang="en-GB" altLang="zh-CN" dirty="0"/>
              <a:t>here I showed a all distortion images that generated from its pristine image. </a:t>
            </a:r>
          </a:p>
          <a:p>
            <a:endParaRPr lang="en-GB" altLang="zh-CN" dirty="0"/>
          </a:p>
          <a:p>
            <a:r>
              <a:rPr lang="en-GB" altLang="zh-CN" dirty="0"/>
              <a:t>Each row of image table stands different distortion types, columns stand image qualities from high quality to low quality from left to right. </a:t>
            </a:r>
          </a:p>
          <a:p>
            <a:endParaRPr lang="en-GB" altLang="zh-CN" dirty="0"/>
          </a:p>
          <a:p>
            <a:r>
              <a:rPr lang="en-GB" altLang="zh-CN" dirty="0"/>
              <a:t>here are the ground truth saliency. (click)</a:t>
            </a:r>
          </a:p>
          <a:p>
            <a:r>
              <a:rPr lang="en-GB" altLang="zh-CN" dirty="0"/>
              <a:t> </a:t>
            </a:r>
          </a:p>
          <a:p>
            <a:r>
              <a:rPr lang="en-GB" altLang="zh-CN" dirty="0"/>
              <a:t>you can see there is a slight difference between different distortion level in different distortion type. </a:t>
            </a:r>
          </a:p>
          <a:p>
            <a:endParaRPr lang="en-GB" altLang="zh-CN" dirty="0"/>
          </a:p>
          <a:p>
            <a:r>
              <a:rPr lang="en-GB" altLang="zh-CN" dirty="0"/>
              <a:t>If you look more detailly,(click) the red box stands there is a clear shift of saliency in the same level of distortion but with different distortion type. </a:t>
            </a:r>
          </a:p>
          <a:p>
            <a:endParaRPr lang="en-US" dirty="0"/>
          </a:p>
          <a:p>
            <a:r>
              <a:rPr lang="en-US" dirty="0"/>
              <a:t>We know there is a saliency shift caused by distortion levels already and it also will cause by distortion type. </a:t>
            </a:r>
          </a:p>
          <a:p>
            <a:endParaRPr lang="en-US" dirty="0"/>
          </a:p>
          <a:p>
            <a:r>
              <a:rPr lang="en-US" dirty="0"/>
              <a:t>now it comes to which measuring method we use for identified these differences?  </a:t>
            </a:r>
          </a:p>
          <a:p>
            <a:r>
              <a:rPr lang="en-US" dirty="0"/>
              <a:t>This brings out the visual saliency model we use, and the evaluation metrics. </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11</a:t>
            </a:fld>
            <a:endParaRPr lang="en-US"/>
          </a:p>
        </p:txBody>
      </p:sp>
    </p:spTree>
    <p:extLst>
      <p:ext uri="{BB962C8B-B14F-4D97-AF65-F5344CB8AC3E}">
        <p14:creationId xmlns:p14="http://schemas.microsoft.com/office/powerpoint/2010/main" val="177859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research, we select 10 well performed models from MIT benchmark, 5 traditional models and 5 deep learning models </a:t>
            </a:r>
          </a:p>
          <a:p>
            <a:endParaRPr lang="en-US" dirty="0"/>
          </a:p>
          <a:p>
            <a:r>
              <a:rPr lang="en-US" dirty="0"/>
              <a:t>﻿The traditional models are based on different image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a:t>
            </a:r>
            <a:endParaRPr lang="en-US" b="0" dirty="0"/>
          </a:p>
          <a:p>
            <a:r>
              <a:rPr lang="en-US" b="1" dirty="0"/>
              <a:t>Torralba</a:t>
            </a:r>
            <a:r>
              <a:rPr lang="en-US" dirty="0"/>
              <a:t> (contains both local and global-context features. </a:t>
            </a:r>
          </a:p>
          <a:p>
            <a:r>
              <a:rPr lang="en-US" b="1" dirty="0"/>
              <a:t>ITTI</a:t>
            </a:r>
            <a:r>
              <a:rPr lang="en-US" dirty="0"/>
              <a:t> combines multi-scale features of </a:t>
            </a:r>
            <a:r>
              <a:rPr lang="en-US" dirty="0" err="1"/>
              <a:t>colours</a:t>
            </a:r>
            <a:r>
              <a:rPr lang="en-US" dirty="0"/>
              <a:t>, intensity and orientations. )</a:t>
            </a:r>
          </a:p>
          <a:p>
            <a:r>
              <a:rPr lang="en-US" b="1" dirty="0"/>
              <a:t>GBVS</a:t>
            </a:r>
            <a:r>
              <a:rPr lang="en-US" dirty="0"/>
              <a:t> (is based on the graph theory. )</a:t>
            </a:r>
          </a:p>
          <a:p>
            <a:r>
              <a:rPr lang="en-US" b="1" dirty="0" err="1"/>
              <a:t>CovSal</a:t>
            </a:r>
            <a:r>
              <a:rPr lang="en-US" dirty="0"/>
              <a:t> (combines the local and global contrast. )</a:t>
            </a:r>
            <a:endParaRPr lang="en-US" b="1" dirty="0"/>
          </a:p>
          <a:p>
            <a:r>
              <a:rPr lang="en-US" b="1" dirty="0"/>
              <a:t>and AIM (</a:t>
            </a:r>
            <a:r>
              <a:rPr lang="en-US" dirty="0"/>
              <a:t>computes saliency using Shannon’s self-information measure of visual features. )</a:t>
            </a:r>
          </a:p>
          <a:p>
            <a:endParaRPr lang="en-US" dirty="0"/>
          </a:p>
          <a:p>
            <a:r>
              <a:rPr lang="en-US" b="1" dirty="0"/>
              <a:t>The deep learning models are based on different pre-trained </a:t>
            </a:r>
          </a:p>
          <a:p>
            <a:r>
              <a:rPr lang="en-US" b="1" dirty="0"/>
              <a:t>neural network architectures</a:t>
            </a:r>
            <a:r>
              <a:rPr lang="en-US" dirty="0"/>
              <a:t>. </a:t>
            </a:r>
          </a:p>
          <a:p>
            <a:r>
              <a:rPr lang="en-US" dirty="0"/>
              <a:t>they are:</a:t>
            </a:r>
          </a:p>
          <a:p>
            <a:r>
              <a:rPr lang="en-US" dirty="0"/>
              <a:t>SAM-VGG (based on the VGG-16) and </a:t>
            </a:r>
          </a:p>
          <a:p>
            <a:r>
              <a:rPr lang="en-US" dirty="0"/>
              <a:t>SAM-</a:t>
            </a:r>
            <a:r>
              <a:rPr lang="en-US" dirty="0" err="1"/>
              <a:t>ResNet</a:t>
            </a:r>
            <a:r>
              <a:rPr lang="en-US" dirty="0"/>
              <a:t> (based on the ResNet-50) use an Attentive Convolutional Long Short-Term Memory network to fine-tune the convolutional filters. </a:t>
            </a:r>
          </a:p>
          <a:p>
            <a:r>
              <a:rPr lang="en-US" dirty="0"/>
              <a:t>ML-Net (is a convolutional network that combines features extracted at different levels of the VGG16 network. )</a:t>
            </a:r>
          </a:p>
          <a:p>
            <a:r>
              <a:rPr lang="en-US" dirty="0" err="1"/>
              <a:t>SalGAN</a:t>
            </a:r>
            <a:r>
              <a:rPr lang="en-US" dirty="0"/>
              <a:t> (adopts convolutional encoder-decoder architecture and combines a unique adversarial loss function. )</a:t>
            </a:r>
          </a:p>
          <a:p>
            <a:r>
              <a:rPr lang="en-US" dirty="0"/>
              <a:t>and MSI-Net (is approached based on a convolutional neural network with encoder-decoder </a:t>
            </a:r>
            <a:r>
              <a:rPr lang="en-US" dirty="0" err="1"/>
              <a:t>archi﻿tecture</a:t>
            </a:r>
            <a:r>
              <a:rPr lang="en-US" dirty="0"/>
              <a:t> that consists of multiple convolution layers at different dilution rates.)</a:t>
            </a:r>
          </a:p>
          <a:p>
            <a:endParaRPr lang="en-US" dirty="0"/>
          </a:p>
          <a:p>
            <a:r>
              <a:rPr lang="en-US" dirty="0"/>
              <a:t>Due to the short time, I will not go through all model details and its properties, there are all described in our paper, if you. are interested, please have a look.</a:t>
            </a:r>
          </a:p>
          <a:p>
            <a:endParaRPr lang="en-US" dirty="0"/>
          </a:p>
          <a:p>
            <a:r>
              <a:rPr lang="en-US" b="1" dirty="0"/>
              <a:t>﻿Note, to make a fair comparative study, </a:t>
            </a:r>
          </a:p>
          <a:p>
            <a:r>
              <a:rPr lang="en-US" b="1" dirty="0"/>
              <a:t>all models were implemented without re-calibration or retraining with the SIQ288 database.</a:t>
            </a:r>
          </a:p>
          <a:p>
            <a:endParaRPr lang="en-US" dirty="0"/>
          </a:p>
          <a:p>
            <a:endParaRPr lang="en-US" dirty="0"/>
          </a:p>
          <a:p>
            <a:r>
              <a:rPr lang="en-US" dirty="0"/>
              <a:t>The example of model generated images</a:t>
            </a:r>
          </a:p>
          <a:p>
            <a:r>
              <a:rPr lang="en-US" dirty="0"/>
              <a:t> will show in next slide. </a:t>
            </a:r>
          </a:p>
          <a:p>
            <a:endParaRPr lang="en-US" dirty="0"/>
          </a:p>
          <a:p>
            <a:endParaRPr lang="en-US" dirty="0"/>
          </a:p>
          <a:p>
            <a:r>
              <a:rPr lang="en-US" dirty="0"/>
              <a:t>Ref.</a:t>
            </a:r>
          </a:p>
          <a:p>
            <a:endParaRPr lang="en-US" dirty="0"/>
          </a:p>
          <a:p>
            <a:r>
              <a:rPr lang="en-US" sz="1200" dirty="0">
                <a:solidFill>
                  <a:schemeClr val="tx1">
                    <a:lumMod val="65000"/>
                    <a:lumOff val="35000"/>
                  </a:schemeClr>
                </a:solidFill>
              </a:rPr>
              <a:t>Ref: Z. </a:t>
            </a:r>
            <a:r>
              <a:rPr lang="en-US" sz="1200" dirty="0" err="1">
                <a:solidFill>
                  <a:schemeClr val="tx1">
                    <a:lumMod val="65000"/>
                    <a:lumOff val="35000"/>
                  </a:schemeClr>
                </a:solidFill>
              </a:rPr>
              <a:t>Bylinskii</a:t>
            </a:r>
            <a:r>
              <a:rPr lang="en-US" sz="1200" dirty="0">
                <a:solidFill>
                  <a:schemeClr val="tx1">
                    <a:lumMod val="65000"/>
                    <a:lumOff val="35000"/>
                  </a:schemeClr>
                </a:solidFill>
              </a:rPr>
              <a:t>, T. Judd, A. </a:t>
            </a:r>
            <a:r>
              <a:rPr lang="en-US" sz="1200" dirty="0" err="1">
                <a:solidFill>
                  <a:schemeClr val="tx1">
                    <a:lumMod val="65000"/>
                    <a:lumOff val="35000"/>
                  </a:schemeClr>
                </a:solidFill>
              </a:rPr>
              <a:t>Borji</a:t>
            </a:r>
            <a:r>
              <a:rPr lang="en-US" sz="1200" dirty="0">
                <a:solidFill>
                  <a:schemeClr val="tx1">
                    <a:lumMod val="65000"/>
                    <a:lumOff val="35000"/>
                  </a:schemeClr>
                </a:solidFill>
              </a:rPr>
              <a:t>, L. </a:t>
            </a:r>
            <a:r>
              <a:rPr lang="en-US" sz="1200" dirty="0" err="1">
                <a:solidFill>
                  <a:schemeClr val="tx1">
                    <a:lumMod val="65000"/>
                    <a:lumOff val="35000"/>
                  </a:schemeClr>
                </a:solidFill>
              </a:rPr>
              <a:t>Itti</a:t>
            </a:r>
            <a:r>
              <a:rPr lang="en-US" sz="1200" dirty="0">
                <a:solidFill>
                  <a:schemeClr val="tx1">
                    <a:lumMod val="65000"/>
                    <a:lumOff val="35000"/>
                  </a:schemeClr>
                </a:solidFill>
              </a:rPr>
              <a:t>, F. Durand, A. Oliva, and A. Torralba, “</a:t>
            </a:r>
            <a:r>
              <a:rPr lang="en-US" sz="1200" dirty="0" err="1">
                <a:solidFill>
                  <a:schemeClr val="tx1">
                    <a:lumMod val="65000"/>
                    <a:lumOff val="35000"/>
                  </a:schemeClr>
                </a:solidFill>
              </a:rPr>
              <a:t>Mit</a:t>
            </a:r>
            <a:r>
              <a:rPr lang="en-US" sz="1200" dirty="0">
                <a:solidFill>
                  <a:schemeClr val="tx1">
                    <a:lumMod val="65000"/>
                    <a:lumOff val="35000"/>
                  </a:schemeClr>
                </a:solidFill>
              </a:rPr>
              <a:t> saliency benchmark,” </a:t>
            </a:r>
            <a:r>
              <a:rPr lang="en-US" sz="1200"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http://saliency.mit.edu/</a:t>
            </a:r>
            <a:r>
              <a:rPr lang="en-US" sz="1200" dirty="0">
                <a:solidFill>
                  <a:schemeClr val="tx1">
                    <a:lumMod val="65000"/>
                    <a:lumOff val="35000"/>
                  </a:schemeClr>
                </a:solidFill>
              </a:rPr>
              <a:t>.</a:t>
            </a:r>
          </a:p>
          <a:p>
            <a:r>
              <a:rPr lang="en-US" sz="1200" dirty="0">
                <a:solidFill>
                  <a:schemeClr val="tx1">
                    <a:lumMod val="65000"/>
                    <a:lumOff val="35000"/>
                  </a:schemeClr>
                </a:solidFill>
              </a:rPr>
              <a:t>A. Torralba, A. Oliva, M.S. </a:t>
            </a:r>
            <a:r>
              <a:rPr lang="en-US" sz="1200" dirty="0" err="1">
                <a:solidFill>
                  <a:schemeClr val="tx1">
                    <a:lumMod val="65000"/>
                    <a:lumOff val="35000"/>
                  </a:schemeClr>
                </a:solidFill>
              </a:rPr>
              <a:t>Castelhano</a:t>
            </a:r>
            <a:r>
              <a:rPr lang="en-US" sz="1200" dirty="0">
                <a:solidFill>
                  <a:schemeClr val="tx1">
                    <a:lumMod val="65000"/>
                    <a:lumOff val="35000"/>
                  </a:schemeClr>
                </a:solidFill>
              </a:rPr>
              <a:t>, and J.M. Henderson, “Contextual guidance of eye movements and attention in real-world scenes: The role of global features in object search,” Psychological Review, vol. 113, no. 4, pp. 766–786, Oct 2006.</a:t>
            </a:r>
          </a:p>
          <a:p>
            <a:r>
              <a:rPr lang="en-US" sz="1200" dirty="0">
                <a:solidFill>
                  <a:schemeClr val="tx1">
                    <a:lumMod val="65000"/>
                    <a:lumOff val="35000"/>
                  </a:schemeClr>
                </a:solidFill>
              </a:rPr>
              <a:t>D. Walther and C. Koch, “Modeling attention to salient proto-objects,” Neural Networks, vol. 19, no. 9, pp.1395–1407, Nov 2006.</a:t>
            </a:r>
          </a:p>
          <a:p>
            <a:r>
              <a:rPr lang="en-US" sz="1200" dirty="0">
                <a:solidFill>
                  <a:schemeClr val="tx1">
                    <a:lumMod val="65000"/>
                    <a:lumOff val="35000"/>
                  </a:schemeClr>
                </a:solidFill>
              </a:rPr>
              <a:t>J. </a:t>
            </a:r>
            <a:r>
              <a:rPr lang="en-US" sz="1200" dirty="0" err="1">
                <a:solidFill>
                  <a:schemeClr val="tx1">
                    <a:lumMod val="65000"/>
                    <a:lumOff val="35000"/>
                  </a:schemeClr>
                </a:solidFill>
              </a:rPr>
              <a:t>Harel</a:t>
            </a:r>
            <a:r>
              <a:rPr lang="en-US" sz="1200" dirty="0">
                <a:solidFill>
                  <a:schemeClr val="tx1">
                    <a:lumMod val="65000"/>
                    <a:lumOff val="35000"/>
                  </a:schemeClr>
                </a:solidFill>
              </a:rPr>
              <a:t>, C. Koch, and P. </a:t>
            </a:r>
            <a:r>
              <a:rPr lang="en-US" sz="1200" dirty="0" err="1">
                <a:solidFill>
                  <a:schemeClr val="tx1">
                    <a:lumMod val="65000"/>
                    <a:lumOff val="35000"/>
                  </a:schemeClr>
                </a:solidFill>
              </a:rPr>
              <a:t>Perona</a:t>
            </a:r>
            <a:r>
              <a:rPr lang="en-US" sz="1200" dirty="0">
                <a:solidFill>
                  <a:schemeClr val="tx1">
                    <a:lumMod val="65000"/>
                    <a:lumOff val="35000"/>
                  </a:schemeClr>
                </a:solidFill>
              </a:rPr>
              <a:t>, “Graph-based visual saliency,” in Advances in Neural Information Processing Systems, 2006, pp. 545–552.</a:t>
            </a:r>
          </a:p>
          <a:p>
            <a:r>
              <a:rPr lang="en-US" sz="1200" dirty="0">
                <a:solidFill>
                  <a:schemeClr val="tx1">
                    <a:lumMod val="65000"/>
                    <a:lumOff val="35000"/>
                  </a:schemeClr>
                </a:solidFill>
              </a:rPr>
              <a:t>E. </a:t>
            </a:r>
            <a:r>
              <a:rPr lang="en-US" sz="1200" dirty="0" err="1">
                <a:solidFill>
                  <a:schemeClr val="tx1">
                    <a:lumMod val="65000"/>
                    <a:lumOff val="35000"/>
                  </a:schemeClr>
                </a:solidFill>
              </a:rPr>
              <a:t>Erdem</a:t>
            </a:r>
            <a:r>
              <a:rPr lang="en-US" sz="1200" dirty="0">
                <a:solidFill>
                  <a:schemeClr val="tx1">
                    <a:lumMod val="65000"/>
                    <a:lumOff val="35000"/>
                  </a:schemeClr>
                </a:solidFill>
              </a:rPr>
              <a:t> and A. </a:t>
            </a:r>
            <a:r>
              <a:rPr lang="en-US" sz="1200" dirty="0" err="1">
                <a:solidFill>
                  <a:schemeClr val="tx1">
                    <a:lumMod val="65000"/>
                    <a:lumOff val="35000"/>
                  </a:schemeClr>
                </a:solidFill>
              </a:rPr>
              <a:t>Erdem</a:t>
            </a:r>
            <a:r>
              <a:rPr lang="en-US" sz="1200" dirty="0">
                <a:solidFill>
                  <a:schemeClr val="tx1">
                    <a:lumMod val="65000"/>
                    <a:lumOff val="35000"/>
                  </a:schemeClr>
                </a:solidFill>
              </a:rPr>
              <a:t>, “Visual saliency estimation by nonlinearly integrating features using region covariances,” Journal of Vision, vol. 13, no. 4, 2013.</a:t>
            </a:r>
          </a:p>
          <a:p>
            <a:r>
              <a:rPr lang="en-US" sz="1200" dirty="0">
                <a:solidFill>
                  <a:schemeClr val="tx1">
                    <a:lumMod val="65000"/>
                    <a:lumOff val="35000"/>
                  </a:schemeClr>
                </a:solidFill>
              </a:rPr>
              <a:t>N.D.B. Bruce and J.K. </a:t>
            </a:r>
            <a:r>
              <a:rPr lang="en-US" sz="1200" dirty="0" err="1">
                <a:solidFill>
                  <a:schemeClr val="tx1">
                    <a:lumMod val="65000"/>
                    <a:lumOff val="35000"/>
                  </a:schemeClr>
                </a:solidFill>
              </a:rPr>
              <a:t>Tsotsos</a:t>
            </a:r>
            <a:r>
              <a:rPr lang="en-US" sz="1200" dirty="0">
                <a:solidFill>
                  <a:schemeClr val="tx1">
                    <a:lumMod val="65000"/>
                    <a:lumOff val="35000"/>
                  </a:schemeClr>
                </a:solidFill>
              </a:rPr>
              <a:t>, “Saliency based on information maximization,” in Advances in Neural Information Processing Systems, 2005, pp. 155–162.</a:t>
            </a:r>
          </a:p>
          <a:p>
            <a:r>
              <a:rPr lang="en-US" sz="1200" dirty="0">
                <a:solidFill>
                  <a:schemeClr val="tx1">
                    <a:lumMod val="65000"/>
                    <a:lumOff val="35000"/>
                  </a:schemeClr>
                </a:solidFill>
              </a:rPr>
              <a:t>M. </a:t>
            </a:r>
            <a:r>
              <a:rPr lang="en-US" sz="1200" dirty="0" err="1">
                <a:solidFill>
                  <a:schemeClr val="tx1">
                    <a:lumMod val="65000"/>
                    <a:lumOff val="35000"/>
                  </a:schemeClr>
                </a:solidFill>
              </a:rPr>
              <a:t>Cornia</a:t>
            </a:r>
            <a:r>
              <a:rPr lang="en-US" sz="1200" dirty="0">
                <a:solidFill>
                  <a:schemeClr val="tx1">
                    <a:lumMod val="65000"/>
                    <a:lumOff val="35000"/>
                  </a:schemeClr>
                </a:solidFill>
              </a:rPr>
              <a:t>, L. </a:t>
            </a:r>
            <a:r>
              <a:rPr lang="en-US" sz="1200" dirty="0" err="1">
                <a:solidFill>
                  <a:schemeClr val="tx1">
                    <a:lumMod val="65000"/>
                    <a:lumOff val="35000"/>
                  </a:schemeClr>
                </a:solidFill>
              </a:rPr>
              <a:t>Baraldi</a:t>
            </a:r>
            <a:r>
              <a:rPr lang="en-US" sz="1200" dirty="0">
                <a:solidFill>
                  <a:schemeClr val="tx1">
                    <a:lumMod val="65000"/>
                    <a:lumOff val="35000"/>
                  </a:schemeClr>
                </a:solidFill>
              </a:rPr>
              <a:t>, G. Serra, and R. </a:t>
            </a:r>
            <a:r>
              <a:rPr lang="en-US" sz="1200" dirty="0" err="1">
                <a:solidFill>
                  <a:schemeClr val="tx1">
                    <a:lumMod val="65000"/>
                    <a:lumOff val="35000"/>
                  </a:schemeClr>
                </a:solidFill>
              </a:rPr>
              <a:t>Cucchiara</a:t>
            </a:r>
            <a:r>
              <a:rPr lang="en-US" sz="1200" dirty="0">
                <a:solidFill>
                  <a:schemeClr val="tx1">
                    <a:lumMod val="65000"/>
                    <a:lumOff val="35000"/>
                  </a:schemeClr>
                </a:solidFill>
              </a:rPr>
              <a:t>,“Predicting human eye fixations via an LSTM-Based saliency attentive model,” IEEE Transactions on Image Processing, vol. 27, no. 10, pp. 5142–5154, 2018.</a:t>
            </a:r>
          </a:p>
          <a:p>
            <a:r>
              <a:rPr lang="en-US" sz="1200" dirty="0">
                <a:solidFill>
                  <a:schemeClr val="tx1">
                    <a:lumMod val="65000"/>
                    <a:lumOff val="35000"/>
                  </a:schemeClr>
                </a:solidFill>
              </a:rPr>
              <a:t>M. </a:t>
            </a:r>
            <a:r>
              <a:rPr lang="en-US" sz="1200" dirty="0" err="1">
                <a:solidFill>
                  <a:schemeClr val="tx1">
                    <a:lumMod val="65000"/>
                    <a:lumOff val="35000"/>
                  </a:schemeClr>
                </a:solidFill>
              </a:rPr>
              <a:t>Cornia</a:t>
            </a:r>
            <a:r>
              <a:rPr lang="en-US" sz="1200" dirty="0">
                <a:solidFill>
                  <a:schemeClr val="tx1">
                    <a:lumMod val="65000"/>
                    <a:lumOff val="35000"/>
                  </a:schemeClr>
                </a:solidFill>
              </a:rPr>
              <a:t>, L. </a:t>
            </a:r>
            <a:r>
              <a:rPr lang="en-US" sz="1200" dirty="0" err="1">
                <a:solidFill>
                  <a:schemeClr val="tx1">
                    <a:lumMod val="65000"/>
                    <a:lumOff val="35000"/>
                  </a:schemeClr>
                </a:solidFill>
              </a:rPr>
              <a:t>Baraldi</a:t>
            </a:r>
            <a:r>
              <a:rPr lang="en-US" sz="1200" dirty="0">
                <a:solidFill>
                  <a:schemeClr val="tx1">
                    <a:lumMod val="65000"/>
                    <a:lumOff val="35000"/>
                  </a:schemeClr>
                </a:solidFill>
              </a:rPr>
              <a:t>, G. Serra, and R. </a:t>
            </a:r>
            <a:r>
              <a:rPr lang="en-US" sz="1200" dirty="0" err="1">
                <a:solidFill>
                  <a:schemeClr val="tx1">
                    <a:lumMod val="65000"/>
                    <a:lumOff val="35000"/>
                  </a:schemeClr>
                </a:solidFill>
              </a:rPr>
              <a:t>Cucchiara</a:t>
            </a:r>
            <a:r>
              <a:rPr lang="en-US" sz="1200" dirty="0">
                <a:solidFill>
                  <a:schemeClr val="tx1">
                    <a:lumMod val="65000"/>
                    <a:lumOff val="35000"/>
                  </a:schemeClr>
                </a:solidFill>
              </a:rPr>
              <a:t>, “A deep multi-level network for saliency prediction,” in International Conference on Pattern Recognition, Sep 2016, pp. 3488–3493.</a:t>
            </a:r>
          </a:p>
          <a:p>
            <a:r>
              <a:rPr lang="en-US" sz="1200" dirty="0">
                <a:solidFill>
                  <a:schemeClr val="tx1">
                    <a:lumMod val="65000"/>
                    <a:lumOff val="35000"/>
                  </a:schemeClr>
                </a:solidFill>
              </a:rPr>
              <a:t>J. Pan, C.C Ferrer, K. McGuinness, N.E. O’Connor, J. Torres, E. </a:t>
            </a:r>
            <a:r>
              <a:rPr lang="en-US" sz="1200" dirty="0" err="1">
                <a:solidFill>
                  <a:schemeClr val="tx1">
                    <a:lumMod val="65000"/>
                    <a:lumOff val="35000"/>
                  </a:schemeClr>
                </a:solidFill>
              </a:rPr>
              <a:t>Sayrol</a:t>
            </a:r>
            <a:r>
              <a:rPr lang="en-US" sz="1200" dirty="0">
                <a:solidFill>
                  <a:schemeClr val="tx1">
                    <a:lumMod val="65000"/>
                    <a:lumOff val="35000"/>
                  </a:schemeClr>
                </a:solidFill>
              </a:rPr>
              <a:t>, and X. Giro-</a:t>
            </a:r>
            <a:r>
              <a:rPr lang="en-US" sz="1200" dirty="0" err="1">
                <a:solidFill>
                  <a:schemeClr val="tx1">
                    <a:lumMod val="65000"/>
                    <a:lumOff val="35000"/>
                  </a:schemeClr>
                </a:solidFill>
              </a:rPr>
              <a:t>i</a:t>
            </a:r>
            <a:r>
              <a:rPr lang="en-US" sz="1200" dirty="0">
                <a:solidFill>
                  <a:schemeClr val="tx1">
                    <a:lumMod val="65000"/>
                    <a:lumOff val="35000"/>
                  </a:schemeClr>
                </a:solidFill>
              </a:rPr>
              <a:t> Nieto, “</a:t>
            </a:r>
            <a:r>
              <a:rPr lang="en-US" sz="1200" dirty="0" err="1">
                <a:solidFill>
                  <a:schemeClr val="tx1">
                    <a:lumMod val="65000"/>
                    <a:lumOff val="35000"/>
                  </a:schemeClr>
                </a:solidFill>
              </a:rPr>
              <a:t>SalGAN</a:t>
            </a:r>
            <a:r>
              <a:rPr lang="en-US" sz="1200" dirty="0">
                <a:solidFill>
                  <a:schemeClr val="tx1">
                    <a:lumMod val="65000"/>
                    <a:lumOff val="35000"/>
                  </a:schemeClr>
                </a:solidFill>
              </a:rPr>
              <a:t>: Visual Saliency Prediction with Generative Adversarial</a:t>
            </a:r>
          </a:p>
          <a:p>
            <a:r>
              <a:rPr lang="en-US" sz="1200" dirty="0">
                <a:solidFill>
                  <a:schemeClr val="tx1">
                    <a:lumMod val="65000"/>
                    <a:lumOff val="35000"/>
                  </a:schemeClr>
                </a:solidFill>
              </a:rPr>
              <a:t>Networks,” Jan 2017.</a:t>
            </a:r>
          </a:p>
          <a:p>
            <a:r>
              <a:rPr lang="en-US" sz="1200" dirty="0">
                <a:solidFill>
                  <a:schemeClr val="tx1">
                    <a:lumMod val="65000"/>
                    <a:lumOff val="35000"/>
                  </a:schemeClr>
                </a:solidFill>
              </a:rPr>
              <a:t>A. Kroner, M. </a:t>
            </a:r>
            <a:r>
              <a:rPr lang="en-US" sz="1200" dirty="0" err="1">
                <a:solidFill>
                  <a:schemeClr val="tx1">
                    <a:lumMod val="65000"/>
                    <a:lumOff val="35000"/>
                  </a:schemeClr>
                </a:solidFill>
              </a:rPr>
              <a:t>Senden</a:t>
            </a:r>
            <a:r>
              <a:rPr lang="en-US" sz="1200" dirty="0">
                <a:solidFill>
                  <a:schemeClr val="tx1">
                    <a:lumMod val="65000"/>
                    <a:lumOff val="35000"/>
                  </a:schemeClr>
                </a:solidFill>
              </a:rPr>
              <a:t>, K. </a:t>
            </a:r>
            <a:r>
              <a:rPr lang="en-US" sz="1200" dirty="0" err="1">
                <a:solidFill>
                  <a:schemeClr val="tx1">
                    <a:lumMod val="65000"/>
                    <a:lumOff val="35000"/>
                  </a:schemeClr>
                </a:solidFill>
              </a:rPr>
              <a:t>Driessens</a:t>
            </a:r>
            <a:r>
              <a:rPr lang="en-US" sz="1200" dirty="0">
                <a:solidFill>
                  <a:schemeClr val="tx1">
                    <a:lumMod val="65000"/>
                    <a:lumOff val="35000"/>
                  </a:schemeClr>
                </a:solidFill>
              </a:rPr>
              <a:t>, and R. Goebel, “Contextual Encoder-Decoder Network for Visual Saliency Prediction,” Feb 2019.</a:t>
            </a:r>
          </a:p>
          <a:p>
            <a:endParaRPr lang="en-US" sz="1200" dirty="0">
              <a:solidFill>
                <a:schemeClr val="tx1">
                  <a:lumMod val="65000"/>
                  <a:lumOff val="35000"/>
                </a:scheme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12</a:t>
            </a:fld>
            <a:endParaRPr lang="en-US"/>
          </a:p>
        </p:txBody>
      </p:sp>
    </p:spTree>
    <p:extLst>
      <p:ext uri="{BB962C8B-B14F-4D97-AF65-F5344CB8AC3E}">
        <p14:creationId xmlns:p14="http://schemas.microsoft.com/office/powerpoint/2010/main" val="2448567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the Saliency maps generated by different saliency models for images with different perceptual qualities under distortion type “Fast Fading”. </a:t>
            </a:r>
          </a:p>
          <a:p>
            <a:r>
              <a:rPr lang="en-US" dirty="0"/>
              <a:t>Ground</a:t>
            </a:r>
            <a:r>
              <a:rPr lang="zh-CN" altLang="en-US" dirty="0"/>
              <a:t> </a:t>
            </a:r>
            <a:r>
              <a:rPr lang="en-US" altLang="zh-CN" dirty="0"/>
              <a:t>truth </a:t>
            </a:r>
            <a:r>
              <a:rPr lang="en-US" dirty="0"/>
              <a:t>is rendered(</a:t>
            </a:r>
            <a:r>
              <a:rPr lang="en-US" dirty="0" err="1"/>
              <a:t>润的er的</a:t>
            </a:r>
            <a:r>
              <a:rPr lang="en-US" dirty="0"/>
              <a:t>) by eye-tracking data </a:t>
            </a:r>
          </a:p>
          <a:p>
            <a:endParaRPr lang="en-US" dirty="0"/>
          </a:p>
          <a:p>
            <a:r>
              <a:rPr lang="en-US" altLang="zh-CN" dirty="0"/>
              <a:t>Each prediction methods has its properties and prediction way. </a:t>
            </a:r>
          </a:p>
          <a:p>
            <a:endParaRPr lang="en-GB" altLang="zh-CN" dirty="0"/>
          </a:p>
          <a:p>
            <a:endParaRPr lang="en-GB" dirty="0"/>
          </a:p>
        </p:txBody>
      </p:sp>
      <p:sp>
        <p:nvSpPr>
          <p:cNvPr id="4" name="Slide Number Placeholder 3"/>
          <p:cNvSpPr>
            <a:spLocks noGrp="1"/>
          </p:cNvSpPr>
          <p:nvPr>
            <p:ph type="sldNum" sz="quarter" idx="5"/>
          </p:nvPr>
        </p:nvSpPr>
        <p:spPr/>
        <p:txBody>
          <a:bodyPr/>
          <a:lstStyle/>
          <a:p>
            <a:fld id="{A4748C08-4340-EA48-BB89-67262714AB37}" type="slidenum">
              <a:rPr lang="en-US" smtClean="0"/>
              <a:t>13</a:t>
            </a:fld>
            <a:endParaRPr lang="en-US"/>
          </a:p>
        </p:txBody>
      </p:sp>
    </p:spTree>
    <p:extLst>
      <p:ext uri="{BB962C8B-B14F-4D97-AF65-F5344CB8AC3E}">
        <p14:creationId xmlns:p14="http://schemas.microsoft.com/office/powerpoint/2010/main" val="226831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commonly used saliency metrics from different aspects, </a:t>
            </a:r>
          </a:p>
          <a:p>
            <a:r>
              <a:rPr lang="en-GB" dirty="0"/>
              <a:t>to quantify</a:t>
            </a:r>
          </a:p>
          <a:p>
            <a:r>
              <a:rPr lang="en-GB" dirty="0"/>
              <a:t>the similarity between human ground truth </a:t>
            </a:r>
          </a:p>
          <a:p>
            <a:r>
              <a:rPr lang="en-GB" dirty="0"/>
              <a:t>with the derived predicted saliency maps from models.</a:t>
            </a:r>
          </a:p>
          <a:p>
            <a:endParaRPr lang="en-GB" dirty="0"/>
          </a:p>
          <a:p>
            <a:r>
              <a:rPr lang="en-GB" dirty="0"/>
              <a:t>we use a  </a:t>
            </a:r>
            <a:r>
              <a:rPr lang="en-GB" sz="1200" b="1" dirty="0"/>
              <a:t>Value-based </a:t>
            </a:r>
            <a:r>
              <a:rPr lang="en-GB" sz="1200" dirty="0"/>
              <a:t>metrics NSS</a:t>
            </a:r>
          </a:p>
          <a:p>
            <a:r>
              <a:rPr lang="en-GB" sz="1200" b="1" dirty="0"/>
              <a:t>Location-based</a:t>
            </a:r>
            <a:r>
              <a:rPr lang="en-GB" sz="1200" dirty="0"/>
              <a:t> metrics AUC-</a:t>
            </a:r>
            <a:r>
              <a:rPr lang="en-GB" sz="1200" dirty="0" err="1"/>
              <a:t>Borji</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And Distribution-based</a:t>
            </a:r>
            <a:r>
              <a:rPr lang="en-GB" sz="1200" dirty="0"/>
              <a:t> metrics 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a:t>
            </a:r>
            <a:r>
              <a:rPr lang="en-GB" sz="1200" dirty="0"/>
              <a:t>when NSS is bigger than 0, the greater the score, the higher the similarity between the predicted saliency map and the human fixations. If the NSS score is less than 0, it means the saliency map gives a very poor prediction.</a:t>
            </a:r>
            <a:endParaRPr lang="en-GB" dirty="0"/>
          </a:p>
          <a:p>
            <a:r>
              <a:rPr lang="en-GB" dirty="0"/>
              <a:t>The range of AUC-</a:t>
            </a:r>
            <a:r>
              <a:rPr lang="en-GB" dirty="0" err="1"/>
              <a:t>Borji</a:t>
            </a:r>
            <a:r>
              <a:rPr lang="en-GB" dirty="0"/>
              <a:t> is from 0 to 1. The higher the value, the more accurate the saliency model predicts human eye fixations</a:t>
            </a:r>
          </a:p>
          <a:p>
            <a:r>
              <a:rPr lang="en-US" dirty="0"/>
              <a:t>﻿The range of CC value is between −1 and 1. When CC is close to 1 or −1, the two maps are highly correlated. The closer the CC is to 0, the less correlated are and The value of zero indicates no correlation.</a:t>
            </a:r>
            <a:r>
              <a:rPr lang="zh-CN" altLang="en-US" dirty="0"/>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14</a:t>
            </a:fld>
            <a:endParaRPr lang="en-US"/>
          </a:p>
        </p:txBody>
      </p:sp>
    </p:spTree>
    <p:extLst>
      <p:ext uri="{BB962C8B-B14F-4D97-AF65-F5344CB8AC3E}">
        <p14:creationId xmlns:p14="http://schemas.microsoft.com/office/powerpoint/2010/main" val="100331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SIQ288 database,</a:t>
            </a:r>
          </a:p>
          <a:p>
            <a:r>
              <a:rPr lang="en-US" dirty="0"/>
              <a:t>the ability of a saliency model to predict human gaze </a:t>
            </a:r>
          </a:p>
          <a:p>
            <a:r>
              <a:rPr lang="en-US" dirty="0"/>
              <a:t>of distorted images is quantified by calculating AUC-</a:t>
            </a:r>
            <a:r>
              <a:rPr lang="en-US" dirty="0" err="1"/>
              <a:t>Borji</a:t>
            </a:r>
            <a:r>
              <a:rPr lang="en-US" dirty="0"/>
              <a:t>, NSS, and CC </a:t>
            </a:r>
          </a:p>
          <a:p>
            <a:r>
              <a:rPr lang="en-US" dirty="0"/>
              <a:t>between the predicted saliency map and the ground truth eye-tracking data. </a:t>
            </a:r>
          </a:p>
          <a:p>
            <a:r>
              <a:rPr lang="en-US" dirty="0"/>
              <a:t>(click)</a:t>
            </a:r>
          </a:p>
          <a:p>
            <a:r>
              <a:rPr lang="en-US" dirty="0"/>
              <a:t>The figure shows the rankings of saliency models’ performance , in terms of AUC-</a:t>
            </a:r>
            <a:r>
              <a:rPr lang="en-US" dirty="0" err="1"/>
              <a:t>Borji</a:t>
            </a:r>
            <a:r>
              <a:rPr lang="en-US" dirty="0"/>
              <a:t>, NSS, and CC</a:t>
            </a:r>
          </a:p>
          <a:p>
            <a:endParaRPr lang="en-US" dirty="0"/>
          </a:p>
          <a:p>
            <a:r>
              <a:rPr lang="en-US" dirty="0"/>
              <a:t>The red baseline, indicates the performance of a “base” saliency model that is computed by </a:t>
            </a:r>
          </a:p>
          <a:p>
            <a:r>
              <a:rPr lang="en-US" dirty="0"/>
              <a:t>stretching a symmetric Gaussian to fit the aspect ratio</a:t>
            </a:r>
          </a:p>
          <a:p>
            <a:r>
              <a:rPr lang="en-US" dirty="0"/>
              <a:t>of a given image, under the assumption that the </a:t>
            </a:r>
            <a:r>
              <a:rPr lang="en-US" dirty="0" err="1"/>
              <a:t>centre</a:t>
            </a:r>
            <a:r>
              <a:rPr lang="en-US" dirty="0"/>
              <a:t> of the image is most salient part. </a:t>
            </a:r>
          </a:p>
          <a:p>
            <a:endParaRPr lang="en-US" dirty="0"/>
          </a:p>
          <a:p>
            <a:r>
              <a:rPr lang="en-US" dirty="0"/>
              <a:t>It can be seen from the figure that </a:t>
            </a:r>
          </a:p>
          <a:p>
            <a:r>
              <a:rPr lang="en-US" dirty="0"/>
              <a:t>the cases above the baseline performance </a:t>
            </a:r>
          </a:p>
          <a:p>
            <a:r>
              <a:rPr lang="en-US" dirty="0"/>
              <a:t>are dominated by the deep learning models, </a:t>
            </a:r>
          </a:p>
          <a:p>
            <a:r>
              <a:rPr lang="en-US" dirty="0"/>
              <a:t>and there is only one traditional model, GBVS, performing above the baseline. </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15</a:t>
            </a:fld>
            <a:endParaRPr lang="en-US"/>
          </a:p>
        </p:txBody>
      </p:sp>
    </p:spTree>
    <p:extLst>
      <p:ext uri="{BB962C8B-B14F-4D97-AF65-F5344CB8AC3E}">
        <p14:creationId xmlns:p14="http://schemas.microsoft.com/office/powerpoint/2010/main" val="124506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deep learning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a:t>
            </a:r>
            <a:r>
              <a:rPr lang="en-US" dirty="0" err="1"/>
              <a:t>ResNet</a:t>
            </a:r>
            <a:r>
              <a:rPr lang="en-US" dirty="0"/>
              <a:t>, MSI-Net and </a:t>
            </a:r>
            <a:r>
              <a:rPr lang="en-US" dirty="0" err="1"/>
              <a:t>SalGAN</a:t>
            </a:r>
            <a:r>
              <a:rPr lang="en-US" dirty="0"/>
              <a:t> are consistently ranked higher than other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verify whether the difference in performance between traditional and deep learning models is statistically significant, we use t-test as hypothesis test. The results the deep learning models are statistically significantly better than traditional models in all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independent samples t-test) is performed on the AUC-</a:t>
            </a:r>
            <a:r>
              <a:rPr lang="en-US" dirty="0" err="1"/>
              <a:t>Borji</a:t>
            </a:r>
            <a:r>
              <a:rPr lang="en-US" dirty="0"/>
              <a:t>, NSS, and CC data, using deep-learning or traditional as the independent variable. The results show that in all cases, the deep learning models are statistically significantly better than traditional models (i.e., AUC-</a:t>
            </a:r>
            <a:r>
              <a:rPr lang="en-US" dirty="0" err="1"/>
              <a:t>Borji</a:t>
            </a:r>
            <a:r>
              <a:rPr lang="en-US" dirty="0"/>
              <a:t>: p &lt; 0:05, NSS: p &lt; 0:05, and </a:t>
            </a:r>
            <a:r>
              <a:rPr lang="en-US" dirty="0" err="1"/>
              <a:t>CC:p</a:t>
            </a:r>
            <a:r>
              <a:rPr lang="en-US" dirty="0"/>
              <a:t> &lt; 0:05).</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16</a:t>
            </a:fld>
            <a:endParaRPr lang="en-US"/>
          </a:p>
        </p:txBody>
      </p:sp>
    </p:spTree>
    <p:extLst>
      <p:ext uri="{BB962C8B-B14F-4D97-AF65-F5344CB8AC3E}">
        <p14:creationId xmlns:p14="http://schemas.microsoft.com/office/powerpoint/2010/main" val="3801851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find out why there is a difference between deep learning and traditional model performance, </a:t>
            </a:r>
          </a:p>
          <a:p>
            <a:r>
              <a:rPr lang="en-US" dirty="0"/>
              <a:t>we can have a look in different images in these prediction models. </a:t>
            </a:r>
          </a:p>
          <a:p>
            <a:r>
              <a:rPr lang="en-US" dirty="0"/>
              <a:t>Here I will just simply show 1 deep learning models and1 traditional model’s prediction results and the ground truth data. </a:t>
            </a:r>
          </a:p>
          <a:p>
            <a:r>
              <a:rPr lang="en-US" dirty="0"/>
              <a:t>﻿</a:t>
            </a:r>
            <a:endParaRPr lang="en-GB" altLang="zh-CN" dirty="0"/>
          </a:p>
          <a:p>
            <a:r>
              <a:rPr lang="en-GB" altLang="zh-CN" dirty="0"/>
              <a:t>we can see,(clickx2) there is a clear difference between images with high quality and low quality. but machine can barely predict it to compare with the actual ground truth from human’s eye tracking data. </a:t>
            </a:r>
          </a:p>
          <a:p>
            <a:endParaRPr lang="en-GB" altLang="zh-CN" dirty="0"/>
          </a:p>
          <a:p>
            <a:r>
              <a:rPr lang="en-GB" altLang="zh-CN" dirty="0"/>
              <a:t>In other word, machines are not likely to accurate predict distorted induced images. </a:t>
            </a:r>
          </a:p>
          <a:p>
            <a:endParaRPr lang="en-GB" altLang="zh-CN" dirty="0"/>
          </a:p>
          <a:p>
            <a:endParaRPr lang="en-GB" altLang="zh-CN" dirty="0"/>
          </a:p>
          <a:p>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17</a:t>
            </a:fld>
            <a:endParaRPr lang="en-US"/>
          </a:p>
        </p:txBody>
      </p:sp>
    </p:spTree>
    <p:extLst>
      <p:ext uri="{BB962C8B-B14F-4D97-AF65-F5344CB8AC3E}">
        <p14:creationId xmlns:p14="http://schemas.microsoft.com/office/powerpoint/2010/main" val="3655147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t>
            </a:r>
            <a:r>
              <a:rPr lang="en-US" dirty="0" err="1"/>
              <a:t>a.nalysed</a:t>
            </a:r>
            <a:r>
              <a:rPr lang="en-US" dirty="0"/>
              <a:t> (</a:t>
            </a:r>
            <a:r>
              <a:rPr lang="en-US" dirty="0" err="1"/>
              <a:t>安娜</a:t>
            </a:r>
            <a:r>
              <a:rPr lang="en-US" dirty="0"/>
              <a:t>)</a:t>
            </a:r>
            <a:r>
              <a:rPr lang="zh-CN" altLang="en-US" dirty="0"/>
              <a:t> </a:t>
            </a:r>
            <a:r>
              <a:rPr lang="en-US" dirty="0"/>
              <a:t>the average performance of traditional versus deep learning models for different types of distortion that contained in the out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show show the </a:t>
            </a:r>
            <a:r>
              <a:rPr lang="en-US" sz="1200" dirty="0"/>
              <a:t>Results on Impact of distortion types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shows the results of performance comparisons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AUC-</a:t>
            </a:r>
            <a:r>
              <a:rPr lang="en-US" dirty="0" err="1"/>
              <a:t>Borji</a:t>
            </a:r>
            <a:r>
              <a:rPr lang="en-US" dirty="0"/>
              <a:t>, NSS, and CC. (click+2)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clearly indicates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deep learning models consistently outperform traditional models for all distortion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independent samples t-test gives the result shows that the difference is statistically significant (p &lt; 0:05).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(Error bar model variation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saliency map. sample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54*20)</a:t>
            </a:r>
          </a:p>
        </p:txBody>
      </p:sp>
      <p:sp>
        <p:nvSpPr>
          <p:cNvPr id="4" name="Slide Number Placeholder 3"/>
          <p:cNvSpPr>
            <a:spLocks noGrp="1"/>
          </p:cNvSpPr>
          <p:nvPr>
            <p:ph type="sldNum" sz="quarter" idx="5"/>
          </p:nvPr>
        </p:nvSpPr>
        <p:spPr/>
        <p:txBody>
          <a:bodyPr/>
          <a:lstStyle/>
          <a:p>
            <a:fld id="{A4748C08-4340-EA48-BB89-67262714AB37}" type="slidenum">
              <a:rPr lang="en-US" smtClean="0"/>
              <a:t>18</a:t>
            </a:fld>
            <a:endParaRPr lang="en-US"/>
          </a:p>
        </p:txBody>
      </p:sp>
    </p:spTree>
    <p:extLst>
      <p:ext uri="{BB962C8B-B14F-4D97-AF65-F5344CB8AC3E}">
        <p14:creationId xmlns:p14="http://schemas.microsoft.com/office/powerpoint/2010/main" val="122082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table gives breakdown details of model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be also seen from the results (click ) that for the deep learning models, their performance on the WN distortion is relatively lower than other distortion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possible reason might be that how saliency is affected by distortion seems to be different for different distortion types.)</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19</a:t>
            </a:fld>
            <a:endParaRPr lang="en-US"/>
          </a:p>
        </p:txBody>
      </p:sp>
    </p:spTree>
    <p:extLst>
      <p:ext uri="{BB962C8B-B14F-4D97-AF65-F5344CB8AC3E}">
        <p14:creationId xmlns:p14="http://schemas.microsoft.com/office/powerpoint/2010/main" val="179868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start with a question. So What is the saliency map for this plane image?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While you pay attention to the image, I’ll just quickly explain what is Visual saliency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and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we use saliency maps to represent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visual saliency</a:t>
            </a:r>
            <a:r>
              <a:rPr lang="en-GB" sz="1200" kern="1200" dirty="0">
                <a:solidFill>
                  <a:schemeClr val="tx1"/>
                </a:solidFill>
                <a:effectLst/>
                <a:latin typeface="+mn-lt"/>
                <a:ea typeface="+mn-ea"/>
                <a:cs typeface="+mn-cs"/>
              </a:rPr>
              <a:t> is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distinct subjective perceptual quality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makes some items in the world stand out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their neighbours and immediately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grab our attention.</a:t>
            </a:r>
            <a:r>
              <a:rPr lang="en-GB"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b="0" i="0" kern="1200" dirty="0">
                <a:solidFill>
                  <a:schemeClr val="tx1"/>
                </a:solidFill>
                <a:effectLst/>
                <a:latin typeface="+mn-lt"/>
                <a:ea typeface="+mn-ea"/>
                <a:cs typeface="+mn-cs"/>
              </a:rPr>
              <a:t>“The aim of the saliency map is to represent the ‘saliency’ </a:t>
            </a:r>
          </a:p>
          <a:p>
            <a:r>
              <a:rPr lang="en-GB" sz="1200" b="0" i="0" kern="1200" dirty="0">
                <a:solidFill>
                  <a:schemeClr val="tx1"/>
                </a:solidFill>
                <a:effectLst/>
                <a:latin typeface="+mn-lt"/>
                <a:ea typeface="+mn-ea"/>
                <a:cs typeface="+mn-cs"/>
              </a:rPr>
              <a:t>at every location in the visual field </a:t>
            </a:r>
          </a:p>
          <a:p>
            <a:r>
              <a:rPr lang="en-GB" sz="1200" b="0" i="0" kern="1200" dirty="0">
                <a:solidFill>
                  <a:schemeClr val="tx1"/>
                </a:solidFill>
                <a:effectLst/>
                <a:latin typeface="+mn-lt"/>
                <a:ea typeface="+mn-ea"/>
                <a:cs typeface="+mn-cs"/>
              </a:rPr>
              <a:t>by a scalar quantity </a:t>
            </a:r>
          </a:p>
          <a:p>
            <a:r>
              <a:rPr lang="en-GB" sz="1200" b="0" i="0" kern="1200" dirty="0">
                <a:solidFill>
                  <a:schemeClr val="tx1"/>
                </a:solidFill>
                <a:effectLst/>
                <a:latin typeface="+mn-lt"/>
                <a:ea typeface="+mn-ea"/>
                <a:cs typeface="+mn-cs"/>
              </a:rPr>
              <a:t>and to guide the selection of attended locations based on the spatial distribution of saliency.</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And </a:t>
            </a:r>
            <a:r>
              <a:rPr lang="en-GB" sz="1200" kern="1200" dirty="0">
                <a:solidFill>
                  <a:schemeClr val="tx1"/>
                </a:solidFill>
                <a:effectLst/>
                <a:latin typeface="+mn-lt"/>
                <a:ea typeface="+mn-ea"/>
                <a:cs typeface="+mn-cs"/>
              </a:rPr>
              <a:t>Knowing where people look in images helps understand how humans assess image quality. so that’s why we use saliency maps.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case, What is the saliency map for this plane image?  on the left hand side is the saliency map. you can see, your focus area is on the body of the plane.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Change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about this image?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a:t>
            </a:fld>
            <a:endParaRPr lang="en-US"/>
          </a:p>
        </p:txBody>
      </p:sp>
    </p:spTree>
    <p:extLst>
      <p:ext uri="{BB962C8B-B14F-4D97-AF65-F5344CB8AC3E}">
        <p14:creationId xmlns:p14="http://schemas.microsoft.com/office/powerpoint/2010/main" val="764530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Results on Impact of distortion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here shows the average performance of traditional versus deep learning models for different levels of distortion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t-testing indicates, the performance of the deep learning models is statistically significant better than the traditional models in all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20</a:t>
            </a:fld>
            <a:endParaRPr lang="en-US"/>
          </a:p>
        </p:txBody>
      </p:sp>
    </p:spTree>
    <p:extLst>
      <p:ext uri="{BB962C8B-B14F-4D97-AF65-F5344CB8AC3E}">
        <p14:creationId xmlns:p14="http://schemas.microsoft.com/office/powerpoint/2010/main" val="145563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worth noticing here </a:t>
            </a:r>
          </a:p>
          <a:p>
            <a:r>
              <a:rPr lang="en-US" dirty="0"/>
              <a:t>that </a:t>
            </a:r>
          </a:p>
          <a:p>
            <a:r>
              <a:rPr lang="en-US" dirty="0"/>
              <a:t>although deep learning models are promising, </a:t>
            </a:r>
          </a:p>
          <a:p>
            <a:r>
              <a:rPr lang="en-US" dirty="0"/>
              <a:t>they show relatively low performance in handling highly distorted images </a:t>
            </a:r>
          </a:p>
          <a:p>
            <a:r>
              <a:rPr lang="en-US" dirty="0"/>
              <a:t>compared to images of low and medium levels of distortion.</a:t>
            </a:r>
          </a:p>
          <a:p>
            <a:endParaRPr lang="en-US" dirty="0"/>
          </a:p>
          <a:p>
            <a:r>
              <a:rPr lang="en-US" dirty="0"/>
              <a:t>next!!!</a:t>
            </a:r>
          </a:p>
          <a:p>
            <a:r>
              <a:rPr lang="en-US" dirty="0"/>
              <a:t>( This might be due to these models having been trained with images without explicit distortions.)</a:t>
            </a:r>
          </a:p>
        </p:txBody>
      </p:sp>
      <p:sp>
        <p:nvSpPr>
          <p:cNvPr id="4" name="Slide Number Placeholder 3"/>
          <p:cNvSpPr>
            <a:spLocks noGrp="1"/>
          </p:cNvSpPr>
          <p:nvPr>
            <p:ph type="sldNum" sz="quarter" idx="5"/>
          </p:nvPr>
        </p:nvSpPr>
        <p:spPr/>
        <p:txBody>
          <a:bodyPr/>
          <a:lstStyle/>
          <a:p>
            <a:fld id="{A4748C08-4340-EA48-BB89-67262714AB37}" type="slidenum">
              <a:rPr lang="en-US" smtClean="0"/>
              <a:t>21</a:t>
            </a:fld>
            <a:endParaRPr lang="en-US"/>
          </a:p>
        </p:txBody>
      </p:sp>
    </p:spTree>
    <p:extLst>
      <p:ext uri="{BB962C8B-B14F-4D97-AF65-F5344CB8AC3E}">
        <p14:creationId xmlns:p14="http://schemas.microsoft.com/office/powerpoint/2010/main" val="2761023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Why it has a lower ability to </a:t>
            </a:r>
            <a:r>
              <a:rPr lang="en-US" sz="1200" dirty="0"/>
              <a:t>handle </a:t>
            </a:r>
            <a:r>
              <a:rPr lang="en-US" sz="1200" b="1" dirty="0"/>
              <a:t>highly distorted images ?</a:t>
            </a:r>
          </a:p>
          <a:p>
            <a:endParaRPr lang="en-US" dirty="0"/>
          </a:p>
          <a:p>
            <a:r>
              <a:rPr lang="en-US" dirty="0"/>
              <a:t>look at the same example, </a:t>
            </a:r>
          </a:p>
          <a:p>
            <a:endParaRPr lang="en-US" dirty="0"/>
          </a:p>
          <a:p>
            <a:r>
              <a:rPr lang="en-US" dirty="0"/>
              <a:t>On highest distortion image,(click) </a:t>
            </a:r>
          </a:p>
          <a:p>
            <a:r>
              <a:rPr lang="en-US" dirty="0"/>
              <a:t>traditional model’s prediction are so mess to compare with deep learning model. </a:t>
            </a:r>
          </a:p>
          <a:p>
            <a:r>
              <a:rPr lang="en-US" dirty="0"/>
              <a:t>It cannot indicate where’s human’s fixation point so it gives a saliency that could predict everywhere. </a:t>
            </a:r>
          </a:p>
          <a:p>
            <a:endParaRPr lang="en-US" dirty="0"/>
          </a:p>
          <a:p>
            <a:r>
              <a:rPr lang="en-US" dirty="0"/>
              <a:t>But deep learning model can still catch useful information. </a:t>
            </a:r>
          </a:p>
          <a:p>
            <a:endParaRPr lang="en-US" dirty="0"/>
          </a:p>
          <a:p>
            <a:r>
              <a:rPr lang="en-US" dirty="0"/>
              <a:t>Therefore deep leaning model has a lower ability to predict highly distorted images.</a:t>
            </a:r>
          </a:p>
          <a:p>
            <a:r>
              <a:rPr lang="en-US" dirty="0"/>
              <a:t>And traditional models predict better to compare with its prediction ability. </a:t>
            </a:r>
          </a:p>
          <a:p>
            <a:endParaRPr lang="en-US" dirty="0"/>
          </a:p>
          <a:p>
            <a:r>
              <a:rPr lang="en-US" dirty="0"/>
              <a:t>According to the data, deep learning model although has lower ability to predict but still  better than traditional models.</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22</a:t>
            </a:fld>
            <a:endParaRPr lang="en-US"/>
          </a:p>
        </p:txBody>
      </p:sp>
    </p:spTree>
    <p:extLst>
      <p:ext uri="{BB962C8B-B14F-4D97-AF65-F5344CB8AC3E}">
        <p14:creationId xmlns:p14="http://schemas.microsoft.com/office/powerpoint/2010/main" val="305360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this paper, we conducted statistical analyses to evaluate the performance of deep learning versus traditional models for saliency prediction of distorted images.</a:t>
            </a:r>
          </a:p>
          <a:p>
            <a:endParaRPr lang="en-US" sz="1200" dirty="0"/>
          </a:p>
          <a:p>
            <a:r>
              <a:rPr lang="en-US" sz="1200" dirty="0"/>
              <a:t>Obviously, deep learning models significantly outperform traditional models.</a:t>
            </a:r>
          </a:p>
          <a:p>
            <a:endParaRPr lang="en-US" sz="1200" dirty="0"/>
          </a:p>
          <a:p>
            <a:r>
              <a:rPr lang="en-US" sz="1200" dirty="0"/>
              <a:t>In addition, we found that model performance </a:t>
            </a:r>
          </a:p>
          <a:p>
            <a:r>
              <a:rPr lang="en-US" sz="1200" dirty="0"/>
              <a:t>tends to depend on the type and level of image distortion.</a:t>
            </a:r>
          </a:p>
          <a:p>
            <a:endParaRPr lang="en-US" sz="1200" dirty="0"/>
          </a:p>
          <a:p>
            <a:r>
              <a:rPr lang="en-US" sz="1200" dirty="0"/>
              <a:t>Future work could focus on improving deep learning models for challenging cases, e.g. white noise distortion or highly distorted images.</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23</a:t>
            </a:fld>
            <a:endParaRPr lang="en-US"/>
          </a:p>
        </p:txBody>
      </p:sp>
    </p:spTree>
    <p:extLst>
      <p:ext uri="{BB962C8B-B14F-4D97-AF65-F5344CB8AC3E}">
        <p14:creationId xmlns:p14="http://schemas.microsoft.com/office/powerpoint/2010/main" val="3802883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research there are still unsolved question that worth to think about and we could work on in the future.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Why deep learning model has a better prediction performance</a:t>
            </a:r>
            <a:r>
              <a:rPr lang="en-US" sz="1200" dirty="0">
                <a:latin typeface="Calibri Light" panose="020F0302020204030204" pitchFamily="34" charset="0"/>
                <a:cs typeface="Calibri Light" panose="020F0302020204030204" pitchFamily="34" charset="0"/>
              </a:rPr>
              <a:t>? and even it is better but </a:t>
            </a:r>
            <a:r>
              <a:rPr lang="en-US" dirty="0"/>
              <a:t>still not good enough.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Some traditional models still have a comparable predicting performance. Why</a:t>
            </a:r>
            <a:r>
              <a:rPr lang="en-US" sz="1200" dirty="0">
                <a:latin typeface="Calibri Light" panose="020F0302020204030204" pitchFamily="34" charset="0"/>
                <a:cs typeface="Calibri Light" panose="020F0302020204030204" pitchFamily="34" charset="0"/>
              </a:rPr>
              <a:t>? Will </a:t>
            </a:r>
            <a:r>
              <a:rPr lang="en-US" dirty="0"/>
              <a:t>traditional</a:t>
            </a:r>
            <a:r>
              <a:rPr lang="zh-CN" altLang="en-US" dirty="0"/>
              <a:t> </a:t>
            </a:r>
            <a:r>
              <a:rPr lang="en-US" altLang="zh-CN" dirty="0"/>
              <a:t>models'</a:t>
            </a:r>
            <a:r>
              <a:rPr lang="zh-CN" altLang="en-US" dirty="0"/>
              <a:t> </a:t>
            </a:r>
            <a:r>
              <a:rPr lang="en-US" altLang="zh-CN" dirty="0"/>
              <a:t>aspects</a:t>
            </a:r>
            <a:r>
              <a:rPr lang="zh-CN" altLang="en-US" dirty="0"/>
              <a:t> </a:t>
            </a:r>
            <a:r>
              <a:rPr lang="en-US" altLang="zh-CN" dirty="0"/>
              <a:t>could</a:t>
            </a:r>
            <a:r>
              <a:rPr lang="zh-CN" altLang="en-US" dirty="0"/>
              <a:t> </a:t>
            </a:r>
            <a:r>
              <a:rPr lang="en-US" altLang="zh-CN" dirty="0"/>
              <a:t>lead</a:t>
            </a:r>
            <a:r>
              <a:rPr lang="zh-CN" altLang="en-US" dirty="0"/>
              <a:t> </a:t>
            </a:r>
            <a:r>
              <a:rPr lang="en-US" altLang="zh-CN" dirty="0"/>
              <a:t>a</a:t>
            </a:r>
            <a:r>
              <a:rPr lang="zh-CN" altLang="en-US" dirty="0"/>
              <a:t> </a:t>
            </a:r>
            <a:r>
              <a:rPr lang="en-US" altLang="zh-CN" dirty="0"/>
              <a:t>better</a:t>
            </a:r>
            <a:r>
              <a:rPr lang="zh-CN" altLang="en-US" dirty="0"/>
              <a:t> </a:t>
            </a:r>
            <a:r>
              <a:rPr lang="en-US" altLang="zh-CN" dirty="0"/>
              <a:t>learning?</a:t>
            </a:r>
            <a:endParaRPr lang="en-US" sz="1200" dirty="0"/>
          </a:p>
          <a:p>
            <a:r>
              <a:rPr lang="en-US" sz="1200" dirty="0"/>
              <a:t>3. Can we build a network to predicting images with different image quality</a:t>
            </a:r>
            <a:r>
              <a:rPr lang="en-US" sz="1200" dirty="0">
                <a:latin typeface="Calibri Light" panose="020F0302020204030204" pitchFamily="34" charset="0"/>
                <a:cs typeface="Calibri Light" panose="020F0302020204030204" pitchFamily="34" charset="0"/>
              </a:rPr>
              <a:t>?</a:t>
            </a:r>
            <a:r>
              <a:rPr lang="en-US" sz="1200" dirty="0"/>
              <a:t> and how can we </a:t>
            </a:r>
            <a:r>
              <a:rPr lang="en-US" sz="1200" dirty="0" err="1"/>
              <a:t>generalise</a:t>
            </a:r>
            <a:r>
              <a:rPr lang="en-US" sz="1200" dirty="0"/>
              <a:t> a network in predicting images with all kinds of qualities</a:t>
            </a:r>
            <a:r>
              <a:rPr lang="en-US" sz="1200" dirty="0">
                <a:latin typeface="Calibri Light" panose="020F0302020204030204" pitchFamily="34" charset="0"/>
                <a:cs typeface="Calibri Light" panose="020F0302020204030204" pitchFamily="34" charset="0"/>
              </a:rPr>
              <a:t>? </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24</a:t>
            </a:fld>
            <a:endParaRPr lang="en-US"/>
          </a:p>
        </p:txBody>
      </p:sp>
    </p:spTree>
    <p:extLst>
      <p:ext uri="{BB962C8B-B14F-4D97-AF65-F5344CB8AC3E}">
        <p14:creationId xmlns:p14="http://schemas.microsoft.com/office/powerpoint/2010/main" val="166922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a:p>
            <a:r>
              <a:rPr lang="en-US" dirty="0"/>
              <a:t>This is the end of this presentation. Is there any question? </a:t>
            </a:r>
          </a:p>
          <a:p>
            <a:r>
              <a:rPr lang="en-US" dirty="0"/>
              <a:t>Click next. </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25</a:t>
            </a:fld>
            <a:endParaRPr lang="en-US"/>
          </a:p>
        </p:txBody>
      </p:sp>
    </p:spTree>
    <p:extLst>
      <p:ext uri="{BB962C8B-B14F-4D97-AF65-F5344CB8AC3E}">
        <p14:creationId xmlns:p14="http://schemas.microsoft.com/office/powerpoint/2010/main" val="1589479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26</a:t>
            </a:fld>
            <a:endParaRPr lang="en-US"/>
          </a:p>
        </p:txBody>
      </p:sp>
    </p:spTree>
    <p:extLst>
      <p:ext uri="{BB962C8B-B14F-4D97-AF65-F5344CB8AC3E}">
        <p14:creationId xmlns:p14="http://schemas.microsoft.com/office/powerpoint/2010/main" val="3559665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about this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same plane but with a lower quality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applied with fast fading distortion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the attentions are more divided…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compare with the previous one.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Why we need to predict the saliency of distorted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from the perspective of optimising image quality metrics, knowing where people look in distorted images would help improve the accuracy of image quality prediction.</a:t>
            </a:r>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3</a:t>
            </a:fld>
            <a:endParaRPr lang="en-US"/>
          </a:p>
        </p:txBody>
      </p:sp>
    </p:spTree>
    <p:extLst>
      <p:ext uri="{BB962C8B-B14F-4D97-AF65-F5344CB8AC3E}">
        <p14:creationId xmlns:p14="http://schemas.microsoft.com/office/powerpoint/2010/main" val="174211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you a summary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these saliency maps with different distortion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there is a </a:t>
            </a:r>
            <a:r>
              <a:rPr lang="en-GB" sz="1200" b="0" i="0" u="none" strike="noStrike" kern="1200" dirty="0">
                <a:solidFill>
                  <a:schemeClr val="tx1"/>
                </a:solidFill>
                <a:effectLst/>
                <a:latin typeface="+mn-lt"/>
                <a:ea typeface="+mn-ea"/>
                <a:cs typeface="+mn-cs"/>
              </a:rPr>
              <a:t>shift due to distortion from high quality image to low quality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from left to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indicator ﻿DMSS stands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(difference mean saliency variation score),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it represents the degree of similarity between the predicted saliency map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and the reference saliency map.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higher the DMSS, the less similar the predicted saliency from the “original” saliency.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 found that distortion did affect human’s attention while they look at images with different qualities,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ground truth data from human again confirmed human’s attention are affected by image qualities.  </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finding may significantly beneficial for improving the reliability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of image quality </a:t>
            </a:r>
            <a:r>
              <a:rPr lang="en-GB" sz="1200" kern="1200" dirty="0" err="1">
                <a:solidFill>
                  <a:schemeClr val="tx1"/>
                </a:solidFill>
                <a:effectLst/>
                <a:latin typeface="+mn-lt"/>
                <a:ea typeface="+mn-ea"/>
                <a:cs typeface="+mn-cs"/>
              </a:rPr>
              <a:t>asessment</a:t>
            </a:r>
            <a:r>
              <a:rPr lang="en-GB" sz="1200" kern="1200" dirty="0">
                <a:solidFill>
                  <a:schemeClr val="tx1"/>
                </a:solidFill>
                <a:effectLst/>
                <a:latin typeface="+mn-lt"/>
                <a:ea typeface="+mn-ea"/>
                <a:cs typeface="+mn-cs"/>
              </a:rPr>
              <a:t> algorithms as well as their associated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And this</a:t>
            </a:r>
          </a:p>
          <a:p>
            <a:r>
              <a:rPr lang="en-GB" sz="1200" b="0" i="0" u="none" strike="noStrike" kern="1200" dirty="0">
                <a:solidFill>
                  <a:schemeClr val="tx1"/>
                </a:solidFill>
                <a:effectLst/>
                <a:latin typeface="+mn-lt"/>
                <a:ea typeface="+mn-ea"/>
                <a:cs typeface="+mn-cs"/>
              </a:rPr>
              <a:t>is one of the questions </a:t>
            </a:r>
          </a:p>
          <a:p>
            <a:r>
              <a:rPr lang="en-GB" sz="1200" b="0" i="0" u="none" strike="noStrike" kern="1200" dirty="0">
                <a:solidFill>
                  <a:schemeClr val="tx1"/>
                </a:solidFill>
                <a:effectLst/>
                <a:latin typeface="+mn-lt"/>
                <a:ea typeface="+mn-ea"/>
                <a:cs typeface="+mn-cs"/>
              </a:rPr>
              <a:t>brings out this paper.</a:t>
            </a:r>
            <a:endParaRPr lang="en-GB" dirty="0"/>
          </a:p>
        </p:txBody>
      </p:sp>
      <p:sp>
        <p:nvSpPr>
          <p:cNvPr id="4" name="Slide Number Placeholder 3"/>
          <p:cNvSpPr>
            <a:spLocks noGrp="1"/>
          </p:cNvSpPr>
          <p:nvPr>
            <p:ph type="sldNum" sz="quarter" idx="5"/>
          </p:nvPr>
        </p:nvSpPr>
        <p:spPr/>
        <p:txBody>
          <a:bodyPr/>
          <a:lstStyle/>
          <a:p>
            <a:fld id="{A4748C08-4340-EA48-BB89-67262714AB37}" type="slidenum">
              <a:rPr lang="en-US" smtClean="0"/>
              <a:t>4</a:t>
            </a:fld>
            <a:endParaRPr lang="en-US"/>
          </a:p>
        </p:txBody>
      </p:sp>
    </p:spTree>
    <p:extLst>
      <p:ext uri="{BB962C8B-B14F-4D97-AF65-F5344CB8AC3E}">
        <p14:creationId xmlns:p14="http://schemas.microsoft.com/office/powerpoint/2010/main" val="152096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brings out this paper? </a:t>
            </a:r>
          </a:p>
          <a:p>
            <a:r>
              <a:rPr lang="en-GB" sz="1200" dirty="0"/>
              <a:t>the first one we mentioned </a:t>
            </a:r>
            <a:r>
              <a:rPr lang="en-GB" sz="1200" dirty="0" err="1"/>
              <a:t>alreay</a:t>
            </a:r>
            <a:r>
              <a:rPr lang="en-GB" sz="1200" dirty="0"/>
              <a:t>, </a:t>
            </a:r>
          </a:p>
          <a:p>
            <a:r>
              <a:rPr lang="en-GB" sz="1200" dirty="0"/>
              <a:t>the second one is </a:t>
            </a:r>
          </a:p>
          <a:p>
            <a:pPr marL="342900" indent="-342900">
              <a:buFont typeface="Arial" panose="020B0604020202020204" pitchFamily="34" charset="0"/>
              <a:buChar char="•"/>
            </a:pPr>
            <a:r>
              <a:rPr lang="en-GB" sz="1200" dirty="0"/>
              <a:t>﻿Whether and to what extent state-of-the-art methods are beneficial for saliency prediction of distorted images</a:t>
            </a:r>
          </a:p>
          <a:p>
            <a:r>
              <a:rPr lang="en-GB" sz="1200" dirty="0"/>
              <a:t>and also </a:t>
            </a:r>
          </a:p>
          <a:p>
            <a:pPr marL="342900" indent="-342900">
              <a:buFont typeface="Arial" panose="020B0604020202020204" pitchFamily="34" charset="0"/>
              <a:buChar char="•"/>
            </a:pPr>
            <a:r>
              <a:rPr lang="en-GB" sz="1200" dirty="0"/>
              <a:t>﻿Will the ability of deep learning and traditional algorithms </a:t>
            </a:r>
          </a:p>
          <a:p>
            <a:pPr marL="342900" indent="-342900">
              <a:buFont typeface="Arial" panose="020B0604020202020204" pitchFamily="34" charset="0"/>
              <a:buChar char="•"/>
            </a:pPr>
            <a:r>
              <a:rPr lang="en-GB" sz="1200" dirty="0"/>
              <a:t>can be different in predicting saliency, </a:t>
            </a:r>
          </a:p>
          <a:p>
            <a:pPr marL="342900" indent="-342900">
              <a:buFont typeface="Arial" panose="020B0604020202020204" pitchFamily="34" charset="0"/>
              <a:buChar char="•"/>
            </a:pPr>
            <a:r>
              <a:rPr lang="en-GB" sz="1200" dirty="0"/>
              <a:t>based on an IQA-aware saliency dataset for example our SIQ288 database that I will talk about more detail later.</a:t>
            </a: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5</a:t>
            </a:fld>
            <a:endParaRPr lang="en-US"/>
          </a:p>
        </p:txBody>
      </p:sp>
    </p:spTree>
    <p:extLst>
      <p:ext uri="{BB962C8B-B14F-4D97-AF65-F5344CB8AC3E}">
        <p14:creationId xmlns:p14="http://schemas.microsoft.com/office/powerpoint/2010/main" val="109635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we carry out the evaluation of </a:t>
            </a:r>
            <a:r>
              <a:rPr lang="en-GB" sz="1200" dirty="0"/>
              <a:t>state-of-the-art saliency models, </a:t>
            </a:r>
          </a:p>
          <a:p>
            <a:r>
              <a:rPr lang="en-GB" sz="1200" dirty="0"/>
              <a:t>including </a:t>
            </a:r>
            <a:r>
              <a:rPr lang="en-GB" sz="1200" b="1" dirty="0"/>
              <a:t>5 deep learning </a:t>
            </a:r>
            <a:r>
              <a:rPr lang="en-GB" sz="1200" dirty="0"/>
              <a:t>and </a:t>
            </a:r>
            <a:r>
              <a:rPr lang="en-GB" sz="1200" b="1" dirty="0"/>
              <a:t>5 traditional models </a:t>
            </a:r>
            <a:r>
              <a:rPr lang="en-GB" sz="1200" dirty="0"/>
              <a:t>by using an </a:t>
            </a:r>
            <a:r>
              <a:rPr lang="en-GB" sz="1200" b="1" dirty="0"/>
              <a:t>IQA-aware</a:t>
            </a:r>
            <a:r>
              <a:rPr lang="en-GB" sz="1200" dirty="0"/>
              <a:t> saliency benchmark, the SIQ288 database. </a:t>
            </a:r>
          </a:p>
          <a:p>
            <a:endParaRPr lang="en-US" dirty="0"/>
          </a:p>
          <a:p>
            <a:r>
              <a:rPr lang="en-US" dirty="0"/>
              <a:t>in addition.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Building on the results of our analyses and cross-comparisons,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offer </a:t>
            </a:r>
            <a:r>
              <a:rPr lang="en-GB" sz="1200" b="1" dirty="0"/>
              <a:t>guidelines</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for choosing saliency models and </a:t>
            </a:r>
            <a:r>
              <a:rPr lang="en-GB" sz="1200" dirty="0" err="1"/>
              <a:t>approache.s</a:t>
            </a:r>
            <a:r>
              <a:rPr lang="en-GB" sz="1200" dirty="0"/>
              <a:t> for IQA applications.</a:t>
            </a:r>
            <a:endParaRPr lang="en-US" sz="14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6</a:t>
            </a:fld>
            <a:endParaRPr lang="en-US"/>
          </a:p>
        </p:txBody>
      </p:sp>
    </p:spTree>
    <p:extLst>
      <p:ext uri="{BB962C8B-B14F-4D97-AF65-F5344CB8AC3E}">
        <p14:creationId xmlns:p14="http://schemas.microsoft.com/office/powerpoint/2010/main" val="24212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IQA aware saliency dataset we use our SIQ288 dataset, it consists total of 288 images</a:t>
            </a:r>
          </a:p>
          <a:p>
            <a:r>
              <a:rPr lang="en-US" dirty="0"/>
              <a:t>there are </a:t>
            </a:r>
            <a:r>
              <a:rPr lang="en-GB" dirty="0"/>
              <a:t>18 pristine images that select from </a:t>
            </a:r>
            <a:r>
              <a:rPr lang="en-US" dirty="0"/>
              <a:t>an IQA benchmark database, the LIVE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pristine image </a:t>
            </a:r>
            <a:r>
              <a:rPr lang="en-US" dirty="0"/>
              <a:t>distorted into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perceptually distinctive levels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-Low/medium and High distortion Level: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each pristine image has 5 different types of distortion fast fading </a:t>
            </a:r>
            <a:r>
              <a:rPr lang="en-US" dirty="0"/>
              <a:t>(FF), </a:t>
            </a:r>
          </a:p>
          <a:p>
            <a:r>
              <a:rPr lang="en-US" dirty="0"/>
              <a:t>Gaussian Blur (GBLUR),</a:t>
            </a:r>
          </a:p>
          <a:p>
            <a:r>
              <a:rPr lang="en-US" dirty="0"/>
              <a:t> JPEG Compression (JPEG), </a:t>
            </a:r>
          </a:p>
          <a:p>
            <a:r>
              <a:rPr lang="en-US" dirty="0"/>
              <a:t>JPEG2000 Compression (JP2K), </a:t>
            </a:r>
          </a:p>
          <a:p>
            <a:r>
              <a:rPr lang="en-US" dirty="0"/>
              <a:t>and White Noise (WN)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ground truth saliency maps of this database </a:t>
            </a:r>
          </a:p>
          <a:p>
            <a:r>
              <a:rPr lang="en-GB" sz="1200" kern="1200" dirty="0">
                <a:solidFill>
                  <a:schemeClr val="tx1"/>
                </a:solidFill>
                <a:effectLst/>
                <a:latin typeface="+mn-lt"/>
                <a:ea typeface="+mn-ea"/>
                <a:cs typeface="+mn-cs"/>
              </a:rPr>
              <a:t>were obtained via eye-tracking of 160 human </a:t>
            </a:r>
            <a:r>
              <a:rPr lang="en-GB" sz="1200" kern="1200" dirty="0" err="1">
                <a:solidFill>
                  <a:schemeClr val="tx1"/>
                </a:solidFill>
                <a:effectLst/>
                <a:latin typeface="+mn-lt"/>
                <a:ea typeface="+mn-ea"/>
                <a:cs typeface="+mn-cs"/>
              </a:rPr>
              <a:t>obersvers</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 totally lab-controlled environment. </a:t>
            </a:r>
          </a:p>
          <a:p>
            <a:endParaRPr lang="en-GB" sz="1200" kern="1200" dirty="0">
              <a:solidFill>
                <a:schemeClr val="tx1"/>
              </a:solidFill>
              <a:effectLst/>
              <a:latin typeface="+mn-lt"/>
              <a:ea typeface="+mn-ea"/>
              <a:cs typeface="+mn-cs"/>
            </a:endParaRPr>
          </a:p>
          <a:p>
            <a:r>
              <a:rPr lang="en-US" dirty="0"/>
              <a:t>also, A new experimental method </a:t>
            </a:r>
          </a:p>
          <a:p>
            <a:r>
              <a:rPr lang="en-US" dirty="0"/>
              <a:t>was applied to reduce the inherent bias of saliency as well.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748C08-4340-EA48-BB89-67262714AB37}" type="slidenum">
              <a:rPr lang="en-US" smtClean="0"/>
              <a:t>7</a:t>
            </a:fld>
            <a:endParaRPr lang="en-US"/>
          </a:p>
        </p:txBody>
      </p:sp>
    </p:spTree>
    <p:extLst>
      <p:ext uri="{BB962C8B-B14F-4D97-AF65-F5344CB8AC3E}">
        <p14:creationId xmlns:p14="http://schemas.microsoft.com/office/powerpoint/2010/main" val="156516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18 pristine images of our database. you can see it includes board range of objects, landscapes, animals and architectures. </a:t>
            </a:r>
          </a:p>
          <a:p>
            <a:endParaRPr lang="en-GB" dirty="0"/>
          </a:p>
        </p:txBody>
      </p:sp>
      <p:sp>
        <p:nvSpPr>
          <p:cNvPr id="4" name="Slide Number Placeholder 3"/>
          <p:cNvSpPr>
            <a:spLocks noGrp="1"/>
          </p:cNvSpPr>
          <p:nvPr>
            <p:ph type="sldNum" sz="quarter" idx="5"/>
          </p:nvPr>
        </p:nvSpPr>
        <p:spPr/>
        <p:txBody>
          <a:bodyPr/>
          <a:lstStyle/>
          <a:p>
            <a:fld id="{A4748C08-4340-EA48-BB89-67262714AB37}" type="slidenum">
              <a:rPr lang="en-US" smtClean="0"/>
              <a:t>8</a:t>
            </a:fld>
            <a:endParaRPr lang="en-US"/>
          </a:p>
        </p:txBody>
      </p:sp>
    </p:spTree>
    <p:extLst>
      <p:ext uri="{BB962C8B-B14F-4D97-AF65-F5344CB8AC3E}">
        <p14:creationId xmlns:p14="http://schemas.microsoft.com/office/powerpoint/2010/main" val="300122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our SIQ288 DATABASE, a monarch butterfly. It shows the difference between 3 levels of distortion. From left to right respected from high to low perceptual quality. </a:t>
            </a:r>
          </a:p>
        </p:txBody>
      </p:sp>
      <p:sp>
        <p:nvSpPr>
          <p:cNvPr id="4" name="Slide Number Placeholder 3"/>
          <p:cNvSpPr>
            <a:spLocks noGrp="1"/>
          </p:cNvSpPr>
          <p:nvPr>
            <p:ph type="sldNum" sz="quarter" idx="5"/>
          </p:nvPr>
        </p:nvSpPr>
        <p:spPr/>
        <p:txBody>
          <a:bodyPr/>
          <a:lstStyle/>
          <a:p>
            <a:fld id="{A4748C08-4340-EA48-BB89-67262714AB37}" type="slidenum">
              <a:rPr lang="en-US" smtClean="0"/>
              <a:t>9</a:t>
            </a:fld>
            <a:endParaRPr lang="en-US"/>
          </a:p>
        </p:txBody>
      </p:sp>
    </p:spTree>
    <p:extLst>
      <p:ext uri="{BB962C8B-B14F-4D97-AF65-F5344CB8AC3E}">
        <p14:creationId xmlns:p14="http://schemas.microsoft.com/office/powerpoint/2010/main" val="237220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4836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0393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4254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4326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8368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2228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995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161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2085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56732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7530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grpSp>
        <p:nvGrpSpPr>
          <p:cNvPr id="8" name="Group 7">
            <a:extLst>
              <a:ext uri="{FF2B5EF4-FFF2-40B4-BE49-F238E27FC236}">
                <a16:creationId xmlns:a16="http://schemas.microsoft.com/office/drawing/2014/main" id="{E7EFEA71-4BBB-D143-AAAC-ABDCC508A3E2}"/>
              </a:ext>
            </a:extLst>
          </p:cNvPr>
          <p:cNvGrpSpPr>
            <a:grpSpLocks noChangeAspect="1"/>
          </p:cNvGrpSpPr>
          <p:nvPr userDrawn="1"/>
        </p:nvGrpSpPr>
        <p:grpSpPr>
          <a:xfrm>
            <a:off x="9450549" y="6178912"/>
            <a:ext cx="2360451" cy="360000"/>
            <a:chOff x="139902" y="5667678"/>
            <a:chExt cx="7081353" cy="1080000"/>
          </a:xfrm>
        </p:grpSpPr>
        <p:grpSp>
          <p:nvGrpSpPr>
            <p:cNvPr id="9" name="Group 8">
              <a:extLst>
                <a:ext uri="{FF2B5EF4-FFF2-40B4-BE49-F238E27FC236}">
                  <a16:creationId xmlns:a16="http://schemas.microsoft.com/office/drawing/2014/main" id="{6C67E208-9EFE-1942-8F2D-CD51205A4326}"/>
                </a:ext>
              </a:extLst>
            </p:cNvPr>
            <p:cNvGrpSpPr/>
            <p:nvPr/>
          </p:nvGrpSpPr>
          <p:grpSpPr>
            <a:xfrm>
              <a:off x="139902" y="5667678"/>
              <a:ext cx="5185447" cy="1080000"/>
              <a:chOff x="332828" y="5368816"/>
              <a:chExt cx="5185447" cy="1080000"/>
            </a:xfrm>
          </p:grpSpPr>
          <p:pic>
            <p:nvPicPr>
              <p:cNvPr id="11" name="Picture 10" descr="A close up of a sign&#10;&#10;Description automatically generated">
                <a:extLst>
                  <a:ext uri="{FF2B5EF4-FFF2-40B4-BE49-F238E27FC236}">
                    <a16:creationId xmlns:a16="http://schemas.microsoft.com/office/drawing/2014/main" id="{D3DB9A91-9BEF-174C-9A86-AC8F7C912B88}"/>
                  </a:ext>
                </a:extLst>
              </p:cNvPr>
              <p:cNvPicPr>
                <a:picLocks noChangeAspect="1"/>
              </p:cNvPicPr>
              <p:nvPr/>
            </p:nvPicPr>
            <p:blipFill>
              <a:blip r:embed="rId2"/>
              <a:stretch>
                <a:fillRect/>
              </a:stretch>
            </p:blipFill>
            <p:spPr>
              <a:xfrm>
                <a:off x="332828" y="5368816"/>
                <a:ext cx="1119273" cy="1080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9BF092E2-0F2A-0A4F-B54B-D0DAB9D79A70}"/>
                  </a:ext>
                </a:extLst>
              </p:cNvPr>
              <p:cNvPicPr>
                <a:picLocks noChangeAspect="1"/>
              </p:cNvPicPr>
              <p:nvPr/>
            </p:nvPicPr>
            <p:blipFill>
              <a:blip r:embed="rId3"/>
              <a:stretch>
                <a:fillRect/>
              </a:stretch>
            </p:blipFill>
            <p:spPr>
              <a:xfrm>
                <a:off x="1591297" y="5368816"/>
                <a:ext cx="2701748" cy="1080000"/>
              </a:xfrm>
              <a:prstGeom prst="rect">
                <a:avLst/>
              </a:prstGeom>
            </p:spPr>
          </p:pic>
          <p:pic>
            <p:nvPicPr>
              <p:cNvPr id="13" name="Picture 12" descr="A close up of a can&#10;&#10;Description automatically generated">
                <a:extLst>
                  <a:ext uri="{FF2B5EF4-FFF2-40B4-BE49-F238E27FC236}">
                    <a16:creationId xmlns:a16="http://schemas.microsoft.com/office/drawing/2014/main" id="{E11294DC-FEC8-D343-BF7A-0E5E4FC734C7}"/>
                  </a:ext>
                </a:extLst>
              </p:cNvPr>
              <p:cNvPicPr>
                <a:picLocks noChangeAspect="1"/>
              </p:cNvPicPr>
              <p:nvPr/>
            </p:nvPicPr>
            <p:blipFill>
              <a:blip r:embed="rId4"/>
              <a:stretch>
                <a:fillRect/>
              </a:stretch>
            </p:blipFill>
            <p:spPr>
              <a:xfrm>
                <a:off x="4432241" y="5368816"/>
                <a:ext cx="1086034" cy="1080000"/>
              </a:xfrm>
              <a:prstGeom prst="rect">
                <a:avLst/>
              </a:prstGeom>
            </p:spPr>
          </p:pic>
        </p:grpSp>
        <p:pic>
          <p:nvPicPr>
            <p:cNvPr id="10" name="Picture 9" descr="A close up of a sign&#10;&#10;Description automatically generated">
              <a:extLst>
                <a:ext uri="{FF2B5EF4-FFF2-40B4-BE49-F238E27FC236}">
                  <a16:creationId xmlns:a16="http://schemas.microsoft.com/office/drawing/2014/main" id="{FF4F3F9E-A82A-8047-BF64-E4D2452F4543}"/>
                </a:ext>
              </a:extLst>
            </p:cNvPr>
            <p:cNvPicPr>
              <a:picLocks noChangeAspect="1"/>
            </p:cNvPicPr>
            <p:nvPr/>
          </p:nvPicPr>
          <p:blipFill>
            <a:blip r:embed="rId5"/>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3549309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381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0800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0878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59484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3437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1678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386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6293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0260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2719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7666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8/18/20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5896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34361988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22" r:id="rId5"/>
    <p:sldLayoutId id="2147484123" r:id="rId6"/>
    <p:sldLayoutId id="2147484129" r:id="rId7"/>
    <p:sldLayoutId id="2147484124" r:id="rId8"/>
    <p:sldLayoutId id="2147484125" r:id="rId9"/>
    <p:sldLayoutId id="2147484126" r:id="rId10"/>
    <p:sldLayoutId id="2147484127" r:id="rId11"/>
    <p:sldLayoutId id="2147484128"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8/18/20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1002191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40" r:id="rId5"/>
    <p:sldLayoutId id="2147483741" r:id="rId6"/>
    <p:sldLayoutId id="2147483747"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png"/><Relationship Id="rId21" Type="http://schemas.openxmlformats.org/officeDocument/2006/relationships/image" Target="../media/image50.png"/><Relationship Id="rId7" Type="http://schemas.openxmlformats.org/officeDocument/2006/relationships/image" Target="../media/image36.emf"/><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aliency.mit.edu/"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4.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3.png"/><Relationship Id="rId2" Type="http://schemas.openxmlformats.org/officeDocument/2006/relationships/notesSlide" Target="../notesSlides/notesSlide17.xml"/><Relationship Id="rId16"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1.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4.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3.png"/><Relationship Id="rId2" Type="http://schemas.openxmlformats.org/officeDocument/2006/relationships/notesSlide" Target="../notesSlides/notesSlide22.xml"/><Relationship Id="rId16"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1.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1.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8.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4.pn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pn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2128-1E23-9F4B-81DF-80C41B5422E2}"/>
              </a:ext>
            </a:extLst>
          </p:cNvPr>
          <p:cNvSpPr>
            <a:spLocks noGrp="1"/>
          </p:cNvSpPr>
          <p:nvPr>
            <p:ph type="ctrTitle"/>
          </p:nvPr>
        </p:nvSpPr>
        <p:spPr>
          <a:xfrm>
            <a:off x="301339" y="830441"/>
            <a:ext cx="6212491" cy="2664312"/>
          </a:xfrm>
        </p:spPr>
        <p:txBody>
          <a:bodyPr>
            <a:normAutofit/>
          </a:bodyPr>
          <a:lstStyle/>
          <a:p>
            <a:r>
              <a:rPr lang="en-US" sz="4200" b="1" i="0" dirty="0">
                <a:latin typeface="Abadi" panose="020F0502020204030204" pitchFamily="34" charset="0"/>
                <a:cs typeface="Abadi" panose="020F0502020204030204" pitchFamily="34" charset="0"/>
              </a:rPr>
              <a:t>Deep Learning VS. Traditional Algorithms For Saliency Prediction Of Distorted Images </a:t>
            </a:r>
          </a:p>
        </p:txBody>
      </p:sp>
      <p:pic>
        <p:nvPicPr>
          <p:cNvPr id="19" name="Picture 18" descr="A person making a face for the camera&#10;&#10;Description automatically generated">
            <a:extLst>
              <a:ext uri="{FF2B5EF4-FFF2-40B4-BE49-F238E27FC236}">
                <a16:creationId xmlns:a16="http://schemas.microsoft.com/office/drawing/2014/main" id="{317590F1-59D6-4F4F-A14B-18C6FB0EE5D8}"/>
              </a:ext>
            </a:extLst>
          </p:cNvPr>
          <p:cNvPicPr>
            <a:picLocks noChangeAspect="1"/>
          </p:cNvPicPr>
          <p:nvPr/>
        </p:nvPicPr>
        <p:blipFill rotWithShape="1">
          <a:blip r:embed="rId3"/>
          <a:srcRect l="2184" t="5071" r="8911" b="20416"/>
          <a:stretch/>
        </p:blipFill>
        <p:spPr>
          <a:xfrm>
            <a:off x="6724554" y="-46181"/>
            <a:ext cx="5562173" cy="690418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3" name="TextBox 12">
            <a:extLst>
              <a:ext uri="{FF2B5EF4-FFF2-40B4-BE49-F238E27FC236}">
                <a16:creationId xmlns:a16="http://schemas.microsoft.com/office/drawing/2014/main" id="{A9D8DFFA-D3A4-E140-B60B-77056E8B8B58}"/>
              </a:ext>
            </a:extLst>
          </p:cNvPr>
          <p:cNvSpPr txBox="1"/>
          <p:nvPr/>
        </p:nvSpPr>
        <p:spPr>
          <a:xfrm>
            <a:off x="800100" y="4586288"/>
            <a:ext cx="184731" cy="369332"/>
          </a:xfrm>
          <a:prstGeom prst="rect">
            <a:avLst/>
          </a:prstGeom>
          <a:noFill/>
        </p:spPr>
        <p:txBody>
          <a:bodyPr wrap="none" rtlCol="0">
            <a:spAutoFit/>
          </a:bodyPr>
          <a:lstStyle/>
          <a:p>
            <a:endParaRPr lang="en-US" dirty="0"/>
          </a:p>
        </p:txBody>
      </p:sp>
      <p:sp>
        <p:nvSpPr>
          <p:cNvPr id="57" name="TextBox 56">
            <a:extLst>
              <a:ext uri="{FF2B5EF4-FFF2-40B4-BE49-F238E27FC236}">
                <a16:creationId xmlns:a16="http://schemas.microsoft.com/office/drawing/2014/main" id="{51D546E1-EC89-B542-AB5F-8658897D11A7}"/>
              </a:ext>
            </a:extLst>
          </p:cNvPr>
          <p:cNvSpPr txBox="1"/>
          <p:nvPr/>
        </p:nvSpPr>
        <p:spPr>
          <a:xfrm>
            <a:off x="301339" y="3540934"/>
            <a:ext cx="6755444" cy="1723549"/>
          </a:xfrm>
          <a:prstGeom prst="rect">
            <a:avLst/>
          </a:prstGeom>
          <a:noFill/>
        </p:spPr>
        <p:txBody>
          <a:bodyPr wrap="square" rtlCol="0">
            <a:spAutoFit/>
          </a:bodyPr>
          <a:lstStyle/>
          <a:p>
            <a:r>
              <a:rPr lang="en-US" sz="2000" b="1" dirty="0"/>
              <a:t>﻿</a:t>
            </a:r>
            <a:r>
              <a:rPr lang="en-US" sz="2000" b="1" u="sng" dirty="0"/>
              <a:t>Xin Zhao</a:t>
            </a:r>
            <a:r>
              <a:rPr lang="en-US" sz="2000" b="1" u="sng" baseline="30000" dirty="0"/>
              <a:t>1 </a:t>
            </a:r>
            <a:r>
              <a:rPr lang="en-GB" sz="2000" b="1" u="sng" dirty="0"/>
              <a:t>(</a:t>
            </a:r>
            <a:r>
              <a:rPr lang="en-US" altLang="zh-CN" sz="2000" b="1" u="sng" dirty="0"/>
              <a:t>Presenter</a:t>
            </a:r>
            <a:r>
              <a:rPr lang="en-GB" altLang="zh-CN" sz="2000" b="1" u="sng" dirty="0"/>
              <a:t>)</a:t>
            </a:r>
            <a:r>
              <a:rPr lang="en-US" sz="2000" dirty="0"/>
              <a:t>, </a:t>
            </a:r>
            <a:r>
              <a:rPr lang="en-US" sz="2000" dirty="0" err="1"/>
              <a:t>Hanhe</a:t>
            </a:r>
            <a:r>
              <a:rPr lang="en-US" sz="2000" dirty="0"/>
              <a:t> Lin</a:t>
            </a:r>
            <a:r>
              <a:rPr lang="en-US" sz="2000" baseline="30000" dirty="0"/>
              <a:t>2</a:t>
            </a:r>
            <a:r>
              <a:rPr lang="en-US" sz="2000" dirty="0"/>
              <a:t>, </a:t>
            </a:r>
            <a:r>
              <a:rPr lang="en-US" sz="2000" dirty="0" err="1"/>
              <a:t>Pengfei</a:t>
            </a:r>
            <a:r>
              <a:rPr lang="en-US" sz="2000" dirty="0"/>
              <a:t> Guo</a:t>
            </a:r>
            <a:r>
              <a:rPr lang="en-US" sz="2000" baseline="30000" dirty="0"/>
              <a:t>3</a:t>
            </a:r>
            <a:r>
              <a:rPr lang="en-US" sz="2000" dirty="0"/>
              <a:t>, Dietmar Saupe</a:t>
            </a:r>
            <a:r>
              <a:rPr lang="en-US" sz="2000" baseline="30000" dirty="0"/>
              <a:t>2</a:t>
            </a:r>
            <a:r>
              <a:rPr lang="en-US" sz="2000" dirty="0"/>
              <a:t> and </a:t>
            </a:r>
            <a:r>
              <a:rPr lang="en-US" sz="2000" dirty="0" err="1"/>
              <a:t>Hantao</a:t>
            </a:r>
            <a:r>
              <a:rPr lang="en-US" sz="2000" dirty="0"/>
              <a:t> Liu</a:t>
            </a:r>
            <a:r>
              <a:rPr lang="en-US" sz="2000" baseline="30000" dirty="0"/>
              <a:t>1</a:t>
            </a:r>
          </a:p>
          <a:p>
            <a:endParaRPr lang="en-US" baseline="30000" dirty="0"/>
          </a:p>
          <a:p>
            <a:r>
              <a:rPr lang="en-US" dirty="0"/>
              <a:t>﻿</a:t>
            </a:r>
            <a:r>
              <a:rPr lang="en-US" sz="1200" baseline="30000" dirty="0"/>
              <a:t>1</a:t>
            </a:r>
            <a:r>
              <a:rPr lang="en-US" sz="1200" dirty="0"/>
              <a:t>School of Computer Science and Informatics, Cardiff University, United Kingdom</a:t>
            </a:r>
          </a:p>
          <a:p>
            <a:r>
              <a:rPr lang="en-US" sz="1200" baseline="30000" dirty="0"/>
              <a:t>2</a:t>
            </a:r>
            <a:r>
              <a:rPr lang="en-US" sz="1200" dirty="0"/>
              <a:t>Department of Computer and Information Science, University of Konstanz, Germany</a:t>
            </a:r>
          </a:p>
          <a:p>
            <a:r>
              <a:rPr lang="en-US" sz="1200" baseline="30000" dirty="0"/>
              <a:t>3</a:t>
            </a:r>
            <a:r>
              <a:rPr lang="en-US" sz="1200" dirty="0"/>
              <a:t>School of Computational Science, </a:t>
            </a:r>
            <a:r>
              <a:rPr lang="en-US" sz="1200" dirty="0" err="1"/>
              <a:t>Zhongkai</a:t>
            </a:r>
            <a:r>
              <a:rPr lang="en-US" sz="1200" dirty="0"/>
              <a:t> University of Agriculture and Engineering, China</a:t>
            </a:r>
          </a:p>
        </p:txBody>
      </p:sp>
      <p:grpSp>
        <p:nvGrpSpPr>
          <p:cNvPr id="63" name="Group 62">
            <a:extLst>
              <a:ext uri="{FF2B5EF4-FFF2-40B4-BE49-F238E27FC236}">
                <a16:creationId xmlns:a16="http://schemas.microsoft.com/office/drawing/2014/main" id="{6500DA02-0F1B-8A44-A27E-224E3B10E5E4}"/>
              </a:ext>
            </a:extLst>
          </p:cNvPr>
          <p:cNvGrpSpPr>
            <a:grpSpLocks noChangeAspect="1"/>
          </p:cNvGrpSpPr>
          <p:nvPr/>
        </p:nvGrpSpPr>
        <p:grpSpPr>
          <a:xfrm>
            <a:off x="288087" y="5771323"/>
            <a:ext cx="5901127" cy="900000"/>
            <a:chOff x="139902" y="5667678"/>
            <a:chExt cx="7081353" cy="1080000"/>
          </a:xfrm>
        </p:grpSpPr>
        <p:grpSp>
          <p:nvGrpSpPr>
            <p:cNvPr id="58" name="Group 57">
              <a:extLst>
                <a:ext uri="{FF2B5EF4-FFF2-40B4-BE49-F238E27FC236}">
                  <a16:creationId xmlns:a16="http://schemas.microsoft.com/office/drawing/2014/main" id="{6B2CF1C0-FFF3-B14A-BB1C-5A5329E8C1E9}"/>
                </a:ext>
              </a:extLst>
            </p:cNvPr>
            <p:cNvGrpSpPr/>
            <p:nvPr/>
          </p:nvGrpSpPr>
          <p:grpSpPr>
            <a:xfrm>
              <a:off x="139902" y="5667678"/>
              <a:ext cx="5185447" cy="1080000"/>
              <a:chOff x="332828" y="5368816"/>
              <a:chExt cx="5185447" cy="1080000"/>
            </a:xfrm>
          </p:grpSpPr>
          <p:pic>
            <p:nvPicPr>
              <p:cNvPr id="47" name="Picture 46" descr="A close up of a sign&#10;&#10;Description automatically generated">
                <a:extLst>
                  <a:ext uri="{FF2B5EF4-FFF2-40B4-BE49-F238E27FC236}">
                    <a16:creationId xmlns:a16="http://schemas.microsoft.com/office/drawing/2014/main" id="{7E4E1038-39C4-1946-B86B-6706236BACC3}"/>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52" name="Picture 51" descr="A close up of a logo&#10;&#10;Description automatically generated">
                <a:extLst>
                  <a:ext uri="{FF2B5EF4-FFF2-40B4-BE49-F238E27FC236}">
                    <a16:creationId xmlns:a16="http://schemas.microsoft.com/office/drawing/2014/main" id="{02DE3FD9-B24A-1644-9A58-8609AFE8810D}"/>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56" name="Picture 55" descr="A close up of a can&#10;&#10;Description automatically generated">
                <a:extLst>
                  <a:ext uri="{FF2B5EF4-FFF2-40B4-BE49-F238E27FC236}">
                    <a16:creationId xmlns:a16="http://schemas.microsoft.com/office/drawing/2014/main" id="{C2870B55-304E-5A4B-90DE-DD03A1B5E99C}"/>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61" name="Picture 60" descr="A close up of a sign&#10;&#10;Description automatically generated">
              <a:extLst>
                <a:ext uri="{FF2B5EF4-FFF2-40B4-BE49-F238E27FC236}">
                  <a16:creationId xmlns:a16="http://schemas.microsoft.com/office/drawing/2014/main" id="{149459F2-CA18-8345-8546-07DFD1921EF3}"/>
                </a:ext>
              </a:extLst>
            </p:cNvPr>
            <p:cNvPicPr>
              <a:picLocks noChangeAspect="1"/>
            </p:cNvPicPr>
            <p:nvPr/>
          </p:nvPicPr>
          <p:blipFill>
            <a:blip r:embed="rId7"/>
            <a:stretch>
              <a:fillRect/>
            </a:stretch>
          </p:blipFill>
          <p:spPr>
            <a:xfrm>
              <a:off x="5464546" y="5667678"/>
              <a:ext cx="1756709" cy="1080000"/>
            </a:xfrm>
            <a:prstGeom prst="rect">
              <a:avLst/>
            </a:prstGeom>
          </p:spPr>
        </p:pic>
      </p:grpSp>
      <p:pic>
        <p:nvPicPr>
          <p:cNvPr id="67" name="Picture 66" descr="A picture containing sitting, food, drawing&#10;&#10;Description automatically generated">
            <a:extLst>
              <a:ext uri="{FF2B5EF4-FFF2-40B4-BE49-F238E27FC236}">
                <a16:creationId xmlns:a16="http://schemas.microsoft.com/office/drawing/2014/main" id="{2360CDEE-B5FA-3B41-B103-A36F13F8C88E}"/>
              </a:ext>
            </a:extLst>
          </p:cNvPr>
          <p:cNvPicPr>
            <a:picLocks noChangeAspect="1"/>
          </p:cNvPicPr>
          <p:nvPr/>
        </p:nvPicPr>
        <p:blipFill>
          <a:blip r:embed="rId8"/>
          <a:stretch>
            <a:fillRect/>
          </a:stretch>
        </p:blipFill>
        <p:spPr>
          <a:xfrm>
            <a:off x="117414" y="-46181"/>
            <a:ext cx="5245100" cy="876300"/>
          </a:xfrm>
          <a:prstGeom prst="rect">
            <a:avLst/>
          </a:prstGeom>
        </p:spPr>
      </p:pic>
    </p:spTree>
    <p:extLst>
      <p:ext uri="{BB962C8B-B14F-4D97-AF65-F5344CB8AC3E}">
        <p14:creationId xmlns:p14="http://schemas.microsoft.com/office/powerpoint/2010/main" val="380603852"/>
      </p:ext>
    </p:extLst>
  </p:cSld>
  <p:clrMapOvr>
    <a:masterClrMapping/>
  </p:clrMapOvr>
  <mc:AlternateContent xmlns:mc="http://schemas.openxmlformats.org/markup-compatibility/2006" xmlns:p14="http://schemas.microsoft.com/office/powerpoint/2010/main">
    <mc:Choice Requires="p14">
      <p:transition spd="slow" p14:dur="2000" advTm="50472"/>
    </mc:Choice>
    <mc:Fallback xmlns="">
      <p:transition spd="slow" advTm="504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506716-5148-A74A-B1D4-0F62F983169F}"/>
              </a:ext>
            </a:extLst>
          </p:cNvPr>
          <p:cNvSpPr txBox="1">
            <a:spLocks/>
          </p:cNvSpPr>
          <p:nvPr/>
        </p:nvSpPr>
        <p:spPr>
          <a:xfrm>
            <a:off x="-131474" y="438442"/>
            <a:ext cx="9412406"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gn="ctr"/>
            <a:r>
              <a:rPr lang="en-US" sz="4100" i="0" dirty="0">
                <a:latin typeface="Abadi" panose="020B0604020104020204" pitchFamily="34" charset="0"/>
              </a:rPr>
              <a:t>﻿</a:t>
            </a:r>
            <a:r>
              <a:rPr lang="en-US" sz="4100" i="0" dirty="0">
                <a:latin typeface="+mn-lt"/>
              </a:rPr>
              <a:t>SIQ288-examples-3 distortion levels</a:t>
            </a:r>
          </a:p>
        </p:txBody>
      </p:sp>
      <p:pic>
        <p:nvPicPr>
          <p:cNvPr id="13" name="Picture 12" descr="A close up of a logo&#10;&#10;Description automatically generated">
            <a:extLst>
              <a:ext uri="{FF2B5EF4-FFF2-40B4-BE49-F238E27FC236}">
                <a16:creationId xmlns:a16="http://schemas.microsoft.com/office/drawing/2014/main" id="{DACD0AD1-7555-4247-9B1F-933E3E3E4569}"/>
              </a:ext>
            </a:extLst>
          </p:cNvPr>
          <p:cNvPicPr>
            <a:picLocks noChangeAspect="1"/>
          </p:cNvPicPr>
          <p:nvPr/>
        </p:nvPicPr>
        <p:blipFill>
          <a:blip r:embed="rId3"/>
          <a:stretch>
            <a:fillRect/>
          </a:stretch>
        </p:blipFill>
        <p:spPr>
          <a:xfrm>
            <a:off x="131909" y="2181579"/>
            <a:ext cx="3888000" cy="2592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A9218079-42E1-2146-9957-83A5FE6AA4CE}"/>
              </a:ext>
            </a:extLst>
          </p:cNvPr>
          <p:cNvPicPr>
            <a:picLocks noChangeAspect="1"/>
          </p:cNvPicPr>
          <p:nvPr/>
        </p:nvPicPr>
        <p:blipFill>
          <a:blip r:embed="rId4"/>
          <a:stretch>
            <a:fillRect/>
          </a:stretch>
        </p:blipFill>
        <p:spPr>
          <a:xfrm>
            <a:off x="4152000" y="2181579"/>
            <a:ext cx="3888000" cy="2592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3139096F-174A-DC4A-BCF3-69FE48FA38D0}"/>
              </a:ext>
            </a:extLst>
          </p:cNvPr>
          <p:cNvPicPr>
            <a:picLocks noChangeAspect="1"/>
          </p:cNvPicPr>
          <p:nvPr/>
        </p:nvPicPr>
        <p:blipFill>
          <a:blip r:embed="rId5"/>
          <a:stretch>
            <a:fillRect/>
          </a:stretch>
        </p:blipFill>
        <p:spPr>
          <a:xfrm>
            <a:off x="8172091" y="2181579"/>
            <a:ext cx="3888000" cy="2592000"/>
          </a:xfrm>
          <a:prstGeom prst="rect">
            <a:avLst/>
          </a:prstGeom>
        </p:spPr>
      </p:pic>
      <p:sp>
        <p:nvSpPr>
          <p:cNvPr id="18" name="TextBox 17">
            <a:extLst>
              <a:ext uri="{FF2B5EF4-FFF2-40B4-BE49-F238E27FC236}">
                <a16:creationId xmlns:a16="http://schemas.microsoft.com/office/drawing/2014/main" id="{3234A1F9-BEBC-B64E-8DC0-832BC674EB9E}"/>
              </a:ext>
            </a:extLst>
          </p:cNvPr>
          <p:cNvSpPr txBox="1"/>
          <p:nvPr/>
        </p:nvSpPr>
        <p:spPr>
          <a:xfrm>
            <a:off x="131909" y="5936738"/>
            <a:ext cx="9412407" cy="1231106"/>
          </a:xfrm>
          <a:prstGeom prst="rect">
            <a:avLst/>
          </a:prstGeom>
          <a:noFill/>
        </p:spPr>
        <p:txBody>
          <a:bodyPr wrap="square" rtlCol="0">
            <a:spAutoFit/>
          </a:bodyPr>
          <a:lstStyle/>
          <a:p>
            <a:r>
              <a:rPr lang="en-US" sz="800" dirty="0">
                <a:solidFill>
                  <a:schemeClr val="tx1">
                    <a:lumMod val="65000"/>
                    <a:lumOff val="35000"/>
                  </a:schemeClr>
                </a:solidFill>
              </a:rPr>
              <a:t>Ref: W. Zhang, A. </a:t>
            </a:r>
            <a:r>
              <a:rPr lang="en-US" sz="800" dirty="0" err="1">
                <a:solidFill>
                  <a:schemeClr val="tx1">
                    <a:lumMod val="65000"/>
                    <a:lumOff val="35000"/>
                  </a:schemeClr>
                </a:solidFill>
              </a:rPr>
              <a:t>Borji</a:t>
            </a:r>
            <a:r>
              <a:rPr lang="en-US" sz="800" dirty="0">
                <a:solidFill>
                  <a:schemeClr val="tx1">
                    <a:lumMod val="65000"/>
                    <a:lumOff val="35000"/>
                  </a:schemeClr>
                </a:solidFill>
              </a:rPr>
              <a:t>, Z. Wang, P. L. </a:t>
            </a:r>
            <a:r>
              <a:rPr lang="en-US" sz="800" dirty="0" err="1">
                <a:solidFill>
                  <a:schemeClr val="tx1">
                    <a:lumMod val="65000"/>
                    <a:lumOff val="35000"/>
                  </a:schemeClr>
                </a:solidFill>
              </a:rPr>
              <a:t>Callet</a:t>
            </a:r>
            <a:r>
              <a:rPr lang="en-US" sz="800" dirty="0">
                <a:solidFill>
                  <a:schemeClr val="tx1">
                    <a:lumMod val="65000"/>
                    <a:lumOff val="35000"/>
                  </a:schemeClr>
                </a:solidFill>
              </a:rPr>
              <a:t>, and H. Liu, “The Application of Visual Saliency Models in Objective Image Quality Assessment: A Statistical Evaluation,” IEEE Transactions on Neural Networks and Learning Systems, vol. 27, no. 6, pp. 1266–1278, Jun 2016.</a:t>
            </a:r>
          </a:p>
          <a:p>
            <a:r>
              <a:rPr lang="en-US" sz="800" dirty="0">
                <a:solidFill>
                  <a:schemeClr val="tx1">
                    <a:lumMod val="65000"/>
                    <a:lumOff val="35000"/>
                  </a:schemeClr>
                </a:solidFill>
              </a:rPr>
              <a:t>W. Zhang, Y. Tian, X. </a:t>
            </a:r>
            <a:r>
              <a:rPr lang="en-US" sz="800" dirty="0" err="1">
                <a:solidFill>
                  <a:schemeClr val="tx1">
                    <a:lumMod val="65000"/>
                    <a:lumOff val="35000"/>
                  </a:schemeClr>
                </a:solidFill>
              </a:rPr>
              <a:t>Zha</a:t>
            </a:r>
            <a:r>
              <a:rPr lang="en-US" sz="800" dirty="0">
                <a:solidFill>
                  <a:schemeClr val="tx1">
                    <a:lumMod val="65000"/>
                    <a:lumOff val="35000"/>
                  </a:schemeClr>
                </a:solidFill>
              </a:rPr>
              <a:t>, and H. Liu, “Benchmark in state-of-the-art visual saliency models for image quality assessment,” in IEEE International Conference on Acoustics, Speech and Signal Processing, May 2016, vol. 2016-May, pp. 1090–1094.</a:t>
            </a:r>
          </a:p>
          <a:p>
            <a:r>
              <a:rPr lang="en-US" sz="800" dirty="0">
                <a:solidFill>
                  <a:schemeClr val="tx1">
                    <a:lumMod val="65000"/>
                    <a:lumOff val="35000"/>
                  </a:schemeClr>
                </a:solidFill>
              </a:rPr>
              <a:t>W. Zhang and H. Liu, “Toward a Reliable Collection of Eye-Tracking Data for Image Quality Research: Challenges, Solutions, and Applications,” IEEE Transactions on Image Processing, vol. 26, no. 5, pp. 2424–2437, May 2017.</a:t>
            </a:r>
          </a:p>
          <a:p>
            <a:endParaRPr lang="en-US" sz="800" dirty="0">
              <a:solidFill>
                <a:schemeClr val="tx1">
                  <a:lumMod val="65000"/>
                  <a:lumOff val="35000"/>
                </a:schemeClr>
              </a:solidFill>
            </a:endParaRPr>
          </a:p>
          <a:p>
            <a:endParaRPr lang="en-US" dirty="0">
              <a:solidFill>
                <a:schemeClr val="tx1">
                  <a:lumMod val="65000"/>
                  <a:lumOff val="35000"/>
                </a:schemeClr>
              </a:solidFill>
            </a:endParaRPr>
          </a:p>
        </p:txBody>
      </p:sp>
      <p:grpSp>
        <p:nvGrpSpPr>
          <p:cNvPr id="19" name="Group 18">
            <a:extLst>
              <a:ext uri="{FF2B5EF4-FFF2-40B4-BE49-F238E27FC236}">
                <a16:creationId xmlns:a16="http://schemas.microsoft.com/office/drawing/2014/main" id="{49EECDE0-742C-7245-A771-58F80F6B472C}"/>
              </a:ext>
            </a:extLst>
          </p:cNvPr>
          <p:cNvGrpSpPr>
            <a:grpSpLocks noChangeAspect="1"/>
          </p:cNvGrpSpPr>
          <p:nvPr/>
        </p:nvGrpSpPr>
        <p:grpSpPr>
          <a:xfrm>
            <a:off x="9622026" y="6419558"/>
            <a:ext cx="2360451" cy="360000"/>
            <a:chOff x="139902" y="5667678"/>
            <a:chExt cx="7081353" cy="1080000"/>
          </a:xfrm>
        </p:grpSpPr>
        <p:grpSp>
          <p:nvGrpSpPr>
            <p:cNvPr id="20" name="Group 19">
              <a:extLst>
                <a:ext uri="{FF2B5EF4-FFF2-40B4-BE49-F238E27FC236}">
                  <a16:creationId xmlns:a16="http://schemas.microsoft.com/office/drawing/2014/main" id="{BC1C4FB4-52EA-2F4A-951C-A05B9F0AF26E}"/>
                </a:ext>
              </a:extLst>
            </p:cNvPr>
            <p:cNvGrpSpPr/>
            <p:nvPr/>
          </p:nvGrpSpPr>
          <p:grpSpPr>
            <a:xfrm>
              <a:off x="139902" y="5667678"/>
              <a:ext cx="5185447" cy="1080000"/>
              <a:chOff x="332828" y="5368816"/>
              <a:chExt cx="5185447" cy="1080000"/>
            </a:xfrm>
          </p:grpSpPr>
          <p:pic>
            <p:nvPicPr>
              <p:cNvPr id="22" name="Picture 21" descr="A close up of a sign&#10;&#10;Description automatically generated">
                <a:extLst>
                  <a:ext uri="{FF2B5EF4-FFF2-40B4-BE49-F238E27FC236}">
                    <a16:creationId xmlns:a16="http://schemas.microsoft.com/office/drawing/2014/main" id="{0FD93242-6162-B848-88EA-9C5B9AAEEE71}"/>
                  </a:ext>
                </a:extLst>
              </p:cNvPr>
              <p:cNvPicPr>
                <a:picLocks noChangeAspect="1"/>
              </p:cNvPicPr>
              <p:nvPr/>
            </p:nvPicPr>
            <p:blipFill>
              <a:blip r:embed="rId6"/>
              <a:stretch>
                <a:fillRect/>
              </a:stretch>
            </p:blipFill>
            <p:spPr>
              <a:xfrm>
                <a:off x="332828" y="5368816"/>
                <a:ext cx="1119273" cy="10800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B16F630D-B077-4046-ABF9-29E00F22452F}"/>
                  </a:ext>
                </a:extLst>
              </p:cNvPr>
              <p:cNvPicPr>
                <a:picLocks noChangeAspect="1"/>
              </p:cNvPicPr>
              <p:nvPr/>
            </p:nvPicPr>
            <p:blipFill>
              <a:blip r:embed="rId7"/>
              <a:stretch>
                <a:fillRect/>
              </a:stretch>
            </p:blipFill>
            <p:spPr>
              <a:xfrm>
                <a:off x="1591297" y="5368816"/>
                <a:ext cx="2701748" cy="1080000"/>
              </a:xfrm>
              <a:prstGeom prst="rect">
                <a:avLst/>
              </a:prstGeom>
            </p:spPr>
          </p:pic>
          <p:pic>
            <p:nvPicPr>
              <p:cNvPr id="24" name="Picture 23" descr="A close up of a can&#10;&#10;Description automatically generated">
                <a:extLst>
                  <a:ext uri="{FF2B5EF4-FFF2-40B4-BE49-F238E27FC236}">
                    <a16:creationId xmlns:a16="http://schemas.microsoft.com/office/drawing/2014/main" id="{BF0F8B50-51FB-8D43-9082-750D01DA95EF}"/>
                  </a:ext>
                </a:extLst>
              </p:cNvPr>
              <p:cNvPicPr>
                <a:picLocks noChangeAspect="1"/>
              </p:cNvPicPr>
              <p:nvPr/>
            </p:nvPicPr>
            <p:blipFill>
              <a:blip r:embed="rId8"/>
              <a:stretch>
                <a:fillRect/>
              </a:stretch>
            </p:blipFill>
            <p:spPr>
              <a:xfrm>
                <a:off x="4432241" y="5368816"/>
                <a:ext cx="1086034" cy="1080000"/>
              </a:xfrm>
              <a:prstGeom prst="rect">
                <a:avLst/>
              </a:prstGeom>
            </p:spPr>
          </p:pic>
        </p:grpSp>
        <p:pic>
          <p:nvPicPr>
            <p:cNvPr id="21" name="Picture 20" descr="A close up of a sign&#10;&#10;Description automatically generated">
              <a:extLst>
                <a:ext uri="{FF2B5EF4-FFF2-40B4-BE49-F238E27FC236}">
                  <a16:creationId xmlns:a16="http://schemas.microsoft.com/office/drawing/2014/main" id="{2DA56090-8995-8E48-9D11-8D5B0D049701}"/>
                </a:ext>
              </a:extLst>
            </p:cNvPr>
            <p:cNvPicPr>
              <a:picLocks noChangeAspect="1"/>
            </p:cNvPicPr>
            <p:nvPr/>
          </p:nvPicPr>
          <p:blipFill>
            <a:blip r:embed="rId9"/>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3815206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D1D0CF7-7D9D-854C-B819-0567AE87FF81}"/>
              </a:ext>
            </a:extLst>
          </p:cNvPr>
          <p:cNvGrpSpPr>
            <a:grpSpLocks noChangeAspect="1"/>
          </p:cNvGrpSpPr>
          <p:nvPr/>
        </p:nvGrpSpPr>
        <p:grpSpPr>
          <a:xfrm>
            <a:off x="9622026" y="6419558"/>
            <a:ext cx="2360451" cy="360000"/>
            <a:chOff x="139902" y="5667678"/>
            <a:chExt cx="7081353" cy="1080000"/>
          </a:xfrm>
        </p:grpSpPr>
        <p:grpSp>
          <p:nvGrpSpPr>
            <p:cNvPr id="35" name="Group 34">
              <a:extLst>
                <a:ext uri="{FF2B5EF4-FFF2-40B4-BE49-F238E27FC236}">
                  <a16:creationId xmlns:a16="http://schemas.microsoft.com/office/drawing/2014/main" id="{BDE27795-4424-044D-9ACF-93F28911BCBD}"/>
                </a:ext>
              </a:extLst>
            </p:cNvPr>
            <p:cNvGrpSpPr/>
            <p:nvPr/>
          </p:nvGrpSpPr>
          <p:grpSpPr>
            <a:xfrm>
              <a:off x="139902" y="5667678"/>
              <a:ext cx="5185447" cy="1080000"/>
              <a:chOff x="332828" y="5368816"/>
              <a:chExt cx="5185447" cy="1080000"/>
            </a:xfrm>
          </p:grpSpPr>
          <p:pic>
            <p:nvPicPr>
              <p:cNvPr id="37" name="Picture 36" descr="A close up of a sign&#10;&#10;Description automatically generated">
                <a:extLst>
                  <a:ext uri="{FF2B5EF4-FFF2-40B4-BE49-F238E27FC236}">
                    <a16:creationId xmlns:a16="http://schemas.microsoft.com/office/drawing/2014/main" id="{181ECEA4-1E4C-8849-BFDB-F78BF28D6D2B}"/>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38" name="Picture 37" descr="A close up of a logo&#10;&#10;Description automatically generated">
                <a:extLst>
                  <a:ext uri="{FF2B5EF4-FFF2-40B4-BE49-F238E27FC236}">
                    <a16:creationId xmlns:a16="http://schemas.microsoft.com/office/drawing/2014/main" id="{87444B0F-00DA-2249-94D8-A3F94FE9A45A}"/>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39" name="Picture 38" descr="A close up of a can&#10;&#10;Description automatically generated">
                <a:extLst>
                  <a:ext uri="{FF2B5EF4-FFF2-40B4-BE49-F238E27FC236}">
                    <a16:creationId xmlns:a16="http://schemas.microsoft.com/office/drawing/2014/main" id="{E6F82F87-DA30-A447-9009-1E7B2F925F48}"/>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36" name="Picture 35" descr="A close up of a sign&#10;&#10;Description automatically generated">
              <a:extLst>
                <a:ext uri="{FF2B5EF4-FFF2-40B4-BE49-F238E27FC236}">
                  <a16:creationId xmlns:a16="http://schemas.microsoft.com/office/drawing/2014/main" id="{55F4C308-3E56-D74C-B6BD-45DA612DFDF8}"/>
                </a:ext>
              </a:extLst>
            </p:cNvPr>
            <p:cNvPicPr>
              <a:picLocks noChangeAspect="1"/>
            </p:cNvPicPr>
            <p:nvPr/>
          </p:nvPicPr>
          <p:blipFill>
            <a:blip r:embed="rId6"/>
            <a:stretch>
              <a:fillRect/>
            </a:stretch>
          </p:blipFill>
          <p:spPr>
            <a:xfrm>
              <a:off x="5464546" y="5667678"/>
              <a:ext cx="1756709" cy="1080000"/>
            </a:xfrm>
            <a:prstGeom prst="rect">
              <a:avLst/>
            </a:prstGeom>
          </p:spPr>
        </p:pic>
      </p:grpSp>
      <p:sp>
        <p:nvSpPr>
          <p:cNvPr id="64" name="TextBox 63">
            <a:extLst>
              <a:ext uri="{FF2B5EF4-FFF2-40B4-BE49-F238E27FC236}">
                <a16:creationId xmlns:a16="http://schemas.microsoft.com/office/drawing/2014/main" id="{E97D5CEB-BF69-0E48-B5B3-897240A4EEA9}"/>
              </a:ext>
            </a:extLst>
          </p:cNvPr>
          <p:cNvSpPr txBox="1"/>
          <p:nvPr/>
        </p:nvSpPr>
        <p:spPr>
          <a:xfrm>
            <a:off x="34111" y="6022821"/>
            <a:ext cx="9828501" cy="1231106"/>
          </a:xfrm>
          <a:prstGeom prst="rect">
            <a:avLst/>
          </a:prstGeom>
          <a:noFill/>
        </p:spPr>
        <p:txBody>
          <a:bodyPr wrap="square" rtlCol="0">
            <a:spAutoFit/>
          </a:bodyPr>
          <a:lstStyle/>
          <a:p>
            <a:r>
              <a:rPr lang="en-US" sz="800" dirty="0">
                <a:solidFill>
                  <a:schemeClr val="tx1">
                    <a:lumMod val="65000"/>
                    <a:lumOff val="35000"/>
                  </a:schemeClr>
                </a:solidFill>
              </a:rPr>
              <a:t>Ref: W. Zhang, A. </a:t>
            </a:r>
            <a:r>
              <a:rPr lang="en-US" sz="800" dirty="0" err="1">
                <a:solidFill>
                  <a:schemeClr val="tx1">
                    <a:lumMod val="65000"/>
                    <a:lumOff val="35000"/>
                  </a:schemeClr>
                </a:solidFill>
              </a:rPr>
              <a:t>Borji</a:t>
            </a:r>
            <a:r>
              <a:rPr lang="en-US" sz="800" dirty="0">
                <a:solidFill>
                  <a:schemeClr val="tx1">
                    <a:lumMod val="65000"/>
                    <a:lumOff val="35000"/>
                  </a:schemeClr>
                </a:solidFill>
              </a:rPr>
              <a:t>, Z. Wang, P. L. </a:t>
            </a:r>
            <a:r>
              <a:rPr lang="en-US" sz="800" dirty="0" err="1">
                <a:solidFill>
                  <a:schemeClr val="tx1">
                    <a:lumMod val="65000"/>
                    <a:lumOff val="35000"/>
                  </a:schemeClr>
                </a:solidFill>
              </a:rPr>
              <a:t>Callet</a:t>
            </a:r>
            <a:r>
              <a:rPr lang="en-US" sz="800" dirty="0">
                <a:solidFill>
                  <a:schemeClr val="tx1">
                    <a:lumMod val="65000"/>
                    <a:lumOff val="35000"/>
                  </a:schemeClr>
                </a:solidFill>
              </a:rPr>
              <a:t>, and H. Liu, “The Application of Visual Saliency Models in Objective Image Quality Assessment: A Statistical Evaluation,” IEEE Transactions on Neural Networks and Learning Systems, vol. 27, no. 6, pp. 1266–1278, Jun 2016.</a:t>
            </a:r>
          </a:p>
          <a:p>
            <a:r>
              <a:rPr lang="en-US" sz="800" dirty="0">
                <a:solidFill>
                  <a:schemeClr val="tx1">
                    <a:lumMod val="65000"/>
                    <a:lumOff val="35000"/>
                  </a:schemeClr>
                </a:solidFill>
              </a:rPr>
              <a:t>W. Zhang, Y. Tian, X. </a:t>
            </a:r>
            <a:r>
              <a:rPr lang="en-US" sz="800" dirty="0" err="1">
                <a:solidFill>
                  <a:schemeClr val="tx1">
                    <a:lumMod val="65000"/>
                    <a:lumOff val="35000"/>
                  </a:schemeClr>
                </a:solidFill>
              </a:rPr>
              <a:t>Zha</a:t>
            </a:r>
            <a:r>
              <a:rPr lang="en-US" sz="800" dirty="0">
                <a:solidFill>
                  <a:schemeClr val="tx1">
                    <a:lumMod val="65000"/>
                    <a:lumOff val="35000"/>
                  </a:schemeClr>
                </a:solidFill>
              </a:rPr>
              <a:t>, and H. Liu, “Benchmark in state-of-the-art visual saliency models for image quality assessment,” in IEEE International Conference on Acoustics, Speech and Signal Processing, May 2016, vol. 2016-May, pp. 1090–1094.</a:t>
            </a:r>
          </a:p>
          <a:p>
            <a:r>
              <a:rPr lang="en-US" sz="800" dirty="0">
                <a:solidFill>
                  <a:schemeClr val="tx1">
                    <a:lumMod val="65000"/>
                    <a:lumOff val="35000"/>
                  </a:schemeClr>
                </a:solidFill>
              </a:rPr>
              <a:t>W. Zhang and H. Liu, “Toward a Reliable Collection of Eye-Tracking Data for Image Quality Research: Challenges, Solutions, and Applications,” IEEE Transactions on Image Processing, vol. 26, no. 5, pp. 2424–2437, May 2017.</a:t>
            </a:r>
          </a:p>
          <a:p>
            <a:endParaRPr lang="en-US" sz="800" dirty="0">
              <a:solidFill>
                <a:schemeClr val="tx1">
                  <a:lumMod val="65000"/>
                  <a:lumOff val="35000"/>
                </a:schemeClr>
              </a:solidFill>
            </a:endParaRPr>
          </a:p>
          <a:p>
            <a:endParaRPr lang="en-US" dirty="0">
              <a:solidFill>
                <a:schemeClr val="tx1">
                  <a:lumMod val="65000"/>
                  <a:lumOff val="35000"/>
                </a:schemeClr>
              </a:solidFill>
            </a:endParaRPr>
          </a:p>
        </p:txBody>
      </p:sp>
      <p:pic>
        <p:nvPicPr>
          <p:cNvPr id="4" name="Picture 3">
            <a:extLst>
              <a:ext uri="{FF2B5EF4-FFF2-40B4-BE49-F238E27FC236}">
                <a16:creationId xmlns:a16="http://schemas.microsoft.com/office/drawing/2014/main" id="{FA77F61D-91B0-1841-AE91-8F877EEAF846}"/>
              </a:ext>
            </a:extLst>
          </p:cNvPr>
          <p:cNvPicPr>
            <a:picLocks noChangeAspect="1"/>
          </p:cNvPicPr>
          <p:nvPr/>
        </p:nvPicPr>
        <p:blipFill rotWithShape="1">
          <a:blip r:embed="rId7"/>
          <a:srcRect l="34183" r="32404" b="81802"/>
          <a:stretch/>
        </p:blipFill>
        <p:spPr>
          <a:xfrm>
            <a:off x="313984" y="2019506"/>
            <a:ext cx="4245697" cy="2818988"/>
          </a:xfrm>
          <a:prstGeom prst="rect">
            <a:avLst/>
          </a:prstGeom>
        </p:spPr>
      </p:pic>
      <p:sp>
        <p:nvSpPr>
          <p:cNvPr id="5" name="Title 1">
            <a:extLst>
              <a:ext uri="{FF2B5EF4-FFF2-40B4-BE49-F238E27FC236}">
                <a16:creationId xmlns:a16="http://schemas.microsoft.com/office/drawing/2014/main" id="{B6503EC7-FA06-8748-97F8-66AC4C10F6E1}"/>
              </a:ext>
            </a:extLst>
          </p:cNvPr>
          <p:cNvSpPr txBox="1">
            <a:spLocks/>
          </p:cNvSpPr>
          <p:nvPr/>
        </p:nvSpPr>
        <p:spPr>
          <a:xfrm>
            <a:off x="-2180163" y="241928"/>
            <a:ext cx="9412406"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gn="ctr"/>
            <a:r>
              <a:rPr lang="en-US" sz="4100" i="0" dirty="0">
                <a:latin typeface="Abadi" panose="020B0604020104020204" pitchFamily="34" charset="0"/>
              </a:rPr>
              <a:t>﻿</a:t>
            </a:r>
            <a:r>
              <a:rPr lang="en-US" sz="4100" i="0" dirty="0">
                <a:latin typeface="+mn-lt"/>
              </a:rPr>
              <a:t>SIQ288-examples</a:t>
            </a:r>
          </a:p>
        </p:txBody>
      </p:sp>
      <p:pic>
        <p:nvPicPr>
          <p:cNvPr id="77" name="Picture 76">
            <a:extLst>
              <a:ext uri="{FF2B5EF4-FFF2-40B4-BE49-F238E27FC236}">
                <a16:creationId xmlns:a16="http://schemas.microsoft.com/office/drawing/2014/main" id="{00A5FAE9-6D84-2840-B5D0-2537366A7D33}"/>
              </a:ext>
            </a:extLst>
          </p:cNvPr>
          <p:cNvPicPr>
            <a:picLocks noChangeAspect="1"/>
          </p:cNvPicPr>
          <p:nvPr/>
        </p:nvPicPr>
        <p:blipFill rotWithShape="1">
          <a:blip r:embed="rId8"/>
          <a:srcRect l="2502" t="18119"/>
          <a:stretch/>
        </p:blipFill>
        <p:spPr>
          <a:xfrm>
            <a:off x="3863079" y="105954"/>
            <a:ext cx="7125418" cy="7294846"/>
          </a:xfrm>
          <a:prstGeom prst="rect">
            <a:avLst/>
          </a:prstGeom>
        </p:spPr>
      </p:pic>
      <p:grpSp>
        <p:nvGrpSpPr>
          <p:cNvPr id="2" name="Group 1">
            <a:extLst>
              <a:ext uri="{FF2B5EF4-FFF2-40B4-BE49-F238E27FC236}">
                <a16:creationId xmlns:a16="http://schemas.microsoft.com/office/drawing/2014/main" id="{04DA7010-82EC-6645-9DE5-0140F4E4A996}"/>
              </a:ext>
            </a:extLst>
          </p:cNvPr>
          <p:cNvGrpSpPr/>
          <p:nvPr/>
        </p:nvGrpSpPr>
        <p:grpSpPr>
          <a:xfrm>
            <a:off x="913403" y="105954"/>
            <a:ext cx="9207426" cy="6661672"/>
            <a:chOff x="1002611" y="105954"/>
            <a:chExt cx="9207426" cy="6661672"/>
          </a:xfrm>
        </p:grpSpPr>
        <p:grpSp>
          <p:nvGrpSpPr>
            <p:cNvPr id="47" name="Group 46">
              <a:extLst>
                <a:ext uri="{FF2B5EF4-FFF2-40B4-BE49-F238E27FC236}">
                  <a16:creationId xmlns:a16="http://schemas.microsoft.com/office/drawing/2014/main" id="{BE7B3D1A-2A22-9240-804E-0D4C7612397F}"/>
                </a:ext>
              </a:extLst>
            </p:cNvPr>
            <p:cNvGrpSpPr/>
            <p:nvPr/>
          </p:nvGrpSpPr>
          <p:grpSpPr>
            <a:xfrm>
              <a:off x="4773894" y="105954"/>
              <a:ext cx="5436143" cy="6661672"/>
              <a:chOff x="6029645" y="172085"/>
              <a:chExt cx="5436143" cy="6661672"/>
            </a:xfrm>
          </p:grpSpPr>
          <p:pic>
            <p:nvPicPr>
              <p:cNvPr id="49" name="Picture 48" descr="A close up of a logo&#10;&#10;Description automatically generated">
                <a:extLst>
                  <a:ext uri="{FF2B5EF4-FFF2-40B4-BE49-F238E27FC236}">
                    <a16:creationId xmlns:a16="http://schemas.microsoft.com/office/drawing/2014/main" id="{1C9B348D-FB23-EB40-AA2C-2261E3AE24C9}"/>
                  </a:ext>
                </a:extLst>
              </p:cNvPr>
              <p:cNvPicPr>
                <a:picLocks noChangeAspect="1"/>
              </p:cNvPicPr>
              <p:nvPr/>
            </p:nvPicPr>
            <p:blipFill>
              <a:blip r:embed="rId9"/>
              <a:stretch>
                <a:fillRect/>
              </a:stretch>
            </p:blipFill>
            <p:spPr>
              <a:xfrm>
                <a:off x="6031584" y="178114"/>
                <a:ext cx="1782000" cy="11880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70B3C42C-EF1F-0F4E-B7D1-5C4E3C752076}"/>
                  </a:ext>
                </a:extLst>
              </p:cNvPr>
              <p:cNvPicPr>
                <a:picLocks noChangeAspect="1"/>
              </p:cNvPicPr>
              <p:nvPr/>
            </p:nvPicPr>
            <p:blipFill>
              <a:blip r:embed="rId10"/>
              <a:stretch>
                <a:fillRect/>
              </a:stretch>
            </p:blipFill>
            <p:spPr>
              <a:xfrm>
                <a:off x="7857686" y="172500"/>
                <a:ext cx="1782000" cy="1188000"/>
              </a:xfrm>
              <a:prstGeom prst="rect">
                <a:avLst/>
              </a:prstGeom>
            </p:spPr>
          </p:pic>
          <p:pic>
            <p:nvPicPr>
              <p:cNvPr id="51" name="Picture 50" descr="A close up of a logo&#10;&#10;Description automatically generated">
                <a:extLst>
                  <a:ext uri="{FF2B5EF4-FFF2-40B4-BE49-F238E27FC236}">
                    <a16:creationId xmlns:a16="http://schemas.microsoft.com/office/drawing/2014/main" id="{FCB2D85C-0D99-F34C-96A8-BBD3ADEE1979}"/>
                  </a:ext>
                </a:extLst>
              </p:cNvPr>
              <p:cNvPicPr>
                <a:picLocks noChangeAspect="1"/>
              </p:cNvPicPr>
              <p:nvPr/>
            </p:nvPicPr>
            <p:blipFill>
              <a:blip r:embed="rId11"/>
              <a:stretch>
                <a:fillRect/>
              </a:stretch>
            </p:blipFill>
            <p:spPr>
              <a:xfrm>
                <a:off x="9683788" y="172085"/>
                <a:ext cx="1782000" cy="1188000"/>
              </a:xfrm>
              <a:prstGeom prst="rect">
                <a:avLst/>
              </a:prstGeom>
            </p:spPr>
          </p:pic>
          <p:pic>
            <p:nvPicPr>
              <p:cNvPr id="52" name="Picture 51" descr="A close up of a logo&#10;&#10;Description automatically generated">
                <a:extLst>
                  <a:ext uri="{FF2B5EF4-FFF2-40B4-BE49-F238E27FC236}">
                    <a16:creationId xmlns:a16="http://schemas.microsoft.com/office/drawing/2014/main" id="{1AC500D9-9B88-B14C-BF48-AEA2A185B2A0}"/>
                  </a:ext>
                </a:extLst>
              </p:cNvPr>
              <p:cNvPicPr>
                <a:picLocks noChangeAspect="1"/>
              </p:cNvPicPr>
              <p:nvPr/>
            </p:nvPicPr>
            <p:blipFill>
              <a:blip r:embed="rId12"/>
              <a:stretch>
                <a:fillRect/>
              </a:stretch>
            </p:blipFill>
            <p:spPr>
              <a:xfrm>
                <a:off x="6031584" y="1560903"/>
                <a:ext cx="1782000" cy="1188000"/>
              </a:xfrm>
              <a:prstGeom prst="rect">
                <a:avLst/>
              </a:prstGeom>
            </p:spPr>
          </p:pic>
          <p:pic>
            <p:nvPicPr>
              <p:cNvPr id="53" name="Picture 52" descr="A close up of a logo&#10;&#10;Description automatically generated">
                <a:extLst>
                  <a:ext uri="{FF2B5EF4-FFF2-40B4-BE49-F238E27FC236}">
                    <a16:creationId xmlns:a16="http://schemas.microsoft.com/office/drawing/2014/main" id="{519F5BAE-60B4-AE45-9F3D-40BFEAB7385C}"/>
                  </a:ext>
                </a:extLst>
              </p:cNvPr>
              <p:cNvPicPr>
                <a:picLocks noChangeAspect="1"/>
              </p:cNvPicPr>
              <p:nvPr/>
            </p:nvPicPr>
            <p:blipFill>
              <a:blip r:embed="rId13"/>
              <a:stretch>
                <a:fillRect/>
              </a:stretch>
            </p:blipFill>
            <p:spPr>
              <a:xfrm>
                <a:off x="7857686" y="1555154"/>
                <a:ext cx="1782000" cy="1188000"/>
              </a:xfrm>
              <a:prstGeom prst="rect">
                <a:avLst/>
              </a:prstGeom>
            </p:spPr>
          </p:pic>
          <p:pic>
            <p:nvPicPr>
              <p:cNvPr id="54" name="Picture 53" descr="A close up of a logo&#10;&#10;Description automatically generated">
                <a:extLst>
                  <a:ext uri="{FF2B5EF4-FFF2-40B4-BE49-F238E27FC236}">
                    <a16:creationId xmlns:a16="http://schemas.microsoft.com/office/drawing/2014/main" id="{50B1C843-6E93-5D44-A6A1-BFB3B8BA4F7F}"/>
                  </a:ext>
                </a:extLst>
              </p:cNvPr>
              <p:cNvPicPr>
                <a:picLocks noChangeAspect="1"/>
              </p:cNvPicPr>
              <p:nvPr/>
            </p:nvPicPr>
            <p:blipFill>
              <a:blip r:embed="rId14"/>
              <a:stretch>
                <a:fillRect/>
              </a:stretch>
            </p:blipFill>
            <p:spPr>
              <a:xfrm>
                <a:off x="9683788" y="1555154"/>
                <a:ext cx="1782000" cy="11880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C2FABA70-F000-B448-8147-3EAC67098CFC}"/>
                  </a:ext>
                </a:extLst>
              </p:cNvPr>
              <p:cNvPicPr>
                <a:picLocks noChangeAspect="1"/>
              </p:cNvPicPr>
              <p:nvPr/>
            </p:nvPicPr>
            <p:blipFill>
              <a:blip r:embed="rId15"/>
              <a:stretch>
                <a:fillRect/>
              </a:stretch>
            </p:blipFill>
            <p:spPr>
              <a:xfrm>
                <a:off x="6031584" y="2915215"/>
                <a:ext cx="1782000" cy="1188000"/>
              </a:xfrm>
              <a:prstGeom prst="rect">
                <a:avLst/>
              </a:prstGeom>
            </p:spPr>
          </p:pic>
          <p:pic>
            <p:nvPicPr>
              <p:cNvPr id="56" name="Picture 55" descr="A close up of a logo&#10;&#10;Description automatically generated">
                <a:extLst>
                  <a:ext uri="{FF2B5EF4-FFF2-40B4-BE49-F238E27FC236}">
                    <a16:creationId xmlns:a16="http://schemas.microsoft.com/office/drawing/2014/main" id="{84F27694-5108-D149-9232-9BE84784CB3B}"/>
                  </a:ext>
                </a:extLst>
              </p:cNvPr>
              <p:cNvPicPr>
                <a:picLocks noChangeAspect="1"/>
              </p:cNvPicPr>
              <p:nvPr/>
            </p:nvPicPr>
            <p:blipFill>
              <a:blip r:embed="rId16"/>
              <a:stretch>
                <a:fillRect/>
              </a:stretch>
            </p:blipFill>
            <p:spPr>
              <a:xfrm>
                <a:off x="7848090" y="2937808"/>
                <a:ext cx="1782000" cy="1188000"/>
              </a:xfrm>
              <a:prstGeom prst="rect">
                <a:avLst/>
              </a:prstGeom>
            </p:spPr>
          </p:pic>
          <p:pic>
            <p:nvPicPr>
              <p:cNvPr id="57" name="Picture 56" descr="A close up of a logo&#10;&#10;Description automatically generated">
                <a:extLst>
                  <a:ext uri="{FF2B5EF4-FFF2-40B4-BE49-F238E27FC236}">
                    <a16:creationId xmlns:a16="http://schemas.microsoft.com/office/drawing/2014/main" id="{ACBACFC9-013D-5F46-B720-DD60399416C6}"/>
                  </a:ext>
                </a:extLst>
              </p:cNvPr>
              <p:cNvPicPr>
                <a:picLocks noChangeAspect="1"/>
              </p:cNvPicPr>
              <p:nvPr/>
            </p:nvPicPr>
            <p:blipFill>
              <a:blip r:embed="rId17"/>
              <a:stretch>
                <a:fillRect/>
              </a:stretch>
            </p:blipFill>
            <p:spPr>
              <a:xfrm>
                <a:off x="9683788" y="2917820"/>
                <a:ext cx="1782000" cy="1188000"/>
              </a:xfrm>
              <a:prstGeom prst="rect">
                <a:avLst/>
              </a:prstGeom>
            </p:spPr>
          </p:pic>
          <p:pic>
            <p:nvPicPr>
              <p:cNvPr id="58" name="Picture 57" descr="A close up of a logo&#10;&#10;Description automatically generated">
                <a:extLst>
                  <a:ext uri="{FF2B5EF4-FFF2-40B4-BE49-F238E27FC236}">
                    <a16:creationId xmlns:a16="http://schemas.microsoft.com/office/drawing/2014/main" id="{50EDFBBC-13ED-5E44-ABB8-1BADDC81828A}"/>
                  </a:ext>
                </a:extLst>
              </p:cNvPr>
              <p:cNvPicPr>
                <a:picLocks noChangeAspect="1"/>
              </p:cNvPicPr>
              <p:nvPr/>
            </p:nvPicPr>
            <p:blipFill>
              <a:blip r:embed="rId18"/>
              <a:stretch>
                <a:fillRect/>
              </a:stretch>
            </p:blipFill>
            <p:spPr>
              <a:xfrm>
                <a:off x="6029645" y="4280486"/>
                <a:ext cx="1782000" cy="11880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BDFC90A-B18C-6946-8638-A4A06FBDF06B}"/>
                  </a:ext>
                </a:extLst>
              </p:cNvPr>
              <p:cNvPicPr>
                <a:picLocks noChangeAspect="1"/>
              </p:cNvPicPr>
              <p:nvPr/>
            </p:nvPicPr>
            <p:blipFill>
              <a:blip r:embed="rId19"/>
              <a:stretch>
                <a:fillRect/>
              </a:stretch>
            </p:blipFill>
            <p:spPr>
              <a:xfrm>
                <a:off x="7848090" y="4280486"/>
                <a:ext cx="1782000" cy="1188000"/>
              </a:xfrm>
              <a:prstGeom prst="rect">
                <a:avLst/>
              </a:prstGeom>
            </p:spPr>
          </p:pic>
          <p:pic>
            <p:nvPicPr>
              <p:cNvPr id="60" name="Picture 59" descr="A close up of a logo&#10;&#10;Description automatically generated">
                <a:extLst>
                  <a:ext uri="{FF2B5EF4-FFF2-40B4-BE49-F238E27FC236}">
                    <a16:creationId xmlns:a16="http://schemas.microsoft.com/office/drawing/2014/main" id="{0C82F58B-E458-5342-8EE7-ABB85DCDA495}"/>
                  </a:ext>
                </a:extLst>
              </p:cNvPr>
              <p:cNvPicPr>
                <a:picLocks noChangeAspect="1"/>
              </p:cNvPicPr>
              <p:nvPr/>
            </p:nvPicPr>
            <p:blipFill>
              <a:blip r:embed="rId20"/>
              <a:stretch>
                <a:fillRect/>
              </a:stretch>
            </p:blipFill>
            <p:spPr>
              <a:xfrm>
                <a:off x="9683788" y="4280486"/>
                <a:ext cx="1782000" cy="118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C81CDAA0-6E19-9D41-B9CF-9E6E73EE6D68}"/>
                  </a:ext>
                </a:extLst>
              </p:cNvPr>
              <p:cNvPicPr>
                <a:picLocks noChangeAspect="1"/>
              </p:cNvPicPr>
              <p:nvPr/>
            </p:nvPicPr>
            <p:blipFill>
              <a:blip r:embed="rId21"/>
              <a:stretch>
                <a:fillRect/>
              </a:stretch>
            </p:blipFill>
            <p:spPr>
              <a:xfrm>
                <a:off x="6029645" y="5645757"/>
                <a:ext cx="1782000" cy="1188000"/>
              </a:xfrm>
              <a:prstGeom prst="rect">
                <a:avLst/>
              </a:prstGeom>
            </p:spPr>
          </p:pic>
          <p:pic>
            <p:nvPicPr>
              <p:cNvPr id="62" name="Picture 61" descr="A close up of a logo&#10;&#10;Description automatically generated">
                <a:extLst>
                  <a:ext uri="{FF2B5EF4-FFF2-40B4-BE49-F238E27FC236}">
                    <a16:creationId xmlns:a16="http://schemas.microsoft.com/office/drawing/2014/main" id="{42C1A4D4-55C4-364D-AC22-54BA424D7904}"/>
                  </a:ext>
                </a:extLst>
              </p:cNvPr>
              <p:cNvPicPr>
                <a:picLocks noChangeAspect="1"/>
              </p:cNvPicPr>
              <p:nvPr/>
            </p:nvPicPr>
            <p:blipFill>
              <a:blip r:embed="rId22"/>
              <a:stretch>
                <a:fillRect/>
              </a:stretch>
            </p:blipFill>
            <p:spPr>
              <a:xfrm>
                <a:off x="7854456" y="5643366"/>
                <a:ext cx="1782000" cy="11880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978603AE-87B1-4F41-84F2-726366745118}"/>
                  </a:ext>
                </a:extLst>
              </p:cNvPr>
              <p:cNvPicPr>
                <a:picLocks noChangeAspect="1"/>
              </p:cNvPicPr>
              <p:nvPr/>
            </p:nvPicPr>
            <p:blipFill>
              <a:blip r:embed="rId23"/>
              <a:stretch>
                <a:fillRect/>
              </a:stretch>
            </p:blipFill>
            <p:spPr>
              <a:xfrm>
                <a:off x="9678848" y="5643152"/>
                <a:ext cx="1782000" cy="1188000"/>
              </a:xfrm>
              <a:prstGeom prst="rect">
                <a:avLst/>
              </a:prstGeom>
            </p:spPr>
          </p:pic>
        </p:grpSp>
        <p:pic>
          <p:nvPicPr>
            <p:cNvPr id="48" name="Picture 47" descr="A close up of a logo&#10;&#10;Description automatically generated">
              <a:extLst>
                <a:ext uri="{FF2B5EF4-FFF2-40B4-BE49-F238E27FC236}">
                  <a16:creationId xmlns:a16="http://schemas.microsoft.com/office/drawing/2014/main" id="{436823A1-35E9-3746-A501-FB619EBC8418}"/>
                </a:ext>
              </a:extLst>
            </p:cNvPr>
            <p:cNvPicPr>
              <a:picLocks noChangeAspect="1"/>
            </p:cNvPicPr>
            <p:nvPr/>
          </p:nvPicPr>
          <p:blipFill>
            <a:blip r:embed="rId24"/>
            <a:stretch>
              <a:fillRect/>
            </a:stretch>
          </p:blipFill>
          <p:spPr>
            <a:xfrm>
              <a:off x="1002611" y="2484134"/>
              <a:ext cx="3078000" cy="2052000"/>
            </a:xfrm>
            <a:prstGeom prst="rect">
              <a:avLst/>
            </a:prstGeom>
          </p:spPr>
        </p:pic>
      </p:grpSp>
      <p:sp>
        <p:nvSpPr>
          <p:cNvPr id="30" name="TextBox 29">
            <a:extLst>
              <a:ext uri="{FF2B5EF4-FFF2-40B4-BE49-F238E27FC236}">
                <a16:creationId xmlns:a16="http://schemas.microsoft.com/office/drawing/2014/main" id="{5C0A4FFA-646D-FE4C-9322-5D14DDC2AFF8}"/>
              </a:ext>
            </a:extLst>
          </p:cNvPr>
          <p:cNvSpPr txBox="1"/>
          <p:nvPr/>
        </p:nvSpPr>
        <p:spPr>
          <a:xfrm>
            <a:off x="8156756" y="22013"/>
            <a:ext cx="2061743" cy="1380598"/>
          </a:xfrm>
          <a:prstGeom prst="rect">
            <a:avLst/>
          </a:prstGeom>
          <a:noFill/>
          <a:ln w="127000">
            <a:solidFill>
              <a:srgbClr val="FF0000"/>
            </a:solidFill>
          </a:ln>
        </p:spPr>
        <p:txBody>
          <a:bodyPr wrap="square" rtlCol="0">
            <a:spAutoFit/>
          </a:bodyPr>
          <a:lstStyle/>
          <a:p>
            <a:endParaRPr lang="en-US" dirty="0"/>
          </a:p>
        </p:txBody>
      </p:sp>
      <p:sp>
        <p:nvSpPr>
          <p:cNvPr id="32" name="TextBox 31">
            <a:extLst>
              <a:ext uri="{FF2B5EF4-FFF2-40B4-BE49-F238E27FC236}">
                <a16:creationId xmlns:a16="http://schemas.microsoft.com/office/drawing/2014/main" id="{C1321183-E941-3548-BB4B-385F3E46CB79}"/>
              </a:ext>
            </a:extLst>
          </p:cNvPr>
          <p:cNvSpPr txBox="1"/>
          <p:nvPr/>
        </p:nvSpPr>
        <p:spPr>
          <a:xfrm>
            <a:off x="8156756" y="5480722"/>
            <a:ext cx="2136265" cy="1380598"/>
          </a:xfrm>
          <a:prstGeom prst="rect">
            <a:avLst/>
          </a:prstGeom>
          <a:noFill/>
          <a:ln w="127000">
            <a:solidFill>
              <a:srgbClr val="FF0000"/>
            </a:solidFill>
          </a:ln>
        </p:spPr>
        <p:txBody>
          <a:bodyPr wrap="square" rtlCol="0">
            <a:spAutoFit/>
          </a:bodyPr>
          <a:lstStyle/>
          <a:p>
            <a:endParaRPr lang="en-US" dirty="0"/>
          </a:p>
        </p:txBody>
      </p:sp>
      <p:sp>
        <p:nvSpPr>
          <p:cNvPr id="33" name="TextBox 32">
            <a:extLst>
              <a:ext uri="{FF2B5EF4-FFF2-40B4-BE49-F238E27FC236}">
                <a16:creationId xmlns:a16="http://schemas.microsoft.com/office/drawing/2014/main" id="{D23358BD-7933-414B-A529-F4C5CD8FEF53}"/>
              </a:ext>
            </a:extLst>
          </p:cNvPr>
          <p:cNvSpPr txBox="1"/>
          <p:nvPr/>
        </p:nvSpPr>
        <p:spPr>
          <a:xfrm>
            <a:off x="721166" y="2235860"/>
            <a:ext cx="3462474" cy="2794238"/>
          </a:xfrm>
          <a:prstGeom prst="rect">
            <a:avLst/>
          </a:prstGeom>
          <a:noFill/>
          <a:ln w="1270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370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3884D-262D-B345-B6E0-B1631079B8DC}"/>
              </a:ext>
            </a:extLst>
          </p:cNvPr>
          <p:cNvSpPr/>
          <p:nvPr/>
        </p:nvSpPr>
        <p:spPr>
          <a:xfrm>
            <a:off x="628262" y="613321"/>
            <a:ext cx="7125419" cy="738664"/>
          </a:xfrm>
          <a:prstGeom prst="rect">
            <a:avLst/>
          </a:prstGeom>
        </p:spPr>
        <p:txBody>
          <a:bodyPr wrap="square">
            <a:spAutoFit/>
          </a:bodyPr>
          <a:lstStyle/>
          <a:p>
            <a:r>
              <a:rPr lang="en-GB" sz="4100" dirty="0"/>
              <a:t>Visual Saliency Models</a:t>
            </a:r>
          </a:p>
        </p:txBody>
      </p:sp>
      <p:sp>
        <p:nvSpPr>
          <p:cNvPr id="3" name="Rectangle 2">
            <a:extLst>
              <a:ext uri="{FF2B5EF4-FFF2-40B4-BE49-F238E27FC236}">
                <a16:creationId xmlns:a16="http://schemas.microsoft.com/office/drawing/2014/main" id="{26513210-5C5D-4447-B234-3899DF16C88E}"/>
              </a:ext>
            </a:extLst>
          </p:cNvPr>
          <p:cNvSpPr/>
          <p:nvPr/>
        </p:nvSpPr>
        <p:spPr>
          <a:xfrm>
            <a:off x="841492" y="1412871"/>
            <a:ext cx="10555415" cy="5170646"/>
          </a:xfrm>
          <a:prstGeom prst="rect">
            <a:avLst/>
          </a:prstGeom>
        </p:spPr>
        <p:txBody>
          <a:bodyPr wrap="square">
            <a:spAutoFit/>
          </a:bodyPr>
          <a:lstStyle/>
          <a:p>
            <a:pPr marL="342900" indent="-342900">
              <a:buFont typeface="Arial" panose="020B0604020202020204" pitchFamily="34" charset="0"/>
              <a:buChar char="•"/>
            </a:pPr>
            <a:r>
              <a:rPr lang="en-GB" sz="2200" dirty="0"/>
              <a:t>10 models total (5 Traditional models VS 5 Deep learning models)</a:t>
            </a:r>
          </a:p>
          <a:p>
            <a:pPr marL="800100" lvl="1" indent="-342900">
              <a:buFont typeface="Wingdings" pitchFamily="2" charset="2"/>
              <a:buChar char="Ø"/>
            </a:pPr>
            <a:r>
              <a:rPr lang="en-GB" sz="2200" dirty="0"/>
              <a:t>DL-models : </a:t>
            </a:r>
            <a:r>
              <a:rPr lang="en-GB" sz="2200" b="1" dirty="0"/>
              <a:t>Top</a:t>
            </a:r>
            <a:r>
              <a:rPr lang="en-GB" sz="2200" dirty="0"/>
              <a:t> </a:t>
            </a:r>
            <a:r>
              <a:rPr lang="en-GB" sz="2200" b="1" dirty="0"/>
              <a:t>5</a:t>
            </a:r>
            <a:r>
              <a:rPr lang="en-GB" sz="2200" dirty="0"/>
              <a:t> implementable models from MIT benchmark. </a:t>
            </a:r>
          </a:p>
          <a:p>
            <a:pPr marL="1257300" lvl="2" indent="-342900">
              <a:buFont typeface="Courier New" panose="02070309020205020404" pitchFamily="49" charset="0"/>
              <a:buChar char="o"/>
            </a:pPr>
            <a:r>
              <a:rPr lang="en-GB" sz="2200" dirty="0"/>
              <a:t>Saliency Attentive Model (SAM-VGG)</a:t>
            </a:r>
          </a:p>
          <a:p>
            <a:pPr marL="1257300" lvl="2" indent="-342900">
              <a:buFont typeface="Courier New" panose="02070309020205020404" pitchFamily="49" charset="0"/>
              <a:buChar char="o"/>
            </a:pPr>
            <a:r>
              <a:rPr lang="en-GB" sz="2200" dirty="0"/>
              <a:t>Saliency Attentive Model (SAM-</a:t>
            </a:r>
            <a:r>
              <a:rPr lang="en-GB" sz="2200" dirty="0" err="1"/>
              <a:t>ResNet</a:t>
            </a:r>
            <a:r>
              <a:rPr lang="en-GB" sz="2200" dirty="0"/>
              <a:t>)</a:t>
            </a:r>
          </a:p>
          <a:p>
            <a:pPr marL="1257300" lvl="2" indent="-342900">
              <a:buFont typeface="Courier New" panose="02070309020205020404" pitchFamily="49" charset="0"/>
              <a:buChar char="o"/>
            </a:pPr>
            <a:r>
              <a:rPr lang="en-GB" sz="2200" dirty="0"/>
              <a:t>Multi-level network for saliency predictions (ML-Net)</a:t>
            </a:r>
          </a:p>
          <a:p>
            <a:pPr marL="1257300" lvl="2" indent="-342900">
              <a:buFont typeface="Courier New" panose="02070309020205020404" pitchFamily="49" charset="0"/>
              <a:buChar char="o"/>
            </a:pPr>
            <a:r>
              <a:rPr lang="en-GB" sz="2200" dirty="0"/>
              <a:t>Saliency Generative Adversarial Networks (</a:t>
            </a:r>
            <a:r>
              <a:rPr lang="en-GB" sz="2200" dirty="0" err="1"/>
              <a:t>SalGAN</a:t>
            </a:r>
            <a:r>
              <a:rPr lang="en-GB" sz="2200" dirty="0"/>
              <a:t>)</a:t>
            </a:r>
          </a:p>
          <a:p>
            <a:pPr marL="1257300" lvl="2" indent="-342900">
              <a:buFont typeface="Courier New" panose="02070309020205020404" pitchFamily="49" charset="0"/>
              <a:buChar char="o"/>
            </a:pPr>
            <a:r>
              <a:rPr lang="en-GB" sz="2200" dirty="0"/>
              <a:t>MSI-Net</a:t>
            </a:r>
          </a:p>
          <a:p>
            <a:pPr marL="800100" lvl="1" indent="-342900">
              <a:buFont typeface="Wingdings" pitchFamily="2" charset="2"/>
              <a:buChar char="Ø"/>
            </a:pPr>
            <a:r>
              <a:rPr lang="en-GB" sz="2200" dirty="0"/>
              <a:t>Classical models: 5 </a:t>
            </a:r>
            <a:r>
              <a:rPr lang="en-GB" sz="2200" b="1" dirty="0"/>
              <a:t>well</a:t>
            </a:r>
            <a:r>
              <a:rPr lang="en-GB" sz="2200" dirty="0"/>
              <a:t> </a:t>
            </a:r>
            <a:r>
              <a:rPr lang="en-GB" sz="2200" b="1" dirty="0"/>
              <a:t>performed</a:t>
            </a:r>
            <a:r>
              <a:rPr lang="en-GB" sz="2200" dirty="0"/>
              <a:t> models selected</a:t>
            </a:r>
          </a:p>
          <a:p>
            <a:pPr marL="1257300" lvl="2" indent="-342900">
              <a:buFont typeface="Courier New" panose="02070309020205020404" pitchFamily="49" charset="0"/>
              <a:buChar char="o"/>
            </a:pPr>
            <a:r>
              <a:rPr lang="en-GB" sz="2200" dirty="0"/>
              <a:t>Contextual guidance model (Torralba)</a:t>
            </a:r>
          </a:p>
          <a:p>
            <a:pPr marL="1257300" lvl="2" indent="-342900">
              <a:buFont typeface="Courier New" panose="02070309020205020404" pitchFamily="49" charset="0"/>
              <a:buChar char="o"/>
            </a:pPr>
            <a:r>
              <a:rPr lang="en-GB" sz="2200" dirty="0"/>
              <a:t>ittiKoch2 (ITTI)</a:t>
            </a:r>
          </a:p>
          <a:p>
            <a:pPr marL="1257300" lvl="2" indent="-342900">
              <a:buFont typeface="Courier New" panose="02070309020205020404" pitchFamily="49" charset="0"/>
              <a:buChar char="o"/>
            </a:pPr>
            <a:r>
              <a:rPr lang="en-GB" sz="2200" dirty="0"/>
              <a:t>Graph-Based Visual Saliency (GBVS) </a:t>
            </a:r>
          </a:p>
          <a:p>
            <a:pPr marL="1257300" lvl="2" indent="-342900">
              <a:buFont typeface="Courier New" panose="02070309020205020404" pitchFamily="49" charset="0"/>
              <a:buChar char="o"/>
            </a:pPr>
            <a:r>
              <a:rPr lang="en-GB" sz="2200" dirty="0"/>
              <a:t>Covariance based saliency model (</a:t>
            </a:r>
            <a:r>
              <a:rPr lang="en-GB" sz="2200" dirty="0" err="1"/>
              <a:t>CovSal</a:t>
            </a:r>
            <a:r>
              <a:rPr lang="en-GB" sz="2200" dirty="0"/>
              <a:t>)</a:t>
            </a:r>
          </a:p>
          <a:p>
            <a:pPr marL="1257300" lvl="2" indent="-342900">
              <a:buFont typeface="Courier New" panose="02070309020205020404" pitchFamily="49" charset="0"/>
              <a:buChar char="o"/>
            </a:pPr>
            <a:r>
              <a:rPr lang="en-GB" sz="2200" dirty="0"/>
              <a:t>Attention-based on information maximisation (AIM)</a:t>
            </a:r>
          </a:p>
          <a:p>
            <a:pPr marL="342900" indent="-342900">
              <a:buFont typeface="Arial" panose="020B0604020202020204" pitchFamily="34" charset="0"/>
              <a:buChar char="•"/>
            </a:pPr>
            <a:endParaRPr lang="en-GB" sz="2200" dirty="0"/>
          </a:p>
          <a:p>
            <a:endParaRPr lang="en-GB" sz="2200" dirty="0"/>
          </a:p>
        </p:txBody>
      </p:sp>
      <p:sp>
        <p:nvSpPr>
          <p:cNvPr id="10" name="Rectangle 9">
            <a:extLst>
              <a:ext uri="{FF2B5EF4-FFF2-40B4-BE49-F238E27FC236}">
                <a16:creationId xmlns:a16="http://schemas.microsoft.com/office/drawing/2014/main" id="{F74A58BE-FB37-0041-A36C-8D435920AD19}"/>
              </a:ext>
            </a:extLst>
          </p:cNvPr>
          <p:cNvSpPr/>
          <p:nvPr/>
        </p:nvSpPr>
        <p:spPr>
          <a:xfrm>
            <a:off x="0" y="6564151"/>
            <a:ext cx="7787148" cy="215407"/>
          </a:xfrm>
          <a:prstGeom prst="rect">
            <a:avLst/>
          </a:prstGeom>
        </p:spPr>
        <p:txBody>
          <a:bodyPr wrap="square">
            <a:spAutoFit/>
          </a:bodyPr>
          <a:lstStyle/>
          <a:p>
            <a:r>
              <a:rPr lang="en-US" sz="800" dirty="0">
                <a:solidFill>
                  <a:schemeClr val="tx1">
                    <a:lumMod val="65000"/>
                    <a:lumOff val="35000"/>
                  </a:schemeClr>
                </a:solidFill>
              </a:rPr>
              <a:t>Ref: Z. </a:t>
            </a:r>
            <a:r>
              <a:rPr lang="en-US" sz="800" dirty="0" err="1">
                <a:solidFill>
                  <a:schemeClr val="tx1">
                    <a:lumMod val="65000"/>
                    <a:lumOff val="35000"/>
                  </a:schemeClr>
                </a:solidFill>
              </a:rPr>
              <a:t>Bylinskii</a:t>
            </a:r>
            <a:r>
              <a:rPr lang="en-US" sz="800" dirty="0">
                <a:solidFill>
                  <a:schemeClr val="tx1">
                    <a:lumMod val="65000"/>
                    <a:lumOff val="35000"/>
                  </a:schemeClr>
                </a:solidFill>
              </a:rPr>
              <a:t>, T. Judd, A. </a:t>
            </a:r>
            <a:r>
              <a:rPr lang="en-US" sz="800" dirty="0" err="1">
                <a:solidFill>
                  <a:schemeClr val="tx1">
                    <a:lumMod val="65000"/>
                    <a:lumOff val="35000"/>
                  </a:schemeClr>
                </a:solidFill>
              </a:rPr>
              <a:t>Borji</a:t>
            </a:r>
            <a:r>
              <a:rPr lang="en-US" sz="800" dirty="0">
                <a:solidFill>
                  <a:schemeClr val="tx1">
                    <a:lumMod val="65000"/>
                    <a:lumOff val="35000"/>
                  </a:schemeClr>
                </a:solidFill>
              </a:rPr>
              <a:t>, L. </a:t>
            </a:r>
            <a:r>
              <a:rPr lang="en-US" sz="800" dirty="0" err="1">
                <a:solidFill>
                  <a:schemeClr val="tx1">
                    <a:lumMod val="65000"/>
                    <a:lumOff val="35000"/>
                  </a:schemeClr>
                </a:solidFill>
              </a:rPr>
              <a:t>Itti</a:t>
            </a:r>
            <a:r>
              <a:rPr lang="en-US" sz="800" dirty="0">
                <a:solidFill>
                  <a:schemeClr val="tx1">
                    <a:lumMod val="65000"/>
                    <a:lumOff val="35000"/>
                  </a:schemeClr>
                </a:solidFill>
              </a:rPr>
              <a:t>, F. Durand, A. Oliva, and A. Torralba, “</a:t>
            </a:r>
            <a:r>
              <a:rPr lang="en-US" sz="800" dirty="0" err="1">
                <a:solidFill>
                  <a:schemeClr val="tx1">
                    <a:lumMod val="65000"/>
                    <a:lumOff val="35000"/>
                  </a:schemeClr>
                </a:solidFill>
              </a:rPr>
              <a:t>Mit</a:t>
            </a:r>
            <a:r>
              <a:rPr lang="en-US" sz="800" dirty="0">
                <a:solidFill>
                  <a:schemeClr val="tx1">
                    <a:lumMod val="65000"/>
                    <a:lumOff val="35000"/>
                  </a:schemeClr>
                </a:solidFill>
              </a:rPr>
              <a:t> saliency benchmark,” </a:t>
            </a:r>
            <a:r>
              <a:rPr lang="en-US" sz="800"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http://saliency.mit.edu/</a:t>
            </a:r>
            <a:r>
              <a:rPr lang="en-US" sz="800" dirty="0">
                <a:solidFill>
                  <a:schemeClr val="tx1">
                    <a:lumMod val="65000"/>
                    <a:lumOff val="35000"/>
                  </a:schemeClr>
                </a:solidFill>
              </a:rPr>
              <a:t>.</a:t>
            </a:r>
          </a:p>
        </p:txBody>
      </p:sp>
      <p:grpSp>
        <p:nvGrpSpPr>
          <p:cNvPr id="16" name="Group 15">
            <a:extLst>
              <a:ext uri="{FF2B5EF4-FFF2-40B4-BE49-F238E27FC236}">
                <a16:creationId xmlns:a16="http://schemas.microsoft.com/office/drawing/2014/main" id="{A12BFD7E-B76A-FE41-9AA9-EC0E8CA2FC7B}"/>
              </a:ext>
            </a:extLst>
          </p:cNvPr>
          <p:cNvGrpSpPr>
            <a:grpSpLocks noChangeAspect="1"/>
          </p:cNvGrpSpPr>
          <p:nvPr/>
        </p:nvGrpSpPr>
        <p:grpSpPr>
          <a:xfrm>
            <a:off x="9622026" y="6419558"/>
            <a:ext cx="2360451" cy="360000"/>
            <a:chOff x="139902" y="5667678"/>
            <a:chExt cx="7081353" cy="1080000"/>
          </a:xfrm>
        </p:grpSpPr>
        <p:grpSp>
          <p:nvGrpSpPr>
            <p:cNvPr id="17" name="Group 16">
              <a:extLst>
                <a:ext uri="{FF2B5EF4-FFF2-40B4-BE49-F238E27FC236}">
                  <a16:creationId xmlns:a16="http://schemas.microsoft.com/office/drawing/2014/main" id="{36E43FDC-20B5-1545-956A-1C8E2EE77430}"/>
                </a:ext>
              </a:extLst>
            </p:cNvPr>
            <p:cNvGrpSpPr/>
            <p:nvPr/>
          </p:nvGrpSpPr>
          <p:grpSpPr>
            <a:xfrm>
              <a:off x="139902" y="5667678"/>
              <a:ext cx="5185447" cy="1080000"/>
              <a:chOff x="332828" y="5368816"/>
              <a:chExt cx="5185447" cy="1080000"/>
            </a:xfrm>
          </p:grpSpPr>
          <p:pic>
            <p:nvPicPr>
              <p:cNvPr id="19" name="Picture 18" descr="A close up of a sign&#10;&#10;Description automatically generated">
                <a:extLst>
                  <a:ext uri="{FF2B5EF4-FFF2-40B4-BE49-F238E27FC236}">
                    <a16:creationId xmlns:a16="http://schemas.microsoft.com/office/drawing/2014/main" id="{6D16B5EF-0FD7-844E-A2B1-0553CFDB7563}"/>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044094B3-5114-FD4F-BFDA-0AF714EB228B}"/>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21" name="Picture 20" descr="A close up of a can&#10;&#10;Description automatically generated">
                <a:extLst>
                  <a:ext uri="{FF2B5EF4-FFF2-40B4-BE49-F238E27FC236}">
                    <a16:creationId xmlns:a16="http://schemas.microsoft.com/office/drawing/2014/main" id="{E4C72B8A-2C46-8D4E-8EC9-41D03C5362A9}"/>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8" name="Picture 17" descr="A close up of a sign&#10;&#10;Description automatically generated">
              <a:extLst>
                <a:ext uri="{FF2B5EF4-FFF2-40B4-BE49-F238E27FC236}">
                  <a16:creationId xmlns:a16="http://schemas.microsoft.com/office/drawing/2014/main" id="{11372EBA-8A97-4F49-9AD7-36D81492C7D7}"/>
                </a:ext>
              </a:extLst>
            </p:cNvPr>
            <p:cNvPicPr>
              <a:picLocks noChangeAspect="1"/>
            </p:cNvPicPr>
            <p:nvPr/>
          </p:nvPicPr>
          <p:blipFill>
            <a:blip r:embed="rId7"/>
            <a:stretch>
              <a:fillRect/>
            </a:stretch>
          </p:blipFill>
          <p:spPr>
            <a:xfrm>
              <a:off x="5464546" y="5667678"/>
              <a:ext cx="1756709" cy="1080000"/>
            </a:xfrm>
            <a:prstGeom prst="rect">
              <a:avLst/>
            </a:prstGeom>
          </p:spPr>
        </p:pic>
      </p:grpSp>
      <p:pic>
        <p:nvPicPr>
          <p:cNvPr id="23" name="Picture 22" descr="A screenshot of a cell phone&#10;&#10;Description automatically generated">
            <a:extLst>
              <a:ext uri="{FF2B5EF4-FFF2-40B4-BE49-F238E27FC236}">
                <a16:creationId xmlns:a16="http://schemas.microsoft.com/office/drawing/2014/main" id="{AEC164F8-6EBB-D44A-8DBB-197F9158571A}"/>
              </a:ext>
            </a:extLst>
          </p:cNvPr>
          <p:cNvPicPr>
            <a:picLocks noChangeAspect="1"/>
          </p:cNvPicPr>
          <p:nvPr/>
        </p:nvPicPr>
        <p:blipFill>
          <a:blip r:embed="rId8"/>
          <a:stretch>
            <a:fillRect/>
          </a:stretch>
        </p:blipFill>
        <p:spPr>
          <a:xfrm>
            <a:off x="0" y="1478280"/>
            <a:ext cx="12192000" cy="3901440"/>
          </a:xfrm>
          <a:prstGeom prst="rect">
            <a:avLst/>
          </a:prstGeom>
        </p:spPr>
      </p:pic>
    </p:spTree>
    <p:extLst>
      <p:ext uri="{BB962C8B-B14F-4D97-AF65-F5344CB8AC3E}">
        <p14:creationId xmlns:p14="http://schemas.microsoft.com/office/powerpoint/2010/main" val="29584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lorful background&#10;&#10;Description automatically generated">
            <a:extLst>
              <a:ext uri="{FF2B5EF4-FFF2-40B4-BE49-F238E27FC236}">
                <a16:creationId xmlns:a16="http://schemas.microsoft.com/office/drawing/2014/main" id="{D80DBA54-8F5E-7F48-93D4-287C19F0060A}"/>
              </a:ext>
            </a:extLst>
          </p:cNvPr>
          <p:cNvPicPr>
            <a:picLocks noChangeAspect="1"/>
          </p:cNvPicPr>
          <p:nvPr/>
        </p:nvPicPr>
        <p:blipFill>
          <a:blip r:embed="rId3"/>
          <a:stretch>
            <a:fillRect/>
          </a:stretch>
        </p:blipFill>
        <p:spPr>
          <a:xfrm>
            <a:off x="0" y="2317478"/>
            <a:ext cx="12192000" cy="2223043"/>
          </a:xfrm>
          <a:prstGeom prst="rect">
            <a:avLst/>
          </a:prstGeom>
        </p:spPr>
      </p:pic>
      <p:grpSp>
        <p:nvGrpSpPr>
          <p:cNvPr id="10" name="Group 9">
            <a:extLst>
              <a:ext uri="{FF2B5EF4-FFF2-40B4-BE49-F238E27FC236}">
                <a16:creationId xmlns:a16="http://schemas.microsoft.com/office/drawing/2014/main" id="{F74FCBC2-E018-534C-9AF5-85DC704C5955}"/>
              </a:ext>
            </a:extLst>
          </p:cNvPr>
          <p:cNvGrpSpPr>
            <a:grpSpLocks noChangeAspect="1"/>
          </p:cNvGrpSpPr>
          <p:nvPr/>
        </p:nvGrpSpPr>
        <p:grpSpPr>
          <a:xfrm>
            <a:off x="9622026" y="6419558"/>
            <a:ext cx="2360451" cy="360000"/>
            <a:chOff x="139902" y="5667678"/>
            <a:chExt cx="7081353" cy="1080000"/>
          </a:xfrm>
        </p:grpSpPr>
        <p:grpSp>
          <p:nvGrpSpPr>
            <p:cNvPr id="11" name="Group 10">
              <a:extLst>
                <a:ext uri="{FF2B5EF4-FFF2-40B4-BE49-F238E27FC236}">
                  <a16:creationId xmlns:a16="http://schemas.microsoft.com/office/drawing/2014/main" id="{3EDCFA94-9BEC-9144-8F8F-0B64F7A4C8AC}"/>
                </a:ext>
              </a:extLst>
            </p:cNvPr>
            <p:cNvGrpSpPr/>
            <p:nvPr/>
          </p:nvGrpSpPr>
          <p:grpSpPr>
            <a:xfrm>
              <a:off x="139902" y="5667678"/>
              <a:ext cx="5185447" cy="1080000"/>
              <a:chOff x="332828" y="5368816"/>
              <a:chExt cx="5185447" cy="1080000"/>
            </a:xfrm>
          </p:grpSpPr>
          <p:pic>
            <p:nvPicPr>
              <p:cNvPr id="13" name="Picture 12" descr="A close up of a sign&#10;&#10;Description automatically generated">
                <a:extLst>
                  <a:ext uri="{FF2B5EF4-FFF2-40B4-BE49-F238E27FC236}">
                    <a16:creationId xmlns:a16="http://schemas.microsoft.com/office/drawing/2014/main" id="{BCC2C031-F905-1D41-9523-6A8E47BB4E91}"/>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A3950864-4C93-8C43-ADCE-7829F28DC2B0}"/>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5" name="Picture 14" descr="A close up of a can&#10;&#10;Description automatically generated">
                <a:extLst>
                  <a:ext uri="{FF2B5EF4-FFF2-40B4-BE49-F238E27FC236}">
                    <a16:creationId xmlns:a16="http://schemas.microsoft.com/office/drawing/2014/main" id="{C219069F-A34B-0D48-8FB1-10065031DECC}"/>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2" name="Picture 11" descr="A close up of a sign&#10;&#10;Description automatically generated">
              <a:extLst>
                <a:ext uri="{FF2B5EF4-FFF2-40B4-BE49-F238E27FC236}">
                  <a16:creationId xmlns:a16="http://schemas.microsoft.com/office/drawing/2014/main" id="{E3212F0D-23A8-5C4A-AC97-E81081B75703}"/>
                </a:ext>
              </a:extLst>
            </p:cNvPr>
            <p:cNvPicPr>
              <a:picLocks noChangeAspect="1"/>
            </p:cNvPicPr>
            <p:nvPr/>
          </p:nvPicPr>
          <p:blipFill>
            <a:blip r:embed="rId7"/>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68957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06A03A-0D16-944A-855F-017E207199C0}"/>
              </a:ext>
            </a:extLst>
          </p:cNvPr>
          <p:cNvSpPr/>
          <p:nvPr/>
        </p:nvSpPr>
        <p:spPr>
          <a:xfrm>
            <a:off x="-508000" y="788145"/>
            <a:ext cx="7125419" cy="738664"/>
          </a:xfrm>
          <a:prstGeom prst="rect">
            <a:avLst/>
          </a:prstGeom>
        </p:spPr>
        <p:txBody>
          <a:bodyPr wrap="square">
            <a:spAutoFit/>
          </a:bodyPr>
          <a:lstStyle/>
          <a:p>
            <a:pPr algn="ctr"/>
            <a:r>
              <a:rPr lang="en-US" sz="4100" dirty="0"/>
              <a:t>Evaluation metrics</a:t>
            </a:r>
          </a:p>
        </p:txBody>
      </p:sp>
      <p:sp>
        <p:nvSpPr>
          <p:cNvPr id="4" name="Rectangle 3">
            <a:extLst>
              <a:ext uri="{FF2B5EF4-FFF2-40B4-BE49-F238E27FC236}">
                <a16:creationId xmlns:a16="http://schemas.microsoft.com/office/drawing/2014/main" id="{6F712EC0-EE65-5344-A8B7-E88C1BBA370F}"/>
              </a:ext>
            </a:extLst>
          </p:cNvPr>
          <p:cNvSpPr/>
          <p:nvPr/>
        </p:nvSpPr>
        <p:spPr>
          <a:xfrm>
            <a:off x="835048" y="1536174"/>
            <a:ext cx="10290152" cy="3785652"/>
          </a:xfrm>
          <a:prstGeom prst="rect">
            <a:avLst/>
          </a:prstGeom>
        </p:spPr>
        <p:txBody>
          <a:bodyPr wrap="square">
            <a:spAutoFit/>
          </a:bodyPr>
          <a:lstStyle/>
          <a:p>
            <a:r>
              <a:rPr lang="en-GB" sz="2400" b="1" dirty="0"/>
              <a:t>3 commonly used </a:t>
            </a:r>
            <a:r>
              <a:rPr lang="en-GB" sz="2400" dirty="0"/>
              <a:t>saliency metrics from different aspects</a:t>
            </a:r>
          </a:p>
          <a:p>
            <a:endParaRPr lang="en-US" sz="2400" dirty="0"/>
          </a:p>
          <a:p>
            <a:pPr marL="800100" lvl="1" indent="-342900">
              <a:buFont typeface="Arial" panose="020B0604020202020204" pitchFamily="34" charset="0"/>
              <a:buChar char="•"/>
            </a:pPr>
            <a:r>
              <a:rPr lang="en-US" sz="2400" dirty="0"/>
              <a:t>﻿</a:t>
            </a:r>
            <a:r>
              <a:rPr lang="en-GB" sz="2400" b="1" dirty="0"/>
              <a:t>Value-based </a:t>
            </a:r>
            <a:r>
              <a:rPr lang="en-GB" sz="2400" dirty="0"/>
              <a:t>metrics NSS</a:t>
            </a:r>
          </a:p>
          <a:p>
            <a:pPr lvl="2"/>
            <a:r>
              <a:rPr lang="en-GB" sz="2400" dirty="0"/>
              <a:t>(Normalised </a:t>
            </a:r>
            <a:r>
              <a:rPr lang="en-GB" sz="2400" dirty="0" err="1"/>
              <a:t>Scanpath</a:t>
            </a:r>
            <a:r>
              <a:rPr lang="en-GB" sz="2400" dirty="0"/>
              <a:t> Saliency metric)</a:t>
            </a:r>
          </a:p>
          <a:p>
            <a:pPr lvl="2"/>
            <a:endParaRPr lang="en-GB" sz="2400" dirty="0"/>
          </a:p>
          <a:p>
            <a:pPr marL="800100" lvl="1" indent="-342900">
              <a:buFont typeface="Arial" panose="020B0604020202020204" pitchFamily="34" charset="0"/>
              <a:buChar char="•"/>
            </a:pPr>
            <a:r>
              <a:rPr lang="en-GB" sz="2400" b="1" dirty="0"/>
              <a:t>Location-based</a:t>
            </a:r>
            <a:r>
              <a:rPr lang="en-GB" sz="2400" dirty="0"/>
              <a:t> metrics AUC-</a:t>
            </a:r>
            <a:r>
              <a:rPr lang="en-GB" sz="2400" dirty="0" err="1"/>
              <a:t>Borji</a:t>
            </a:r>
            <a:endParaRPr lang="en-GB" sz="2400" dirty="0"/>
          </a:p>
          <a:p>
            <a:pPr lvl="1"/>
            <a:r>
              <a:rPr lang="en-GB" sz="2400" dirty="0"/>
              <a:t>	(Area under the curve-AUC </a:t>
            </a:r>
            <a:r>
              <a:rPr lang="en-GB" sz="2400" dirty="0" err="1"/>
              <a:t>Borji</a:t>
            </a:r>
            <a:r>
              <a:rPr lang="en-GB" sz="2400" dirty="0"/>
              <a:t>) </a:t>
            </a:r>
          </a:p>
          <a:p>
            <a:pPr marL="800100" lvl="1" indent="-342900">
              <a:buFont typeface="Arial" panose="020B0604020202020204" pitchFamily="34" charset="0"/>
              <a:buChar char="•"/>
            </a:pPr>
            <a:endParaRPr lang="en-GB" sz="2400" dirty="0"/>
          </a:p>
          <a:p>
            <a:pPr marL="800100" lvl="1" indent="-342900">
              <a:buFont typeface="Arial" panose="020B0604020202020204" pitchFamily="34" charset="0"/>
              <a:buChar char="•"/>
            </a:pPr>
            <a:r>
              <a:rPr lang="en-GB" sz="2400" b="1" dirty="0"/>
              <a:t>Distribution-based</a:t>
            </a:r>
            <a:r>
              <a:rPr lang="en-GB" sz="2400" dirty="0"/>
              <a:t> metrics CC</a:t>
            </a:r>
          </a:p>
          <a:p>
            <a:pPr lvl="2"/>
            <a:r>
              <a:rPr lang="en-GB" sz="2400" dirty="0"/>
              <a:t>(Pearson Linear Correlation Coefficient)</a:t>
            </a:r>
          </a:p>
        </p:txBody>
      </p:sp>
      <p:sp>
        <p:nvSpPr>
          <p:cNvPr id="11" name="TextBox 10">
            <a:extLst>
              <a:ext uri="{FF2B5EF4-FFF2-40B4-BE49-F238E27FC236}">
                <a16:creationId xmlns:a16="http://schemas.microsoft.com/office/drawing/2014/main" id="{8143A1B8-D6B7-DF49-B475-BB471E4C0C7E}"/>
              </a:ext>
            </a:extLst>
          </p:cNvPr>
          <p:cNvSpPr txBox="1"/>
          <p:nvPr/>
        </p:nvSpPr>
        <p:spPr>
          <a:xfrm>
            <a:off x="0" y="6287115"/>
            <a:ext cx="9575627" cy="984885"/>
          </a:xfrm>
          <a:prstGeom prst="rect">
            <a:avLst/>
          </a:prstGeom>
          <a:noFill/>
        </p:spPr>
        <p:txBody>
          <a:bodyPr wrap="square" rtlCol="0">
            <a:spAutoFit/>
          </a:bodyPr>
          <a:lstStyle/>
          <a:p>
            <a:r>
              <a:rPr lang="en-US" sz="800" dirty="0">
                <a:solidFill>
                  <a:schemeClr val="tx1">
                    <a:lumMod val="65000"/>
                    <a:lumOff val="35000"/>
                  </a:schemeClr>
                </a:solidFill>
              </a:rPr>
              <a:t>Ref: Z. </a:t>
            </a:r>
            <a:r>
              <a:rPr lang="en-US" sz="800" dirty="0" err="1">
                <a:solidFill>
                  <a:schemeClr val="tx1">
                    <a:lumMod val="65000"/>
                    <a:lumOff val="35000"/>
                  </a:schemeClr>
                </a:solidFill>
              </a:rPr>
              <a:t>Bylinskii</a:t>
            </a:r>
            <a:r>
              <a:rPr lang="en-US" sz="800" dirty="0">
                <a:solidFill>
                  <a:schemeClr val="tx1">
                    <a:lumMod val="65000"/>
                    <a:lumOff val="35000"/>
                  </a:schemeClr>
                </a:solidFill>
              </a:rPr>
              <a:t>, T. Judd, A. Oliva, A. Torralba, and F. Durand, “What Do Different Evaluation Metrics Tell Us about Saliency Models?,” IEEE Transactions on Pattern Analysis and Machine Intelligence, vol. 41, no. 3, pp. 740–757, 2019.</a:t>
            </a:r>
          </a:p>
          <a:p>
            <a:r>
              <a:rPr lang="en-US" sz="800" dirty="0">
                <a:solidFill>
                  <a:schemeClr val="tx1">
                    <a:lumMod val="65000"/>
                    <a:lumOff val="35000"/>
                  </a:schemeClr>
                </a:solidFill>
              </a:rPr>
              <a:t>A. </a:t>
            </a:r>
            <a:r>
              <a:rPr lang="en-US" sz="800" dirty="0" err="1">
                <a:solidFill>
                  <a:schemeClr val="tx1">
                    <a:lumMod val="65000"/>
                    <a:lumOff val="35000"/>
                  </a:schemeClr>
                </a:solidFill>
              </a:rPr>
              <a:t>Borji</a:t>
            </a:r>
            <a:r>
              <a:rPr lang="en-US" sz="800" dirty="0">
                <a:solidFill>
                  <a:schemeClr val="tx1">
                    <a:lumMod val="65000"/>
                    <a:lumOff val="35000"/>
                  </a:schemeClr>
                </a:solidFill>
              </a:rPr>
              <a:t>, D. N. </a:t>
            </a:r>
            <a:r>
              <a:rPr lang="en-US" sz="800" dirty="0" err="1">
                <a:solidFill>
                  <a:schemeClr val="tx1">
                    <a:lumMod val="65000"/>
                    <a:lumOff val="35000"/>
                  </a:schemeClr>
                </a:solidFill>
              </a:rPr>
              <a:t>Sihite</a:t>
            </a:r>
            <a:r>
              <a:rPr lang="en-US" sz="800" dirty="0">
                <a:solidFill>
                  <a:schemeClr val="tx1">
                    <a:lumMod val="65000"/>
                    <a:lumOff val="35000"/>
                  </a:schemeClr>
                </a:solidFill>
              </a:rPr>
              <a:t>, and L. </a:t>
            </a:r>
            <a:r>
              <a:rPr lang="en-US" sz="800" dirty="0" err="1">
                <a:solidFill>
                  <a:schemeClr val="tx1">
                    <a:lumMod val="65000"/>
                    <a:lumOff val="35000"/>
                  </a:schemeClr>
                </a:solidFill>
              </a:rPr>
              <a:t>Itti</a:t>
            </a:r>
            <a:r>
              <a:rPr lang="en-US" sz="800" dirty="0">
                <a:solidFill>
                  <a:schemeClr val="tx1">
                    <a:lumMod val="65000"/>
                    <a:lumOff val="35000"/>
                  </a:schemeClr>
                </a:solidFill>
              </a:rPr>
              <a:t>, “Quantitative analysis of human-model agreement in visual saliency modeling: A comparative study,” IEEE Transactions on Image Processing, vol. 22, no. 1, pp. 55–69, Jan 2013.</a:t>
            </a:r>
          </a:p>
          <a:p>
            <a:endParaRPr lang="en-US" sz="800" dirty="0">
              <a:solidFill>
                <a:schemeClr val="tx1">
                  <a:lumMod val="65000"/>
                  <a:lumOff val="35000"/>
                </a:schemeClr>
              </a:solidFill>
            </a:endParaRPr>
          </a:p>
          <a:p>
            <a:endParaRPr lang="en-US" dirty="0">
              <a:solidFill>
                <a:schemeClr val="tx1">
                  <a:lumMod val="65000"/>
                  <a:lumOff val="35000"/>
                </a:schemeClr>
              </a:solidFill>
            </a:endParaRPr>
          </a:p>
        </p:txBody>
      </p:sp>
      <p:grpSp>
        <p:nvGrpSpPr>
          <p:cNvPr id="12" name="Group 11">
            <a:extLst>
              <a:ext uri="{FF2B5EF4-FFF2-40B4-BE49-F238E27FC236}">
                <a16:creationId xmlns:a16="http://schemas.microsoft.com/office/drawing/2014/main" id="{358BC1DC-32F3-5549-842E-4F41C8068212}"/>
              </a:ext>
            </a:extLst>
          </p:cNvPr>
          <p:cNvGrpSpPr>
            <a:grpSpLocks noChangeAspect="1"/>
          </p:cNvGrpSpPr>
          <p:nvPr/>
        </p:nvGrpSpPr>
        <p:grpSpPr>
          <a:xfrm>
            <a:off x="9622026" y="6419558"/>
            <a:ext cx="2360451" cy="360000"/>
            <a:chOff x="139902" y="5667678"/>
            <a:chExt cx="7081353" cy="1080000"/>
          </a:xfrm>
        </p:grpSpPr>
        <p:grpSp>
          <p:nvGrpSpPr>
            <p:cNvPr id="13" name="Group 12">
              <a:extLst>
                <a:ext uri="{FF2B5EF4-FFF2-40B4-BE49-F238E27FC236}">
                  <a16:creationId xmlns:a16="http://schemas.microsoft.com/office/drawing/2014/main" id="{0FE7BE7D-CF9E-E641-AA2F-7250A00F5866}"/>
                </a:ext>
              </a:extLst>
            </p:cNvPr>
            <p:cNvGrpSpPr/>
            <p:nvPr/>
          </p:nvGrpSpPr>
          <p:grpSpPr>
            <a:xfrm>
              <a:off x="139902" y="5667678"/>
              <a:ext cx="5185447" cy="1080000"/>
              <a:chOff x="332828" y="5368816"/>
              <a:chExt cx="5185447" cy="1080000"/>
            </a:xfrm>
          </p:grpSpPr>
          <p:pic>
            <p:nvPicPr>
              <p:cNvPr id="15" name="Picture 14" descr="A close up of a sign&#10;&#10;Description automatically generated">
                <a:extLst>
                  <a:ext uri="{FF2B5EF4-FFF2-40B4-BE49-F238E27FC236}">
                    <a16:creationId xmlns:a16="http://schemas.microsoft.com/office/drawing/2014/main" id="{15EDB3D5-BEDF-8842-BE79-68D84683ABF0}"/>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9FA5ECC-DD9D-CA49-AC2D-16CFFA5410DB}"/>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7" name="Picture 16" descr="A close up of a can&#10;&#10;Description automatically generated">
                <a:extLst>
                  <a:ext uri="{FF2B5EF4-FFF2-40B4-BE49-F238E27FC236}">
                    <a16:creationId xmlns:a16="http://schemas.microsoft.com/office/drawing/2014/main" id="{FD260E5A-86A7-614F-93F3-F27467FDC185}"/>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4" name="Picture 13" descr="A close up of a sign&#10;&#10;Description automatically generated">
              <a:extLst>
                <a:ext uri="{FF2B5EF4-FFF2-40B4-BE49-F238E27FC236}">
                  <a16:creationId xmlns:a16="http://schemas.microsoft.com/office/drawing/2014/main" id="{E25B88F1-8E87-0F47-99F5-C0F4B6EAF0AA}"/>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2363840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1135AE-9D55-3845-98A2-ABB8852DB3FD}"/>
              </a:ext>
            </a:extLst>
          </p:cNvPr>
          <p:cNvPicPr>
            <a:picLocks noChangeAspect="1"/>
          </p:cNvPicPr>
          <p:nvPr/>
        </p:nvPicPr>
        <p:blipFill>
          <a:blip r:embed="rId3"/>
          <a:stretch>
            <a:fillRect/>
          </a:stretch>
        </p:blipFill>
        <p:spPr>
          <a:xfrm>
            <a:off x="202016" y="692846"/>
            <a:ext cx="11465049" cy="3772283"/>
          </a:xfrm>
          <a:prstGeom prst="rect">
            <a:avLst/>
          </a:prstGeom>
        </p:spPr>
      </p:pic>
      <p:sp>
        <p:nvSpPr>
          <p:cNvPr id="4" name="Rectangle 3">
            <a:extLst>
              <a:ext uri="{FF2B5EF4-FFF2-40B4-BE49-F238E27FC236}">
                <a16:creationId xmlns:a16="http://schemas.microsoft.com/office/drawing/2014/main" id="{07215B99-891A-E540-8BDD-6832F2B9991C}"/>
              </a:ext>
            </a:extLst>
          </p:cNvPr>
          <p:cNvSpPr/>
          <p:nvPr/>
        </p:nvSpPr>
        <p:spPr>
          <a:xfrm>
            <a:off x="362704" y="4566727"/>
            <a:ext cx="11422895" cy="2031325"/>
          </a:xfrm>
          <a:prstGeom prst="rect">
            <a:avLst/>
          </a:prstGeom>
        </p:spPr>
        <p:txBody>
          <a:bodyPr wrap="square">
            <a:spAutoFit/>
          </a:bodyPr>
          <a:lstStyle/>
          <a:p>
            <a:pPr marL="800100" lvl="1" indent="-342900">
              <a:buFont typeface="Arial" panose="020B0604020202020204" pitchFamily="34" charset="0"/>
              <a:buChar char="•"/>
            </a:pPr>
            <a:r>
              <a:rPr lang="en-GB" b="1" dirty="0"/>
              <a:t>Baseline</a:t>
            </a:r>
            <a:r>
              <a:rPr lang="en-GB" dirty="0"/>
              <a:t>: </a:t>
            </a:r>
            <a:r>
              <a:rPr lang="en-US" dirty="0"/>
              <a:t>indicates the performance of a ‘base’ saliency model that is computed by stretching a symmetric Gaussian to fit the aspect ratio of a given image, under the assumption that the </a:t>
            </a:r>
            <a:r>
              <a:rPr lang="en-US" b="1" dirty="0" err="1"/>
              <a:t>centre</a:t>
            </a:r>
            <a:r>
              <a:rPr lang="en-US" b="1" dirty="0"/>
              <a:t> of the image is most salient.</a:t>
            </a:r>
            <a:r>
              <a:rPr lang="en-GB" b="1" dirty="0"/>
              <a:t> </a:t>
            </a:r>
          </a:p>
          <a:p>
            <a:pPr lvl="1"/>
            <a:endParaRPr lang="en-GB" b="1" dirty="0"/>
          </a:p>
          <a:p>
            <a:pPr marL="800100" lvl="1" indent="-342900">
              <a:buFont typeface="Arial" panose="020B0604020202020204" pitchFamily="34" charset="0"/>
              <a:buChar char="•"/>
            </a:pPr>
            <a:r>
              <a:rPr lang="en-US" b="1" dirty="0"/>
              <a:t>Only</a:t>
            </a:r>
            <a:r>
              <a:rPr lang="en-US" dirty="0"/>
              <a:t> </a:t>
            </a:r>
            <a:r>
              <a:rPr lang="en-US" b="1" dirty="0"/>
              <a:t>one</a:t>
            </a:r>
            <a:r>
              <a:rPr lang="en-US" dirty="0"/>
              <a:t> traditional model, </a:t>
            </a:r>
            <a:r>
              <a:rPr lang="en-US" b="1" dirty="0"/>
              <a:t>GBVS</a:t>
            </a:r>
            <a:r>
              <a:rPr lang="en-US" dirty="0"/>
              <a:t>, performing above the baseline, others are dominated by the deep learning models</a:t>
            </a:r>
          </a:p>
          <a:p>
            <a:pPr marL="800100" lvl="1" indent="-342900">
              <a:buFont typeface="Wingdings" pitchFamily="2" charset="2"/>
              <a:buChar char="Ø"/>
            </a:pPr>
            <a:endParaRPr lang="en-GB" dirty="0"/>
          </a:p>
        </p:txBody>
      </p:sp>
      <p:sp>
        <p:nvSpPr>
          <p:cNvPr id="2" name="Rectangle 1">
            <a:extLst>
              <a:ext uri="{FF2B5EF4-FFF2-40B4-BE49-F238E27FC236}">
                <a16:creationId xmlns:a16="http://schemas.microsoft.com/office/drawing/2014/main" id="{1F088A2D-344A-9645-829E-B5480FC24AE9}"/>
              </a:ext>
            </a:extLst>
          </p:cNvPr>
          <p:cNvSpPr/>
          <p:nvPr/>
        </p:nvSpPr>
        <p:spPr>
          <a:xfrm>
            <a:off x="-1147953" y="563594"/>
            <a:ext cx="7125419" cy="738664"/>
          </a:xfrm>
          <a:prstGeom prst="rect">
            <a:avLst/>
          </a:prstGeom>
        </p:spPr>
        <p:txBody>
          <a:bodyPr wrap="square">
            <a:spAutoFit/>
          </a:bodyPr>
          <a:lstStyle/>
          <a:p>
            <a:pPr algn="ctr"/>
            <a:r>
              <a:rPr lang="en-US" sz="4100" dirty="0"/>
              <a:t>Overall results</a:t>
            </a:r>
          </a:p>
        </p:txBody>
      </p:sp>
      <p:grpSp>
        <p:nvGrpSpPr>
          <p:cNvPr id="11" name="Group 10">
            <a:extLst>
              <a:ext uri="{FF2B5EF4-FFF2-40B4-BE49-F238E27FC236}">
                <a16:creationId xmlns:a16="http://schemas.microsoft.com/office/drawing/2014/main" id="{26B17456-264A-054C-AB3E-87542D5D3CB1}"/>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F239A471-F63F-BE4F-BED9-D856FF59598C}"/>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132F6CC7-0AB0-4B42-8896-CA3BE249B563}"/>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2EBF91EE-7ECA-514A-8377-7B66A1E37F5A}"/>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B54330B9-D91E-D14A-B5B1-B9184A53FA4D}"/>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9F960362-08D4-0749-B6C5-35DD2DA458AD}"/>
                </a:ext>
              </a:extLst>
            </p:cNvPr>
            <p:cNvPicPr>
              <a:picLocks noChangeAspect="1"/>
            </p:cNvPicPr>
            <p:nvPr/>
          </p:nvPicPr>
          <p:blipFill>
            <a:blip r:embed="rId7"/>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28652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F67C1-4507-2147-A33D-BBD79FCCC4D4}"/>
              </a:ext>
            </a:extLst>
          </p:cNvPr>
          <p:cNvPicPr>
            <a:picLocks noChangeAspect="1"/>
          </p:cNvPicPr>
          <p:nvPr/>
        </p:nvPicPr>
        <p:blipFill>
          <a:blip r:embed="rId3"/>
          <a:stretch>
            <a:fillRect/>
          </a:stretch>
        </p:blipFill>
        <p:spPr>
          <a:xfrm>
            <a:off x="202016" y="692846"/>
            <a:ext cx="11465049" cy="3772283"/>
          </a:xfrm>
          <a:prstGeom prst="rect">
            <a:avLst/>
          </a:prstGeom>
        </p:spPr>
      </p:pic>
      <p:sp>
        <p:nvSpPr>
          <p:cNvPr id="4" name="Rectangle 3">
            <a:extLst>
              <a:ext uri="{FF2B5EF4-FFF2-40B4-BE49-F238E27FC236}">
                <a16:creationId xmlns:a16="http://schemas.microsoft.com/office/drawing/2014/main" id="{07215B99-891A-E540-8BDD-6832F2B9991C}"/>
              </a:ext>
            </a:extLst>
          </p:cNvPr>
          <p:cNvSpPr/>
          <p:nvPr/>
        </p:nvSpPr>
        <p:spPr>
          <a:xfrm>
            <a:off x="638749" y="4465129"/>
            <a:ext cx="11028317" cy="1754326"/>
          </a:xfrm>
          <a:prstGeom prst="rect">
            <a:avLst/>
          </a:prstGeom>
        </p:spPr>
        <p:txBody>
          <a:bodyPr wrap="square">
            <a:spAutoFit/>
          </a:bodyPr>
          <a:lstStyle/>
          <a:p>
            <a:pPr marL="285750" indent="-285750">
              <a:buFont typeface="Arial" panose="020B0604020202020204" pitchFamily="34" charset="0"/>
              <a:buChar char="•"/>
            </a:pPr>
            <a:r>
              <a:rPr lang="en-US" dirty="0"/>
              <a:t>SAM-</a:t>
            </a:r>
            <a:r>
              <a:rPr lang="en-US" dirty="0" err="1"/>
              <a:t>ResNet</a:t>
            </a:r>
            <a:r>
              <a:rPr lang="en-US" dirty="0"/>
              <a:t>, MSI-Net and </a:t>
            </a:r>
            <a:r>
              <a:rPr lang="en-US" dirty="0" err="1"/>
              <a:t>SalGAN</a:t>
            </a:r>
            <a:r>
              <a:rPr lang="en-US" dirty="0"/>
              <a:t> are </a:t>
            </a:r>
            <a:r>
              <a:rPr lang="en-US" b="1" dirty="0"/>
              <a:t>consistently ranked higher than other models</a:t>
            </a:r>
            <a:r>
              <a:rPr lang="en-US" dirty="0"/>
              <a:t>. </a:t>
            </a:r>
          </a:p>
          <a:p>
            <a:endParaRPr lang="en-US" dirty="0"/>
          </a:p>
          <a:p>
            <a:pPr marL="285750" indent="-285750">
              <a:buFont typeface="Arial" panose="020B0604020202020204" pitchFamily="34" charset="0"/>
              <a:buChar char="•"/>
            </a:pPr>
            <a:r>
              <a:rPr lang="en-US" dirty="0"/>
              <a:t>In order to verify whether the difference in performance between traditional and deep learning models is statistically significant, hypothesis testing is performed on the AUC-</a:t>
            </a:r>
            <a:r>
              <a:rPr lang="en-US" dirty="0" err="1"/>
              <a:t>Borji</a:t>
            </a:r>
            <a:r>
              <a:rPr lang="en-US" dirty="0"/>
              <a:t>, NSS, and CC data. The results show that in all cases, </a:t>
            </a:r>
            <a:r>
              <a:rPr lang="en-US" b="1" dirty="0"/>
              <a:t>the deep learning models are statistically significantly better than traditional models.</a:t>
            </a:r>
          </a:p>
        </p:txBody>
      </p:sp>
      <p:grpSp>
        <p:nvGrpSpPr>
          <p:cNvPr id="11" name="Group 10">
            <a:extLst>
              <a:ext uri="{FF2B5EF4-FFF2-40B4-BE49-F238E27FC236}">
                <a16:creationId xmlns:a16="http://schemas.microsoft.com/office/drawing/2014/main" id="{331C72E8-2B70-3D4A-A2C3-59CDB09429F9}"/>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7CA7A23B-D00F-D94C-9E22-1CBAE5072259}"/>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CF498001-A656-0646-8DE0-CBAE39FEC87D}"/>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B1758FFE-D022-A944-A4A8-3F575566953F}"/>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5F9625BF-F80D-B54E-9CE1-2D08B1AFF1C2}"/>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794CAD69-6C3D-C149-829D-6A175857222A}"/>
                </a:ext>
              </a:extLst>
            </p:cNvPr>
            <p:cNvPicPr>
              <a:picLocks noChangeAspect="1"/>
            </p:cNvPicPr>
            <p:nvPr/>
          </p:nvPicPr>
          <p:blipFill>
            <a:blip r:embed="rId7"/>
            <a:stretch>
              <a:fillRect/>
            </a:stretch>
          </p:blipFill>
          <p:spPr>
            <a:xfrm>
              <a:off x="5464546" y="5667678"/>
              <a:ext cx="1756709" cy="1080000"/>
            </a:xfrm>
            <a:prstGeom prst="rect">
              <a:avLst/>
            </a:prstGeom>
          </p:spPr>
        </p:pic>
      </p:grpSp>
      <p:sp>
        <p:nvSpPr>
          <p:cNvPr id="17" name="Rectangle 16">
            <a:extLst>
              <a:ext uri="{FF2B5EF4-FFF2-40B4-BE49-F238E27FC236}">
                <a16:creationId xmlns:a16="http://schemas.microsoft.com/office/drawing/2014/main" id="{5295A19A-5B06-9E4D-898F-9D6BF0CB54A5}"/>
              </a:ext>
            </a:extLst>
          </p:cNvPr>
          <p:cNvSpPr/>
          <p:nvPr/>
        </p:nvSpPr>
        <p:spPr>
          <a:xfrm>
            <a:off x="-1147953" y="563594"/>
            <a:ext cx="7125419" cy="738664"/>
          </a:xfrm>
          <a:prstGeom prst="rect">
            <a:avLst/>
          </a:prstGeom>
        </p:spPr>
        <p:txBody>
          <a:bodyPr wrap="square">
            <a:spAutoFit/>
          </a:bodyPr>
          <a:lstStyle/>
          <a:p>
            <a:pPr algn="ctr"/>
            <a:r>
              <a:rPr lang="en-US" sz="4100" dirty="0"/>
              <a:t>Overall results</a:t>
            </a:r>
          </a:p>
        </p:txBody>
      </p:sp>
    </p:spTree>
    <p:extLst>
      <p:ext uri="{BB962C8B-B14F-4D97-AF65-F5344CB8AC3E}">
        <p14:creationId xmlns:p14="http://schemas.microsoft.com/office/powerpoint/2010/main" val="9844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logo&#10;&#10;Description automatically generated">
            <a:extLst>
              <a:ext uri="{FF2B5EF4-FFF2-40B4-BE49-F238E27FC236}">
                <a16:creationId xmlns:a16="http://schemas.microsoft.com/office/drawing/2014/main" id="{B44A1787-B71B-DF4A-BE3D-3EA451117087}"/>
              </a:ext>
            </a:extLst>
          </p:cNvPr>
          <p:cNvPicPr>
            <a:picLocks noChangeAspect="1"/>
          </p:cNvPicPr>
          <p:nvPr/>
        </p:nvPicPr>
        <p:blipFill>
          <a:blip r:embed="rId3"/>
          <a:stretch>
            <a:fillRect/>
          </a:stretch>
        </p:blipFill>
        <p:spPr>
          <a:xfrm>
            <a:off x="3328631" y="738094"/>
            <a:ext cx="2160000" cy="1440000"/>
          </a:xfrm>
          <a:prstGeom prst="rect">
            <a:avLst/>
          </a:prstGeom>
        </p:spPr>
      </p:pic>
      <p:pic>
        <p:nvPicPr>
          <p:cNvPr id="30" name="Picture 29" descr="A close up of a logo&#10;&#10;Description automatically generated">
            <a:extLst>
              <a:ext uri="{FF2B5EF4-FFF2-40B4-BE49-F238E27FC236}">
                <a16:creationId xmlns:a16="http://schemas.microsoft.com/office/drawing/2014/main" id="{47604769-B676-2645-A50F-4F22B6E76CB4}"/>
              </a:ext>
            </a:extLst>
          </p:cNvPr>
          <p:cNvPicPr>
            <a:picLocks noChangeAspect="1"/>
          </p:cNvPicPr>
          <p:nvPr/>
        </p:nvPicPr>
        <p:blipFill>
          <a:blip r:embed="rId4"/>
          <a:stretch>
            <a:fillRect/>
          </a:stretch>
        </p:blipFill>
        <p:spPr>
          <a:xfrm>
            <a:off x="3328631" y="2435246"/>
            <a:ext cx="2160000" cy="1440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C5016694-F22B-8B4E-9910-ECB7BC83BB85}"/>
              </a:ext>
            </a:extLst>
          </p:cNvPr>
          <p:cNvPicPr>
            <a:picLocks noChangeAspect="1"/>
          </p:cNvPicPr>
          <p:nvPr/>
        </p:nvPicPr>
        <p:blipFill>
          <a:blip r:embed="rId5"/>
          <a:stretch>
            <a:fillRect/>
          </a:stretch>
        </p:blipFill>
        <p:spPr>
          <a:xfrm>
            <a:off x="3328631" y="4132398"/>
            <a:ext cx="2160000" cy="1440000"/>
          </a:xfrm>
          <a:prstGeom prst="rect">
            <a:avLst/>
          </a:prstGeom>
        </p:spPr>
      </p:pic>
      <p:pic>
        <p:nvPicPr>
          <p:cNvPr id="34" name="Picture 33" descr="A colorful bird perched on top of a parrot&#10;&#10;Description automatically generated">
            <a:extLst>
              <a:ext uri="{FF2B5EF4-FFF2-40B4-BE49-F238E27FC236}">
                <a16:creationId xmlns:a16="http://schemas.microsoft.com/office/drawing/2014/main" id="{A1F9FD28-5EA6-8F47-B87E-C731971D709A}"/>
              </a:ext>
            </a:extLst>
          </p:cNvPr>
          <p:cNvPicPr>
            <a:picLocks noChangeAspect="1"/>
          </p:cNvPicPr>
          <p:nvPr/>
        </p:nvPicPr>
        <p:blipFill>
          <a:blip r:embed="rId6"/>
          <a:stretch>
            <a:fillRect/>
          </a:stretch>
        </p:blipFill>
        <p:spPr>
          <a:xfrm>
            <a:off x="966679" y="738094"/>
            <a:ext cx="2160000" cy="1440000"/>
          </a:xfrm>
          <a:prstGeom prst="rect">
            <a:avLst/>
          </a:prstGeom>
        </p:spPr>
      </p:pic>
      <p:pic>
        <p:nvPicPr>
          <p:cNvPr id="36" name="Picture 35" descr="A colorful bird perched on top of a parrot&#10;&#10;Description automatically generated">
            <a:extLst>
              <a:ext uri="{FF2B5EF4-FFF2-40B4-BE49-F238E27FC236}">
                <a16:creationId xmlns:a16="http://schemas.microsoft.com/office/drawing/2014/main" id="{4C19A43D-2697-7943-B400-585022E23D43}"/>
              </a:ext>
            </a:extLst>
          </p:cNvPr>
          <p:cNvPicPr>
            <a:picLocks noChangeAspect="1"/>
          </p:cNvPicPr>
          <p:nvPr/>
        </p:nvPicPr>
        <p:blipFill>
          <a:blip r:embed="rId7"/>
          <a:stretch>
            <a:fillRect/>
          </a:stretch>
        </p:blipFill>
        <p:spPr>
          <a:xfrm>
            <a:off x="966679" y="2435246"/>
            <a:ext cx="2160000" cy="1440000"/>
          </a:xfrm>
          <a:prstGeom prst="rect">
            <a:avLst/>
          </a:prstGeom>
        </p:spPr>
      </p:pic>
      <p:pic>
        <p:nvPicPr>
          <p:cNvPr id="38" name="Picture 37" descr="A picture containing cat, grass, sitting, looking&#10;&#10;Description automatically generated">
            <a:extLst>
              <a:ext uri="{FF2B5EF4-FFF2-40B4-BE49-F238E27FC236}">
                <a16:creationId xmlns:a16="http://schemas.microsoft.com/office/drawing/2014/main" id="{F58B5291-0C22-6E47-BD6E-470CEA80D6B7}"/>
              </a:ext>
            </a:extLst>
          </p:cNvPr>
          <p:cNvPicPr>
            <a:picLocks noChangeAspect="1"/>
          </p:cNvPicPr>
          <p:nvPr/>
        </p:nvPicPr>
        <p:blipFill>
          <a:blip r:embed="rId8"/>
          <a:stretch>
            <a:fillRect/>
          </a:stretch>
        </p:blipFill>
        <p:spPr>
          <a:xfrm>
            <a:off x="966679" y="4132398"/>
            <a:ext cx="2160000" cy="1440000"/>
          </a:xfrm>
          <a:prstGeom prst="rect">
            <a:avLst/>
          </a:prstGeom>
        </p:spPr>
      </p:pic>
      <p:pic>
        <p:nvPicPr>
          <p:cNvPr id="46" name="Picture 45" descr="A star in the background&#10;&#10;Description automatically generated">
            <a:extLst>
              <a:ext uri="{FF2B5EF4-FFF2-40B4-BE49-F238E27FC236}">
                <a16:creationId xmlns:a16="http://schemas.microsoft.com/office/drawing/2014/main" id="{B0209EAD-155A-C148-81F0-496DB35D1C27}"/>
              </a:ext>
            </a:extLst>
          </p:cNvPr>
          <p:cNvPicPr>
            <a:picLocks noChangeAspect="1"/>
          </p:cNvPicPr>
          <p:nvPr/>
        </p:nvPicPr>
        <p:blipFill>
          <a:blip r:embed="rId9"/>
          <a:stretch>
            <a:fillRect/>
          </a:stretch>
        </p:blipFill>
        <p:spPr>
          <a:xfrm>
            <a:off x="5703288" y="738094"/>
            <a:ext cx="2160000" cy="1440000"/>
          </a:xfrm>
          <a:prstGeom prst="rect">
            <a:avLst/>
          </a:prstGeom>
        </p:spPr>
      </p:pic>
      <p:pic>
        <p:nvPicPr>
          <p:cNvPr id="48" name="Picture 47" descr="A star in the background&#10;&#10;Description automatically generated">
            <a:extLst>
              <a:ext uri="{FF2B5EF4-FFF2-40B4-BE49-F238E27FC236}">
                <a16:creationId xmlns:a16="http://schemas.microsoft.com/office/drawing/2014/main" id="{73E89F34-601E-B341-85B2-884CE248C144}"/>
              </a:ext>
            </a:extLst>
          </p:cNvPr>
          <p:cNvPicPr>
            <a:picLocks noChangeAspect="1"/>
          </p:cNvPicPr>
          <p:nvPr/>
        </p:nvPicPr>
        <p:blipFill>
          <a:blip r:embed="rId10"/>
          <a:stretch>
            <a:fillRect/>
          </a:stretch>
        </p:blipFill>
        <p:spPr>
          <a:xfrm>
            <a:off x="5690583" y="2435246"/>
            <a:ext cx="2160000" cy="1440000"/>
          </a:xfrm>
          <a:prstGeom prst="rect">
            <a:avLst/>
          </a:prstGeom>
        </p:spPr>
      </p:pic>
      <p:pic>
        <p:nvPicPr>
          <p:cNvPr id="50" name="Picture 49" descr="A picture containing star&#10;&#10;Description automatically generated">
            <a:extLst>
              <a:ext uri="{FF2B5EF4-FFF2-40B4-BE49-F238E27FC236}">
                <a16:creationId xmlns:a16="http://schemas.microsoft.com/office/drawing/2014/main" id="{1B22E5CF-DA4A-EA4C-9E53-7D5E587B29EF}"/>
              </a:ext>
            </a:extLst>
          </p:cNvPr>
          <p:cNvPicPr>
            <a:picLocks noChangeAspect="1"/>
          </p:cNvPicPr>
          <p:nvPr/>
        </p:nvPicPr>
        <p:blipFill>
          <a:blip r:embed="rId11"/>
          <a:stretch>
            <a:fillRect/>
          </a:stretch>
        </p:blipFill>
        <p:spPr>
          <a:xfrm>
            <a:off x="5703288" y="4132398"/>
            <a:ext cx="2160000" cy="1440000"/>
          </a:xfrm>
          <a:prstGeom prst="rect">
            <a:avLst/>
          </a:prstGeom>
        </p:spPr>
      </p:pic>
      <p:pic>
        <p:nvPicPr>
          <p:cNvPr id="52" name="Picture 51" descr="A star in the background&#10;&#10;Description automatically generated">
            <a:extLst>
              <a:ext uri="{FF2B5EF4-FFF2-40B4-BE49-F238E27FC236}">
                <a16:creationId xmlns:a16="http://schemas.microsoft.com/office/drawing/2014/main" id="{D444A089-ACF5-B145-BA1D-B3F67240E1F9}"/>
              </a:ext>
            </a:extLst>
          </p:cNvPr>
          <p:cNvPicPr>
            <a:picLocks noChangeAspect="1"/>
          </p:cNvPicPr>
          <p:nvPr/>
        </p:nvPicPr>
        <p:blipFill>
          <a:blip r:embed="rId12"/>
          <a:stretch>
            <a:fillRect/>
          </a:stretch>
        </p:blipFill>
        <p:spPr>
          <a:xfrm>
            <a:off x="8041592" y="738094"/>
            <a:ext cx="2160000" cy="1440000"/>
          </a:xfrm>
          <a:prstGeom prst="rect">
            <a:avLst/>
          </a:prstGeom>
        </p:spPr>
      </p:pic>
      <p:pic>
        <p:nvPicPr>
          <p:cNvPr id="54" name="Picture 53" descr="A star in the background&#10;&#10;Description automatically generated">
            <a:extLst>
              <a:ext uri="{FF2B5EF4-FFF2-40B4-BE49-F238E27FC236}">
                <a16:creationId xmlns:a16="http://schemas.microsoft.com/office/drawing/2014/main" id="{FF9CBC98-DFC5-484B-8BF1-59F66A6210C6}"/>
              </a:ext>
            </a:extLst>
          </p:cNvPr>
          <p:cNvPicPr>
            <a:picLocks noChangeAspect="1"/>
          </p:cNvPicPr>
          <p:nvPr/>
        </p:nvPicPr>
        <p:blipFill>
          <a:blip r:embed="rId13"/>
          <a:stretch>
            <a:fillRect/>
          </a:stretch>
        </p:blipFill>
        <p:spPr>
          <a:xfrm>
            <a:off x="8041592" y="2435246"/>
            <a:ext cx="2160000" cy="1440000"/>
          </a:xfrm>
          <a:prstGeom prst="rect">
            <a:avLst/>
          </a:prstGeom>
        </p:spPr>
      </p:pic>
      <p:pic>
        <p:nvPicPr>
          <p:cNvPr id="56" name="Picture 55" descr="A close up of a light&#10;&#10;Description automatically generated">
            <a:extLst>
              <a:ext uri="{FF2B5EF4-FFF2-40B4-BE49-F238E27FC236}">
                <a16:creationId xmlns:a16="http://schemas.microsoft.com/office/drawing/2014/main" id="{67620190-2C6B-9649-BCB1-8DECEEDA3955}"/>
              </a:ext>
            </a:extLst>
          </p:cNvPr>
          <p:cNvPicPr>
            <a:picLocks noChangeAspect="1"/>
          </p:cNvPicPr>
          <p:nvPr/>
        </p:nvPicPr>
        <p:blipFill>
          <a:blip r:embed="rId14"/>
          <a:stretch>
            <a:fillRect/>
          </a:stretch>
        </p:blipFill>
        <p:spPr>
          <a:xfrm>
            <a:off x="8041592" y="4132398"/>
            <a:ext cx="2160000" cy="1440000"/>
          </a:xfrm>
          <a:prstGeom prst="rect">
            <a:avLst/>
          </a:prstGeom>
        </p:spPr>
      </p:pic>
      <p:sp>
        <p:nvSpPr>
          <p:cNvPr id="58" name="TextBox 57">
            <a:extLst>
              <a:ext uri="{FF2B5EF4-FFF2-40B4-BE49-F238E27FC236}">
                <a16:creationId xmlns:a16="http://schemas.microsoft.com/office/drawing/2014/main" id="{682781FD-A905-A149-87B2-1423B98DEB19}"/>
              </a:ext>
            </a:extLst>
          </p:cNvPr>
          <p:cNvSpPr txBox="1"/>
          <p:nvPr/>
        </p:nvSpPr>
        <p:spPr>
          <a:xfrm>
            <a:off x="966679" y="5673285"/>
            <a:ext cx="1994895" cy="923330"/>
          </a:xfrm>
          <a:prstGeom prst="rect">
            <a:avLst/>
          </a:prstGeom>
          <a:noFill/>
        </p:spPr>
        <p:txBody>
          <a:bodyPr wrap="square" rtlCol="0">
            <a:spAutoFit/>
          </a:bodyPr>
          <a:lstStyle/>
          <a:p>
            <a:r>
              <a:rPr lang="en-US" dirty="0" err="1"/>
              <a:t>Parrorts</a:t>
            </a:r>
            <a:endParaRPr lang="en-US" dirty="0"/>
          </a:p>
          <a:p>
            <a:r>
              <a:rPr lang="en-US" dirty="0"/>
              <a:t>Distortion type: white noise</a:t>
            </a:r>
          </a:p>
        </p:txBody>
      </p:sp>
      <p:sp>
        <p:nvSpPr>
          <p:cNvPr id="61" name="TextBox 60">
            <a:extLst>
              <a:ext uri="{FF2B5EF4-FFF2-40B4-BE49-F238E27FC236}">
                <a16:creationId xmlns:a16="http://schemas.microsoft.com/office/drawing/2014/main" id="{EC2601EF-1331-DF4F-B65B-65C2455A6D3C}"/>
              </a:ext>
            </a:extLst>
          </p:cNvPr>
          <p:cNvSpPr txBox="1"/>
          <p:nvPr/>
        </p:nvSpPr>
        <p:spPr>
          <a:xfrm>
            <a:off x="3493736" y="5711635"/>
            <a:ext cx="1994895" cy="646331"/>
          </a:xfrm>
          <a:prstGeom prst="rect">
            <a:avLst/>
          </a:prstGeom>
          <a:noFill/>
        </p:spPr>
        <p:txBody>
          <a:bodyPr wrap="square" rtlCol="0">
            <a:spAutoFit/>
          </a:bodyPr>
          <a:lstStyle/>
          <a:p>
            <a:r>
              <a:rPr lang="en-US" b="1" dirty="0"/>
              <a:t>Ground truth </a:t>
            </a:r>
            <a:r>
              <a:rPr lang="en-US" dirty="0"/>
              <a:t>saliency map</a:t>
            </a:r>
          </a:p>
        </p:txBody>
      </p:sp>
      <p:sp>
        <p:nvSpPr>
          <p:cNvPr id="62" name="TextBox 61">
            <a:extLst>
              <a:ext uri="{FF2B5EF4-FFF2-40B4-BE49-F238E27FC236}">
                <a16:creationId xmlns:a16="http://schemas.microsoft.com/office/drawing/2014/main" id="{9FB2796B-ED4B-3C4A-B9CF-F47FC58C2F90}"/>
              </a:ext>
            </a:extLst>
          </p:cNvPr>
          <p:cNvSpPr txBox="1"/>
          <p:nvPr/>
        </p:nvSpPr>
        <p:spPr>
          <a:xfrm>
            <a:off x="5868393" y="5711635"/>
            <a:ext cx="1994895" cy="923330"/>
          </a:xfrm>
          <a:prstGeom prst="rect">
            <a:avLst/>
          </a:prstGeom>
          <a:noFill/>
        </p:spPr>
        <p:txBody>
          <a:bodyPr wrap="square" rtlCol="0">
            <a:spAutoFit/>
          </a:bodyPr>
          <a:lstStyle/>
          <a:p>
            <a:r>
              <a:rPr lang="en-US" b="1" dirty="0"/>
              <a:t>Traditional</a:t>
            </a:r>
            <a:r>
              <a:rPr lang="en-US" dirty="0"/>
              <a:t> prediction: GBVS</a:t>
            </a:r>
          </a:p>
        </p:txBody>
      </p:sp>
      <p:sp>
        <p:nvSpPr>
          <p:cNvPr id="63" name="TextBox 62">
            <a:extLst>
              <a:ext uri="{FF2B5EF4-FFF2-40B4-BE49-F238E27FC236}">
                <a16:creationId xmlns:a16="http://schemas.microsoft.com/office/drawing/2014/main" id="{D0CC768B-1931-C649-B7CA-4254A06136C3}"/>
              </a:ext>
            </a:extLst>
          </p:cNvPr>
          <p:cNvSpPr txBox="1"/>
          <p:nvPr/>
        </p:nvSpPr>
        <p:spPr>
          <a:xfrm>
            <a:off x="8124144" y="5683580"/>
            <a:ext cx="1994895" cy="923330"/>
          </a:xfrm>
          <a:prstGeom prst="rect">
            <a:avLst/>
          </a:prstGeom>
          <a:noFill/>
        </p:spPr>
        <p:txBody>
          <a:bodyPr wrap="square" rtlCol="0">
            <a:spAutoFit/>
          </a:bodyPr>
          <a:lstStyle/>
          <a:p>
            <a:r>
              <a:rPr lang="en-US" b="1" dirty="0"/>
              <a:t>Deep learning </a:t>
            </a:r>
            <a:r>
              <a:rPr lang="en-US" dirty="0"/>
              <a:t>prediction: </a:t>
            </a:r>
          </a:p>
          <a:p>
            <a:r>
              <a:rPr lang="en-US" dirty="0"/>
              <a:t>SAM-</a:t>
            </a:r>
            <a:r>
              <a:rPr lang="en-US" dirty="0" err="1"/>
              <a:t>Vgg</a:t>
            </a:r>
            <a:endParaRPr lang="en-US" dirty="0"/>
          </a:p>
        </p:txBody>
      </p:sp>
      <p:grpSp>
        <p:nvGrpSpPr>
          <p:cNvPr id="64" name="Group 63">
            <a:extLst>
              <a:ext uri="{FF2B5EF4-FFF2-40B4-BE49-F238E27FC236}">
                <a16:creationId xmlns:a16="http://schemas.microsoft.com/office/drawing/2014/main" id="{B52EF29E-CCCB-644F-9514-1E9F7994E05E}"/>
              </a:ext>
            </a:extLst>
          </p:cNvPr>
          <p:cNvGrpSpPr>
            <a:grpSpLocks noChangeAspect="1"/>
          </p:cNvGrpSpPr>
          <p:nvPr/>
        </p:nvGrpSpPr>
        <p:grpSpPr>
          <a:xfrm>
            <a:off x="9622026" y="6419558"/>
            <a:ext cx="2360451" cy="360000"/>
            <a:chOff x="139902" y="5667678"/>
            <a:chExt cx="7081353" cy="1080000"/>
          </a:xfrm>
        </p:grpSpPr>
        <p:grpSp>
          <p:nvGrpSpPr>
            <p:cNvPr id="65" name="Group 64">
              <a:extLst>
                <a:ext uri="{FF2B5EF4-FFF2-40B4-BE49-F238E27FC236}">
                  <a16:creationId xmlns:a16="http://schemas.microsoft.com/office/drawing/2014/main" id="{27349FFE-DA86-A64B-9C9E-779D469A9C23}"/>
                </a:ext>
              </a:extLst>
            </p:cNvPr>
            <p:cNvGrpSpPr/>
            <p:nvPr/>
          </p:nvGrpSpPr>
          <p:grpSpPr>
            <a:xfrm>
              <a:off x="139902" y="5667678"/>
              <a:ext cx="5185447" cy="1080000"/>
              <a:chOff x="332828" y="5368816"/>
              <a:chExt cx="5185447" cy="1080000"/>
            </a:xfrm>
          </p:grpSpPr>
          <p:pic>
            <p:nvPicPr>
              <p:cNvPr id="67" name="Picture 66" descr="A close up of a sign&#10;&#10;Description automatically generated">
                <a:extLst>
                  <a:ext uri="{FF2B5EF4-FFF2-40B4-BE49-F238E27FC236}">
                    <a16:creationId xmlns:a16="http://schemas.microsoft.com/office/drawing/2014/main" id="{F46CFD12-DB79-C74B-90CD-A60D5B723289}"/>
                  </a:ext>
                </a:extLst>
              </p:cNvPr>
              <p:cNvPicPr>
                <a:picLocks noChangeAspect="1"/>
              </p:cNvPicPr>
              <p:nvPr/>
            </p:nvPicPr>
            <p:blipFill>
              <a:blip r:embed="rId15"/>
              <a:stretch>
                <a:fillRect/>
              </a:stretch>
            </p:blipFill>
            <p:spPr>
              <a:xfrm>
                <a:off x="332828" y="5368816"/>
                <a:ext cx="1119273" cy="1080000"/>
              </a:xfrm>
              <a:prstGeom prst="rect">
                <a:avLst/>
              </a:prstGeom>
            </p:spPr>
          </p:pic>
          <p:pic>
            <p:nvPicPr>
              <p:cNvPr id="68" name="Picture 67" descr="A close up of a logo&#10;&#10;Description automatically generated">
                <a:extLst>
                  <a:ext uri="{FF2B5EF4-FFF2-40B4-BE49-F238E27FC236}">
                    <a16:creationId xmlns:a16="http://schemas.microsoft.com/office/drawing/2014/main" id="{ACA93DF7-68A4-7345-82FB-96DAB62C461E}"/>
                  </a:ext>
                </a:extLst>
              </p:cNvPr>
              <p:cNvPicPr>
                <a:picLocks noChangeAspect="1"/>
              </p:cNvPicPr>
              <p:nvPr/>
            </p:nvPicPr>
            <p:blipFill>
              <a:blip r:embed="rId16"/>
              <a:stretch>
                <a:fillRect/>
              </a:stretch>
            </p:blipFill>
            <p:spPr>
              <a:xfrm>
                <a:off x="1591297" y="5368816"/>
                <a:ext cx="2701748" cy="1080000"/>
              </a:xfrm>
              <a:prstGeom prst="rect">
                <a:avLst/>
              </a:prstGeom>
            </p:spPr>
          </p:pic>
          <p:pic>
            <p:nvPicPr>
              <p:cNvPr id="69" name="Picture 68" descr="A close up of a can&#10;&#10;Description automatically generated">
                <a:extLst>
                  <a:ext uri="{FF2B5EF4-FFF2-40B4-BE49-F238E27FC236}">
                    <a16:creationId xmlns:a16="http://schemas.microsoft.com/office/drawing/2014/main" id="{2386AC77-76A3-2A4B-BE13-972585229BB4}"/>
                  </a:ext>
                </a:extLst>
              </p:cNvPr>
              <p:cNvPicPr>
                <a:picLocks noChangeAspect="1"/>
              </p:cNvPicPr>
              <p:nvPr/>
            </p:nvPicPr>
            <p:blipFill>
              <a:blip r:embed="rId17"/>
              <a:stretch>
                <a:fillRect/>
              </a:stretch>
            </p:blipFill>
            <p:spPr>
              <a:xfrm>
                <a:off x="4432241" y="5368816"/>
                <a:ext cx="1086034" cy="1080000"/>
              </a:xfrm>
              <a:prstGeom prst="rect">
                <a:avLst/>
              </a:prstGeom>
            </p:spPr>
          </p:pic>
        </p:grpSp>
        <p:pic>
          <p:nvPicPr>
            <p:cNvPr id="66" name="Picture 65" descr="A close up of a sign&#10;&#10;Description automatically generated">
              <a:extLst>
                <a:ext uri="{FF2B5EF4-FFF2-40B4-BE49-F238E27FC236}">
                  <a16:creationId xmlns:a16="http://schemas.microsoft.com/office/drawing/2014/main" id="{2C534901-0283-854C-8B82-61434D1AF403}"/>
                </a:ext>
              </a:extLst>
            </p:cNvPr>
            <p:cNvPicPr>
              <a:picLocks noChangeAspect="1"/>
            </p:cNvPicPr>
            <p:nvPr/>
          </p:nvPicPr>
          <p:blipFill>
            <a:blip r:embed="rId18"/>
            <a:stretch>
              <a:fillRect/>
            </a:stretch>
          </p:blipFill>
          <p:spPr>
            <a:xfrm>
              <a:off x="5464546" y="5667678"/>
              <a:ext cx="1756709" cy="1080000"/>
            </a:xfrm>
            <a:prstGeom prst="rect">
              <a:avLst/>
            </a:prstGeom>
          </p:spPr>
        </p:pic>
      </p:grpSp>
      <p:sp>
        <p:nvSpPr>
          <p:cNvPr id="24" name="TextBox 23">
            <a:extLst>
              <a:ext uri="{FF2B5EF4-FFF2-40B4-BE49-F238E27FC236}">
                <a16:creationId xmlns:a16="http://schemas.microsoft.com/office/drawing/2014/main" id="{579B230A-0BB0-4647-B8EC-CA05C35AC4D5}"/>
              </a:ext>
            </a:extLst>
          </p:cNvPr>
          <p:cNvSpPr txBox="1"/>
          <p:nvPr/>
        </p:nvSpPr>
        <p:spPr>
          <a:xfrm>
            <a:off x="3260169" y="608340"/>
            <a:ext cx="2284815" cy="5103295"/>
          </a:xfrm>
          <a:prstGeom prst="rect">
            <a:avLst/>
          </a:prstGeom>
          <a:noFill/>
          <a:ln w="127000">
            <a:solidFill>
              <a:srgbClr val="FF0000"/>
            </a:solidFill>
          </a:ln>
        </p:spPr>
        <p:txBody>
          <a:bodyPr wrap="square" rtlCol="0">
            <a:spAutoFit/>
          </a:bodyPr>
          <a:lstStyle/>
          <a:p>
            <a:endParaRPr lang="en-US" dirty="0"/>
          </a:p>
        </p:txBody>
      </p:sp>
      <p:sp>
        <p:nvSpPr>
          <p:cNvPr id="25" name="TextBox 24">
            <a:extLst>
              <a:ext uri="{FF2B5EF4-FFF2-40B4-BE49-F238E27FC236}">
                <a16:creationId xmlns:a16="http://schemas.microsoft.com/office/drawing/2014/main" id="{6AB59295-AB5E-8045-BA79-AF248631DDA2}"/>
              </a:ext>
            </a:extLst>
          </p:cNvPr>
          <p:cNvSpPr txBox="1"/>
          <p:nvPr/>
        </p:nvSpPr>
        <p:spPr>
          <a:xfrm>
            <a:off x="5678474" y="603736"/>
            <a:ext cx="4647720" cy="5129249"/>
          </a:xfrm>
          <a:prstGeom prst="rect">
            <a:avLst/>
          </a:prstGeom>
          <a:noFill/>
          <a:ln w="127000">
            <a:solidFill>
              <a:srgbClr val="00B050"/>
            </a:solidFill>
          </a:ln>
        </p:spPr>
        <p:txBody>
          <a:bodyPr wrap="square" rtlCol="0">
            <a:spAutoFit/>
          </a:bodyPr>
          <a:lstStyle/>
          <a:p>
            <a:endParaRPr lang="en-US" dirty="0"/>
          </a:p>
        </p:txBody>
      </p:sp>
    </p:spTree>
    <p:extLst>
      <p:ext uri="{BB962C8B-B14F-4D97-AF65-F5344CB8AC3E}">
        <p14:creationId xmlns:p14="http://schemas.microsoft.com/office/powerpoint/2010/main" val="17684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B9F54EE8-7678-1F43-B11E-1DC3FEDE790C}"/>
              </a:ext>
            </a:extLst>
          </p:cNvPr>
          <p:cNvPicPr>
            <a:picLocks noChangeAspect="1"/>
          </p:cNvPicPr>
          <p:nvPr/>
        </p:nvPicPr>
        <p:blipFill>
          <a:blip r:embed="rId3"/>
          <a:stretch>
            <a:fillRect/>
          </a:stretch>
        </p:blipFill>
        <p:spPr>
          <a:xfrm>
            <a:off x="269270" y="998153"/>
            <a:ext cx="11653458" cy="2730133"/>
          </a:xfrm>
          <a:prstGeom prst="rect">
            <a:avLst/>
          </a:prstGeom>
        </p:spPr>
      </p:pic>
      <p:sp>
        <p:nvSpPr>
          <p:cNvPr id="4" name="Rectangle 3">
            <a:extLst>
              <a:ext uri="{FF2B5EF4-FFF2-40B4-BE49-F238E27FC236}">
                <a16:creationId xmlns:a16="http://schemas.microsoft.com/office/drawing/2014/main" id="{2F52D034-F4F0-2F4F-AF60-EE1155B88932}"/>
              </a:ext>
            </a:extLst>
          </p:cNvPr>
          <p:cNvSpPr/>
          <p:nvPr/>
        </p:nvSpPr>
        <p:spPr>
          <a:xfrm>
            <a:off x="-253517" y="396816"/>
            <a:ext cx="9854243" cy="738664"/>
          </a:xfrm>
          <a:prstGeom prst="rect">
            <a:avLst/>
          </a:prstGeom>
        </p:spPr>
        <p:txBody>
          <a:bodyPr wrap="square">
            <a:spAutoFit/>
          </a:bodyPr>
          <a:lstStyle/>
          <a:p>
            <a:pPr algn="ctr"/>
            <a:r>
              <a:rPr lang="en-US" sz="4100" dirty="0"/>
              <a:t>﻿ Results: Impact of distortion types</a:t>
            </a:r>
          </a:p>
        </p:txBody>
      </p:sp>
      <p:sp>
        <p:nvSpPr>
          <p:cNvPr id="8" name="Rectangle 7">
            <a:extLst>
              <a:ext uri="{FF2B5EF4-FFF2-40B4-BE49-F238E27FC236}">
                <a16:creationId xmlns:a16="http://schemas.microsoft.com/office/drawing/2014/main" id="{BBDFBA27-3E47-5A49-B7A8-C2C3D0A02F60}"/>
              </a:ext>
            </a:extLst>
          </p:cNvPr>
          <p:cNvSpPr/>
          <p:nvPr/>
        </p:nvSpPr>
        <p:spPr>
          <a:xfrm>
            <a:off x="269269" y="3728286"/>
            <a:ext cx="11426201" cy="2677656"/>
          </a:xfrm>
          <a:prstGeom prst="rect">
            <a:avLst/>
          </a:prstGeom>
        </p:spPr>
        <p:txBody>
          <a:bodyPr wrap="square">
            <a:spAutoFit/>
          </a:bodyPr>
          <a:lstStyle/>
          <a:p>
            <a:pPr marL="800100" lvl="1" indent="-342900">
              <a:buFont typeface="Arial" panose="020B0604020202020204" pitchFamily="34" charset="0"/>
              <a:buChar char="•"/>
            </a:pPr>
            <a:r>
              <a:rPr lang="en-US" sz="2400" dirty="0"/>
              <a:t>It clearly indicates that deep learning models consistently </a:t>
            </a:r>
            <a:r>
              <a:rPr lang="en-US" sz="2400" b="1" dirty="0"/>
              <a:t>outperform</a:t>
            </a:r>
            <a:r>
              <a:rPr lang="en-US" sz="2400" dirty="0"/>
              <a:t> traditional models </a:t>
            </a:r>
            <a:r>
              <a:rPr lang="en-US" sz="2400" b="1" dirty="0"/>
              <a:t>for all distortion types</a:t>
            </a:r>
            <a:r>
              <a:rPr lang="en-US" sz="2400" dirty="0"/>
              <a:t>. </a:t>
            </a:r>
          </a:p>
          <a:p>
            <a:pPr lvl="1"/>
            <a:endParaRPr lang="en-US" sz="2400" dirty="0"/>
          </a:p>
          <a:p>
            <a:pPr marL="800100" lvl="1" indent="-342900">
              <a:buFont typeface="Arial" panose="020B0604020202020204" pitchFamily="34" charset="0"/>
              <a:buChar char="•"/>
            </a:pPr>
            <a:r>
              <a:rPr lang="en-US" sz="2400" dirty="0"/>
              <a:t>an independent samples t-test for each comparison, and the results show that for each of the 15 cases (i.e. 5 types × 3 evaluation metrics) the </a:t>
            </a:r>
            <a:r>
              <a:rPr lang="en-US" sz="2400" b="1" dirty="0"/>
              <a:t>difference is statistically significant</a:t>
            </a:r>
            <a:r>
              <a:rPr lang="en-US" sz="2400" dirty="0"/>
              <a:t> (p &lt; 0.05).</a:t>
            </a:r>
          </a:p>
          <a:p>
            <a:pPr marL="800100" lvl="1" indent="-342900">
              <a:buFont typeface="Wingdings" pitchFamily="2" charset="2"/>
              <a:buChar char="Ø"/>
            </a:pPr>
            <a:endParaRPr lang="en-GB" sz="2400" dirty="0"/>
          </a:p>
        </p:txBody>
      </p:sp>
      <p:sp>
        <p:nvSpPr>
          <p:cNvPr id="21" name="TextBox 20">
            <a:extLst>
              <a:ext uri="{FF2B5EF4-FFF2-40B4-BE49-F238E27FC236}">
                <a16:creationId xmlns:a16="http://schemas.microsoft.com/office/drawing/2014/main" id="{EF165C86-249A-044D-BE27-36A3D213DBCF}"/>
              </a:ext>
            </a:extLst>
          </p:cNvPr>
          <p:cNvSpPr txBox="1"/>
          <p:nvPr/>
        </p:nvSpPr>
        <p:spPr>
          <a:xfrm>
            <a:off x="194909" y="1579983"/>
            <a:ext cx="11802179" cy="1288104"/>
          </a:xfrm>
          <a:prstGeom prst="rect">
            <a:avLst/>
          </a:prstGeom>
          <a:noFill/>
          <a:ln w="79375">
            <a:solidFill>
              <a:srgbClr val="FFFF00"/>
            </a:solidFill>
          </a:ln>
        </p:spPr>
        <p:txBody>
          <a:bodyPr wrap="square" rtlCol="0">
            <a:spAutoFit/>
          </a:bodyPr>
          <a:lstStyle/>
          <a:p>
            <a:endParaRPr lang="en-US" dirty="0"/>
          </a:p>
        </p:txBody>
      </p:sp>
      <p:grpSp>
        <p:nvGrpSpPr>
          <p:cNvPr id="22" name="Group 21">
            <a:extLst>
              <a:ext uri="{FF2B5EF4-FFF2-40B4-BE49-F238E27FC236}">
                <a16:creationId xmlns:a16="http://schemas.microsoft.com/office/drawing/2014/main" id="{9D1474DB-FA7F-854C-B3D4-AD2E42D00068}"/>
              </a:ext>
            </a:extLst>
          </p:cNvPr>
          <p:cNvGrpSpPr>
            <a:grpSpLocks noChangeAspect="1"/>
          </p:cNvGrpSpPr>
          <p:nvPr/>
        </p:nvGrpSpPr>
        <p:grpSpPr>
          <a:xfrm>
            <a:off x="9622026" y="6419558"/>
            <a:ext cx="2360451" cy="360000"/>
            <a:chOff x="139902" y="5667678"/>
            <a:chExt cx="7081353" cy="1080000"/>
          </a:xfrm>
        </p:grpSpPr>
        <p:grpSp>
          <p:nvGrpSpPr>
            <p:cNvPr id="23" name="Group 22">
              <a:extLst>
                <a:ext uri="{FF2B5EF4-FFF2-40B4-BE49-F238E27FC236}">
                  <a16:creationId xmlns:a16="http://schemas.microsoft.com/office/drawing/2014/main" id="{7E098090-8126-1A46-9115-28719510304D}"/>
                </a:ext>
              </a:extLst>
            </p:cNvPr>
            <p:cNvGrpSpPr/>
            <p:nvPr/>
          </p:nvGrpSpPr>
          <p:grpSpPr>
            <a:xfrm>
              <a:off x="139902" y="5667678"/>
              <a:ext cx="5185447" cy="1080000"/>
              <a:chOff x="332828" y="5368816"/>
              <a:chExt cx="5185447" cy="1080000"/>
            </a:xfrm>
          </p:grpSpPr>
          <p:pic>
            <p:nvPicPr>
              <p:cNvPr id="25" name="Picture 24" descr="A close up of a sign&#10;&#10;Description automatically generated">
                <a:extLst>
                  <a:ext uri="{FF2B5EF4-FFF2-40B4-BE49-F238E27FC236}">
                    <a16:creationId xmlns:a16="http://schemas.microsoft.com/office/drawing/2014/main" id="{30E8C4F3-7B0E-A441-8C3F-0263890A95A3}"/>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F4D42C59-678F-9E43-80C5-B75E76A4C602}"/>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27" name="Picture 26" descr="A close up of a can&#10;&#10;Description automatically generated">
                <a:extLst>
                  <a:ext uri="{FF2B5EF4-FFF2-40B4-BE49-F238E27FC236}">
                    <a16:creationId xmlns:a16="http://schemas.microsoft.com/office/drawing/2014/main" id="{EAD776B7-7F29-E448-A8FB-6F5BB1FB9AF3}"/>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24" name="Picture 23" descr="A close up of a sign&#10;&#10;Description automatically generated">
              <a:extLst>
                <a:ext uri="{FF2B5EF4-FFF2-40B4-BE49-F238E27FC236}">
                  <a16:creationId xmlns:a16="http://schemas.microsoft.com/office/drawing/2014/main" id="{B717521D-957D-734C-9492-0CBB8C0B89DD}"/>
                </a:ext>
              </a:extLst>
            </p:cNvPr>
            <p:cNvPicPr>
              <a:picLocks noChangeAspect="1"/>
            </p:cNvPicPr>
            <p:nvPr/>
          </p:nvPicPr>
          <p:blipFill>
            <a:blip r:embed="rId7"/>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23728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99491-7B2A-EC40-84C1-69B5BCB7E7F9}"/>
              </a:ext>
            </a:extLst>
          </p:cNvPr>
          <p:cNvSpPr/>
          <p:nvPr/>
        </p:nvSpPr>
        <p:spPr>
          <a:xfrm>
            <a:off x="-118051" y="396816"/>
            <a:ext cx="9854243" cy="738664"/>
          </a:xfrm>
          <a:prstGeom prst="rect">
            <a:avLst/>
          </a:prstGeom>
        </p:spPr>
        <p:txBody>
          <a:bodyPr wrap="square">
            <a:spAutoFit/>
          </a:bodyPr>
          <a:lstStyle/>
          <a:p>
            <a:pPr algn="ctr"/>
            <a:r>
              <a:rPr lang="en-US" sz="4100" dirty="0"/>
              <a:t>﻿ Results: Impact of distortion types</a:t>
            </a:r>
          </a:p>
        </p:txBody>
      </p:sp>
      <p:pic>
        <p:nvPicPr>
          <p:cNvPr id="2" name="Picture 1">
            <a:extLst>
              <a:ext uri="{FF2B5EF4-FFF2-40B4-BE49-F238E27FC236}">
                <a16:creationId xmlns:a16="http://schemas.microsoft.com/office/drawing/2014/main" id="{55FACEB8-974C-1948-89BE-06E8557AC3F5}"/>
              </a:ext>
            </a:extLst>
          </p:cNvPr>
          <p:cNvPicPr>
            <a:picLocks noChangeAspect="1"/>
          </p:cNvPicPr>
          <p:nvPr/>
        </p:nvPicPr>
        <p:blipFill>
          <a:blip r:embed="rId3"/>
          <a:stretch>
            <a:fillRect/>
          </a:stretch>
        </p:blipFill>
        <p:spPr>
          <a:xfrm>
            <a:off x="629156" y="1293962"/>
            <a:ext cx="10933687" cy="3476685"/>
          </a:xfrm>
          <a:prstGeom prst="rect">
            <a:avLst/>
          </a:prstGeom>
        </p:spPr>
      </p:pic>
      <p:sp>
        <p:nvSpPr>
          <p:cNvPr id="5" name="Rectangle 4">
            <a:extLst>
              <a:ext uri="{FF2B5EF4-FFF2-40B4-BE49-F238E27FC236}">
                <a16:creationId xmlns:a16="http://schemas.microsoft.com/office/drawing/2014/main" id="{C4CB996D-FE38-E34C-9157-4DB03440C429}"/>
              </a:ext>
            </a:extLst>
          </p:cNvPr>
          <p:cNvSpPr/>
          <p:nvPr/>
        </p:nvSpPr>
        <p:spPr>
          <a:xfrm>
            <a:off x="862642" y="4929129"/>
            <a:ext cx="10700201" cy="830997"/>
          </a:xfrm>
          <a:prstGeom prst="rect">
            <a:avLst/>
          </a:prstGeom>
        </p:spPr>
        <p:txBody>
          <a:bodyPr wrap="square">
            <a:spAutoFit/>
          </a:bodyPr>
          <a:lstStyle/>
          <a:p>
            <a:pPr marL="285750" indent="-285750">
              <a:buFont typeface="Arial" panose="020B0604020202020204" pitchFamily="34" charset="0"/>
              <a:buChar char="•"/>
            </a:pPr>
            <a:r>
              <a:rPr lang="en-US" sz="2400" dirty="0"/>
              <a:t>From the results that for the deep learning models, their performance on the </a:t>
            </a:r>
            <a:r>
              <a:rPr lang="en-US" sz="2400" b="1" dirty="0"/>
              <a:t>WN </a:t>
            </a:r>
            <a:r>
              <a:rPr lang="en-US" sz="2400" dirty="0"/>
              <a:t>distortion is </a:t>
            </a:r>
            <a:r>
              <a:rPr lang="en-US" sz="2400" b="1" dirty="0"/>
              <a:t>relatively lower than other distortion types.</a:t>
            </a:r>
          </a:p>
        </p:txBody>
      </p:sp>
      <p:grpSp>
        <p:nvGrpSpPr>
          <p:cNvPr id="13" name="Group 12">
            <a:extLst>
              <a:ext uri="{FF2B5EF4-FFF2-40B4-BE49-F238E27FC236}">
                <a16:creationId xmlns:a16="http://schemas.microsoft.com/office/drawing/2014/main" id="{33E87ADF-6E0A-0740-8D59-B6933B609343}"/>
              </a:ext>
            </a:extLst>
          </p:cNvPr>
          <p:cNvGrpSpPr>
            <a:grpSpLocks noChangeAspect="1"/>
          </p:cNvGrpSpPr>
          <p:nvPr/>
        </p:nvGrpSpPr>
        <p:grpSpPr>
          <a:xfrm>
            <a:off x="9622026" y="6419558"/>
            <a:ext cx="2360451" cy="360000"/>
            <a:chOff x="139902" y="5667678"/>
            <a:chExt cx="7081353" cy="1080000"/>
          </a:xfrm>
        </p:grpSpPr>
        <p:grpSp>
          <p:nvGrpSpPr>
            <p:cNvPr id="14" name="Group 13">
              <a:extLst>
                <a:ext uri="{FF2B5EF4-FFF2-40B4-BE49-F238E27FC236}">
                  <a16:creationId xmlns:a16="http://schemas.microsoft.com/office/drawing/2014/main" id="{1F2DBFE9-0B16-254D-8F68-DAC47EA482E0}"/>
                </a:ext>
              </a:extLst>
            </p:cNvPr>
            <p:cNvGrpSpPr/>
            <p:nvPr/>
          </p:nvGrpSpPr>
          <p:grpSpPr>
            <a:xfrm>
              <a:off x="139902" y="5667678"/>
              <a:ext cx="5185447" cy="1080000"/>
              <a:chOff x="332828" y="5368816"/>
              <a:chExt cx="5185447" cy="1080000"/>
            </a:xfrm>
          </p:grpSpPr>
          <p:pic>
            <p:nvPicPr>
              <p:cNvPr id="16" name="Picture 15" descr="A close up of a sign&#10;&#10;Description automatically generated">
                <a:extLst>
                  <a:ext uri="{FF2B5EF4-FFF2-40B4-BE49-F238E27FC236}">
                    <a16:creationId xmlns:a16="http://schemas.microsoft.com/office/drawing/2014/main" id="{5C264BD8-F91A-6844-80FB-2D47974B71FB}"/>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69C4D9CB-CA45-114B-8FE9-3D38A7DA8A68}"/>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8" name="Picture 17" descr="A close up of a can&#10;&#10;Description automatically generated">
                <a:extLst>
                  <a:ext uri="{FF2B5EF4-FFF2-40B4-BE49-F238E27FC236}">
                    <a16:creationId xmlns:a16="http://schemas.microsoft.com/office/drawing/2014/main" id="{8FDC8652-A88E-5442-BDA2-DE23585A077C}"/>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5" name="Picture 14" descr="A close up of a sign&#10;&#10;Description automatically generated">
              <a:extLst>
                <a:ext uri="{FF2B5EF4-FFF2-40B4-BE49-F238E27FC236}">
                  <a16:creationId xmlns:a16="http://schemas.microsoft.com/office/drawing/2014/main" id="{F728728F-9A2A-4A4E-A6B5-C5CFB7BC3AEF}"/>
                </a:ext>
              </a:extLst>
            </p:cNvPr>
            <p:cNvPicPr>
              <a:picLocks noChangeAspect="1"/>
            </p:cNvPicPr>
            <p:nvPr/>
          </p:nvPicPr>
          <p:blipFill>
            <a:blip r:embed="rId7"/>
            <a:stretch>
              <a:fillRect/>
            </a:stretch>
          </p:blipFill>
          <p:spPr>
            <a:xfrm>
              <a:off x="5464546" y="5667678"/>
              <a:ext cx="1756709" cy="1080000"/>
            </a:xfrm>
            <a:prstGeom prst="rect">
              <a:avLst/>
            </a:prstGeom>
          </p:spPr>
        </p:pic>
      </p:grpSp>
      <p:sp>
        <p:nvSpPr>
          <p:cNvPr id="11" name="TextBox 10">
            <a:extLst>
              <a:ext uri="{FF2B5EF4-FFF2-40B4-BE49-F238E27FC236}">
                <a16:creationId xmlns:a16="http://schemas.microsoft.com/office/drawing/2014/main" id="{B7C5D914-23B1-EE41-987D-C0CF0F05BFF8}"/>
              </a:ext>
            </a:extLst>
          </p:cNvPr>
          <p:cNvSpPr txBox="1"/>
          <p:nvPr/>
        </p:nvSpPr>
        <p:spPr>
          <a:xfrm>
            <a:off x="9284084" y="1794912"/>
            <a:ext cx="2423501" cy="2793417"/>
          </a:xfrm>
          <a:prstGeom prst="rect">
            <a:avLst/>
          </a:prstGeom>
          <a:noFill/>
          <a:ln w="1270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0743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56BB1E-6B89-E647-B1CC-174E5ACFA08A}"/>
              </a:ext>
            </a:extLst>
          </p:cNvPr>
          <p:cNvSpPr txBox="1">
            <a:spLocks/>
          </p:cNvSpPr>
          <p:nvPr/>
        </p:nvSpPr>
        <p:spPr>
          <a:xfrm>
            <a:off x="673271" y="391933"/>
            <a:ext cx="10845457"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r>
              <a:rPr lang="en-US" sz="3600" i="0" dirty="0">
                <a:latin typeface="+mn-lt"/>
              </a:rPr>
              <a:t>What is the saliency map for this image</a:t>
            </a:r>
            <a:r>
              <a:rPr lang="en-US" sz="3600" i="0" dirty="0">
                <a:latin typeface="Calibri Light" panose="020F0302020204030204" pitchFamily="34" charset="0"/>
                <a:cs typeface="Calibri Light" panose="020F0302020204030204" pitchFamily="34" charset="0"/>
              </a:rPr>
              <a:t>?</a:t>
            </a:r>
          </a:p>
        </p:txBody>
      </p:sp>
      <p:grpSp>
        <p:nvGrpSpPr>
          <p:cNvPr id="11" name="Group 10">
            <a:extLst>
              <a:ext uri="{FF2B5EF4-FFF2-40B4-BE49-F238E27FC236}">
                <a16:creationId xmlns:a16="http://schemas.microsoft.com/office/drawing/2014/main" id="{101A4C05-ED76-DB4D-92F4-B0FFF146E98A}"/>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CA910515-D343-1F4B-AE0C-23C1E3CAD8DE}"/>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1B98C123-5F01-A948-8377-982EE18E6FC3}"/>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C396E9F0-EAFA-1745-BD1E-C6759F395855}"/>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1806FF82-21E8-F747-BC3C-282B37840B97}"/>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959A4EA4-BC22-D148-A124-7112DF3B225B}"/>
                </a:ext>
              </a:extLst>
            </p:cNvPr>
            <p:cNvPicPr>
              <a:picLocks noChangeAspect="1"/>
            </p:cNvPicPr>
            <p:nvPr/>
          </p:nvPicPr>
          <p:blipFill>
            <a:blip r:embed="rId7"/>
            <a:stretch>
              <a:fillRect/>
            </a:stretch>
          </p:blipFill>
          <p:spPr>
            <a:xfrm>
              <a:off x="5464546" y="5667678"/>
              <a:ext cx="1756709" cy="1080000"/>
            </a:xfrm>
            <a:prstGeom prst="rect">
              <a:avLst/>
            </a:prstGeom>
          </p:spPr>
        </p:pic>
      </p:grpSp>
      <p:grpSp>
        <p:nvGrpSpPr>
          <p:cNvPr id="24" name="Group 23">
            <a:extLst>
              <a:ext uri="{FF2B5EF4-FFF2-40B4-BE49-F238E27FC236}">
                <a16:creationId xmlns:a16="http://schemas.microsoft.com/office/drawing/2014/main" id="{00A5738B-4F89-114D-9B91-29EF8F67D132}"/>
              </a:ext>
            </a:extLst>
          </p:cNvPr>
          <p:cNvGrpSpPr/>
          <p:nvPr/>
        </p:nvGrpSpPr>
        <p:grpSpPr>
          <a:xfrm>
            <a:off x="1063070" y="1803400"/>
            <a:ext cx="4876800" cy="4174530"/>
            <a:chOff x="1063070" y="1803400"/>
            <a:chExt cx="4876800" cy="4174530"/>
          </a:xfrm>
        </p:grpSpPr>
        <p:sp>
          <p:nvSpPr>
            <p:cNvPr id="6" name="TextBox 5">
              <a:extLst>
                <a:ext uri="{FF2B5EF4-FFF2-40B4-BE49-F238E27FC236}">
                  <a16:creationId xmlns:a16="http://schemas.microsoft.com/office/drawing/2014/main" id="{4F36CE75-92E6-604A-83B0-EDCA8C6087D7}"/>
                </a:ext>
              </a:extLst>
            </p:cNvPr>
            <p:cNvSpPr txBox="1"/>
            <p:nvPr/>
          </p:nvSpPr>
          <p:spPr>
            <a:xfrm>
              <a:off x="1063070" y="5054600"/>
              <a:ext cx="4876799" cy="923330"/>
            </a:xfrm>
            <a:prstGeom prst="rect">
              <a:avLst/>
            </a:prstGeom>
            <a:noFill/>
          </p:spPr>
          <p:txBody>
            <a:bodyPr wrap="square" rtlCol="0">
              <a:spAutoFit/>
            </a:bodyPr>
            <a:lstStyle/>
            <a:p>
              <a:pPr algn="ctr"/>
              <a:r>
                <a:rPr lang="en-US" dirty="0"/>
                <a:t>Plane </a:t>
              </a:r>
            </a:p>
            <a:p>
              <a:pPr algn="ctr"/>
              <a:r>
                <a:rPr lang="en-US" dirty="0"/>
                <a:t>Image type: original</a:t>
              </a:r>
            </a:p>
            <a:p>
              <a:pPr algn="ctr"/>
              <a:r>
                <a:rPr lang="en-US" dirty="0"/>
                <a:t>(High Quality)</a:t>
              </a:r>
            </a:p>
          </p:txBody>
        </p:sp>
        <p:pic>
          <p:nvPicPr>
            <p:cNvPr id="4" name="Picture 3" descr="A small airplane sitting on top of a grass covered field&#10;&#10;Description automatically generated">
              <a:extLst>
                <a:ext uri="{FF2B5EF4-FFF2-40B4-BE49-F238E27FC236}">
                  <a16:creationId xmlns:a16="http://schemas.microsoft.com/office/drawing/2014/main" id="{A64D2C5C-E80F-8144-A602-91AB5913B2FB}"/>
                </a:ext>
              </a:extLst>
            </p:cNvPr>
            <p:cNvPicPr>
              <a:picLocks noChangeAspect="1"/>
            </p:cNvPicPr>
            <p:nvPr/>
          </p:nvPicPr>
          <p:blipFill>
            <a:blip r:embed="rId8"/>
            <a:stretch>
              <a:fillRect/>
            </a:stretch>
          </p:blipFill>
          <p:spPr>
            <a:xfrm>
              <a:off x="1063070" y="1803400"/>
              <a:ext cx="4876800" cy="3251200"/>
            </a:xfrm>
            <a:prstGeom prst="rect">
              <a:avLst/>
            </a:prstGeom>
          </p:spPr>
        </p:pic>
      </p:grpSp>
      <p:grpSp>
        <p:nvGrpSpPr>
          <p:cNvPr id="25" name="Group 24">
            <a:extLst>
              <a:ext uri="{FF2B5EF4-FFF2-40B4-BE49-F238E27FC236}">
                <a16:creationId xmlns:a16="http://schemas.microsoft.com/office/drawing/2014/main" id="{0FE9D34B-A365-5549-BA96-2085B68C6F74}"/>
              </a:ext>
            </a:extLst>
          </p:cNvPr>
          <p:cNvGrpSpPr/>
          <p:nvPr/>
        </p:nvGrpSpPr>
        <p:grpSpPr>
          <a:xfrm>
            <a:off x="6252130" y="1803400"/>
            <a:ext cx="4917372" cy="3897531"/>
            <a:chOff x="6252130" y="1803400"/>
            <a:chExt cx="4917372" cy="3897531"/>
          </a:xfrm>
        </p:grpSpPr>
        <p:pic>
          <p:nvPicPr>
            <p:cNvPr id="8" name="Picture 7" descr="A picture containing light, clock&#10;&#10;Description automatically generated">
              <a:extLst>
                <a:ext uri="{FF2B5EF4-FFF2-40B4-BE49-F238E27FC236}">
                  <a16:creationId xmlns:a16="http://schemas.microsoft.com/office/drawing/2014/main" id="{76462FA2-65B2-E649-8BA0-4CB56021F5A5}"/>
                </a:ext>
              </a:extLst>
            </p:cNvPr>
            <p:cNvPicPr>
              <a:picLocks noChangeAspect="1"/>
            </p:cNvPicPr>
            <p:nvPr/>
          </p:nvPicPr>
          <p:blipFill>
            <a:blip r:embed="rId9"/>
            <a:stretch>
              <a:fillRect/>
            </a:stretch>
          </p:blipFill>
          <p:spPr>
            <a:xfrm>
              <a:off x="6252130" y="1803400"/>
              <a:ext cx="4876800" cy="3251200"/>
            </a:xfrm>
            <a:prstGeom prst="rect">
              <a:avLst/>
            </a:prstGeom>
          </p:spPr>
        </p:pic>
        <p:sp>
          <p:nvSpPr>
            <p:cNvPr id="10" name="Rectangle 9">
              <a:extLst>
                <a:ext uri="{FF2B5EF4-FFF2-40B4-BE49-F238E27FC236}">
                  <a16:creationId xmlns:a16="http://schemas.microsoft.com/office/drawing/2014/main" id="{1A6DB680-294C-5F4E-94F9-AF378564F622}"/>
                </a:ext>
              </a:extLst>
            </p:cNvPr>
            <p:cNvSpPr/>
            <p:nvPr/>
          </p:nvSpPr>
          <p:spPr>
            <a:xfrm>
              <a:off x="6252130" y="5054600"/>
              <a:ext cx="4917372" cy="646331"/>
            </a:xfrm>
            <a:prstGeom prst="rect">
              <a:avLst/>
            </a:prstGeom>
          </p:spPr>
          <p:txBody>
            <a:bodyPr wrap="square">
              <a:spAutoFit/>
            </a:bodyPr>
            <a:lstStyle/>
            <a:p>
              <a:pPr algn="ctr"/>
              <a:r>
                <a:rPr lang="en-US" dirty="0"/>
                <a:t>Plane </a:t>
              </a:r>
            </a:p>
            <a:p>
              <a:pPr algn="ctr"/>
              <a:r>
                <a:rPr lang="en-US" dirty="0"/>
                <a:t>Image type: saliency map</a:t>
              </a:r>
            </a:p>
          </p:txBody>
        </p:sp>
      </p:grpSp>
    </p:spTree>
    <p:custDataLst>
      <p:tags r:id="rId1"/>
    </p:custDataLst>
    <p:extLst>
      <p:ext uri="{BB962C8B-B14F-4D97-AF65-F5344CB8AC3E}">
        <p14:creationId xmlns:p14="http://schemas.microsoft.com/office/powerpoint/2010/main" val="1052530914"/>
      </p:ext>
    </p:extLst>
  </p:cSld>
  <p:clrMapOvr>
    <a:masterClrMapping/>
  </p:clrMapOvr>
  <mc:AlternateContent xmlns:mc="http://schemas.openxmlformats.org/markup-compatibility/2006" xmlns:p14="http://schemas.microsoft.com/office/powerpoint/2010/main">
    <mc:Choice Requires="p14">
      <p:transition spd="slow" p14:dur="2000" advTm="65273"/>
    </mc:Choice>
    <mc:Fallback xmlns="">
      <p:transition spd="slow" advTm="65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C7B1E1-DA90-1B4F-9694-1DCC7D7EF20F}"/>
              </a:ext>
            </a:extLst>
          </p:cNvPr>
          <p:cNvSpPr/>
          <p:nvPr/>
        </p:nvSpPr>
        <p:spPr>
          <a:xfrm>
            <a:off x="-219654" y="396816"/>
            <a:ext cx="9854243" cy="738664"/>
          </a:xfrm>
          <a:prstGeom prst="rect">
            <a:avLst/>
          </a:prstGeom>
        </p:spPr>
        <p:txBody>
          <a:bodyPr wrap="square">
            <a:spAutoFit/>
          </a:bodyPr>
          <a:lstStyle/>
          <a:p>
            <a:pPr algn="ctr"/>
            <a:r>
              <a:rPr lang="en-US" sz="4100" dirty="0"/>
              <a:t>﻿ Results: Impact of distortion level</a:t>
            </a:r>
          </a:p>
        </p:txBody>
      </p:sp>
      <p:sp>
        <p:nvSpPr>
          <p:cNvPr id="2" name="Rectangle 1">
            <a:extLst>
              <a:ext uri="{FF2B5EF4-FFF2-40B4-BE49-F238E27FC236}">
                <a16:creationId xmlns:a16="http://schemas.microsoft.com/office/drawing/2014/main" id="{916F2CDC-9D67-F042-B04F-40786318A6BF}"/>
              </a:ext>
            </a:extLst>
          </p:cNvPr>
          <p:cNvSpPr/>
          <p:nvPr/>
        </p:nvSpPr>
        <p:spPr>
          <a:xfrm>
            <a:off x="445937" y="4094379"/>
            <a:ext cx="11536540" cy="2308324"/>
          </a:xfrm>
          <a:prstGeom prst="rect">
            <a:avLst/>
          </a:prstGeom>
        </p:spPr>
        <p:txBody>
          <a:bodyPr wrap="square">
            <a:spAutoFit/>
          </a:bodyPr>
          <a:lstStyle/>
          <a:p>
            <a:pPr marL="285750" indent="-285750">
              <a:buFont typeface="Arial" panose="020B0604020202020204" pitchFamily="34" charset="0"/>
              <a:buChar char="•"/>
            </a:pPr>
            <a:r>
              <a:rPr lang="en-US" sz="2400" dirty="0"/>
              <a:t>All table shows the average performance of traditional vs deep learning models for different levels of distortion. </a:t>
            </a:r>
          </a:p>
          <a:p>
            <a:endParaRPr lang="en-US" sz="2400" dirty="0"/>
          </a:p>
          <a:p>
            <a:pPr marL="285750" indent="-285750">
              <a:buFont typeface="Arial" panose="020B0604020202020204" pitchFamily="34" charset="0"/>
              <a:buChar char="•"/>
            </a:pPr>
            <a:r>
              <a:rPr lang="en-US" sz="2400" dirty="0"/>
              <a:t>The results of hypothesis testing show that for each of the 9 cases (i.e. 3 levels × 3 evaluation metrics) the performance of the deep learning models is </a:t>
            </a:r>
            <a:r>
              <a:rPr lang="en-US" sz="2400" b="1" dirty="0"/>
              <a:t>statistically significantly better</a:t>
            </a:r>
            <a:r>
              <a:rPr lang="en-US" sz="2400" dirty="0"/>
              <a:t> than the traditional models. </a:t>
            </a:r>
          </a:p>
        </p:txBody>
      </p:sp>
      <p:pic>
        <p:nvPicPr>
          <p:cNvPr id="4" name="Picture 3">
            <a:extLst>
              <a:ext uri="{FF2B5EF4-FFF2-40B4-BE49-F238E27FC236}">
                <a16:creationId xmlns:a16="http://schemas.microsoft.com/office/drawing/2014/main" id="{5D9F7E9B-6E58-104A-A5F7-C05D25C74CC5}"/>
              </a:ext>
            </a:extLst>
          </p:cNvPr>
          <p:cNvPicPr>
            <a:picLocks noChangeAspect="1"/>
          </p:cNvPicPr>
          <p:nvPr/>
        </p:nvPicPr>
        <p:blipFill>
          <a:blip r:embed="rId3"/>
          <a:stretch>
            <a:fillRect/>
          </a:stretch>
        </p:blipFill>
        <p:spPr>
          <a:xfrm>
            <a:off x="445937" y="1286293"/>
            <a:ext cx="11579285" cy="2588473"/>
          </a:xfrm>
          <a:prstGeom prst="rect">
            <a:avLst/>
          </a:prstGeom>
        </p:spPr>
      </p:pic>
      <p:grpSp>
        <p:nvGrpSpPr>
          <p:cNvPr id="11" name="Group 10">
            <a:extLst>
              <a:ext uri="{FF2B5EF4-FFF2-40B4-BE49-F238E27FC236}">
                <a16:creationId xmlns:a16="http://schemas.microsoft.com/office/drawing/2014/main" id="{750E9521-B6D8-FB42-B2CD-88F92DC19810}"/>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0D5C9416-4F28-BE47-8D6D-34E31BB02E02}"/>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B2CBF778-FA58-274E-99DE-A06B90D63D41}"/>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59D0F5C-9A0A-8948-A281-DCD4EF2A924A}"/>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24D46AF0-F668-A147-A524-768A6CE56E83}"/>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C76B007A-A54A-2346-A30D-59AD62F4D1C2}"/>
                </a:ext>
              </a:extLst>
            </p:cNvPr>
            <p:cNvPicPr>
              <a:picLocks noChangeAspect="1"/>
            </p:cNvPicPr>
            <p:nvPr/>
          </p:nvPicPr>
          <p:blipFill>
            <a:blip r:embed="rId7"/>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33557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D94D8-97CD-A04D-9841-EFD8A2BF7529}"/>
              </a:ext>
            </a:extLst>
          </p:cNvPr>
          <p:cNvSpPr/>
          <p:nvPr/>
        </p:nvSpPr>
        <p:spPr>
          <a:xfrm>
            <a:off x="-185789" y="396816"/>
            <a:ext cx="9854243" cy="738664"/>
          </a:xfrm>
          <a:prstGeom prst="rect">
            <a:avLst/>
          </a:prstGeom>
        </p:spPr>
        <p:txBody>
          <a:bodyPr wrap="square">
            <a:spAutoFit/>
          </a:bodyPr>
          <a:lstStyle/>
          <a:p>
            <a:pPr algn="ctr"/>
            <a:r>
              <a:rPr lang="en-US" sz="4100" dirty="0"/>
              <a:t>﻿ Results: Impact of distortion levels</a:t>
            </a:r>
          </a:p>
        </p:txBody>
      </p:sp>
      <p:pic>
        <p:nvPicPr>
          <p:cNvPr id="6" name="Picture 5" descr="A picture containing computer&#10;&#10;Description automatically generated">
            <a:extLst>
              <a:ext uri="{FF2B5EF4-FFF2-40B4-BE49-F238E27FC236}">
                <a16:creationId xmlns:a16="http://schemas.microsoft.com/office/drawing/2014/main" id="{574AE5D2-7C46-BD43-9531-D6FACA922FEF}"/>
              </a:ext>
            </a:extLst>
          </p:cNvPr>
          <p:cNvPicPr>
            <a:picLocks noChangeAspect="1"/>
          </p:cNvPicPr>
          <p:nvPr/>
        </p:nvPicPr>
        <p:blipFill>
          <a:blip r:embed="rId3"/>
          <a:stretch>
            <a:fillRect/>
          </a:stretch>
        </p:blipFill>
        <p:spPr>
          <a:xfrm>
            <a:off x="420536" y="1526874"/>
            <a:ext cx="7895327" cy="4685139"/>
          </a:xfrm>
          <a:prstGeom prst="rect">
            <a:avLst/>
          </a:prstGeom>
        </p:spPr>
      </p:pic>
      <p:sp>
        <p:nvSpPr>
          <p:cNvPr id="7" name="Rectangle 6">
            <a:extLst>
              <a:ext uri="{FF2B5EF4-FFF2-40B4-BE49-F238E27FC236}">
                <a16:creationId xmlns:a16="http://schemas.microsoft.com/office/drawing/2014/main" id="{A24008E4-4906-C243-A2E0-C4C10A3313F3}"/>
              </a:ext>
            </a:extLst>
          </p:cNvPr>
          <p:cNvSpPr/>
          <p:nvPr/>
        </p:nvSpPr>
        <p:spPr>
          <a:xfrm>
            <a:off x="8315863" y="1135480"/>
            <a:ext cx="3916393" cy="3785652"/>
          </a:xfrm>
          <a:prstGeom prst="rect">
            <a:avLst/>
          </a:prstGeom>
        </p:spPr>
        <p:txBody>
          <a:bodyPr wrap="square">
            <a:spAutoFit/>
          </a:bodyPr>
          <a:lstStyle/>
          <a:p>
            <a:endParaRPr lang="en-US" sz="2400" dirty="0"/>
          </a:p>
          <a:p>
            <a:pPr marL="342900" indent="-342900">
              <a:buFont typeface="Arial" panose="020B0604020202020204" pitchFamily="34" charset="0"/>
              <a:buChar char="•"/>
            </a:pPr>
            <a:r>
              <a:rPr lang="en-US" sz="2400" b="1" dirty="0"/>
              <a:t>Deep learning</a:t>
            </a:r>
            <a:r>
              <a:rPr lang="en-US" sz="2400" dirty="0"/>
              <a:t> models are promising, but they show relatively </a:t>
            </a:r>
            <a:r>
              <a:rPr lang="en-US" sz="2400" b="1" dirty="0"/>
              <a:t>low</a:t>
            </a:r>
            <a:r>
              <a:rPr lang="en-US" sz="2400" dirty="0"/>
              <a:t> performance in handling </a:t>
            </a:r>
            <a:r>
              <a:rPr lang="en-US" sz="2400" b="1" dirty="0"/>
              <a:t>highly distorted images </a:t>
            </a:r>
            <a:r>
              <a:rPr lang="en-US" sz="2400" dirty="0"/>
              <a:t>compared to images of low and medium levels of distortion.</a:t>
            </a:r>
          </a:p>
        </p:txBody>
      </p:sp>
      <p:grpSp>
        <p:nvGrpSpPr>
          <p:cNvPr id="14" name="Group 13">
            <a:extLst>
              <a:ext uri="{FF2B5EF4-FFF2-40B4-BE49-F238E27FC236}">
                <a16:creationId xmlns:a16="http://schemas.microsoft.com/office/drawing/2014/main" id="{64498E20-082D-8C46-9EF9-EA36718DDB78}"/>
              </a:ext>
            </a:extLst>
          </p:cNvPr>
          <p:cNvGrpSpPr>
            <a:grpSpLocks noChangeAspect="1"/>
          </p:cNvGrpSpPr>
          <p:nvPr/>
        </p:nvGrpSpPr>
        <p:grpSpPr>
          <a:xfrm>
            <a:off x="9622026" y="6419558"/>
            <a:ext cx="2360451" cy="360000"/>
            <a:chOff x="139902" y="5667678"/>
            <a:chExt cx="7081353" cy="1080000"/>
          </a:xfrm>
        </p:grpSpPr>
        <p:grpSp>
          <p:nvGrpSpPr>
            <p:cNvPr id="15" name="Group 14">
              <a:extLst>
                <a:ext uri="{FF2B5EF4-FFF2-40B4-BE49-F238E27FC236}">
                  <a16:creationId xmlns:a16="http://schemas.microsoft.com/office/drawing/2014/main" id="{F845AEAD-3F40-494D-8DF9-078312B094B4}"/>
                </a:ext>
              </a:extLst>
            </p:cNvPr>
            <p:cNvGrpSpPr/>
            <p:nvPr/>
          </p:nvGrpSpPr>
          <p:grpSpPr>
            <a:xfrm>
              <a:off x="139902" y="5667678"/>
              <a:ext cx="5185447" cy="1080000"/>
              <a:chOff x="332828" y="5368816"/>
              <a:chExt cx="5185447" cy="1080000"/>
            </a:xfrm>
          </p:grpSpPr>
          <p:pic>
            <p:nvPicPr>
              <p:cNvPr id="17" name="Picture 16" descr="A close up of a sign&#10;&#10;Description automatically generated">
                <a:extLst>
                  <a:ext uri="{FF2B5EF4-FFF2-40B4-BE49-F238E27FC236}">
                    <a16:creationId xmlns:a16="http://schemas.microsoft.com/office/drawing/2014/main" id="{91F22A7A-7F29-DB41-8400-36BF9411334E}"/>
                  </a:ext>
                </a:extLst>
              </p:cNvPr>
              <p:cNvPicPr>
                <a:picLocks noChangeAspect="1"/>
              </p:cNvPicPr>
              <p:nvPr/>
            </p:nvPicPr>
            <p:blipFill>
              <a:blip r:embed="rId4"/>
              <a:stretch>
                <a:fillRect/>
              </a:stretch>
            </p:blipFill>
            <p:spPr>
              <a:xfrm>
                <a:off x="332828" y="5368816"/>
                <a:ext cx="1119273" cy="10800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C7509350-A918-EC41-A903-C62239443ADB}"/>
                  </a:ext>
                </a:extLst>
              </p:cNvPr>
              <p:cNvPicPr>
                <a:picLocks noChangeAspect="1"/>
              </p:cNvPicPr>
              <p:nvPr/>
            </p:nvPicPr>
            <p:blipFill>
              <a:blip r:embed="rId5"/>
              <a:stretch>
                <a:fillRect/>
              </a:stretch>
            </p:blipFill>
            <p:spPr>
              <a:xfrm>
                <a:off x="1591297" y="5368816"/>
                <a:ext cx="2701748" cy="1080000"/>
              </a:xfrm>
              <a:prstGeom prst="rect">
                <a:avLst/>
              </a:prstGeom>
            </p:spPr>
          </p:pic>
          <p:pic>
            <p:nvPicPr>
              <p:cNvPr id="19" name="Picture 18" descr="A close up of a can&#10;&#10;Description automatically generated">
                <a:extLst>
                  <a:ext uri="{FF2B5EF4-FFF2-40B4-BE49-F238E27FC236}">
                    <a16:creationId xmlns:a16="http://schemas.microsoft.com/office/drawing/2014/main" id="{600F3777-78DC-9342-BE5B-B7B23CDBD62E}"/>
                  </a:ext>
                </a:extLst>
              </p:cNvPr>
              <p:cNvPicPr>
                <a:picLocks noChangeAspect="1"/>
              </p:cNvPicPr>
              <p:nvPr/>
            </p:nvPicPr>
            <p:blipFill>
              <a:blip r:embed="rId6"/>
              <a:stretch>
                <a:fillRect/>
              </a:stretch>
            </p:blipFill>
            <p:spPr>
              <a:xfrm>
                <a:off x="4432241" y="5368816"/>
                <a:ext cx="1086034" cy="1080000"/>
              </a:xfrm>
              <a:prstGeom prst="rect">
                <a:avLst/>
              </a:prstGeom>
            </p:spPr>
          </p:pic>
        </p:grpSp>
        <p:pic>
          <p:nvPicPr>
            <p:cNvPr id="16" name="Picture 15" descr="A close up of a sign&#10;&#10;Description automatically generated">
              <a:extLst>
                <a:ext uri="{FF2B5EF4-FFF2-40B4-BE49-F238E27FC236}">
                  <a16:creationId xmlns:a16="http://schemas.microsoft.com/office/drawing/2014/main" id="{5F4B030E-C139-3441-BFDA-6A6D32695A12}"/>
                </a:ext>
              </a:extLst>
            </p:cNvPr>
            <p:cNvPicPr>
              <a:picLocks noChangeAspect="1"/>
            </p:cNvPicPr>
            <p:nvPr/>
          </p:nvPicPr>
          <p:blipFill>
            <a:blip r:embed="rId7"/>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4043683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logo&#10;&#10;Description automatically generated">
            <a:extLst>
              <a:ext uri="{FF2B5EF4-FFF2-40B4-BE49-F238E27FC236}">
                <a16:creationId xmlns:a16="http://schemas.microsoft.com/office/drawing/2014/main" id="{B44A1787-B71B-DF4A-BE3D-3EA451117087}"/>
              </a:ext>
            </a:extLst>
          </p:cNvPr>
          <p:cNvPicPr>
            <a:picLocks noChangeAspect="1"/>
          </p:cNvPicPr>
          <p:nvPr/>
        </p:nvPicPr>
        <p:blipFill>
          <a:blip r:embed="rId3"/>
          <a:stretch>
            <a:fillRect/>
          </a:stretch>
        </p:blipFill>
        <p:spPr>
          <a:xfrm>
            <a:off x="3328631" y="738094"/>
            <a:ext cx="2160000" cy="1440000"/>
          </a:xfrm>
          <a:prstGeom prst="rect">
            <a:avLst/>
          </a:prstGeom>
        </p:spPr>
      </p:pic>
      <p:pic>
        <p:nvPicPr>
          <p:cNvPr id="30" name="Picture 29" descr="A close up of a logo&#10;&#10;Description automatically generated">
            <a:extLst>
              <a:ext uri="{FF2B5EF4-FFF2-40B4-BE49-F238E27FC236}">
                <a16:creationId xmlns:a16="http://schemas.microsoft.com/office/drawing/2014/main" id="{47604769-B676-2645-A50F-4F22B6E76CB4}"/>
              </a:ext>
            </a:extLst>
          </p:cNvPr>
          <p:cNvPicPr>
            <a:picLocks noChangeAspect="1"/>
          </p:cNvPicPr>
          <p:nvPr/>
        </p:nvPicPr>
        <p:blipFill>
          <a:blip r:embed="rId4"/>
          <a:stretch>
            <a:fillRect/>
          </a:stretch>
        </p:blipFill>
        <p:spPr>
          <a:xfrm>
            <a:off x="3328631" y="2435246"/>
            <a:ext cx="2160000" cy="1440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C5016694-F22B-8B4E-9910-ECB7BC83BB85}"/>
              </a:ext>
            </a:extLst>
          </p:cNvPr>
          <p:cNvPicPr>
            <a:picLocks noChangeAspect="1"/>
          </p:cNvPicPr>
          <p:nvPr/>
        </p:nvPicPr>
        <p:blipFill>
          <a:blip r:embed="rId5"/>
          <a:stretch>
            <a:fillRect/>
          </a:stretch>
        </p:blipFill>
        <p:spPr>
          <a:xfrm>
            <a:off x="3328631" y="4132398"/>
            <a:ext cx="2160000" cy="1440000"/>
          </a:xfrm>
          <a:prstGeom prst="rect">
            <a:avLst/>
          </a:prstGeom>
        </p:spPr>
      </p:pic>
      <p:pic>
        <p:nvPicPr>
          <p:cNvPr id="34" name="Picture 33" descr="A colorful bird perched on top of a parrot&#10;&#10;Description automatically generated">
            <a:extLst>
              <a:ext uri="{FF2B5EF4-FFF2-40B4-BE49-F238E27FC236}">
                <a16:creationId xmlns:a16="http://schemas.microsoft.com/office/drawing/2014/main" id="{A1F9FD28-5EA6-8F47-B87E-C731971D709A}"/>
              </a:ext>
            </a:extLst>
          </p:cNvPr>
          <p:cNvPicPr>
            <a:picLocks noChangeAspect="1"/>
          </p:cNvPicPr>
          <p:nvPr/>
        </p:nvPicPr>
        <p:blipFill>
          <a:blip r:embed="rId6"/>
          <a:stretch>
            <a:fillRect/>
          </a:stretch>
        </p:blipFill>
        <p:spPr>
          <a:xfrm>
            <a:off x="966679" y="738094"/>
            <a:ext cx="2160000" cy="1440000"/>
          </a:xfrm>
          <a:prstGeom prst="rect">
            <a:avLst/>
          </a:prstGeom>
        </p:spPr>
      </p:pic>
      <p:pic>
        <p:nvPicPr>
          <p:cNvPr id="36" name="Picture 35" descr="A colorful bird perched on top of a parrot&#10;&#10;Description automatically generated">
            <a:extLst>
              <a:ext uri="{FF2B5EF4-FFF2-40B4-BE49-F238E27FC236}">
                <a16:creationId xmlns:a16="http://schemas.microsoft.com/office/drawing/2014/main" id="{4C19A43D-2697-7943-B400-585022E23D43}"/>
              </a:ext>
            </a:extLst>
          </p:cNvPr>
          <p:cNvPicPr>
            <a:picLocks noChangeAspect="1"/>
          </p:cNvPicPr>
          <p:nvPr/>
        </p:nvPicPr>
        <p:blipFill>
          <a:blip r:embed="rId7"/>
          <a:stretch>
            <a:fillRect/>
          </a:stretch>
        </p:blipFill>
        <p:spPr>
          <a:xfrm>
            <a:off x="966679" y="2435246"/>
            <a:ext cx="2160000" cy="1440000"/>
          </a:xfrm>
          <a:prstGeom prst="rect">
            <a:avLst/>
          </a:prstGeom>
        </p:spPr>
      </p:pic>
      <p:pic>
        <p:nvPicPr>
          <p:cNvPr id="38" name="Picture 37" descr="A picture containing cat, grass, sitting, looking&#10;&#10;Description automatically generated">
            <a:extLst>
              <a:ext uri="{FF2B5EF4-FFF2-40B4-BE49-F238E27FC236}">
                <a16:creationId xmlns:a16="http://schemas.microsoft.com/office/drawing/2014/main" id="{F58B5291-0C22-6E47-BD6E-470CEA80D6B7}"/>
              </a:ext>
            </a:extLst>
          </p:cNvPr>
          <p:cNvPicPr>
            <a:picLocks noChangeAspect="1"/>
          </p:cNvPicPr>
          <p:nvPr/>
        </p:nvPicPr>
        <p:blipFill>
          <a:blip r:embed="rId8"/>
          <a:stretch>
            <a:fillRect/>
          </a:stretch>
        </p:blipFill>
        <p:spPr>
          <a:xfrm>
            <a:off x="966679" y="4132398"/>
            <a:ext cx="2160000" cy="1440000"/>
          </a:xfrm>
          <a:prstGeom prst="rect">
            <a:avLst/>
          </a:prstGeom>
        </p:spPr>
      </p:pic>
      <p:pic>
        <p:nvPicPr>
          <p:cNvPr id="46" name="Picture 45" descr="A star in the background&#10;&#10;Description automatically generated">
            <a:extLst>
              <a:ext uri="{FF2B5EF4-FFF2-40B4-BE49-F238E27FC236}">
                <a16:creationId xmlns:a16="http://schemas.microsoft.com/office/drawing/2014/main" id="{B0209EAD-155A-C148-81F0-496DB35D1C27}"/>
              </a:ext>
            </a:extLst>
          </p:cNvPr>
          <p:cNvPicPr>
            <a:picLocks noChangeAspect="1"/>
          </p:cNvPicPr>
          <p:nvPr/>
        </p:nvPicPr>
        <p:blipFill>
          <a:blip r:embed="rId9"/>
          <a:stretch>
            <a:fillRect/>
          </a:stretch>
        </p:blipFill>
        <p:spPr>
          <a:xfrm>
            <a:off x="5703288" y="738094"/>
            <a:ext cx="2160000" cy="1440000"/>
          </a:xfrm>
          <a:prstGeom prst="rect">
            <a:avLst/>
          </a:prstGeom>
        </p:spPr>
      </p:pic>
      <p:pic>
        <p:nvPicPr>
          <p:cNvPr id="48" name="Picture 47" descr="A star in the background&#10;&#10;Description automatically generated">
            <a:extLst>
              <a:ext uri="{FF2B5EF4-FFF2-40B4-BE49-F238E27FC236}">
                <a16:creationId xmlns:a16="http://schemas.microsoft.com/office/drawing/2014/main" id="{73E89F34-601E-B341-85B2-884CE248C144}"/>
              </a:ext>
            </a:extLst>
          </p:cNvPr>
          <p:cNvPicPr>
            <a:picLocks noChangeAspect="1"/>
          </p:cNvPicPr>
          <p:nvPr/>
        </p:nvPicPr>
        <p:blipFill>
          <a:blip r:embed="rId10"/>
          <a:stretch>
            <a:fillRect/>
          </a:stretch>
        </p:blipFill>
        <p:spPr>
          <a:xfrm>
            <a:off x="5690583" y="2435246"/>
            <a:ext cx="2160000" cy="1440000"/>
          </a:xfrm>
          <a:prstGeom prst="rect">
            <a:avLst/>
          </a:prstGeom>
        </p:spPr>
      </p:pic>
      <p:pic>
        <p:nvPicPr>
          <p:cNvPr id="50" name="Picture 49" descr="A picture containing star&#10;&#10;Description automatically generated">
            <a:extLst>
              <a:ext uri="{FF2B5EF4-FFF2-40B4-BE49-F238E27FC236}">
                <a16:creationId xmlns:a16="http://schemas.microsoft.com/office/drawing/2014/main" id="{1B22E5CF-DA4A-EA4C-9E53-7D5E587B29EF}"/>
              </a:ext>
            </a:extLst>
          </p:cNvPr>
          <p:cNvPicPr>
            <a:picLocks noChangeAspect="1"/>
          </p:cNvPicPr>
          <p:nvPr/>
        </p:nvPicPr>
        <p:blipFill>
          <a:blip r:embed="rId11"/>
          <a:stretch>
            <a:fillRect/>
          </a:stretch>
        </p:blipFill>
        <p:spPr>
          <a:xfrm>
            <a:off x="5703288" y="4132398"/>
            <a:ext cx="2160000" cy="1440000"/>
          </a:xfrm>
          <a:prstGeom prst="rect">
            <a:avLst/>
          </a:prstGeom>
        </p:spPr>
      </p:pic>
      <p:pic>
        <p:nvPicPr>
          <p:cNvPr id="52" name="Picture 51" descr="A star in the background&#10;&#10;Description automatically generated">
            <a:extLst>
              <a:ext uri="{FF2B5EF4-FFF2-40B4-BE49-F238E27FC236}">
                <a16:creationId xmlns:a16="http://schemas.microsoft.com/office/drawing/2014/main" id="{D444A089-ACF5-B145-BA1D-B3F67240E1F9}"/>
              </a:ext>
            </a:extLst>
          </p:cNvPr>
          <p:cNvPicPr>
            <a:picLocks noChangeAspect="1"/>
          </p:cNvPicPr>
          <p:nvPr/>
        </p:nvPicPr>
        <p:blipFill>
          <a:blip r:embed="rId12"/>
          <a:stretch>
            <a:fillRect/>
          </a:stretch>
        </p:blipFill>
        <p:spPr>
          <a:xfrm>
            <a:off x="8041592" y="738094"/>
            <a:ext cx="2160000" cy="1440000"/>
          </a:xfrm>
          <a:prstGeom prst="rect">
            <a:avLst/>
          </a:prstGeom>
        </p:spPr>
      </p:pic>
      <p:pic>
        <p:nvPicPr>
          <p:cNvPr id="54" name="Picture 53" descr="A star in the background&#10;&#10;Description automatically generated">
            <a:extLst>
              <a:ext uri="{FF2B5EF4-FFF2-40B4-BE49-F238E27FC236}">
                <a16:creationId xmlns:a16="http://schemas.microsoft.com/office/drawing/2014/main" id="{FF9CBC98-DFC5-484B-8BF1-59F66A6210C6}"/>
              </a:ext>
            </a:extLst>
          </p:cNvPr>
          <p:cNvPicPr>
            <a:picLocks noChangeAspect="1"/>
          </p:cNvPicPr>
          <p:nvPr/>
        </p:nvPicPr>
        <p:blipFill>
          <a:blip r:embed="rId13"/>
          <a:stretch>
            <a:fillRect/>
          </a:stretch>
        </p:blipFill>
        <p:spPr>
          <a:xfrm>
            <a:off x="8041592" y="2435246"/>
            <a:ext cx="2160000" cy="1440000"/>
          </a:xfrm>
          <a:prstGeom prst="rect">
            <a:avLst/>
          </a:prstGeom>
        </p:spPr>
      </p:pic>
      <p:pic>
        <p:nvPicPr>
          <p:cNvPr id="56" name="Picture 55" descr="A close up of a light&#10;&#10;Description automatically generated">
            <a:extLst>
              <a:ext uri="{FF2B5EF4-FFF2-40B4-BE49-F238E27FC236}">
                <a16:creationId xmlns:a16="http://schemas.microsoft.com/office/drawing/2014/main" id="{67620190-2C6B-9649-BCB1-8DECEEDA3955}"/>
              </a:ext>
            </a:extLst>
          </p:cNvPr>
          <p:cNvPicPr>
            <a:picLocks noChangeAspect="1"/>
          </p:cNvPicPr>
          <p:nvPr/>
        </p:nvPicPr>
        <p:blipFill>
          <a:blip r:embed="rId14"/>
          <a:stretch>
            <a:fillRect/>
          </a:stretch>
        </p:blipFill>
        <p:spPr>
          <a:xfrm>
            <a:off x="8041592" y="4132398"/>
            <a:ext cx="2160000" cy="1440000"/>
          </a:xfrm>
          <a:prstGeom prst="rect">
            <a:avLst/>
          </a:prstGeom>
        </p:spPr>
      </p:pic>
      <p:sp>
        <p:nvSpPr>
          <p:cNvPr id="58" name="TextBox 57">
            <a:extLst>
              <a:ext uri="{FF2B5EF4-FFF2-40B4-BE49-F238E27FC236}">
                <a16:creationId xmlns:a16="http://schemas.microsoft.com/office/drawing/2014/main" id="{682781FD-A905-A149-87B2-1423B98DEB19}"/>
              </a:ext>
            </a:extLst>
          </p:cNvPr>
          <p:cNvSpPr txBox="1"/>
          <p:nvPr/>
        </p:nvSpPr>
        <p:spPr>
          <a:xfrm>
            <a:off x="966679" y="5673285"/>
            <a:ext cx="1994895" cy="923330"/>
          </a:xfrm>
          <a:prstGeom prst="rect">
            <a:avLst/>
          </a:prstGeom>
          <a:noFill/>
        </p:spPr>
        <p:txBody>
          <a:bodyPr wrap="square" rtlCol="0">
            <a:spAutoFit/>
          </a:bodyPr>
          <a:lstStyle/>
          <a:p>
            <a:r>
              <a:rPr lang="en-US" dirty="0" err="1"/>
              <a:t>Parrorts</a:t>
            </a:r>
            <a:endParaRPr lang="en-US" dirty="0"/>
          </a:p>
          <a:p>
            <a:r>
              <a:rPr lang="en-US" dirty="0"/>
              <a:t>Distortion type: white noise</a:t>
            </a:r>
          </a:p>
        </p:txBody>
      </p:sp>
      <p:sp>
        <p:nvSpPr>
          <p:cNvPr id="61" name="TextBox 60">
            <a:extLst>
              <a:ext uri="{FF2B5EF4-FFF2-40B4-BE49-F238E27FC236}">
                <a16:creationId xmlns:a16="http://schemas.microsoft.com/office/drawing/2014/main" id="{EC2601EF-1331-DF4F-B65B-65C2455A6D3C}"/>
              </a:ext>
            </a:extLst>
          </p:cNvPr>
          <p:cNvSpPr txBox="1"/>
          <p:nvPr/>
        </p:nvSpPr>
        <p:spPr>
          <a:xfrm>
            <a:off x="3493736" y="5711635"/>
            <a:ext cx="1994895" cy="646331"/>
          </a:xfrm>
          <a:prstGeom prst="rect">
            <a:avLst/>
          </a:prstGeom>
          <a:noFill/>
        </p:spPr>
        <p:txBody>
          <a:bodyPr wrap="square" rtlCol="0">
            <a:spAutoFit/>
          </a:bodyPr>
          <a:lstStyle/>
          <a:p>
            <a:r>
              <a:rPr lang="en-US" b="1" dirty="0"/>
              <a:t>Ground truth </a:t>
            </a:r>
            <a:r>
              <a:rPr lang="en-US" dirty="0"/>
              <a:t>saliency map[</a:t>
            </a:r>
          </a:p>
        </p:txBody>
      </p:sp>
      <p:sp>
        <p:nvSpPr>
          <p:cNvPr id="62" name="TextBox 61">
            <a:extLst>
              <a:ext uri="{FF2B5EF4-FFF2-40B4-BE49-F238E27FC236}">
                <a16:creationId xmlns:a16="http://schemas.microsoft.com/office/drawing/2014/main" id="{9FB2796B-ED4B-3C4A-B9CF-F47FC58C2F90}"/>
              </a:ext>
            </a:extLst>
          </p:cNvPr>
          <p:cNvSpPr txBox="1"/>
          <p:nvPr/>
        </p:nvSpPr>
        <p:spPr>
          <a:xfrm>
            <a:off x="5868393" y="5711635"/>
            <a:ext cx="1994895" cy="923330"/>
          </a:xfrm>
          <a:prstGeom prst="rect">
            <a:avLst/>
          </a:prstGeom>
          <a:noFill/>
        </p:spPr>
        <p:txBody>
          <a:bodyPr wrap="square" rtlCol="0">
            <a:spAutoFit/>
          </a:bodyPr>
          <a:lstStyle/>
          <a:p>
            <a:r>
              <a:rPr lang="en-US" b="1" dirty="0"/>
              <a:t>Traditional</a:t>
            </a:r>
            <a:r>
              <a:rPr lang="en-US" dirty="0"/>
              <a:t> prediction: GBVS</a:t>
            </a:r>
          </a:p>
        </p:txBody>
      </p:sp>
      <p:sp>
        <p:nvSpPr>
          <p:cNvPr id="63" name="TextBox 62">
            <a:extLst>
              <a:ext uri="{FF2B5EF4-FFF2-40B4-BE49-F238E27FC236}">
                <a16:creationId xmlns:a16="http://schemas.microsoft.com/office/drawing/2014/main" id="{D0CC768B-1931-C649-B7CA-4254A06136C3}"/>
              </a:ext>
            </a:extLst>
          </p:cNvPr>
          <p:cNvSpPr txBox="1"/>
          <p:nvPr/>
        </p:nvSpPr>
        <p:spPr>
          <a:xfrm>
            <a:off x="8124144" y="5683580"/>
            <a:ext cx="1994895" cy="923330"/>
          </a:xfrm>
          <a:prstGeom prst="rect">
            <a:avLst/>
          </a:prstGeom>
          <a:noFill/>
        </p:spPr>
        <p:txBody>
          <a:bodyPr wrap="square" rtlCol="0">
            <a:spAutoFit/>
          </a:bodyPr>
          <a:lstStyle/>
          <a:p>
            <a:r>
              <a:rPr lang="en-US" b="1" dirty="0"/>
              <a:t>Deep learning </a:t>
            </a:r>
            <a:r>
              <a:rPr lang="en-US" dirty="0"/>
              <a:t>prediction: </a:t>
            </a:r>
          </a:p>
          <a:p>
            <a:r>
              <a:rPr lang="en-US" dirty="0"/>
              <a:t>SAM-</a:t>
            </a:r>
            <a:r>
              <a:rPr lang="en-US" dirty="0" err="1"/>
              <a:t>Vgg</a:t>
            </a:r>
            <a:endParaRPr lang="en-US" dirty="0"/>
          </a:p>
        </p:txBody>
      </p:sp>
      <p:sp>
        <p:nvSpPr>
          <p:cNvPr id="24" name="TextBox 23">
            <a:extLst>
              <a:ext uri="{FF2B5EF4-FFF2-40B4-BE49-F238E27FC236}">
                <a16:creationId xmlns:a16="http://schemas.microsoft.com/office/drawing/2014/main" id="{B73C6AA5-B71D-F542-A037-010E8E6E388E}"/>
              </a:ext>
            </a:extLst>
          </p:cNvPr>
          <p:cNvSpPr txBox="1"/>
          <p:nvPr/>
        </p:nvSpPr>
        <p:spPr>
          <a:xfrm>
            <a:off x="5500272" y="4014483"/>
            <a:ext cx="4952658" cy="1698176"/>
          </a:xfrm>
          <a:prstGeom prst="rect">
            <a:avLst/>
          </a:prstGeom>
          <a:noFill/>
          <a:ln w="127000">
            <a:solidFill>
              <a:srgbClr val="FF0000"/>
            </a:solidFill>
          </a:ln>
        </p:spPr>
        <p:txBody>
          <a:bodyPr wrap="square" rtlCol="0">
            <a:spAutoFit/>
          </a:bodyPr>
          <a:lstStyle/>
          <a:p>
            <a:endParaRPr lang="en-US" dirty="0"/>
          </a:p>
        </p:txBody>
      </p:sp>
      <p:grpSp>
        <p:nvGrpSpPr>
          <p:cNvPr id="25" name="Group 24">
            <a:extLst>
              <a:ext uri="{FF2B5EF4-FFF2-40B4-BE49-F238E27FC236}">
                <a16:creationId xmlns:a16="http://schemas.microsoft.com/office/drawing/2014/main" id="{2580B420-2084-4C47-84D6-A4C1EEF269FF}"/>
              </a:ext>
            </a:extLst>
          </p:cNvPr>
          <p:cNvGrpSpPr>
            <a:grpSpLocks noChangeAspect="1"/>
          </p:cNvGrpSpPr>
          <p:nvPr/>
        </p:nvGrpSpPr>
        <p:grpSpPr>
          <a:xfrm>
            <a:off x="9622026" y="6419558"/>
            <a:ext cx="2360451" cy="360000"/>
            <a:chOff x="139902" y="5667678"/>
            <a:chExt cx="7081353" cy="1080000"/>
          </a:xfrm>
        </p:grpSpPr>
        <p:grpSp>
          <p:nvGrpSpPr>
            <p:cNvPr id="26" name="Group 25">
              <a:extLst>
                <a:ext uri="{FF2B5EF4-FFF2-40B4-BE49-F238E27FC236}">
                  <a16:creationId xmlns:a16="http://schemas.microsoft.com/office/drawing/2014/main" id="{8F660BB9-7B9C-7244-B98B-4281406D9B4D}"/>
                </a:ext>
              </a:extLst>
            </p:cNvPr>
            <p:cNvGrpSpPr/>
            <p:nvPr/>
          </p:nvGrpSpPr>
          <p:grpSpPr>
            <a:xfrm>
              <a:off x="139902" y="5667678"/>
              <a:ext cx="5185447" cy="1080000"/>
              <a:chOff x="332828" y="5368816"/>
              <a:chExt cx="5185447" cy="1080000"/>
            </a:xfrm>
          </p:grpSpPr>
          <p:pic>
            <p:nvPicPr>
              <p:cNvPr id="29" name="Picture 28" descr="A close up of a sign&#10;&#10;Description automatically generated">
                <a:extLst>
                  <a:ext uri="{FF2B5EF4-FFF2-40B4-BE49-F238E27FC236}">
                    <a16:creationId xmlns:a16="http://schemas.microsoft.com/office/drawing/2014/main" id="{52E47185-478B-E342-A011-12B8CBF39B16}"/>
                  </a:ext>
                </a:extLst>
              </p:cNvPr>
              <p:cNvPicPr>
                <a:picLocks noChangeAspect="1"/>
              </p:cNvPicPr>
              <p:nvPr/>
            </p:nvPicPr>
            <p:blipFill>
              <a:blip r:embed="rId15"/>
              <a:stretch>
                <a:fillRect/>
              </a:stretch>
            </p:blipFill>
            <p:spPr>
              <a:xfrm>
                <a:off x="332828" y="5368816"/>
                <a:ext cx="1119273" cy="1080000"/>
              </a:xfrm>
              <a:prstGeom prst="rect">
                <a:avLst/>
              </a:prstGeom>
            </p:spPr>
          </p:pic>
          <p:pic>
            <p:nvPicPr>
              <p:cNvPr id="31" name="Picture 30" descr="A close up of a logo&#10;&#10;Description automatically generated">
                <a:extLst>
                  <a:ext uri="{FF2B5EF4-FFF2-40B4-BE49-F238E27FC236}">
                    <a16:creationId xmlns:a16="http://schemas.microsoft.com/office/drawing/2014/main" id="{C75666E2-5362-1D4B-B6D3-2C8E88038ABF}"/>
                  </a:ext>
                </a:extLst>
              </p:cNvPr>
              <p:cNvPicPr>
                <a:picLocks noChangeAspect="1"/>
              </p:cNvPicPr>
              <p:nvPr/>
            </p:nvPicPr>
            <p:blipFill>
              <a:blip r:embed="rId16"/>
              <a:stretch>
                <a:fillRect/>
              </a:stretch>
            </p:blipFill>
            <p:spPr>
              <a:xfrm>
                <a:off x="1591297" y="5368816"/>
                <a:ext cx="2701748" cy="1080000"/>
              </a:xfrm>
              <a:prstGeom prst="rect">
                <a:avLst/>
              </a:prstGeom>
            </p:spPr>
          </p:pic>
          <p:pic>
            <p:nvPicPr>
              <p:cNvPr id="33" name="Picture 32" descr="A close up of a can&#10;&#10;Description automatically generated">
                <a:extLst>
                  <a:ext uri="{FF2B5EF4-FFF2-40B4-BE49-F238E27FC236}">
                    <a16:creationId xmlns:a16="http://schemas.microsoft.com/office/drawing/2014/main" id="{574A49E4-197E-204E-8461-930E700349AF}"/>
                  </a:ext>
                </a:extLst>
              </p:cNvPr>
              <p:cNvPicPr>
                <a:picLocks noChangeAspect="1"/>
              </p:cNvPicPr>
              <p:nvPr/>
            </p:nvPicPr>
            <p:blipFill>
              <a:blip r:embed="rId17"/>
              <a:stretch>
                <a:fillRect/>
              </a:stretch>
            </p:blipFill>
            <p:spPr>
              <a:xfrm>
                <a:off x="4432241" y="5368816"/>
                <a:ext cx="1086034" cy="1080000"/>
              </a:xfrm>
              <a:prstGeom prst="rect">
                <a:avLst/>
              </a:prstGeom>
            </p:spPr>
          </p:pic>
        </p:grpSp>
        <p:pic>
          <p:nvPicPr>
            <p:cNvPr id="27" name="Picture 26" descr="A close up of a sign&#10;&#10;Description automatically generated">
              <a:extLst>
                <a:ext uri="{FF2B5EF4-FFF2-40B4-BE49-F238E27FC236}">
                  <a16:creationId xmlns:a16="http://schemas.microsoft.com/office/drawing/2014/main" id="{AE3F84E5-203C-9346-A1F1-C04E404BE5B6}"/>
                </a:ext>
              </a:extLst>
            </p:cNvPr>
            <p:cNvPicPr>
              <a:picLocks noChangeAspect="1"/>
            </p:cNvPicPr>
            <p:nvPr/>
          </p:nvPicPr>
          <p:blipFill>
            <a:blip r:embed="rId18"/>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30553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EE5062-8F5A-EE4C-AC73-90571751EEE3}"/>
              </a:ext>
            </a:extLst>
          </p:cNvPr>
          <p:cNvSpPr/>
          <p:nvPr/>
        </p:nvSpPr>
        <p:spPr>
          <a:xfrm>
            <a:off x="776377" y="1414731"/>
            <a:ext cx="11214339" cy="3416320"/>
          </a:xfrm>
          <a:prstGeom prst="rect">
            <a:avLst/>
          </a:prstGeom>
        </p:spPr>
        <p:txBody>
          <a:bodyPr wrap="square">
            <a:spAutoFit/>
          </a:bodyPr>
          <a:lstStyle/>
          <a:p>
            <a:r>
              <a:rPr lang="en-US" sz="2400" dirty="0"/>
              <a:t>﻿In this paper, we conducted statistical analyses to evaluate the performance of deep learning versus traditional models for saliency prediction of distorted images. Obviously, deep learning models significantly outperform traditional models.</a:t>
            </a:r>
          </a:p>
          <a:p>
            <a:endParaRPr lang="en-US" sz="2400" dirty="0"/>
          </a:p>
          <a:p>
            <a:r>
              <a:rPr lang="en-US" sz="2400" dirty="0"/>
              <a:t>In addition, we found that model performance tends to depend on the type and level of image distortion. Future work could focus on improving deep learning models for challenging cases, e.g. white noise distortion or highly distorted images.</a:t>
            </a:r>
          </a:p>
        </p:txBody>
      </p:sp>
      <p:sp>
        <p:nvSpPr>
          <p:cNvPr id="3" name="Rectangle 2">
            <a:extLst>
              <a:ext uri="{FF2B5EF4-FFF2-40B4-BE49-F238E27FC236}">
                <a16:creationId xmlns:a16="http://schemas.microsoft.com/office/drawing/2014/main" id="{02D6F537-BDD6-9440-8FB6-0500A596C17B}"/>
              </a:ext>
            </a:extLst>
          </p:cNvPr>
          <p:cNvSpPr/>
          <p:nvPr/>
        </p:nvSpPr>
        <p:spPr>
          <a:xfrm>
            <a:off x="637564" y="532283"/>
            <a:ext cx="9854243" cy="738664"/>
          </a:xfrm>
          <a:prstGeom prst="rect">
            <a:avLst/>
          </a:prstGeom>
        </p:spPr>
        <p:txBody>
          <a:bodyPr wrap="square">
            <a:spAutoFit/>
          </a:bodyPr>
          <a:lstStyle/>
          <a:p>
            <a:r>
              <a:rPr lang="en-US" sz="4100" dirty="0"/>
              <a:t>﻿ Conclusion</a:t>
            </a:r>
          </a:p>
        </p:txBody>
      </p:sp>
      <p:grpSp>
        <p:nvGrpSpPr>
          <p:cNvPr id="10" name="Group 9">
            <a:extLst>
              <a:ext uri="{FF2B5EF4-FFF2-40B4-BE49-F238E27FC236}">
                <a16:creationId xmlns:a16="http://schemas.microsoft.com/office/drawing/2014/main" id="{E03A18B9-EE3D-2449-9882-F0723D39AD43}"/>
              </a:ext>
            </a:extLst>
          </p:cNvPr>
          <p:cNvGrpSpPr>
            <a:grpSpLocks noChangeAspect="1"/>
          </p:cNvGrpSpPr>
          <p:nvPr/>
        </p:nvGrpSpPr>
        <p:grpSpPr>
          <a:xfrm>
            <a:off x="9622026" y="6419558"/>
            <a:ext cx="2360451" cy="360000"/>
            <a:chOff x="139902" y="5667678"/>
            <a:chExt cx="7081353" cy="1080000"/>
          </a:xfrm>
        </p:grpSpPr>
        <p:grpSp>
          <p:nvGrpSpPr>
            <p:cNvPr id="11" name="Group 10">
              <a:extLst>
                <a:ext uri="{FF2B5EF4-FFF2-40B4-BE49-F238E27FC236}">
                  <a16:creationId xmlns:a16="http://schemas.microsoft.com/office/drawing/2014/main" id="{EF8BA87E-C82A-9D4E-8FF7-209451F678DB}"/>
                </a:ext>
              </a:extLst>
            </p:cNvPr>
            <p:cNvGrpSpPr/>
            <p:nvPr/>
          </p:nvGrpSpPr>
          <p:grpSpPr>
            <a:xfrm>
              <a:off x="139902" y="5667678"/>
              <a:ext cx="5185447" cy="1080000"/>
              <a:chOff x="332828" y="5368816"/>
              <a:chExt cx="5185447" cy="1080000"/>
            </a:xfrm>
          </p:grpSpPr>
          <p:pic>
            <p:nvPicPr>
              <p:cNvPr id="13" name="Picture 12" descr="A close up of a sign&#10;&#10;Description automatically generated">
                <a:extLst>
                  <a:ext uri="{FF2B5EF4-FFF2-40B4-BE49-F238E27FC236}">
                    <a16:creationId xmlns:a16="http://schemas.microsoft.com/office/drawing/2014/main" id="{478E95CA-7D89-3049-BCB6-07E3284B7A1C}"/>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005FD329-AC20-4E47-8AE4-C8A5D873205D}"/>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5" name="Picture 14" descr="A close up of a can&#10;&#10;Description automatically generated">
                <a:extLst>
                  <a:ext uri="{FF2B5EF4-FFF2-40B4-BE49-F238E27FC236}">
                    <a16:creationId xmlns:a16="http://schemas.microsoft.com/office/drawing/2014/main" id="{C30546E3-EA93-C64C-BFBC-EB6FF8A59714}"/>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2" name="Picture 11" descr="A close up of a sign&#10;&#10;Description automatically generated">
              <a:extLst>
                <a:ext uri="{FF2B5EF4-FFF2-40B4-BE49-F238E27FC236}">
                  <a16:creationId xmlns:a16="http://schemas.microsoft.com/office/drawing/2014/main" id="{0555A6FC-C065-9545-ADFC-BD574D81E544}"/>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2396255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EE5062-8F5A-EE4C-AC73-90571751EEE3}"/>
              </a:ext>
            </a:extLst>
          </p:cNvPr>
          <p:cNvSpPr/>
          <p:nvPr/>
        </p:nvSpPr>
        <p:spPr>
          <a:xfrm>
            <a:off x="776377" y="1414731"/>
            <a:ext cx="11214339" cy="4524315"/>
          </a:xfrm>
          <a:prstGeom prst="rect">
            <a:avLst/>
          </a:prstGeom>
        </p:spPr>
        <p:txBody>
          <a:bodyPr wrap="square">
            <a:spAutoFit/>
          </a:bodyPr>
          <a:lstStyle/>
          <a:p>
            <a:r>
              <a:rPr lang="en-US" sz="2400" dirty="0"/>
              <a:t>﻿1. Why deep learning model has a better prediction performance</a:t>
            </a:r>
            <a:r>
              <a:rPr lang="en-US" sz="2400" dirty="0">
                <a:latin typeface="Calibri Light" panose="020F0302020204030204" pitchFamily="34" charset="0"/>
                <a:cs typeface="Calibri Light" panose="020F0302020204030204" pitchFamily="34" charset="0"/>
              </a:rPr>
              <a:t>? </a:t>
            </a:r>
            <a:r>
              <a:rPr lang="en-US" sz="2400" dirty="0">
                <a:cs typeface="Calibri Light" panose="020F0302020204030204" pitchFamily="34" charset="0"/>
              </a:rPr>
              <a:t>and even it is better but </a:t>
            </a:r>
            <a:r>
              <a:rPr lang="en-US" sz="2400" dirty="0"/>
              <a:t>not good enough.</a:t>
            </a:r>
          </a:p>
          <a:p>
            <a:endParaRPr lang="en-US" sz="2400" dirty="0"/>
          </a:p>
          <a:p>
            <a:r>
              <a:rPr lang="en-US" sz="2400" dirty="0"/>
              <a:t>2. Some traditional models still have a comparable predicting performance. Why</a:t>
            </a:r>
            <a:r>
              <a:rPr lang="en-US" sz="2400" dirty="0">
                <a:latin typeface="Calibri Light" panose="020F0302020204030204" pitchFamily="34" charset="0"/>
                <a:cs typeface="Calibri Light" panose="020F0302020204030204" pitchFamily="34" charset="0"/>
              </a:rPr>
              <a:t>? </a:t>
            </a:r>
            <a:r>
              <a:rPr lang="en-US" sz="2400" dirty="0">
                <a:cs typeface="Calibri Light" panose="020F0302020204030204" pitchFamily="34" charset="0"/>
              </a:rPr>
              <a:t>Will </a:t>
            </a:r>
            <a:r>
              <a:rPr lang="en-US" sz="2400" dirty="0"/>
              <a:t>traditional</a:t>
            </a:r>
            <a:r>
              <a:rPr lang="zh-CN" altLang="en-US" sz="2400" dirty="0"/>
              <a:t> </a:t>
            </a:r>
            <a:r>
              <a:rPr lang="en-US" altLang="zh-CN" sz="2400" dirty="0"/>
              <a:t>models'</a:t>
            </a:r>
            <a:r>
              <a:rPr lang="zh-CN" altLang="en-US" sz="2400" dirty="0"/>
              <a:t> </a:t>
            </a:r>
            <a:r>
              <a:rPr lang="en-US" altLang="zh-CN" sz="2400" dirty="0"/>
              <a:t>aspects</a:t>
            </a:r>
            <a:r>
              <a:rPr lang="zh-CN" altLang="en-US" sz="2400" dirty="0"/>
              <a:t> </a:t>
            </a:r>
            <a:r>
              <a:rPr lang="en-US" altLang="zh-CN" sz="2400" dirty="0"/>
              <a:t>could</a:t>
            </a:r>
            <a:r>
              <a:rPr lang="zh-CN" altLang="en-US" sz="2400" dirty="0"/>
              <a:t> </a:t>
            </a:r>
            <a:r>
              <a:rPr lang="en-US" altLang="zh-CN" sz="2400" dirty="0"/>
              <a:t>lead</a:t>
            </a:r>
            <a:r>
              <a:rPr lang="zh-CN" altLang="en-US" sz="2400" dirty="0"/>
              <a:t> </a:t>
            </a:r>
            <a:r>
              <a:rPr lang="en-US" altLang="zh-CN" sz="2400" dirty="0"/>
              <a:t>a</a:t>
            </a:r>
            <a:r>
              <a:rPr lang="zh-CN" altLang="en-US" sz="2400" dirty="0"/>
              <a:t> </a:t>
            </a:r>
            <a:r>
              <a:rPr lang="en-US" altLang="zh-CN" sz="2400" dirty="0"/>
              <a:t>better</a:t>
            </a:r>
            <a:r>
              <a:rPr lang="zh-CN" altLang="en-US" sz="2400" dirty="0"/>
              <a:t> </a:t>
            </a:r>
            <a:r>
              <a:rPr lang="en-US" altLang="zh-CN" sz="2400" dirty="0"/>
              <a:t>learning</a:t>
            </a:r>
            <a:r>
              <a:rPr lang="en-US" sz="2400" dirty="0">
                <a:latin typeface="Calibri Light" panose="020F0302020204030204" pitchFamily="34" charset="0"/>
                <a:cs typeface="Calibri Light" panose="020F0302020204030204" pitchFamily="34" charset="0"/>
              </a:rPr>
              <a:t> ?</a:t>
            </a:r>
            <a:endParaRPr lang="en-US" sz="2400" dirty="0"/>
          </a:p>
          <a:p>
            <a:endParaRPr lang="en-US" sz="2400" dirty="0"/>
          </a:p>
          <a:p>
            <a:r>
              <a:rPr lang="en-US" sz="2400" dirty="0"/>
              <a:t>3. Can we build a network to predicting images with different image quality</a:t>
            </a:r>
            <a:r>
              <a:rPr lang="en-US" sz="2400" dirty="0">
                <a:latin typeface="Calibri Light" panose="020F0302020204030204" pitchFamily="34" charset="0"/>
                <a:cs typeface="Calibri Light" panose="020F0302020204030204" pitchFamily="34" charset="0"/>
              </a:rPr>
              <a:t>?</a:t>
            </a:r>
            <a:r>
              <a:rPr lang="en-US" sz="2400" dirty="0"/>
              <a:t> and how can we </a:t>
            </a:r>
            <a:r>
              <a:rPr lang="en-US" sz="2400" dirty="0" err="1"/>
              <a:t>generalise</a:t>
            </a:r>
            <a:r>
              <a:rPr lang="en-US" sz="2400" dirty="0"/>
              <a:t> a network in predicting images will all kinds of qualities</a:t>
            </a:r>
            <a:r>
              <a:rPr lang="en-US" sz="2400" dirty="0">
                <a:latin typeface="Calibri Light" panose="020F0302020204030204" pitchFamily="34" charset="0"/>
                <a:cs typeface="Calibri Light" panose="020F0302020204030204" pitchFamily="34" charset="0"/>
              </a:rPr>
              <a:t>? </a:t>
            </a:r>
            <a:endParaRPr lang="en-US" sz="2400" dirty="0"/>
          </a:p>
          <a:p>
            <a:endParaRPr lang="en-US" sz="2400" dirty="0"/>
          </a:p>
          <a:p>
            <a:r>
              <a:rPr lang="en-US" sz="2400" dirty="0"/>
              <a:t> </a:t>
            </a:r>
          </a:p>
        </p:txBody>
      </p:sp>
      <p:grpSp>
        <p:nvGrpSpPr>
          <p:cNvPr id="16" name="Group 15">
            <a:extLst>
              <a:ext uri="{FF2B5EF4-FFF2-40B4-BE49-F238E27FC236}">
                <a16:creationId xmlns:a16="http://schemas.microsoft.com/office/drawing/2014/main" id="{2FD65C72-7227-104A-912A-4FEF7E9F8780}"/>
              </a:ext>
            </a:extLst>
          </p:cNvPr>
          <p:cNvGrpSpPr>
            <a:grpSpLocks noChangeAspect="1"/>
          </p:cNvGrpSpPr>
          <p:nvPr/>
        </p:nvGrpSpPr>
        <p:grpSpPr>
          <a:xfrm>
            <a:off x="9622026" y="6419558"/>
            <a:ext cx="2360451" cy="360000"/>
            <a:chOff x="139902" y="5667678"/>
            <a:chExt cx="7081353" cy="1080000"/>
          </a:xfrm>
        </p:grpSpPr>
        <p:grpSp>
          <p:nvGrpSpPr>
            <p:cNvPr id="17" name="Group 16">
              <a:extLst>
                <a:ext uri="{FF2B5EF4-FFF2-40B4-BE49-F238E27FC236}">
                  <a16:creationId xmlns:a16="http://schemas.microsoft.com/office/drawing/2014/main" id="{EA0E6496-41A0-4C49-A5DC-B4A1B5A60755}"/>
                </a:ext>
              </a:extLst>
            </p:cNvPr>
            <p:cNvGrpSpPr/>
            <p:nvPr/>
          </p:nvGrpSpPr>
          <p:grpSpPr>
            <a:xfrm>
              <a:off x="139902" y="5667678"/>
              <a:ext cx="5185447" cy="1080000"/>
              <a:chOff x="332828" y="5368816"/>
              <a:chExt cx="5185447" cy="1080000"/>
            </a:xfrm>
          </p:grpSpPr>
          <p:pic>
            <p:nvPicPr>
              <p:cNvPr id="19" name="Picture 18" descr="A close up of a sign&#10;&#10;Description automatically generated">
                <a:extLst>
                  <a:ext uri="{FF2B5EF4-FFF2-40B4-BE49-F238E27FC236}">
                    <a16:creationId xmlns:a16="http://schemas.microsoft.com/office/drawing/2014/main" id="{2E48B889-9D03-354D-A108-A711C72AEA5C}"/>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82E0FD6F-AE97-494E-A3B5-4E7C2F0C3B6E}"/>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21" name="Picture 20" descr="A close up of a can&#10;&#10;Description automatically generated">
                <a:extLst>
                  <a:ext uri="{FF2B5EF4-FFF2-40B4-BE49-F238E27FC236}">
                    <a16:creationId xmlns:a16="http://schemas.microsoft.com/office/drawing/2014/main" id="{E832121D-BA66-E847-B091-44C905F48BCD}"/>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8" name="Picture 17" descr="A close up of a sign&#10;&#10;Description automatically generated">
              <a:extLst>
                <a:ext uri="{FF2B5EF4-FFF2-40B4-BE49-F238E27FC236}">
                  <a16:creationId xmlns:a16="http://schemas.microsoft.com/office/drawing/2014/main" id="{FA407009-51B9-F342-A7D1-0A9112AFA49D}"/>
                </a:ext>
              </a:extLst>
            </p:cNvPr>
            <p:cNvPicPr>
              <a:picLocks noChangeAspect="1"/>
            </p:cNvPicPr>
            <p:nvPr/>
          </p:nvPicPr>
          <p:blipFill>
            <a:blip r:embed="rId6"/>
            <a:stretch>
              <a:fillRect/>
            </a:stretch>
          </p:blipFill>
          <p:spPr>
            <a:xfrm>
              <a:off x="5464546" y="5667678"/>
              <a:ext cx="1756709" cy="1080000"/>
            </a:xfrm>
            <a:prstGeom prst="rect">
              <a:avLst/>
            </a:prstGeom>
          </p:spPr>
        </p:pic>
      </p:grpSp>
      <p:sp>
        <p:nvSpPr>
          <p:cNvPr id="22" name="Rectangle 21">
            <a:extLst>
              <a:ext uri="{FF2B5EF4-FFF2-40B4-BE49-F238E27FC236}">
                <a16:creationId xmlns:a16="http://schemas.microsoft.com/office/drawing/2014/main" id="{08578981-73E2-FC41-B3BE-50CE71394159}"/>
              </a:ext>
            </a:extLst>
          </p:cNvPr>
          <p:cNvSpPr/>
          <p:nvPr/>
        </p:nvSpPr>
        <p:spPr>
          <a:xfrm>
            <a:off x="637564" y="532283"/>
            <a:ext cx="9854243" cy="738664"/>
          </a:xfrm>
          <a:prstGeom prst="rect">
            <a:avLst/>
          </a:prstGeom>
        </p:spPr>
        <p:txBody>
          <a:bodyPr wrap="square">
            <a:spAutoFit/>
          </a:bodyPr>
          <a:lstStyle/>
          <a:p>
            <a:r>
              <a:rPr lang="en-US" sz="4100" dirty="0"/>
              <a:t>﻿ Reflection on learning</a:t>
            </a:r>
          </a:p>
        </p:txBody>
      </p:sp>
    </p:spTree>
    <p:extLst>
      <p:ext uri="{BB962C8B-B14F-4D97-AF65-F5344CB8AC3E}">
        <p14:creationId xmlns:p14="http://schemas.microsoft.com/office/powerpoint/2010/main" val="2429264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1" name="Rectangle 14">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CF75E7">
              <a:alpha val="20000"/>
            </a:srgbClr>
          </a:solidFill>
          <a:ln w="32707"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rgbClr val="CF75E7">
              <a:alpha val="20000"/>
            </a:srgbClr>
          </a:solidFill>
          <a:ln w="32707"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9EDDC0B9-9B36-3040-A040-441AE0FA4736}"/>
              </a:ext>
            </a:extLst>
          </p:cNvPr>
          <p:cNvSpPr txBox="1"/>
          <p:nvPr/>
        </p:nvSpPr>
        <p:spPr>
          <a:xfrm>
            <a:off x="4598887" y="1531682"/>
            <a:ext cx="5602705" cy="30921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i="1" dirty="0">
                <a:latin typeface="+mj-lt"/>
                <a:ea typeface="+mj-ea"/>
                <a:cs typeface="+mj-cs"/>
              </a:rPr>
              <a:t>THANKS</a:t>
            </a:r>
          </a:p>
        </p:txBody>
      </p:sp>
      <p:grpSp>
        <p:nvGrpSpPr>
          <p:cNvPr id="13" name="Group 12">
            <a:extLst>
              <a:ext uri="{FF2B5EF4-FFF2-40B4-BE49-F238E27FC236}">
                <a16:creationId xmlns:a16="http://schemas.microsoft.com/office/drawing/2014/main" id="{8C8AAEA6-0E4C-7B44-B5E8-298539280167}"/>
              </a:ext>
            </a:extLst>
          </p:cNvPr>
          <p:cNvGrpSpPr>
            <a:grpSpLocks noChangeAspect="1"/>
          </p:cNvGrpSpPr>
          <p:nvPr/>
        </p:nvGrpSpPr>
        <p:grpSpPr>
          <a:xfrm>
            <a:off x="9622026" y="6419558"/>
            <a:ext cx="2360451" cy="360000"/>
            <a:chOff x="139902" y="5667678"/>
            <a:chExt cx="7081353" cy="1080000"/>
          </a:xfrm>
        </p:grpSpPr>
        <p:grpSp>
          <p:nvGrpSpPr>
            <p:cNvPr id="14" name="Group 13">
              <a:extLst>
                <a:ext uri="{FF2B5EF4-FFF2-40B4-BE49-F238E27FC236}">
                  <a16:creationId xmlns:a16="http://schemas.microsoft.com/office/drawing/2014/main" id="{4E3A754B-E97B-2847-A731-0A38BA69F660}"/>
                </a:ext>
              </a:extLst>
            </p:cNvPr>
            <p:cNvGrpSpPr/>
            <p:nvPr/>
          </p:nvGrpSpPr>
          <p:grpSpPr>
            <a:xfrm>
              <a:off x="139902" y="5667678"/>
              <a:ext cx="5185447" cy="1080000"/>
              <a:chOff x="332828" y="5368816"/>
              <a:chExt cx="5185447" cy="1080000"/>
            </a:xfrm>
          </p:grpSpPr>
          <p:pic>
            <p:nvPicPr>
              <p:cNvPr id="16" name="Picture 15" descr="A close up of a sign&#10;&#10;Description automatically generated">
                <a:extLst>
                  <a:ext uri="{FF2B5EF4-FFF2-40B4-BE49-F238E27FC236}">
                    <a16:creationId xmlns:a16="http://schemas.microsoft.com/office/drawing/2014/main" id="{3838B79E-30E8-A84A-B027-113C480B75D0}"/>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5EA30C4D-7EB6-5147-9928-3E3AA40FBEB2}"/>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8" name="Picture 17" descr="A close up of a can&#10;&#10;Description automatically generated">
                <a:extLst>
                  <a:ext uri="{FF2B5EF4-FFF2-40B4-BE49-F238E27FC236}">
                    <a16:creationId xmlns:a16="http://schemas.microsoft.com/office/drawing/2014/main" id="{F4102E30-BF5F-C84F-B5EC-9C171263F61C}"/>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5" name="Picture 14" descr="A close up of a sign&#10;&#10;Description automatically generated">
              <a:extLst>
                <a:ext uri="{FF2B5EF4-FFF2-40B4-BE49-F238E27FC236}">
                  <a16:creationId xmlns:a16="http://schemas.microsoft.com/office/drawing/2014/main" id="{9A4513F6-58DD-E743-BCA2-D66D963E65C7}"/>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298001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8" name="Rectangle 27">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CF75E7">
              <a:alpha val="20000"/>
            </a:srgbClr>
          </a:solidFill>
          <a:ln w="32707"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rgbClr val="CF75E7">
              <a:alpha val="20000"/>
            </a:srgbClr>
          </a:solidFill>
          <a:ln w="32707"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9EDDC0B9-9B36-3040-A040-441AE0FA4736}"/>
              </a:ext>
            </a:extLst>
          </p:cNvPr>
          <p:cNvSpPr txBox="1"/>
          <p:nvPr/>
        </p:nvSpPr>
        <p:spPr>
          <a:xfrm>
            <a:off x="5287844" y="1532745"/>
            <a:ext cx="5602705" cy="30921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i="1" dirty="0">
                <a:latin typeface="+mj-lt"/>
                <a:ea typeface="+mj-ea"/>
                <a:cs typeface="+mj-cs"/>
              </a:rPr>
              <a:t>Q&amp;A</a:t>
            </a:r>
          </a:p>
        </p:txBody>
      </p:sp>
      <p:grpSp>
        <p:nvGrpSpPr>
          <p:cNvPr id="13" name="Group 12">
            <a:extLst>
              <a:ext uri="{FF2B5EF4-FFF2-40B4-BE49-F238E27FC236}">
                <a16:creationId xmlns:a16="http://schemas.microsoft.com/office/drawing/2014/main" id="{3F100086-B163-2D47-8BBF-3E7FA91DD13D}"/>
              </a:ext>
            </a:extLst>
          </p:cNvPr>
          <p:cNvGrpSpPr>
            <a:grpSpLocks noChangeAspect="1"/>
          </p:cNvGrpSpPr>
          <p:nvPr/>
        </p:nvGrpSpPr>
        <p:grpSpPr>
          <a:xfrm>
            <a:off x="9622026" y="6419558"/>
            <a:ext cx="2360451" cy="360000"/>
            <a:chOff x="139902" y="5667678"/>
            <a:chExt cx="7081353" cy="1080000"/>
          </a:xfrm>
        </p:grpSpPr>
        <p:grpSp>
          <p:nvGrpSpPr>
            <p:cNvPr id="14" name="Group 13">
              <a:extLst>
                <a:ext uri="{FF2B5EF4-FFF2-40B4-BE49-F238E27FC236}">
                  <a16:creationId xmlns:a16="http://schemas.microsoft.com/office/drawing/2014/main" id="{6DEA16EA-CAE8-5C42-B926-3914B0199799}"/>
                </a:ext>
              </a:extLst>
            </p:cNvPr>
            <p:cNvGrpSpPr/>
            <p:nvPr/>
          </p:nvGrpSpPr>
          <p:grpSpPr>
            <a:xfrm>
              <a:off x="139902" y="5667678"/>
              <a:ext cx="5185447" cy="1080000"/>
              <a:chOff x="332828" y="5368816"/>
              <a:chExt cx="5185447" cy="1080000"/>
            </a:xfrm>
          </p:grpSpPr>
          <p:pic>
            <p:nvPicPr>
              <p:cNvPr id="16" name="Picture 15" descr="A close up of a sign&#10;&#10;Description automatically generated">
                <a:extLst>
                  <a:ext uri="{FF2B5EF4-FFF2-40B4-BE49-F238E27FC236}">
                    <a16:creationId xmlns:a16="http://schemas.microsoft.com/office/drawing/2014/main" id="{F70CFEAC-1922-914E-9599-5CF538FF9154}"/>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FF97D389-C632-F04C-8F9B-357F2C225718}"/>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8" name="Picture 17" descr="A close up of a can&#10;&#10;Description automatically generated">
                <a:extLst>
                  <a:ext uri="{FF2B5EF4-FFF2-40B4-BE49-F238E27FC236}">
                    <a16:creationId xmlns:a16="http://schemas.microsoft.com/office/drawing/2014/main" id="{A6A45DFB-9D24-6649-B225-611E2D5B68BA}"/>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5" name="Picture 14" descr="A close up of a sign&#10;&#10;Description automatically generated">
              <a:extLst>
                <a:ext uri="{FF2B5EF4-FFF2-40B4-BE49-F238E27FC236}">
                  <a16:creationId xmlns:a16="http://schemas.microsoft.com/office/drawing/2014/main" id="{76326979-9211-B041-B355-E472BB57BF7F}"/>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13983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1A4C05-ED76-DB4D-92F4-B0FFF146E98A}"/>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CA910515-D343-1F4B-AE0C-23C1E3CAD8DE}"/>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1B98C123-5F01-A948-8377-982EE18E6FC3}"/>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C396E9F0-EAFA-1745-BD1E-C6759F395855}"/>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1806FF82-21E8-F747-BC3C-282B37840B97}"/>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959A4EA4-BC22-D148-A124-7112DF3B225B}"/>
                </a:ext>
              </a:extLst>
            </p:cNvPr>
            <p:cNvPicPr>
              <a:picLocks noChangeAspect="1"/>
            </p:cNvPicPr>
            <p:nvPr/>
          </p:nvPicPr>
          <p:blipFill>
            <a:blip r:embed="rId6"/>
            <a:stretch>
              <a:fillRect/>
            </a:stretch>
          </p:blipFill>
          <p:spPr>
            <a:xfrm>
              <a:off x="5464546" y="5667678"/>
              <a:ext cx="1756709" cy="1080000"/>
            </a:xfrm>
            <a:prstGeom prst="rect">
              <a:avLst/>
            </a:prstGeom>
          </p:spPr>
        </p:pic>
      </p:grpSp>
      <p:grpSp>
        <p:nvGrpSpPr>
          <p:cNvPr id="18" name="Group 17">
            <a:extLst>
              <a:ext uri="{FF2B5EF4-FFF2-40B4-BE49-F238E27FC236}">
                <a16:creationId xmlns:a16="http://schemas.microsoft.com/office/drawing/2014/main" id="{FE216224-32B9-624D-BEEA-DDAC41A67781}"/>
              </a:ext>
            </a:extLst>
          </p:cNvPr>
          <p:cNvGrpSpPr/>
          <p:nvPr/>
        </p:nvGrpSpPr>
        <p:grpSpPr>
          <a:xfrm>
            <a:off x="1022498" y="1803400"/>
            <a:ext cx="4917371" cy="4451529"/>
            <a:chOff x="1022498" y="1803400"/>
            <a:chExt cx="4917371" cy="4451529"/>
          </a:xfrm>
        </p:grpSpPr>
        <p:sp>
          <p:nvSpPr>
            <p:cNvPr id="6" name="TextBox 5">
              <a:extLst>
                <a:ext uri="{FF2B5EF4-FFF2-40B4-BE49-F238E27FC236}">
                  <a16:creationId xmlns:a16="http://schemas.microsoft.com/office/drawing/2014/main" id="{4F36CE75-92E6-604A-83B0-EDCA8C6087D7}"/>
                </a:ext>
              </a:extLst>
            </p:cNvPr>
            <p:cNvSpPr txBox="1"/>
            <p:nvPr/>
          </p:nvSpPr>
          <p:spPr>
            <a:xfrm>
              <a:off x="1063070" y="5054600"/>
              <a:ext cx="4876799" cy="1200329"/>
            </a:xfrm>
            <a:prstGeom prst="rect">
              <a:avLst/>
            </a:prstGeom>
            <a:noFill/>
          </p:spPr>
          <p:txBody>
            <a:bodyPr wrap="square" rtlCol="0">
              <a:spAutoFit/>
            </a:bodyPr>
            <a:lstStyle/>
            <a:p>
              <a:pPr algn="ctr"/>
              <a:r>
                <a:rPr lang="en-US" dirty="0"/>
                <a:t>Plane </a:t>
              </a:r>
            </a:p>
            <a:p>
              <a:pPr algn="ctr"/>
              <a:r>
                <a:rPr lang="en-US" dirty="0"/>
                <a:t>Distortion type: Fast Fading</a:t>
              </a:r>
            </a:p>
            <a:p>
              <a:pPr algn="ctr"/>
              <a:r>
                <a:rPr lang="en-US" dirty="0"/>
                <a:t>Distortion level: 3</a:t>
              </a:r>
            </a:p>
            <a:p>
              <a:pPr algn="ctr"/>
              <a:r>
                <a:rPr lang="en-US" dirty="0"/>
                <a:t>(Low quality)</a:t>
              </a:r>
            </a:p>
          </p:txBody>
        </p:sp>
        <p:pic>
          <p:nvPicPr>
            <p:cNvPr id="4" name="Picture 3" descr="A picture containing bicycle&#10;&#10;Description automatically generated">
              <a:extLst>
                <a:ext uri="{FF2B5EF4-FFF2-40B4-BE49-F238E27FC236}">
                  <a16:creationId xmlns:a16="http://schemas.microsoft.com/office/drawing/2014/main" id="{2E4B6EB8-2D9F-5E4F-A5DC-43C9756CE725}"/>
                </a:ext>
              </a:extLst>
            </p:cNvPr>
            <p:cNvPicPr>
              <a:picLocks noChangeAspect="1"/>
            </p:cNvPicPr>
            <p:nvPr/>
          </p:nvPicPr>
          <p:blipFill>
            <a:blip r:embed="rId7"/>
            <a:stretch>
              <a:fillRect/>
            </a:stretch>
          </p:blipFill>
          <p:spPr>
            <a:xfrm>
              <a:off x="1022498" y="1803400"/>
              <a:ext cx="4876800" cy="3251200"/>
            </a:xfrm>
            <a:prstGeom prst="rect">
              <a:avLst/>
            </a:prstGeom>
          </p:spPr>
        </p:pic>
      </p:grpSp>
      <p:grpSp>
        <p:nvGrpSpPr>
          <p:cNvPr id="19" name="Group 18">
            <a:extLst>
              <a:ext uri="{FF2B5EF4-FFF2-40B4-BE49-F238E27FC236}">
                <a16:creationId xmlns:a16="http://schemas.microsoft.com/office/drawing/2014/main" id="{7E026997-1B9E-5242-8BBA-94AE5E946B23}"/>
              </a:ext>
            </a:extLst>
          </p:cNvPr>
          <p:cNvGrpSpPr/>
          <p:nvPr/>
        </p:nvGrpSpPr>
        <p:grpSpPr>
          <a:xfrm>
            <a:off x="6252130" y="1803400"/>
            <a:ext cx="4917374" cy="3897531"/>
            <a:chOff x="6252130" y="1803400"/>
            <a:chExt cx="4917374" cy="3897531"/>
          </a:xfrm>
        </p:grpSpPr>
        <p:sp>
          <p:nvSpPr>
            <p:cNvPr id="10" name="Rectangle 9">
              <a:extLst>
                <a:ext uri="{FF2B5EF4-FFF2-40B4-BE49-F238E27FC236}">
                  <a16:creationId xmlns:a16="http://schemas.microsoft.com/office/drawing/2014/main" id="{1A6DB680-294C-5F4E-94F9-AF378564F622}"/>
                </a:ext>
              </a:extLst>
            </p:cNvPr>
            <p:cNvSpPr/>
            <p:nvPr/>
          </p:nvSpPr>
          <p:spPr>
            <a:xfrm>
              <a:off x="6252130" y="5054600"/>
              <a:ext cx="4917372" cy="646331"/>
            </a:xfrm>
            <a:prstGeom prst="rect">
              <a:avLst/>
            </a:prstGeom>
          </p:spPr>
          <p:txBody>
            <a:bodyPr wrap="square">
              <a:spAutoFit/>
            </a:bodyPr>
            <a:lstStyle/>
            <a:p>
              <a:pPr algn="ctr"/>
              <a:r>
                <a:rPr lang="en-US" dirty="0"/>
                <a:t>Plane </a:t>
              </a:r>
            </a:p>
            <a:p>
              <a:pPr algn="ctr"/>
              <a:r>
                <a:rPr lang="en-US" dirty="0"/>
                <a:t>Image type: saliency map</a:t>
              </a:r>
            </a:p>
          </p:txBody>
        </p:sp>
        <p:pic>
          <p:nvPicPr>
            <p:cNvPr id="7" name="Picture 6" descr="A picture containing blur&#10;&#10;Description automatically generated">
              <a:extLst>
                <a:ext uri="{FF2B5EF4-FFF2-40B4-BE49-F238E27FC236}">
                  <a16:creationId xmlns:a16="http://schemas.microsoft.com/office/drawing/2014/main" id="{8607BCC9-9D4D-994B-BA45-67FF2A88923E}"/>
                </a:ext>
              </a:extLst>
            </p:cNvPr>
            <p:cNvPicPr>
              <a:picLocks noChangeAspect="1"/>
            </p:cNvPicPr>
            <p:nvPr/>
          </p:nvPicPr>
          <p:blipFill>
            <a:blip r:embed="rId8"/>
            <a:stretch>
              <a:fillRect/>
            </a:stretch>
          </p:blipFill>
          <p:spPr>
            <a:xfrm>
              <a:off x="6292704" y="1803400"/>
              <a:ext cx="4876800" cy="3251200"/>
            </a:xfrm>
            <a:prstGeom prst="rect">
              <a:avLst/>
            </a:prstGeom>
          </p:spPr>
        </p:pic>
      </p:grpSp>
      <p:sp>
        <p:nvSpPr>
          <p:cNvPr id="17" name="Title 1">
            <a:extLst>
              <a:ext uri="{FF2B5EF4-FFF2-40B4-BE49-F238E27FC236}">
                <a16:creationId xmlns:a16="http://schemas.microsoft.com/office/drawing/2014/main" id="{4CCECB26-09C2-BF46-9698-8AF3F6DE1837}"/>
              </a:ext>
            </a:extLst>
          </p:cNvPr>
          <p:cNvSpPr txBox="1">
            <a:spLocks/>
          </p:cNvSpPr>
          <p:nvPr/>
        </p:nvSpPr>
        <p:spPr>
          <a:xfrm>
            <a:off x="673271" y="391933"/>
            <a:ext cx="10845457"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r>
              <a:rPr lang="en-US" sz="4100" i="0" dirty="0">
                <a:latin typeface="+mn-lt"/>
              </a:rPr>
              <a:t>How about this image</a:t>
            </a:r>
            <a:r>
              <a:rPr lang="en-US" sz="4100" i="0" dirty="0">
                <a:latin typeface="Calibri Light" panose="020F0302020204030204" pitchFamily="34" charset="0"/>
                <a:cs typeface="Calibri Light" panose="020F0302020204030204" pitchFamily="34" charset="0"/>
              </a:rPr>
              <a:t>?</a:t>
            </a:r>
            <a:endParaRPr lang="en-US" sz="4100" i="0" dirty="0"/>
          </a:p>
        </p:txBody>
      </p:sp>
    </p:spTree>
    <p:extLst>
      <p:ext uri="{BB962C8B-B14F-4D97-AF65-F5344CB8AC3E}">
        <p14:creationId xmlns:p14="http://schemas.microsoft.com/office/powerpoint/2010/main" val="167242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3636509-0A10-F04A-B91F-CA8FC9F280B8}"/>
              </a:ext>
            </a:extLst>
          </p:cNvPr>
          <p:cNvGrpSpPr>
            <a:grpSpLocks noChangeAspect="1"/>
          </p:cNvGrpSpPr>
          <p:nvPr/>
        </p:nvGrpSpPr>
        <p:grpSpPr>
          <a:xfrm>
            <a:off x="9622026" y="6419558"/>
            <a:ext cx="2360451" cy="360000"/>
            <a:chOff x="139902" y="5667678"/>
            <a:chExt cx="7081353" cy="1080000"/>
          </a:xfrm>
        </p:grpSpPr>
        <p:grpSp>
          <p:nvGrpSpPr>
            <p:cNvPr id="19" name="Group 18">
              <a:extLst>
                <a:ext uri="{FF2B5EF4-FFF2-40B4-BE49-F238E27FC236}">
                  <a16:creationId xmlns:a16="http://schemas.microsoft.com/office/drawing/2014/main" id="{A3609207-DF0D-3D4F-B677-C21A7BBE356D}"/>
                </a:ext>
              </a:extLst>
            </p:cNvPr>
            <p:cNvGrpSpPr/>
            <p:nvPr/>
          </p:nvGrpSpPr>
          <p:grpSpPr>
            <a:xfrm>
              <a:off x="139902" y="5667678"/>
              <a:ext cx="5185447" cy="1080000"/>
              <a:chOff x="332828" y="5368816"/>
              <a:chExt cx="5185447" cy="1080000"/>
            </a:xfrm>
          </p:grpSpPr>
          <p:pic>
            <p:nvPicPr>
              <p:cNvPr id="21" name="Picture 20" descr="A close up of a sign&#10;&#10;Description automatically generated">
                <a:extLst>
                  <a:ext uri="{FF2B5EF4-FFF2-40B4-BE49-F238E27FC236}">
                    <a16:creationId xmlns:a16="http://schemas.microsoft.com/office/drawing/2014/main" id="{625CE97D-1D1B-AC48-B6A0-35164533CC00}"/>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EB5CE117-D2C7-D44B-97CD-89B6B48FE0F4}"/>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23" name="Picture 22" descr="A close up of a can&#10;&#10;Description automatically generated">
                <a:extLst>
                  <a:ext uri="{FF2B5EF4-FFF2-40B4-BE49-F238E27FC236}">
                    <a16:creationId xmlns:a16="http://schemas.microsoft.com/office/drawing/2014/main" id="{3256E2CA-3BBB-C54A-81D3-D5CCD8D43A8F}"/>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20" name="Picture 19" descr="A close up of a sign&#10;&#10;Description automatically generated">
              <a:extLst>
                <a:ext uri="{FF2B5EF4-FFF2-40B4-BE49-F238E27FC236}">
                  <a16:creationId xmlns:a16="http://schemas.microsoft.com/office/drawing/2014/main" id="{A291868D-630C-D24B-B101-8EDEE191C621}"/>
                </a:ext>
              </a:extLst>
            </p:cNvPr>
            <p:cNvPicPr>
              <a:picLocks noChangeAspect="1"/>
            </p:cNvPicPr>
            <p:nvPr/>
          </p:nvPicPr>
          <p:blipFill>
            <a:blip r:embed="rId6"/>
            <a:stretch>
              <a:fillRect/>
            </a:stretch>
          </p:blipFill>
          <p:spPr>
            <a:xfrm>
              <a:off x="5464546" y="5667678"/>
              <a:ext cx="1756709" cy="1080000"/>
            </a:xfrm>
            <a:prstGeom prst="rect">
              <a:avLst/>
            </a:prstGeom>
          </p:spPr>
        </p:pic>
      </p:grpSp>
      <p:pic>
        <p:nvPicPr>
          <p:cNvPr id="3" name="Picture 2" descr="A picture containing plane, small, airplane, sitting&#10;&#10;Description automatically generated">
            <a:extLst>
              <a:ext uri="{FF2B5EF4-FFF2-40B4-BE49-F238E27FC236}">
                <a16:creationId xmlns:a16="http://schemas.microsoft.com/office/drawing/2014/main" id="{4CB545A5-2591-6049-BAEA-FF2AB985FA58}"/>
              </a:ext>
            </a:extLst>
          </p:cNvPr>
          <p:cNvPicPr>
            <a:picLocks noChangeAspect="1"/>
          </p:cNvPicPr>
          <p:nvPr/>
        </p:nvPicPr>
        <p:blipFill rotWithShape="1">
          <a:blip r:embed="rId7"/>
          <a:srcRect b="9463"/>
          <a:stretch/>
        </p:blipFill>
        <p:spPr>
          <a:xfrm>
            <a:off x="701763" y="1447280"/>
            <a:ext cx="10788474" cy="4804664"/>
          </a:xfrm>
          <a:prstGeom prst="rect">
            <a:avLst/>
          </a:prstGeom>
        </p:spPr>
      </p:pic>
    </p:spTree>
    <p:extLst>
      <p:ext uri="{BB962C8B-B14F-4D97-AF65-F5344CB8AC3E}">
        <p14:creationId xmlns:p14="http://schemas.microsoft.com/office/powerpoint/2010/main" val="365219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33B1A-3363-9449-B344-F96BBB906B03}"/>
              </a:ext>
            </a:extLst>
          </p:cNvPr>
          <p:cNvSpPr txBox="1"/>
          <p:nvPr/>
        </p:nvSpPr>
        <p:spPr>
          <a:xfrm>
            <a:off x="384312" y="437321"/>
            <a:ext cx="11211339" cy="723275"/>
          </a:xfrm>
          <a:prstGeom prst="rect">
            <a:avLst/>
          </a:prstGeom>
          <a:noFill/>
        </p:spPr>
        <p:txBody>
          <a:bodyPr wrap="square" rtlCol="0">
            <a:spAutoFit/>
          </a:bodyPr>
          <a:lstStyle/>
          <a:p>
            <a:r>
              <a:rPr lang="en-US" sz="4100" dirty="0"/>
              <a:t>What questions bring out this paper</a:t>
            </a:r>
            <a:r>
              <a:rPr lang="en-US" sz="4100" dirty="0">
                <a:latin typeface="Calibri Light" panose="020F0302020204030204" pitchFamily="34" charset="0"/>
                <a:cs typeface="Calibri Light" panose="020F0302020204030204" pitchFamily="34" charset="0"/>
              </a:rPr>
              <a:t>?</a:t>
            </a:r>
            <a:endParaRPr lang="en-US" sz="4100" dirty="0"/>
          </a:p>
        </p:txBody>
      </p:sp>
      <p:sp>
        <p:nvSpPr>
          <p:cNvPr id="4" name="TextBox 3">
            <a:extLst>
              <a:ext uri="{FF2B5EF4-FFF2-40B4-BE49-F238E27FC236}">
                <a16:creationId xmlns:a16="http://schemas.microsoft.com/office/drawing/2014/main" id="{93702F1C-B768-6F44-955D-48AE2CC45AC4}"/>
              </a:ext>
            </a:extLst>
          </p:cNvPr>
          <p:cNvSpPr txBox="1"/>
          <p:nvPr/>
        </p:nvSpPr>
        <p:spPr>
          <a:xfrm>
            <a:off x="384312" y="1411358"/>
            <a:ext cx="10999305" cy="4862870"/>
          </a:xfrm>
          <a:prstGeom prst="rect">
            <a:avLst/>
          </a:prstGeom>
          <a:noFill/>
        </p:spPr>
        <p:txBody>
          <a:bodyPr wrap="square" rtlCol="0">
            <a:spAutoFit/>
          </a:bodyPr>
          <a:lstStyle/>
          <a:p>
            <a:pPr marL="342900" indent="-342900">
              <a:buFont typeface="Arial" panose="020B0604020202020204" pitchFamily="34" charset="0"/>
              <a:buChar char="•"/>
            </a:pPr>
            <a:r>
              <a:rPr lang="en-GB" sz="3000" dirty="0"/>
              <a:t>Do </a:t>
            </a:r>
            <a:r>
              <a:rPr lang="en-GB" sz="3000" b="1" dirty="0"/>
              <a:t>image quality </a:t>
            </a:r>
            <a:r>
              <a:rPr lang="en-GB" sz="3000" dirty="0"/>
              <a:t>affect the ﻿</a:t>
            </a:r>
            <a:r>
              <a:rPr lang="en-GB" sz="3000" b="1" dirty="0"/>
              <a:t>saliency prediction</a:t>
            </a:r>
          </a:p>
          <a:p>
            <a:r>
              <a:rPr lang="en-GB" sz="3000" dirty="0"/>
              <a:t> </a:t>
            </a:r>
          </a:p>
          <a:p>
            <a:pPr marL="342900" indent="-342900">
              <a:buFont typeface="Arial" panose="020B0604020202020204" pitchFamily="34" charset="0"/>
              <a:buChar char="•"/>
            </a:pPr>
            <a:r>
              <a:rPr lang="en-GB" sz="3000" dirty="0"/>
              <a:t>﻿Whether and to what extent state-of-the-art methods are beneficial for saliency prediction of </a:t>
            </a:r>
            <a:r>
              <a:rPr lang="en-GB" sz="3000" b="1" dirty="0"/>
              <a:t>distorted</a:t>
            </a:r>
            <a:r>
              <a:rPr lang="en-GB" sz="3000" dirty="0"/>
              <a:t> images</a:t>
            </a:r>
          </a:p>
          <a:p>
            <a:endParaRPr lang="en-GB" sz="3000" dirty="0"/>
          </a:p>
          <a:p>
            <a:pPr marL="342900" indent="-342900">
              <a:buFont typeface="Arial" panose="020B0604020202020204" pitchFamily="34" charset="0"/>
              <a:buChar char="•"/>
            </a:pPr>
            <a:r>
              <a:rPr lang="en-GB" sz="3000" dirty="0"/>
              <a:t>﻿Will the ability of deep learning and traditional algorithms be different in predicting saliency, based on an </a:t>
            </a:r>
            <a:r>
              <a:rPr lang="en-GB" sz="3000" b="1" dirty="0"/>
              <a:t>IQA-aware saliency dataset </a:t>
            </a:r>
            <a:r>
              <a:rPr lang="en-GB" sz="3000" dirty="0"/>
              <a:t>(SIQ288)</a:t>
            </a:r>
          </a:p>
          <a:p>
            <a:pPr marL="342900" indent="-342900">
              <a:buFont typeface="Arial" panose="020B0604020202020204" pitchFamily="34" charset="0"/>
              <a:buChar char="•"/>
            </a:pPr>
            <a:endParaRPr lang="en-US" sz="3500" dirty="0"/>
          </a:p>
          <a:p>
            <a:pPr marL="342900" indent="-342900">
              <a:buFont typeface="Arial" panose="020B0604020202020204" pitchFamily="34" charset="0"/>
              <a:buChar char="•"/>
            </a:pPr>
            <a:endParaRPr lang="en-GB" sz="3500" dirty="0"/>
          </a:p>
        </p:txBody>
      </p:sp>
      <p:grpSp>
        <p:nvGrpSpPr>
          <p:cNvPr id="11" name="Group 10">
            <a:extLst>
              <a:ext uri="{FF2B5EF4-FFF2-40B4-BE49-F238E27FC236}">
                <a16:creationId xmlns:a16="http://schemas.microsoft.com/office/drawing/2014/main" id="{4E76D9E2-8EE4-BB4D-9F5A-81D63DFD07E1}"/>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52729C0C-354A-9A46-A7EB-A2DE15BB97C5}"/>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138B33F6-418C-6D43-9CE9-C5C4371FB35C}"/>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B852F84B-CFFB-B049-881C-C3859DB9CA43}"/>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75D60F06-6AD8-A846-9BEB-30A5B12E7FC9}"/>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5D645063-108E-9849-9F2D-F5FD4A1E5101}"/>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52675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33B1A-3363-9449-B344-F96BBB906B03}"/>
              </a:ext>
            </a:extLst>
          </p:cNvPr>
          <p:cNvSpPr txBox="1"/>
          <p:nvPr/>
        </p:nvSpPr>
        <p:spPr>
          <a:xfrm>
            <a:off x="384312" y="437321"/>
            <a:ext cx="11211339" cy="723275"/>
          </a:xfrm>
          <a:prstGeom prst="rect">
            <a:avLst/>
          </a:prstGeom>
          <a:noFill/>
        </p:spPr>
        <p:txBody>
          <a:bodyPr wrap="square" rtlCol="0">
            <a:spAutoFit/>
          </a:bodyPr>
          <a:lstStyle/>
          <a:p>
            <a:r>
              <a:rPr lang="en-US" sz="4100" dirty="0"/>
              <a:t>Contributions</a:t>
            </a:r>
          </a:p>
        </p:txBody>
      </p:sp>
      <p:sp>
        <p:nvSpPr>
          <p:cNvPr id="4" name="TextBox 3">
            <a:extLst>
              <a:ext uri="{FF2B5EF4-FFF2-40B4-BE49-F238E27FC236}">
                <a16:creationId xmlns:a16="http://schemas.microsoft.com/office/drawing/2014/main" id="{93702F1C-B768-6F44-955D-48AE2CC45AC4}"/>
              </a:ext>
            </a:extLst>
          </p:cNvPr>
          <p:cNvSpPr txBox="1"/>
          <p:nvPr/>
        </p:nvSpPr>
        <p:spPr>
          <a:xfrm>
            <a:off x="384312" y="1589774"/>
            <a:ext cx="10999305" cy="4324261"/>
          </a:xfrm>
          <a:prstGeom prst="rect">
            <a:avLst/>
          </a:prstGeom>
          <a:noFill/>
        </p:spPr>
        <p:txBody>
          <a:bodyPr wrap="square" rtlCol="0">
            <a:spAutoFit/>
          </a:bodyPr>
          <a:lstStyle/>
          <a:p>
            <a:pPr marL="342900" indent="-342900">
              <a:buFont typeface="Arial" panose="020B0604020202020204" pitchFamily="34" charset="0"/>
              <a:buChar char="•"/>
            </a:pPr>
            <a:r>
              <a:rPr lang="en-GB" sz="3000" dirty="0"/>
              <a:t>﻿In this paper, we carry out an evaluation of state-of-the-art saliency models, including </a:t>
            </a:r>
            <a:r>
              <a:rPr lang="en-GB" sz="3000" b="1" dirty="0"/>
              <a:t>5 deep learning models </a:t>
            </a:r>
            <a:r>
              <a:rPr lang="en-GB" sz="3000" dirty="0"/>
              <a:t>and </a:t>
            </a:r>
            <a:r>
              <a:rPr lang="en-GB" sz="3000" b="1" dirty="0"/>
              <a:t>5 traditional models </a:t>
            </a:r>
            <a:r>
              <a:rPr lang="en-GB" sz="3000" dirty="0"/>
              <a:t>by using an </a:t>
            </a:r>
            <a:r>
              <a:rPr lang="en-GB" sz="3000" b="1" dirty="0"/>
              <a:t>IQA-aware</a:t>
            </a:r>
            <a:r>
              <a:rPr lang="en-GB" sz="3000" dirty="0"/>
              <a:t> saliency benchmark, i.e. the SIQ288 database. </a:t>
            </a:r>
          </a:p>
          <a:p>
            <a:pPr marL="342900" indent="-342900">
              <a:buFont typeface="Arial" panose="020B0604020202020204" pitchFamily="34" charset="0"/>
              <a:buChar char="•"/>
            </a:pPr>
            <a:endParaRPr lang="en-GB" sz="3000" dirty="0"/>
          </a:p>
          <a:p>
            <a:pPr marL="342900" indent="-342900">
              <a:buFont typeface="Arial" panose="020B0604020202020204" pitchFamily="34" charset="0"/>
              <a:buChar char="•"/>
            </a:pPr>
            <a:r>
              <a:rPr lang="en-GB" sz="3000" dirty="0"/>
              <a:t>Building on the results of our analyses and cross-comparisons, we offer </a:t>
            </a:r>
            <a:r>
              <a:rPr lang="en-GB" sz="3000" b="1" dirty="0"/>
              <a:t>guidelines</a:t>
            </a:r>
            <a:r>
              <a:rPr lang="en-GB" sz="3000" dirty="0"/>
              <a:t> for choosing saliency models and approaches for IQA applications.</a:t>
            </a:r>
            <a:endParaRPr lang="en-US" sz="3500" dirty="0"/>
          </a:p>
          <a:p>
            <a:pPr marL="342900" indent="-342900">
              <a:buFont typeface="Arial" panose="020B0604020202020204" pitchFamily="34" charset="0"/>
              <a:buChar char="•"/>
            </a:pPr>
            <a:endParaRPr lang="en-GB" sz="3500" dirty="0"/>
          </a:p>
        </p:txBody>
      </p:sp>
      <p:grpSp>
        <p:nvGrpSpPr>
          <p:cNvPr id="11" name="Group 10">
            <a:extLst>
              <a:ext uri="{FF2B5EF4-FFF2-40B4-BE49-F238E27FC236}">
                <a16:creationId xmlns:a16="http://schemas.microsoft.com/office/drawing/2014/main" id="{107214B0-2A37-6946-97B2-3087F8431AED}"/>
              </a:ext>
            </a:extLst>
          </p:cNvPr>
          <p:cNvGrpSpPr>
            <a:grpSpLocks noChangeAspect="1"/>
          </p:cNvGrpSpPr>
          <p:nvPr/>
        </p:nvGrpSpPr>
        <p:grpSpPr>
          <a:xfrm>
            <a:off x="9622026" y="6419558"/>
            <a:ext cx="2360451" cy="360000"/>
            <a:chOff x="139902" y="5667678"/>
            <a:chExt cx="7081353" cy="1080000"/>
          </a:xfrm>
        </p:grpSpPr>
        <p:grpSp>
          <p:nvGrpSpPr>
            <p:cNvPr id="12" name="Group 11">
              <a:extLst>
                <a:ext uri="{FF2B5EF4-FFF2-40B4-BE49-F238E27FC236}">
                  <a16:creationId xmlns:a16="http://schemas.microsoft.com/office/drawing/2014/main" id="{6015A576-D720-B04C-84C2-981A06467858}"/>
                </a:ext>
              </a:extLst>
            </p:cNvPr>
            <p:cNvGrpSpPr/>
            <p:nvPr/>
          </p:nvGrpSpPr>
          <p:grpSpPr>
            <a:xfrm>
              <a:off x="139902" y="5667678"/>
              <a:ext cx="5185447" cy="1080000"/>
              <a:chOff x="332828" y="5368816"/>
              <a:chExt cx="5185447" cy="1080000"/>
            </a:xfrm>
          </p:grpSpPr>
          <p:pic>
            <p:nvPicPr>
              <p:cNvPr id="14" name="Picture 13" descr="A close up of a sign&#10;&#10;Description automatically generated">
                <a:extLst>
                  <a:ext uri="{FF2B5EF4-FFF2-40B4-BE49-F238E27FC236}">
                    <a16:creationId xmlns:a16="http://schemas.microsoft.com/office/drawing/2014/main" id="{EBB004F6-3B7A-D243-B11A-DC60C0132564}"/>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4B4AA31A-7F19-DE41-9C12-23A49BEC9D59}"/>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16" name="Picture 15" descr="A close up of a can&#10;&#10;Description automatically generated">
                <a:extLst>
                  <a:ext uri="{FF2B5EF4-FFF2-40B4-BE49-F238E27FC236}">
                    <a16:creationId xmlns:a16="http://schemas.microsoft.com/office/drawing/2014/main" id="{17D56F38-3584-1E49-9B20-5DE448E2D710}"/>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D678EE60-77A6-FA4C-BAFE-5A15C53E25DA}"/>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67307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4" name="Rectangle 13">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CF75E7">
              <a:alpha val="20000"/>
            </a:srgbClr>
          </a:solidFill>
          <a:ln w="32707" cap="flat">
            <a:noFill/>
            <a:prstDash val="solid"/>
            <a:miter/>
          </a:ln>
        </p:spPr>
        <p:txBody>
          <a:bodyPr rtlCol="0" anchor="ctr"/>
          <a:lstStyle/>
          <a:p>
            <a:endParaRPr lang="en-US" dirty="0"/>
          </a:p>
        </p:txBody>
      </p:sp>
      <p:sp>
        <p:nvSpPr>
          <p:cNvPr id="3" name="Title 1">
            <a:extLst>
              <a:ext uri="{FF2B5EF4-FFF2-40B4-BE49-F238E27FC236}">
                <a16:creationId xmlns:a16="http://schemas.microsoft.com/office/drawing/2014/main" id="{1A094725-1400-664B-8F1F-CAFC8D3F1EEF}"/>
              </a:ext>
            </a:extLst>
          </p:cNvPr>
          <p:cNvSpPr txBox="1">
            <a:spLocks/>
          </p:cNvSpPr>
          <p:nvPr/>
        </p:nvSpPr>
        <p:spPr>
          <a:xfrm>
            <a:off x="1259419" y="438442"/>
            <a:ext cx="3524250" cy="54313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spcAft>
                <a:spcPts val="600"/>
              </a:spcAft>
            </a:pPr>
            <a:r>
              <a:rPr lang="en-US" sz="4000" dirty="0"/>
              <a:t>﻿</a:t>
            </a:r>
            <a:r>
              <a:rPr lang="en-US" sz="4100" i="0" dirty="0"/>
              <a:t>IQA-aware saliency benchmark, SIQ288</a:t>
            </a:r>
          </a:p>
        </p:txBody>
      </p:sp>
      <p:sp>
        <p:nvSpPr>
          <p:cNvPr id="7" name="Rectangle 6">
            <a:extLst>
              <a:ext uri="{FF2B5EF4-FFF2-40B4-BE49-F238E27FC236}">
                <a16:creationId xmlns:a16="http://schemas.microsoft.com/office/drawing/2014/main" id="{CC174087-1D1A-3D48-BB24-B712BEEF9D0C}"/>
              </a:ext>
            </a:extLst>
          </p:cNvPr>
          <p:cNvSpPr/>
          <p:nvPr/>
        </p:nvSpPr>
        <p:spPr>
          <a:xfrm>
            <a:off x="4522549" y="741035"/>
            <a:ext cx="7669451" cy="5678523"/>
          </a:xfrm>
          <a:prstGeom prst="rect">
            <a:avLst/>
          </a:prstGeom>
        </p:spPr>
        <p:txBody>
          <a:bodyPr vert="horz" lIns="91440" tIns="45720" rIns="91440" bIns="45720" rtlCol="0" anchor="ctr">
            <a:normAutofit/>
          </a:bodyPr>
          <a:lstStyle/>
          <a:p>
            <a:pPr marL="285750" indent="-228600">
              <a:spcAft>
                <a:spcPts val="600"/>
              </a:spcAft>
              <a:buFont typeface="Arial" panose="020B0604020202020204" pitchFamily="34" charset="0"/>
              <a:buChar char="•"/>
            </a:pPr>
            <a:r>
              <a:rPr lang="en-US" sz="2400" dirty="0"/>
              <a:t>﻿Consists total of 288 images</a:t>
            </a:r>
          </a:p>
          <a:p>
            <a:pPr marL="857250" lvl="1" indent="-342900">
              <a:spcAft>
                <a:spcPts val="600"/>
              </a:spcAft>
              <a:buFont typeface="Courier New" panose="02070309020205020404" pitchFamily="49" charset="0"/>
              <a:buChar char="o"/>
            </a:pPr>
            <a:r>
              <a:rPr lang="en-US" sz="2400" b="1" dirty="0"/>
              <a:t>18</a:t>
            </a:r>
            <a:r>
              <a:rPr lang="en-US" sz="2400" dirty="0"/>
              <a:t> pristine images</a:t>
            </a:r>
          </a:p>
          <a:p>
            <a:pPr marL="857250" lvl="1" indent="-342900">
              <a:spcAft>
                <a:spcPts val="600"/>
              </a:spcAft>
              <a:buFont typeface="Courier New" panose="02070309020205020404" pitchFamily="49" charset="0"/>
              <a:buChar char="o"/>
            </a:pPr>
            <a:r>
              <a:rPr lang="en-US" sz="2400" dirty="0"/>
              <a:t>Each pristine image has </a:t>
            </a:r>
            <a:r>
              <a:rPr lang="en-US" sz="2400" b="1" dirty="0"/>
              <a:t>3</a:t>
            </a:r>
            <a:r>
              <a:rPr lang="en-US" sz="2400" dirty="0"/>
              <a:t> level of distortion (﻿i.e. </a:t>
            </a:r>
            <a:r>
              <a:rPr lang="en-US" sz="2400" b="1" dirty="0"/>
              <a:t>Low, Medium and High distortion</a:t>
            </a:r>
            <a:r>
              <a:rPr lang="en-US" sz="2400" dirty="0"/>
              <a:t>)</a:t>
            </a:r>
          </a:p>
          <a:p>
            <a:pPr marL="857250" lvl="1" indent="-342900">
              <a:spcAft>
                <a:spcPts val="600"/>
              </a:spcAft>
              <a:buFont typeface="Courier New" panose="02070309020205020404" pitchFamily="49" charset="0"/>
              <a:buChar char="o"/>
            </a:pPr>
            <a:r>
              <a:rPr lang="en-US" sz="2400" dirty="0"/>
              <a:t>and </a:t>
            </a:r>
            <a:r>
              <a:rPr lang="en-US" sz="2400" b="1" dirty="0"/>
              <a:t>5</a:t>
            </a:r>
            <a:r>
              <a:rPr lang="en-US" sz="2400" dirty="0"/>
              <a:t> different types of distortion (i.e. Fast Fading (</a:t>
            </a:r>
            <a:r>
              <a:rPr lang="en-US" sz="2400" b="1" dirty="0"/>
              <a:t>FF</a:t>
            </a:r>
            <a:r>
              <a:rPr lang="en-US" sz="2400" dirty="0"/>
              <a:t>), Gaussian Blur (</a:t>
            </a:r>
            <a:r>
              <a:rPr lang="en-US" sz="2400" b="1" dirty="0"/>
              <a:t>GBLUR</a:t>
            </a:r>
            <a:r>
              <a:rPr lang="en-US" sz="2400" dirty="0"/>
              <a:t>), JPEG Compression (</a:t>
            </a:r>
            <a:r>
              <a:rPr lang="en-US" sz="2400" b="1" dirty="0"/>
              <a:t>JPEG</a:t>
            </a:r>
            <a:r>
              <a:rPr lang="en-US" sz="2400" dirty="0"/>
              <a:t>), JPEG2000 Compression (</a:t>
            </a:r>
            <a:r>
              <a:rPr lang="en-US" sz="2400" b="1" dirty="0"/>
              <a:t>JP2K</a:t>
            </a:r>
            <a:r>
              <a:rPr lang="en-US" sz="2400" dirty="0"/>
              <a:t>), and White Noise (</a:t>
            </a:r>
            <a:r>
              <a:rPr lang="en-US" sz="2400" b="1" dirty="0"/>
              <a:t>WN</a:t>
            </a:r>
            <a:r>
              <a:rPr lang="en-US" sz="2400" dirty="0"/>
              <a:t>).</a:t>
            </a:r>
          </a:p>
          <a:p>
            <a:pPr marL="285750" indent="-228600">
              <a:spcAft>
                <a:spcPts val="600"/>
              </a:spcAft>
              <a:buFont typeface="Arial" panose="020B0604020202020204" pitchFamily="34" charset="0"/>
              <a:buChar char="•"/>
            </a:pPr>
            <a:r>
              <a:rPr lang="en-US" sz="2400" dirty="0"/>
              <a:t>Saliency maps were obtained via eye-tracking of 160 human observers under totally lab-controlled environment.</a:t>
            </a:r>
          </a:p>
          <a:p>
            <a:pPr indent="-228600">
              <a:spcAft>
                <a:spcPts val="600"/>
              </a:spcAft>
              <a:buFont typeface="Arial" panose="020B0604020202020204" pitchFamily="34" charset="0"/>
              <a:buChar char="•"/>
            </a:pPr>
            <a:endParaRPr lang="en-US" sz="2200" dirty="0"/>
          </a:p>
        </p:txBody>
      </p:sp>
      <p:sp>
        <p:nvSpPr>
          <p:cNvPr id="20" name="TextBox 19">
            <a:extLst>
              <a:ext uri="{FF2B5EF4-FFF2-40B4-BE49-F238E27FC236}">
                <a16:creationId xmlns:a16="http://schemas.microsoft.com/office/drawing/2014/main" id="{F7EEED3A-1880-E747-ABE7-A769FAD9D06B}"/>
              </a:ext>
            </a:extLst>
          </p:cNvPr>
          <p:cNvSpPr txBox="1"/>
          <p:nvPr/>
        </p:nvSpPr>
        <p:spPr>
          <a:xfrm>
            <a:off x="635017" y="5984005"/>
            <a:ext cx="8780534" cy="1231106"/>
          </a:xfrm>
          <a:prstGeom prst="rect">
            <a:avLst/>
          </a:prstGeom>
          <a:noFill/>
        </p:spPr>
        <p:txBody>
          <a:bodyPr wrap="square" rtlCol="0">
            <a:spAutoFit/>
          </a:bodyPr>
          <a:lstStyle/>
          <a:p>
            <a:r>
              <a:rPr lang="en-US" sz="800" dirty="0">
                <a:solidFill>
                  <a:schemeClr val="tx1">
                    <a:lumMod val="65000"/>
                    <a:lumOff val="35000"/>
                  </a:schemeClr>
                </a:solidFill>
              </a:rPr>
              <a:t>Ref: W. Zhang, A. </a:t>
            </a:r>
            <a:r>
              <a:rPr lang="en-US" sz="800" dirty="0" err="1">
                <a:solidFill>
                  <a:schemeClr val="tx1">
                    <a:lumMod val="65000"/>
                    <a:lumOff val="35000"/>
                  </a:schemeClr>
                </a:solidFill>
              </a:rPr>
              <a:t>Borji</a:t>
            </a:r>
            <a:r>
              <a:rPr lang="en-US" sz="800" dirty="0">
                <a:solidFill>
                  <a:schemeClr val="tx1">
                    <a:lumMod val="65000"/>
                    <a:lumOff val="35000"/>
                  </a:schemeClr>
                </a:solidFill>
              </a:rPr>
              <a:t>, Z. Wang, P. L. </a:t>
            </a:r>
            <a:r>
              <a:rPr lang="en-US" sz="800" dirty="0" err="1">
                <a:solidFill>
                  <a:schemeClr val="tx1">
                    <a:lumMod val="65000"/>
                    <a:lumOff val="35000"/>
                  </a:schemeClr>
                </a:solidFill>
              </a:rPr>
              <a:t>Callet</a:t>
            </a:r>
            <a:r>
              <a:rPr lang="en-US" sz="800" dirty="0">
                <a:solidFill>
                  <a:schemeClr val="tx1">
                    <a:lumMod val="65000"/>
                    <a:lumOff val="35000"/>
                  </a:schemeClr>
                </a:solidFill>
              </a:rPr>
              <a:t>, and H. Liu, “The Application of Visual Saliency Models in Objective Image Quality Assessment: A Statistical Evaluation,” IEEE Transactions on Neural Networks and Learning Systems, vol. 27, no. 6, pp. 1266–1278, Jun 2016.</a:t>
            </a:r>
          </a:p>
          <a:p>
            <a:r>
              <a:rPr lang="en-US" sz="800" dirty="0">
                <a:solidFill>
                  <a:schemeClr val="tx1">
                    <a:lumMod val="65000"/>
                    <a:lumOff val="35000"/>
                  </a:schemeClr>
                </a:solidFill>
              </a:rPr>
              <a:t>W. Zhang, Y. Tian, X. </a:t>
            </a:r>
            <a:r>
              <a:rPr lang="en-US" sz="800" dirty="0" err="1">
                <a:solidFill>
                  <a:schemeClr val="tx1">
                    <a:lumMod val="65000"/>
                    <a:lumOff val="35000"/>
                  </a:schemeClr>
                </a:solidFill>
              </a:rPr>
              <a:t>Zha</a:t>
            </a:r>
            <a:r>
              <a:rPr lang="en-US" sz="800" dirty="0">
                <a:solidFill>
                  <a:schemeClr val="tx1">
                    <a:lumMod val="65000"/>
                    <a:lumOff val="35000"/>
                  </a:schemeClr>
                </a:solidFill>
              </a:rPr>
              <a:t>, and H. Liu, “Benchmark in state-of-the-art visual saliency models for image quality assessment,” in IEEE International Conference on Acoustics, Speech and Signal Processing, May 2016, vol. 2016-May, pp. 1090–1094.</a:t>
            </a:r>
          </a:p>
          <a:p>
            <a:r>
              <a:rPr lang="en-US" sz="800" dirty="0">
                <a:solidFill>
                  <a:schemeClr val="tx1">
                    <a:lumMod val="65000"/>
                    <a:lumOff val="35000"/>
                  </a:schemeClr>
                </a:solidFill>
              </a:rPr>
              <a:t>W. Zhang and H. Liu, “Toward a Reliable Collection of Eye-Tracking Data for Image Quality Research: Challenges, Solutions, and Applications,” IEEE Transactions on Image Processing, vol. 26, no. 5, pp. 2424–2437, May 2017.</a:t>
            </a:r>
          </a:p>
          <a:p>
            <a:endParaRPr lang="en-US" sz="800" dirty="0">
              <a:solidFill>
                <a:schemeClr val="tx1">
                  <a:lumMod val="65000"/>
                  <a:lumOff val="35000"/>
                </a:schemeClr>
              </a:solidFill>
            </a:endParaRPr>
          </a:p>
          <a:p>
            <a:endParaRPr lang="en-US" dirty="0">
              <a:solidFill>
                <a:schemeClr val="tx1">
                  <a:lumMod val="65000"/>
                  <a:lumOff val="35000"/>
                </a:schemeClr>
              </a:solidFill>
            </a:endParaRPr>
          </a:p>
        </p:txBody>
      </p:sp>
      <p:grpSp>
        <p:nvGrpSpPr>
          <p:cNvPr id="21" name="Group 20">
            <a:extLst>
              <a:ext uri="{FF2B5EF4-FFF2-40B4-BE49-F238E27FC236}">
                <a16:creationId xmlns:a16="http://schemas.microsoft.com/office/drawing/2014/main" id="{86992998-5FCB-7F4D-83EB-EFC12A656185}"/>
              </a:ext>
            </a:extLst>
          </p:cNvPr>
          <p:cNvGrpSpPr>
            <a:grpSpLocks noChangeAspect="1"/>
          </p:cNvGrpSpPr>
          <p:nvPr/>
        </p:nvGrpSpPr>
        <p:grpSpPr>
          <a:xfrm>
            <a:off x="9622026" y="6419558"/>
            <a:ext cx="2360451" cy="360000"/>
            <a:chOff x="139902" y="5667678"/>
            <a:chExt cx="7081353" cy="1080000"/>
          </a:xfrm>
        </p:grpSpPr>
        <p:grpSp>
          <p:nvGrpSpPr>
            <p:cNvPr id="22" name="Group 21">
              <a:extLst>
                <a:ext uri="{FF2B5EF4-FFF2-40B4-BE49-F238E27FC236}">
                  <a16:creationId xmlns:a16="http://schemas.microsoft.com/office/drawing/2014/main" id="{F082E04A-EA9C-D64D-9514-374AB8F50E17}"/>
                </a:ext>
              </a:extLst>
            </p:cNvPr>
            <p:cNvGrpSpPr/>
            <p:nvPr/>
          </p:nvGrpSpPr>
          <p:grpSpPr>
            <a:xfrm>
              <a:off x="139902" y="5667678"/>
              <a:ext cx="5185447" cy="1080000"/>
              <a:chOff x="332828" y="5368816"/>
              <a:chExt cx="5185447" cy="1080000"/>
            </a:xfrm>
          </p:grpSpPr>
          <p:pic>
            <p:nvPicPr>
              <p:cNvPr id="24" name="Picture 23" descr="A close up of a sign&#10;&#10;Description automatically generated">
                <a:extLst>
                  <a:ext uri="{FF2B5EF4-FFF2-40B4-BE49-F238E27FC236}">
                    <a16:creationId xmlns:a16="http://schemas.microsoft.com/office/drawing/2014/main" id="{A60E409A-8547-5149-9CC0-C9E8462890F1}"/>
                  </a:ext>
                </a:extLst>
              </p:cNvPr>
              <p:cNvPicPr>
                <a:picLocks noChangeAspect="1"/>
              </p:cNvPicPr>
              <p:nvPr/>
            </p:nvPicPr>
            <p:blipFill>
              <a:blip r:embed="rId3"/>
              <a:stretch>
                <a:fillRect/>
              </a:stretch>
            </p:blipFill>
            <p:spPr>
              <a:xfrm>
                <a:off x="332828" y="5368816"/>
                <a:ext cx="1119273" cy="10800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E3E364C2-BFF1-B64D-AB91-2CC98E561B23}"/>
                  </a:ext>
                </a:extLst>
              </p:cNvPr>
              <p:cNvPicPr>
                <a:picLocks noChangeAspect="1"/>
              </p:cNvPicPr>
              <p:nvPr/>
            </p:nvPicPr>
            <p:blipFill>
              <a:blip r:embed="rId4"/>
              <a:stretch>
                <a:fillRect/>
              </a:stretch>
            </p:blipFill>
            <p:spPr>
              <a:xfrm>
                <a:off x="1591297" y="5368816"/>
                <a:ext cx="2701748" cy="1080000"/>
              </a:xfrm>
              <a:prstGeom prst="rect">
                <a:avLst/>
              </a:prstGeom>
            </p:spPr>
          </p:pic>
          <p:pic>
            <p:nvPicPr>
              <p:cNvPr id="26" name="Picture 25" descr="A close up of a can&#10;&#10;Description automatically generated">
                <a:extLst>
                  <a:ext uri="{FF2B5EF4-FFF2-40B4-BE49-F238E27FC236}">
                    <a16:creationId xmlns:a16="http://schemas.microsoft.com/office/drawing/2014/main" id="{A87AAA7F-0CB9-BD48-ADD9-93FC608EC8C0}"/>
                  </a:ext>
                </a:extLst>
              </p:cNvPr>
              <p:cNvPicPr>
                <a:picLocks noChangeAspect="1"/>
              </p:cNvPicPr>
              <p:nvPr/>
            </p:nvPicPr>
            <p:blipFill>
              <a:blip r:embed="rId5"/>
              <a:stretch>
                <a:fillRect/>
              </a:stretch>
            </p:blipFill>
            <p:spPr>
              <a:xfrm>
                <a:off x="4432241" y="5368816"/>
                <a:ext cx="1086034" cy="1080000"/>
              </a:xfrm>
              <a:prstGeom prst="rect">
                <a:avLst/>
              </a:prstGeom>
            </p:spPr>
          </p:pic>
        </p:grpSp>
        <p:pic>
          <p:nvPicPr>
            <p:cNvPr id="23" name="Picture 22" descr="A close up of a sign&#10;&#10;Description automatically generated">
              <a:extLst>
                <a:ext uri="{FF2B5EF4-FFF2-40B4-BE49-F238E27FC236}">
                  <a16:creationId xmlns:a16="http://schemas.microsoft.com/office/drawing/2014/main" id="{E6DD8570-54AF-2544-A5B5-28616855B974}"/>
                </a:ext>
              </a:extLst>
            </p:cNvPr>
            <p:cNvPicPr>
              <a:picLocks noChangeAspect="1"/>
            </p:cNvPicPr>
            <p:nvPr/>
          </p:nvPicPr>
          <p:blipFill>
            <a:blip r:embed="rId6"/>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942612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BC17BA-FFEC-E742-A3ED-DBF6EDF3BC80}"/>
              </a:ext>
            </a:extLst>
          </p:cNvPr>
          <p:cNvSpPr txBox="1">
            <a:spLocks/>
          </p:cNvSpPr>
          <p:nvPr/>
        </p:nvSpPr>
        <p:spPr>
          <a:xfrm>
            <a:off x="-44205" y="669202"/>
            <a:ext cx="9412406"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gn="ctr"/>
            <a:r>
              <a:rPr lang="en-US" sz="4100" i="0" dirty="0">
                <a:latin typeface="Abadi" panose="020B0604020104020204" pitchFamily="34" charset="0"/>
              </a:rPr>
              <a:t>﻿</a:t>
            </a:r>
            <a:r>
              <a:rPr lang="en-US" sz="4100" i="0" dirty="0">
                <a:latin typeface="+mn-lt"/>
              </a:rPr>
              <a:t>SIQ288-examples-prestine images</a:t>
            </a:r>
          </a:p>
        </p:txBody>
      </p:sp>
      <p:grpSp>
        <p:nvGrpSpPr>
          <p:cNvPr id="89" name="Group 88">
            <a:extLst>
              <a:ext uri="{FF2B5EF4-FFF2-40B4-BE49-F238E27FC236}">
                <a16:creationId xmlns:a16="http://schemas.microsoft.com/office/drawing/2014/main" id="{7981E1D3-D15D-C940-BED3-E27C63FDC4B2}"/>
              </a:ext>
            </a:extLst>
          </p:cNvPr>
          <p:cNvGrpSpPr>
            <a:grpSpLocks noChangeAspect="1"/>
          </p:cNvGrpSpPr>
          <p:nvPr/>
        </p:nvGrpSpPr>
        <p:grpSpPr>
          <a:xfrm>
            <a:off x="296468" y="1965280"/>
            <a:ext cx="11599063" cy="3780000"/>
            <a:chOff x="318342" y="1319821"/>
            <a:chExt cx="11046725" cy="3600000"/>
          </a:xfrm>
        </p:grpSpPr>
        <p:pic>
          <p:nvPicPr>
            <p:cNvPr id="62" name="Picture 61" descr="A house with a fence in front of a building&#10;&#10;Description automatically generated">
              <a:extLst>
                <a:ext uri="{FF2B5EF4-FFF2-40B4-BE49-F238E27FC236}">
                  <a16:creationId xmlns:a16="http://schemas.microsoft.com/office/drawing/2014/main" id="{DF3BBEA8-F2DB-414E-A412-A3A64A35D62D}"/>
                </a:ext>
              </a:extLst>
            </p:cNvPr>
            <p:cNvPicPr>
              <a:picLocks noChangeAspect="1"/>
            </p:cNvPicPr>
            <p:nvPr/>
          </p:nvPicPr>
          <p:blipFill>
            <a:blip r:embed="rId3"/>
            <a:stretch>
              <a:fillRect/>
            </a:stretch>
          </p:blipFill>
          <p:spPr>
            <a:xfrm>
              <a:off x="10263467" y="3257253"/>
              <a:ext cx="1101600" cy="1652400"/>
            </a:xfrm>
            <a:prstGeom prst="rect">
              <a:avLst/>
            </a:prstGeom>
          </p:spPr>
        </p:pic>
        <p:pic>
          <p:nvPicPr>
            <p:cNvPr id="80" name="Picture 79" descr="A statue of a person&#10;&#10;Description automatically generated">
              <a:extLst>
                <a:ext uri="{FF2B5EF4-FFF2-40B4-BE49-F238E27FC236}">
                  <a16:creationId xmlns:a16="http://schemas.microsoft.com/office/drawing/2014/main" id="{AC439548-64BF-D142-A121-A15FB8D63083}"/>
                </a:ext>
              </a:extLst>
            </p:cNvPr>
            <p:cNvPicPr>
              <a:picLocks noChangeAspect="1"/>
            </p:cNvPicPr>
            <p:nvPr/>
          </p:nvPicPr>
          <p:blipFill>
            <a:blip r:embed="rId4"/>
            <a:stretch>
              <a:fillRect/>
            </a:stretch>
          </p:blipFill>
          <p:spPr>
            <a:xfrm>
              <a:off x="8958086" y="1327164"/>
              <a:ext cx="1101600" cy="1652400"/>
            </a:xfrm>
            <a:prstGeom prst="rect">
              <a:avLst/>
            </a:prstGeom>
          </p:spPr>
        </p:pic>
        <p:grpSp>
          <p:nvGrpSpPr>
            <p:cNvPr id="88" name="Group 87">
              <a:extLst>
                <a:ext uri="{FF2B5EF4-FFF2-40B4-BE49-F238E27FC236}">
                  <a16:creationId xmlns:a16="http://schemas.microsoft.com/office/drawing/2014/main" id="{FC1DBC2E-0B1F-E24D-99E2-231954B87C54}"/>
                </a:ext>
              </a:extLst>
            </p:cNvPr>
            <p:cNvGrpSpPr>
              <a:grpSpLocks noChangeAspect="1"/>
            </p:cNvGrpSpPr>
            <p:nvPr/>
          </p:nvGrpSpPr>
          <p:grpSpPr>
            <a:xfrm>
              <a:off x="318342" y="1319821"/>
              <a:ext cx="8516302" cy="3600000"/>
              <a:chOff x="318342" y="1319821"/>
              <a:chExt cx="11139145" cy="4708725"/>
            </a:xfrm>
          </p:grpSpPr>
          <p:pic>
            <p:nvPicPr>
              <p:cNvPr id="52" name="Picture 51" descr="A group of people riding on the back of a motorcycle&#10;&#10;Description automatically generated">
                <a:extLst>
                  <a:ext uri="{FF2B5EF4-FFF2-40B4-BE49-F238E27FC236}">
                    <a16:creationId xmlns:a16="http://schemas.microsoft.com/office/drawing/2014/main" id="{C03C1B32-16DA-DB4E-BFF7-E612B7DD2392}"/>
                  </a:ext>
                </a:extLst>
              </p:cNvPr>
              <p:cNvPicPr>
                <a:picLocks noChangeAspect="1"/>
              </p:cNvPicPr>
              <p:nvPr/>
            </p:nvPicPr>
            <p:blipFill>
              <a:blip r:embed="rId5"/>
              <a:stretch>
                <a:fillRect/>
              </a:stretch>
            </p:blipFill>
            <p:spPr>
              <a:xfrm>
                <a:off x="4951473" y="1319821"/>
                <a:ext cx="2160000" cy="1440000"/>
              </a:xfrm>
              <a:prstGeom prst="rect">
                <a:avLst/>
              </a:prstGeom>
            </p:spPr>
          </p:pic>
          <p:pic>
            <p:nvPicPr>
              <p:cNvPr id="54" name="Picture 53" descr="A large brick building&#10;&#10;Description automatically generated">
                <a:extLst>
                  <a:ext uri="{FF2B5EF4-FFF2-40B4-BE49-F238E27FC236}">
                    <a16:creationId xmlns:a16="http://schemas.microsoft.com/office/drawing/2014/main" id="{79E7F2B3-749E-5244-9186-D5DA51F5F1D5}"/>
                  </a:ext>
                </a:extLst>
              </p:cNvPr>
              <p:cNvPicPr>
                <a:picLocks noChangeAspect="1"/>
              </p:cNvPicPr>
              <p:nvPr/>
            </p:nvPicPr>
            <p:blipFill>
              <a:blip r:embed="rId6"/>
              <a:stretch>
                <a:fillRect/>
              </a:stretch>
            </p:blipFill>
            <p:spPr>
              <a:xfrm>
                <a:off x="7263203" y="4575247"/>
                <a:ext cx="2160000" cy="1440000"/>
              </a:xfrm>
              <a:prstGeom prst="rect">
                <a:avLst/>
              </a:prstGeom>
            </p:spPr>
          </p:pic>
          <p:pic>
            <p:nvPicPr>
              <p:cNvPr id="56" name="Picture 55" descr="A picture containing outdoor, sitting, table, orange&#10;&#10;Description automatically generated">
                <a:extLst>
                  <a:ext uri="{FF2B5EF4-FFF2-40B4-BE49-F238E27FC236}">
                    <a16:creationId xmlns:a16="http://schemas.microsoft.com/office/drawing/2014/main" id="{FF448E85-52C3-0E48-B2A2-597101585329}"/>
                  </a:ext>
                </a:extLst>
              </p:cNvPr>
              <p:cNvPicPr>
                <a:picLocks noChangeAspect="1"/>
              </p:cNvPicPr>
              <p:nvPr/>
            </p:nvPicPr>
            <p:blipFill>
              <a:blip r:embed="rId7"/>
              <a:stretch>
                <a:fillRect/>
              </a:stretch>
            </p:blipFill>
            <p:spPr>
              <a:xfrm>
                <a:off x="7263203" y="1319821"/>
                <a:ext cx="2160000" cy="1440000"/>
              </a:xfrm>
              <a:prstGeom prst="rect">
                <a:avLst/>
              </a:prstGeom>
            </p:spPr>
          </p:pic>
          <p:pic>
            <p:nvPicPr>
              <p:cNvPr id="58" name="Picture 57" descr="A sign on a brick wall&#10;&#10;Description automatically generated">
                <a:extLst>
                  <a:ext uri="{FF2B5EF4-FFF2-40B4-BE49-F238E27FC236}">
                    <a16:creationId xmlns:a16="http://schemas.microsoft.com/office/drawing/2014/main" id="{D83F7F1A-5A7D-1C40-BC3A-AEFCBB1AC1F9}"/>
                  </a:ext>
                </a:extLst>
              </p:cNvPr>
              <p:cNvPicPr>
                <a:picLocks noChangeAspect="1"/>
              </p:cNvPicPr>
              <p:nvPr/>
            </p:nvPicPr>
            <p:blipFill>
              <a:blip r:embed="rId8"/>
              <a:stretch>
                <a:fillRect/>
              </a:stretch>
            </p:blipFill>
            <p:spPr>
              <a:xfrm>
                <a:off x="9587280" y="2961138"/>
                <a:ext cx="1870207" cy="1440000"/>
              </a:xfrm>
              <a:prstGeom prst="rect">
                <a:avLst/>
              </a:prstGeom>
            </p:spPr>
          </p:pic>
          <p:pic>
            <p:nvPicPr>
              <p:cNvPr id="60" name="Picture 59" descr="A close up of a flower pot&#10;&#10;Description automatically generated">
                <a:extLst>
                  <a:ext uri="{FF2B5EF4-FFF2-40B4-BE49-F238E27FC236}">
                    <a16:creationId xmlns:a16="http://schemas.microsoft.com/office/drawing/2014/main" id="{963909D5-3D54-FA4D-9335-CED7EB263A9C}"/>
                  </a:ext>
                </a:extLst>
              </p:cNvPr>
              <p:cNvPicPr>
                <a:picLocks noChangeAspect="1"/>
              </p:cNvPicPr>
              <p:nvPr/>
            </p:nvPicPr>
            <p:blipFill>
              <a:blip r:embed="rId9"/>
              <a:stretch>
                <a:fillRect/>
              </a:stretch>
            </p:blipFill>
            <p:spPr>
              <a:xfrm>
                <a:off x="9584603" y="1319821"/>
                <a:ext cx="1800000" cy="1440000"/>
              </a:xfrm>
              <a:prstGeom prst="rect">
                <a:avLst/>
              </a:prstGeom>
            </p:spPr>
          </p:pic>
          <p:pic>
            <p:nvPicPr>
              <p:cNvPr id="64" name="Picture 63" descr="A rocky island in the middle of a body of water&#10;&#10;Description automatically generated">
                <a:extLst>
                  <a:ext uri="{FF2B5EF4-FFF2-40B4-BE49-F238E27FC236}">
                    <a16:creationId xmlns:a16="http://schemas.microsoft.com/office/drawing/2014/main" id="{4C295CCC-C39C-0348-87BD-DEB7A2538834}"/>
                  </a:ext>
                </a:extLst>
              </p:cNvPr>
              <p:cNvPicPr>
                <a:picLocks noChangeAspect="1"/>
              </p:cNvPicPr>
              <p:nvPr/>
            </p:nvPicPr>
            <p:blipFill>
              <a:blip r:embed="rId10"/>
              <a:stretch>
                <a:fillRect/>
              </a:stretch>
            </p:blipFill>
            <p:spPr>
              <a:xfrm>
                <a:off x="4980364" y="4575247"/>
                <a:ext cx="2160000" cy="1440000"/>
              </a:xfrm>
              <a:prstGeom prst="rect">
                <a:avLst/>
              </a:prstGeom>
            </p:spPr>
          </p:pic>
          <p:pic>
            <p:nvPicPr>
              <p:cNvPr id="66" name="Picture 65" descr="A train crossing a bridge over a river&#10;&#10;Description automatically generated">
                <a:extLst>
                  <a:ext uri="{FF2B5EF4-FFF2-40B4-BE49-F238E27FC236}">
                    <a16:creationId xmlns:a16="http://schemas.microsoft.com/office/drawing/2014/main" id="{23C7D426-ADCA-FE40-8C9B-18CC75E85A79}"/>
                  </a:ext>
                </a:extLst>
              </p:cNvPr>
              <p:cNvPicPr>
                <a:picLocks noChangeAspect="1"/>
              </p:cNvPicPr>
              <p:nvPr/>
            </p:nvPicPr>
            <p:blipFill>
              <a:blip r:embed="rId11"/>
              <a:stretch>
                <a:fillRect/>
              </a:stretch>
            </p:blipFill>
            <p:spPr>
              <a:xfrm>
                <a:off x="2673808" y="4575247"/>
                <a:ext cx="2084384" cy="1440000"/>
              </a:xfrm>
              <a:prstGeom prst="rect">
                <a:avLst/>
              </a:prstGeom>
            </p:spPr>
          </p:pic>
          <p:pic>
            <p:nvPicPr>
              <p:cNvPr id="68" name="Picture 67" descr="A close up of a flower&#10;&#10;Description automatically generated">
                <a:extLst>
                  <a:ext uri="{FF2B5EF4-FFF2-40B4-BE49-F238E27FC236}">
                    <a16:creationId xmlns:a16="http://schemas.microsoft.com/office/drawing/2014/main" id="{CFD72718-82FB-A94B-8BCE-593C6E13FEB8}"/>
                  </a:ext>
                </a:extLst>
              </p:cNvPr>
              <p:cNvPicPr>
                <a:picLocks noChangeAspect="1"/>
              </p:cNvPicPr>
              <p:nvPr/>
            </p:nvPicPr>
            <p:blipFill>
              <a:blip r:embed="rId12"/>
              <a:stretch>
                <a:fillRect/>
              </a:stretch>
            </p:blipFill>
            <p:spPr>
              <a:xfrm>
                <a:off x="7265819" y="2961138"/>
                <a:ext cx="2160000" cy="1440000"/>
              </a:xfrm>
              <a:prstGeom prst="rect">
                <a:avLst/>
              </a:prstGeom>
            </p:spPr>
          </p:pic>
          <p:pic>
            <p:nvPicPr>
              <p:cNvPr id="70" name="Picture 69" descr="A large body of water&#10;&#10;Description automatically generated">
                <a:extLst>
                  <a:ext uri="{FF2B5EF4-FFF2-40B4-BE49-F238E27FC236}">
                    <a16:creationId xmlns:a16="http://schemas.microsoft.com/office/drawing/2014/main" id="{E7005B26-117C-F346-9E02-3638F6956D2A}"/>
                  </a:ext>
                </a:extLst>
              </p:cNvPr>
              <p:cNvPicPr>
                <a:picLocks noChangeAspect="1"/>
              </p:cNvPicPr>
              <p:nvPr/>
            </p:nvPicPr>
            <p:blipFill>
              <a:blip r:embed="rId13"/>
              <a:stretch>
                <a:fillRect/>
              </a:stretch>
            </p:blipFill>
            <p:spPr>
              <a:xfrm>
                <a:off x="4951473" y="2961138"/>
                <a:ext cx="2160000" cy="1440000"/>
              </a:xfrm>
              <a:prstGeom prst="rect">
                <a:avLst/>
              </a:prstGeom>
            </p:spPr>
          </p:pic>
          <p:pic>
            <p:nvPicPr>
              <p:cNvPr id="72" name="Picture 71">
                <a:extLst>
                  <a:ext uri="{FF2B5EF4-FFF2-40B4-BE49-F238E27FC236}">
                    <a16:creationId xmlns:a16="http://schemas.microsoft.com/office/drawing/2014/main" id="{C691DC5C-A3E1-914C-86E4-2C99A070FD11}"/>
                  </a:ext>
                </a:extLst>
              </p:cNvPr>
              <p:cNvPicPr>
                <a:picLocks noChangeAspect="1"/>
              </p:cNvPicPr>
              <p:nvPr/>
            </p:nvPicPr>
            <p:blipFill>
              <a:blip r:embed="rId14"/>
              <a:stretch>
                <a:fillRect/>
              </a:stretch>
            </p:blipFill>
            <p:spPr>
              <a:xfrm>
                <a:off x="2636000" y="1329425"/>
                <a:ext cx="2160000" cy="1440000"/>
              </a:xfrm>
              <a:prstGeom prst="rect">
                <a:avLst/>
              </a:prstGeom>
            </p:spPr>
          </p:pic>
          <p:pic>
            <p:nvPicPr>
              <p:cNvPr id="74" name="Picture 73" descr="A colorful bird perched on top of a parrot&#10;&#10;Description automatically generated">
                <a:extLst>
                  <a:ext uri="{FF2B5EF4-FFF2-40B4-BE49-F238E27FC236}">
                    <a16:creationId xmlns:a16="http://schemas.microsoft.com/office/drawing/2014/main" id="{786333D4-5CEC-7D4E-AFAB-4B07C59DFEE4}"/>
                  </a:ext>
                </a:extLst>
              </p:cNvPr>
              <p:cNvPicPr>
                <a:picLocks noChangeAspect="1"/>
              </p:cNvPicPr>
              <p:nvPr/>
            </p:nvPicPr>
            <p:blipFill>
              <a:blip r:embed="rId15"/>
              <a:stretch>
                <a:fillRect/>
              </a:stretch>
            </p:blipFill>
            <p:spPr>
              <a:xfrm>
                <a:off x="345967" y="4580082"/>
                <a:ext cx="2160000" cy="1440000"/>
              </a:xfrm>
              <a:prstGeom prst="rect">
                <a:avLst/>
              </a:prstGeom>
            </p:spPr>
          </p:pic>
          <p:pic>
            <p:nvPicPr>
              <p:cNvPr id="76" name="Picture 75" descr="A small airplane sitting on top of a grass covered field&#10;&#10;Description automatically generated">
                <a:extLst>
                  <a:ext uri="{FF2B5EF4-FFF2-40B4-BE49-F238E27FC236}">
                    <a16:creationId xmlns:a16="http://schemas.microsoft.com/office/drawing/2014/main" id="{5ABE103D-037F-3C49-B66E-B22B4962B5CC}"/>
                  </a:ext>
                </a:extLst>
              </p:cNvPr>
              <p:cNvPicPr>
                <a:picLocks noChangeAspect="1"/>
              </p:cNvPicPr>
              <p:nvPr/>
            </p:nvPicPr>
            <p:blipFill>
              <a:blip r:embed="rId16"/>
              <a:stretch>
                <a:fillRect/>
              </a:stretch>
            </p:blipFill>
            <p:spPr>
              <a:xfrm>
                <a:off x="318343" y="2952336"/>
                <a:ext cx="2160000" cy="1440000"/>
              </a:xfrm>
              <a:prstGeom prst="rect">
                <a:avLst/>
              </a:prstGeom>
            </p:spPr>
          </p:pic>
          <p:pic>
            <p:nvPicPr>
              <p:cNvPr id="78" name="Picture 77" descr="A group of people riding on the back of a boat&#10;&#10;Description automatically generated">
                <a:extLst>
                  <a:ext uri="{FF2B5EF4-FFF2-40B4-BE49-F238E27FC236}">
                    <a16:creationId xmlns:a16="http://schemas.microsoft.com/office/drawing/2014/main" id="{77A5420F-A69C-034F-BD9B-F8591EA8C27A}"/>
                  </a:ext>
                </a:extLst>
              </p:cNvPr>
              <p:cNvPicPr>
                <a:picLocks noChangeAspect="1"/>
              </p:cNvPicPr>
              <p:nvPr/>
            </p:nvPicPr>
            <p:blipFill>
              <a:blip r:embed="rId17"/>
              <a:stretch>
                <a:fillRect/>
              </a:stretch>
            </p:blipFill>
            <p:spPr>
              <a:xfrm>
                <a:off x="318342" y="1324590"/>
                <a:ext cx="2160001" cy="1440000"/>
              </a:xfrm>
              <a:prstGeom prst="rect">
                <a:avLst/>
              </a:prstGeom>
            </p:spPr>
          </p:pic>
          <p:pic>
            <p:nvPicPr>
              <p:cNvPr id="82" name="Picture 81" descr="A tree with a mountain in the background&#10;&#10;Description automatically generated">
                <a:extLst>
                  <a:ext uri="{FF2B5EF4-FFF2-40B4-BE49-F238E27FC236}">
                    <a16:creationId xmlns:a16="http://schemas.microsoft.com/office/drawing/2014/main" id="{6686A878-D65F-7648-B488-7091C7E7041B}"/>
                  </a:ext>
                </a:extLst>
              </p:cNvPr>
              <p:cNvPicPr>
                <a:picLocks noChangeAspect="1"/>
              </p:cNvPicPr>
              <p:nvPr/>
            </p:nvPicPr>
            <p:blipFill>
              <a:blip r:embed="rId18"/>
              <a:stretch>
                <a:fillRect/>
              </a:stretch>
            </p:blipFill>
            <p:spPr>
              <a:xfrm>
                <a:off x="2636000" y="2952336"/>
                <a:ext cx="2160000" cy="1440000"/>
              </a:xfrm>
              <a:prstGeom prst="rect">
                <a:avLst/>
              </a:prstGeom>
            </p:spPr>
          </p:pic>
          <p:pic>
            <p:nvPicPr>
              <p:cNvPr id="84" name="Picture 83" descr="A person sitting on a bench&#10;&#10;Description automatically generated">
                <a:extLst>
                  <a:ext uri="{FF2B5EF4-FFF2-40B4-BE49-F238E27FC236}">
                    <a16:creationId xmlns:a16="http://schemas.microsoft.com/office/drawing/2014/main" id="{1C67B8EB-E6EF-8040-9555-5744B946074A}"/>
                  </a:ext>
                </a:extLst>
              </p:cNvPr>
              <p:cNvPicPr>
                <a:picLocks noChangeAspect="1"/>
              </p:cNvPicPr>
              <p:nvPr/>
            </p:nvPicPr>
            <p:blipFill>
              <a:blip r:embed="rId19"/>
              <a:stretch>
                <a:fillRect/>
              </a:stretch>
            </p:blipFill>
            <p:spPr>
              <a:xfrm>
                <a:off x="9584603" y="4587362"/>
                <a:ext cx="1807199" cy="1441184"/>
              </a:xfrm>
              <a:prstGeom prst="rect">
                <a:avLst/>
              </a:prstGeom>
            </p:spPr>
          </p:pic>
        </p:grpSp>
        <p:pic>
          <p:nvPicPr>
            <p:cNvPr id="86" name="Picture 85" descr="A young girl wearing a hat&#10;&#10;Description automatically generated">
              <a:extLst>
                <a:ext uri="{FF2B5EF4-FFF2-40B4-BE49-F238E27FC236}">
                  <a16:creationId xmlns:a16="http://schemas.microsoft.com/office/drawing/2014/main" id="{3F8D4D60-5BB3-164C-B71A-D1F7CA4F732E}"/>
                </a:ext>
              </a:extLst>
            </p:cNvPr>
            <p:cNvPicPr>
              <a:picLocks noChangeAspect="1"/>
            </p:cNvPicPr>
            <p:nvPr/>
          </p:nvPicPr>
          <p:blipFill>
            <a:blip r:embed="rId20"/>
            <a:stretch>
              <a:fillRect/>
            </a:stretch>
          </p:blipFill>
          <p:spPr>
            <a:xfrm>
              <a:off x="8959298" y="3267421"/>
              <a:ext cx="1101600" cy="1652400"/>
            </a:xfrm>
            <a:prstGeom prst="rect">
              <a:avLst/>
            </a:prstGeom>
          </p:spPr>
        </p:pic>
      </p:grpSp>
      <p:grpSp>
        <p:nvGrpSpPr>
          <p:cNvPr id="91" name="Group 90">
            <a:extLst>
              <a:ext uri="{FF2B5EF4-FFF2-40B4-BE49-F238E27FC236}">
                <a16:creationId xmlns:a16="http://schemas.microsoft.com/office/drawing/2014/main" id="{DDC57C37-4AF4-5F48-88D4-0023858C4392}"/>
              </a:ext>
            </a:extLst>
          </p:cNvPr>
          <p:cNvGrpSpPr>
            <a:grpSpLocks noChangeAspect="1"/>
          </p:cNvGrpSpPr>
          <p:nvPr/>
        </p:nvGrpSpPr>
        <p:grpSpPr>
          <a:xfrm>
            <a:off x="9622026" y="6419558"/>
            <a:ext cx="2360451" cy="360000"/>
            <a:chOff x="139902" y="5667678"/>
            <a:chExt cx="7081353" cy="1080000"/>
          </a:xfrm>
        </p:grpSpPr>
        <p:grpSp>
          <p:nvGrpSpPr>
            <p:cNvPr id="92" name="Group 91">
              <a:extLst>
                <a:ext uri="{FF2B5EF4-FFF2-40B4-BE49-F238E27FC236}">
                  <a16:creationId xmlns:a16="http://schemas.microsoft.com/office/drawing/2014/main" id="{93720659-D5F1-BF49-BC38-E58894EC6791}"/>
                </a:ext>
              </a:extLst>
            </p:cNvPr>
            <p:cNvGrpSpPr/>
            <p:nvPr/>
          </p:nvGrpSpPr>
          <p:grpSpPr>
            <a:xfrm>
              <a:off x="139902" y="5667678"/>
              <a:ext cx="5185447" cy="1080000"/>
              <a:chOff x="332828" y="5368816"/>
              <a:chExt cx="5185447" cy="1080000"/>
            </a:xfrm>
          </p:grpSpPr>
          <p:pic>
            <p:nvPicPr>
              <p:cNvPr id="94" name="Picture 93" descr="A close up of a sign&#10;&#10;Description automatically generated">
                <a:extLst>
                  <a:ext uri="{FF2B5EF4-FFF2-40B4-BE49-F238E27FC236}">
                    <a16:creationId xmlns:a16="http://schemas.microsoft.com/office/drawing/2014/main" id="{8FBA6C2F-E50D-794E-9C12-FBADB33B0267}"/>
                  </a:ext>
                </a:extLst>
              </p:cNvPr>
              <p:cNvPicPr>
                <a:picLocks noChangeAspect="1"/>
              </p:cNvPicPr>
              <p:nvPr/>
            </p:nvPicPr>
            <p:blipFill>
              <a:blip r:embed="rId21"/>
              <a:stretch>
                <a:fillRect/>
              </a:stretch>
            </p:blipFill>
            <p:spPr>
              <a:xfrm>
                <a:off x="332828" y="5368816"/>
                <a:ext cx="1119273" cy="1080000"/>
              </a:xfrm>
              <a:prstGeom prst="rect">
                <a:avLst/>
              </a:prstGeom>
            </p:spPr>
          </p:pic>
          <p:pic>
            <p:nvPicPr>
              <p:cNvPr id="95" name="Picture 94" descr="A close up of a logo&#10;&#10;Description automatically generated">
                <a:extLst>
                  <a:ext uri="{FF2B5EF4-FFF2-40B4-BE49-F238E27FC236}">
                    <a16:creationId xmlns:a16="http://schemas.microsoft.com/office/drawing/2014/main" id="{FA2D5176-D06C-C34C-A374-888C6F1B1CC1}"/>
                  </a:ext>
                </a:extLst>
              </p:cNvPr>
              <p:cNvPicPr>
                <a:picLocks noChangeAspect="1"/>
              </p:cNvPicPr>
              <p:nvPr/>
            </p:nvPicPr>
            <p:blipFill>
              <a:blip r:embed="rId22"/>
              <a:stretch>
                <a:fillRect/>
              </a:stretch>
            </p:blipFill>
            <p:spPr>
              <a:xfrm>
                <a:off x="1591297" y="5368816"/>
                <a:ext cx="2701748" cy="1080000"/>
              </a:xfrm>
              <a:prstGeom prst="rect">
                <a:avLst/>
              </a:prstGeom>
            </p:spPr>
          </p:pic>
          <p:pic>
            <p:nvPicPr>
              <p:cNvPr id="96" name="Picture 95" descr="A close up of a can&#10;&#10;Description automatically generated">
                <a:extLst>
                  <a:ext uri="{FF2B5EF4-FFF2-40B4-BE49-F238E27FC236}">
                    <a16:creationId xmlns:a16="http://schemas.microsoft.com/office/drawing/2014/main" id="{13B2B5D4-767A-0A42-AE37-E008D30493F3}"/>
                  </a:ext>
                </a:extLst>
              </p:cNvPr>
              <p:cNvPicPr>
                <a:picLocks noChangeAspect="1"/>
              </p:cNvPicPr>
              <p:nvPr/>
            </p:nvPicPr>
            <p:blipFill>
              <a:blip r:embed="rId23"/>
              <a:stretch>
                <a:fillRect/>
              </a:stretch>
            </p:blipFill>
            <p:spPr>
              <a:xfrm>
                <a:off x="4432241" y="5368816"/>
                <a:ext cx="1086034" cy="1080000"/>
              </a:xfrm>
              <a:prstGeom prst="rect">
                <a:avLst/>
              </a:prstGeom>
            </p:spPr>
          </p:pic>
        </p:grpSp>
        <p:pic>
          <p:nvPicPr>
            <p:cNvPr id="93" name="Picture 92" descr="A close up of a sign&#10;&#10;Description automatically generated">
              <a:extLst>
                <a:ext uri="{FF2B5EF4-FFF2-40B4-BE49-F238E27FC236}">
                  <a16:creationId xmlns:a16="http://schemas.microsoft.com/office/drawing/2014/main" id="{A6F6D3C6-D02F-B343-BA42-0ACEF327F640}"/>
                </a:ext>
              </a:extLst>
            </p:cNvPr>
            <p:cNvPicPr>
              <a:picLocks noChangeAspect="1"/>
            </p:cNvPicPr>
            <p:nvPr/>
          </p:nvPicPr>
          <p:blipFill>
            <a:blip r:embed="rId24"/>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142122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825D8-3241-FE4A-B031-AF6C7C6212E5}"/>
              </a:ext>
            </a:extLst>
          </p:cNvPr>
          <p:cNvPicPr>
            <a:picLocks noChangeAspect="1"/>
          </p:cNvPicPr>
          <p:nvPr/>
        </p:nvPicPr>
        <p:blipFill>
          <a:blip r:embed="rId3"/>
          <a:stretch>
            <a:fillRect/>
          </a:stretch>
        </p:blipFill>
        <p:spPr>
          <a:xfrm>
            <a:off x="126041" y="2132342"/>
            <a:ext cx="3893868" cy="2593316"/>
          </a:xfrm>
          <a:prstGeom prst="rect">
            <a:avLst/>
          </a:prstGeom>
        </p:spPr>
      </p:pic>
      <p:pic>
        <p:nvPicPr>
          <p:cNvPr id="4" name="Picture 3">
            <a:extLst>
              <a:ext uri="{FF2B5EF4-FFF2-40B4-BE49-F238E27FC236}">
                <a16:creationId xmlns:a16="http://schemas.microsoft.com/office/drawing/2014/main" id="{132376CF-BBBA-3940-8C8F-E852C8DF444D}"/>
              </a:ext>
            </a:extLst>
          </p:cNvPr>
          <p:cNvPicPr>
            <a:picLocks noChangeAspect="1"/>
          </p:cNvPicPr>
          <p:nvPr/>
        </p:nvPicPr>
        <p:blipFill>
          <a:blip r:embed="rId4"/>
          <a:stretch>
            <a:fillRect/>
          </a:stretch>
        </p:blipFill>
        <p:spPr>
          <a:xfrm>
            <a:off x="4149066" y="2132342"/>
            <a:ext cx="3893868" cy="2593316"/>
          </a:xfrm>
          <a:prstGeom prst="rect">
            <a:avLst/>
          </a:prstGeom>
        </p:spPr>
      </p:pic>
      <p:pic>
        <p:nvPicPr>
          <p:cNvPr id="5" name="Picture 4">
            <a:extLst>
              <a:ext uri="{FF2B5EF4-FFF2-40B4-BE49-F238E27FC236}">
                <a16:creationId xmlns:a16="http://schemas.microsoft.com/office/drawing/2014/main" id="{83F81CCC-5154-974E-A686-36D280ACB378}"/>
              </a:ext>
            </a:extLst>
          </p:cNvPr>
          <p:cNvPicPr>
            <a:picLocks noChangeAspect="1"/>
          </p:cNvPicPr>
          <p:nvPr/>
        </p:nvPicPr>
        <p:blipFill>
          <a:blip r:embed="rId5"/>
          <a:stretch>
            <a:fillRect/>
          </a:stretch>
        </p:blipFill>
        <p:spPr>
          <a:xfrm>
            <a:off x="8172091" y="2132342"/>
            <a:ext cx="3893868" cy="2593316"/>
          </a:xfrm>
          <a:prstGeom prst="rect">
            <a:avLst/>
          </a:prstGeom>
        </p:spPr>
      </p:pic>
      <p:sp>
        <p:nvSpPr>
          <p:cNvPr id="6" name="Title 1">
            <a:extLst>
              <a:ext uri="{FF2B5EF4-FFF2-40B4-BE49-F238E27FC236}">
                <a16:creationId xmlns:a16="http://schemas.microsoft.com/office/drawing/2014/main" id="{E0506716-5148-A74A-B1D4-0F62F983169F}"/>
              </a:ext>
            </a:extLst>
          </p:cNvPr>
          <p:cNvSpPr txBox="1">
            <a:spLocks/>
          </p:cNvSpPr>
          <p:nvPr/>
        </p:nvSpPr>
        <p:spPr>
          <a:xfrm>
            <a:off x="-131474" y="438442"/>
            <a:ext cx="9412406" cy="115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a:lstStyle>
          <a:p>
            <a:pPr algn="ctr"/>
            <a:r>
              <a:rPr lang="en-US" sz="4100" i="0" dirty="0">
                <a:latin typeface="Abadi" panose="020B0604020104020204" pitchFamily="34" charset="0"/>
              </a:rPr>
              <a:t>﻿</a:t>
            </a:r>
            <a:r>
              <a:rPr lang="en-US" sz="4100" i="0" dirty="0">
                <a:latin typeface="+mn-lt"/>
              </a:rPr>
              <a:t>SIQ288-examples-3 distortion levels</a:t>
            </a:r>
          </a:p>
        </p:txBody>
      </p:sp>
      <p:sp>
        <p:nvSpPr>
          <p:cNvPr id="13" name="TextBox 12">
            <a:extLst>
              <a:ext uri="{FF2B5EF4-FFF2-40B4-BE49-F238E27FC236}">
                <a16:creationId xmlns:a16="http://schemas.microsoft.com/office/drawing/2014/main" id="{826A5905-E2FF-2846-9A30-6A8D355E4217}"/>
              </a:ext>
            </a:extLst>
          </p:cNvPr>
          <p:cNvSpPr txBox="1"/>
          <p:nvPr/>
        </p:nvSpPr>
        <p:spPr>
          <a:xfrm>
            <a:off x="151156" y="5984005"/>
            <a:ext cx="8967019" cy="1231106"/>
          </a:xfrm>
          <a:prstGeom prst="rect">
            <a:avLst/>
          </a:prstGeom>
          <a:noFill/>
        </p:spPr>
        <p:txBody>
          <a:bodyPr wrap="square" rtlCol="0">
            <a:spAutoFit/>
          </a:bodyPr>
          <a:lstStyle/>
          <a:p>
            <a:r>
              <a:rPr lang="en-US" sz="800" dirty="0">
                <a:solidFill>
                  <a:schemeClr val="tx1">
                    <a:lumMod val="65000"/>
                    <a:lumOff val="35000"/>
                  </a:schemeClr>
                </a:solidFill>
              </a:rPr>
              <a:t>Ref: W. Zhang, A. </a:t>
            </a:r>
            <a:r>
              <a:rPr lang="en-US" sz="800" dirty="0" err="1">
                <a:solidFill>
                  <a:schemeClr val="tx1">
                    <a:lumMod val="65000"/>
                    <a:lumOff val="35000"/>
                  </a:schemeClr>
                </a:solidFill>
              </a:rPr>
              <a:t>Borji</a:t>
            </a:r>
            <a:r>
              <a:rPr lang="en-US" sz="800" dirty="0">
                <a:solidFill>
                  <a:schemeClr val="tx1">
                    <a:lumMod val="65000"/>
                    <a:lumOff val="35000"/>
                  </a:schemeClr>
                </a:solidFill>
              </a:rPr>
              <a:t>, Z. Wang, P. L. </a:t>
            </a:r>
            <a:r>
              <a:rPr lang="en-US" sz="800" dirty="0" err="1">
                <a:solidFill>
                  <a:schemeClr val="tx1">
                    <a:lumMod val="65000"/>
                    <a:lumOff val="35000"/>
                  </a:schemeClr>
                </a:solidFill>
              </a:rPr>
              <a:t>Callet</a:t>
            </a:r>
            <a:r>
              <a:rPr lang="en-US" sz="800" dirty="0">
                <a:solidFill>
                  <a:schemeClr val="tx1">
                    <a:lumMod val="65000"/>
                    <a:lumOff val="35000"/>
                  </a:schemeClr>
                </a:solidFill>
              </a:rPr>
              <a:t>, and H. Liu, “The Application of Visual Saliency Models in Objective Image Quality Assessment: A Statistical Evaluation,” IEEE Transactions on Neural Networks and Learning Systems, vol. 27, no. 6, pp. 1266–1278, Jun 2016.</a:t>
            </a:r>
          </a:p>
          <a:p>
            <a:r>
              <a:rPr lang="en-US" sz="800" dirty="0">
                <a:solidFill>
                  <a:schemeClr val="tx1">
                    <a:lumMod val="65000"/>
                    <a:lumOff val="35000"/>
                  </a:schemeClr>
                </a:solidFill>
              </a:rPr>
              <a:t>W. Zhang, Y. Tian, X. </a:t>
            </a:r>
            <a:r>
              <a:rPr lang="en-US" sz="800" dirty="0" err="1">
                <a:solidFill>
                  <a:schemeClr val="tx1">
                    <a:lumMod val="65000"/>
                    <a:lumOff val="35000"/>
                  </a:schemeClr>
                </a:solidFill>
              </a:rPr>
              <a:t>Zha</a:t>
            </a:r>
            <a:r>
              <a:rPr lang="en-US" sz="800" dirty="0">
                <a:solidFill>
                  <a:schemeClr val="tx1">
                    <a:lumMod val="65000"/>
                    <a:lumOff val="35000"/>
                  </a:schemeClr>
                </a:solidFill>
              </a:rPr>
              <a:t>, and H. Liu, “Benchmark in state-of-the-art visual saliency models for image quality assessment,” in IEEE International Conference on Acoustics, Speech and Signal Processing, May 2016, vol. 2016-May, pp. 1090–1094.</a:t>
            </a:r>
          </a:p>
          <a:p>
            <a:r>
              <a:rPr lang="en-US" sz="800" dirty="0">
                <a:solidFill>
                  <a:schemeClr val="tx1">
                    <a:lumMod val="65000"/>
                    <a:lumOff val="35000"/>
                  </a:schemeClr>
                </a:solidFill>
              </a:rPr>
              <a:t>W. Zhang and H. Liu, “Toward a Reliable Collection of Eye-Tracking Data for Image Quality Research: Challenges, Solutions, and Applications,” IEEE Transactions on Image Processing, vol. 26, no. 5, pp. 2424–2437, May 2017.</a:t>
            </a:r>
          </a:p>
          <a:p>
            <a:endParaRPr lang="en-US" sz="800" dirty="0">
              <a:solidFill>
                <a:schemeClr val="tx1">
                  <a:lumMod val="65000"/>
                  <a:lumOff val="35000"/>
                </a:schemeClr>
              </a:solidFill>
            </a:endParaRPr>
          </a:p>
          <a:p>
            <a:endParaRPr lang="en-US"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81C74FCD-C734-B347-BB27-D7C71027C887}"/>
              </a:ext>
            </a:extLst>
          </p:cNvPr>
          <p:cNvGrpSpPr>
            <a:grpSpLocks noChangeAspect="1"/>
          </p:cNvGrpSpPr>
          <p:nvPr/>
        </p:nvGrpSpPr>
        <p:grpSpPr>
          <a:xfrm>
            <a:off x="9622026" y="6419558"/>
            <a:ext cx="2360451" cy="360000"/>
            <a:chOff x="139902" y="5667678"/>
            <a:chExt cx="7081353" cy="1080000"/>
          </a:xfrm>
        </p:grpSpPr>
        <p:grpSp>
          <p:nvGrpSpPr>
            <p:cNvPr id="15" name="Group 14">
              <a:extLst>
                <a:ext uri="{FF2B5EF4-FFF2-40B4-BE49-F238E27FC236}">
                  <a16:creationId xmlns:a16="http://schemas.microsoft.com/office/drawing/2014/main" id="{CA77652C-3E9B-6749-B10D-B00EE851A0F5}"/>
                </a:ext>
              </a:extLst>
            </p:cNvPr>
            <p:cNvGrpSpPr/>
            <p:nvPr/>
          </p:nvGrpSpPr>
          <p:grpSpPr>
            <a:xfrm>
              <a:off x="139902" y="5667678"/>
              <a:ext cx="5185447" cy="1080000"/>
              <a:chOff x="332828" y="5368816"/>
              <a:chExt cx="5185447" cy="1080000"/>
            </a:xfrm>
          </p:grpSpPr>
          <p:pic>
            <p:nvPicPr>
              <p:cNvPr id="17" name="Picture 16" descr="A close up of a sign&#10;&#10;Description automatically generated">
                <a:extLst>
                  <a:ext uri="{FF2B5EF4-FFF2-40B4-BE49-F238E27FC236}">
                    <a16:creationId xmlns:a16="http://schemas.microsoft.com/office/drawing/2014/main" id="{1B1C6152-CAF8-1841-A4E2-F73BFD06421F}"/>
                  </a:ext>
                </a:extLst>
              </p:cNvPr>
              <p:cNvPicPr>
                <a:picLocks noChangeAspect="1"/>
              </p:cNvPicPr>
              <p:nvPr/>
            </p:nvPicPr>
            <p:blipFill>
              <a:blip r:embed="rId6"/>
              <a:stretch>
                <a:fillRect/>
              </a:stretch>
            </p:blipFill>
            <p:spPr>
              <a:xfrm>
                <a:off x="332828" y="5368816"/>
                <a:ext cx="1119273" cy="10800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63D8221D-0A55-234F-9D65-8D2413B7F527}"/>
                  </a:ext>
                </a:extLst>
              </p:cNvPr>
              <p:cNvPicPr>
                <a:picLocks noChangeAspect="1"/>
              </p:cNvPicPr>
              <p:nvPr/>
            </p:nvPicPr>
            <p:blipFill>
              <a:blip r:embed="rId7"/>
              <a:stretch>
                <a:fillRect/>
              </a:stretch>
            </p:blipFill>
            <p:spPr>
              <a:xfrm>
                <a:off x="1591297" y="5368816"/>
                <a:ext cx="2701748" cy="1080000"/>
              </a:xfrm>
              <a:prstGeom prst="rect">
                <a:avLst/>
              </a:prstGeom>
            </p:spPr>
          </p:pic>
          <p:pic>
            <p:nvPicPr>
              <p:cNvPr id="19" name="Picture 18" descr="A close up of a can&#10;&#10;Description automatically generated">
                <a:extLst>
                  <a:ext uri="{FF2B5EF4-FFF2-40B4-BE49-F238E27FC236}">
                    <a16:creationId xmlns:a16="http://schemas.microsoft.com/office/drawing/2014/main" id="{EC9E2EAC-082B-BD48-8758-64EE929A93B8}"/>
                  </a:ext>
                </a:extLst>
              </p:cNvPr>
              <p:cNvPicPr>
                <a:picLocks noChangeAspect="1"/>
              </p:cNvPicPr>
              <p:nvPr/>
            </p:nvPicPr>
            <p:blipFill>
              <a:blip r:embed="rId8"/>
              <a:stretch>
                <a:fillRect/>
              </a:stretch>
            </p:blipFill>
            <p:spPr>
              <a:xfrm>
                <a:off x="4432241" y="5368816"/>
                <a:ext cx="1086034" cy="1080000"/>
              </a:xfrm>
              <a:prstGeom prst="rect">
                <a:avLst/>
              </a:prstGeom>
            </p:spPr>
          </p:pic>
        </p:grpSp>
        <p:pic>
          <p:nvPicPr>
            <p:cNvPr id="16" name="Picture 15" descr="A close up of a sign&#10;&#10;Description automatically generated">
              <a:extLst>
                <a:ext uri="{FF2B5EF4-FFF2-40B4-BE49-F238E27FC236}">
                  <a16:creationId xmlns:a16="http://schemas.microsoft.com/office/drawing/2014/main" id="{7FF0B2F1-30DE-EE46-86E0-1DE94866117F}"/>
                </a:ext>
              </a:extLst>
            </p:cNvPr>
            <p:cNvPicPr>
              <a:picLocks noChangeAspect="1"/>
            </p:cNvPicPr>
            <p:nvPr/>
          </p:nvPicPr>
          <p:blipFill>
            <a:blip r:embed="rId9"/>
            <a:stretch>
              <a:fillRect/>
            </a:stretch>
          </p:blipFill>
          <p:spPr>
            <a:xfrm>
              <a:off x="5464546" y="5667678"/>
              <a:ext cx="1756709" cy="1080000"/>
            </a:xfrm>
            <a:prstGeom prst="rect">
              <a:avLst/>
            </a:prstGeom>
          </p:spPr>
        </p:pic>
      </p:grpSp>
    </p:spTree>
    <p:extLst>
      <p:ext uri="{BB962C8B-B14F-4D97-AF65-F5344CB8AC3E}">
        <p14:creationId xmlns:p14="http://schemas.microsoft.com/office/powerpoint/2010/main" val="4201675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BrushVTI">
  <a:themeElements>
    <a:clrScheme name="AnalogousFromLightSeedLeftStep">
      <a:dk1>
        <a:srgbClr val="000000"/>
      </a:dk1>
      <a:lt1>
        <a:srgbClr val="FFFFFF"/>
      </a:lt1>
      <a:dk2>
        <a:srgbClr val="243C41"/>
      </a:dk2>
      <a:lt2>
        <a:srgbClr val="E3E8E2"/>
      </a:lt2>
      <a:accent1>
        <a:srgbClr val="CF75E7"/>
      </a:accent1>
      <a:accent2>
        <a:srgbClr val="8A57E2"/>
      </a:accent2>
      <a:accent3>
        <a:srgbClr val="757BE7"/>
      </a:accent3>
      <a:accent4>
        <a:srgbClr val="5797E2"/>
      </a:accent4>
      <a:accent5>
        <a:srgbClr val="3FB2C2"/>
      </a:accent5>
      <a:accent6>
        <a:srgbClr val="46B594"/>
      </a:accent6>
      <a:hlink>
        <a:srgbClr val="638F56"/>
      </a:hlink>
      <a:folHlink>
        <a:srgbClr val="828282"/>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BrushVTI">
  <a:themeElements>
    <a:clrScheme name="AnalogousFromLightSeedLeftStep">
      <a:dk1>
        <a:srgbClr val="000000"/>
      </a:dk1>
      <a:lt1>
        <a:srgbClr val="FFFFFF"/>
      </a:lt1>
      <a:dk2>
        <a:srgbClr val="242941"/>
      </a:dk2>
      <a:lt2>
        <a:srgbClr val="E4E8E2"/>
      </a:lt2>
      <a:accent1>
        <a:srgbClr val="C278E4"/>
      </a:accent1>
      <a:accent2>
        <a:srgbClr val="7E5BDE"/>
      </a:accent2>
      <a:accent3>
        <a:srgbClr val="7888E4"/>
      </a:accent3>
      <a:accent4>
        <a:srgbClr val="5BA4DE"/>
      </a:accent4>
      <a:accent5>
        <a:srgbClr val="52B2B4"/>
      </a:accent5>
      <a:accent6>
        <a:srgbClr val="4AB58B"/>
      </a:accent6>
      <a:hlink>
        <a:srgbClr val="678E56"/>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12958</TotalTime>
  <Words>4756</Words>
  <Application>Microsoft Macintosh PowerPoint</Application>
  <PresentationFormat>Widescreen</PresentationFormat>
  <Paragraphs>440</Paragraphs>
  <Slides>26</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Elephant</vt:lpstr>
      <vt:lpstr>Abadi</vt:lpstr>
      <vt:lpstr>Arial</vt:lpstr>
      <vt:lpstr>Calibri</vt:lpstr>
      <vt:lpstr>Calibri Light</vt:lpstr>
      <vt:lpstr>Century Gothic</vt:lpstr>
      <vt:lpstr>Courier New</vt:lpstr>
      <vt:lpstr>Wingdings</vt:lpstr>
      <vt:lpstr>BrushVTI</vt:lpstr>
      <vt:lpstr>BrushVTI</vt:lpstr>
      <vt:lpstr>Deep Learning VS. Traditional Algorithms For Saliency Prediction Of Distorted 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VS. Traditional  Algorithms For Saliency Prediction Of Distorted Images </dc:title>
  <dc:creator>Xin Zhao</dc:creator>
  <cp:lastModifiedBy>Xin Zhao</cp:lastModifiedBy>
  <cp:revision>98</cp:revision>
  <dcterms:created xsi:type="dcterms:W3CDTF">2020-07-21T11:41:42Z</dcterms:created>
  <dcterms:modified xsi:type="dcterms:W3CDTF">2020-08-20T05:54:47Z</dcterms:modified>
</cp:coreProperties>
</file>