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00" r:id="rId2"/>
    <p:sldId id="356" r:id="rId3"/>
    <p:sldId id="357" r:id="rId4"/>
    <p:sldId id="359" r:id="rId5"/>
    <p:sldId id="360" r:id="rId6"/>
    <p:sldId id="361" r:id="rId7"/>
    <p:sldId id="362" r:id="rId8"/>
    <p:sldId id="355" r:id="rId9"/>
    <p:sldId id="363" r:id="rId10"/>
    <p:sldId id="364" r:id="rId11"/>
    <p:sldId id="365" r:id="rId12"/>
    <p:sldId id="366" r:id="rId13"/>
    <p:sldId id="367" r:id="rId14"/>
    <p:sldId id="368" r:id="rId15"/>
    <p:sldId id="369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2"/>
    <p:restoredTop sz="94676"/>
  </p:normalViewPr>
  <p:slideViewPr>
    <p:cSldViewPr>
      <p:cViewPr varScale="1">
        <p:scale>
          <a:sx n="106" d="100"/>
          <a:sy n="106" d="100"/>
        </p:scale>
        <p:origin x="23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704"/>
    </p:cViewPr>
  </p:sorterViewPr>
  <p:notesViewPr>
    <p:cSldViewPr>
      <p:cViewPr varScale="1">
        <p:scale>
          <a:sx n="101" d="100"/>
          <a:sy n="101" d="100"/>
        </p:scale>
        <p:origin x="-2616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762309F-2A33-2344-914D-DA2699527D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2BD9AD9-6AA8-C746-AAB6-359CF3EB665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EF575F2B-7AAE-D74C-9DA1-508046AE104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4B6EE9B4-7CFE-4B4F-9E6A-B92504C3B4E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DDDEAD9-BC13-A945-906D-AB2714D6D9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802AD5C0-31AB-594F-AC59-D2EB205A67C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B877C97D-180B-FA4D-80E7-E5C49A6AC89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D3A72927-5C4E-224C-8217-8828D712BB1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CC9B825F-7645-D449-9102-F419270D8D0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CEF4EA46-AD97-D948-8802-1518DDFB4F3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945FEFA6-BACA-C949-B3E9-44C291EF6F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F5578DC-A895-5647-A039-8D82E9BF9C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4C73AD55-12F1-254E-85B2-81EB62EFD4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C09F3F5-0575-5841-84C5-78466C7DAF03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7221E408-7699-5645-80BE-5AC6D1D95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2329A10-BEBE-1043-A6CF-4B9F2B0400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B4A7F26F-A23D-424C-BF60-5229544CD8D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3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A760D54B-E915-C74F-87B2-81F7E6BCD91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9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975"/>
            <a:ext cx="1943100" cy="6346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975"/>
            <a:ext cx="5676900" cy="6346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BC8D257B-F929-3742-BBC6-79D2020DC25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0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8BF26028-E5EE-334C-8B88-08867798E64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8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ACC103BE-3CCF-3D46-BE0A-9ABC0AA0BF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4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87CA6E80-E8C0-404F-8465-A7F9B661DE6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4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F30348F4-BE33-B14C-A332-A7881BA58A6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3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6C372807-FCF7-504C-8F86-14D0E9EB99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71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E1B757E2-49E0-DC44-9E53-A5D265AAC1C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3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43374B73-7C1A-E344-8554-4AF027202F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1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5FDC8388-7279-0148-A228-9EC2A1474D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47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114906-6DC4-D040-ABC7-2760799C71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53975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ACE0864-8EC0-624B-8079-E0B5F3832A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10">
            <a:extLst>
              <a:ext uri="{FF2B5EF4-FFF2-40B4-BE49-F238E27FC236}">
                <a16:creationId xmlns:a16="http://schemas.microsoft.com/office/drawing/2014/main" id="{61E346D0-1FE8-3D40-858E-4C36EA700E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223963"/>
            <a:ext cx="9144000" cy="365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/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>
              <a:ea typeface="+mn-ea"/>
            </a:endParaRPr>
          </a:p>
        </p:txBody>
      </p:sp>
      <p:sp>
        <p:nvSpPr>
          <p:cNvPr id="1029" name="Rectangle 17">
            <a:extLst>
              <a:ext uri="{FF2B5EF4-FFF2-40B4-BE49-F238E27FC236}">
                <a16:creationId xmlns:a16="http://schemas.microsoft.com/office/drawing/2014/main" id="{90AC562B-5ACB-D54A-86A8-20C4FAC26B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24600" y="6248400"/>
            <a:ext cx="2362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endParaRPr lang="en-US" altLang="en-US" sz="1400">
              <a:latin typeface="Arial" panose="020B0604020202020204" pitchFamily="34" charset="0"/>
            </a:endParaRPr>
          </a:p>
          <a:p>
            <a:pPr algn="r" eaLnBrk="1" hangingPunct="1">
              <a:defRPr/>
            </a:pPr>
            <a:fld id="{C584632C-5545-6843-B787-A59603487B7B}" type="slidenum">
              <a:rPr lang="en-US" altLang="en-US" sz="1400" smtClean="0">
                <a:latin typeface="Arial" panose="020B0604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042" name="Rectangle 18">
            <a:extLst>
              <a:ext uri="{FF2B5EF4-FFF2-40B4-BE49-F238E27FC236}">
                <a16:creationId xmlns:a16="http://schemas.microsoft.com/office/drawing/2014/main" id="{B8E7193F-CE1E-1546-B9EC-71CA31DABA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1" name="Picture 7" descr="sm_pumpkin_logo_transparent">
            <a:extLst>
              <a:ext uri="{FF2B5EF4-FFF2-40B4-BE49-F238E27FC236}">
                <a16:creationId xmlns:a16="http://schemas.microsoft.com/office/drawing/2014/main" id="{908A7D38-E1AB-0749-838A-3A92A84CEE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533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9pPr>
    </p:titleStyle>
    <p:bodyStyle>
      <a:lvl1pPr marL="349250" indent="-3492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93750" indent="-3302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6175" indent="-2381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3375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00250" indent="-282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457450" indent="-282575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6pPr>
      <a:lvl7pPr marL="2914650" indent="-282575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7pPr>
      <a:lvl8pPr marL="3371850" indent="-282575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8pPr>
      <a:lvl9pPr marL="3829050" indent="-282575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tiff"/><Relationship Id="rId7" Type="http://schemas.openxmlformats.org/officeDocument/2006/relationships/image" Target="../media/image26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15.tiff"/><Relationship Id="rId7" Type="http://schemas.openxmlformats.org/officeDocument/2006/relationships/image" Target="../media/image34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16.tiff"/><Relationship Id="rId9" Type="http://schemas.openxmlformats.org/officeDocument/2006/relationships/image" Target="../media/image3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Date Placeholder 3">
            <a:extLst>
              <a:ext uri="{FF2B5EF4-FFF2-40B4-BE49-F238E27FC236}">
                <a16:creationId xmlns:a16="http://schemas.microsoft.com/office/drawing/2014/main" id="{106B050D-2D85-CB49-A88E-3623FE158144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381000" y="6172200"/>
            <a:ext cx="259080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/>
              <a:t>IEEE ICASSP 2020</a:t>
            </a:r>
          </a:p>
          <a:p>
            <a:pPr algn="ctr" eaLnBrk="1" hangingPunct="1"/>
            <a:r>
              <a:rPr lang="en-US" altLang="en-US" sz="1600"/>
              <a:t>May 4-8, 2020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42B564AC-C2E4-EB46-9DE1-B3E91BDB3D0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3200"/>
              <a:t>TWO-ELEMENT BIOMIMETIC ANTENNA ARRAY DESIGN AND PERFORMANCE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033A920-2B55-E144-AE08-AAD714313B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14400" y="3352800"/>
            <a:ext cx="7239000" cy="3048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/>
              <a:t>Richard J. Kozick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Bucknell University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Lewisburg, PA, USA</a:t>
            </a:r>
            <a:endParaRPr lang="en-US" altLang="en-US" sz="2000"/>
          </a:p>
          <a:p>
            <a:pPr eaLnBrk="1" hangingPunct="1">
              <a:lnSpc>
                <a:spcPct val="90000"/>
              </a:lnSpc>
            </a:pPr>
            <a:endParaRPr lang="en-US" altLang="en-US" sz="2400"/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Fikadu T. Dagefu and Brian M. Sadler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U.S. Army Research Laboratory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Adelphi, MD, USA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91EC-851F-904A-A520-10F3CCF47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Model: Network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28E34-B3BC-0545-A97D-2FF5DB947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295400"/>
            <a:ext cx="6451600" cy="292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706726-CCF7-4A43-BD48-51237CBA0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68" y="4314825"/>
            <a:ext cx="2743200" cy="52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FE098E-76FA-4E45-947C-179BC788B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68" y="5090444"/>
            <a:ext cx="4114800" cy="53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ED10E3-0F80-7343-8706-406C395AD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878763"/>
            <a:ext cx="4013200" cy="52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BED8D4-48D3-944D-87EB-CE90CB638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00" y="4733925"/>
            <a:ext cx="4064000" cy="106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5C7DCE-A96F-5A49-96EF-A0829E7A6C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5892800"/>
            <a:ext cx="3441700" cy="50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BF4431-11CC-4041-8801-4DE87EB4C0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8882" y="4367212"/>
            <a:ext cx="1397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67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91EC-851F-904A-A520-10F3CCF47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Model: Diagonalize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28E34-B3BC-0545-A97D-2FF5DB947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295400"/>
            <a:ext cx="6451600" cy="29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7181EE-177B-EF4E-AFA1-916805FC2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5" y="4257508"/>
            <a:ext cx="3860800" cy="52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9D72B-B40D-B044-8D54-DADC72BB2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5" y="4953000"/>
            <a:ext cx="3898900" cy="133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406DE1-5F86-E140-86A6-3A9FBBAEE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4216400"/>
            <a:ext cx="5003800" cy="1689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30E74F-89AA-5940-9F57-54DBF80E8EF4}"/>
              </a:ext>
            </a:extLst>
          </p:cNvPr>
          <p:cNvSpPr txBox="1"/>
          <p:nvPr/>
        </p:nvSpPr>
        <p:spPr>
          <a:xfrm>
            <a:off x="4114800" y="5917168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Optimum coupling network is matched to the dominant noise component (or it fits all of them) </a:t>
            </a:r>
          </a:p>
        </p:txBody>
      </p:sp>
    </p:spTree>
    <p:extLst>
      <p:ext uri="{BB962C8B-B14F-4D97-AF65-F5344CB8AC3E}">
        <p14:creationId xmlns:p14="http://schemas.microsoft.com/office/powerpoint/2010/main" val="1705099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55584-E92C-0F43-97AE-21B407685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Cramer-Rao </a:t>
            </a:r>
            <a:br>
              <a:rPr lang="en-US" dirty="0"/>
            </a:br>
            <a:r>
              <a:rPr lang="en-US" dirty="0"/>
              <a:t>Bound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CE70CE37-56C0-DF47-93B5-76DF0DF52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3681426"/>
                <a:ext cx="7772400" cy="3024174"/>
              </a:xfrm>
            </p:spPr>
            <p:txBody>
              <a:bodyPr/>
              <a:lstStyle/>
              <a:p>
                <a:r>
                  <a:rPr lang="en-US" sz="2000" u="sng"/>
                  <a:t>Minimum</a:t>
                </a:r>
                <a:r>
                  <a:rPr lang="en-US" sz="2000"/>
                  <a:t> </a:t>
                </a:r>
                <a:r>
                  <a:rPr lang="en-US" sz="2000" dirty="0"/>
                  <a:t>CRB: optimum coupling network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r>
                  <a:rPr lang="en-US" altLang="en-US" sz="2000" dirty="0"/>
                  <a:t>CRB is bounded as </a:t>
                </a:r>
                <a:r>
                  <a:rPr lang="en-US" altLang="en-US" sz="2000" dirty="0" err="1"/>
                  <a:t>d/</a:t>
                </a:r>
                <a:r>
                  <a:rPr lang="en-US" sz="2000" dirty="0" err="1">
                    <a:latin typeface="Symbol" pitchFamily="2" charset="2"/>
                  </a:rPr>
                  <a:t>l</a:t>
                </a:r>
                <a:r>
                  <a:rPr lang="en-US" altLang="en-US" sz="2000" dirty="0"/>
                  <a:t> </a:t>
                </a:r>
                <a:r>
                  <a:rPr lang="en-US" altLang="en-US" sz="2000" dirty="0">
                    <a:sym typeface="Wingdings" pitchFamily="2" charset="2"/>
                  </a:rPr>
                  <a:t> 0 (valuable for small spacing) </a:t>
                </a:r>
                <a:endParaRPr lang="en-US" altLang="en-US" sz="2000" dirty="0"/>
              </a:p>
              <a:p>
                <a:r>
                  <a:rPr lang="en-US" altLang="en-US" sz="2000" dirty="0"/>
                  <a:t>Stronger EM mutual coupling between antennas (with </a:t>
                </a:r>
                <a:r>
                  <a:rPr lang="en-US" altLang="en-US" sz="2000" dirty="0" err="1">
                    <a:latin typeface="Symbol" pitchFamily="2" charset="2"/>
                  </a:rPr>
                  <a:t>r</a:t>
                </a:r>
                <a:r>
                  <a:rPr lang="en-US" altLang="en-US" sz="2000" baseline="-25000" dirty="0" err="1"/>
                  <a:t>A</a:t>
                </a:r>
                <a:r>
                  <a:rPr lang="en-US" altLang="en-US" sz="2000" dirty="0"/>
                  <a:t> </a:t>
                </a:r>
                <a:r>
                  <a:rPr lang="en-US" altLang="en-US" sz="2000" dirty="0">
                    <a:sym typeface="Wingdings" pitchFamily="2" charset="2"/>
                  </a:rPr>
                  <a:t> 1</a:t>
                </a:r>
                <a:r>
                  <a:rPr lang="en-US" altLang="en-US" sz="2000" dirty="0"/>
                  <a:t>) reduces the CRB for all AOAs when </a:t>
                </a:r>
                <a:r>
                  <a:rPr lang="en-US" altLang="en-US" sz="2000" dirty="0" err="1"/>
                  <a:t>d/</a:t>
                </a:r>
                <a:r>
                  <a:rPr lang="en-US" sz="2000" dirty="0" err="1">
                    <a:latin typeface="Symbol" pitchFamily="2" charset="2"/>
                  </a:rPr>
                  <a:t>l</a:t>
                </a:r>
                <a:r>
                  <a:rPr lang="en-US" altLang="en-US" sz="2000" dirty="0"/>
                  <a:t> &lt; 0.25</a:t>
                </a:r>
                <a:r>
                  <a:rPr lang="en-US" sz="2000" dirty="0"/>
                  <a:t> </a:t>
                </a:r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CE70CE37-56C0-DF47-93B5-76DF0DF52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3681426"/>
                <a:ext cx="7772400" cy="3024174"/>
              </a:xfrm>
              <a:blipFill>
                <a:blip r:embed="rId2"/>
                <a:stretch>
                  <a:fillRect l="-653" t="-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C13940B-BDFF-9A40-8BAC-D0DF9057A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509" y="430566"/>
            <a:ext cx="1197875" cy="547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297234-72B1-1044-A06A-53FF473CB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535" y="156528"/>
            <a:ext cx="816875" cy="937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1370A-4FBF-5848-B9BE-BC5783201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371600"/>
            <a:ext cx="3397504" cy="121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79B227-5B86-F44B-B2E0-034A0D34D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1593" y="1297002"/>
            <a:ext cx="4626627" cy="22843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4C4572-0FF3-4A48-A3F2-AE453F49AC9E}"/>
              </a:ext>
            </a:extLst>
          </p:cNvPr>
          <p:cNvSpPr txBox="1"/>
          <p:nvPr/>
        </p:nvSpPr>
        <p:spPr>
          <a:xfrm>
            <a:off x="2209800" y="2765425"/>
            <a:ext cx="2348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Limits as </a:t>
            </a:r>
            <a:r>
              <a:rPr lang="en-US" sz="2000" dirty="0" err="1"/>
              <a:t>d/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 0:</a:t>
            </a:r>
            <a:br>
              <a:rPr lang="en-US" sz="2000" dirty="0">
                <a:sym typeface="Wingdings" pitchFamily="2" charset="2"/>
              </a:rPr>
            </a:br>
            <a:r>
              <a:rPr lang="en-US" sz="2000" dirty="0">
                <a:sym typeface="Wingdings" pitchFamily="2" charset="2"/>
              </a:rPr>
              <a:t>(unbounded if </a:t>
            </a:r>
            <a:r>
              <a:rPr lang="en-US" altLang="en-US" sz="2000" dirty="0" err="1">
                <a:latin typeface="Symbol" pitchFamily="2" charset="2"/>
              </a:rPr>
              <a:t>r</a:t>
            </a:r>
            <a:r>
              <a:rPr lang="en-US" altLang="en-US" sz="2000" baseline="-25000" dirty="0" err="1"/>
              <a:t>A</a:t>
            </a:r>
            <a:r>
              <a:rPr lang="en-US" sz="2000" dirty="0">
                <a:sym typeface="Wingdings" pitchFamily="2" charset="2"/>
              </a:rPr>
              <a:t>=0)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B87EE0-E6E3-004E-8BE7-76B8C864A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4107779"/>
            <a:ext cx="4104907" cy="1162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41B35-388C-6647-A5CE-64D6866E4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082" y="4107779"/>
            <a:ext cx="3340386" cy="704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A5504B-0609-804E-A101-D05F461D5B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0452" y="546232"/>
            <a:ext cx="3177005" cy="60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51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623A9BE-7E8E-784D-8153-70698EA50B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Numerical Example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CC5CB754-DE46-6C45-8301-C0AD014902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7772400" cy="5410200"/>
          </a:xfrm>
        </p:spPr>
        <p:txBody>
          <a:bodyPr/>
          <a:lstStyle/>
          <a:p>
            <a:r>
              <a:rPr lang="en-US" altLang="en-US" sz="2400" dirty="0"/>
              <a:t>Compare optimum coupling network with</a:t>
            </a:r>
          </a:p>
          <a:p>
            <a:pPr lvl="1"/>
            <a:r>
              <a:rPr lang="en-US" altLang="en-US" sz="2000" dirty="0"/>
              <a:t>no cross-coupling in network</a:t>
            </a:r>
          </a:p>
          <a:p>
            <a:pPr lvl="1"/>
            <a:r>
              <a:rPr lang="en-US" altLang="en-US" sz="2000" dirty="0"/>
              <a:t>no EM mutual coupling between antennas (hypothetical)</a:t>
            </a:r>
          </a:p>
          <a:p>
            <a:pPr lvl="1"/>
            <a:r>
              <a:rPr lang="en-US" altLang="en-US" sz="2000" dirty="0"/>
              <a:t>CRB is unbounded as </a:t>
            </a:r>
            <a:r>
              <a:rPr lang="en-US" altLang="en-US" sz="2000" dirty="0" err="1"/>
              <a:t>d/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itchFamily="2" charset="2"/>
              </a:rPr>
              <a:t> 0 for these cases</a:t>
            </a:r>
          </a:p>
          <a:p>
            <a:r>
              <a:rPr lang="en-US" altLang="en-US" sz="2400" dirty="0"/>
              <a:t>Antenna model from FDTD sim. (40 MHz dipoles)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953C9-4D31-D240-8F20-6B3CBDA78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100" y="609433"/>
            <a:ext cx="2057400" cy="24212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287565-8AFD-A248-B860-4786B2890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26" y="3262196"/>
            <a:ext cx="4348480" cy="3545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0EB865-87C8-CD42-82DF-E8DFD9B4C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460" y="3219056"/>
            <a:ext cx="4257040" cy="35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68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1A4AF-3BF0-BB4A-BC4A-8D4FFF40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MSE of AOA Estimator vs. CRB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CA2C69-2FB7-C246-B738-C2CDC9634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Invert the measurements to estimate open-circuit voltages at antennas, then take phase difference to estimate </a:t>
            </a:r>
            <a:r>
              <a:rPr lang="en-US" sz="2400" dirty="0">
                <a:latin typeface="Symbol" pitchFamily="2" charset="2"/>
              </a:rPr>
              <a:t>a</a:t>
            </a:r>
            <a:r>
              <a:rPr lang="en-US" sz="2400" dirty="0"/>
              <a:t> and then estimate </a:t>
            </a:r>
            <a:r>
              <a:rPr lang="en-US" sz="2400" dirty="0">
                <a:latin typeface="Symbol" pitchFamily="2" charset="2"/>
              </a:rPr>
              <a:t>q</a:t>
            </a:r>
            <a:r>
              <a:rPr lang="en-US" sz="2400" dirty="0"/>
              <a:t> (simple estimate, we’ve looked at others)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MSE tracks the CRB </a:t>
            </a:r>
            <a:br>
              <a:rPr lang="en-US" sz="2400" dirty="0"/>
            </a:br>
            <a:r>
              <a:rPr lang="en-US" sz="2400" dirty="0"/>
              <a:t>for for optimum coupling</a:t>
            </a:r>
            <a:br>
              <a:rPr lang="en-US" sz="2400" dirty="0"/>
            </a:br>
            <a:r>
              <a:rPr lang="en-US" sz="2400" dirty="0"/>
              <a:t>and suboptimum coupling,</a:t>
            </a:r>
            <a:br>
              <a:rPr lang="en-US" sz="2400" dirty="0"/>
            </a:br>
            <a:r>
              <a:rPr lang="en-US" sz="2400" dirty="0" err="1"/>
              <a:t>SNR</a:t>
            </a:r>
            <a:r>
              <a:rPr lang="en-US" sz="2400" baseline="-25000" dirty="0" err="1"/>
              <a:t>opt</a:t>
            </a:r>
            <a:r>
              <a:rPr lang="en-US" sz="2400" dirty="0"/>
              <a:t>=26 dB, </a:t>
            </a:r>
            <a:r>
              <a:rPr lang="en-US" sz="2400" dirty="0">
                <a:latin typeface="Symbol" pitchFamily="2" charset="2"/>
              </a:rPr>
              <a:t>q</a:t>
            </a:r>
            <a:r>
              <a:rPr lang="en-US" sz="2400" dirty="0"/>
              <a:t>=30</a:t>
            </a:r>
            <a:r>
              <a:rPr lang="en-US" sz="2400" baseline="30000" dirty="0"/>
              <a:t>o</a:t>
            </a:r>
            <a:r>
              <a:rPr lang="en-US" sz="2400" dirty="0"/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F9FB2-011A-F04F-9E11-57CE2A49D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94" y="2707522"/>
            <a:ext cx="2220131" cy="6868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7E0C7C-6E55-6D49-BA2F-11E42AB79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89" y="3326398"/>
            <a:ext cx="2126064" cy="636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73E303-7D88-DF4B-96E2-01964C4ED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94" y="3992645"/>
            <a:ext cx="1529076" cy="585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67B074-4B4D-8340-ADFD-E2C21DAD4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937" y="2956761"/>
            <a:ext cx="4639009" cy="390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10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623A9BE-7E8E-784D-8153-70698EA50B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Summary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CC5CB754-DE46-6C45-8301-C0AD014902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7772400" cy="5410200"/>
          </a:xfrm>
        </p:spPr>
        <p:txBody>
          <a:bodyPr/>
          <a:lstStyle/>
          <a:p>
            <a:r>
              <a:rPr lang="en-US" altLang="en-US" sz="2400" dirty="0"/>
              <a:t>Antennas (mutual coupling) and electrical network</a:t>
            </a:r>
          </a:p>
          <a:p>
            <a:r>
              <a:rPr lang="en-US" altLang="en-US" sz="2400" dirty="0"/>
              <a:t>Model with 3 noise sources: external, LNA, output</a:t>
            </a:r>
            <a:endParaRPr lang="en-US" altLang="en-US" sz="1800" dirty="0"/>
          </a:p>
          <a:p>
            <a:r>
              <a:rPr lang="en-US" altLang="en-US" sz="2400" dirty="0"/>
              <a:t>Cramer-Rao bound (CRB) on AOA </a:t>
            </a:r>
            <a:r>
              <a:rPr lang="en-US" sz="2400" dirty="0">
                <a:latin typeface="Symbol" pitchFamily="2" charset="2"/>
              </a:rPr>
              <a:t>q</a:t>
            </a:r>
            <a:r>
              <a:rPr lang="en-US" altLang="en-US" sz="2400" dirty="0"/>
              <a:t> </a:t>
            </a:r>
          </a:p>
          <a:p>
            <a:pPr lvl="1"/>
            <a:r>
              <a:rPr lang="en-US" altLang="en-US" sz="2000" dirty="0"/>
              <a:t>Closed-form expression depends on all system parameters</a:t>
            </a:r>
          </a:p>
          <a:p>
            <a:pPr lvl="1"/>
            <a:r>
              <a:rPr lang="en-US" altLang="en-US" sz="2000" dirty="0"/>
              <a:t>Derived optimum coupling network that minimizes CRB (realizable with 4-port Pi network, closed-form equations)</a:t>
            </a:r>
          </a:p>
          <a:p>
            <a:pPr lvl="1"/>
            <a:r>
              <a:rPr lang="en-US" altLang="en-US" sz="2000" dirty="0"/>
              <a:t>Provides insights on performance as antenna spacing </a:t>
            </a:r>
            <a:r>
              <a:rPr lang="en-US" altLang="en-US" sz="2000" dirty="0" err="1"/>
              <a:t>d/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itchFamily="2" charset="2"/>
              </a:rPr>
              <a:t> 0 </a:t>
            </a:r>
          </a:p>
          <a:p>
            <a:pPr lvl="1"/>
            <a:r>
              <a:rPr lang="en-US" altLang="en-US" sz="2000" dirty="0">
                <a:sym typeface="Wingdings" pitchFamily="2" charset="2"/>
              </a:rPr>
              <a:t>Min. CRB corresponds to a </a:t>
            </a:r>
            <a:r>
              <a:rPr lang="en-US" altLang="en-US" sz="2000" u="sng" dirty="0">
                <a:sym typeface="Wingdings" pitchFamily="2" charset="2"/>
              </a:rPr>
              <a:t>particular</a:t>
            </a:r>
            <a:r>
              <a:rPr lang="en-US" altLang="en-US" sz="2000" dirty="0">
                <a:sym typeface="Wingdings" pitchFamily="2" charset="2"/>
              </a:rPr>
              <a:t> output phase diff. amp.</a:t>
            </a:r>
          </a:p>
          <a:p>
            <a:r>
              <a:rPr lang="en-US" altLang="en-US" sz="2400" dirty="0"/>
              <a:t>If antenna mutual coupling </a:t>
            </a:r>
            <a:r>
              <a:rPr lang="en-US" altLang="en-US" sz="2400" u="sng" dirty="0"/>
              <a:t>and</a:t>
            </a:r>
            <a:r>
              <a:rPr lang="en-US" altLang="en-US" sz="2400" dirty="0"/>
              <a:t> optimum network:</a:t>
            </a:r>
          </a:p>
          <a:p>
            <a:pPr lvl="1"/>
            <a:r>
              <a:rPr lang="en-US" altLang="en-US" sz="2000" dirty="0"/>
              <a:t>CRB is bounded as </a:t>
            </a:r>
            <a:r>
              <a:rPr lang="en-US" altLang="en-US" sz="2000" dirty="0" err="1"/>
              <a:t>d/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itchFamily="2" charset="2"/>
              </a:rPr>
              <a:t> 0 (valuable for small spacing) </a:t>
            </a:r>
            <a:endParaRPr lang="en-US" altLang="en-US" sz="2000" dirty="0"/>
          </a:p>
          <a:p>
            <a:pPr lvl="1"/>
            <a:r>
              <a:rPr lang="en-US" altLang="en-US" sz="2000" dirty="0"/>
              <a:t>Stronger EM mutual coupling between antennas (with </a:t>
            </a:r>
            <a:r>
              <a:rPr lang="en-US" altLang="en-US" sz="2000" dirty="0" err="1">
                <a:latin typeface="Symbol" pitchFamily="2" charset="2"/>
              </a:rPr>
              <a:t>r</a:t>
            </a:r>
            <a:r>
              <a:rPr lang="en-US" altLang="en-US" sz="2000" baseline="-25000" dirty="0" err="1"/>
              <a:t>A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itchFamily="2" charset="2"/>
              </a:rPr>
              <a:t> 1</a:t>
            </a:r>
            <a:r>
              <a:rPr lang="en-US" altLang="en-US" sz="2000" dirty="0"/>
              <a:t>) reduces the CRB for all AOAs when </a:t>
            </a:r>
            <a:r>
              <a:rPr lang="en-US" altLang="en-US" sz="2000" dirty="0" err="1"/>
              <a:t>d/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altLang="en-US" sz="2000" dirty="0"/>
              <a:t> &lt; 0.25 </a:t>
            </a:r>
          </a:p>
          <a:p>
            <a:r>
              <a:rPr lang="en-US" altLang="en-US" sz="2400" dirty="0"/>
              <a:t>If no mutual coupling or no cross-coupling in network:</a:t>
            </a:r>
          </a:p>
          <a:p>
            <a:pPr lvl="1"/>
            <a:r>
              <a:rPr lang="en-US" altLang="en-US" sz="2000" dirty="0"/>
              <a:t>CRB is unbounded as </a:t>
            </a:r>
            <a:r>
              <a:rPr lang="en-US" altLang="en-US" sz="2000" dirty="0" err="1"/>
              <a:t>d/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itchFamily="2" charset="2"/>
              </a:rPr>
              <a:t> 0</a:t>
            </a:r>
            <a:r>
              <a:rPr lang="en-US" altLang="en-US" sz="2000" dirty="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953C9-4D31-D240-8F20-6B3CBDA78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838200"/>
            <a:ext cx="2057400" cy="2421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DA69F-9A7F-8346-A5AA-6200200F8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3886200"/>
            <a:ext cx="816875" cy="93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76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594604-A2B8-BA4A-BE75-89D6E9C45446}"/>
              </a:ext>
            </a:extLst>
          </p:cNvPr>
          <p:cNvSpPr txBox="1"/>
          <p:nvPr/>
        </p:nvSpPr>
        <p:spPr>
          <a:xfrm>
            <a:off x="1267326" y="5866167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Figures from R. N. Miles, D. Robert, and R. R. Hoy, “Mechanically coupled ears for directional hearing in the parasitoid fly </a:t>
            </a:r>
            <a:r>
              <a:rPr lang="en-US" sz="1800" i="1" dirty="0" err="1"/>
              <a:t>Ormia</a:t>
            </a:r>
            <a:r>
              <a:rPr lang="en-US" sz="1800" i="1" dirty="0"/>
              <a:t> </a:t>
            </a:r>
            <a:r>
              <a:rPr lang="en-US" sz="1800" i="1" dirty="0" err="1"/>
              <a:t>Ochracea</a:t>
            </a:r>
            <a:r>
              <a:rPr lang="en-US" sz="1800" dirty="0"/>
              <a:t>,” </a:t>
            </a:r>
            <a:br>
              <a:rPr lang="en-US" sz="1800" dirty="0"/>
            </a:br>
            <a:r>
              <a:rPr lang="en-US" sz="1800" i="1" dirty="0"/>
              <a:t>J. </a:t>
            </a:r>
            <a:r>
              <a:rPr lang="en-US" sz="1800" i="1" dirty="0" err="1"/>
              <a:t>Acoust</a:t>
            </a:r>
            <a:r>
              <a:rPr lang="en-US" sz="1800" i="1" dirty="0"/>
              <a:t>. Soc. Amer.</a:t>
            </a:r>
            <a:r>
              <a:rPr lang="en-US" sz="1800" dirty="0"/>
              <a:t>, vol. 98, pp. 305–3070, Dec. 1995.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2C26CC-EF96-4349-A8DE-5FC74103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69" y="1295400"/>
            <a:ext cx="5236971" cy="32960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F8EE00-B38F-0442-8A4C-AB7BF14FC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295400"/>
            <a:ext cx="3276600" cy="377033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EA8AA8-5534-054B-8184-588A93DE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805" y="53975"/>
            <a:ext cx="7162800" cy="1143000"/>
          </a:xfrm>
        </p:spPr>
        <p:txBody>
          <a:bodyPr/>
          <a:lstStyle/>
          <a:p>
            <a:r>
              <a:rPr lang="en-US" dirty="0"/>
              <a:t>Why Biomimetic?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AD2D50-A35B-F84A-A3EC-AE1E8E5C5A53}"/>
              </a:ext>
            </a:extLst>
          </p:cNvPr>
          <p:cNvSpPr txBox="1"/>
          <p:nvPr/>
        </p:nvSpPr>
        <p:spPr>
          <a:xfrm>
            <a:off x="484182" y="4689901"/>
            <a:ext cx="81756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 fly with closely spaced 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Excellent direction finding due to mechanical coupling in 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Microphones have been investigated for acoustics</a:t>
            </a:r>
          </a:p>
        </p:txBody>
      </p:sp>
    </p:spTree>
    <p:extLst>
      <p:ext uri="{BB962C8B-B14F-4D97-AF65-F5344CB8AC3E}">
        <p14:creationId xmlns:p14="http://schemas.microsoft.com/office/powerpoint/2010/main" val="3154006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0132-B7BA-2B4C-AA77-05AE17B2A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Biomimetic Antenna Arrays</a:t>
            </a:r>
            <a:br>
              <a:rPr lang="en-US" dirty="0"/>
            </a:br>
            <a:r>
              <a:rPr lang="en-US" dirty="0"/>
              <a:t>[1]                                      [2]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9DAA6C-76FA-2A4E-A5B5-EA83F1A5DC63}"/>
              </a:ext>
            </a:extLst>
          </p:cNvPr>
          <p:cNvSpPr txBox="1"/>
          <p:nvPr/>
        </p:nvSpPr>
        <p:spPr>
          <a:xfrm>
            <a:off x="228600" y="4795897"/>
            <a:ext cx="815633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[1] A.R. </a:t>
            </a:r>
            <a:r>
              <a:rPr lang="en-US" sz="1600" dirty="0" err="1"/>
              <a:t>Masoumi</a:t>
            </a:r>
            <a:r>
              <a:rPr lang="en-US" sz="1600" dirty="0"/>
              <a:t>, Y. Yusuf, N. </a:t>
            </a:r>
            <a:r>
              <a:rPr lang="en-US" sz="1600" dirty="0" err="1"/>
              <a:t>Behdad</a:t>
            </a:r>
            <a:r>
              <a:rPr lang="en-US" sz="1600" dirty="0"/>
              <a:t>, "Biomimetic Antenna Arrays Based on the Directional </a:t>
            </a:r>
            <a:br>
              <a:rPr lang="en-US" sz="1600" dirty="0"/>
            </a:br>
            <a:r>
              <a:rPr lang="en-US" sz="1600" dirty="0"/>
              <a:t>Hearing Mechanism of the Parasitoid Fly </a:t>
            </a:r>
            <a:r>
              <a:rPr lang="en-US" sz="1600" dirty="0" err="1"/>
              <a:t>Ormia</a:t>
            </a:r>
            <a:r>
              <a:rPr lang="en-US" sz="1600" dirty="0"/>
              <a:t> </a:t>
            </a:r>
            <a:r>
              <a:rPr lang="en-US" sz="1600" dirty="0" err="1"/>
              <a:t>Ochracea</a:t>
            </a:r>
            <a:r>
              <a:rPr lang="en-US" sz="1600" dirty="0"/>
              <a:t>," IEEE Trans. AP, May 2013.</a:t>
            </a:r>
          </a:p>
          <a:p>
            <a:r>
              <a:rPr lang="en-US" sz="1600" dirty="0"/>
              <a:t>[2] A.R. </a:t>
            </a:r>
            <a:r>
              <a:rPr lang="en-US" sz="1600" dirty="0" err="1"/>
              <a:t>Masoumi</a:t>
            </a:r>
            <a:r>
              <a:rPr lang="en-US" sz="1600" dirty="0"/>
              <a:t> and N. </a:t>
            </a:r>
            <a:r>
              <a:rPr lang="en-US" sz="1600" dirty="0" err="1"/>
              <a:t>Behdad</a:t>
            </a:r>
            <a:r>
              <a:rPr lang="en-US" sz="1600" dirty="0"/>
              <a:t>, "An Improved Architecture for Two-Element Biomimetic </a:t>
            </a:r>
            <a:br>
              <a:rPr lang="en-US" sz="1600" dirty="0"/>
            </a:br>
            <a:r>
              <a:rPr lang="en-US" sz="1600" dirty="0"/>
              <a:t>Antenna Arrays," IEEE Trans. AP, Dec. 2013.</a:t>
            </a:r>
          </a:p>
          <a:p>
            <a:r>
              <a:rPr lang="en-US" sz="1600" dirty="0"/>
              <a:t>[3] A.R. </a:t>
            </a:r>
            <a:r>
              <a:rPr lang="en-US" sz="1600" dirty="0" err="1"/>
              <a:t>Masoumi</a:t>
            </a:r>
            <a:r>
              <a:rPr lang="en-US" sz="1600" dirty="0"/>
              <a:t>, K. </a:t>
            </a:r>
            <a:r>
              <a:rPr lang="en-US" sz="1600" dirty="0" err="1"/>
              <a:t>Ghaemi</a:t>
            </a:r>
            <a:r>
              <a:rPr lang="en-US" sz="1600" dirty="0"/>
              <a:t>, N. </a:t>
            </a:r>
            <a:r>
              <a:rPr lang="en-US" sz="1600" dirty="0" err="1"/>
              <a:t>Behdad</a:t>
            </a:r>
            <a:r>
              <a:rPr lang="en-US" sz="1600" dirty="0"/>
              <a:t>, "A Two-Element Biomimetic Antenna Array With </a:t>
            </a:r>
            <a:br>
              <a:rPr lang="en-US" sz="1600" dirty="0"/>
            </a:br>
            <a:r>
              <a:rPr lang="en-US" sz="1600" dirty="0"/>
              <a:t>Enhanced Angular Resolution and Optimized Power Extraction," IEEE Trans. AP, March 2015.</a:t>
            </a:r>
          </a:p>
          <a:p>
            <a:r>
              <a:rPr lang="en-US" sz="1600" dirty="0"/>
              <a:t>[4] P. Gruner, T. </a:t>
            </a:r>
            <a:r>
              <a:rPr lang="en-US" sz="1600" dirty="0" err="1"/>
              <a:t>Chaloun</a:t>
            </a:r>
            <a:r>
              <a:rPr lang="en-US" sz="1600" dirty="0"/>
              <a:t>, C. </a:t>
            </a:r>
            <a:r>
              <a:rPr lang="en-US" sz="1600" dirty="0" err="1"/>
              <a:t>Waldschmidt</a:t>
            </a:r>
            <a:r>
              <a:rPr lang="en-US" sz="1600" dirty="0"/>
              <a:t>, "A Generalized Model for Two-Element Biomimetic </a:t>
            </a:r>
            <a:br>
              <a:rPr lang="en-US" sz="1600" dirty="0"/>
            </a:br>
            <a:r>
              <a:rPr lang="en-US" sz="1600" dirty="0"/>
              <a:t>Antenna Arrays," IEEE Trans. AP, March 2019.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29158-9279-9A41-98C5-CD9EE6DAF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3733800" cy="3542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A430FC-443A-0549-AC01-B80E72731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315452"/>
            <a:ext cx="5008208" cy="2342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A65998-6985-1B42-BFBC-BE1CEFC5F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600937"/>
            <a:ext cx="4846982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13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0132-B7BA-2B4C-AA77-05AE17B2A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Biomimetic Antenna Arrays</a:t>
            </a:r>
            <a:br>
              <a:rPr lang="en-US" dirty="0"/>
            </a:br>
            <a:r>
              <a:rPr lang="en-US" dirty="0"/>
              <a:t>[3]                                      [4]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9DAA6C-76FA-2A4E-A5B5-EA83F1A5DC63}"/>
              </a:ext>
            </a:extLst>
          </p:cNvPr>
          <p:cNvSpPr txBox="1"/>
          <p:nvPr/>
        </p:nvSpPr>
        <p:spPr>
          <a:xfrm>
            <a:off x="228600" y="4795897"/>
            <a:ext cx="815633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[1] A.R. </a:t>
            </a:r>
            <a:r>
              <a:rPr lang="en-US" sz="1600" dirty="0" err="1"/>
              <a:t>Masoumi</a:t>
            </a:r>
            <a:r>
              <a:rPr lang="en-US" sz="1600" dirty="0"/>
              <a:t>, Y. Yusuf, N. </a:t>
            </a:r>
            <a:r>
              <a:rPr lang="en-US" sz="1600" dirty="0" err="1"/>
              <a:t>Behdad</a:t>
            </a:r>
            <a:r>
              <a:rPr lang="en-US" sz="1600" dirty="0"/>
              <a:t>, "Biomimetic Antenna Arrays Based on the Directional </a:t>
            </a:r>
            <a:br>
              <a:rPr lang="en-US" sz="1600" dirty="0"/>
            </a:br>
            <a:r>
              <a:rPr lang="en-US" sz="1600" dirty="0"/>
              <a:t>Hearing Mechanism of the Parasitoid Fly </a:t>
            </a:r>
            <a:r>
              <a:rPr lang="en-US" sz="1600" dirty="0" err="1"/>
              <a:t>Ormia</a:t>
            </a:r>
            <a:r>
              <a:rPr lang="en-US" sz="1600" dirty="0"/>
              <a:t> </a:t>
            </a:r>
            <a:r>
              <a:rPr lang="en-US" sz="1600" dirty="0" err="1"/>
              <a:t>Ochracea</a:t>
            </a:r>
            <a:r>
              <a:rPr lang="en-US" sz="1600" dirty="0"/>
              <a:t>," IEEE Trans. AP, May 2013.</a:t>
            </a:r>
          </a:p>
          <a:p>
            <a:r>
              <a:rPr lang="en-US" sz="1600" dirty="0"/>
              <a:t>[2] A.R. </a:t>
            </a:r>
            <a:r>
              <a:rPr lang="en-US" sz="1600" dirty="0" err="1"/>
              <a:t>Masoumi</a:t>
            </a:r>
            <a:r>
              <a:rPr lang="en-US" sz="1600" dirty="0"/>
              <a:t> and N. </a:t>
            </a:r>
            <a:r>
              <a:rPr lang="en-US" sz="1600" dirty="0" err="1"/>
              <a:t>Behdad</a:t>
            </a:r>
            <a:r>
              <a:rPr lang="en-US" sz="1600" dirty="0"/>
              <a:t>, "An Improved Architecture for Two-Element Biomimetic </a:t>
            </a:r>
            <a:br>
              <a:rPr lang="en-US" sz="1600" dirty="0"/>
            </a:br>
            <a:r>
              <a:rPr lang="en-US" sz="1600" dirty="0"/>
              <a:t>Antenna Arrays," IEEE Trans. AP, Dec. 2013.</a:t>
            </a:r>
          </a:p>
          <a:p>
            <a:r>
              <a:rPr lang="en-US" sz="1600" dirty="0"/>
              <a:t>[3] A.R. </a:t>
            </a:r>
            <a:r>
              <a:rPr lang="en-US" sz="1600" dirty="0" err="1"/>
              <a:t>Masoumi</a:t>
            </a:r>
            <a:r>
              <a:rPr lang="en-US" sz="1600" dirty="0"/>
              <a:t>, K. </a:t>
            </a:r>
            <a:r>
              <a:rPr lang="en-US" sz="1600" dirty="0" err="1"/>
              <a:t>Ghaemi</a:t>
            </a:r>
            <a:r>
              <a:rPr lang="en-US" sz="1600" dirty="0"/>
              <a:t>, N. </a:t>
            </a:r>
            <a:r>
              <a:rPr lang="en-US" sz="1600" dirty="0" err="1"/>
              <a:t>Behdad</a:t>
            </a:r>
            <a:r>
              <a:rPr lang="en-US" sz="1600" dirty="0"/>
              <a:t>, "A Two-Element Biomimetic Antenna Array With </a:t>
            </a:r>
            <a:br>
              <a:rPr lang="en-US" sz="1600" dirty="0"/>
            </a:br>
            <a:r>
              <a:rPr lang="en-US" sz="1600" dirty="0"/>
              <a:t>Enhanced Angular Resolution and Optimized Power Extraction," IEEE Trans. AP, March 2015.</a:t>
            </a:r>
          </a:p>
          <a:p>
            <a:r>
              <a:rPr lang="en-US" sz="1600" dirty="0"/>
              <a:t>[4] P. Gruner, T. </a:t>
            </a:r>
            <a:r>
              <a:rPr lang="en-US" sz="1600" dirty="0" err="1"/>
              <a:t>Chaloun</a:t>
            </a:r>
            <a:r>
              <a:rPr lang="en-US" sz="1600" dirty="0"/>
              <a:t>, C. </a:t>
            </a:r>
            <a:r>
              <a:rPr lang="en-US" sz="1600" dirty="0" err="1"/>
              <a:t>Waldschmidt</a:t>
            </a:r>
            <a:r>
              <a:rPr lang="en-US" sz="1600" dirty="0"/>
              <a:t>, "A Generalized Model for Two-Element Biomimetic </a:t>
            </a:r>
            <a:br>
              <a:rPr lang="en-US" sz="1600" dirty="0"/>
            </a:br>
            <a:r>
              <a:rPr lang="en-US" sz="1600" dirty="0"/>
              <a:t>Antenna Arrays," IEEE Trans. AP, March 2019.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298E0-5A88-D041-A482-6214560F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" y="1287414"/>
            <a:ext cx="3561347" cy="3524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64BAEF-47E7-6C46-8B89-6F73B9B85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800" y="1676400"/>
            <a:ext cx="5664200" cy="1498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EFD63F-5DF2-784A-9F6A-661C35B143C7}"/>
              </a:ext>
            </a:extLst>
          </p:cNvPr>
          <p:cNvSpPr txBox="1"/>
          <p:nvPr/>
        </p:nvSpPr>
        <p:spPr>
          <a:xfrm>
            <a:off x="3578123" y="3265439"/>
            <a:ext cx="5569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Characteristics: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Mutual (EM) coupling between antennas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External electrical coupling network</a:t>
            </a:r>
            <a:br>
              <a:rPr lang="en-US" dirty="0"/>
            </a:br>
            <a:r>
              <a:rPr lang="en-US" dirty="0"/>
              <a:t>with cross-connections between channels</a:t>
            </a:r>
          </a:p>
        </p:txBody>
      </p:sp>
    </p:spTree>
    <p:extLst>
      <p:ext uri="{BB962C8B-B14F-4D97-AF65-F5344CB8AC3E}">
        <p14:creationId xmlns:p14="http://schemas.microsoft.com/office/powerpoint/2010/main" val="1896167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0132-B7BA-2B4C-AA77-05AE17B2A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4-Port</a:t>
            </a:r>
            <a:br>
              <a:rPr lang="en-US" dirty="0"/>
            </a:br>
            <a:r>
              <a:rPr lang="en-US" dirty="0"/>
              <a:t>Electrical Coupling Networks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9DAA6C-76FA-2A4E-A5B5-EA83F1A5DC63}"/>
              </a:ext>
            </a:extLst>
          </p:cNvPr>
          <p:cNvSpPr txBox="1"/>
          <p:nvPr/>
        </p:nvSpPr>
        <p:spPr>
          <a:xfrm>
            <a:off x="228600" y="6019800"/>
            <a:ext cx="8061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R.J. </a:t>
            </a:r>
            <a:r>
              <a:rPr lang="en-US" sz="1600" dirty="0" err="1"/>
              <a:t>Kozick</a:t>
            </a:r>
            <a:r>
              <a:rPr lang="en-US" sz="1600" dirty="0"/>
              <a:t>, F. </a:t>
            </a:r>
            <a:r>
              <a:rPr lang="en-US" sz="1600" dirty="0" err="1"/>
              <a:t>Dagefu</a:t>
            </a:r>
            <a:r>
              <a:rPr lang="en-US" sz="1600" dirty="0"/>
              <a:t>, and B.M. Sadler, “Two-Element Biomimetic Antenna Array Design for </a:t>
            </a:r>
            <a:br>
              <a:rPr lang="en-US" sz="1600" dirty="0"/>
            </a:br>
            <a:r>
              <a:rPr lang="en-US" sz="1600" dirty="0"/>
              <a:t>Power Extraction / Phase Amplification Tradeoff,” </a:t>
            </a:r>
            <a:r>
              <a:rPr lang="en-US" sz="1600" i="1" dirty="0" err="1"/>
              <a:t>EuCAP</a:t>
            </a:r>
            <a:r>
              <a:rPr lang="en-US" sz="1600" i="1" dirty="0"/>
              <a:t> 2020</a:t>
            </a:r>
            <a:r>
              <a:rPr lang="en-US" sz="16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9F7D2-C339-AC4C-9EA2-BA359FED0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7620000" cy="2258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5389B4-08CB-E149-B104-F0D558091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598506"/>
            <a:ext cx="2057400" cy="2421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EA42EB-B4DE-7840-BCEB-A682A3111302}"/>
              </a:ext>
            </a:extLst>
          </p:cNvPr>
          <p:cNvSpPr txBox="1"/>
          <p:nvPr/>
        </p:nvSpPr>
        <p:spPr>
          <a:xfrm>
            <a:off x="220579" y="3957322"/>
            <a:ext cx="55739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[1]-[4] are special cases (constraints)</a:t>
            </a:r>
            <a:br>
              <a:rPr lang="en-US" dirty="0"/>
            </a:br>
            <a:r>
              <a:rPr lang="en-US" dirty="0"/>
              <a:t>on coupling network 4x4 matrix </a:t>
            </a:r>
            <a:r>
              <a:rPr lang="en-US" b="1" dirty="0"/>
              <a:t>Y</a:t>
            </a:r>
            <a:r>
              <a:rPr lang="en-US" dirty="0"/>
              <a:t> = </a:t>
            </a:r>
            <a:r>
              <a:rPr lang="en-US" b="1" dirty="0"/>
              <a:t>Z</a:t>
            </a:r>
            <a:r>
              <a:rPr lang="en-US" baseline="30000" dirty="0"/>
              <a:t>-1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4-port Pi network to right synthesizes</a:t>
            </a:r>
            <a:br>
              <a:rPr lang="en-US" dirty="0"/>
            </a:br>
            <a:r>
              <a:rPr lang="en-US" dirty="0"/>
              <a:t>any linear, passive, lossless, symmetric </a:t>
            </a:r>
            <a:br>
              <a:rPr lang="en-US" dirty="0"/>
            </a:br>
            <a:r>
              <a:rPr lang="en-US" dirty="0"/>
              <a:t>coupling network with </a:t>
            </a:r>
            <a:r>
              <a:rPr lang="en-US" u="sng" dirty="0"/>
              <a:t>linear</a:t>
            </a:r>
            <a:r>
              <a:rPr lang="en-US" dirty="0"/>
              <a:t> equations </a:t>
            </a:r>
          </a:p>
        </p:txBody>
      </p:sp>
    </p:spTree>
    <p:extLst>
      <p:ext uri="{BB962C8B-B14F-4D97-AF65-F5344CB8AC3E}">
        <p14:creationId xmlns:p14="http://schemas.microsoft.com/office/powerpoint/2010/main" val="3201790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0132-B7BA-2B4C-AA77-05AE17B2A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Maximum Output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9DAA6C-76FA-2A4E-A5B5-EA83F1A5DC63}"/>
              </a:ext>
            </a:extLst>
          </p:cNvPr>
          <p:cNvSpPr txBox="1"/>
          <p:nvPr/>
        </p:nvSpPr>
        <p:spPr>
          <a:xfrm>
            <a:off x="228600" y="6019800"/>
            <a:ext cx="6982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R.J. </a:t>
            </a:r>
            <a:r>
              <a:rPr lang="en-US" sz="1600" dirty="0" err="1"/>
              <a:t>Kozick</a:t>
            </a:r>
            <a:r>
              <a:rPr lang="en-US" sz="1600" dirty="0"/>
              <a:t>, F. </a:t>
            </a:r>
            <a:r>
              <a:rPr lang="en-US" sz="1600" dirty="0" err="1"/>
              <a:t>Dagefu</a:t>
            </a:r>
            <a:r>
              <a:rPr lang="en-US" sz="1600" dirty="0"/>
              <a:t>, and B.M. Sadler, “Two-Element Biomimetic Antenna </a:t>
            </a:r>
            <a:br>
              <a:rPr lang="en-US" sz="1600" dirty="0"/>
            </a:br>
            <a:r>
              <a:rPr lang="en-US" sz="1600" dirty="0"/>
              <a:t>Array Design for Power Extraction / Phase Amplification Tradeoff,” </a:t>
            </a:r>
            <a:r>
              <a:rPr lang="en-US" sz="1600" i="1" dirty="0" err="1"/>
              <a:t>EuCAP</a:t>
            </a:r>
            <a:r>
              <a:rPr lang="en-US" sz="1600" i="1" dirty="0"/>
              <a:t> 2020</a:t>
            </a:r>
            <a:r>
              <a:rPr lang="en-US" sz="1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389B4-08CB-E149-B104-F0D558091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4254974"/>
            <a:ext cx="2057400" cy="2421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EA42EB-B4DE-7840-BCEB-A682A3111302}"/>
              </a:ext>
            </a:extLst>
          </p:cNvPr>
          <p:cNvSpPr txBox="1"/>
          <p:nvPr/>
        </p:nvSpPr>
        <p:spPr>
          <a:xfrm>
            <a:off x="220579" y="1340236"/>
            <a:ext cx="499303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Antenna mutual coupling </a:t>
            </a:r>
            <a:r>
              <a:rPr lang="en-US" b="1" dirty="0"/>
              <a:t>Z</a:t>
            </a:r>
            <a:r>
              <a:rPr lang="en-US" baseline="-25000" dirty="0"/>
              <a:t>A</a:t>
            </a:r>
            <a:r>
              <a:rPr lang="en-US" dirty="0"/>
              <a:t> from</a:t>
            </a:r>
            <a:br>
              <a:rPr lang="en-US" dirty="0"/>
            </a:br>
            <a:r>
              <a:rPr lang="en-US" dirty="0"/>
              <a:t>FDTD simulation of two dipoles</a:t>
            </a:r>
            <a:br>
              <a:rPr lang="en-US" dirty="0"/>
            </a:br>
            <a:r>
              <a:rPr lang="en-US" dirty="0"/>
              <a:t>at 40 MHz, spacing d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Approx.: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sz="2000" dirty="0"/>
              <a:t>Coupling network for max. power, </a:t>
            </a:r>
            <a:r>
              <a:rPr lang="en-US" sz="2000" dirty="0" err="1"/>
              <a:t>d/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sz="2000" dirty="0">
                <a:latin typeface="Symbol" pitchFamily="2" charset="2"/>
              </a:rPr>
              <a:t> </a:t>
            </a:r>
            <a:r>
              <a:rPr lang="en-US" sz="2000" dirty="0"/>
              <a:t>= 0.08: </a:t>
            </a:r>
            <a:br>
              <a:rPr lang="en-US" sz="2000" dirty="0"/>
            </a:br>
            <a:r>
              <a:rPr lang="en-US" sz="2000" dirty="0"/>
              <a:t>C1 = 43.0000 pF,   L4 = 0.1558 </a:t>
            </a:r>
            <a:r>
              <a:rPr lang="en-US" sz="2000" dirty="0" err="1">
                <a:latin typeface="Symbol" pitchFamily="2" charset="2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2000" dirty="0" err="1"/>
              <a:t>H</a:t>
            </a:r>
            <a:endParaRPr lang="en-US" sz="2000" dirty="0"/>
          </a:p>
          <a:p>
            <a:r>
              <a:rPr lang="en-US" sz="2000" dirty="0"/>
              <a:t>L2 = 0.1060 </a:t>
            </a:r>
            <a:r>
              <a:rPr lang="en-US" sz="2000" dirty="0" err="1">
                <a:latin typeface="Symbol" pitchFamily="2" charset="2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2000" dirty="0" err="1"/>
              <a:t>H</a:t>
            </a:r>
            <a:r>
              <a:rPr lang="en-US" sz="2000" dirty="0"/>
              <a:t>,    5 is open circuit</a:t>
            </a:r>
          </a:p>
          <a:p>
            <a:r>
              <a:rPr lang="en-US" sz="2000" dirty="0"/>
              <a:t>C3 = 35.0000 pF,   C6 = 41.2000 pF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FEBF9-7520-2249-BB86-D1D39329F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563" y="883323"/>
            <a:ext cx="3994405" cy="3359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80EAD2-56AE-A34A-BA53-0B59DA2EB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41" y="2486120"/>
            <a:ext cx="4698274" cy="99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E60B02-0ADB-C44A-A179-5ADBC290A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725" y="3476720"/>
            <a:ext cx="3141941" cy="114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47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0132-B7BA-2B4C-AA77-05AE17B2A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Maximum Output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9DAA6C-76FA-2A4E-A5B5-EA83F1A5DC63}"/>
              </a:ext>
            </a:extLst>
          </p:cNvPr>
          <p:cNvSpPr txBox="1"/>
          <p:nvPr/>
        </p:nvSpPr>
        <p:spPr>
          <a:xfrm>
            <a:off x="232611" y="6149562"/>
            <a:ext cx="6982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R.J. </a:t>
            </a:r>
            <a:r>
              <a:rPr lang="en-US" sz="1600" dirty="0" err="1"/>
              <a:t>Kozick</a:t>
            </a:r>
            <a:r>
              <a:rPr lang="en-US" sz="1600" dirty="0"/>
              <a:t>, F. </a:t>
            </a:r>
            <a:r>
              <a:rPr lang="en-US" sz="1600" dirty="0" err="1"/>
              <a:t>Dagefu</a:t>
            </a:r>
            <a:r>
              <a:rPr lang="en-US" sz="1600" dirty="0"/>
              <a:t>, and B.M. Sadler, “Two-Element Biomimetic Antenna </a:t>
            </a:r>
            <a:br>
              <a:rPr lang="en-US" sz="1600" dirty="0"/>
            </a:br>
            <a:r>
              <a:rPr lang="en-US" sz="1600" dirty="0"/>
              <a:t>Array Design for Power Extraction / Phase Amplification Tradeoff,” </a:t>
            </a:r>
            <a:r>
              <a:rPr lang="en-US" sz="1600" i="1" dirty="0" err="1"/>
              <a:t>EuCAP</a:t>
            </a:r>
            <a:r>
              <a:rPr lang="en-US" sz="1600" i="1" dirty="0"/>
              <a:t> 2020</a:t>
            </a:r>
            <a:r>
              <a:rPr lang="en-US" sz="16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EA42EB-B4DE-7840-BCEB-A682A3111302}"/>
              </a:ext>
            </a:extLst>
          </p:cNvPr>
          <p:cNvSpPr txBox="1"/>
          <p:nvPr/>
        </p:nvSpPr>
        <p:spPr>
          <a:xfrm>
            <a:off x="220579" y="1340236"/>
            <a:ext cx="461344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Output phase difference</a:t>
            </a:r>
            <a:br>
              <a:rPr lang="en-US" dirty="0"/>
            </a:br>
            <a:r>
              <a:rPr lang="en-US" dirty="0"/>
              <a:t>amplification </a:t>
            </a:r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 = 5.60</a:t>
            </a:r>
            <a:br>
              <a:rPr lang="en-US" dirty="0"/>
            </a:br>
            <a:r>
              <a:rPr lang="en-US" dirty="0"/>
              <a:t>at broadside </a:t>
            </a:r>
            <a:r>
              <a:rPr lang="en-US" dirty="0">
                <a:latin typeface="Symbol" pitchFamily="2" charset="2"/>
              </a:rPr>
              <a:t>q</a:t>
            </a:r>
            <a:r>
              <a:rPr lang="en-US" dirty="0"/>
              <a:t> = 0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Fabricated in [1]-[4]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Similar to fly’s processing?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Overall system creates</a:t>
            </a:r>
            <a:br>
              <a:rPr lang="en-US" dirty="0"/>
            </a:br>
            <a:r>
              <a:rPr lang="en-US" dirty="0"/>
              <a:t>larger effective spacing </a:t>
            </a:r>
            <a:r>
              <a:rPr lang="en-US" dirty="0" err="1"/>
              <a:t>d</a:t>
            </a:r>
            <a:r>
              <a:rPr lang="en-US" baseline="-25000" dirty="0" err="1"/>
              <a:t>eff</a:t>
            </a:r>
            <a:r>
              <a:rPr lang="en-US" dirty="0"/>
              <a:t> &gt;d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Nonlinear transformation: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/>
              <a:t>Question:</a:t>
            </a:r>
            <a:r>
              <a:rPr lang="en-US" dirty="0"/>
              <a:t> Does mutual (EM)</a:t>
            </a:r>
            <a:br>
              <a:rPr lang="en-US" dirty="0"/>
            </a:br>
            <a:r>
              <a:rPr lang="en-US" dirty="0"/>
              <a:t>coupling + electrical network</a:t>
            </a:r>
            <a:br>
              <a:rPr lang="en-US" dirty="0"/>
            </a:br>
            <a:r>
              <a:rPr lang="en-US" dirty="0"/>
              <a:t>improve AOA accuracy in </a:t>
            </a:r>
            <a:r>
              <a:rPr lang="en-US" u="sng" dirty="0"/>
              <a:t>noise</a:t>
            </a:r>
            <a:r>
              <a:rPr lang="en-US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/>
              <a:t>Answer:</a:t>
            </a:r>
            <a:r>
              <a:rPr lang="en-US" dirty="0"/>
              <a:t> Yes (this paper)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E940C-A9EF-BB4E-AC10-DE9EF4B98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184987"/>
            <a:ext cx="5629819" cy="4222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732C40-6547-2649-9F50-162928912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024" y="5407351"/>
            <a:ext cx="1197875" cy="5471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9B0970-0F6F-EA41-B539-C6B0FD15D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5181600"/>
            <a:ext cx="816875" cy="937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D209C6-C061-5840-8114-473D64814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228" y="4267200"/>
            <a:ext cx="4267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19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623A9BE-7E8E-784D-8153-70698EA50B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Approach and Results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CC5CB754-DE46-6C45-8301-C0AD014902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7772400" cy="5410200"/>
          </a:xfrm>
        </p:spPr>
        <p:txBody>
          <a:bodyPr/>
          <a:lstStyle/>
          <a:p>
            <a:r>
              <a:rPr lang="en-US" altLang="en-US" sz="2400" dirty="0"/>
              <a:t>Model with 3 noise sources: external, LNA, output</a:t>
            </a:r>
            <a:endParaRPr lang="en-US" altLang="en-US" sz="1800" dirty="0"/>
          </a:p>
          <a:p>
            <a:r>
              <a:rPr lang="en-US" altLang="en-US" sz="2400" dirty="0"/>
              <a:t>Cramer-Rao bound (CRB) on AOA </a:t>
            </a:r>
            <a:r>
              <a:rPr lang="en-US" sz="2400" dirty="0">
                <a:latin typeface="Symbol" pitchFamily="2" charset="2"/>
              </a:rPr>
              <a:t>q</a:t>
            </a:r>
            <a:r>
              <a:rPr lang="en-US" altLang="en-US" sz="2400" dirty="0"/>
              <a:t> </a:t>
            </a:r>
          </a:p>
          <a:p>
            <a:pPr lvl="1"/>
            <a:r>
              <a:rPr lang="en-US" altLang="en-US" sz="2000" dirty="0"/>
              <a:t>Closed-form expression depends on all system parameters</a:t>
            </a:r>
          </a:p>
          <a:p>
            <a:pPr lvl="1"/>
            <a:r>
              <a:rPr lang="en-US" altLang="en-US" sz="2000" dirty="0"/>
              <a:t>Derived optimum coupling network that minimizes CRB (realizable with 4-port Pi network, closed-form equations)</a:t>
            </a:r>
          </a:p>
          <a:p>
            <a:pPr lvl="1"/>
            <a:r>
              <a:rPr lang="en-US" altLang="en-US" sz="2000" dirty="0"/>
              <a:t>Provides insights on performance as antenna spacing </a:t>
            </a:r>
            <a:r>
              <a:rPr lang="en-US" altLang="en-US" sz="2000" dirty="0" err="1"/>
              <a:t>d/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itchFamily="2" charset="2"/>
              </a:rPr>
              <a:t> 0 </a:t>
            </a:r>
          </a:p>
          <a:p>
            <a:pPr lvl="1"/>
            <a:r>
              <a:rPr lang="en-US" altLang="en-US" sz="2000" dirty="0">
                <a:sym typeface="Wingdings" pitchFamily="2" charset="2"/>
              </a:rPr>
              <a:t>Min. CRB corresponds to a </a:t>
            </a:r>
            <a:r>
              <a:rPr lang="en-US" altLang="en-US" sz="2000" u="sng" dirty="0">
                <a:sym typeface="Wingdings" pitchFamily="2" charset="2"/>
              </a:rPr>
              <a:t>particular</a:t>
            </a:r>
            <a:r>
              <a:rPr lang="en-US" altLang="en-US" sz="2000" dirty="0">
                <a:sym typeface="Wingdings" pitchFamily="2" charset="2"/>
              </a:rPr>
              <a:t> output phase diff. amp.</a:t>
            </a:r>
          </a:p>
          <a:p>
            <a:r>
              <a:rPr lang="en-US" altLang="en-US" sz="2400" dirty="0"/>
              <a:t>If antenna mutual coupling </a:t>
            </a:r>
            <a:r>
              <a:rPr lang="en-US" altLang="en-US" sz="2400" u="sng" dirty="0"/>
              <a:t>and</a:t>
            </a:r>
            <a:r>
              <a:rPr lang="en-US" altLang="en-US" sz="2400" dirty="0"/>
              <a:t> optimum network:</a:t>
            </a:r>
          </a:p>
          <a:p>
            <a:pPr lvl="1"/>
            <a:r>
              <a:rPr lang="en-US" altLang="en-US" sz="2000" dirty="0"/>
              <a:t>CRB is bounded as </a:t>
            </a:r>
            <a:r>
              <a:rPr lang="en-US" altLang="en-US" sz="2000" dirty="0" err="1"/>
              <a:t>d/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itchFamily="2" charset="2"/>
              </a:rPr>
              <a:t> 0 (valuable for small spacing) </a:t>
            </a:r>
            <a:endParaRPr lang="en-US" altLang="en-US" sz="2000" dirty="0"/>
          </a:p>
          <a:p>
            <a:pPr lvl="1"/>
            <a:r>
              <a:rPr lang="en-US" altLang="en-US" sz="2000" dirty="0"/>
              <a:t>Stronger EM mutual coupling between antennas (with </a:t>
            </a:r>
            <a:r>
              <a:rPr lang="en-US" altLang="en-US" sz="2000" dirty="0" err="1">
                <a:latin typeface="Symbol" pitchFamily="2" charset="2"/>
              </a:rPr>
              <a:t>r</a:t>
            </a:r>
            <a:r>
              <a:rPr lang="en-US" altLang="en-US" sz="2000" baseline="-25000" dirty="0" err="1"/>
              <a:t>A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itchFamily="2" charset="2"/>
              </a:rPr>
              <a:t> 1</a:t>
            </a:r>
            <a:r>
              <a:rPr lang="en-US" altLang="en-US" sz="2000" dirty="0"/>
              <a:t>) reduces the CRB for all AOAs when </a:t>
            </a:r>
            <a:r>
              <a:rPr lang="en-US" altLang="en-US" sz="2000" dirty="0" err="1"/>
              <a:t>d/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altLang="en-US" sz="2000" dirty="0"/>
              <a:t> &lt; 0.25 </a:t>
            </a:r>
          </a:p>
          <a:p>
            <a:r>
              <a:rPr lang="en-US" altLang="en-US" sz="2400" dirty="0"/>
              <a:t>If no mutual coupling or no cross-coupling in network:</a:t>
            </a:r>
          </a:p>
          <a:p>
            <a:pPr lvl="1"/>
            <a:r>
              <a:rPr lang="en-US" altLang="en-US" sz="2000" dirty="0"/>
              <a:t>CRB is unbounded as </a:t>
            </a:r>
            <a:r>
              <a:rPr lang="en-US" altLang="en-US" sz="2000" dirty="0" err="1"/>
              <a:t>d/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itchFamily="2" charset="2"/>
              </a:rPr>
              <a:t> 0</a:t>
            </a:r>
            <a:r>
              <a:rPr lang="en-US" altLang="en-US" sz="2000" dirty="0"/>
              <a:t>   </a:t>
            </a:r>
          </a:p>
          <a:p>
            <a:r>
              <a:rPr lang="en-US" altLang="en-US" sz="2400" dirty="0"/>
              <a:t>Shows value of mutual coupling with optimum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953C9-4D31-D240-8F20-6B3CBDA78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838200"/>
            <a:ext cx="2057400" cy="2421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DA69F-9A7F-8346-A5AA-6200200F8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3886200"/>
            <a:ext cx="816875" cy="93789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91EC-851F-904A-A520-10F3CCF47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Model: 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28E34-B3BC-0545-A97D-2FF5DB947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295400"/>
            <a:ext cx="6451600" cy="29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153EC6-D62F-934E-8B29-28EE63193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76" y="6043862"/>
            <a:ext cx="3829050" cy="638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AA7BE5-B489-2A40-AE94-FCC6BD52A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235115"/>
            <a:ext cx="4324350" cy="1150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0555D-F648-294C-AD30-C1DEF20BB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215062"/>
            <a:ext cx="3968568" cy="153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5591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6985</TotalTime>
  <Words>1255</Words>
  <Application>Microsoft Macintosh PowerPoint</Application>
  <PresentationFormat>On-screen Show (4:3)</PresentationFormat>
  <Paragraphs>99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MS PGothic</vt:lpstr>
      <vt:lpstr>Arial</vt:lpstr>
      <vt:lpstr>Cambria Math</vt:lpstr>
      <vt:lpstr>Symbol</vt:lpstr>
      <vt:lpstr>Tahoma</vt:lpstr>
      <vt:lpstr>Times New Roman</vt:lpstr>
      <vt:lpstr>Wingdings</vt:lpstr>
      <vt:lpstr>Default Design</vt:lpstr>
      <vt:lpstr>TWO-ELEMENT BIOMIMETIC ANTENNA ARRAY DESIGN AND PERFORMANCE</vt:lpstr>
      <vt:lpstr>Why Biomimetic?</vt:lpstr>
      <vt:lpstr>Biomimetic Antenna Arrays [1]                                      [2]</vt:lpstr>
      <vt:lpstr>Biomimetic Antenna Arrays [3]                                      [4]</vt:lpstr>
      <vt:lpstr>General 4-Port Electrical Coupling Networks</vt:lpstr>
      <vt:lpstr>Example: Maximum Output Power</vt:lpstr>
      <vt:lpstr>Example: Maximum Output Power</vt:lpstr>
      <vt:lpstr>Approach and Results</vt:lpstr>
      <vt:lpstr>System Model: Sources</vt:lpstr>
      <vt:lpstr>System Model: Network Analysis</vt:lpstr>
      <vt:lpstr>System Model: Diagonalize</vt:lpstr>
      <vt:lpstr>Cramer-Rao  Bound</vt:lpstr>
      <vt:lpstr>Numerical Example</vt:lpstr>
      <vt:lpstr>MSE of AOA Estimator vs. CRB</vt:lpstr>
      <vt:lpstr>Summary</vt:lpstr>
    </vt:vector>
  </TitlesOfParts>
  <Company>Government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tljone7</dc:creator>
  <cp:lastModifiedBy>Microsoft Office User</cp:lastModifiedBy>
  <cp:revision>515</cp:revision>
  <dcterms:created xsi:type="dcterms:W3CDTF">2003-10-02T17:10:20Z</dcterms:created>
  <dcterms:modified xsi:type="dcterms:W3CDTF">2020-05-07T11:59:49Z</dcterms:modified>
</cp:coreProperties>
</file>