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258" r:id="rId4"/>
    <p:sldId id="310" r:id="rId5"/>
    <p:sldId id="259" r:id="rId6"/>
    <p:sldId id="260" r:id="rId7"/>
    <p:sldId id="261" r:id="rId8"/>
    <p:sldId id="262" r:id="rId9"/>
    <p:sldId id="263" r:id="rId10"/>
    <p:sldId id="264" r:id="rId11"/>
    <p:sldId id="306" r:id="rId12"/>
    <p:sldId id="266" r:id="rId13"/>
    <p:sldId id="316" r:id="rId14"/>
    <p:sldId id="267" r:id="rId15"/>
    <p:sldId id="268" r:id="rId16"/>
    <p:sldId id="309" r:id="rId17"/>
    <p:sldId id="269" r:id="rId18"/>
    <p:sldId id="270" r:id="rId19"/>
    <p:sldId id="311" r:id="rId20"/>
    <p:sldId id="272" r:id="rId21"/>
    <p:sldId id="273" r:id="rId22"/>
    <p:sldId id="275" r:id="rId23"/>
    <p:sldId id="313" r:id="rId24"/>
    <p:sldId id="276" r:id="rId25"/>
    <p:sldId id="314" r:id="rId26"/>
    <p:sldId id="277" r:id="rId27"/>
    <p:sldId id="307" r:id="rId28"/>
    <p:sldId id="278" r:id="rId29"/>
    <p:sldId id="280" r:id="rId30"/>
    <p:sldId id="308" r:id="rId31"/>
    <p:sldId id="317" r:id="rId32"/>
    <p:sldId id="282" r:id="rId33"/>
    <p:sldId id="284" r:id="rId34"/>
    <p:sldId id="285" r:id="rId35"/>
    <p:sldId id="315" r:id="rId36"/>
    <p:sldId id="287" r:id="rId37"/>
    <p:sldId id="288" r:id="rId38"/>
    <p:sldId id="283" r:id="rId39"/>
    <p:sldId id="289" r:id="rId40"/>
    <p:sldId id="290" r:id="rId41"/>
    <p:sldId id="291" r:id="rId42"/>
    <p:sldId id="292" r:id="rId43"/>
    <p:sldId id="293" r:id="rId44"/>
    <p:sldId id="294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274" r:id="rId5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960AD7F-C8B3-4B8B-98A1-18E94E28F5AB}">
  <a:tblStyle styleId="{A960AD7F-C8B3-4B8B-98A1-18E94E28F5AB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684" autoAdjust="0"/>
  </p:normalViewPr>
  <p:slideViewPr>
    <p:cSldViewPr snapToGrid="0" snapToObjects="1">
      <p:cViewPr>
        <p:scale>
          <a:sx n="85" d="100"/>
          <a:sy n="85" d="100"/>
        </p:scale>
        <p:origin x="-177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9E549-117A-E54B-9C4E-95EC50798D69}" type="datetimeFigureOut">
              <a:rPr lang="en-US" smtClean="0"/>
              <a:t>3/22/16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D592E-83BD-9145-9FED-1F620675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342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025498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://missionscience.nasa.gov/ems/03_behaviors.html" TargetMode="Externa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agemet.com/WebHelp6/Content/Images/Gauss3D.png" TargetMode="External"/><Relationship Id="rId4" Type="http://schemas.openxmlformats.org/officeDocument/2006/relationships/hyperlink" Target="http://dsp.stackexchange.com/questions/25040/whats-the-optimal-filter-size-for-a-2d-gabor-filter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agemet.com/WebHelp6/Content/Images/Gauss3D.png" TargetMode="External"/><Relationship Id="rId4" Type="http://schemas.openxmlformats.org/officeDocument/2006/relationships/hyperlink" Target="http://dsp.stackexchange.com/questions/25040/whats-the-optimal-filter-size-for-a-2d-gabor-filter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s.brown.edu/courses/cs143/proj2/" TargetMode="External"/><Relationship Id="rId4" Type="http://schemas.openxmlformats.org/officeDocument/2006/relationships/hyperlink" Target="http://static2.businessinsider.com/image/5195042feab8eae961000007/dots-the-most-basic-app-you-could-imagine-has-been-played-100-million-times-in-16-days.jpg" TargetMode="External"/><Relationship Id="rId5" Type="http://schemas.openxmlformats.org/officeDocument/2006/relationships/hyperlink" Target="https://www.google.com.tw/url?sa=i&amp;rct=j&amp;q=&amp;esrc=s&amp;source=images&amp;cd=&amp;ved=0ahUKEwjigsHcqcXLAhVEpZQKHbM5CXsQjBwIBA&amp;url=http://www.artfromcode.com/wp-content/uploads/2008/08/dots_01.png&amp;psig=AFQjCNFL6x0HzhGN3Z-Iv-CSOcCrvNPL7w&amp;ust=1458221777859663" TargetMode="External"/><Relationship Id="rId6" Type="http://schemas.openxmlformats.org/officeDocument/2006/relationships/hyperlink" Target="http://i.dailymail.co.uk/i/pix/2014/11/12/1415793700840_wps_13_AW3MHN_Eiffel_Tower_Paris.jpg" TargetMode="External"/><Relationship Id="rId7" Type="http://schemas.openxmlformats.org/officeDocument/2006/relationships/hyperlink" Target="http://wirednewyork.com/images/city-guide/liberty/liberty.jpg" TargetMode="External"/><Relationship Id="rId8" Type="http://schemas.openxmlformats.org/officeDocument/2006/relationships/hyperlink" Target="http://www.vlfeat.org/demo/kmeans_2d_rand.jpg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ndowssearch-exp.com/images/search?q=Falling+with+Elderly+Patients&amp;FORM=RESTAB" TargetMode="External"/><Relationship Id="rId4" Type="http://schemas.openxmlformats.org/officeDocument/2006/relationships/hyperlink" Target="http://www.dualshockers.com/2010/08/01/the-hype-of-natal-vs-the-reality-of-kinect/" TargetMode="External"/><Relationship Id="rId5" Type="http://schemas.openxmlformats.org/officeDocument/2006/relationships/hyperlink" Target="http://brandshare.us/blog/read/shopper-v.-consumer-why-shopper-behavior-matters" TargetMode="External"/><Relationship Id="rId6" Type="http://schemas.openxmlformats.org/officeDocument/2006/relationships/hyperlink" Target="http://www.packageinsight.com/blog/eye-tracking-for-brand-visibility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giphy.com/gifs/every-problems-runner-Vd3OOsdcubMZO" TargetMode="External"/><Relationship Id="rId4" Type="http://schemas.openxmlformats.org/officeDocument/2006/relationships/hyperlink" Target="http://chinese.vr-zone.com/82003/sony-fdr-ax1-4k-camera-with-2160p-exmor-cmos-show-at-ifa-09042013/" TargetMode="External"/><Relationship Id="rId5" Type="http://schemas.openxmlformats.org/officeDocument/2006/relationships/hyperlink" Target="https://tw.mall.yahoo.com/item/%E6%9C%AA%E6%8B%86%E5%B0%81-%E7%8F%BE%E8%B2%A8-%E5%8E%9F%E5%BB%A0%E5%B0%8F%E7%B1%B3%E6%89%8B%E7%92%B0-%E9%81%8B%E5%8B%95%E6%89%8B%E7%92%B0-%E6%99%BA%E6%85%A7%E6%89%8B%E7%92%B0-%E5%B0%8F%E7%B1%B3%E5%AE%98%E7%B6%B2-p092173287775" TargetMode="External"/><Relationship Id="rId6" Type="http://schemas.openxmlformats.org/officeDocument/2006/relationships/hyperlink" Target="http://tom.pycke.be/mav/70/gyroscope-to-roll-pitch-and-yaw" TargetMode="External"/><Relationship Id="rId7" Type="http://schemas.openxmlformats.org/officeDocument/2006/relationships/hyperlink" Target="http://egsimcard.com.tw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Relationship Id="rId3" Type="http://schemas.openxmlformats.org/officeDocument/2006/relationships/hyperlink" Target="http://sine.ni.com/cs/app/doc/p/id/cs-16238" TargetMode="Externa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http://sine.ni.com/cs/app/doc/p/id/cs-16238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u="sng">
                <a:solidFill>
                  <a:schemeClr val="hlink"/>
                </a:solidFill>
                <a:hlinkClick r:id="rId3"/>
              </a:rPr>
              <a:t>http://missionscience.nasa.gov/ems/03_behaviors.html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>
                <a:solidFill>
                  <a:schemeClr val="dk1"/>
                </a:solidFill>
              </a:rPr>
              <a:t>mention hardware noise, environmental noise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x-axis: samples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y-axis: 30 x 4 subcarriers (different frequencies)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Gaussian: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http://www.imagemet.com/WebHelp6/Content/Images/Gauss3D.png</a:t>
            </a:r>
            <a:r>
              <a:rPr lang="en-US">
                <a:solidFill>
                  <a:schemeClr val="dk1"/>
                </a:solidFill>
              </a:rPr>
              <a:t>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Gabor: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http://dsp.stackexchange.com/questions/25040/whats-the-optimal-filter-size-for-a-2d-gabor-filter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Gaussian: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http://www.imagemet.com/WebHelp6/Content/Images/Gauss3D.png</a:t>
            </a:r>
            <a:r>
              <a:rPr lang="en-US">
                <a:solidFill>
                  <a:schemeClr val="dk1"/>
                </a:solidFill>
              </a:rPr>
              <a:t>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Gabor: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http://dsp.stackexchange.com/questions/25040/whats-the-optimal-filter-size-for-a-2d-gabor-filter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http://cs.brown.edu/courses/cs143/proj2/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dots: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http://static2.businessinsider.com/image/5195042feab8eae961000007/dots-the-most-basic-app-you-could-imagine-has-been-played-100-million-times-in-16-days.jpg</a:t>
            </a:r>
            <a:r>
              <a:rPr lang="en-US">
                <a:solidFill>
                  <a:schemeClr val="dk1"/>
                </a:solidFill>
              </a:rPr>
              <a:t> ,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www.google.com.tw/url?sa=i&amp;rct=j&amp;q=&amp;esrc=s&amp;source=images&amp;cd=&amp;ved=0ahUKEwjigsHcqcXLAhVEpZQKHbM5CXsQjBwIBA&amp;url=http%3A%2F%2Fwww.artfromcode.com%2Fwp-content%2Fuploads%2F2008%2F08%2Fdots_01.png&amp;psig=AFQjCNFL6x0HzhGN3Z-Iv-CSOcCrvNPL7w&amp;ust=1458221777859663</a:t>
            </a:r>
            <a:r>
              <a:rPr lang="en-US">
                <a:solidFill>
                  <a:schemeClr val="dk1"/>
                </a:solidFill>
              </a:rPr>
              <a:t>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eiffel: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http://i.dailymail.co.uk/i/pix/2014/11/12/1415793700840_wps_13_AW3MHN_Eiffel_Tower_Paris.jpg</a:t>
            </a:r>
            <a:r>
              <a:rPr lang="en-US">
                <a:solidFill>
                  <a:schemeClr val="dk1"/>
                </a:solidFill>
              </a:rPr>
              <a:t>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liberty: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http://wirednewyork.com/images/city-guide/liberty/liberty.jpg</a:t>
            </a:r>
            <a:r>
              <a:rPr lang="en-US">
                <a:solidFill>
                  <a:schemeClr val="dk1"/>
                </a:solidFill>
              </a:rPr>
              <a:t>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kmeans: </a:t>
            </a:r>
            <a:r>
              <a:rPr lang="en-US" u="sng">
                <a:solidFill>
                  <a:schemeClr val="hlink"/>
                </a:solidFill>
                <a:hlinkClick r:id="rId8"/>
              </a:rPr>
              <a:t>http://www.vlfeat.org/demo/kmeans_2d_rand.jpg</a:t>
            </a:r>
            <a:r>
              <a:rPr lang="en-US">
                <a:solidFill>
                  <a:schemeClr val="dk1"/>
                </a:solidFill>
              </a:rPr>
              <a:t>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1000 samples / sec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Svm</a:t>
            </a:r>
            <a:r>
              <a:rPr lang="en-US" sz="1100" b="0" i="0" u="none" strike="noStrike" cap="none" dirty="0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: http://</a:t>
            </a:r>
            <a:r>
              <a:rPr lang="en-US" sz="1100" b="0" i="0" u="none" strike="noStrike" cap="none" dirty="0" err="1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www.fast-lab.org</a:t>
            </a:r>
            <a:r>
              <a:rPr lang="en-US" sz="1100" b="0" i="0" u="none" strike="noStrike" cap="none" dirty="0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/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Svm</a:t>
            </a:r>
            <a:r>
              <a:rPr lang="en-US" sz="1100" b="0" i="0" u="none" strike="noStrike" cap="none" dirty="0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: http://</a:t>
            </a:r>
            <a:r>
              <a:rPr lang="en-US" sz="1100" b="0" i="0" u="none" strike="noStrike" cap="none" dirty="0" err="1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www.fast-lab.org</a:t>
            </a:r>
            <a:r>
              <a:rPr lang="en-US" sz="1100" b="0" i="0" u="none" strike="noStrike" cap="none" dirty="0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/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Svm</a:t>
            </a:r>
            <a:r>
              <a:rPr lang="en-US" sz="1100" b="0" i="0" u="none" strike="noStrike" cap="none" dirty="0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: http://</a:t>
            </a:r>
            <a:r>
              <a:rPr lang="en-US" sz="1100" b="0" i="0" u="none" strike="noStrike" cap="none" dirty="0" err="1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www.fast-lab.org</a:t>
            </a:r>
            <a:r>
              <a:rPr lang="en-US" sz="1100" b="0" i="0" u="none" strike="noStrike" cap="none" dirty="0" smtClean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/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1100" b="0" i="0" u="none" strike="noStrike" cap="none" dirty="0" smtClean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Each action is recorded for 5 seconds long</a:t>
            </a: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dirty="0" smtClean="0"/>
              <a:t>2.4 GHz signals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96240" rtl="0">
              <a:lnSpc>
                <a:spcPct val="115000"/>
              </a:lnSpc>
              <a:spcBef>
                <a:spcPts val="0"/>
              </a:spcBef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Gabor performs better than </a:t>
            </a:r>
            <a:r>
              <a:rPr lang="en-US" sz="2400" dirty="0" smtClean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bow-sift</a:t>
            </a:r>
            <a:endParaRPr lang="en-US" sz="24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96240" rtl="0">
              <a:lnSpc>
                <a:spcPct val="115000"/>
              </a:lnSpc>
              <a:spcBef>
                <a:spcPts val="0"/>
              </a:spcBef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Given location predicted, actions can be identified more accurately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96240" rtl="0">
              <a:lnSpc>
                <a:spcPct val="115000"/>
              </a:lnSpc>
              <a:spcBef>
                <a:spcPts val="0"/>
              </a:spcBef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Gabor performs better than </a:t>
            </a:r>
            <a:r>
              <a:rPr lang="en-US" sz="2400" dirty="0" smtClean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bow-sift</a:t>
            </a:r>
            <a:endParaRPr lang="en-US" sz="24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96240" rtl="0">
              <a:lnSpc>
                <a:spcPct val="115000"/>
              </a:lnSpc>
              <a:spcBef>
                <a:spcPts val="0"/>
              </a:spcBef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Given location predicted, actions can be identified more accurately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96240" rtl="0">
              <a:lnSpc>
                <a:spcPct val="115000"/>
              </a:lnSpc>
              <a:spcBef>
                <a:spcPts val="0"/>
              </a:spcBef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Gabor performs better than </a:t>
            </a:r>
            <a:r>
              <a:rPr lang="en-US" sz="2400" dirty="0" smtClean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bow-sift</a:t>
            </a:r>
            <a:endParaRPr lang="en-US" sz="24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96240" rtl="0">
              <a:lnSpc>
                <a:spcPct val="115000"/>
              </a:lnSpc>
              <a:spcBef>
                <a:spcPts val="0"/>
              </a:spcBef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Given location predicted, actions can be identified more accurately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96240" rtl="0">
              <a:lnSpc>
                <a:spcPct val="115000"/>
              </a:lnSpc>
              <a:spcBef>
                <a:spcPts val="0"/>
              </a:spcBef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Late fusion performs better on both datasets, indicating different channels provide richer information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Shape 4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Shape 4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-228600" rtl="0">
              <a:spcBef>
                <a:spcPts val="0"/>
              </a:spcBef>
              <a:buAutoNum type="arabicPeriod"/>
            </a:pPr>
            <a:r>
              <a:rPr lang="en-US" baseline="0" dirty="0" smtClean="0"/>
              <a:t>Related works comparison? Few data?</a:t>
            </a:r>
          </a:p>
          <a:p>
            <a:pPr marL="228600" lvl="0" indent="-228600" rtl="0">
              <a:spcBef>
                <a:spcPts val="0"/>
              </a:spcBef>
              <a:buAutoNum type="arabicPeriod"/>
            </a:pPr>
            <a:endParaRPr lang="en-US" baseline="0" dirty="0"/>
          </a:p>
          <a:p>
            <a:pPr marL="228600" lvl="0" indent="-228600" rtl="0">
              <a:spcBef>
                <a:spcPts val="0"/>
              </a:spcBef>
              <a:buAutoNum type="arabicPeriod"/>
            </a:pPr>
            <a:r>
              <a:rPr lang="en-US" baseline="0" dirty="0" smtClean="0"/>
              <a:t>Image transformation?</a:t>
            </a:r>
          </a:p>
          <a:p>
            <a:pPr marL="228600" lvl="0" indent="-228600" rtl="0">
              <a:spcBef>
                <a:spcPts val="0"/>
              </a:spcBef>
              <a:buAutoNum type="arabicPeriod"/>
            </a:pPr>
            <a:endParaRPr lang="en-US" baseline="0" dirty="0" smtClean="0"/>
          </a:p>
          <a:p>
            <a:pPr marL="228600" lvl="0" indent="-228600" rtl="0">
              <a:spcBef>
                <a:spcPts val="0"/>
              </a:spcBef>
              <a:buAutoNum type="arabicPeriod"/>
            </a:pPr>
            <a:r>
              <a:rPr lang="en-US" baseline="0" dirty="0" smtClean="0"/>
              <a:t>Why transform to colorful image?</a:t>
            </a:r>
          </a:p>
          <a:p>
            <a:pPr marL="228600" lvl="0" indent="-228600" rtl="0">
              <a:spcBef>
                <a:spcPts val="0"/>
              </a:spcBef>
              <a:buAutoNum type="arabicPeriod"/>
            </a:pPr>
            <a:endParaRPr lang="en-US" baseline="0" dirty="0" smtClean="0"/>
          </a:p>
          <a:p>
            <a:pPr marL="228600" lvl="0" indent="-228600" rtl="0">
              <a:spcBef>
                <a:spcPts val="0"/>
              </a:spcBef>
              <a:buAutoNum type="arabicPeriod"/>
            </a:pPr>
            <a:r>
              <a:rPr lang="en-US" baseline="0" dirty="0" err="1" smtClean="0"/>
              <a:t>Exp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concate</a:t>
            </a:r>
            <a:r>
              <a:rPr lang="en-US" baseline="0" dirty="0" smtClean="0"/>
              <a:t> 2 visual features? </a:t>
            </a:r>
          </a:p>
          <a:p>
            <a:pPr marL="228600" lvl="0" indent="-228600" rtl="0">
              <a:spcBef>
                <a:spcPts val="0"/>
              </a:spcBef>
              <a:buAutoNum type="arabicPeriod"/>
            </a:pPr>
            <a:endParaRPr lang="en-US" baseline="0" dirty="0" smtClean="0"/>
          </a:p>
          <a:p>
            <a:pPr marL="0" lvl="0" indent="0" rtl="0">
              <a:spcBef>
                <a:spcPts val="0"/>
              </a:spcBef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elder fall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 u="sng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https://www.windowssearch-exp.com/images/search?q=Falling+with+Elderly+Patients&amp;FORM=RESTAB</a:t>
            </a:r>
          </a:p>
          <a:p>
            <a:pPr lvl="0" rtl="0">
              <a:spcBef>
                <a:spcPts val="0"/>
              </a:spcBef>
              <a:buNone/>
            </a:pPr>
            <a:endParaRPr sz="12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2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play </a:t>
            </a:r>
            <a:r>
              <a:rPr lang="en-US" sz="1200" dirty="0" err="1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kinect</a:t>
            </a:r>
            <a:endParaRPr lang="en-US" sz="12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200" u="sng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http://www.dualshockers.com/2010/08/01/the-hype-of-natal-vs-the-reality-of-kinect/</a:t>
            </a:r>
          </a:p>
          <a:p>
            <a:pPr lvl="0" rtl="0">
              <a:spcBef>
                <a:spcPts val="0"/>
              </a:spcBef>
              <a:buNone/>
            </a:pPr>
            <a:endParaRPr sz="12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2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shopper behavior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 u="sng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http://brandshare.us/blog/read/shopper-v.-consumer-why-shopper-behavior-matters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 u="sng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/>
              </a:rPr>
              <a:t>http://www.packageinsight.com/blog/eye-tracking-for-brand-visibility</a:t>
            </a:r>
          </a:p>
          <a:p>
            <a:pPr lvl="0" rtl="0">
              <a:spcBef>
                <a:spcPts val="0"/>
              </a:spcBef>
              <a:buNone/>
            </a:pPr>
            <a:endParaRPr sz="12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8" name="Shape 5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0" name="Shape 5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5" name="Shape 5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5" name="Shape 5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5" name="Shape 5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3" name="Shape 6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Shape 6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 important topic on video understanding, computer vision, elders monitoring, </a:t>
            </a:r>
            <a:r>
              <a:rPr lang="en-US" sz="1200" dirty="0" err="1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etc</a:t>
            </a:r>
            <a:endParaRPr lang="en-US" sz="12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2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Could be achieved by analyzing videos, sensor data, </a:t>
            </a:r>
            <a:r>
              <a:rPr lang="en-US" sz="1200" dirty="0" err="1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WiFi</a:t>
            </a:r>
            <a:r>
              <a:rPr lang="en-US" sz="12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signals</a:t>
            </a:r>
          </a:p>
          <a:p>
            <a:pPr lvl="0" rtl="0">
              <a:spcBef>
                <a:spcPts val="0"/>
              </a:spcBef>
              <a:buNone/>
            </a:pPr>
            <a:endParaRPr sz="12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2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run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 u="sng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http://giphy.com/gifs/every-problems-runner-Vd3OOsdcubMZO</a:t>
            </a:r>
          </a:p>
          <a:p>
            <a:pPr lvl="0" rtl="0">
              <a:spcBef>
                <a:spcPts val="0"/>
              </a:spcBef>
              <a:buNone/>
            </a:pPr>
            <a:endParaRPr sz="12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2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camera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 u="sng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http://chinese.vr-zone.com/82003/sony-fdr-ax1-4k-camera-with-2160p-exmor-cmos-show-at-ifa-09042013/</a:t>
            </a:r>
          </a:p>
          <a:p>
            <a:pPr lvl="0" rtl="0">
              <a:spcBef>
                <a:spcPts val="0"/>
              </a:spcBef>
              <a:buNone/>
            </a:pPr>
            <a:endParaRPr sz="12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2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手環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 u="sng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https://tw.mall.yahoo.com/item/%E6%9C%AA%E6%8B%86%E5%B0%81-%E7%8F%BE%E8%B2%A8-%E5%8E%9F%E5%BB%A0%E5%B0%8F%E7%B1%B3%E6%89%8B%E7%92%B0-%E9%81%8B%E5%8B%95%E6%89%8B%E7%92%B0-%E6%99%BA%E6%85%A7%E6%89%8B%E7%92%B0-%E5%B0%8F%E7%B1%B3%E5%AE%98%E7%B6%B2-p092173287775</a:t>
            </a:r>
          </a:p>
          <a:p>
            <a:pPr lvl="0" rtl="0">
              <a:spcBef>
                <a:spcPts val="0"/>
              </a:spcBef>
              <a:buNone/>
            </a:pPr>
            <a:endParaRPr sz="12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2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gyroscope data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 u="sng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/>
              </a:rPr>
              <a:t>http://tom.pycke.be/mav/70/gyroscope-to-roll-pitch-and-yaw</a:t>
            </a:r>
          </a:p>
          <a:p>
            <a:pPr lvl="0" rtl="0">
              <a:spcBef>
                <a:spcPts val="0"/>
              </a:spcBef>
              <a:buNone/>
            </a:pPr>
            <a:endParaRPr sz="12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200" dirty="0" err="1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wifi</a:t>
            </a:r>
            <a:endParaRPr lang="en-US" sz="12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200" u="sng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/>
              </a:rPr>
              <a:t>http://egsimcard.com.tw/</a:t>
            </a:r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Shape 6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9" name="Shape 6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through wall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http://sine.ni.com/cs/app/doc/p/id/cs-16238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2000"/>
              </a:spcBef>
              <a:buNone/>
            </a:pPr>
            <a:r>
              <a:rPr lang="en-US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Almost available everywhere</a:t>
            </a:r>
          </a:p>
          <a:p>
            <a:pPr lvl="0" rtl="0">
              <a:spcBef>
                <a:spcPts val="2000"/>
              </a:spcBef>
              <a:buNone/>
            </a:pPr>
            <a:r>
              <a:rPr lang="en-US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Better coverage</a:t>
            </a:r>
          </a:p>
          <a:p>
            <a:pPr lvl="0" rtl="0">
              <a:spcBef>
                <a:spcPts val="2000"/>
              </a:spcBef>
              <a:buNone/>
            </a:pPr>
            <a:r>
              <a:rPr lang="en-US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Work in any places and any light conditions</a:t>
            </a:r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through wall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u="sng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http://sine.ni.com/cs/app/doc/p/id/cs-16238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dirty="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2000"/>
              </a:spcBef>
              <a:buNone/>
            </a:pPr>
            <a:r>
              <a:rPr lang="en-US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Almost available everywhere</a:t>
            </a:r>
          </a:p>
          <a:p>
            <a:pPr lvl="0" rtl="0">
              <a:spcBef>
                <a:spcPts val="2000"/>
              </a:spcBef>
              <a:buNone/>
            </a:pPr>
            <a:r>
              <a:rPr lang="en-US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Better coverage</a:t>
            </a:r>
          </a:p>
          <a:p>
            <a:pPr lvl="0" rtl="0">
              <a:spcBef>
                <a:spcPts val="2000"/>
              </a:spcBef>
              <a:buNone/>
            </a:pPr>
            <a:r>
              <a:rPr lang="en-US" dirty="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Work in any places and any light conditions</a:t>
            </a:r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1328166" y="1295400"/>
            <a:ext cx="6487667" cy="315288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</a:pPr>
            <a:endParaRPr sz="3200" b="0" i="0" u="none" strike="noStrike" cap="none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ctrTitle"/>
          </p:nvPr>
        </p:nvSpPr>
        <p:spPr>
          <a:xfrm>
            <a:off x="1322920" y="1523999"/>
            <a:ext cx="6498157" cy="17248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ubTitle" idx="1"/>
          </p:nvPr>
        </p:nvSpPr>
        <p:spPr>
          <a:xfrm>
            <a:off x="1322920" y="3299012"/>
            <a:ext cx="6498159" cy="9166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22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2364922" y="6275667"/>
            <a:ext cx="4408681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smtClean="0"/>
              <a:t>WiFi Action Recognition via Vision Based Methods</a:t>
            </a:r>
            <a:endParaRPr lang="en-US" dirty="0" smtClea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264457" y="6275667"/>
            <a:ext cx="1574927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lang="en-US" dirty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7897906" y="627566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 sz="1800"/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endParaRPr lang="en-US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533397" y="611872"/>
            <a:ext cx="4079545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533397" y="1787856"/>
            <a:ext cx="4079545" cy="37201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pic" idx="2"/>
          </p:nvPr>
        </p:nvSpPr>
        <p:spPr>
          <a:xfrm>
            <a:off x="5090617" y="359390"/>
            <a:ext cx="3657600" cy="53180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3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2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2364922" y="6275667"/>
            <a:ext cx="4408681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smtClean="0"/>
              <a:t>WiFi Action Recognition via Vision Based Methods</a:t>
            </a:r>
            <a:endParaRPr lang="en-US" dirty="0" smtClea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264457" y="6275667"/>
            <a:ext cx="1574927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lang="en-US" dirty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7897906" y="627566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 sz="1800"/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endParaRPr lang="en-US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 rot="5400000">
            <a:off x="2398711" y="-249237"/>
            <a:ext cx="4343400" cy="8042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9250" marR="0" lvl="0" indent="-16509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368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31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5842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4889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5207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5048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Shape 8"/>
          <p:cNvSpPr txBox="1">
            <a:spLocks noGrp="1"/>
          </p:cNvSpPr>
          <p:nvPr>
            <p:ph type="dt" idx="10"/>
          </p:nvPr>
        </p:nvSpPr>
        <p:spPr>
          <a:xfrm>
            <a:off x="2364922" y="6275667"/>
            <a:ext cx="4408681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smtClean="0"/>
              <a:t>WiFi Action Recognition via Vision Based Methods</a:t>
            </a:r>
            <a:endParaRPr lang="en-US" dirty="0" smtClean="0"/>
          </a:p>
        </p:txBody>
      </p:sp>
      <p:sp>
        <p:nvSpPr>
          <p:cNvPr id="8" name="Shape 9"/>
          <p:cNvSpPr txBox="1">
            <a:spLocks noGrp="1"/>
          </p:cNvSpPr>
          <p:nvPr>
            <p:ph type="ftr" idx="11"/>
          </p:nvPr>
        </p:nvSpPr>
        <p:spPr>
          <a:xfrm>
            <a:off x="264457" y="6275667"/>
            <a:ext cx="1574927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lang="en-US" dirty="0"/>
          </a:p>
        </p:txBody>
      </p:sp>
      <p:sp>
        <p:nvSpPr>
          <p:cNvPr id="9" name="Shape 10"/>
          <p:cNvSpPr txBox="1">
            <a:spLocks noGrp="1"/>
          </p:cNvSpPr>
          <p:nvPr>
            <p:ph type="sldNum" idx="12"/>
          </p:nvPr>
        </p:nvSpPr>
        <p:spPr>
          <a:xfrm>
            <a:off x="7897906" y="627566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 sz="1800"/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endParaRPr lang="en-US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 rot="5400000">
            <a:off x="5344142" y="2393951"/>
            <a:ext cx="5575300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 rot="5400000">
            <a:off x="1106486" y="-188912"/>
            <a:ext cx="5575300" cy="66897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9250" marR="0" lvl="0" indent="-16509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368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31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5842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4889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5207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5048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Shape 8"/>
          <p:cNvSpPr txBox="1">
            <a:spLocks noGrp="1"/>
          </p:cNvSpPr>
          <p:nvPr>
            <p:ph type="dt" idx="10"/>
          </p:nvPr>
        </p:nvSpPr>
        <p:spPr>
          <a:xfrm>
            <a:off x="2364922" y="6275667"/>
            <a:ext cx="4408681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smtClean="0"/>
              <a:t>WiFi Action Recognition via Vision Based Methods</a:t>
            </a:r>
            <a:endParaRPr lang="en-US" dirty="0" smtClean="0"/>
          </a:p>
        </p:txBody>
      </p:sp>
      <p:sp>
        <p:nvSpPr>
          <p:cNvPr id="8" name="Shape 9"/>
          <p:cNvSpPr txBox="1">
            <a:spLocks noGrp="1"/>
          </p:cNvSpPr>
          <p:nvPr>
            <p:ph type="ftr" idx="11"/>
          </p:nvPr>
        </p:nvSpPr>
        <p:spPr>
          <a:xfrm>
            <a:off x="264457" y="6275667"/>
            <a:ext cx="1574927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lang="en-US" dirty="0"/>
          </a:p>
        </p:txBody>
      </p:sp>
      <p:sp>
        <p:nvSpPr>
          <p:cNvPr id="9" name="Shape 10"/>
          <p:cNvSpPr txBox="1">
            <a:spLocks noGrp="1"/>
          </p:cNvSpPr>
          <p:nvPr>
            <p:ph type="sldNum" idx="12"/>
          </p:nvPr>
        </p:nvSpPr>
        <p:spPr>
          <a:xfrm>
            <a:off x="7897906" y="627566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 sz="1800"/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endParaRPr lang="en-US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276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9250" marR="0" lvl="0" indent="-16509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368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31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5842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4889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5207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5048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Shape 8"/>
          <p:cNvSpPr txBox="1">
            <a:spLocks noGrp="1"/>
          </p:cNvSpPr>
          <p:nvPr>
            <p:ph type="dt" idx="10"/>
          </p:nvPr>
        </p:nvSpPr>
        <p:spPr>
          <a:xfrm>
            <a:off x="2364922" y="6275667"/>
            <a:ext cx="4408681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smtClean="0"/>
              <a:t>WiFi Action Recognition via Vision Based Methods</a:t>
            </a:r>
            <a:endParaRPr lang="en-US" dirty="0" smtClean="0"/>
          </a:p>
        </p:txBody>
      </p:sp>
      <p:sp>
        <p:nvSpPr>
          <p:cNvPr id="8" name="Shape 9"/>
          <p:cNvSpPr txBox="1">
            <a:spLocks noGrp="1"/>
          </p:cNvSpPr>
          <p:nvPr>
            <p:ph type="ftr" idx="11"/>
          </p:nvPr>
        </p:nvSpPr>
        <p:spPr>
          <a:xfrm>
            <a:off x="264457" y="6275667"/>
            <a:ext cx="1574927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lang="en-US" dirty="0"/>
          </a:p>
        </p:txBody>
      </p:sp>
      <p:sp>
        <p:nvSpPr>
          <p:cNvPr id="9" name="Shape 10"/>
          <p:cNvSpPr txBox="1">
            <a:spLocks noGrp="1"/>
          </p:cNvSpPr>
          <p:nvPr>
            <p:ph type="sldNum" idx="12"/>
          </p:nvPr>
        </p:nvSpPr>
        <p:spPr>
          <a:xfrm>
            <a:off x="7897906" y="627566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 sz="1800"/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endParaRPr lang="en-US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ctrTitle"/>
          </p:nvPr>
        </p:nvSpPr>
        <p:spPr>
          <a:xfrm>
            <a:off x="363537" y="3352801"/>
            <a:ext cx="8416924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ubTitle" idx="1"/>
          </p:nvPr>
        </p:nvSpPr>
        <p:spPr>
          <a:xfrm>
            <a:off x="363537" y="4771028"/>
            <a:ext cx="8416924" cy="9726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22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pic" idx="2"/>
          </p:nvPr>
        </p:nvSpPr>
        <p:spPr>
          <a:xfrm>
            <a:off x="370980" y="363537"/>
            <a:ext cx="8402039" cy="283686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3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2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2364922" y="6275667"/>
            <a:ext cx="4408681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smtClean="0"/>
              <a:t>WiFi Action Recognition via Vision Based Methods</a:t>
            </a:r>
            <a:endParaRPr lang="en-US" dirty="0" smtClea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264457" y="6275667"/>
            <a:ext cx="1574927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lang="en-US" dirty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7897906" y="627566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 sz="1800"/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endParaRPr lang="en-US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549275" y="2403142"/>
            <a:ext cx="8056561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549275" y="3736005"/>
            <a:ext cx="8056561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Shape 8"/>
          <p:cNvSpPr txBox="1">
            <a:spLocks noGrp="1"/>
          </p:cNvSpPr>
          <p:nvPr>
            <p:ph type="dt" idx="10"/>
          </p:nvPr>
        </p:nvSpPr>
        <p:spPr>
          <a:xfrm>
            <a:off x="2364922" y="6275667"/>
            <a:ext cx="4408681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smtClean="0"/>
              <a:t>WiFi Action Recognition via Vision Based Methods</a:t>
            </a:r>
            <a:endParaRPr lang="en-US" dirty="0" smtClean="0"/>
          </a:p>
        </p:txBody>
      </p:sp>
      <p:sp>
        <p:nvSpPr>
          <p:cNvPr id="8" name="Shape 9"/>
          <p:cNvSpPr txBox="1">
            <a:spLocks noGrp="1"/>
          </p:cNvSpPr>
          <p:nvPr>
            <p:ph type="ftr" idx="11"/>
          </p:nvPr>
        </p:nvSpPr>
        <p:spPr>
          <a:xfrm>
            <a:off x="264457" y="6275667"/>
            <a:ext cx="1574927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lang="en-US" dirty="0"/>
          </a:p>
        </p:txBody>
      </p:sp>
      <p:sp>
        <p:nvSpPr>
          <p:cNvPr id="9" name="Shape 10"/>
          <p:cNvSpPr txBox="1">
            <a:spLocks noGrp="1"/>
          </p:cNvSpPr>
          <p:nvPr>
            <p:ph type="sldNum" idx="12"/>
          </p:nvPr>
        </p:nvSpPr>
        <p:spPr>
          <a:xfrm>
            <a:off x="7897906" y="627566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 sz="1800"/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endParaRPr lang="en-US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3840479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9250" marR="0" lvl="0" indent="-69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0287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4254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5842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4889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5207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5048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2"/>
          </p:nvPr>
        </p:nvSpPr>
        <p:spPr>
          <a:xfrm>
            <a:off x="4751071" y="1600200"/>
            <a:ext cx="3840479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9250" marR="0" lvl="0" indent="-69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0287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4254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5842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4889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5207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5048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2364922" y="6275667"/>
            <a:ext cx="4408681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smtClean="0"/>
              <a:t>WiFi Action Recognition via Vision Based Methods</a:t>
            </a:r>
            <a:endParaRPr lang="en-US" dirty="0" smtClea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264457" y="6275667"/>
            <a:ext cx="1574927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lang="en-US" dirty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7897906" y="627566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 sz="1800"/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endParaRPr lang="en-US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549274" y="1453224"/>
            <a:ext cx="3840479" cy="7508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2400" b="0" i="0" u="none" strike="noStrike" cap="none">
                <a:solidFill>
                  <a:srgbClr val="6DB7D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20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8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2"/>
          </p:nvPr>
        </p:nvSpPr>
        <p:spPr>
          <a:xfrm>
            <a:off x="549274" y="2347415"/>
            <a:ext cx="3840479" cy="35961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9250" marR="0" lvl="0" indent="-69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0287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4254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5842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4889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787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7556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7715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7556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3"/>
          </p:nvPr>
        </p:nvSpPr>
        <p:spPr>
          <a:xfrm>
            <a:off x="4751069" y="1453224"/>
            <a:ext cx="3840479" cy="7508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2400" b="0" i="0" u="none" strike="noStrike" cap="none">
                <a:solidFill>
                  <a:srgbClr val="6DB7D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20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8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600" b="1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4"/>
          </p:nvPr>
        </p:nvSpPr>
        <p:spPr>
          <a:xfrm>
            <a:off x="4751069" y="2347415"/>
            <a:ext cx="3840479" cy="35961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9250" marR="0" lvl="0" indent="-69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0287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4254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5842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4889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787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7556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7715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7556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" name="Shape 8"/>
          <p:cNvSpPr txBox="1">
            <a:spLocks noGrp="1"/>
          </p:cNvSpPr>
          <p:nvPr>
            <p:ph type="dt" idx="10"/>
          </p:nvPr>
        </p:nvSpPr>
        <p:spPr>
          <a:xfrm>
            <a:off x="2364922" y="6275667"/>
            <a:ext cx="4408681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smtClean="0"/>
              <a:t>WiFi Action Recognition via Vision Based Methods</a:t>
            </a:r>
            <a:endParaRPr lang="en-US" dirty="0" smtClean="0"/>
          </a:p>
        </p:txBody>
      </p:sp>
      <p:sp>
        <p:nvSpPr>
          <p:cNvPr id="11" name="Shape 9"/>
          <p:cNvSpPr txBox="1">
            <a:spLocks noGrp="1"/>
          </p:cNvSpPr>
          <p:nvPr>
            <p:ph type="ftr" idx="11"/>
          </p:nvPr>
        </p:nvSpPr>
        <p:spPr>
          <a:xfrm>
            <a:off x="264457" y="6275667"/>
            <a:ext cx="1574927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lang="en-US" dirty="0"/>
          </a:p>
        </p:txBody>
      </p:sp>
      <p:sp>
        <p:nvSpPr>
          <p:cNvPr id="12" name="Shape 10"/>
          <p:cNvSpPr txBox="1">
            <a:spLocks noGrp="1"/>
          </p:cNvSpPr>
          <p:nvPr>
            <p:ph type="sldNum" idx="12"/>
          </p:nvPr>
        </p:nvSpPr>
        <p:spPr>
          <a:xfrm>
            <a:off x="7897906" y="627566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 sz="1800"/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endParaRPr lang="en-US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" name="Shape 8"/>
          <p:cNvSpPr txBox="1">
            <a:spLocks noGrp="1"/>
          </p:cNvSpPr>
          <p:nvPr>
            <p:ph type="dt" idx="10"/>
          </p:nvPr>
        </p:nvSpPr>
        <p:spPr>
          <a:xfrm>
            <a:off x="2364922" y="6275667"/>
            <a:ext cx="4408681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smtClean="0"/>
              <a:t>WiFi Action Recognition via Vision Based Methods</a:t>
            </a:r>
            <a:endParaRPr lang="en-US" dirty="0" smtClean="0"/>
          </a:p>
        </p:txBody>
      </p:sp>
      <p:sp>
        <p:nvSpPr>
          <p:cNvPr id="7" name="Shape 9"/>
          <p:cNvSpPr txBox="1">
            <a:spLocks noGrp="1"/>
          </p:cNvSpPr>
          <p:nvPr>
            <p:ph type="ftr" idx="11"/>
          </p:nvPr>
        </p:nvSpPr>
        <p:spPr>
          <a:xfrm>
            <a:off x="264457" y="6275667"/>
            <a:ext cx="1574927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lang="en-US" dirty="0"/>
          </a:p>
        </p:txBody>
      </p:sp>
      <p:sp>
        <p:nvSpPr>
          <p:cNvPr id="8" name="Shape 10"/>
          <p:cNvSpPr txBox="1">
            <a:spLocks noGrp="1"/>
          </p:cNvSpPr>
          <p:nvPr>
            <p:ph type="sldNum" idx="12"/>
          </p:nvPr>
        </p:nvSpPr>
        <p:spPr>
          <a:xfrm>
            <a:off x="7897906" y="627566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 sz="1800"/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endParaRPr lang="en-US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"/>
          <p:cNvSpPr txBox="1">
            <a:spLocks noGrp="1"/>
          </p:cNvSpPr>
          <p:nvPr>
            <p:ph type="dt" idx="10"/>
          </p:nvPr>
        </p:nvSpPr>
        <p:spPr>
          <a:xfrm>
            <a:off x="2364922" y="6275667"/>
            <a:ext cx="4408681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smtClean="0"/>
              <a:t>WiFi Action Recognition via Vision Based Methods</a:t>
            </a:r>
            <a:endParaRPr lang="en-US" dirty="0" smtClean="0"/>
          </a:p>
        </p:txBody>
      </p:sp>
      <p:sp>
        <p:nvSpPr>
          <p:cNvPr id="6" name="Shape 9"/>
          <p:cNvSpPr txBox="1">
            <a:spLocks noGrp="1"/>
          </p:cNvSpPr>
          <p:nvPr>
            <p:ph type="ftr" idx="11"/>
          </p:nvPr>
        </p:nvSpPr>
        <p:spPr>
          <a:xfrm>
            <a:off x="264457" y="6275667"/>
            <a:ext cx="1574927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lang="en-US" dirty="0"/>
          </a:p>
        </p:txBody>
      </p:sp>
      <p:sp>
        <p:nvSpPr>
          <p:cNvPr id="7" name="Shape 10"/>
          <p:cNvSpPr txBox="1">
            <a:spLocks noGrp="1"/>
          </p:cNvSpPr>
          <p:nvPr>
            <p:ph type="sldNum" idx="12"/>
          </p:nvPr>
        </p:nvSpPr>
        <p:spPr>
          <a:xfrm>
            <a:off x="7897906" y="627566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 sz="1800"/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endParaRPr lang="en-US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4742823" y="368300"/>
            <a:ext cx="3840479" cy="557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9250" marR="0" lvl="0" indent="-43179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63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4254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5842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4889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95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11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95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2364922" y="6275667"/>
            <a:ext cx="4408681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smtClean="0"/>
              <a:t>WiFi Action Recognition via Vision Based Methods</a:t>
            </a:r>
            <a:endParaRPr lang="en-US" dirty="0" smtClea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264457" y="6275667"/>
            <a:ext cx="1574927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lang="en-US" dirty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7897906" y="627566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 sz="1800"/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endParaRPr lang="en-US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276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9250" marR="0" lvl="0" indent="-16509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368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31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5842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4889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5207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5048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Shape 8"/>
          <p:cNvSpPr txBox="1">
            <a:spLocks noGrp="1"/>
          </p:cNvSpPr>
          <p:nvPr>
            <p:ph type="dt" idx="2"/>
          </p:nvPr>
        </p:nvSpPr>
        <p:spPr>
          <a:xfrm>
            <a:off x="2364922" y="6275667"/>
            <a:ext cx="4408681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smtClean="0"/>
              <a:t>WiFi Action Recognition via Vision Based Methods</a:t>
            </a:r>
            <a:endParaRPr lang="en-US" dirty="0" smtClean="0"/>
          </a:p>
        </p:txBody>
      </p:sp>
      <p:sp>
        <p:nvSpPr>
          <p:cNvPr id="8" name="Shape 9"/>
          <p:cNvSpPr txBox="1">
            <a:spLocks noGrp="1"/>
          </p:cNvSpPr>
          <p:nvPr>
            <p:ph type="ftr" idx="3"/>
          </p:nvPr>
        </p:nvSpPr>
        <p:spPr>
          <a:xfrm>
            <a:off x="264457" y="6275667"/>
            <a:ext cx="1574927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lang="en-US" dirty="0"/>
          </a:p>
        </p:txBody>
      </p:sp>
      <p:sp>
        <p:nvSpPr>
          <p:cNvPr id="9" name="Shape 10"/>
          <p:cNvSpPr txBox="1">
            <a:spLocks noGrp="1"/>
          </p:cNvSpPr>
          <p:nvPr>
            <p:ph type="sldNum" idx="4"/>
          </p:nvPr>
        </p:nvSpPr>
        <p:spPr>
          <a:xfrm>
            <a:off x="7897906" y="627566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>
              <a:defRPr sz="1600"/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endParaRPr lang="en-US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23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47.jpg"/><Relationship Id="rId5" Type="http://schemas.openxmlformats.org/officeDocument/2006/relationships/image" Target="../media/image4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microsoft.com/office/2007/relationships/hdphoto" Target="../media/hdphoto1.wdp"/><Relationship Id="rId5" Type="http://schemas.openxmlformats.org/officeDocument/2006/relationships/image" Target="../media/image49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microsoft.com/office/2007/relationships/hdphoto" Target="../media/hdphoto3.wdp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microsoft.com/office/2007/relationships/hdphoto" Target="../media/hdphoto4.wdp"/><Relationship Id="rId5" Type="http://schemas.microsoft.com/office/2007/relationships/hdphoto" Target="../media/hdphoto5.wdp"/><Relationship Id="rId6" Type="http://schemas.microsoft.com/office/2007/relationships/hdphoto" Target="../media/hdphoto6.wdp"/><Relationship Id="rId7" Type="http://schemas.microsoft.com/office/2007/relationships/hdphoto" Target="../media/hdphoto7.wdp"/><Relationship Id="rId8" Type="http://schemas.openxmlformats.org/officeDocument/2006/relationships/image" Target="../media/image51.png"/><Relationship Id="rId9" Type="http://schemas.openxmlformats.org/officeDocument/2006/relationships/image" Target="../media/image54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mailto:b99902080@ntu.edu.tw" TargetMode="External"/><Relationship Id="rId5" Type="http://schemas.openxmlformats.org/officeDocument/2006/relationships/hyperlink" Target="mailto:b99902105@gmail.com" TargetMode="External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gif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群組 109"/>
          <p:cNvGrpSpPr/>
          <p:nvPr/>
        </p:nvGrpSpPr>
        <p:grpSpPr>
          <a:xfrm>
            <a:off x="0" y="6021288"/>
            <a:ext cx="9144000" cy="828000"/>
            <a:chOff x="0" y="6021288"/>
            <a:chExt cx="9144000" cy="828000"/>
          </a:xfrm>
        </p:grpSpPr>
        <p:sp>
          <p:nvSpPr>
            <p:cNvPr id="65" name="矩形 110"/>
            <p:cNvSpPr/>
            <p:nvPr userDrawn="1"/>
          </p:nvSpPr>
          <p:spPr>
            <a:xfrm>
              <a:off x="0" y="6021288"/>
              <a:ext cx="9144000" cy="828000"/>
            </a:xfrm>
            <a:prstGeom prst="rect">
              <a:avLst/>
            </a:prstGeom>
            <a:solidFill>
              <a:schemeClr val="bg1">
                <a:lumMod val="8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66" name="圖片 111" descr="cmlab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179512" y="6033768"/>
              <a:ext cx="2339752" cy="811532"/>
            </a:xfrm>
            <a:prstGeom prst="rect">
              <a:avLst/>
            </a:prstGeom>
          </p:spPr>
        </p:pic>
        <p:grpSp>
          <p:nvGrpSpPr>
            <p:cNvPr id="67" name="群組 68"/>
            <p:cNvGrpSpPr/>
            <p:nvPr userDrawn="1"/>
          </p:nvGrpSpPr>
          <p:grpSpPr>
            <a:xfrm>
              <a:off x="4427984" y="6079194"/>
              <a:ext cx="4545012" cy="747434"/>
              <a:chOff x="1323132" y="6065942"/>
              <a:chExt cx="4545012" cy="747434"/>
            </a:xfrm>
          </p:grpSpPr>
          <p:sp>
            <p:nvSpPr>
              <p:cNvPr id="68" name="橢圓 113"/>
              <p:cNvSpPr/>
              <p:nvPr/>
            </p:nvSpPr>
            <p:spPr>
              <a:xfrm>
                <a:off x="3088095" y="607025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" name="橢圓 114"/>
              <p:cNvSpPr/>
              <p:nvPr/>
            </p:nvSpPr>
            <p:spPr>
              <a:xfrm>
                <a:off x="3377901" y="607025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" name="橢圓 115"/>
              <p:cNvSpPr/>
              <p:nvPr/>
            </p:nvSpPr>
            <p:spPr>
              <a:xfrm>
                <a:off x="3136407" y="6400959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" name="橢圓 116"/>
              <p:cNvSpPr/>
              <p:nvPr/>
            </p:nvSpPr>
            <p:spPr>
              <a:xfrm>
                <a:off x="3136407" y="666009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2" name="橢圓 117"/>
              <p:cNvSpPr/>
              <p:nvPr/>
            </p:nvSpPr>
            <p:spPr>
              <a:xfrm>
                <a:off x="3426208" y="6400959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3" name="橢圓 118"/>
              <p:cNvSpPr/>
              <p:nvPr/>
            </p:nvSpPr>
            <p:spPr>
              <a:xfrm>
                <a:off x="3426208" y="666009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4" name="橢圓 119"/>
              <p:cNvSpPr/>
              <p:nvPr/>
            </p:nvSpPr>
            <p:spPr>
              <a:xfrm>
                <a:off x="3673415" y="607025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5" name="橢圓 120"/>
              <p:cNvSpPr/>
              <p:nvPr/>
            </p:nvSpPr>
            <p:spPr>
              <a:xfrm>
                <a:off x="3963221" y="607025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6" name="橢圓 121"/>
              <p:cNvSpPr/>
              <p:nvPr/>
            </p:nvSpPr>
            <p:spPr>
              <a:xfrm>
                <a:off x="3721727" y="6400959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7" name="橢圓 122"/>
              <p:cNvSpPr/>
              <p:nvPr/>
            </p:nvSpPr>
            <p:spPr>
              <a:xfrm>
                <a:off x="4011528" y="6400959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8" name="橢圓 123"/>
              <p:cNvSpPr/>
              <p:nvPr/>
            </p:nvSpPr>
            <p:spPr>
              <a:xfrm>
                <a:off x="4011528" y="666009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9" name="橢圓 124"/>
              <p:cNvSpPr/>
              <p:nvPr/>
            </p:nvSpPr>
            <p:spPr>
              <a:xfrm>
                <a:off x="3673420" y="661178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0" name="橢圓 125"/>
              <p:cNvSpPr/>
              <p:nvPr/>
            </p:nvSpPr>
            <p:spPr>
              <a:xfrm>
                <a:off x="4252234" y="607025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1" name="橢圓 126"/>
              <p:cNvSpPr/>
              <p:nvPr/>
            </p:nvSpPr>
            <p:spPr>
              <a:xfrm>
                <a:off x="4252239" y="6352653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2" name="橢圓 127"/>
              <p:cNvSpPr/>
              <p:nvPr/>
            </p:nvSpPr>
            <p:spPr>
              <a:xfrm>
                <a:off x="4590347" y="611856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3" name="橢圓 128"/>
              <p:cNvSpPr/>
              <p:nvPr/>
            </p:nvSpPr>
            <p:spPr>
              <a:xfrm>
                <a:off x="4590347" y="6400959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4" name="橢圓 129"/>
              <p:cNvSpPr/>
              <p:nvPr/>
            </p:nvSpPr>
            <p:spPr>
              <a:xfrm>
                <a:off x="4590347" y="666009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130"/>
              <p:cNvSpPr/>
              <p:nvPr/>
            </p:nvSpPr>
            <p:spPr>
              <a:xfrm>
                <a:off x="4252239" y="661178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131"/>
              <p:cNvSpPr/>
              <p:nvPr/>
            </p:nvSpPr>
            <p:spPr>
              <a:xfrm>
                <a:off x="4853489" y="6070491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7" name="橢圓 132"/>
              <p:cNvSpPr/>
              <p:nvPr/>
            </p:nvSpPr>
            <p:spPr>
              <a:xfrm>
                <a:off x="4901800" y="6401192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133"/>
              <p:cNvSpPr/>
              <p:nvPr/>
            </p:nvSpPr>
            <p:spPr>
              <a:xfrm>
                <a:off x="4901800" y="6660327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134"/>
              <p:cNvSpPr/>
              <p:nvPr/>
            </p:nvSpPr>
            <p:spPr>
              <a:xfrm>
                <a:off x="5191602" y="6401192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0" name="橢圓 135"/>
              <p:cNvSpPr/>
              <p:nvPr/>
            </p:nvSpPr>
            <p:spPr>
              <a:xfrm>
                <a:off x="5191602" y="6660327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136"/>
              <p:cNvSpPr/>
              <p:nvPr/>
            </p:nvSpPr>
            <p:spPr>
              <a:xfrm>
                <a:off x="5191602" y="611856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137"/>
              <p:cNvSpPr/>
              <p:nvPr/>
            </p:nvSpPr>
            <p:spPr>
              <a:xfrm>
                <a:off x="5424921" y="6070491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3" name="橢圓 138"/>
              <p:cNvSpPr/>
              <p:nvPr/>
            </p:nvSpPr>
            <p:spPr>
              <a:xfrm>
                <a:off x="5473233" y="6660327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139"/>
              <p:cNvSpPr/>
              <p:nvPr/>
            </p:nvSpPr>
            <p:spPr>
              <a:xfrm>
                <a:off x="5771553" y="6401192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140"/>
              <p:cNvSpPr/>
              <p:nvPr/>
            </p:nvSpPr>
            <p:spPr>
              <a:xfrm>
                <a:off x="5771553" y="6660327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橢圓 141"/>
              <p:cNvSpPr/>
              <p:nvPr/>
            </p:nvSpPr>
            <p:spPr>
              <a:xfrm>
                <a:off x="5771553" y="611856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142"/>
              <p:cNvSpPr/>
              <p:nvPr/>
            </p:nvSpPr>
            <p:spPr>
              <a:xfrm>
                <a:off x="5424921" y="6352885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143"/>
              <p:cNvSpPr/>
              <p:nvPr/>
            </p:nvSpPr>
            <p:spPr>
              <a:xfrm>
                <a:off x="1323132" y="606594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9" name="橢圓 144"/>
              <p:cNvSpPr/>
              <p:nvPr/>
            </p:nvSpPr>
            <p:spPr>
              <a:xfrm>
                <a:off x="1612938" y="606594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145"/>
              <p:cNvSpPr/>
              <p:nvPr/>
            </p:nvSpPr>
            <p:spPr>
              <a:xfrm>
                <a:off x="1371444" y="6396643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146"/>
              <p:cNvSpPr/>
              <p:nvPr/>
            </p:nvSpPr>
            <p:spPr>
              <a:xfrm>
                <a:off x="1661245" y="6655778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橢圓 147"/>
              <p:cNvSpPr/>
              <p:nvPr/>
            </p:nvSpPr>
            <p:spPr>
              <a:xfrm>
                <a:off x="1323137" y="660747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148"/>
              <p:cNvSpPr/>
              <p:nvPr/>
            </p:nvSpPr>
            <p:spPr>
              <a:xfrm>
                <a:off x="1611164" y="6347420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149"/>
              <p:cNvSpPr/>
              <p:nvPr/>
            </p:nvSpPr>
            <p:spPr>
              <a:xfrm>
                <a:off x="1899196" y="635592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5" name="橢圓 150"/>
              <p:cNvSpPr/>
              <p:nvPr/>
            </p:nvSpPr>
            <p:spPr>
              <a:xfrm>
                <a:off x="2184648" y="606594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151"/>
              <p:cNvSpPr/>
              <p:nvPr/>
            </p:nvSpPr>
            <p:spPr>
              <a:xfrm>
                <a:off x="1945804" y="6115320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52"/>
              <p:cNvSpPr/>
              <p:nvPr/>
            </p:nvSpPr>
            <p:spPr>
              <a:xfrm>
                <a:off x="2226605" y="6655778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橢圓 153"/>
              <p:cNvSpPr/>
              <p:nvPr/>
            </p:nvSpPr>
            <p:spPr>
              <a:xfrm>
                <a:off x="1894847" y="662017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54"/>
              <p:cNvSpPr/>
              <p:nvPr/>
            </p:nvSpPr>
            <p:spPr>
              <a:xfrm>
                <a:off x="2182874" y="6353770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55"/>
              <p:cNvSpPr/>
              <p:nvPr/>
            </p:nvSpPr>
            <p:spPr>
              <a:xfrm>
                <a:off x="2483768" y="6067896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1" name="橢圓 156"/>
              <p:cNvSpPr/>
              <p:nvPr/>
            </p:nvSpPr>
            <p:spPr>
              <a:xfrm>
                <a:off x="2821881" y="6116202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2" name="橢圓 157"/>
              <p:cNvSpPr/>
              <p:nvPr/>
            </p:nvSpPr>
            <p:spPr>
              <a:xfrm>
                <a:off x="2821881" y="6398597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158"/>
              <p:cNvSpPr/>
              <p:nvPr/>
            </p:nvSpPr>
            <p:spPr>
              <a:xfrm>
                <a:off x="2530376" y="6400378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橢圓 159"/>
              <p:cNvSpPr/>
              <p:nvPr/>
            </p:nvSpPr>
            <p:spPr>
              <a:xfrm>
                <a:off x="2483773" y="6609426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5" name="橢圓 160"/>
              <p:cNvSpPr/>
              <p:nvPr/>
            </p:nvSpPr>
            <p:spPr>
              <a:xfrm>
                <a:off x="2771800" y="661640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175" name="Shape 175"/>
          <p:cNvSpPr txBox="1">
            <a:spLocks noGrp="1"/>
          </p:cNvSpPr>
          <p:nvPr>
            <p:ph type="ctrTitle"/>
          </p:nvPr>
        </p:nvSpPr>
        <p:spPr>
          <a:xfrm>
            <a:off x="1322920" y="1523999"/>
            <a:ext cx="6498157" cy="17248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WiFi Action Recognition via Vision-based Methods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subTitle" idx="1"/>
          </p:nvPr>
        </p:nvSpPr>
        <p:spPr>
          <a:xfrm>
            <a:off x="1322925" y="4137192"/>
            <a:ext cx="6498300" cy="147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dirty="0"/>
              <a:t>Jen-Yin Chang, </a:t>
            </a:r>
            <a:r>
              <a:rPr lang="en-US" dirty="0" err="1"/>
              <a:t>Kuan</a:t>
            </a:r>
            <a:r>
              <a:rPr lang="en-US" dirty="0"/>
              <a:t>-Ying Lee, Kate </a:t>
            </a:r>
            <a:r>
              <a:rPr lang="en-US" dirty="0" err="1"/>
              <a:t>Ching-Ju</a:t>
            </a:r>
            <a:r>
              <a:rPr lang="en-US" dirty="0"/>
              <a:t> Lin*, Winston Hsu</a:t>
            </a:r>
          </a:p>
          <a:p>
            <a:pPr lvl="0" algn="l" rtl="0">
              <a:spcBef>
                <a:spcPts val="0"/>
              </a:spcBef>
              <a:buClr>
                <a:srgbClr val="6DB7D7"/>
              </a:buClr>
              <a:buSzPct val="25000"/>
              <a:buFont typeface="Noto Sans Symbols"/>
              <a:buNone/>
            </a:pPr>
            <a:endParaRPr dirty="0"/>
          </a:p>
          <a:p>
            <a:pPr lvl="0" rtl="0">
              <a:spcBef>
                <a:spcPts val="0"/>
              </a:spcBef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dirty="0"/>
              <a:t>Communication and Multimedia Lab</a:t>
            </a:r>
          </a:p>
          <a:p>
            <a:pPr lvl="0" rtl="0">
              <a:spcBef>
                <a:spcPts val="0"/>
              </a:spcBef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dirty="0"/>
              <a:t>National Taiwan University, Taipei, Taiwan</a:t>
            </a:r>
          </a:p>
          <a:p>
            <a:pPr lvl="0" rtl="0">
              <a:spcBef>
                <a:spcPts val="0"/>
              </a:spcBef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dirty="0"/>
              <a:t>Academia </a:t>
            </a:r>
            <a:r>
              <a:rPr lang="en-US" dirty="0" err="1"/>
              <a:t>Sinica</a:t>
            </a:r>
            <a:r>
              <a:rPr lang="en-US" dirty="0"/>
              <a:t>, Taipei, Taiwan*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</a:t>
            </a:fld>
            <a:endParaRPr lang="en-US" sz="3600" b="0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" name="Shape 133"/>
          <p:cNvSpPr txBox="1"/>
          <p:nvPr/>
        </p:nvSpPr>
        <p:spPr>
          <a:xfrm>
            <a:off x="4298475" y="6217750"/>
            <a:ext cx="4736100" cy="52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WIFI ACTION RECOGNITION VIA VISION-BASED METHODS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- ICASSP2016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Shape 132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534300" y="0"/>
            <a:ext cx="2609700" cy="118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549275" y="1143000"/>
            <a:ext cx="8042399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CCCC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Framework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Experiments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" name="Shape 246"/>
          <p:cNvSpPr txBox="1">
            <a:spLocks/>
          </p:cNvSpPr>
          <p:nvPr/>
        </p:nvSpPr>
        <p:spPr>
          <a:xfrm>
            <a:off x="0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9250" marR="0" lvl="0" indent="-16509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368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31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5842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4889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5207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5048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Bef>
                <a:spcPts val="0"/>
              </a:spcBef>
              <a:buSzPct val="25000"/>
              <a:buFont typeface="Noto Sans Symbols"/>
              <a:buNone/>
            </a:pPr>
            <a:r>
              <a:rPr lang="en-US" sz="1400" smtClean="0">
                <a:solidFill>
                  <a:schemeClr val="lt1"/>
                </a:solidFill>
              </a:rPr>
              <a:t>Motivation 			</a:t>
            </a:r>
            <a:r>
              <a:rPr lang="en-US" sz="1400" smtClean="0">
                <a:solidFill>
                  <a:srgbClr val="B7B7B7"/>
                </a:solidFill>
              </a:rPr>
              <a:t>Preliminaries	 Framework		 Experiments 	Conclusion</a:t>
            </a:r>
            <a:endParaRPr lang="en-US" sz="1400" dirty="0">
              <a:solidFill>
                <a:srgbClr val="B7B7B7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B7B7B7"/>
                </a:solidFill>
              </a:rPr>
              <a:t>Motivation	 </a:t>
            </a:r>
            <a:r>
              <a:rPr lang="en-US" sz="1400" dirty="0">
                <a:solidFill>
                  <a:schemeClr val="lt1"/>
                </a:solidFill>
              </a:rPr>
              <a:t>		Preliminaries	</a:t>
            </a:r>
            <a:r>
              <a:rPr lang="en-US" sz="1400" dirty="0">
                <a:solidFill>
                  <a:srgbClr val="B7B7B7"/>
                </a:solidFill>
              </a:rPr>
              <a:t> Framework		 Experiments 	Conclusion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550800" y="442203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dirty="0" smtClean="0"/>
              <a:t>Scenario</a:t>
            </a:r>
            <a:endParaRPr lang="en-US" sz="3600" dirty="0"/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122" y="2560304"/>
            <a:ext cx="1192187" cy="23844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Shape 148"/>
          <p:cNvGrpSpPr/>
          <p:nvPr/>
        </p:nvGrpSpPr>
        <p:grpSpPr>
          <a:xfrm>
            <a:off x="3559614" y="1345035"/>
            <a:ext cx="1658666" cy="1740348"/>
            <a:chOff x="870016" y="884364"/>
            <a:chExt cx="1658666" cy="1740348"/>
          </a:xfrm>
        </p:grpSpPr>
        <p:sp>
          <p:nvSpPr>
            <p:cNvPr id="149" name="Shape 149"/>
            <p:cNvSpPr txBox="1"/>
            <p:nvPr/>
          </p:nvSpPr>
          <p:spPr>
            <a:xfrm>
              <a:off x="870016" y="2192112"/>
              <a:ext cx="1658666" cy="432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2000" b="1" dirty="0" smtClean="0">
                  <a:latin typeface="Lora"/>
                  <a:ea typeface="Lora"/>
                  <a:cs typeface="Lora"/>
                  <a:sym typeface="Lora"/>
                </a:rPr>
                <a:t>Transmitter</a:t>
              </a:r>
              <a:endParaRPr lang="en-US" sz="2000" b="1" dirty="0">
                <a:latin typeface="Lora"/>
                <a:ea typeface="Lora"/>
                <a:cs typeface="Lora"/>
                <a:sym typeface="Lora"/>
              </a:endParaRPr>
            </a:p>
          </p:txBody>
        </p:sp>
        <p:pic>
          <p:nvPicPr>
            <p:cNvPr id="150" name="Shape 150"/>
            <p:cNvPicPr preferRelativeResize="0"/>
            <p:nvPr/>
          </p:nvPicPr>
          <p:blipFill rotWithShape="1">
            <a:blip r:embed="rId4">
              <a:alphaModFix/>
            </a:blip>
            <a:srcRect l="27314" t="74216" r="63021" b="5980"/>
            <a:stretch/>
          </p:blipFill>
          <p:spPr>
            <a:xfrm>
              <a:off x="1012481" y="884364"/>
              <a:ext cx="1329483" cy="13294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1" name="Shape 1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9927090">
            <a:off x="2129747" y="2768757"/>
            <a:ext cx="1387099" cy="52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895254">
            <a:off x="2130879" y="4134013"/>
            <a:ext cx="1304700" cy="11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 rot="1594771">
            <a:off x="1932952" y="4995530"/>
            <a:ext cx="1062713" cy="5688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Reflected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signals</a:t>
            </a:r>
          </a:p>
        </p:txBody>
      </p:sp>
      <p:pic>
        <p:nvPicPr>
          <p:cNvPr id="155" name="Shape 1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4449" y="4347725"/>
            <a:ext cx="1677224" cy="11689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5955091" y="2557282"/>
            <a:ext cx="2786562" cy="1895825"/>
            <a:chOff x="5955091" y="2557282"/>
            <a:chExt cx="2786562" cy="1895825"/>
          </a:xfrm>
        </p:grpSpPr>
        <p:pic>
          <p:nvPicPr>
            <p:cNvPr id="157" name="Shape 15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955091" y="2557282"/>
              <a:ext cx="2786562" cy="1895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Shape 158"/>
            <p:cNvSpPr txBox="1"/>
            <p:nvPr/>
          </p:nvSpPr>
          <p:spPr>
            <a:xfrm>
              <a:off x="5955096" y="3913025"/>
              <a:ext cx="2428800" cy="434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b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Signal Analysis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11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59614" y="4414232"/>
            <a:ext cx="1329483" cy="1672298"/>
            <a:chOff x="4205116" y="4187189"/>
            <a:chExt cx="1329483" cy="1672298"/>
          </a:xfrm>
        </p:grpSpPr>
        <p:sp>
          <p:nvSpPr>
            <p:cNvPr id="146" name="Shape 146"/>
            <p:cNvSpPr txBox="1"/>
            <p:nvPr/>
          </p:nvSpPr>
          <p:spPr>
            <a:xfrm>
              <a:off x="4205116" y="5426887"/>
              <a:ext cx="1252992" cy="432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2000" b="1" dirty="0" smtClean="0">
                  <a:latin typeface="Lora"/>
                  <a:ea typeface="Lora"/>
                  <a:cs typeface="Lora"/>
                  <a:sym typeface="Lora"/>
                </a:rPr>
                <a:t>Receiver</a:t>
              </a:r>
              <a:endParaRPr lang="en-US" sz="2000" b="1" dirty="0">
                <a:latin typeface="Lora"/>
                <a:ea typeface="Lora"/>
                <a:cs typeface="Lora"/>
                <a:sym typeface="Lora"/>
              </a:endParaRPr>
            </a:p>
          </p:txBody>
        </p:sp>
        <p:pic>
          <p:nvPicPr>
            <p:cNvPr id="21" name="Shape 150"/>
            <p:cNvPicPr preferRelativeResize="0"/>
            <p:nvPr/>
          </p:nvPicPr>
          <p:blipFill rotWithShape="1">
            <a:blip r:embed="rId4">
              <a:alphaModFix/>
            </a:blip>
            <a:srcRect l="27314" t="74216" r="63021" b="5980"/>
            <a:stretch/>
          </p:blipFill>
          <p:spPr>
            <a:xfrm>
              <a:off x="4205116" y="4187189"/>
              <a:ext cx="1329483" cy="13294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/>
          <p:cNvSpPr txBox="1"/>
          <p:nvPr/>
        </p:nvSpPr>
        <p:spPr>
          <a:xfrm>
            <a:off x="0" y="6572074"/>
            <a:ext cx="3358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Images from Google 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008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Preliminaries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Framework		 Experiments 	Conclusion</a:t>
            </a:r>
          </a:p>
        </p:txBody>
      </p:sp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Channel State Information (</a:t>
            </a:r>
            <a:r>
              <a:rPr lang="en-US" sz="3600"/>
              <a:t>CSI)</a:t>
            </a:r>
          </a:p>
        </p:txBody>
      </p:sp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5139" y="4211929"/>
            <a:ext cx="2152767" cy="153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6860" y="4211929"/>
            <a:ext cx="2268515" cy="153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3200" y="4211929"/>
            <a:ext cx="2134274" cy="153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1609262" y="3699896"/>
            <a:ext cx="5868974" cy="485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" name="Shape 291"/>
          <p:cNvGrpSpPr/>
          <p:nvPr/>
        </p:nvGrpSpPr>
        <p:grpSpPr>
          <a:xfrm rot="21358234">
            <a:off x="1877685" y="2220146"/>
            <a:ext cx="5268078" cy="760736"/>
            <a:chOff x="1257402" y="3839092"/>
            <a:chExt cx="5267832" cy="760700"/>
          </a:xfrm>
        </p:grpSpPr>
        <p:grpSp>
          <p:nvGrpSpPr>
            <p:cNvPr id="292" name="Shape 292"/>
            <p:cNvGrpSpPr/>
            <p:nvPr/>
          </p:nvGrpSpPr>
          <p:grpSpPr>
            <a:xfrm>
              <a:off x="1257402" y="3839092"/>
              <a:ext cx="2680788" cy="597430"/>
              <a:chOff x="1257402" y="3839092"/>
              <a:chExt cx="2680788" cy="597430"/>
            </a:xfrm>
          </p:grpSpPr>
          <p:pic>
            <p:nvPicPr>
              <p:cNvPr id="293" name="Shape 293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743">
                <a:off x="1257402" y="3839242"/>
                <a:ext cx="1387200" cy="527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4" name="Shape 294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743">
                <a:off x="2550990" y="3909272"/>
                <a:ext cx="1387200" cy="527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5" name="Shape 295"/>
            <p:cNvGrpSpPr/>
            <p:nvPr/>
          </p:nvGrpSpPr>
          <p:grpSpPr>
            <a:xfrm>
              <a:off x="3844447" y="4002362"/>
              <a:ext cx="2680788" cy="597430"/>
              <a:chOff x="1257402" y="3839092"/>
              <a:chExt cx="2680788" cy="597430"/>
            </a:xfrm>
          </p:grpSpPr>
          <p:pic>
            <p:nvPicPr>
              <p:cNvPr id="296" name="Shape 29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743">
                <a:off x="1257402" y="3839242"/>
                <a:ext cx="1387200" cy="527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7" name="Shape 297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743">
                <a:off x="2550990" y="3909272"/>
                <a:ext cx="1387200" cy="527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12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7" name="Shape 148"/>
          <p:cNvGrpSpPr/>
          <p:nvPr/>
        </p:nvGrpSpPr>
        <p:grpSpPr>
          <a:xfrm>
            <a:off x="284930" y="1693535"/>
            <a:ext cx="1658666" cy="1740348"/>
            <a:chOff x="870016" y="884364"/>
            <a:chExt cx="1658666" cy="1740348"/>
          </a:xfrm>
        </p:grpSpPr>
        <p:sp>
          <p:nvSpPr>
            <p:cNvPr id="28" name="Shape 149"/>
            <p:cNvSpPr txBox="1"/>
            <p:nvPr/>
          </p:nvSpPr>
          <p:spPr>
            <a:xfrm>
              <a:off x="870016" y="2192112"/>
              <a:ext cx="1658666" cy="432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2000" b="1" dirty="0" smtClean="0">
                  <a:latin typeface="Lora"/>
                  <a:ea typeface="Lora"/>
                  <a:cs typeface="Lora"/>
                  <a:sym typeface="Lora"/>
                </a:rPr>
                <a:t>Transmitter</a:t>
              </a:r>
              <a:endParaRPr lang="en-US" sz="2000" b="1" dirty="0">
                <a:latin typeface="Lora"/>
                <a:ea typeface="Lora"/>
                <a:cs typeface="Lora"/>
                <a:sym typeface="Lora"/>
              </a:endParaRPr>
            </a:p>
          </p:txBody>
        </p:sp>
        <p:pic>
          <p:nvPicPr>
            <p:cNvPr id="29" name="Shape 150"/>
            <p:cNvPicPr preferRelativeResize="0"/>
            <p:nvPr/>
          </p:nvPicPr>
          <p:blipFill rotWithShape="1">
            <a:blip r:embed="rId8">
              <a:alphaModFix/>
            </a:blip>
            <a:srcRect l="27314" t="74216" r="63021" b="5980"/>
            <a:stretch/>
          </p:blipFill>
          <p:spPr>
            <a:xfrm>
              <a:off x="1012481" y="884364"/>
              <a:ext cx="1329483" cy="13294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7271733" y="1693535"/>
            <a:ext cx="1329483" cy="1672298"/>
            <a:chOff x="4205116" y="4187189"/>
            <a:chExt cx="1329483" cy="1672298"/>
          </a:xfrm>
        </p:grpSpPr>
        <p:sp>
          <p:nvSpPr>
            <p:cNvPr id="31" name="Shape 146"/>
            <p:cNvSpPr txBox="1"/>
            <p:nvPr/>
          </p:nvSpPr>
          <p:spPr>
            <a:xfrm>
              <a:off x="4205116" y="5426887"/>
              <a:ext cx="1252992" cy="432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2000" b="1" dirty="0" smtClean="0">
                  <a:latin typeface="Lora"/>
                  <a:ea typeface="Lora"/>
                  <a:cs typeface="Lora"/>
                  <a:sym typeface="Lora"/>
                </a:rPr>
                <a:t>Receiver</a:t>
              </a:r>
              <a:endParaRPr lang="en-US" sz="2000" b="1" dirty="0">
                <a:latin typeface="Lora"/>
                <a:ea typeface="Lora"/>
                <a:cs typeface="Lora"/>
                <a:sym typeface="Lora"/>
              </a:endParaRPr>
            </a:p>
          </p:txBody>
        </p:sp>
        <p:pic>
          <p:nvPicPr>
            <p:cNvPr id="32" name="Shape 150"/>
            <p:cNvPicPr preferRelativeResize="0"/>
            <p:nvPr/>
          </p:nvPicPr>
          <p:blipFill rotWithShape="1">
            <a:blip r:embed="rId8">
              <a:alphaModFix/>
            </a:blip>
            <a:srcRect l="27314" t="74216" r="63021" b="5980"/>
            <a:stretch/>
          </p:blipFill>
          <p:spPr>
            <a:xfrm>
              <a:off x="4205116" y="4187189"/>
              <a:ext cx="1329483" cy="13294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0" y="6572074"/>
            <a:ext cx="3358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Images from Google 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13</a:t>
            </a:fld>
            <a:endParaRPr lang="en-US" sz="36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" name="Shape 313"/>
          <p:cNvPicPr preferRelativeResize="0"/>
          <p:nvPr/>
        </p:nvPicPr>
        <p:blipFill rotWithShape="1">
          <a:blip r:embed="rId2">
            <a:alphaModFix/>
          </a:blip>
          <a:srcRect l="65639" t="8383" r="1920" b="5635"/>
          <a:stretch/>
        </p:blipFill>
        <p:spPr>
          <a:xfrm>
            <a:off x="2469365" y="1664907"/>
            <a:ext cx="4750588" cy="40368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234188" y="1664907"/>
            <a:ext cx="5126873" cy="1214833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128358" y="1528573"/>
            <a:ext cx="5467880" cy="4327036"/>
            <a:chOff x="1904939" y="1528573"/>
            <a:chExt cx="5467880" cy="4327036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904939" y="5855609"/>
              <a:ext cx="54678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4939" y="1528573"/>
              <a:ext cx="0" cy="43270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7606093" y="5670943"/>
            <a:ext cx="69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Time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9246" y="1512050"/>
            <a:ext cx="124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Subcarrier</a:t>
            </a:r>
          </a:p>
        </p:txBody>
      </p:sp>
      <p:sp>
        <p:nvSpPr>
          <p:cNvPr id="17" name="Shape 311"/>
          <p:cNvSpPr txBox="1">
            <a:spLocks/>
          </p:cNvSpPr>
          <p:nvPr/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en-US" sz="3600" smtClean="0"/>
              <a:t>CSI Visualization</a:t>
            </a:r>
            <a:endParaRPr lang="en-US" sz="3600" dirty="0"/>
          </a:p>
        </p:txBody>
      </p:sp>
      <p:sp>
        <p:nvSpPr>
          <p:cNvPr id="18" name="Shape 310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Preliminaries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Framework		 Experiments 	Conclusion</a:t>
            </a:r>
          </a:p>
        </p:txBody>
      </p:sp>
    </p:spTree>
    <p:extLst>
      <p:ext uri="{BB962C8B-B14F-4D97-AF65-F5344CB8AC3E}">
        <p14:creationId xmlns:p14="http://schemas.microsoft.com/office/powerpoint/2010/main" val="240893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Preliminaries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Framework		 Experiments 	Conclusion</a:t>
            </a:r>
          </a:p>
        </p:txBody>
      </p:sp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dirty="0"/>
              <a:t>CSI Visualization</a:t>
            </a:r>
          </a:p>
        </p:txBody>
      </p:sp>
      <p:grpSp>
        <p:nvGrpSpPr>
          <p:cNvPr id="312" name="Shape 312"/>
          <p:cNvGrpSpPr/>
          <p:nvPr/>
        </p:nvGrpSpPr>
        <p:grpSpPr>
          <a:xfrm>
            <a:off x="391956" y="1915294"/>
            <a:ext cx="8360074" cy="3027416"/>
            <a:chOff x="400826" y="1437003"/>
            <a:chExt cx="8042400" cy="2749696"/>
          </a:xfrm>
        </p:grpSpPr>
        <p:pic>
          <p:nvPicPr>
            <p:cNvPr id="313" name="Shape 3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0826" y="1437003"/>
              <a:ext cx="8042400" cy="243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Shape 314"/>
            <p:cNvSpPr txBox="1"/>
            <p:nvPr/>
          </p:nvSpPr>
          <p:spPr>
            <a:xfrm>
              <a:off x="967175" y="3509000"/>
              <a:ext cx="1694400" cy="677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Clr>
                  <a:schemeClr val="dk1"/>
                </a:buClr>
                <a:buSzPct val="45833"/>
                <a:buFont typeface="Arial"/>
                <a:buNone/>
              </a:pPr>
              <a:r>
                <a:rPr lang="en-US" sz="2400">
                  <a:solidFill>
                    <a:srgbClr val="59595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  </a:t>
              </a:r>
              <a:r>
                <a:rPr lang="en-US" sz="2400" i="1">
                  <a:solidFill>
                    <a:srgbClr val="59595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Stand still</a:t>
              </a:r>
            </a:p>
          </p:txBody>
        </p:sp>
        <p:sp>
          <p:nvSpPr>
            <p:cNvPr id="315" name="Shape 315"/>
            <p:cNvSpPr txBox="1"/>
            <p:nvPr/>
          </p:nvSpPr>
          <p:spPr>
            <a:xfrm>
              <a:off x="4024225" y="3573950"/>
              <a:ext cx="795600" cy="547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2400" i="1">
                  <a:solidFill>
                    <a:srgbClr val="59595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Clap</a:t>
              </a:r>
            </a:p>
          </p:txBody>
        </p:sp>
        <p:sp>
          <p:nvSpPr>
            <p:cNvPr id="316" name="Shape 316"/>
            <p:cNvSpPr txBox="1"/>
            <p:nvPr/>
          </p:nvSpPr>
          <p:spPr>
            <a:xfrm>
              <a:off x="6646400" y="3573950"/>
              <a:ext cx="795600" cy="547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2400" i="1">
                  <a:solidFill>
                    <a:srgbClr val="59595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Box</a:t>
              </a:r>
            </a:p>
            <a:p>
              <a:pPr lvl="0" rtl="0">
                <a:spcBef>
                  <a:spcPts val="0"/>
                </a:spcBef>
                <a:buNone/>
              </a:pPr>
              <a:endParaRPr sz="2400" i="1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14</a:t>
            </a:fld>
            <a:endParaRPr lang="en-US" sz="3600" b="0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Preliminaries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Framework		 Experiments 	Conclusion</a:t>
            </a:r>
          </a:p>
        </p:txBody>
      </p:sp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Gabor Filters</a:t>
            </a:r>
          </a:p>
        </p:txBody>
      </p:sp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9231" y="1871092"/>
            <a:ext cx="4855034" cy="351689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/>
        </p:nvSpPr>
        <p:spPr>
          <a:xfrm>
            <a:off x="5049141" y="5433269"/>
            <a:ext cx="1840500" cy="54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Different orientations</a:t>
            </a:r>
          </a:p>
        </p:txBody>
      </p:sp>
      <p:grpSp>
        <p:nvGrpSpPr>
          <p:cNvPr id="326" name="Shape 326"/>
          <p:cNvGrpSpPr/>
          <p:nvPr/>
        </p:nvGrpSpPr>
        <p:grpSpPr>
          <a:xfrm>
            <a:off x="2018789" y="2235661"/>
            <a:ext cx="1589400" cy="2982294"/>
            <a:chOff x="785456" y="2269491"/>
            <a:chExt cx="1589400" cy="2982294"/>
          </a:xfrm>
        </p:grpSpPr>
        <p:sp>
          <p:nvSpPr>
            <p:cNvPr id="327" name="Shape 327"/>
            <p:cNvSpPr txBox="1"/>
            <p:nvPr/>
          </p:nvSpPr>
          <p:spPr>
            <a:xfrm>
              <a:off x="785456" y="3553771"/>
              <a:ext cx="1589400" cy="542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Different scales</a:t>
              </a:r>
            </a:p>
          </p:txBody>
        </p:sp>
        <p:cxnSp>
          <p:nvCxnSpPr>
            <p:cNvPr id="328" name="Shape 328"/>
            <p:cNvCxnSpPr/>
            <p:nvPr/>
          </p:nvCxnSpPr>
          <p:spPr>
            <a:xfrm flipH="1" flipV="1">
              <a:off x="1588546" y="2269491"/>
              <a:ext cx="16201" cy="111933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cxnSp>
          <p:nvCxnSpPr>
            <p:cNvPr id="329" name="Shape 329"/>
            <p:cNvCxnSpPr/>
            <p:nvPr/>
          </p:nvCxnSpPr>
          <p:spPr>
            <a:xfrm>
              <a:off x="1588546" y="4211070"/>
              <a:ext cx="16201" cy="104071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cxnSp>
        <p:nvCxnSpPr>
          <p:cNvPr id="330" name="Shape 330"/>
          <p:cNvCxnSpPr/>
          <p:nvPr/>
        </p:nvCxnSpPr>
        <p:spPr>
          <a:xfrm flipH="1">
            <a:off x="3624683" y="5695919"/>
            <a:ext cx="1110846" cy="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331" name="Shape 331"/>
          <p:cNvCxnSpPr/>
          <p:nvPr/>
        </p:nvCxnSpPr>
        <p:spPr>
          <a:xfrm>
            <a:off x="7127195" y="5686811"/>
            <a:ext cx="111876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332" name="Shape 332"/>
          <p:cNvSpPr txBox="1">
            <a:spLocks noGrp="1"/>
          </p:cNvSpPr>
          <p:nvPr>
            <p:ph type="sldNum" idx="12"/>
          </p:nvPr>
        </p:nvSpPr>
        <p:spPr>
          <a:xfrm>
            <a:off x="8097899" y="7034456"/>
            <a:ext cx="9906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  <p:pic>
        <p:nvPicPr>
          <p:cNvPr id="333" name="Shape 3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17" y="1721640"/>
            <a:ext cx="2532825" cy="203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ine plane wave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11" b="4646"/>
          <a:stretch/>
        </p:blipFill>
        <p:spPr>
          <a:xfrm>
            <a:off x="380575" y="3934400"/>
            <a:ext cx="1821657" cy="1904721"/>
          </a:xfrm>
          <a:prstGeom prst="rect">
            <a:avLst/>
          </a:prstGeom>
        </p:spPr>
      </p:pic>
      <p:sp>
        <p:nvSpPr>
          <p:cNvPr id="17" name="Slide Number Placeholder 2"/>
          <p:cNvSpPr txBox="1">
            <a:spLocks/>
          </p:cNvSpPr>
          <p:nvPr/>
        </p:nvSpPr>
        <p:spPr>
          <a:xfrm>
            <a:off x="7897906" y="627566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Clr>
                  <a:schemeClr val="lt1"/>
                </a:buClr>
                <a:buSzPct val="25000"/>
                <a:buFont typeface="Source Sans Pro"/>
                <a:buNone/>
              </a:pPr>
              <a:t>15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72074"/>
            <a:ext cx="3358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Images from Google 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Preliminaries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Framework		 Experiments 	Conclusion</a:t>
            </a:r>
          </a:p>
        </p:txBody>
      </p:sp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Gabor Filters</a:t>
            </a:r>
          </a:p>
        </p:txBody>
      </p:sp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 t="38728" r="88705" b="39697"/>
          <a:stretch/>
        </p:blipFill>
        <p:spPr>
          <a:xfrm>
            <a:off x="2966165" y="1811463"/>
            <a:ext cx="548354" cy="75879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 txBox="1">
            <a:spLocks noGrp="1"/>
          </p:cNvSpPr>
          <p:nvPr>
            <p:ph type="sldNum" idx="12"/>
          </p:nvPr>
        </p:nvSpPr>
        <p:spPr>
          <a:xfrm>
            <a:off x="8097899" y="7034456"/>
            <a:ext cx="9906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  <p:pic>
        <p:nvPicPr>
          <p:cNvPr id="3" name="Picture 2" descr="lena 45.png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38" y="3231437"/>
            <a:ext cx="1597386" cy="1597386"/>
          </a:xfrm>
          <a:prstGeom prst="rect">
            <a:avLst/>
          </a:prstGeom>
        </p:spPr>
      </p:pic>
      <p:pic>
        <p:nvPicPr>
          <p:cNvPr id="4" name="Picture 3" descr="lena 0.png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36" y="1513231"/>
            <a:ext cx="1597388" cy="1597388"/>
          </a:xfrm>
          <a:prstGeom prst="rect">
            <a:avLst/>
          </a:prstGeom>
        </p:spPr>
      </p:pic>
      <p:pic>
        <p:nvPicPr>
          <p:cNvPr id="5" name="Picture 4" descr="lena 90.png"/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36" y="4989542"/>
            <a:ext cx="1597387" cy="1597387"/>
          </a:xfrm>
          <a:prstGeom prst="rect">
            <a:avLst/>
          </a:prstGeom>
        </p:spPr>
      </p:pic>
      <p:pic>
        <p:nvPicPr>
          <p:cNvPr id="6" name="Picture 5" descr="len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5" y="3227084"/>
            <a:ext cx="1601739" cy="1601739"/>
          </a:xfrm>
          <a:prstGeom prst="rect">
            <a:avLst/>
          </a:prstGeom>
        </p:spPr>
      </p:pic>
      <p:pic>
        <p:nvPicPr>
          <p:cNvPr id="21" name="Shape 324"/>
          <p:cNvPicPr preferRelativeResize="0"/>
          <p:nvPr/>
        </p:nvPicPr>
        <p:blipFill rotWithShape="1">
          <a:blip r:embed="rId3">
            <a:alphaModFix/>
          </a:blip>
          <a:srcRect l="11074" t="40512" r="76699" b="38061"/>
          <a:stretch/>
        </p:blipFill>
        <p:spPr>
          <a:xfrm>
            <a:off x="2920898" y="3715640"/>
            <a:ext cx="593621" cy="75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324"/>
          <p:cNvPicPr preferRelativeResize="0"/>
          <p:nvPr/>
        </p:nvPicPr>
        <p:blipFill rotWithShape="1">
          <a:blip r:embed="rId3">
            <a:alphaModFix/>
          </a:blip>
          <a:srcRect l="49443" t="38804" r="37303" b="40535"/>
          <a:stretch/>
        </p:blipFill>
        <p:spPr>
          <a:xfrm>
            <a:off x="2920898" y="5365038"/>
            <a:ext cx="643467" cy="72661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311"/>
          <p:cNvSpPr txBox="1">
            <a:spLocks/>
          </p:cNvSpPr>
          <p:nvPr/>
        </p:nvSpPr>
        <p:spPr>
          <a:xfrm>
            <a:off x="6367983" y="4037041"/>
            <a:ext cx="2291923" cy="4459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en-US" sz="2800" dirty="0"/>
              <a:t>m</a:t>
            </a:r>
            <a:r>
              <a:rPr lang="en-US" sz="2800" dirty="0" smtClean="0"/>
              <a:t>ean + </a:t>
            </a:r>
            <a:r>
              <a:rPr lang="en-US" sz="2800" dirty="0" err="1" smtClean="0"/>
              <a:t>std</a:t>
            </a:r>
            <a:endParaRPr lang="en-US" sz="2800" dirty="0"/>
          </a:p>
        </p:txBody>
      </p:sp>
      <p:sp>
        <p:nvSpPr>
          <p:cNvPr id="25" name="Slide Number Placeholder 2"/>
          <p:cNvSpPr txBox="1">
            <a:spLocks/>
          </p:cNvSpPr>
          <p:nvPr/>
        </p:nvSpPr>
        <p:spPr>
          <a:xfrm>
            <a:off x="7897906" y="627566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Clr>
                  <a:schemeClr val="lt1"/>
                </a:buClr>
                <a:buSzPct val="25000"/>
                <a:buFont typeface="Source Sans Pro"/>
                <a:buNone/>
              </a:pPr>
              <a:t>16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72074"/>
            <a:ext cx="3358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Images from Google 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7629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Preliminaries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Framework		 Experiments 	Conclusion</a:t>
            </a:r>
          </a:p>
        </p:txBody>
      </p:sp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dirty="0" err="1" smtClean="0"/>
              <a:t>BoW</a:t>
            </a:r>
            <a:r>
              <a:rPr lang="en-US" sz="3600" dirty="0" smtClean="0"/>
              <a:t>-</a:t>
            </a:r>
            <a:r>
              <a:rPr lang="en-US" sz="3600" dirty="0"/>
              <a:t>SIFT</a:t>
            </a:r>
          </a:p>
        </p:txBody>
      </p:sp>
      <p:pic>
        <p:nvPicPr>
          <p:cNvPr id="341" name="Shape 341"/>
          <p:cNvPicPr preferRelativeResize="0"/>
          <p:nvPr/>
        </p:nvPicPr>
        <p:blipFill rotWithShape="1">
          <a:blip r:embed="rId3">
            <a:alphaModFix/>
          </a:blip>
          <a:srcRect r="51468"/>
          <a:stretch/>
        </p:blipFill>
        <p:spPr>
          <a:xfrm>
            <a:off x="655399" y="1358163"/>
            <a:ext cx="1249749" cy="166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 rotWithShape="1">
          <a:blip r:embed="rId4">
            <a:alphaModFix/>
          </a:blip>
          <a:srcRect r="64566"/>
          <a:stretch/>
        </p:blipFill>
        <p:spPr>
          <a:xfrm>
            <a:off x="2162524" y="1650012"/>
            <a:ext cx="351000" cy="921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3" name="Shape 343"/>
          <p:cNvGrpSpPr/>
          <p:nvPr/>
        </p:nvGrpSpPr>
        <p:grpSpPr>
          <a:xfrm>
            <a:off x="3624438" y="6282116"/>
            <a:ext cx="3029811" cy="352208"/>
            <a:chOff x="3635638" y="1378591"/>
            <a:chExt cx="3029811" cy="352208"/>
          </a:xfrm>
        </p:grpSpPr>
        <p:pic>
          <p:nvPicPr>
            <p:cNvPr id="344" name="Shape 344"/>
            <p:cNvPicPr preferRelativeResize="0"/>
            <p:nvPr/>
          </p:nvPicPr>
          <p:blipFill rotWithShape="1">
            <a:blip r:embed="rId4">
              <a:alphaModFix/>
            </a:blip>
            <a:srcRect r="62111" b="67840"/>
            <a:stretch/>
          </p:blipFill>
          <p:spPr>
            <a:xfrm>
              <a:off x="3635638" y="1378591"/>
              <a:ext cx="375325" cy="29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Shape 345"/>
            <p:cNvSpPr txBox="1"/>
            <p:nvPr/>
          </p:nvSpPr>
          <p:spPr>
            <a:xfrm>
              <a:off x="3911150" y="1378600"/>
              <a:ext cx="2754300" cy="352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b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8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128-dimension vector</a:t>
              </a:r>
            </a:p>
          </p:txBody>
        </p:sp>
      </p:grpSp>
      <p:pic>
        <p:nvPicPr>
          <p:cNvPr id="346" name="Shape 3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399" y="3138262"/>
            <a:ext cx="1249759" cy="16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400" y="4917777"/>
            <a:ext cx="1249750" cy="16663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2795850" y="2104987"/>
            <a:ext cx="811800" cy="3638350"/>
            <a:chOff x="2795850" y="2104987"/>
            <a:chExt cx="811800" cy="3638350"/>
          </a:xfrm>
        </p:grpSpPr>
        <p:cxnSp>
          <p:nvCxnSpPr>
            <p:cNvPr id="350" name="Shape 350"/>
            <p:cNvCxnSpPr/>
            <p:nvPr/>
          </p:nvCxnSpPr>
          <p:spPr>
            <a:xfrm flipV="1">
              <a:off x="2795850" y="3859224"/>
              <a:ext cx="802050" cy="2988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51" name="Shape 351"/>
            <p:cNvCxnSpPr/>
            <p:nvPr/>
          </p:nvCxnSpPr>
          <p:spPr>
            <a:xfrm>
              <a:off x="2795850" y="2104987"/>
              <a:ext cx="811800" cy="1374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52" name="Shape 352"/>
            <p:cNvCxnSpPr/>
            <p:nvPr/>
          </p:nvCxnSpPr>
          <p:spPr>
            <a:xfrm rot="10800000" flipH="1">
              <a:off x="2802000" y="4279337"/>
              <a:ext cx="805500" cy="1464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pic>
        <p:nvPicPr>
          <p:cNvPr id="353" name="Shape 3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4837" y="2945762"/>
            <a:ext cx="2346324" cy="1877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" name="Shape 354"/>
          <p:cNvGrpSpPr/>
          <p:nvPr/>
        </p:nvGrpSpPr>
        <p:grpSpPr>
          <a:xfrm>
            <a:off x="9142470" y="4718286"/>
            <a:ext cx="1176332" cy="1025065"/>
            <a:chOff x="4504300" y="3114425"/>
            <a:chExt cx="1959248" cy="1843311"/>
          </a:xfrm>
        </p:grpSpPr>
        <p:pic>
          <p:nvPicPr>
            <p:cNvPr id="355" name="Shape 35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04300" y="3114425"/>
              <a:ext cx="990600" cy="921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Shape 35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66949" y="3114436"/>
              <a:ext cx="990600" cy="921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Shape 35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0299" y="4036086"/>
              <a:ext cx="990600" cy="921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Shape 35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72949" y="4036086"/>
              <a:ext cx="990600" cy="9216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619400" y="1111700"/>
            <a:ext cx="1978500" cy="45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1800"/>
              <a:t>SIFT Feature</a:t>
            </a:r>
          </a:p>
        </p:txBody>
      </p:sp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3899950" y="1111700"/>
            <a:ext cx="1978500" cy="45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1800" dirty="0"/>
              <a:t>K-means</a:t>
            </a:r>
          </a:p>
        </p:txBody>
      </p:sp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xfrm>
            <a:off x="6642450" y="1111700"/>
            <a:ext cx="1978500" cy="45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1800"/>
              <a:t>Histogram</a:t>
            </a:r>
          </a:p>
        </p:txBody>
      </p:sp>
      <p:pic>
        <p:nvPicPr>
          <p:cNvPr id="362" name="Shape 3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0487" y="1821699"/>
            <a:ext cx="1606450" cy="7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90468" y="3476125"/>
            <a:ext cx="1603968" cy="76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90467" y="5359196"/>
            <a:ext cx="1603949" cy="7661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6170968" y="2424837"/>
            <a:ext cx="471482" cy="3068161"/>
            <a:chOff x="6170968" y="2424837"/>
            <a:chExt cx="471482" cy="3068161"/>
          </a:xfrm>
        </p:grpSpPr>
        <p:cxnSp>
          <p:nvCxnSpPr>
            <p:cNvPr id="363" name="Shape 363"/>
            <p:cNvCxnSpPr/>
            <p:nvPr/>
          </p:nvCxnSpPr>
          <p:spPr>
            <a:xfrm flipV="1">
              <a:off x="6170968" y="3859224"/>
              <a:ext cx="471482" cy="3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66" name="Shape 366"/>
            <p:cNvCxnSpPr/>
            <p:nvPr/>
          </p:nvCxnSpPr>
          <p:spPr>
            <a:xfrm flipV="1">
              <a:off x="6183287" y="2424837"/>
              <a:ext cx="459163" cy="859662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67" name="Shape 367"/>
            <p:cNvCxnSpPr/>
            <p:nvPr/>
          </p:nvCxnSpPr>
          <p:spPr>
            <a:xfrm>
              <a:off x="6190767" y="4585491"/>
              <a:ext cx="451683" cy="907507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17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6572074"/>
            <a:ext cx="3358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Images from Google 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986637" y="3414531"/>
            <a:ext cx="591910" cy="921649"/>
            <a:chOff x="2162524" y="5281462"/>
            <a:chExt cx="591910" cy="921649"/>
          </a:xfrm>
        </p:grpSpPr>
        <p:pic>
          <p:nvPicPr>
            <p:cNvPr id="38" name="Shape 349"/>
            <p:cNvPicPr preferRelativeResize="0"/>
            <p:nvPr/>
          </p:nvPicPr>
          <p:blipFill rotWithShape="1">
            <a:blip r:embed="rId4">
              <a:alphaModFix/>
            </a:blip>
            <a:srcRect l="64566"/>
            <a:stretch/>
          </p:blipFill>
          <p:spPr>
            <a:xfrm>
              <a:off x="2162524" y="5281462"/>
              <a:ext cx="351000" cy="921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Shape 347"/>
            <p:cNvPicPr preferRelativeResize="0"/>
            <p:nvPr/>
          </p:nvPicPr>
          <p:blipFill rotWithShape="1">
            <a:blip r:embed="rId4">
              <a:alphaModFix/>
            </a:blip>
            <a:srcRect l="32114" r="32451" b="32307"/>
            <a:stretch/>
          </p:blipFill>
          <p:spPr>
            <a:xfrm>
              <a:off x="2403434" y="5281462"/>
              <a:ext cx="351000" cy="6238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1983102" y="5121980"/>
            <a:ext cx="609334" cy="1003407"/>
            <a:chOff x="1983102" y="5121980"/>
            <a:chExt cx="609334" cy="1003407"/>
          </a:xfrm>
        </p:grpSpPr>
        <p:pic>
          <p:nvPicPr>
            <p:cNvPr id="347" name="Shape 347"/>
            <p:cNvPicPr preferRelativeResize="0"/>
            <p:nvPr/>
          </p:nvPicPr>
          <p:blipFill rotWithShape="1">
            <a:blip r:embed="rId4">
              <a:alphaModFix/>
            </a:blip>
            <a:srcRect l="32114" r="32451"/>
            <a:stretch/>
          </p:blipFill>
          <p:spPr>
            <a:xfrm>
              <a:off x="1983102" y="5203738"/>
              <a:ext cx="351000" cy="921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347"/>
            <p:cNvPicPr preferRelativeResize="0"/>
            <p:nvPr/>
          </p:nvPicPr>
          <p:blipFill rotWithShape="1">
            <a:blip r:embed="rId4">
              <a:alphaModFix/>
            </a:blip>
            <a:srcRect l="32114" t="62986" r="32451"/>
            <a:stretch/>
          </p:blipFill>
          <p:spPr>
            <a:xfrm>
              <a:off x="2241436" y="5121980"/>
              <a:ext cx="351000" cy="34113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" grpId="0"/>
      <p:bldP spid="360" grpId="0"/>
      <p:bldP spid="3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549275" y="1143000"/>
            <a:ext cx="8042399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CCCC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CCCC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Framework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Experiments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Conclusion</a:t>
            </a:r>
          </a:p>
        </p:txBody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Framework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 Experiments 	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18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Framework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 Experiments 	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19</a:t>
            </a:fld>
            <a:endParaRPr lang="en-US" sz="3600" b="0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" name="Shape 313"/>
          <p:cNvPicPr preferRelativeResize="0"/>
          <p:nvPr/>
        </p:nvPicPr>
        <p:blipFill rotWithShape="1">
          <a:blip r:embed="rId3">
            <a:alphaModFix/>
          </a:blip>
          <a:srcRect l="2338" t="8849" r="66183" b="10274"/>
          <a:stretch/>
        </p:blipFill>
        <p:spPr>
          <a:xfrm>
            <a:off x="7055499" y="5473395"/>
            <a:ext cx="1189024" cy="80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6217264" y="676869"/>
            <a:ext cx="0" cy="5649598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overview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09" y="512654"/>
            <a:ext cx="9144000" cy="47780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1675" l="0" r="65764"/>
                    </a14:imgEffect>
                  </a14:imgLayer>
                </a14:imgProps>
              </a:ext>
            </a:extLst>
          </a:blip>
          <a:srcRect r="34047" b="48451"/>
          <a:stretch/>
        </p:blipFill>
        <p:spPr>
          <a:xfrm>
            <a:off x="3554593" y="5497840"/>
            <a:ext cx="1899254" cy="76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9425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550862" y="1143000"/>
            <a:ext cx="8042399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Framework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Experiments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Conclusion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Framework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 Experiments 	Conclusion</a:t>
            </a:r>
          </a:p>
        </p:txBody>
      </p:sp>
      <p:sp>
        <p:nvSpPr>
          <p:cNvPr id="388" name="Shape 388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CSI Collection</a:t>
            </a:r>
          </a:p>
        </p:txBody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549275" y="1612175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71500" indent="-342900">
              <a:lnSpc>
                <a:spcPct val="115000"/>
              </a:lnSpc>
              <a:spcBef>
                <a:spcPts val="0"/>
              </a:spcBef>
            </a:pPr>
            <a:r>
              <a:rPr lang="en-US" dirty="0" err="1"/>
              <a:t>Tx</a:t>
            </a:r>
            <a:r>
              <a:rPr lang="en-US" dirty="0"/>
              <a:t>: MacBook Pro 2014</a:t>
            </a:r>
          </a:p>
          <a:p>
            <a:pPr marL="571500" indent="-34290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Rx: Fujitsu SH560 (with Intel 5300 NIC)</a:t>
            </a:r>
          </a:p>
          <a:p>
            <a:pPr marL="800100" indent="-342900">
              <a:lnSpc>
                <a:spcPct val="115000"/>
              </a:lnSpc>
              <a:spcBef>
                <a:spcPts val="0"/>
              </a:spcBef>
            </a:pPr>
            <a:endParaRPr dirty="0"/>
          </a:p>
          <a:p>
            <a:pPr marL="571500" indent="-34290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CSI matrix dimension</a:t>
            </a:r>
          </a:p>
          <a:p>
            <a:pPr marL="1028700" lvl="1" indent="-342900">
              <a:lnSpc>
                <a:spcPct val="115000"/>
              </a:lnSpc>
              <a:spcBef>
                <a:spcPts val="0"/>
              </a:spcBef>
            </a:pPr>
            <a:r>
              <a:rPr lang="en-US" sz="2400" dirty="0"/>
              <a:t>(</a:t>
            </a:r>
            <a:r>
              <a:rPr lang="en-US" sz="2400" dirty="0" err="1"/>
              <a:t>N</a:t>
            </a:r>
            <a:r>
              <a:rPr lang="en-US" sz="2400" baseline="-25000" dirty="0" err="1"/>
              <a:t>tx</a:t>
            </a:r>
            <a:r>
              <a:rPr lang="en-US" sz="2400" dirty="0"/>
              <a:t> x </a:t>
            </a:r>
            <a:r>
              <a:rPr lang="en-US" sz="2400" dirty="0" err="1"/>
              <a:t>N</a:t>
            </a:r>
            <a:r>
              <a:rPr lang="en-US" sz="2400" baseline="-25000" dirty="0" err="1"/>
              <a:t>rx</a:t>
            </a:r>
            <a:r>
              <a:rPr lang="en-US" sz="2400" dirty="0"/>
              <a:t> x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subcarrier</a:t>
            </a:r>
            <a:r>
              <a:rPr lang="en-US" sz="2400" dirty="0"/>
              <a:t>) x </a:t>
            </a:r>
            <a:r>
              <a:rPr lang="en-US" sz="2400" dirty="0" err="1"/>
              <a:t>N</a:t>
            </a:r>
            <a:r>
              <a:rPr lang="en-US" sz="2400" baseline="-25000" dirty="0" err="1"/>
              <a:t>sample</a:t>
            </a:r>
            <a:r>
              <a:rPr lang="en-US" sz="2400" dirty="0"/>
              <a:t> = (2 x 2 x 30) x 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Framework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 Experiments 	Conclusion</a:t>
            </a:r>
          </a:p>
        </p:txBody>
      </p:sp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Pre-processing</a:t>
            </a:r>
          </a:p>
        </p:txBody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549275" y="1612175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71500" indent="-34290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Interpolation</a:t>
            </a:r>
          </a:p>
          <a:p>
            <a:pPr marL="1028700" lvl="1" indent="-342900">
              <a:lnSpc>
                <a:spcPct val="115000"/>
              </a:lnSpc>
              <a:spcBef>
                <a:spcPts val="0"/>
              </a:spcBef>
            </a:pPr>
            <a:r>
              <a:rPr lang="en-US" sz="2400" dirty="0"/>
              <a:t>unevenly distributed </a:t>
            </a:r>
            <a:r>
              <a:rPr lang="en-US" sz="2400" dirty="0" smtClean="0"/>
              <a:t>packets</a:t>
            </a:r>
          </a:p>
          <a:p>
            <a:pPr marL="1028700" lvl="1" indent="-342900">
              <a:lnSpc>
                <a:spcPct val="115000"/>
              </a:lnSpc>
              <a:spcBef>
                <a:spcPts val="0"/>
              </a:spcBef>
            </a:pPr>
            <a:endParaRPr lang="en-US" sz="2400" dirty="0"/>
          </a:p>
          <a:p>
            <a:pPr marL="1028700" lvl="1" indent="-342900">
              <a:lnSpc>
                <a:spcPct val="115000"/>
              </a:lnSpc>
              <a:spcBef>
                <a:spcPts val="0"/>
              </a:spcBef>
            </a:pPr>
            <a:endParaRPr lang="en-US" sz="2400" dirty="0" smtClean="0"/>
          </a:p>
          <a:p>
            <a:pPr marL="1028700" lvl="1" indent="-342900">
              <a:lnSpc>
                <a:spcPct val="115000"/>
              </a:lnSpc>
              <a:spcBef>
                <a:spcPts val="0"/>
              </a:spcBef>
            </a:pPr>
            <a:endParaRPr lang="en-US" sz="2400" dirty="0"/>
          </a:p>
          <a:p>
            <a:pPr marL="571500" indent="-342900">
              <a:lnSpc>
                <a:spcPct val="115000"/>
              </a:lnSpc>
              <a:spcBef>
                <a:spcPts val="0"/>
              </a:spcBef>
            </a:pPr>
            <a:endParaRPr lang="en-US" dirty="0" smtClean="0"/>
          </a:p>
          <a:p>
            <a:pPr marL="571500" indent="-342900">
              <a:lnSpc>
                <a:spcPct val="115000"/>
              </a:lnSpc>
              <a:spcBef>
                <a:spcPts val="0"/>
              </a:spcBef>
            </a:pPr>
            <a:r>
              <a:rPr lang="en-US" dirty="0" smtClean="0"/>
              <a:t>Low</a:t>
            </a:r>
            <a:r>
              <a:rPr lang="en-US" dirty="0"/>
              <a:t>-pass filtering</a:t>
            </a:r>
          </a:p>
          <a:p>
            <a:pPr marL="1028700" lvl="1" indent="-342900">
              <a:lnSpc>
                <a:spcPct val="115000"/>
              </a:lnSpc>
              <a:spcBef>
                <a:spcPts val="0"/>
              </a:spcBef>
            </a:pPr>
            <a:r>
              <a:rPr lang="en-US" sz="2400" dirty="0"/>
              <a:t>remove high-frequency noises</a:t>
            </a:r>
          </a:p>
          <a:p>
            <a:pPr marL="571500" indent="-34290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Window-</a:t>
            </a:r>
            <a:r>
              <a:rPr lang="en-US" dirty="0" smtClean="0"/>
              <a:t>averaging</a:t>
            </a:r>
            <a:endParaRPr lang="en-US" dirty="0"/>
          </a:p>
          <a:p>
            <a:pPr marL="908050" lvl="1" indent="-34290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p</a:t>
            </a:r>
            <a:r>
              <a:rPr lang="en-US" dirty="0" smtClean="0"/>
              <a:t>ower distributions vary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21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90287" y="2738879"/>
            <a:ext cx="2412775" cy="1380665"/>
            <a:chOff x="5809293" y="2469233"/>
            <a:chExt cx="2412775" cy="13806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51675" l="0" r="65764"/>
                      </a14:imgEffect>
                    </a14:imgLayer>
                  </a14:imgProps>
                </a:ext>
              </a:extLst>
            </a:blip>
            <a:srcRect r="34047" b="48451"/>
            <a:stretch/>
          </p:blipFill>
          <p:spPr>
            <a:xfrm>
              <a:off x="6067808" y="2804579"/>
              <a:ext cx="1899254" cy="764171"/>
            </a:xfrm>
            <a:prstGeom prst="rect">
              <a:avLst/>
            </a:prstGeom>
          </p:spPr>
        </p:pic>
        <p:pic>
          <p:nvPicPr>
            <p:cNvPr id="9" name="Shape 362"/>
            <p:cNvPicPr preferRelativeResize="0"/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84261" y1="89667" x2="84261" y2="89667"/>
                          <a14:foregroundMark x1="50397" y1="89000" x2="50397" y2="89000"/>
                          <a14:foregroundMark x1="4293" y1="55000" x2="4293" y2="55000"/>
                          <a14:foregroundMark x1="45151" y1="89000" x2="8108" y2="89667"/>
                          <a14:foregroundMark x1="53418" y1="90333" x2="95390" y2="89000"/>
                          <a14:foregroundMark x1="46900" y1="89667" x2="4928" y2="89667"/>
                          <a14:foregroundMark x1="3975" y1="22667" x2="4610" y2="86667"/>
                          <a14:foregroundMark x1="4293" y1="15667" x2="5723" y2="19000"/>
                          <a14:backgroundMark x1="58665" y1="71000" x2="58665" y2="71000"/>
                          <a14:backgroundMark x1="56280" y1="54333" x2="56280" y2="54333"/>
                          <a14:backgroundMark x1="55485" y1="68667" x2="55485" y2="68667"/>
                          <a14:backgroundMark x1="51669" y1="30000" x2="51669" y2="30000"/>
                          <a14:backgroundMark x1="54849" y1="28667" x2="60095" y2="29333"/>
                          <a14:backgroundMark x1="54849" y1="45333" x2="54849" y2="453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09293" y="2553042"/>
              <a:ext cx="2412775" cy="129685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Straight Connector 4"/>
            <p:cNvCxnSpPr/>
            <p:nvPr/>
          </p:nvCxnSpPr>
          <p:spPr>
            <a:xfrm>
              <a:off x="6302760" y="2469233"/>
              <a:ext cx="0" cy="1246374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843203" y="2469233"/>
              <a:ext cx="0" cy="1246374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948567" y="2480991"/>
              <a:ext cx="0" cy="1246374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277350" y="2480991"/>
              <a:ext cx="0" cy="1234616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4933021" y="2738879"/>
            <a:ext cx="2412775" cy="1380665"/>
            <a:chOff x="7021731" y="4035735"/>
            <a:chExt cx="2412775" cy="13806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51675" l="0" r="65764"/>
                      </a14:imgEffect>
                    </a14:imgLayer>
                  </a14:imgProps>
                </a:ext>
              </a:extLst>
            </a:blip>
            <a:srcRect r="34047" b="48451"/>
            <a:stretch/>
          </p:blipFill>
          <p:spPr>
            <a:xfrm>
              <a:off x="7280246" y="4371081"/>
              <a:ext cx="1899254" cy="764171"/>
            </a:xfrm>
            <a:prstGeom prst="rect">
              <a:avLst/>
            </a:prstGeom>
          </p:spPr>
        </p:pic>
        <p:pic>
          <p:nvPicPr>
            <p:cNvPr id="17" name="Shape 362"/>
            <p:cNvPicPr preferRelativeResize="0"/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84261" y1="89667" x2="84261" y2="89667"/>
                          <a14:foregroundMark x1="50397" y1="89000" x2="50397" y2="89000"/>
                          <a14:foregroundMark x1="4293" y1="55000" x2="4293" y2="55000"/>
                          <a14:foregroundMark x1="45151" y1="89000" x2="8108" y2="89667"/>
                          <a14:foregroundMark x1="53418" y1="90333" x2="95390" y2="89000"/>
                          <a14:foregroundMark x1="46900" y1="89667" x2="4928" y2="89667"/>
                          <a14:foregroundMark x1="3975" y1="22667" x2="4610" y2="86667"/>
                          <a14:foregroundMark x1="4293" y1="15667" x2="5723" y2="19000"/>
                          <a14:backgroundMark x1="58665" y1="71000" x2="58665" y2="71000"/>
                          <a14:backgroundMark x1="56280" y1="54333" x2="56280" y2="54333"/>
                          <a14:backgroundMark x1="55485" y1="68667" x2="55485" y2="68667"/>
                          <a14:backgroundMark x1="51669" y1="30000" x2="51669" y2="30000"/>
                          <a14:backgroundMark x1="54849" y1="28667" x2="60095" y2="29333"/>
                          <a14:backgroundMark x1="54849" y1="45333" x2="54849" y2="453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1731" y="4119544"/>
              <a:ext cx="2412775" cy="129685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7515198" y="4035735"/>
              <a:ext cx="0" cy="1246374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897906" y="4035735"/>
              <a:ext cx="0" cy="1246374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234169" y="4035735"/>
              <a:ext cx="0" cy="1246374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581316" y="4035735"/>
              <a:ext cx="0" cy="1246374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/>
          <p:cNvCxnSpPr>
            <a:stCxn id="9" idx="3"/>
            <a:endCxn id="17" idx="1"/>
          </p:cNvCxnSpPr>
          <p:nvPr/>
        </p:nvCxnSpPr>
        <p:spPr>
          <a:xfrm>
            <a:off x="3903062" y="3471116"/>
            <a:ext cx="10299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Framework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 Experiments 	Conclusion</a:t>
            </a:r>
          </a:p>
        </p:txBody>
      </p:sp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Feature Extraction</a:t>
            </a:r>
          </a:p>
        </p:txBody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549275" y="1612175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Gabor filter bank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 sz="2400" dirty="0"/>
              <a:t>filter size = 15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 sz="2400" dirty="0"/>
              <a:t>feature dimension = </a:t>
            </a:r>
            <a:r>
              <a:rPr lang="en-US" sz="2400" dirty="0" err="1"/>
              <a:t>N</a:t>
            </a:r>
            <a:r>
              <a:rPr lang="en-US" sz="2400" baseline="-25000" dirty="0" err="1"/>
              <a:t>orientation</a:t>
            </a:r>
            <a:r>
              <a:rPr lang="en-US" sz="2400" dirty="0"/>
              <a:t> x </a:t>
            </a:r>
            <a:r>
              <a:rPr lang="en-US" sz="2400" dirty="0" err="1"/>
              <a:t>N</a:t>
            </a:r>
            <a:r>
              <a:rPr lang="en-US" sz="2400" baseline="-25000" dirty="0" err="1"/>
              <a:t>scale</a:t>
            </a:r>
            <a:r>
              <a:rPr lang="en-US" sz="2400" dirty="0"/>
              <a:t> x {mean, </a:t>
            </a:r>
            <a:r>
              <a:rPr lang="en-US" sz="2400" dirty="0" err="1"/>
              <a:t>std</a:t>
            </a:r>
            <a:r>
              <a:rPr lang="en-US" sz="2400" dirty="0"/>
              <a:t>} = 6 x 8 x 2 = 96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 dirty="0" err="1" smtClean="0"/>
              <a:t>B</a:t>
            </a:r>
            <a:r>
              <a:rPr lang="en-US" dirty="0" err="1" smtClean="0"/>
              <a:t>oW</a:t>
            </a:r>
            <a:r>
              <a:rPr lang="en-US" dirty="0" smtClean="0"/>
              <a:t>-SIFT</a:t>
            </a:r>
            <a:endParaRPr lang="en-US" dirty="0"/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 sz="2400" dirty="0"/>
              <a:t>48 centroid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 sz="2400" dirty="0"/>
              <a:t>feature dimension = 48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22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Framework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 Experiments 	Conclusion</a:t>
            </a:r>
          </a:p>
        </p:txBody>
      </p:sp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SVM </a:t>
            </a:r>
            <a:r>
              <a:rPr lang="en-US" sz="3600" dirty="0" smtClean="0"/>
              <a:t>L</a:t>
            </a:r>
            <a:r>
              <a:rPr lang="en-US" sz="3600" b="0" i="0" u="none" strike="noStrike" cap="none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earning – Feature revisited</a:t>
            </a:r>
            <a:endParaRPr lang="en-US" sz="3600" b="0" i="0" u="none" strike="noStrike" cap="none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23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42693" r="77550"/>
          <a:stretch/>
        </p:blipFill>
        <p:spPr>
          <a:xfrm>
            <a:off x="2801478" y="2696318"/>
            <a:ext cx="264742" cy="11237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t="42693" r="77550"/>
          <a:stretch/>
        </p:blipFill>
        <p:spPr>
          <a:xfrm>
            <a:off x="4576309" y="2696318"/>
            <a:ext cx="264742" cy="11237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t="42693" r="77550"/>
          <a:stretch/>
        </p:blipFill>
        <p:spPr>
          <a:xfrm>
            <a:off x="2791740" y="4078125"/>
            <a:ext cx="264742" cy="11237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t="42693" r="77550"/>
          <a:stretch/>
        </p:blipFill>
        <p:spPr>
          <a:xfrm>
            <a:off x="4576309" y="4078125"/>
            <a:ext cx="264742" cy="11237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74338" y="2150851"/>
            <a:ext cx="1313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Transmitter</a:t>
            </a:r>
            <a:endParaRPr lang="en-US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165146" y="2151434"/>
            <a:ext cx="1040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Receiver</a:t>
            </a:r>
            <a:endParaRPr lang="en-US" sz="1600" b="1" dirty="0"/>
          </a:p>
        </p:txBody>
      </p:sp>
      <p:cxnSp>
        <p:nvCxnSpPr>
          <p:cNvPr id="23" name="Straight Arrow Connector 22"/>
          <p:cNvCxnSpPr>
            <a:stCxn id="17" idx="3"/>
            <a:endCxn id="26" idx="1"/>
          </p:cNvCxnSpPr>
          <p:nvPr/>
        </p:nvCxnSpPr>
        <p:spPr>
          <a:xfrm>
            <a:off x="3066220" y="3258169"/>
            <a:ext cx="15100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7" idx="3"/>
            <a:endCxn id="28" idx="1"/>
          </p:cNvCxnSpPr>
          <p:nvPr/>
        </p:nvCxnSpPr>
        <p:spPr>
          <a:xfrm>
            <a:off x="3066220" y="3258169"/>
            <a:ext cx="1510089" cy="1381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16-03-17 at 2.58.54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15" y="3013399"/>
            <a:ext cx="1777553" cy="415674"/>
          </a:xfrm>
          <a:prstGeom prst="rect">
            <a:avLst/>
          </a:prstGeom>
        </p:spPr>
      </p:pic>
      <p:pic>
        <p:nvPicPr>
          <p:cNvPr id="5" name="Picture 4" descr="Screen Shot 2016-03-17 at 2.59.25 P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15" y="4219122"/>
            <a:ext cx="1777553" cy="420854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stCxn id="27" idx="3"/>
            <a:endCxn id="28" idx="1"/>
          </p:cNvCxnSpPr>
          <p:nvPr/>
        </p:nvCxnSpPr>
        <p:spPr>
          <a:xfrm>
            <a:off x="3056482" y="4639976"/>
            <a:ext cx="151982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7" idx="3"/>
            <a:endCxn id="26" idx="1"/>
          </p:cNvCxnSpPr>
          <p:nvPr/>
        </p:nvCxnSpPr>
        <p:spPr>
          <a:xfrm flipV="1">
            <a:off x="3056482" y="3258169"/>
            <a:ext cx="1519827" cy="1381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creen Shot 2016-03-17 at 2.59.52 PM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15" y="4639976"/>
            <a:ext cx="1777553" cy="433279"/>
          </a:xfrm>
          <a:prstGeom prst="rect">
            <a:avLst/>
          </a:prstGeom>
        </p:spPr>
      </p:pic>
      <p:pic>
        <p:nvPicPr>
          <p:cNvPr id="13" name="Picture 12" descr="Screen Shot 2016-03-17 at 2.59.18 PM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79" y="3429073"/>
            <a:ext cx="1873431" cy="4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9003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Framework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 Experiments 	Conclusion</a:t>
            </a:r>
          </a:p>
        </p:txBody>
      </p:sp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SVM </a:t>
            </a:r>
            <a:r>
              <a:rPr lang="en-US" sz="3600" dirty="0" smtClean="0"/>
              <a:t>L</a:t>
            </a:r>
            <a:r>
              <a:rPr lang="en-US" sz="3600" b="0" i="0" u="none" strike="noStrike" cap="none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earning – </a:t>
            </a:r>
            <a:r>
              <a:rPr lang="en-US" sz="3600" dirty="0"/>
              <a:t>E</a:t>
            </a:r>
            <a:r>
              <a:rPr lang="en-US" sz="3600" b="0" i="0" u="none" strike="noStrike" cap="none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arly Fusion</a:t>
            </a:r>
            <a:endParaRPr lang="en-US" sz="3600" b="0" i="0" u="none" strike="noStrike" cap="none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24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" name="Picture 7" descr="svm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967" y1="11933" x2="93734" y2="2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250" y="4012655"/>
            <a:ext cx="1177705" cy="123673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711106" y="1776246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+</a:t>
            </a:r>
            <a:endParaRPr lang="en-US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707101" y="1776246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+</a:t>
            </a:r>
            <a:endParaRPr lang="en-US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762700" y="1776246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+</a:t>
            </a:r>
            <a:endParaRPr lang="en-US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568788" y="2358483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=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933553" y="2297652"/>
            <a:ext cx="4683503" cy="540399"/>
            <a:chOff x="1165558" y="3003741"/>
            <a:chExt cx="4683503" cy="54039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/>
            <a:srcRect l="37496" t="29908" r="57501" b="32436"/>
            <a:stretch/>
          </p:blipFill>
          <p:spPr>
            <a:xfrm>
              <a:off x="1165558" y="3003741"/>
              <a:ext cx="135954" cy="54039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5"/>
            <a:srcRect l="92557" t="29908" r="4669" b="32436"/>
            <a:stretch/>
          </p:blipFill>
          <p:spPr>
            <a:xfrm>
              <a:off x="5773672" y="3003741"/>
              <a:ext cx="75389" cy="54039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/>
            <a:srcRect l="42026" t="29908" r="49311" b="32436"/>
            <a:stretch/>
          </p:blipFill>
          <p:spPr>
            <a:xfrm>
              <a:off x="1355592" y="3003741"/>
              <a:ext cx="235446" cy="54039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5"/>
            <a:srcRect l="51981" t="29908" r="34893" b="32436"/>
            <a:stretch/>
          </p:blipFill>
          <p:spPr>
            <a:xfrm>
              <a:off x="1726595" y="3003741"/>
              <a:ext cx="356735" cy="54039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5"/>
            <a:srcRect l="64521" t="29908" r="21303" b="32436"/>
            <a:stretch/>
          </p:blipFill>
          <p:spPr>
            <a:xfrm>
              <a:off x="3553078" y="3003741"/>
              <a:ext cx="385273" cy="540399"/>
            </a:xfrm>
            <a:prstGeom prst="rect">
              <a:avLst/>
            </a:prstGeom>
          </p:spPr>
        </p:pic>
        <p:pic>
          <p:nvPicPr>
            <p:cNvPr id="34" name="Picture 33" descr="Screen Shot 2016-03-17 at 2.48.29 PM.pn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1813" y="3176876"/>
              <a:ext cx="456322" cy="243161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933553" y="3626000"/>
            <a:ext cx="4683503" cy="540399"/>
            <a:chOff x="1165558" y="3003741"/>
            <a:chExt cx="4683503" cy="540399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5"/>
            <a:srcRect l="37496" t="29908" r="57501" b="32436"/>
            <a:stretch/>
          </p:blipFill>
          <p:spPr>
            <a:xfrm>
              <a:off x="1165558" y="3003741"/>
              <a:ext cx="135954" cy="54039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5"/>
            <a:srcRect l="92557" t="29908" r="4669" b="32436"/>
            <a:stretch/>
          </p:blipFill>
          <p:spPr>
            <a:xfrm>
              <a:off x="5773672" y="3003741"/>
              <a:ext cx="75389" cy="54039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/>
            <a:srcRect l="42026" t="29908" r="49311" b="32436"/>
            <a:stretch/>
          </p:blipFill>
          <p:spPr>
            <a:xfrm>
              <a:off x="1355592" y="3003741"/>
              <a:ext cx="235446" cy="540399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/>
            <a:srcRect l="51981" t="29908" r="34893" b="32436"/>
            <a:stretch/>
          </p:blipFill>
          <p:spPr>
            <a:xfrm>
              <a:off x="1726595" y="3003741"/>
              <a:ext cx="356735" cy="540399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5"/>
            <a:srcRect l="64521" t="29908" r="21303" b="32436"/>
            <a:stretch/>
          </p:blipFill>
          <p:spPr>
            <a:xfrm>
              <a:off x="3553078" y="3003741"/>
              <a:ext cx="385273" cy="540399"/>
            </a:xfrm>
            <a:prstGeom prst="rect">
              <a:avLst/>
            </a:prstGeom>
          </p:spPr>
        </p:pic>
        <p:pic>
          <p:nvPicPr>
            <p:cNvPr id="58" name="Picture 57" descr="Screen Shot 2016-03-17 at 2.48.29 PM.pn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1813" y="3176876"/>
              <a:ext cx="456322" cy="243161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33191" y="4042296"/>
            <a:ext cx="4683503" cy="540399"/>
            <a:chOff x="1165558" y="3003741"/>
            <a:chExt cx="4683503" cy="540399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5"/>
            <a:srcRect l="37496" t="29908" r="57501" b="32436"/>
            <a:stretch/>
          </p:blipFill>
          <p:spPr>
            <a:xfrm>
              <a:off x="1165558" y="3003741"/>
              <a:ext cx="135954" cy="540399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5"/>
            <a:srcRect l="92557" t="29908" r="4669" b="32436"/>
            <a:stretch/>
          </p:blipFill>
          <p:spPr>
            <a:xfrm>
              <a:off x="5773672" y="3003741"/>
              <a:ext cx="75389" cy="540399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5"/>
            <a:srcRect l="42026" t="29908" r="49311" b="32436"/>
            <a:stretch/>
          </p:blipFill>
          <p:spPr>
            <a:xfrm>
              <a:off x="1355592" y="3003741"/>
              <a:ext cx="235446" cy="540399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/>
            <a:srcRect l="51981" t="29908" r="34893" b="32436"/>
            <a:stretch/>
          </p:blipFill>
          <p:spPr>
            <a:xfrm>
              <a:off x="1726595" y="3003741"/>
              <a:ext cx="356735" cy="5403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5"/>
            <a:srcRect l="64521" t="29908" r="21303" b="32436"/>
            <a:stretch/>
          </p:blipFill>
          <p:spPr>
            <a:xfrm>
              <a:off x="3553078" y="3003741"/>
              <a:ext cx="385273" cy="540399"/>
            </a:xfrm>
            <a:prstGeom prst="rect">
              <a:avLst/>
            </a:prstGeom>
          </p:spPr>
        </p:pic>
        <p:pic>
          <p:nvPicPr>
            <p:cNvPr id="65" name="Picture 64" descr="Screen Shot 2016-03-17 at 2.48.29 PM.pn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1813" y="3176876"/>
              <a:ext cx="456322" cy="243161"/>
            </a:xfrm>
            <a:prstGeom prst="rect">
              <a:avLst/>
            </a:prstGeom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/>
          <a:srcRect l="64521" t="29908" r="21303" b="32436"/>
          <a:stretch/>
        </p:blipFill>
        <p:spPr>
          <a:xfrm rot="16200000">
            <a:off x="2951083" y="4574950"/>
            <a:ext cx="385273" cy="540399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33191" y="5037786"/>
            <a:ext cx="4683503" cy="540399"/>
            <a:chOff x="1165558" y="3003741"/>
            <a:chExt cx="4683503" cy="540399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5"/>
            <a:srcRect l="37496" t="29908" r="57501" b="32436"/>
            <a:stretch/>
          </p:blipFill>
          <p:spPr>
            <a:xfrm>
              <a:off x="1165558" y="3003741"/>
              <a:ext cx="135954" cy="54039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5"/>
            <a:srcRect l="92557" t="29908" r="4669" b="32436"/>
            <a:stretch/>
          </p:blipFill>
          <p:spPr>
            <a:xfrm>
              <a:off x="5773672" y="3003741"/>
              <a:ext cx="75389" cy="540399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/>
            <a:srcRect l="42026" t="29908" r="49311" b="32436"/>
            <a:stretch/>
          </p:blipFill>
          <p:spPr>
            <a:xfrm>
              <a:off x="1355592" y="3003741"/>
              <a:ext cx="235446" cy="540399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5"/>
            <a:srcRect l="51981" t="29908" r="34893" b="32436"/>
            <a:stretch/>
          </p:blipFill>
          <p:spPr>
            <a:xfrm>
              <a:off x="1726595" y="3003741"/>
              <a:ext cx="356735" cy="5403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5"/>
            <a:srcRect l="64521" t="29908" r="21303" b="32436"/>
            <a:stretch/>
          </p:blipFill>
          <p:spPr>
            <a:xfrm>
              <a:off x="3553078" y="3003741"/>
              <a:ext cx="385273" cy="540399"/>
            </a:xfrm>
            <a:prstGeom prst="rect">
              <a:avLst/>
            </a:prstGeom>
          </p:spPr>
        </p:pic>
        <p:pic>
          <p:nvPicPr>
            <p:cNvPr id="74" name="Picture 73" descr="Screen Shot 2016-03-17 at 2.48.29 PM.pn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1813" y="3176876"/>
              <a:ext cx="456322" cy="243161"/>
            </a:xfrm>
            <a:prstGeom prst="rect">
              <a:avLst/>
            </a:prstGeom>
          </p:spPr>
        </p:pic>
      </p:grpSp>
      <p:sp>
        <p:nvSpPr>
          <p:cNvPr id="49" name="Right Brace 48"/>
          <p:cNvSpPr/>
          <p:nvPr/>
        </p:nvSpPr>
        <p:spPr>
          <a:xfrm>
            <a:off x="5851067" y="3760997"/>
            <a:ext cx="209905" cy="17790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 descr="Screen Shot 2016-03-17 at 2.58.54 PM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53" y="1822237"/>
            <a:ext cx="1777553" cy="415674"/>
          </a:xfrm>
          <a:prstGeom prst="rect">
            <a:avLst/>
          </a:prstGeom>
        </p:spPr>
      </p:pic>
      <p:pic>
        <p:nvPicPr>
          <p:cNvPr id="77" name="Picture 76" descr="Screen Shot 2016-03-17 at 2.59.25 PM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56" y="1800116"/>
            <a:ext cx="1777553" cy="420854"/>
          </a:xfrm>
          <a:prstGeom prst="rect">
            <a:avLst/>
          </a:prstGeom>
        </p:spPr>
      </p:pic>
      <p:pic>
        <p:nvPicPr>
          <p:cNvPr id="78" name="Picture 77" descr="Screen Shot 2016-03-17 at 2.59.52 PM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951" y="1806329"/>
            <a:ext cx="1777553" cy="433279"/>
          </a:xfrm>
          <a:prstGeom prst="rect">
            <a:avLst/>
          </a:prstGeom>
        </p:spPr>
      </p:pic>
      <p:pic>
        <p:nvPicPr>
          <p:cNvPr id="79" name="Picture 78" descr="Screen Shot 2016-03-17 at 2.59.18 PM.pn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96" y="1800116"/>
            <a:ext cx="1777553" cy="43779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0" y="6572074"/>
            <a:ext cx="3358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Images from Google 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Framework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 Experiments 	Conclusion</a:t>
            </a:r>
          </a:p>
        </p:txBody>
      </p:sp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SVM </a:t>
            </a:r>
            <a:r>
              <a:rPr lang="en-US" sz="3600" dirty="0" smtClean="0"/>
              <a:t>L</a:t>
            </a:r>
            <a:r>
              <a:rPr lang="en-US" sz="3600" b="0" i="0" u="none" strike="noStrike" cap="none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earning – </a:t>
            </a:r>
            <a:r>
              <a:rPr lang="en-US" sz="3600" dirty="0" smtClean="0"/>
              <a:t>Late </a:t>
            </a:r>
            <a:r>
              <a:rPr lang="en-US" sz="3600" b="0" i="0" u="none" strike="noStrike" cap="none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Fusion</a:t>
            </a:r>
            <a:endParaRPr lang="en-US" sz="3600" b="0" i="0" u="none" strike="noStrike" cap="none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549275" y="1612175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71500" indent="-342900">
              <a:lnSpc>
                <a:spcPct val="115000"/>
              </a:lnSpc>
              <a:spcBef>
                <a:spcPts val="0"/>
              </a:spcBef>
            </a:pPr>
            <a:endParaRPr lang="en-US" dirty="0"/>
          </a:p>
          <a:p>
            <a:pPr marL="571500" indent="-342900">
              <a:lnSpc>
                <a:spcPct val="115000"/>
              </a:lnSpc>
              <a:spcBef>
                <a:spcPts val="0"/>
              </a:spcBef>
            </a:pPr>
            <a:endParaRPr lang="en-US" dirty="0" smtClean="0"/>
          </a:p>
          <a:p>
            <a:pPr marL="571500" indent="-342900">
              <a:lnSpc>
                <a:spcPct val="115000"/>
              </a:lnSpc>
              <a:spcBef>
                <a:spcPts val="0"/>
              </a:spcBef>
            </a:pPr>
            <a:endParaRPr lang="en-US" dirty="0"/>
          </a:p>
          <a:p>
            <a:pPr lvl="1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lvl="1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dirty="0"/>
          </a:p>
          <a:p>
            <a:pPr lvl="1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25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" name="Picture 7" descr="svm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967" y1="11933" x2="93734" y2="2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4" y="4102792"/>
            <a:ext cx="1177705" cy="1236738"/>
          </a:xfrm>
          <a:prstGeom prst="rect">
            <a:avLst/>
          </a:prstGeom>
        </p:spPr>
      </p:pic>
      <p:pic>
        <p:nvPicPr>
          <p:cNvPr id="52" name="Picture 51" descr="svm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967" y1="11933" x2="93734" y2="2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07" y="4102792"/>
            <a:ext cx="1177705" cy="1236738"/>
          </a:xfrm>
          <a:prstGeom prst="rect">
            <a:avLst/>
          </a:prstGeom>
        </p:spPr>
      </p:pic>
      <p:pic>
        <p:nvPicPr>
          <p:cNvPr id="53" name="Picture 52" descr="svm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967" y1="11933" x2="93734" y2="2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78" y="4102792"/>
            <a:ext cx="1177705" cy="1236738"/>
          </a:xfrm>
          <a:prstGeom prst="rect">
            <a:avLst/>
          </a:prstGeom>
        </p:spPr>
      </p:pic>
      <p:pic>
        <p:nvPicPr>
          <p:cNvPr id="54" name="Picture 53" descr="svm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967" y1="11933" x2="93734" y2="2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723" y="4102792"/>
            <a:ext cx="1177705" cy="123673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50800" y="1859898"/>
            <a:ext cx="1777553" cy="1812953"/>
            <a:chOff x="755881" y="1404338"/>
            <a:chExt cx="1777553" cy="1812953"/>
          </a:xfrm>
        </p:grpSpPr>
        <p:pic>
          <p:nvPicPr>
            <p:cNvPr id="55" name="Picture 54" descr="Screen Shot 2016-03-17 at 2.58.54 PM.pn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81" y="1404338"/>
              <a:ext cx="1777553" cy="415674"/>
            </a:xfrm>
            <a:prstGeom prst="rect">
              <a:avLst/>
            </a:prstGeom>
          </p:spPr>
        </p:pic>
        <p:pic>
          <p:nvPicPr>
            <p:cNvPr id="56" name="Picture 55" descr="Screen Shot 2016-03-17 at 2.58.54 PM.pn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81" y="1820012"/>
              <a:ext cx="1777553" cy="415674"/>
            </a:xfrm>
            <a:prstGeom prst="rect">
              <a:avLst/>
            </a:prstGeom>
          </p:spPr>
        </p:pic>
        <p:pic>
          <p:nvPicPr>
            <p:cNvPr id="57" name="Picture 56" descr="Screen Shot 2016-03-17 at 2.58.54 PM.pn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81" y="2801617"/>
              <a:ext cx="1777553" cy="415674"/>
            </a:xfrm>
            <a:prstGeom prst="rect">
              <a:avLst/>
            </a:prstGeom>
          </p:spPr>
        </p:pic>
        <p:pic>
          <p:nvPicPr>
            <p:cNvPr id="58" name="Picture 57" descr="Screen Shot 2016-03-17 at 2.58.54 PM.png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48" r="32420"/>
            <a:stretch/>
          </p:blipFill>
          <p:spPr>
            <a:xfrm rot="16029355">
              <a:off x="1595281" y="2404340"/>
              <a:ext cx="293867" cy="41567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655741" y="1837777"/>
            <a:ext cx="1777553" cy="1824821"/>
            <a:chOff x="2843980" y="1382217"/>
            <a:chExt cx="1777553" cy="1824821"/>
          </a:xfrm>
        </p:grpSpPr>
        <p:pic>
          <p:nvPicPr>
            <p:cNvPr id="59" name="Picture 58" descr="Screen Shot 2016-03-17 at 2.59.18 PM.pn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980" y="1382217"/>
              <a:ext cx="1777553" cy="437795"/>
            </a:xfrm>
            <a:prstGeom prst="rect">
              <a:avLst/>
            </a:prstGeom>
          </p:spPr>
        </p:pic>
        <p:pic>
          <p:nvPicPr>
            <p:cNvPr id="60" name="Picture 59" descr="Screen Shot 2016-03-17 at 2.59.18 PM.pn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980" y="1797891"/>
              <a:ext cx="1777553" cy="437795"/>
            </a:xfrm>
            <a:prstGeom prst="rect">
              <a:avLst/>
            </a:prstGeom>
          </p:spPr>
        </p:pic>
        <p:pic>
          <p:nvPicPr>
            <p:cNvPr id="61" name="Picture 60" descr="Screen Shot 2016-03-17 at 2.59.18 PM.pn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980" y="2769243"/>
              <a:ext cx="1777553" cy="437795"/>
            </a:xfrm>
            <a:prstGeom prst="rect">
              <a:avLst/>
            </a:prstGeom>
          </p:spPr>
        </p:pic>
        <p:pic>
          <p:nvPicPr>
            <p:cNvPr id="62" name="Picture 61" descr="Screen Shot 2016-03-17 at 2.59.18 PM.png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33276"/>
            <a:stretch/>
          </p:blipFill>
          <p:spPr>
            <a:xfrm rot="16200000">
              <a:off x="3638453" y="2384849"/>
              <a:ext cx="297272" cy="43779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738021" y="1820012"/>
            <a:ext cx="1780958" cy="1842586"/>
            <a:chOff x="4918638" y="1374705"/>
            <a:chExt cx="1780958" cy="1842586"/>
          </a:xfrm>
        </p:grpSpPr>
        <p:pic>
          <p:nvPicPr>
            <p:cNvPr id="63" name="Picture 62" descr="Screen Shot 2016-03-17 at 2.59.25 PM.pn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043" y="1374705"/>
              <a:ext cx="1777553" cy="420854"/>
            </a:xfrm>
            <a:prstGeom prst="rect">
              <a:avLst/>
            </a:prstGeom>
          </p:spPr>
        </p:pic>
        <p:pic>
          <p:nvPicPr>
            <p:cNvPr id="64" name="Picture 63" descr="Screen Shot 2016-03-17 at 2.59.25 PM.pn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8638" y="1778724"/>
              <a:ext cx="1777553" cy="420854"/>
            </a:xfrm>
            <a:prstGeom prst="rect">
              <a:avLst/>
            </a:prstGeom>
          </p:spPr>
        </p:pic>
        <p:pic>
          <p:nvPicPr>
            <p:cNvPr id="65" name="Picture 64" descr="Screen Shot 2016-03-17 at 2.59.25 PM.pn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043" y="2796437"/>
              <a:ext cx="1777553" cy="420854"/>
            </a:xfrm>
            <a:prstGeom prst="rect">
              <a:avLst/>
            </a:prstGeom>
          </p:spPr>
        </p:pic>
        <p:pic>
          <p:nvPicPr>
            <p:cNvPr id="66" name="Picture 65" descr="Screen Shot 2016-03-17 at 2.59.25 PM.png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7" r="33201"/>
            <a:stretch/>
          </p:blipFill>
          <p:spPr>
            <a:xfrm rot="16200000">
              <a:off x="5677939" y="2385622"/>
              <a:ext cx="283372" cy="42085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851956" y="1830265"/>
            <a:ext cx="1807078" cy="1842586"/>
            <a:chOff x="6815646" y="1374705"/>
            <a:chExt cx="1807078" cy="1842586"/>
          </a:xfrm>
        </p:grpSpPr>
        <p:pic>
          <p:nvPicPr>
            <p:cNvPr id="67" name="Picture 66" descr="Screen Shot 2016-03-17 at 2.59.52 PM.pn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5646" y="1374705"/>
              <a:ext cx="1777553" cy="433279"/>
            </a:xfrm>
            <a:prstGeom prst="rect">
              <a:avLst/>
            </a:prstGeom>
          </p:spPr>
        </p:pic>
        <p:pic>
          <p:nvPicPr>
            <p:cNvPr id="68" name="Picture 67" descr="Screen Shot 2016-03-17 at 2.59.52 PM.pn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5646" y="1766299"/>
              <a:ext cx="1777553" cy="433279"/>
            </a:xfrm>
            <a:prstGeom prst="rect">
              <a:avLst/>
            </a:prstGeom>
          </p:spPr>
        </p:pic>
        <p:pic>
          <p:nvPicPr>
            <p:cNvPr id="69" name="Picture 68" descr="Screen Shot 2016-03-17 at 2.59.52 PM.pn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171" y="2784012"/>
              <a:ext cx="1777553" cy="433279"/>
            </a:xfrm>
            <a:prstGeom prst="rect">
              <a:avLst/>
            </a:prstGeom>
          </p:spPr>
        </p:pic>
        <p:pic>
          <p:nvPicPr>
            <p:cNvPr id="70" name="Picture 69" descr="Screen Shot 2016-03-17 at 2.59.52 PM.png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1" r="32128"/>
            <a:stretch/>
          </p:blipFill>
          <p:spPr>
            <a:xfrm rot="16200000">
              <a:off x="7738367" y="2358505"/>
              <a:ext cx="319077" cy="433279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0" y="6572074"/>
            <a:ext cx="3358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Images from Google 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9513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549275" y="1143000"/>
            <a:ext cx="8042399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Framework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Experiments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Conclusion</a:t>
            </a:r>
          </a:p>
        </p:txBody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-1525" y="-11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Experiments 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26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body" idx="1"/>
          </p:nvPr>
        </p:nvSpPr>
        <p:spPr>
          <a:xfrm>
            <a:off x="-1525" y="-11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Experiments 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Conclusion</a:t>
            </a:r>
          </a:p>
        </p:txBody>
      </p:sp>
      <p:sp>
        <p:nvSpPr>
          <p:cNvPr id="445" name="Shape 445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Datasets</a:t>
            </a:r>
          </a:p>
        </p:txBody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549275" y="1612175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Dataset A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7 actions (Box, Clap, Wave hand, Kick, Quick squat, Jump, Stand still)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6 locations </a:t>
            </a:r>
            <a:endParaRPr lang="en-US" dirty="0" smtClean="0"/>
          </a:p>
          <a:p>
            <a:pPr lvl="1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dirty="0"/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 dirty="0" smtClean="0"/>
              <a:t>Dataset </a:t>
            </a:r>
            <a:r>
              <a:rPr lang="en-US" dirty="0"/>
              <a:t>B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to compare with </a:t>
            </a:r>
            <a:r>
              <a:rPr lang="en-US" dirty="0" smtClean="0"/>
              <a:t>KTH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 dirty="0" smtClean="0"/>
              <a:t>7 </a:t>
            </a:r>
            <a:r>
              <a:rPr lang="en-US" dirty="0"/>
              <a:t>actions (Box, Clap Wave hand, Walk, Jog, Run, Stand still)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2 </a:t>
            </a:r>
            <a:r>
              <a:rPr lang="en-US" dirty="0" smtClean="0"/>
              <a:t>persons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27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25" y="6340371"/>
            <a:ext cx="6780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Reference: </a:t>
            </a:r>
          </a:p>
          <a:p>
            <a:r>
              <a:rPr lang="en-US" dirty="0" smtClean="0"/>
              <a:t>KTH</a:t>
            </a:r>
            <a:r>
              <a:rPr lang="en-US" dirty="0"/>
              <a:t> </a:t>
            </a:r>
            <a:r>
              <a:rPr lang="en-US" dirty="0" smtClean="0"/>
              <a:t>– Christian </a:t>
            </a:r>
            <a:r>
              <a:rPr lang="en-US" dirty="0" err="1"/>
              <a:t>Schuldt</a:t>
            </a:r>
            <a:r>
              <a:rPr lang="en-US" dirty="0"/>
              <a:t> et al, “Recognizing human actions: A local </a:t>
            </a:r>
            <a:r>
              <a:rPr lang="en-US" dirty="0" err="1"/>
              <a:t>svm</a:t>
            </a:r>
            <a:r>
              <a:rPr lang="en-US" dirty="0"/>
              <a:t> approach”</a:t>
            </a:r>
          </a:p>
        </p:txBody>
      </p:sp>
    </p:spTree>
    <p:extLst>
      <p:ext uri="{BB962C8B-B14F-4D97-AF65-F5344CB8AC3E}">
        <p14:creationId xmlns:p14="http://schemas.microsoft.com/office/powerpoint/2010/main" val="259631003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-1525" y="-11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Experiments 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Conclusion</a:t>
            </a:r>
          </a:p>
        </p:txBody>
      </p:sp>
      <p:sp>
        <p:nvSpPr>
          <p:cNvPr id="437" name="Shape 437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Setting</a:t>
            </a:r>
          </a:p>
        </p:txBody>
      </p:sp>
      <p:pic>
        <p:nvPicPr>
          <p:cNvPr id="438" name="Shape 4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1249" y="1503247"/>
            <a:ext cx="49815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28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-1525" y="-11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Experiments 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Conclusion</a:t>
            </a:r>
          </a:p>
        </p:txBody>
      </p:sp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Gabor is better than </a:t>
            </a:r>
            <a:r>
              <a:rPr lang="en-US" sz="3600" dirty="0" err="1" smtClean="0"/>
              <a:t>BoW</a:t>
            </a:r>
            <a:r>
              <a:rPr lang="en-US" sz="3600" b="0" i="0" u="none" strike="noStrike" cap="none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-SIFT</a:t>
            </a:r>
            <a:endParaRPr lang="en-US" sz="3600" b="0" i="0" u="none" strike="noStrike" cap="none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29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Picture 1" descr="Screen Shot 2016-03-23 at 12.08.04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742" y="1467793"/>
            <a:ext cx="5186082" cy="361634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549275" y="1143000"/>
            <a:ext cx="8042399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Framework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Experiments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Conclusion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	</a:t>
            </a:r>
            <a:r>
              <a:rPr lang="en-US" sz="14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Experiments 	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-1525" y="-11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Experiments 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Conclusion</a:t>
            </a:r>
          </a:p>
        </p:txBody>
      </p:sp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Location </a:t>
            </a:r>
            <a:r>
              <a:rPr lang="en-US" sz="3600" dirty="0" smtClean="0"/>
              <a:t>dependency</a:t>
            </a:r>
            <a:endParaRPr lang="en-US" sz="3600" b="0" i="0" u="none" strike="noStrike" cap="none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30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Picture 1" descr="Screen Shot 2016-03-22 at 11.13.03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72" y="1339641"/>
            <a:ext cx="4891695" cy="12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1251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-1525" y="-11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Experiments 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Conclusion</a:t>
            </a:r>
          </a:p>
        </p:txBody>
      </p:sp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Location </a:t>
            </a:r>
            <a:r>
              <a:rPr lang="en-US" sz="3600" dirty="0" smtClean="0"/>
              <a:t>dependency</a:t>
            </a:r>
            <a:endParaRPr lang="en-US" sz="3600" b="0" i="0" u="none" strike="noStrike" cap="none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31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Picture 1" descr="Screen Shot 2016-03-22 at 11.13.03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72" y="1339641"/>
            <a:ext cx="4891695" cy="1271612"/>
          </a:xfrm>
          <a:prstGeom prst="rect">
            <a:avLst/>
          </a:prstGeom>
        </p:spPr>
      </p:pic>
      <p:pic>
        <p:nvPicPr>
          <p:cNvPr id="7" name="Picture 6" descr="Screen Shot 2016-03-23 at 12.08.04 A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65" y="2800476"/>
            <a:ext cx="4603376" cy="321001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28235" y="5393392"/>
            <a:ext cx="1344706" cy="6171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30167" y="1994151"/>
            <a:ext cx="1344706" cy="6171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4841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-1525" y="-11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Experiments 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Conclusion</a:t>
            </a:r>
          </a:p>
        </p:txBody>
      </p:sp>
      <p:sp>
        <p:nvSpPr>
          <p:cNvPr id="469" name="Shape 469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/>
              <a:t>Late fusion outperforms early fusion</a:t>
            </a:r>
          </a:p>
        </p:txBody>
      </p:sp>
      <p:pic>
        <p:nvPicPr>
          <p:cNvPr id="471" name="Shape 4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8132" y="2837225"/>
            <a:ext cx="4043074" cy="11876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32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549275" y="1143000"/>
            <a:ext cx="8042399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Framework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Experiments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D9D9D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925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Conclusion</a:t>
            </a:r>
          </a:p>
        </p:txBody>
      </p:sp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Experiments 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33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Experiments 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Conclusion</a:t>
            </a:r>
          </a:p>
        </p:txBody>
      </p:sp>
      <p:sp>
        <p:nvSpPr>
          <p:cNvPr id="493" name="Shape 493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Bridging WiFi and Vision</a:t>
            </a:r>
          </a:p>
        </p:txBody>
      </p:sp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549275" y="1612175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The proposed vision-based method achieves accuracy above </a:t>
            </a:r>
            <a:r>
              <a:rPr lang="en-US" dirty="0">
                <a:solidFill>
                  <a:srgbClr val="FF0000"/>
                </a:solidFill>
              </a:rPr>
              <a:t>85% </a:t>
            </a:r>
            <a:r>
              <a:rPr lang="en-US" dirty="0"/>
              <a:t>identifying </a:t>
            </a:r>
            <a:r>
              <a:rPr lang="en-US" dirty="0">
                <a:solidFill>
                  <a:srgbClr val="FF0000"/>
                </a:solidFill>
              </a:rPr>
              <a:t>7 actions</a:t>
            </a:r>
            <a:r>
              <a:rPr lang="en-US" dirty="0"/>
              <a:t>, showing the promising performance of learning-based method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dirty="0"/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Instead of traditional signal processing, we further aim to discover more general attributes from </a:t>
            </a:r>
            <a:r>
              <a:rPr lang="en-US" dirty="0" smtClean="0"/>
              <a:t>Wi-Fi </a:t>
            </a:r>
            <a:r>
              <a:rPr lang="en-US" dirty="0"/>
              <a:t>signals by DNN-based methods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34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109"/>
          <p:cNvGrpSpPr/>
          <p:nvPr/>
        </p:nvGrpSpPr>
        <p:grpSpPr>
          <a:xfrm>
            <a:off x="0" y="6021288"/>
            <a:ext cx="9144000" cy="828000"/>
            <a:chOff x="0" y="6021288"/>
            <a:chExt cx="9144000" cy="828000"/>
          </a:xfrm>
        </p:grpSpPr>
        <p:sp>
          <p:nvSpPr>
            <p:cNvPr id="9" name="矩形 110"/>
            <p:cNvSpPr/>
            <p:nvPr userDrawn="1"/>
          </p:nvSpPr>
          <p:spPr>
            <a:xfrm>
              <a:off x="0" y="6021288"/>
              <a:ext cx="9144000" cy="828000"/>
            </a:xfrm>
            <a:prstGeom prst="rect">
              <a:avLst/>
            </a:prstGeom>
            <a:solidFill>
              <a:schemeClr val="bg1">
                <a:lumMod val="8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0" name="圖片 111" descr="cmlab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179512" y="6033768"/>
              <a:ext cx="2339752" cy="811532"/>
            </a:xfrm>
            <a:prstGeom prst="rect">
              <a:avLst/>
            </a:prstGeom>
          </p:spPr>
        </p:pic>
        <p:grpSp>
          <p:nvGrpSpPr>
            <p:cNvPr id="11" name="群組 68"/>
            <p:cNvGrpSpPr/>
            <p:nvPr userDrawn="1"/>
          </p:nvGrpSpPr>
          <p:grpSpPr>
            <a:xfrm>
              <a:off x="4427984" y="6079194"/>
              <a:ext cx="4545012" cy="747434"/>
              <a:chOff x="1323132" y="6065942"/>
              <a:chExt cx="4545012" cy="747434"/>
            </a:xfrm>
          </p:grpSpPr>
          <p:sp>
            <p:nvSpPr>
              <p:cNvPr id="12" name="橢圓 113"/>
              <p:cNvSpPr/>
              <p:nvPr/>
            </p:nvSpPr>
            <p:spPr>
              <a:xfrm>
                <a:off x="3088095" y="607025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橢圓 114"/>
              <p:cNvSpPr/>
              <p:nvPr/>
            </p:nvSpPr>
            <p:spPr>
              <a:xfrm>
                <a:off x="3377901" y="607025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橢圓 115"/>
              <p:cNvSpPr/>
              <p:nvPr/>
            </p:nvSpPr>
            <p:spPr>
              <a:xfrm>
                <a:off x="3136407" y="6400959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橢圓 116"/>
              <p:cNvSpPr/>
              <p:nvPr/>
            </p:nvSpPr>
            <p:spPr>
              <a:xfrm>
                <a:off x="3136407" y="666009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橢圓 117"/>
              <p:cNvSpPr/>
              <p:nvPr/>
            </p:nvSpPr>
            <p:spPr>
              <a:xfrm>
                <a:off x="3426208" y="6400959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18"/>
              <p:cNvSpPr/>
              <p:nvPr/>
            </p:nvSpPr>
            <p:spPr>
              <a:xfrm>
                <a:off x="3426208" y="666009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19"/>
              <p:cNvSpPr/>
              <p:nvPr/>
            </p:nvSpPr>
            <p:spPr>
              <a:xfrm>
                <a:off x="3673415" y="607025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橢圓 120"/>
              <p:cNvSpPr/>
              <p:nvPr/>
            </p:nvSpPr>
            <p:spPr>
              <a:xfrm>
                <a:off x="3963221" y="607025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橢圓 121"/>
              <p:cNvSpPr/>
              <p:nvPr/>
            </p:nvSpPr>
            <p:spPr>
              <a:xfrm>
                <a:off x="3721727" y="6400959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122"/>
              <p:cNvSpPr/>
              <p:nvPr/>
            </p:nvSpPr>
            <p:spPr>
              <a:xfrm>
                <a:off x="4011528" y="6400959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橢圓 123"/>
              <p:cNvSpPr/>
              <p:nvPr/>
            </p:nvSpPr>
            <p:spPr>
              <a:xfrm>
                <a:off x="4011528" y="666009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124"/>
              <p:cNvSpPr/>
              <p:nvPr/>
            </p:nvSpPr>
            <p:spPr>
              <a:xfrm>
                <a:off x="3673420" y="661178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橢圓 125"/>
              <p:cNvSpPr/>
              <p:nvPr/>
            </p:nvSpPr>
            <p:spPr>
              <a:xfrm>
                <a:off x="4252234" y="607025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橢圓 126"/>
              <p:cNvSpPr/>
              <p:nvPr/>
            </p:nvSpPr>
            <p:spPr>
              <a:xfrm>
                <a:off x="4252239" y="6352653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橢圓 127"/>
              <p:cNvSpPr/>
              <p:nvPr/>
            </p:nvSpPr>
            <p:spPr>
              <a:xfrm>
                <a:off x="4590347" y="611856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橢圓 128"/>
              <p:cNvSpPr/>
              <p:nvPr/>
            </p:nvSpPr>
            <p:spPr>
              <a:xfrm>
                <a:off x="4590347" y="6400959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橢圓 129"/>
              <p:cNvSpPr/>
              <p:nvPr/>
            </p:nvSpPr>
            <p:spPr>
              <a:xfrm>
                <a:off x="4590347" y="666009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130"/>
              <p:cNvSpPr/>
              <p:nvPr/>
            </p:nvSpPr>
            <p:spPr>
              <a:xfrm>
                <a:off x="4252239" y="661178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131"/>
              <p:cNvSpPr/>
              <p:nvPr/>
            </p:nvSpPr>
            <p:spPr>
              <a:xfrm>
                <a:off x="4853489" y="6070491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橢圓 132"/>
              <p:cNvSpPr/>
              <p:nvPr/>
            </p:nvSpPr>
            <p:spPr>
              <a:xfrm>
                <a:off x="4901800" y="6401192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133"/>
              <p:cNvSpPr/>
              <p:nvPr/>
            </p:nvSpPr>
            <p:spPr>
              <a:xfrm>
                <a:off x="4901800" y="6660327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134"/>
              <p:cNvSpPr/>
              <p:nvPr/>
            </p:nvSpPr>
            <p:spPr>
              <a:xfrm>
                <a:off x="5191602" y="6401192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" name="橢圓 135"/>
              <p:cNvSpPr/>
              <p:nvPr/>
            </p:nvSpPr>
            <p:spPr>
              <a:xfrm>
                <a:off x="5191602" y="6660327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136"/>
              <p:cNvSpPr/>
              <p:nvPr/>
            </p:nvSpPr>
            <p:spPr>
              <a:xfrm>
                <a:off x="5191602" y="611856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137"/>
              <p:cNvSpPr/>
              <p:nvPr/>
            </p:nvSpPr>
            <p:spPr>
              <a:xfrm>
                <a:off x="5424921" y="6070491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橢圓 138"/>
              <p:cNvSpPr/>
              <p:nvPr/>
            </p:nvSpPr>
            <p:spPr>
              <a:xfrm>
                <a:off x="5473233" y="6660327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139"/>
              <p:cNvSpPr/>
              <p:nvPr/>
            </p:nvSpPr>
            <p:spPr>
              <a:xfrm>
                <a:off x="5771553" y="6401192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140"/>
              <p:cNvSpPr/>
              <p:nvPr/>
            </p:nvSpPr>
            <p:spPr>
              <a:xfrm>
                <a:off x="5771553" y="6660327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0" name="橢圓 141"/>
              <p:cNvSpPr/>
              <p:nvPr/>
            </p:nvSpPr>
            <p:spPr>
              <a:xfrm>
                <a:off x="5771553" y="6118564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142"/>
              <p:cNvSpPr/>
              <p:nvPr/>
            </p:nvSpPr>
            <p:spPr>
              <a:xfrm>
                <a:off x="5424921" y="6352885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143"/>
              <p:cNvSpPr/>
              <p:nvPr/>
            </p:nvSpPr>
            <p:spPr>
              <a:xfrm>
                <a:off x="1323132" y="606594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" name="橢圓 144"/>
              <p:cNvSpPr/>
              <p:nvPr/>
            </p:nvSpPr>
            <p:spPr>
              <a:xfrm>
                <a:off x="1612938" y="606594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145"/>
              <p:cNvSpPr/>
              <p:nvPr/>
            </p:nvSpPr>
            <p:spPr>
              <a:xfrm>
                <a:off x="1371444" y="6396643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146"/>
              <p:cNvSpPr/>
              <p:nvPr/>
            </p:nvSpPr>
            <p:spPr>
              <a:xfrm>
                <a:off x="1661245" y="6655778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" name="橢圓 147"/>
              <p:cNvSpPr/>
              <p:nvPr/>
            </p:nvSpPr>
            <p:spPr>
              <a:xfrm>
                <a:off x="1323137" y="660747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148"/>
              <p:cNvSpPr/>
              <p:nvPr/>
            </p:nvSpPr>
            <p:spPr>
              <a:xfrm>
                <a:off x="1611164" y="6347420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149"/>
              <p:cNvSpPr/>
              <p:nvPr/>
            </p:nvSpPr>
            <p:spPr>
              <a:xfrm>
                <a:off x="1899196" y="6355928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橢圓 150"/>
              <p:cNvSpPr/>
              <p:nvPr/>
            </p:nvSpPr>
            <p:spPr>
              <a:xfrm>
                <a:off x="2184648" y="606594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151"/>
              <p:cNvSpPr/>
              <p:nvPr/>
            </p:nvSpPr>
            <p:spPr>
              <a:xfrm>
                <a:off x="1945804" y="6115320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152"/>
              <p:cNvSpPr/>
              <p:nvPr/>
            </p:nvSpPr>
            <p:spPr>
              <a:xfrm>
                <a:off x="2226605" y="6655778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" name="橢圓 153"/>
              <p:cNvSpPr/>
              <p:nvPr/>
            </p:nvSpPr>
            <p:spPr>
              <a:xfrm>
                <a:off x="1894847" y="662017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154"/>
              <p:cNvSpPr/>
              <p:nvPr/>
            </p:nvSpPr>
            <p:spPr>
              <a:xfrm>
                <a:off x="2182874" y="6353770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155"/>
              <p:cNvSpPr/>
              <p:nvPr/>
            </p:nvSpPr>
            <p:spPr>
              <a:xfrm>
                <a:off x="2483768" y="6067896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5" name="橢圓 156"/>
              <p:cNvSpPr/>
              <p:nvPr/>
            </p:nvSpPr>
            <p:spPr>
              <a:xfrm>
                <a:off x="2821881" y="6116202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157"/>
              <p:cNvSpPr/>
              <p:nvPr/>
            </p:nvSpPr>
            <p:spPr>
              <a:xfrm>
                <a:off x="2821881" y="6398597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158"/>
              <p:cNvSpPr/>
              <p:nvPr/>
            </p:nvSpPr>
            <p:spPr>
              <a:xfrm>
                <a:off x="2530376" y="6400378"/>
                <a:ext cx="96591" cy="965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8" name="橢圓 159"/>
              <p:cNvSpPr/>
              <p:nvPr/>
            </p:nvSpPr>
            <p:spPr>
              <a:xfrm>
                <a:off x="2483773" y="6609426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橢圓 160"/>
              <p:cNvSpPr/>
              <p:nvPr/>
            </p:nvSpPr>
            <p:spPr>
              <a:xfrm>
                <a:off x="2771800" y="6616402"/>
                <a:ext cx="193204" cy="1932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500" name="Shape 500"/>
          <p:cNvSpPr txBox="1">
            <a:spLocks noGrp="1"/>
          </p:cNvSpPr>
          <p:nvPr>
            <p:ph type="title"/>
          </p:nvPr>
        </p:nvSpPr>
        <p:spPr>
          <a:xfrm>
            <a:off x="545250" y="1686425"/>
            <a:ext cx="8053500" cy="2729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Thanks!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35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" name="Shape 176"/>
          <p:cNvSpPr txBox="1">
            <a:spLocks/>
          </p:cNvSpPr>
          <p:nvPr/>
        </p:nvSpPr>
        <p:spPr>
          <a:xfrm>
            <a:off x="6424874" y="5418015"/>
            <a:ext cx="2719125" cy="10011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9250" marR="0" lvl="0" indent="-16509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368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31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5842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4889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5207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5048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488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spcBef>
                <a:spcPts val="0"/>
              </a:spcBef>
              <a:buSzPct val="25000"/>
              <a:buFont typeface="Noto Sans Symbols"/>
              <a:buNone/>
            </a:pPr>
            <a:r>
              <a:rPr lang="en-US" sz="1600" dirty="0" smtClean="0"/>
              <a:t>Eric:   </a:t>
            </a:r>
            <a:r>
              <a:rPr lang="en-US" sz="1600" dirty="0" smtClean="0">
                <a:hlinkClick r:id="rId4"/>
              </a:rPr>
              <a:t>b99902080@ntu.edu.tw</a:t>
            </a:r>
            <a:r>
              <a:rPr lang="en-US" sz="1600" dirty="0" smtClean="0"/>
              <a:t> </a:t>
            </a:r>
          </a:p>
          <a:p>
            <a:pPr marL="0" indent="0">
              <a:spcBef>
                <a:spcPts val="0"/>
              </a:spcBef>
              <a:buSzPct val="25000"/>
              <a:buFont typeface="Noto Sans Symbols"/>
              <a:buNone/>
            </a:pPr>
            <a:r>
              <a:rPr lang="en-US" sz="1600" dirty="0" smtClean="0"/>
              <a:t>Ryan: </a:t>
            </a:r>
            <a:r>
              <a:rPr lang="en-US" sz="1600" dirty="0" smtClean="0">
                <a:hlinkClick r:id="rId5"/>
              </a:rPr>
              <a:t>b99902105@gmail.com</a:t>
            </a:r>
            <a:r>
              <a:rPr lang="en-US" sz="1600" dirty="0" smtClean="0"/>
              <a:t> </a:t>
            </a:r>
          </a:p>
        </p:txBody>
      </p:sp>
      <p:pic>
        <p:nvPicPr>
          <p:cNvPr id="5" name="Shape 132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534300" y="0"/>
            <a:ext cx="2609700" cy="1183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33"/>
          <p:cNvSpPr txBox="1"/>
          <p:nvPr/>
        </p:nvSpPr>
        <p:spPr>
          <a:xfrm>
            <a:off x="4298475" y="6217750"/>
            <a:ext cx="4736100" cy="52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WIFI ACTION RECOGNITION VIA VISION-BASED METHODS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- ICASSP2016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793156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title"/>
          </p:nvPr>
        </p:nvSpPr>
        <p:spPr>
          <a:xfrm>
            <a:off x="550800" y="2246101"/>
            <a:ext cx="8042400" cy="1337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Appendix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36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Wi-Fi Action Recognition Principle</a:t>
            </a:r>
          </a:p>
        </p:txBody>
      </p:sp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549275" y="1612175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Signal properties vary through propagation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power decay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frequency drift 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phase shift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Environment alter paths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absorption, scatter and reflection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Action changes environment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different changes with distinct actions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37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549275" y="1612175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Performance retains when size decreases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Performance drops when sizes unmatched</a:t>
            </a:r>
          </a:p>
        </p:txBody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-1525" y="-11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Experiments 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Conclusion</a:t>
            </a:r>
          </a:p>
        </p:txBody>
      </p:sp>
      <p:sp>
        <p:nvSpPr>
          <p:cNvPr id="478" name="Shape 478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Results on Resolution</a:t>
            </a:r>
          </a:p>
        </p:txBody>
      </p:sp>
      <p:pic>
        <p:nvPicPr>
          <p:cNvPr id="480" name="Shape 4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351" y="3183629"/>
            <a:ext cx="4549211" cy="16630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38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/>
          <p:nvPr/>
        </p:nvSpPr>
        <p:spPr>
          <a:xfrm>
            <a:off x="1748098" y="542231"/>
            <a:ext cx="7193700" cy="1700099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Doppler Effect</a:t>
            </a:r>
          </a:p>
        </p:txBody>
      </p:sp>
      <p:sp>
        <p:nvSpPr>
          <p:cNvPr id="520" name="Shape 520"/>
          <p:cNvSpPr txBox="1"/>
          <p:nvPr/>
        </p:nvSpPr>
        <p:spPr>
          <a:xfrm>
            <a:off x="1759206" y="4694700"/>
            <a:ext cx="7193700" cy="1700099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28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Channel State Information</a:t>
            </a:r>
          </a:p>
        </p:txBody>
      </p:sp>
      <p:sp>
        <p:nvSpPr>
          <p:cNvPr id="521" name="Shape 521"/>
          <p:cNvSpPr txBox="1"/>
          <p:nvPr/>
        </p:nvSpPr>
        <p:spPr>
          <a:xfrm>
            <a:off x="1759206" y="2607800"/>
            <a:ext cx="7193700" cy="1700099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Amplitude</a:t>
            </a:r>
          </a:p>
        </p:txBody>
      </p:sp>
      <p:pic>
        <p:nvPicPr>
          <p:cNvPr id="522" name="Shape 5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83" y="2975891"/>
            <a:ext cx="1435170" cy="1025232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	 </a:t>
            </a:r>
            <a:r>
              <a:rPr lang="en-US"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Preliminaries	</a:t>
            </a: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Framework	 	Experiments 	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39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Experiments 	Conclusion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Action Recognition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7324" y="2046833"/>
            <a:ext cx="2795874" cy="2764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800" y="1298400"/>
            <a:ext cx="3607050" cy="25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800" y="3846800"/>
            <a:ext cx="2795875" cy="1864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1900" y="4929149"/>
            <a:ext cx="3009772" cy="15751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72074"/>
            <a:ext cx="3358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Images from Google 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8506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/>
          <p:nvPr/>
        </p:nvSpPr>
        <p:spPr>
          <a:xfrm>
            <a:off x="1748098" y="542231"/>
            <a:ext cx="7193700" cy="1700099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22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Qifan Pu et al., 2013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relative velocity of object and source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require costly computation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</a:pPr>
            <a:endParaRPr sz="1800" b="0" i="0" u="none" strike="noStrike" cap="none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0" name="Shape 530"/>
          <p:cNvSpPr txBox="1"/>
          <p:nvPr/>
        </p:nvSpPr>
        <p:spPr>
          <a:xfrm>
            <a:off x="1759206" y="4694700"/>
            <a:ext cx="7193700" cy="1700099"/>
          </a:xfrm>
          <a:prstGeom prst="rect">
            <a:avLst/>
          </a:prstGeom>
          <a:noFill/>
          <a:ln w="38100" cap="flat" cmpd="sng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CFE4"/>
              </a:buClr>
              <a:buSzPct val="25000"/>
              <a:buFont typeface="Source Sans Pro"/>
              <a:buNone/>
            </a:pPr>
            <a:r>
              <a:rPr lang="en-US" sz="3200" b="0" i="0" u="none" strike="noStrike" cap="none">
                <a:solidFill>
                  <a:srgbClr val="9FCFE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Channel State Information</a:t>
            </a:r>
          </a:p>
        </p:txBody>
      </p:sp>
      <p:sp>
        <p:nvSpPr>
          <p:cNvPr id="531" name="Shape 531"/>
          <p:cNvSpPr txBox="1"/>
          <p:nvPr/>
        </p:nvSpPr>
        <p:spPr>
          <a:xfrm>
            <a:off x="1759206" y="2607800"/>
            <a:ext cx="7193700" cy="1700099"/>
          </a:xfrm>
          <a:prstGeom prst="rect">
            <a:avLst/>
          </a:prstGeom>
          <a:noFill/>
          <a:ln w="38100" cap="flat" cmpd="sng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CFE4"/>
              </a:buClr>
              <a:buSzPct val="25000"/>
              <a:buFont typeface="Source Sans Pro"/>
              <a:buNone/>
            </a:pPr>
            <a:r>
              <a:rPr lang="en-US" sz="3200" b="0" i="0" u="none" strike="noStrike" cap="none">
                <a:solidFill>
                  <a:srgbClr val="9FCFE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Amplitude</a:t>
            </a:r>
          </a:p>
        </p:txBody>
      </p:sp>
      <p:pic>
        <p:nvPicPr>
          <p:cNvPr id="532" name="Shape 5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6848" y="1063800"/>
            <a:ext cx="3074001" cy="1115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Shape 5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783" y="2975891"/>
            <a:ext cx="1435170" cy="1025232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Shape 534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	 </a:t>
            </a:r>
            <a:r>
              <a:rPr lang="en-US"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Preliminaries	</a:t>
            </a: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Framework	 	Experiments 	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40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/>
          <p:nvPr/>
        </p:nvSpPr>
        <p:spPr>
          <a:xfrm>
            <a:off x="1748098" y="542231"/>
            <a:ext cx="7193700" cy="1700099"/>
          </a:xfrm>
          <a:prstGeom prst="rect">
            <a:avLst/>
          </a:prstGeom>
          <a:noFill/>
          <a:ln w="38100" cap="flat" cmpd="sng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CFE4"/>
              </a:buClr>
              <a:buSzPct val="25000"/>
              <a:buFont typeface="Source Sans Pro"/>
              <a:buNone/>
            </a:pPr>
            <a:r>
              <a:rPr lang="en-US" sz="2200" b="0" i="0" u="none" strike="noStrike" cap="none">
                <a:solidFill>
                  <a:srgbClr val="9FCFE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Qifan Pu et al., 2013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relative velocity of object and source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require costly computation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CFE4"/>
              </a:buClr>
              <a:buFont typeface="Source Sans Pro"/>
              <a:buNone/>
            </a:pPr>
            <a:endParaRPr sz="2200" b="0" i="0" u="none" strike="noStrike" cap="none">
              <a:solidFill>
                <a:srgbClr val="9FCFE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1" name="Shape 541"/>
          <p:cNvSpPr txBox="1"/>
          <p:nvPr/>
        </p:nvSpPr>
        <p:spPr>
          <a:xfrm>
            <a:off x="1759206" y="4694700"/>
            <a:ext cx="7193700" cy="1700099"/>
          </a:xfrm>
          <a:prstGeom prst="rect">
            <a:avLst/>
          </a:prstGeom>
          <a:noFill/>
          <a:ln w="38100" cap="flat" cmpd="sng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CFE4"/>
              </a:buClr>
              <a:buSzPct val="25000"/>
              <a:buFont typeface="Source Sans Pro"/>
              <a:buNone/>
            </a:pPr>
            <a:r>
              <a:rPr lang="en-US" sz="3200" b="0" i="0" u="none" strike="noStrike" cap="none">
                <a:solidFill>
                  <a:srgbClr val="9FCFE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Channel State Information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1759206" y="2607800"/>
            <a:ext cx="7193700" cy="1700099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22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Rajalakshmi Nandakumar et al., 2014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changes of signal amplitude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only coarse-grained actions</a:t>
            </a:r>
          </a:p>
        </p:txBody>
      </p:sp>
      <p:pic>
        <p:nvPicPr>
          <p:cNvPr id="543" name="Shape 543"/>
          <p:cNvPicPr preferRelativeResize="0"/>
          <p:nvPr/>
        </p:nvPicPr>
        <p:blipFill rotWithShape="1">
          <a:blip r:embed="rId3">
            <a:alphaModFix amt="22000"/>
          </a:blip>
          <a:srcRect/>
          <a:stretch/>
        </p:blipFill>
        <p:spPr>
          <a:xfrm>
            <a:off x="5700353" y="1063800"/>
            <a:ext cx="3074001" cy="1115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Shape 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0353" y="3147519"/>
            <a:ext cx="3224950" cy="116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Shape 5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783" y="2975891"/>
            <a:ext cx="1435170" cy="1025232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	 </a:t>
            </a:r>
            <a:r>
              <a:rPr lang="en-US"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Preliminaries	</a:t>
            </a: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Framework	 	Experiments 	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41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/>
          <p:nvPr/>
        </p:nvSpPr>
        <p:spPr>
          <a:xfrm>
            <a:off x="1748098" y="542231"/>
            <a:ext cx="7193700" cy="1700099"/>
          </a:xfrm>
          <a:prstGeom prst="rect">
            <a:avLst/>
          </a:prstGeom>
          <a:noFill/>
          <a:ln w="38100" cap="flat" cmpd="sng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CFE4"/>
              </a:buClr>
              <a:buSzPct val="25000"/>
              <a:buFont typeface="Source Sans Pro"/>
              <a:buNone/>
            </a:pPr>
            <a:r>
              <a:rPr lang="en-US" sz="2200" b="0" i="0" u="none" strike="noStrike" cap="none">
                <a:solidFill>
                  <a:srgbClr val="9FCFE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Qifan Pu et al., 2013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relative velocity of object and source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require costly computation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CFE4"/>
              </a:buClr>
              <a:buFont typeface="Source Sans Pro"/>
              <a:buNone/>
            </a:pPr>
            <a:endParaRPr sz="1800" b="0" i="0" u="none" strike="noStrike" cap="none">
              <a:solidFill>
                <a:srgbClr val="9FCFE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53" name="Shape 553"/>
          <p:cNvPicPr preferRelativeResize="0"/>
          <p:nvPr/>
        </p:nvPicPr>
        <p:blipFill rotWithShape="1">
          <a:blip r:embed="rId3">
            <a:alphaModFix amt="29000"/>
          </a:blip>
          <a:srcRect/>
          <a:stretch/>
        </p:blipFill>
        <p:spPr>
          <a:xfrm>
            <a:off x="-2794184" y="-1493000"/>
            <a:ext cx="3074001" cy="11156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4" name="Shape 554"/>
          <p:cNvGrpSpPr/>
          <p:nvPr/>
        </p:nvGrpSpPr>
        <p:grpSpPr>
          <a:xfrm>
            <a:off x="1759205" y="4694700"/>
            <a:ext cx="7193700" cy="1700100"/>
            <a:chOff x="1775700" y="4777175"/>
            <a:chExt cx="7193700" cy="1700100"/>
          </a:xfrm>
        </p:grpSpPr>
        <p:sp>
          <p:nvSpPr>
            <p:cNvPr id="555" name="Shape 555"/>
            <p:cNvSpPr txBox="1"/>
            <p:nvPr/>
          </p:nvSpPr>
          <p:spPr>
            <a:xfrm>
              <a:off x="1775700" y="4777175"/>
              <a:ext cx="7193700" cy="1700099"/>
            </a:xfrm>
            <a:prstGeom prst="rect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25000"/>
                <a:buFont typeface="Source Sans Pro"/>
                <a:buNone/>
              </a:pPr>
              <a:r>
                <a:rPr lang="en-US" sz="22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Wei Wang et al., 2015 </a:t>
              </a: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100000"/>
                <a:buFont typeface="Arial"/>
                <a:buChar char="•"/>
              </a:pPr>
              <a:r>
                <a:rPr lang="en-US" sz="1800" b="0" i="0" u="none" strike="noStrike" cap="none">
                  <a:solidFill>
                    <a:srgbClr val="59595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more fine-grained information</a:t>
              </a:r>
            </a:p>
          </p:txBody>
        </p:sp>
        <p:pic>
          <p:nvPicPr>
            <p:cNvPr id="556" name="Shape 55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26453" y="5241400"/>
              <a:ext cx="2915343" cy="1235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7" name="Shape 557"/>
          <p:cNvSpPr txBox="1"/>
          <p:nvPr/>
        </p:nvSpPr>
        <p:spPr>
          <a:xfrm>
            <a:off x="1759206" y="2607800"/>
            <a:ext cx="7193700" cy="1700099"/>
          </a:xfrm>
          <a:prstGeom prst="rect">
            <a:avLst/>
          </a:prstGeom>
          <a:noFill/>
          <a:ln w="38100" cap="flat" cmpd="sng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CFE4"/>
              </a:buClr>
              <a:buSzPct val="25000"/>
              <a:buFont typeface="Source Sans Pro"/>
              <a:buNone/>
            </a:pPr>
            <a:r>
              <a:rPr lang="en-US" sz="2200" b="0" i="0" u="none" strike="noStrike" cap="none">
                <a:solidFill>
                  <a:srgbClr val="9FCFE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Rajalakshmi Nandakumar et al., 2014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changes of signal amplitude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only coarse-grained actions</a:t>
            </a:r>
          </a:p>
        </p:txBody>
      </p:sp>
      <p:pic>
        <p:nvPicPr>
          <p:cNvPr id="558" name="Shape 558"/>
          <p:cNvPicPr preferRelativeResize="0"/>
          <p:nvPr/>
        </p:nvPicPr>
        <p:blipFill rotWithShape="1">
          <a:blip r:embed="rId5">
            <a:alphaModFix amt="29000"/>
          </a:blip>
          <a:srcRect/>
          <a:stretch/>
        </p:blipFill>
        <p:spPr>
          <a:xfrm>
            <a:off x="5700353" y="3147519"/>
            <a:ext cx="3224950" cy="116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Shape 559"/>
          <p:cNvPicPr preferRelativeResize="0"/>
          <p:nvPr/>
        </p:nvPicPr>
        <p:blipFill rotWithShape="1">
          <a:blip r:embed="rId3">
            <a:alphaModFix amt="22000"/>
          </a:blip>
          <a:srcRect/>
          <a:stretch/>
        </p:blipFill>
        <p:spPr>
          <a:xfrm>
            <a:off x="5700353" y="1063800"/>
            <a:ext cx="3074001" cy="1115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Shape 5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783" y="2975891"/>
            <a:ext cx="1435170" cy="1025232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	 </a:t>
            </a:r>
            <a:r>
              <a:rPr lang="en-US"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Preliminaries	</a:t>
            </a: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Framework	 	Experiments 	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42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Font typeface="Source Sans Pro"/>
            </a:pPr>
            <a:r>
              <a:rPr lang="en-US">
                <a:solidFill>
                  <a:schemeClr val="accent1"/>
                </a:solidFill>
              </a:rPr>
              <a:t>Yan Wang et al., 2014</a:t>
            </a:r>
            <a:r>
              <a:rPr lang="en-US">
                <a:solidFill>
                  <a:schemeClr val="dk1"/>
                </a:solidFill>
              </a:rPr>
              <a:t> applied CSI distribution/sequence as features to recognize activity/walking trajectory labeled by users</a:t>
            </a:r>
          </a:p>
        </p:txBody>
      </p:sp>
      <p:sp>
        <p:nvSpPr>
          <p:cNvPr id="568" name="Shape 568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Preliminaries	</a:t>
            </a: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Framework		 Experiments 	Conclusion</a:t>
            </a:r>
          </a:p>
        </p:txBody>
      </p:sp>
      <p:sp>
        <p:nvSpPr>
          <p:cNvPr id="569" name="Shape 569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/>
              <a:t>Previous work on CSI</a:t>
            </a:r>
          </a:p>
        </p:txBody>
      </p:sp>
      <p:pic>
        <p:nvPicPr>
          <p:cNvPr id="570" name="Shape 5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274" y="3697589"/>
            <a:ext cx="3927949" cy="23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Shape 5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3481" y="3697600"/>
            <a:ext cx="3529718" cy="24167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43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accent1"/>
                </a:solidFill>
              </a:rPr>
              <a:t>Wei Wang et al., 2015 </a:t>
            </a:r>
            <a:r>
              <a:rPr lang="en-US"/>
              <a:t>proposed a PCA-based denoise method followed by DWT for hand-crafted features</a:t>
            </a:r>
          </a:p>
        </p:txBody>
      </p:sp>
      <p:sp>
        <p:nvSpPr>
          <p:cNvPr id="578" name="Shape 578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Preliminaries	</a:t>
            </a: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Framework		 Experiments 	Conclusion</a:t>
            </a:r>
          </a:p>
        </p:txBody>
      </p:sp>
      <p:sp>
        <p:nvSpPr>
          <p:cNvPr id="579" name="Shape 579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/>
              <a:t>Previous work on CSI (cont.)</a:t>
            </a:r>
          </a:p>
        </p:txBody>
      </p:sp>
      <p:pic>
        <p:nvPicPr>
          <p:cNvPr id="580" name="Shape 5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800" y="3786450"/>
            <a:ext cx="4261582" cy="17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Shape 5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4950" y="3786450"/>
            <a:ext cx="2738250" cy="1776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2" name="Shape 582"/>
          <p:cNvCxnSpPr/>
          <p:nvPr/>
        </p:nvCxnSpPr>
        <p:spPr>
          <a:xfrm rot="10800000" flipH="1">
            <a:off x="4982974" y="4614149"/>
            <a:ext cx="701400" cy="2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44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Preliminaries	</a:t>
            </a: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Framework		 Experiments 	Conclusion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</a:t>
            </a:r>
            <a:r>
              <a:rPr lang="en-US" sz="3600"/>
              <a:t>SI</a:t>
            </a: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Texture</a:t>
            </a:r>
          </a:p>
        </p:txBody>
      </p:sp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549275" y="12573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71500" indent="-34290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Faster speed =&gt; larger phase change =&gt; denser stripes</a:t>
            </a:r>
          </a:p>
          <a:p>
            <a:pPr marL="571500" indent="-34290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Actions of different speeds =&gt; different textures 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45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" name="Shape 5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6879" y="3521926"/>
            <a:ext cx="5695849" cy="172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Preliminaries	</a:t>
            </a: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Framework		 Experiments 	Conclusion</a:t>
            </a:r>
          </a:p>
        </p:txBody>
      </p:sp>
      <p:sp>
        <p:nvSpPr>
          <p:cNvPr id="606" name="Shape 606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/>
              <a:t>Gabor Filters</a:t>
            </a:r>
          </a:p>
        </p:txBody>
      </p:sp>
      <p:sp>
        <p:nvSpPr>
          <p:cNvPr id="607" name="Shape 607"/>
          <p:cNvSpPr txBox="1">
            <a:spLocks noGrp="1"/>
          </p:cNvSpPr>
          <p:nvPr>
            <p:ph type="body" idx="1"/>
          </p:nvPr>
        </p:nvSpPr>
        <p:spPr>
          <a:xfrm>
            <a:off x="549275" y="12573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-US"/>
              <a:t>A 2D Gabor filter is a sinusoidal plane wave multiplied by a Gaussian kernel</a:t>
            </a:r>
          </a:p>
          <a:p>
            <a:pPr marL="914400" lvl="1" indent="-368300" rtl="0">
              <a:spcBef>
                <a:spcPts val="0"/>
              </a:spcBef>
              <a:buSzPct val="100000"/>
            </a:pPr>
            <a:r>
              <a:rPr lang="en-US"/>
              <a:t>filters can closely mimic human visual system</a:t>
            </a:r>
          </a:p>
          <a:p>
            <a:pPr marL="914400" lvl="1" indent="-368300" rtl="0">
              <a:spcBef>
                <a:spcPts val="0"/>
              </a:spcBef>
              <a:buSzPct val="100000"/>
            </a:pPr>
            <a:r>
              <a:rPr lang="en-US"/>
              <a:t>particularly appropriate for texture discrimination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46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Preliminaries	</a:t>
            </a:r>
            <a:r>
              <a:rPr lang="en-US" sz="1400" b="0" i="0" u="none" strike="noStrike" cap="none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Framework		 Experiments 	Conclusion</a:t>
            </a:r>
          </a:p>
        </p:txBody>
      </p:sp>
      <p:sp>
        <p:nvSpPr>
          <p:cNvPr id="614" name="Shape 614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/>
              <a:t>SIFT-BoF</a:t>
            </a:r>
          </a:p>
        </p:txBody>
      </p:sp>
      <p:sp>
        <p:nvSpPr>
          <p:cNvPr id="615" name="Shape 615"/>
          <p:cNvSpPr txBox="1">
            <a:spLocks noGrp="1"/>
          </p:cNvSpPr>
          <p:nvPr>
            <p:ph type="body" idx="1"/>
          </p:nvPr>
        </p:nvSpPr>
        <p:spPr>
          <a:xfrm>
            <a:off x="549275" y="12573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-US" dirty="0"/>
              <a:t>SIFT</a:t>
            </a:r>
          </a:p>
          <a:p>
            <a:pPr marL="914400" lvl="1" indent="-368300" rtl="0">
              <a:spcBef>
                <a:spcPts val="0"/>
              </a:spcBef>
              <a:buSzPct val="100000"/>
            </a:pPr>
            <a:r>
              <a:rPr lang="en-US" dirty="0"/>
              <a:t>detect and describe key points in an image</a:t>
            </a:r>
          </a:p>
          <a:p>
            <a:pPr marL="914400" lvl="1" indent="-368300" rtl="0">
              <a:spcBef>
                <a:spcPts val="0"/>
              </a:spcBef>
              <a:buSzPct val="100000"/>
            </a:pPr>
            <a:r>
              <a:rPr lang="en-US" dirty="0"/>
              <a:t>each key point as 128-d feature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-US" dirty="0" smtClean="0"/>
              <a:t>bow-sift</a:t>
            </a:r>
            <a:endParaRPr lang="en-US" dirty="0"/>
          </a:p>
          <a:p>
            <a:pPr marL="914400" lvl="1" indent="-368300" rtl="0">
              <a:spcBef>
                <a:spcPts val="0"/>
              </a:spcBef>
              <a:buSzPct val="100000"/>
            </a:pPr>
            <a:r>
              <a:rPr lang="en-US" dirty="0"/>
              <a:t>use K-means to cluster 128-d features to K centroids</a:t>
            </a:r>
          </a:p>
          <a:p>
            <a:pPr marL="914400" lvl="1" indent="-368300" rtl="0">
              <a:spcBef>
                <a:spcPts val="0"/>
              </a:spcBef>
              <a:buSzPct val="100000"/>
            </a:pPr>
            <a:r>
              <a:rPr lang="en-US" dirty="0"/>
              <a:t>assign each key point to the nearest centroid</a:t>
            </a:r>
          </a:p>
          <a:p>
            <a:pPr marL="914400" lvl="1" indent="-368300" rtl="0">
              <a:spcBef>
                <a:spcPts val="0"/>
              </a:spcBef>
              <a:buSzPct val="100000"/>
            </a:pPr>
            <a:r>
              <a:rPr lang="en-US" dirty="0"/>
              <a:t>for each image, build a K-dimensional histogram as feature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47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>
            <a:spLocks noGrp="1"/>
          </p:cNvSpPr>
          <p:nvPr>
            <p:ph type="title"/>
          </p:nvPr>
        </p:nvSpPr>
        <p:spPr>
          <a:xfrm>
            <a:off x="549275" y="107576"/>
            <a:ext cx="8042400" cy="1337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/>
              <a:t>Scale Invariant Feature Transform (SIFT)</a:t>
            </a:r>
          </a:p>
        </p:txBody>
      </p:sp>
      <p:sp>
        <p:nvSpPr>
          <p:cNvPr id="622" name="Shape 622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indent="-342900">
              <a:spcBef>
                <a:spcPts val="0"/>
              </a:spcBef>
            </a:pPr>
            <a:r>
              <a:rPr lang="en-US" dirty="0"/>
              <a:t>Local feature = Detector + Descriptor</a:t>
            </a:r>
          </a:p>
          <a:p>
            <a:pPr marL="571500" indent="-342900">
              <a:spcBef>
                <a:spcPts val="0"/>
              </a:spcBef>
            </a:pPr>
            <a:r>
              <a:rPr lang="en-US" dirty="0"/>
              <a:t>Detector</a:t>
            </a:r>
          </a:p>
          <a:p>
            <a:pPr marL="1028700" lvl="1" indent="-342900">
              <a:spcBef>
                <a:spcPts val="0"/>
              </a:spcBef>
            </a:pPr>
            <a:r>
              <a:rPr lang="en-US" dirty="0"/>
              <a:t>Find </a:t>
            </a:r>
            <a:r>
              <a:rPr lang="en-US" dirty="0" err="1"/>
              <a:t>extremas</a:t>
            </a:r>
            <a:r>
              <a:rPr lang="en-US" dirty="0"/>
              <a:t> </a:t>
            </a:r>
          </a:p>
          <a:p>
            <a:pPr marL="1028700" lvl="1" indent="-342900">
              <a:spcBef>
                <a:spcPts val="0"/>
              </a:spcBef>
            </a:pPr>
            <a:r>
              <a:rPr lang="en-US" dirty="0"/>
              <a:t>Locate </a:t>
            </a:r>
            <a:r>
              <a:rPr lang="en-US" dirty="0" err="1" smtClean="0"/>
              <a:t>keypoints</a:t>
            </a:r>
            <a:r>
              <a:rPr lang="en-US" dirty="0" smtClean="0"/>
              <a:t> </a:t>
            </a:r>
            <a:r>
              <a:rPr lang="en-US" dirty="0"/>
              <a:t>filtering </a:t>
            </a:r>
            <a:r>
              <a:rPr lang="en-US" dirty="0" err="1"/>
              <a:t>extremas</a:t>
            </a:r>
            <a:endParaRPr lang="en-US" dirty="0"/>
          </a:p>
          <a:p>
            <a:pPr marL="571500" indent="-342900">
              <a:spcBef>
                <a:spcPts val="0"/>
              </a:spcBef>
            </a:pPr>
            <a:r>
              <a:rPr lang="en-US" dirty="0"/>
              <a:t>Descriptor</a:t>
            </a:r>
          </a:p>
          <a:p>
            <a:pPr marL="1028700" lvl="1" indent="-342900">
              <a:spcBef>
                <a:spcPts val="0"/>
              </a:spcBef>
            </a:pPr>
            <a:r>
              <a:rPr lang="en-US" dirty="0"/>
              <a:t>Orientation Assignment</a:t>
            </a:r>
          </a:p>
          <a:p>
            <a:pPr marL="1485900" lvl="2" indent="-342900">
              <a:spcBef>
                <a:spcPts val="0"/>
              </a:spcBef>
            </a:pPr>
            <a:r>
              <a:rPr lang="en-US" dirty="0"/>
              <a:t>remove rotation effect</a:t>
            </a:r>
          </a:p>
          <a:p>
            <a:pPr marL="1028700" lvl="1" indent="-342900">
              <a:spcBef>
                <a:spcPts val="0"/>
              </a:spcBef>
            </a:pPr>
            <a:r>
              <a:rPr lang="en-US" dirty="0"/>
              <a:t>Create descriptor</a:t>
            </a:r>
          </a:p>
          <a:p>
            <a:pPr marL="1485900" lvl="2" indent="-342900">
              <a:spcBef>
                <a:spcPts val="0"/>
              </a:spcBef>
            </a:pPr>
            <a:r>
              <a:rPr lang="en-US" dirty="0"/>
              <a:t>histogram of orientation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48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 txBox="1">
            <a:spLocks noGrp="1"/>
          </p:cNvSpPr>
          <p:nvPr>
            <p:ph type="title"/>
          </p:nvPr>
        </p:nvSpPr>
        <p:spPr>
          <a:xfrm>
            <a:off x="549275" y="107576"/>
            <a:ext cx="8042400" cy="1337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/>
              <a:t>SIFT – Difference of Gaussian</a:t>
            </a:r>
          </a:p>
        </p:txBody>
      </p:sp>
      <p:pic>
        <p:nvPicPr>
          <p:cNvPr id="629" name="Shape 6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425" y="1614500"/>
            <a:ext cx="6153150" cy="43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49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72074"/>
            <a:ext cx="3358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Images from Google 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Experiments 	Conclusion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Different Approaches </a:t>
            </a:r>
            <a:endParaRPr lang="en-US" sz="3600" b="0" i="0" u="none" strike="noStrike" cap="none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16900" y="4969100"/>
            <a:ext cx="2730562" cy="1507949"/>
            <a:chOff x="3316900" y="4969100"/>
            <a:chExt cx="2730562" cy="1507949"/>
          </a:xfrm>
        </p:grpSpPr>
        <p:grpSp>
          <p:nvGrpSpPr>
            <p:cNvPr id="196" name="Shape 196"/>
            <p:cNvGrpSpPr/>
            <p:nvPr/>
          </p:nvGrpSpPr>
          <p:grpSpPr>
            <a:xfrm>
              <a:off x="4436838" y="5440425"/>
              <a:ext cx="1610624" cy="775124"/>
              <a:chOff x="4964250" y="5546900"/>
              <a:chExt cx="1610624" cy="775124"/>
            </a:xfrm>
          </p:grpSpPr>
          <p:pic>
            <p:nvPicPr>
              <p:cNvPr id="197" name="Shape 197"/>
              <p:cNvPicPr preferRelativeResize="0"/>
              <p:nvPr/>
            </p:nvPicPr>
            <p:blipFill rotWithShape="1">
              <a:blip r:embed="rId3">
                <a:alphaModFix/>
              </a:blip>
              <a:srcRect l="38332" t="19281" b="30044"/>
              <a:stretch/>
            </p:blipFill>
            <p:spPr>
              <a:xfrm>
                <a:off x="4964250" y="5546900"/>
                <a:ext cx="929900" cy="7641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8" name="Shape 198"/>
              <p:cNvPicPr preferRelativeResize="0"/>
              <p:nvPr/>
            </p:nvPicPr>
            <p:blipFill rotWithShape="1">
              <a:blip r:embed="rId3">
                <a:alphaModFix/>
              </a:blip>
              <a:srcRect l="28701" t="19281" r="14282" b="30044"/>
              <a:stretch/>
            </p:blipFill>
            <p:spPr>
              <a:xfrm>
                <a:off x="5715074" y="5557900"/>
                <a:ext cx="859800" cy="7641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1" name="Shape 20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16900" y="4969100"/>
              <a:ext cx="1507949" cy="15079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" name="Shape 2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750" y="3283525"/>
            <a:ext cx="2510556" cy="141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3272437" y="1208399"/>
            <a:ext cx="2595038" cy="1659150"/>
            <a:chOff x="3272437" y="1208399"/>
            <a:chExt cx="2595038" cy="1659150"/>
          </a:xfrm>
        </p:grpSpPr>
        <p:pic>
          <p:nvPicPr>
            <p:cNvPr id="204" name="Shape 20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72437" y="1208399"/>
              <a:ext cx="1783474" cy="1341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Shape 20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737887" y="1924000"/>
              <a:ext cx="1129588" cy="9435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3393099" y="2862700"/>
            <a:ext cx="2584846" cy="1819887"/>
            <a:chOff x="3393099" y="2862700"/>
            <a:chExt cx="2584846" cy="1819887"/>
          </a:xfrm>
        </p:grpSpPr>
        <p:pic>
          <p:nvPicPr>
            <p:cNvPr id="202" name="Shape 202"/>
            <p:cNvPicPr preferRelativeResize="0"/>
            <p:nvPr/>
          </p:nvPicPr>
          <p:blipFill rotWithShape="1">
            <a:blip r:embed="rId8">
              <a:alphaModFix/>
            </a:blip>
            <a:srcRect l="26252" r="18185"/>
            <a:stretch/>
          </p:blipFill>
          <p:spPr>
            <a:xfrm>
              <a:off x="3393099" y="2862700"/>
              <a:ext cx="1239574" cy="1751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Shape 20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302424" y="3583137"/>
              <a:ext cx="1675521" cy="1099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6237300" y="3623375"/>
            <a:ext cx="2489100" cy="731400"/>
            <a:chOff x="6237300" y="3623375"/>
            <a:chExt cx="2489100" cy="731400"/>
          </a:xfrm>
        </p:grpSpPr>
        <p:sp>
          <p:nvSpPr>
            <p:cNvPr id="203" name="Shape 203"/>
            <p:cNvSpPr txBox="1"/>
            <p:nvPr/>
          </p:nvSpPr>
          <p:spPr>
            <a:xfrm>
              <a:off x="7097100" y="3623375"/>
              <a:ext cx="1629300" cy="731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3000" dirty="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Running</a:t>
              </a:r>
            </a:p>
          </p:txBody>
        </p:sp>
        <p:cxnSp>
          <p:nvCxnSpPr>
            <p:cNvPr id="208" name="Shape 208"/>
            <p:cNvCxnSpPr>
              <a:endCxn id="203" idx="1"/>
            </p:cNvCxnSpPr>
            <p:nvPr/>
          </p:nvCxnSpPr>
          <p:spPr>
            <a:xfrm>
              <a:off x="6237300" y="3987875"/>
              <a:ext cx="859800" cy="1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572074"/>
            <a:ext cx="3358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Images from Google 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 txBox="1">
            <a:spLocks noGrp="1"/>
          </p:cNvSpPr>
          <p:nvPr>
            <p:ph type="title"/>
          </p:nvPr>
        </p:nvSpPr>
        <p:spPr>
          <a:xfrm>
            <a:off x="549275" y="107576"/>
            <a:ext cx="8042400" cy="1337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/>
              <a:t>SIFT – Extrema Finding</a:t>
            </a:r>
          </a:p>
        </p:txBody>
      </p:sp>
      <p:pic>
        <p:nvPicPr>
          <p:cNvPr id="636" name="Shape 6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525" y="1728811"/>
            <a:ext cx="6228949" cy="35514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50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72074"/>
            <a:ext cx="3358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Images from Google 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>
            <a:spLocks noGrp="1"/>
          </p:cNvSpPr>
          <p:nvPr>
            <p:ph type="title"/>
          </p:nvPr>
        </p:nvSpPr>
        <p:spPr>
          <a:xfrm>
            <a:off x="549275" y="107576"/>
            <a:ext cx="8042400" cy="1337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/>
              <a:t>SIFT – Descriptor</a:t>
            </a:r>
          </a:p>
        </p:txBody>
      </p:sp>
      <p:pic>
        <p:nvPicPr>
          <p:cNvPr id="643" name="Shape 6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875" y="2976572"/>
            <a:ext cx="5261024" cy="24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Shape 644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400" cy="1827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9624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</a:pPr>
            <a:r>
              <a:rPr lang="en-US"/>
              <a:t>Compute gradient orientation histograms of sub-regions</a:t>
            </a:r>
          </a:p>
        </p:txBody>
      </p:sp>
      <p:pic>
        <p:nvPicPr>
          <p:cNvPr id="645" name="Shape 6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7037" y="3647150"/>
            <a:ext cx="2714625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51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72074"/>
            <a:ext cx="3358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Images from Google 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/>
              <a:t>Rooms</a:t>
            </a:r>
          </a:p>
        </p:txBody>
      </p:sp>
      <p:pic>
        <p:nvPicPr>
          <p:cNvPr id="652" name="Shape 6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5" y="1909750"/>
            <a:ext cx="9144000" cy="303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52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-1525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 smtClean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Framework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 Experiments 	Conclusion</a:t>
            </a:r>
          </a:p>
        </p:txBody>
      </p:sp>
      <p:sp>
        <p:nvSpPr>
          <p:cNvPr id="404" name="Shape 404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dirty="0"/>
              <a:t>Image Transformation</a:t>
            </a:r>
          </a:p>
        </p:txBody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549275" y="1612175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en-US" dirty="0"/>
              <a:t>Convert CSI into </a:t>
            </a:r>
            <a:r>
              <a:rPr lang="en-US" dirty="0" smtClean="0"/>
              <a:t>image </a:t>
            </a:r>
            <a:r>
              <a:rPr lang="en-US" dirty="0"/>
              <a:t>following Jet </a:t>
            </a:r>
            <a:r>
              <a:rPr lang="en-US" dirty="0" err="1"/>
              <a:t>colormap</a:t>
            </a:r>
            <a:r>
              <a:rPr lang="en-US" dirty="0"/>
              <a:t>  </a:t>
            </a:r>
          </a:p>
        </p:txBody>
      </p:sp>
      <p:pic>
        <p:nvPicPr>
          <p:cNvPr id="406" name="Shape 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000" y="2920070"/>
            <a:ext cx="6030950" cy="1727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53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Limitation of </a:t>
            </a:r>
            <a:r>
              <a:rPr lang="en-US" sz="3600" dirty="0" smtClean="0"/>
              <a:t>Cameras</a:t>
            </a:r>
            <a:endParaRPr lang="en-US" sz="3600" dirty="0"/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Experiments 	Conclusion</a:t>
            </a:r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10540" indent="-342900">
              <a:spcBef>
                <a:spcPts val="0"/>
              </a:spcBef>
            </a:pPr>
            <a:r>
              <a:rPr lang="en-US" dirty="0"/>
              <a:t>Privacy Issue</a:t>
            </a:r>
          </a:p>
          <a:p>
            <a:pPr marL="0" indent="0">
              <a:spcBef>
                <a:spcPts val="0"/>
              </a:spcBef>
              <a:buNone/>
            </a:pPr>
            <a:endParaRPr dirty="0"/>
          </a:p>
          <a:p>
            <a:pPr marL="510540" indent="-342900">
              <a:spcBef>
                <a:spcPts val="0"/>
              </a:spcBef>
            </a:pPr>
            <a:r>
              <a:rPr lang="en-US" dirty="0" smtClean="0"/>
              <a:t>Line of Sight</a:t>
            </a:r>
            <a:endParaRPr lang="en-US" dirty="0"/>
          </a:p>
          <a:p>
            <a:pPr marL="167640" indent="0">
              <a:spcBef>
                <a:spcPts val="0"/>
              </a:spcBef>
              <a:buNone/>
            </a:pPr>
            <a:endParaRPr dirty="0"/>
          </a:p>
          <a:p>
            <a:pPr marL="510540" indent="-342900">
              <a:spcBef>
                <a:spcPts val="0"/>
              </a:spcBef>
            </a:pPr>
            <a:r>
              <a:rPr lang="en-US" dirty="0"/>
              <a:t>Darkness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  <p:grpSp>
        <p:nvGrpSpPr>
          <p:cNvPr id="2" name="Group 1"/>
          <p:cNvGrpSpPr/>
          <p:nvPr/>
        </p:nvGrpSpPr>
        <p:grpSpPr>
          <a:xfrm>
            <a:off x="3339182" y="4331394"/>
            <a:ext cx="3231642" cy="3224403"/>
            <a:chOff x="3873850" y="4938594"/>
            <a:chExt cx="3231642" cy="3224403"/>
          </a:xfrm>
        </p:grpSpPr>
        <p:pic>
          <p:nvPicPr>
            <p:cNvPr id="214" name="Shape 2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34875" y="5211400"/>
              <a:ext cx="2674525" cy="1646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Shape 2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73850" y="4938594"/>
              <a:ext cx="3231642" cy="32244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Shape 218"/>
          <p:cNvGrpSpPr/>
          <p:nvPr/>
        </p:nvGrpSpPr>
        <p:grpSpPr>
          <a:xfrm>
            <a:off x="5360045" y="2719193"/>
            <a:ext cx="3231642" cy="3224403"/>
            <a:chOff x="7225537" y="3117950"/>
            <a:chExt cx="3810000" cy="3810000"/>
          </a:xfrm>
        </p:grpSpPr>
        <p:pic>
          <p:nvPicPr>
            <p:cNvPr id="219" name="Shape 2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68125" y="3697475"/>
              <a:ext cx="3524825" cy="265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Shape 2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25537" y="3117950"/>
              <a:ext cx="3810000" cy="381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72074"/>
            <a:ext cx="3358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Images from Google 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	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Experiments 	Conclusion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Limitation of Sensor Data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550800" y="15917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71500" indent="-342900">
              <a:spcBef>
                <a:spcPts val="0"/>
              </a:spcBef>
            </a:pPr>
            <a:r>
              <a:rPr lang="en-US" dirty="0"/>
              <a:t>Inconvenience</a:t>
            </a:r>
          </a:p>
          <a:p>
            <a:pPr marL="1028700" lvl="1" indent="-342900">
              <a:spcBef>
                <a:spcPts val="0"/>
              </a:spcBef>
            </a:pPr>
            <a:r>
              <a:rPr lang="en-US" dirty="0" smtClean="0"/>
              <a:t>shower, </a:t>
            </a:r>
            <a:r>
              <a:rPr lang="en-US" dirty="0"/>
              <a:t>etc. </a:t>
            </a:r>
          </a:p>
        </p:txBody>
      </p:sp>
      <p:grpSp>
        <p:nvGrpSpPr>
          <p:cNvPr id="230" name="Shape 230"/>
          <p:cNvGrpSpPr/>
          <p:nvPr/>
        </p:nvGrpSpPr>
        <p:grpSpPr>
          <a:xfrm>
            <a:off x="5190109" y="2432571"/>
            <a:ext cx="3403092" cy="3502532"/>
            <a:chOff x="6971300" y="3637287"/>
            <a:chExt cx="3810000" cy="3810000"/>
          </a:xfrm>
        </p:grpSpPr>
        <p:pic>
          <p:nvPicPr>
            <p:cNvPr id="231" name="Shape 2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50812" y="4007025"/>
              <a:ext cx="2850974" cy="285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Shape 2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71300" y="3637287"/>
              <a:ext cx="3810000" cy="381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72074"/>
            <a:ext cx="3358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Images from Google 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352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</a:t>
            </a:r>
            <a:r>
              <a:rPr lang="en-US" sz="14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Experiments 	Conclusion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399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Advantages of WiFi Signals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8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" name="Picture 5" descr="Screen Shot 2016-03-22 at 5.40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9" y="1591343"/>
            <a:ext cx="2354605" cy="36262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ct val="25000"/>
              <a:buFont typeface="Noto Sans Symbols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Motivation 	</a:t>
            </a:r>
            <a:r>
              <a:rPr lang="en-US" sz="14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	</a:t>
            </a:r>
            <a:r>
              <a:rPr lang="en-US" sz="1400" b="0" i="0" u="none" strike="noStrike" cap="none" dirty="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Preliminaries	 Framework		 Experiments 	Conclusion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550800" y="442202"/>
            <a:ext cx="8042400" cy="76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Advantages of WiFi Signals</a:t>
            </a:r>
          </a:p>
        </p:txBody>
      </p:sp>
      <p:pic>
        <p:nvPicPr>
          <p:cNvPr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0225" y="1723000"/>
            <a:ext cx="5070749" cy="3494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7897906" y="6275667"/>
            <a:ext cx="990598" cy="365125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Source Sans Pro"/>
              <a:buNone/>
            </a:pPr>
            <a:fld id="{00000000-1234-1234-1234-123412341234}" type="slidenum">
              <a:rPr lang="en-US" sz="3600" b="0" i="0" u="none" strike="noStrike" cap="none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9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Picture 1" descr="Screen Shot 2016-03-22 at 5.40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9" y="1591343"/>
            <a:ext cx="2354605" cy="36262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72074"/>
            <a:ext cx="3358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Reference: Images from Google 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3972</TotalTime>
  <Words>1880</Words>
  <Application>Microsoft Macintosh PowerPoint</Application>
  <PresentationFormat>On-screen Show (4:3)</PresentationFormat>
  <Paragraphs>422</Paragraphs>
  <Slides>53</Slides>
  <Notes>52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Breeze</vt:lpstr>
      <vt:lpstr>WiFi Action Recognition via Vision-based Methods</vt:lpstr>
      <vt:lpstr>Outline</vt:lpstr>
      <vt:lpstr>PowerPoint Presentation</vt:lpstr>
      <vt:lpstr>Action Recognition</vt:lpstr>
      <vt:lpstr>Different Approaches </vt:lpstr>
      <vt:lpstr>Limitation of Cameras</vt:lpstr>
      <vt:lpstr>Limitation of Sensor Data</vt:lpstr>
      <vt:lpstr>Advantages of WiFi Signals</vt:lpstr>
      <vt:lpstr>Advantages of WiFi Signals</vt:lpstr>
      <vt:lpstr>PowerPoint Presentation</vt:lpstr>
      <vt:lpstr>Scenario</vt:lpstr>
      <vt:lpstr>Channel State Information (CSI)</vt:lpstr>
      <vt:lpstr>PowerPoint Presentation</vt:lpstr>
      <vt:lpstr>CSI Visualization</vt:lpstr>
      <vt:lpstr>Gabor Filters</vt:lpstr>
      <vt:lpstr>Gabor Filters</vt:lpstr>
      <vt:lpstr>BoW-SIFT</vt:lpstr>
      <vt:lpstr>PowerPoint Presentation</vt:lpstr>
      <vt:lpstr>PowerPoint Presentation</vt:lpstr>
      <vt:lpstr>CSI Collection</vt:lpstr>
      <vt:lpstr>Pre-processing</vt:lpstr>
      <vt:lpstr>Feature Extraction</vt:lpstr>
      <vt:lpstr>SVM Learning – Feature revisited</vt:lpstr>
      <vt:lpstr>SVM Learning – Early Fusion</vt:lpstr>
      <vt:lpstr>SVM Learning – Late Fusion</vt:lpstr>
      <vt:lpstr>PowerPoint Presentation</vt:lpstr>
      <vt:lpstr>Datasets</vt:lpstr>
      <vt:lpstr>Setting</vt:lpstr>
      <vt:lpstr>Gabor is better than BoW-SIFT</vt:lpstr>
      <vt:lpstr>Location dependency</vt:lpstr>
      <vt:lpstr>Location dependency</vt:lpstr>
      <vt:lpstr>Late fusion outperforms early fusion</vt:lpstr>
      <vt:lpstr>PowerPoint Presentation</vt:lpstr>
      <vt:lpstr>Bridging WiFi and Vision</vt:lpstr>
      <vt:lpstr>Thanks!   Questions?</vt:lpstr>
      <vt:lpstr>Appendix</vt:lpstr>
      <vt:lpstr>Wi-Fi Action Recognition Principle</vt:lpstr>
      <vt:lpstr>Results on Resolution</vt:lpstr>
      <vt:lpstr>PowerPoint Presentation</vt:lpstr>
      <vt:lpstr>PowerPoint Presentation</vt:lpstr>
      <vt:lpstr>PowerPoint Presentation</vt:lpstr>
      <vt:lpstr>PowerPoint Presentation</vt:lpstr>
      <vt:lpstr>Previous work on CSI</vt:lpstr>
      <vt:lpstr>Previous work on CSI (cont.)</vt:lpstr>
      <vt:lpstr>CSI and Texture</vt:lpstr>
      <vt:lpstr>Gabor Filters</vt:lpstr>
      <vt:lpstr>SIFT-BoF</vt:lpstr>
      <vt:lpstr>Scale Invariant Feature Transform (SIFT)</vt:lpstr>
      <vt:lpstr>SIFT – Difference of Gaussian</vt:lpstr>
      <vt:lpstr>SIFT – Extrema Finding</vt:lpstr>
      <vt:lpstr>SIFT – Descriptor</vt:lpstr>
      <vt:lpstr>Rooms</vt:lpstr>
      <vt:lpstr>Image Transformation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WiFi Action Recognition via Vision-based Methods</dc:title>
  <cp:lastModifiedBy>Eric Lee</cp:lastModifiedBy>
  <cp:revision>129</cp:revision>
  <dcterms:modified xsi:type="dcterms:W3CDTF">2016-03-24T14:32:08Z</dcterms:modified>
</cp:coreProperties>
</file>