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9" r:id="rId5"/>
    <p:sldId id="259" r:id="rId6"/>
    <p:sldId id="260" r:id="rId7"/>
    <p:sldId id="272" r:id="rId8"/>
    <p:sldId id="261" r:id="rId9"/>
    <p:sldId id="308" r:id="rId10"/>
    <p:sldId id="287" r:id="rId11"/>
    <p:sldId id="273" r:id="rId12"/>
    <p:sldId id="263" r:id="rId13"/>
    <p:sldId id="309" r:id="rId14"/>
    <p:sldId id="355" r:id="rId15"/>
    <p:sldId id="322" r:id="rId16"/>
    <p:sldId id="285" r:id="rId17"/>
    <p:sldId id="264" r:id="rId18"/>
    <p:sldId id="271" r:id="rId19"/>
    <p:sldId id="265" r:id="rId20"/>
    <p:sldId id="266" r:id="rId21"/>
    <p:sldId id="267" r:id="rId22"/>
    <p:sldId id="268" r:id="rId23"/>
    <p:sldId id="269" r:id="rId24"/>
    <p:sldId id="27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00FF"/>
    <a:srgbClr val="7710C0"/>
    <a:srgbClr val="FFBA55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11"/>
        <p:guide pos="38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>
              <a:latin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Jayarajan, A., Wei, J., Gibson, G., Fedorova, A., &amp; Pekhimenko, G. (2019). Priority-based parameter propagation for distributed DNN training. Proceedings of Machine Learning and Systems, 1, 132-145.</a:t>
            </a:r>
            <a:endParaRPr lang="zh-CN" altLang="en-US"/>
          </a:p>
          <a:p>
            <a:pPr marL="0" lvl="2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50,000 </a:t>
            </a:r>
            <a:r>
              <a:rPr lang="en-US" altLang="zh-CN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[Jayarajan, A, MLSys’19]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 sz="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19.png"/><Relationship Id="rId2" Type="http://schemas.openxmlformats.org/officeDocument/2006/relationships/image" Target="file:///C:\Users\lenovo\AppData\Local\Temp\wps\INetCache\bb205506bd328846ce6a826480bddb63" TargetMode="Externa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5" y="645795"/>
            <a:ext cx="12190730" cy="1956435"/>
          </a:xfrm>
        </p:spPr>
        <p:txBody>
          <a:bodyPr>
            <a:noAutofit/>
          </a:bodyPr>
          <a:p>
            <a:r>
              <a:rPr lang="zh-CN" altLang="zh-CN" sz="4000">
                <a:latin typeface="+mj-ea"/>
                <a:cs typeface="Times New Roman" panose="02020603050405020304" charset="0"/>
              </a:rPr>
              <a:t>A High-performance FPGA-based Accelerator for Gradient </a:t>
            </a:r>
            <a:r>
              <a:rPr lang="zh-CN" altLang="zh-CN" sz="4000">
                <a:latin typeface="+mj-ea"/>
                <a:cs typeface="Times New Roman" panose="02020603050405020304" charset="0"/>
              </a:rPr>
              <a:t>Compression</a:t>
            </a:r>
            <a:endParaRPr lang="zh-CN" altLang="zh-CN" sz="4000">
              <a:latin typeface="+mj-ea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3406140"/>
            <a:ext cx="12191365" cy="307975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Qingqing Ren</a:t>
            </a:r>
            <a:r>
              <a:rPr lang="en-US" altLang="zh-CN" baseline="3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1,2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Shuyong Zhu</a:t>
            </a:r>
            <a:r>
              <a:rPr lang="en-US" altLang="zh-CN" baseline="3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Xuying Meng</a:t>
            </a:r>
            <a:r>
              <a:rPr lang="en-US" altLang="zh-CN" baseline="3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1,3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，Yujun Zhang</a:t>
            </a:r>
            <a:r>
              <a:rPr lang="en-US" altLang="zh-CN" baseline="30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1,3,4*</a:t>
            </a:r>
            <a:endParaRPr lang="en-US" altLang="zh-CN" baseline="30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-US" altLang="zh-CN" sz="2000" baseline="30000"/>
              <a:t>1</a:t>
            </a:r>
            <a:r>
              <a:rPr lang="en-US" altLang="zh-CN" sz="2000"/>
              <a:t>ICT, CAS, China</a:t>
            </a:r>
            <a:r>
              <a:rPr lang="zh-CN" altLang="en-US" sz="2000"/>
              <a:t>.</a:t>
            </a:r>
            <a:r>
              <a:rPr lang="en-US" altLang="zh-CN" sz="2000"/>
              <a:t> </a:t>
            </a:r>
            <a:endParaRPr lang="en-US" altLang="zh-CN" sz="2000"/>
          </a:p>
          <a:p>
            <a:r>
              <a:rPr lang="en-US" altLang="zh-CN" sz="2000" baseline="30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University of CAS, China</a:t>
            </a:r>
            <a:r>
              <a:rPr lang="en-US" altLang="zh-CN" sz="2000">
                <a:sym typeface="+mn-ea"/>
              </a:rPr>
              <a:t>.</a:t>
            </a:r>
            <a:endParaRPr lang="en-US" altLang="zh-CN" sz="2000"/>
          </a:p>
          <a:p>
            <a:r>
              <a:rPr lang="en-US" altLang="zh-CN" sz="2000" baseline="30000"/>
              <a:t>3</a:t>
            </a:r>
            <a:r>
              <a:rPr lang="zh-CN" altLang="en-US" sz="2000"/>
              <a:t>Purple Mountain Laboratories</a:t>
            </a:r>
            <a:r>
              <a:rPr lang="en-US" altLang="zh-CN" sz="2000"/>
              <a:t>. </a:t>
            </a:r>
            <a:endParaRPr lang="en-US" altLang="zh-CN" sz="2000"/>
          </a:p>
          <a:p>
            <a:r>
              <a:rPr lang="en-US" altLang="zh-CN" sz="2000" baseline="30000"/>
              <a:t>4</a:t>
            </a:r>
            <a:r>
              <a:rPr lang="en-US" altLang="zh-CN" sz="2000"/>
              <a:t>University of CAS Nanjing College.</a:t>
            </a:r>
            <a:endParaRPr lang="en-US" altLang="zh-CN" sz="2000"/>
          </a:p>
          <a:p>
            <a:endParaRPr lang="en-US" altLang="zh-CN" sz="20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4290060"/>
            <a:ext cx="3575685" cy="634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5285105"/>
            <a:ext cx="2237740" cy="53530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8865870" y="4678680"/>
            <a:ext cx="2771775" cy="5340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Accelerator A</a:t>
            </a:r>
            <a:r>
              <a:rPr lang="en-US" altLang="zh-CN"/>
              <a:t>rchitecture</a:t>
            </a:r>
            <a:endParaRPr lang="en-US" altLang="zh-CN"/>
          </a:p>
        </p:txBody>
      </p:sp>
      <p:pic>
        <p:nvPicPr>
          <p:cNvPr id="5" name="图片 35" descr="架构图v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2430" y="2668270"/>
            <a:ext cx="8665210" cy="2974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 rot="0">
            <a:off x="7096125" y="5292725"/>
            <a:ext cx="3333750" cy="1347470"/>
            <a:chOff x="10963" y="8087"/>
            <a:chExt cx="5259" cy="2178"/>
          </a:xfrm>
        </p:grpSpPr>
        <p:sp>
          <p:nvSpPr>
            <p:cNvPr id="6" name="圆角矩形 5"/>
            <p:cNvSpPr/>
            <p:nvPr/>
          </p:nvSpPr>
          <p:spPr>
            <a:xfrm>
              <a:off x="10963" y="8907"/>
              <a:ext cx="5259" cy="1358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Compression Engine</a:t>
              </a: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mplement data compression functions</a:t>
              </a: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zh-C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直接箭头连接符 6"/>
            <p:cNvCxnSpPr>
              <a:endCxn id="6" idx="0"/>
            </p:cNvCxnSpPr>
            <p:nvPr/>
          </p:nvCxnSpPr>
          <p:spPr>
            <a:xfrm>
              <a:off x="11302" y="8087"/>
              <a:ext cx="2290" cy="82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0">
            <a:off x="3353435" y="5293360"/>
            <a:ext cx="3221355" cy="1350010"/>
            <a:chOff x="5059" y="8088"/>
            <a:chExt cx="5082" cy="2183"/>
          </a:xfrm>
        </p:grpSpPr>
        <p:sp>
          <p:nvSpPr>
            <p:cNvPr id="8" name="圆角矩形 7"/>
            <p:cNvSpPr/>
            <p:nvPr/>
          </p:nvSpPr>
          <p:spPr>
            <a:xfrm>
              <a:off x="5059" y="8907"/>
              <a:ext cx="5082" cy="1364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/>
              <a:r>
                <a:rPr lang="en-US">
                  <a:solidFill>
                    <a:schemeClr val="tx1"/>
                  </a:solidFill>
                </a:rPr>
                <a:t>S</a:t>
              </a:r>
              <a:r>
                <a:rPr>
                  <a:solidFill>
                    <a:schemeClr val="tx1"/>
                  </a:solidFill>
                </a:rPr>
                <a:t>tore the current processing gradient data for supporting the streaming structure</a:t>
              </a:r>
              <a:r>
                <a:rPr lang="en-US">
                  <a:solidFill>
                    <a:schemeClr val="tx1"/>
                  </a:solidFill>
                </a:rPr>
                <a:t>.</a:t>
              </a: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直接箭头连接符 8"/>
            <p:cNvCxnSpPr>
              <a:endCxn id="8" idx="0"/>
            </p:cNvCxnSpPr>
            <p:nvPr/>
          </p:nvCxnSpPr>
          <p:spPr>
            <a:xfrm flipH="1">
              <a:off x="7600" y="8088"/>
              <a:ext cx="2070" cy="819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 rot="0">
            <a:off x="6051550" y="1391285"/>
            <a:ext cx="4942840" cy="1645285"/>
            <a:chOff x="9315" y="1780"/>
            <a:chExt cx="7798" cy="2660"/>
          </a:xfrm>
        </p:grpSpPr>
        <p:sp>
          <p:nvSpPr>
            <p:cNvPr id="13" name="圆角矩形 12"/>
            <p:cNvSpPr/>
            <p:nvPr/>
          </p:nvSpPr>
          <p:spPr>
            <a:xfrm>
              <a:off x="9315" y="1780"/>
              <a:ext cx="7798" cy="157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/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R</a:t>
              </a:r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eceive instructions from the Host Server and schedule the hardware modules to complete the target compression task. 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11856" y="3393"/>
              <a:ext cx="1358" cy="1047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rot="0">
            <a:off x="1662430" y="1400810"/>
            <a:ext cx="3418840" cy="1261745"/>
            <a:chOff x="2391" y="1795"/>
            <a:chExt cx="5394" cy="2040"/>
          </a:xfrm>
        </p:grpSpPr>
        <p:sp>
          <p:nvSpPr>
            <p:cNvPr id="16" name="圆角矩形 15"/>
            <p:cNvSpPr/>
            <p:nvPr/>
          </p:nvSpPr>
          <p:spPr>
            <a:xfrm>
              <a:off x="2391" y="1795"/>
              <a:ext cx="5394" cy="1530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/>
              <a:r>
                <a:rPr lang="zh-CN" altLang="en-US">
                  <a:solidFill>
                    <a:schemeClr val="tx1"/>
                  </a:solidFill>
                </a:rPr>
                <a:t>The Host Server</a:t>
              </a:r>
              <a:r>
                <a:rPr lang="en-US" altLang="zh-CN">
                  <a:solidFill>
                    <a:schemeClr val="tx1"/>
                  </a:solidFill>
                </a:rPr>
                <a:t>:</a:t>
              </a:r>
              <a:r>
                <a:rPr lang="zh-CN" altLang="en-US">
                  <a:solidFill>
                    <a:schemeClr val="tx1"/>
                  </a:solidFill>
                </a:rPr>
                <a:t> </a:t>
              </a:r>
              <a:r>
                <a:rPr lang="en-US" altLang="zh-CN">
                  <a:solidFill>
                    <a:schemeClr val="tx1"/>
                  </a:solidFill>
                </a:rPr>
                <a:t>C</a:t>
              </a:r>
              <a:r>
                <a:rPr lang="zh-CN" altLang="en-US">
                  <a:solidFill>
                    <a:schemeClr val="tx1"/>
                  </a:solidFill>
                </a:rPr>
                <a:t>ontrol the program running on the FPGA device.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直接箭头连接符 18"/>
            <p:cNvCxnSpPr>
              <a:endCxn id="16" idx="2"/>
            </p:cNvCxnSpPr>
            <p:nvPr/>
          </p:nvCxnSpPr>
          <p:spPr>
            <a:xfrm flipV="1">
              <a:off x="3591" y="3326"/>
              <a:ext cx="1498" cy="509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流程图: 可选过程 20"/>
          <p:cNvSpPr/>
          <p:nvPr/>
        </p:nvSpPr>
        <p:spPr>
          <a:xfrm>
            <a:off x="2058035" y="4762500"/>
            <a:ext cx="365125" cy="269875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2835910" y="4763135"/>
            <a:ext cx="264795" cy="3168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6294755" y="3480435"/>
            <a:ext cx="1524000" cy="453390"/>
            <a:chOff x="9913" y="5481"/>
            <a:chExt cx="2400" cy="714"/>
          </a:xfrm>
        </p:grpSpPr>
        <p:cxnSp>
          <p:nvCxnSpPr>
            <p:cNvPr id="24" name="直接箭头连接符 23"/>
            <p:cNvCxnSpPr/>
            <p:nvPr/>
          </p:nvCxnSpPr>
          <p:spPr>
            <a:xfrm flipH="1">
              <a:off x="9913" y="5481"/>
              <a:ext cx="3" cy="71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2307" y="5481"/>
              <a:ext cx="6" cy="69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椭圆 26"/>
          <p:cNvSpPr/>
          <p:nvPr/>
        </p:nvSpPr>
        <p:spPr>
          <a:xfrm>
            <a:off x="7733030" y="4526915"/>
            <a:ext cx="167640" cy="160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78572 0.00533065 L 0.0134198 0.00273565 L 0.0190542 0.00273565 L 0.0246888 0.00273565 L 0.0303231 0.00273565 L 0.0325769 -0.0102395 L 0.0325769 -0.0232146 L 0.0325769 -0.0361896 L 0.0314501 -0.0491647 L 0.0314501 -0.06214 L 0.0314501 -0.0751151 L 0.0314501 -0.0880902 L 0.0314501 -0.101065 L 0.0314501 -0.11404 L 0.0314501 -0.127018 L 0.0314501 -0.139993 L 0.0314501 -0.152968 L 0.0291962 -0.165943 L 0.0291962 -0.178918 L 0.0291962 -0.191893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651042 0 L 0.0130208 0 L 0.0195313 0 L 0.0260417 0 L 0.0325521 0 L 0.0390625 0 L 0.0390625 -0.0115741 L 0.0390625 -0.0231481 L 0.0390625 -0.0347222 L 0.0390625 -0.0462963 L 0.0390625 -0.0578704 L 0.0377604 -0.0694444 L 0.0351563 -0.0810185 L 0.0351563 -0.0925926 L 0.0416667 -0.101852 L 0.0481771 -0.101852 L 0.0546875 -0.101852 L 0.0611979 -0.099537 L 0.0677083 -0.099537 L 0.0742188 -0.099537 L 0.0807292 -0.099537 L 0.0872396 -0.099537 L 0.09375 -0.099537 L 0.101563 -0.099537 L 0.108073 -0.099537 L 0.114583 -0.099537 L 0.121094 -0.099537 L 0.127604 -0.099537 L 0.134115 -0.099537 L 0.140625 -0.099537 L 0.147135 -0.099537 L 0.153646 -0.099537 L 0.160156 -0.099537 L 0.166667 -0.099537 L 0.173177 -0.099537 L 0.179688 -0.099537 L 0.182292 -0.111111 L 0.182292 -0.122685 L 0.182292 -0.134259 L 0.182292 -0.145833 L 0.182292 -0.159722 L 0.182292 -0.171296 L 0.182292 -0.18287 L 0.182292 -0.194444 L 0.182292 -0.206019 L 0.182292 -0.217593 L 0.188802 -0.226852 L 0.195313 -0.226852 L 0.201823 -0.226852 L 0.208333 -0.226852 L 0.214844 -0.226852 L 0.221354 -0.226852 L 0.227865 -0.226852 L 0.234375 -0.226852 L 0.240885 -0.226852 L 0.247396 -0.226852 L 0.253906 -0.226852 L 0.260417 -0.226852 L 0.266927 -0.224537 L 0.273438 -0.224537 L 0.279948 -0.224537 " pathEditMode="relative" ptsTypes="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83 -0.173889 L 0.0170833 -0.169444 L 0.0226563 -0.168333 L 0.0282292 -0.168333 L 0.0338021 -0.168333 L 0.039375 -0.168333 L 0.0449479 -0.168333 L 0.0505208 -0.168333 L 0.0561458 -0.168333 L 0.0617188 -0.168333 L 0.0672917 -0.168333 L 0.0741146 -0.168333 L 0.0796875 -0.166111 L 0.0858854 -0.161759 L 0.0902083 -0.151852 L 0.0902083 -0.141852 L 0.0902083 -0.131944 L 0.0902083 -0.122037 L 0.0964063 -0.115463 L 0.101979 -0.113241 L 0.107604 -0.11213 L 0.113177 -0.109907 L 0.11875 -0.107685 L 0.126198 -0.107685 L 0.131771 -0.107685 L 0.137344 -0.107685 L 0.143542 -0.106667 L 0.149115 -0.106667 L 0.154687 -0.106667 L 0.160313 -0.106667 L 0.165885 -0.106667 L 0.171458 -0.106667 L 0.177031 -0.106667 L 0.182604 -0.106667 L 0.188177 -0.106667 L 0.19375 -0.106667 L 0.199948 -0.106667 L 0.205573 -0.106667 L 0.211146 -0.106667 L 0.216719 -0.106667 L 0.222292 -0.106667 L 0.227865 -0.106667 L 0.233437 -0.106667 L 0.23901 -0.106667 L 0.244635 -0.106667 L 0.246458 -0.0966667 L 0.245208 -0.0867593 L 0.245208 -0.0768519 L 0.245208 -0.0669444 L 0.245208 -0.057037 L 0.245208 -0.0471296 L 0.248958 -0.0372222 L 0.254531 -0.0338889 L 0.260104 -0.0338889 L 0.265677 -0.035 L 0.27125 -0.035 L 0.276875 -0.0372222 L 0.282448 -0.0372222 L 0.288021 -0.0372222 L 0.293594 -0.0372222 L 0.299167 -0.0372222 L 0.30474 -0.0372222 L 0.310313 -0.0372222 L 0.315937 -0.0372222 L 0.32151 -0.0372222 L 0.327083 -0.0372222 L 0.332656 -0.0372222 " pathEditMode="relative" ptsTypes="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083 -0.0385185 L 0.337448 -0.0385185 L 0.343437 -0.0385185 L 0.348854 -0.0385185 L 0.354219 -0.0385185 L 0.359635 -0.0385185 L 0.365 -0.0385185 L 0.370417 -0.0385185 L 0.375781 -0.0385185 L 0.381198 -0.0385185 L 0.387135 -0.0385185 L 0.392552 -0.0385185 L 0.397917 -0.0385185 L 0.403333 -0.0385185 L 0.408698 -0.0385185 L 0.414115 -0.0385185 L 0.419479 -0.0385185 L 0.424896 -0.0385185 L 0.43026 -0.0385185 L 0.435625 -0.039537 L 0.441042 -0.039537 L 0.446406 -0.039537 L 0.451823 -0.0406481 " pathEditMode="relative" ptsTypes="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744e-06 0 L 0.00643883 0 L 0.0129449 0 L 0.0193885 0 L 0.0258946 0 L 0.035904 0 L 0.0424102 0 L 0.0488538 0 L 0.0553599 0 L 0.0618034 0 L 0.0668707 -0.00962963 L 0.0668707 -0.0191667 L 0.0668707 -0.0287963 L 0.06612 -0.0383333 L 0.0646812 -0.047963 L 0.0711872 -0.0500926 L 0.0776308 -0.0511111 L 0.0841369 -0.0532407 L 0.0905805 -0.0543519 L 0.0970241 -0.0564815 L 0.10353 -0.0564815 L 0.110724 -0.0564815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885 -0.0513889 L 0.114885 -0.0410185 L 0.114885 -0.0306481 L 0.114885 -0.0202778 L 0.114885 -0.00990741 L 0.114885 0.000462963 L 0.114885 0.0108333 L 0.114885 0.0212037 L 0.114885 0.0315741 L 0.114885 0.0419444 L 0.121579 0.0523148 L 0.126564 0.0626852 L 0.134895 0.0668519 L 0.143228 0.0668519 L 0.151559 0.0668519 L 0.15989 0.0668519 L 0.168222 0.0668519 L 0.176553 0.0668519 L 0.184885 0.0668519 " pathEditMode="relative" rAng="0" ptsTypes="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bldLvl="0" animBg="1"/>
      <p:bldP spid="22" grpId="0" bldLvl="0" animBg="1"/>
      <p:bldP spid="22" grpId="1" bldLvl="0" animBg="1"/>
      <p:bldP spid="22" grpId="2" bldLvl="0" animBg="1"/>
      <p:bldP spid="21" grpId="2" bldLvl="0" animBg="1"/>
      <p:bldP spid="21" grpId="3" bldLvl="0" animBg="1"/>
      <p:bldP spid="21" grpId="4" bldLvl="0" animBg="1"/>
      <p:bldP spid="27" grpId="0" bldLvl="0" animBg="1"/>
      <p:bldP spid="27" grpId="1" bldLvl="0" animBg="1"/>
      <p:bldP spid="27" grpId="2" animBg="1"/>
      <p:bldP spid="2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Optimization Strategies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5139690"/>
          </a:xfrm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 Processing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streaming </a:t>
            </a:r>
            <a:r>
              <a:rPr lang="en-US" altLang="zh-CN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data</a:t>
            </a:r>
            <a:endParaRPr lang="en-US" altLang="zh-CN" sz="213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altLang="zh-CN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zh-CN" altLang="en-US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zh-CN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slice</a:t>
            </a:r>
            <a:endParaRPr lang="zh-CN" altLang="en-US" sz="213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914400">
              <a:lnSpc>
                <a:spcPct val="100000"/>
              </a:lnSpc>
              <a:buFont typeface="Wingdings" panose="05000000000000000000" charset="0"/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real time</a:t>
            </a:r>
            <a:endParaRPr lang="zh-CN" altLang="en-US" sz="213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waiting delay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hardware resources 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charset="0"/>
              <a:buChar char="Ø"/>
            </a:pP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Comparison of - 副本 - 副本"/>
          <p:cNvPicPr>
            <a:picLocks noChangeAspect="1"/>
          </p:cNvPicPr>
          <p:nvPr/>
        </p:nvPicPr>
        <p:blipFill>
          <a:blip r:embed="rId1"/>
          <a:srcRect l="7766"/>
          <a:stretch>
            <a:fillRect/>
          </a:stretch>
        </p:blipFill>
        <p:spPr>
          <a:xfrm>
            <a:off x="6007100" y="1894205"/>
            <a:ext cx="5918200" cy="3335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Optimization Strategies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5139690"/>
          </a:xfrm>
        </p:spPr>
        <p:txBody>
          <a:bodyPr>
            <a:normAutofit lnSpcReduction="10000"/>
          </a:bodyPr>
          <a:p>
            <a:pPr marL="228600" lvl="0" indent="-2286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Pipeline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perations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can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occur concurrently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by issuing the next requests before the current ones have 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completed.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Parallelism</a:t>
            </a: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function-level parallelism (dataflow)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instruction-level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parallelism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(loop pipeline)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Font typeface="Wingdings" panose="05000000000000000000" charset="0"/>
              <a:buNone/>
            </a:pP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charset="0"/>
              <a:buChar char="Ø"/>
            </a:pPr>
            <a:endParaRPr lang="zh-CN" alt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2660" y="4778375"/>
            <a:ext cx="1333500" cy="170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275205" y="5065395"/>
            <a:ext cx="557530" cy="7620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2283460" y="6261735"/>
            <a:ext cx="56705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" name="椭圆 7"/>
          <p:cNvSpPr/>
          <p:nvPr/>
        </p:nvSpPr>
        <p:spPr>
          <a:xfrm>
            <a:off x="1197610" y="4966335"/>
            <a:ext cx="774700" cy="43878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IN-1</a:t>
            </a:r>
            <a:endParaRPr lang="en-US" altLang="zh-CN" sz="1400"/>
          </a:p>
        </p:txBody>
      </p:sp>
      <p:sp>
        <p:nvSpPr>
          <p:cNvPr id="9" name="椭圆 8"/>
          <p:cNvSpPr/>
          <p:nvPr/>
        </p:nvSpPr>
        <p:spPr>
          <a:xfrm>
            <a:off x="1210310" y="5947410"/>
            <a:ext cx="781050" cy="46291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/>
              <a:t>IN-n</a:t>
            </a:r>
            <a:endParaRPr lang="en-US" altLang="zh-CN" sz="1400"/>
          </a:p>
        </p:txBody>
      </p:sp>
      <p:sp>
        <p:nvSpPr>
          <p:cNvPr id="10" name="文本框 9"/>
          <p:cNvSpPr txBox="1"/>
          <p:nvPr/>
        </p:nvSpPr>
        <p:spPr>
          <a:xfrm>
            <a:off x="1153160" y="5486400"/>
            <a:ext cx="736600" cy="362585"/>
          </a:xfrm>
          <a:prstGeom prst="rect">
            <a:avLst/>
          </a:prstGeom>
          <a:noFill/>
          <a:ln w="28575">
            <a:noFill/>
          </a:ln>
        </p:spPr>
        <p:txBody>
          <a:bodyPr vert="eaVert" wrap="square" rtlCol="0">
            <a:spAutoFit/>
          </a:bodyPr>
          <a:p>
            <a:r>
              <a:rPr lang="en-US" altLang="zh-CN"/>
              <a:t>......</a:t>
            </a:r>
            <a:endParaRPr lang="en-US" alt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2835275" y="5060950"/>
            <a:ext cx="6350" cy="11982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直接箭头连接符 13"/>
          <p:cNvCxnSpPr>
            <a:endCxn id="15" idx="1"/>
          </p:cNvCxnSpPr>
          <p:nvPr/>
        </p:nvCxnSpPr>
        <p:spPr>
          <a:xfrm flipV="1">
            <a:off x="2832100" y="5598795"/>
            <a:ext cx="370205" cy="1905"/>
          </a:xfrm>
          <a:prstGeom prst="straightConnector1">
            <a:avLst/>
          </a:prstGeom>
          <a:ln w="28575">
            <a:solidFill>
              <a:schemeClr val="tx1"/>
            </a:solidFill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圆角矩形 21"/>
          <p:cNvSpPr/>
          <p:nvPr/>
        </p:nvSpPr>
        <p:spPr>
          <a:xfrm>
            <a:off x="9152255" y="4750435"/>
            <a:ext cx="1155700" cy="170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Out Result</a:t>
            </a:r>
            <a:endParaRPr lang="en-US" alt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3202305" y="5276215"/>
            <a:ext cx="5950261" cy="646430"/>
            <a:chOff x="5043" y="7490"/>
            <a:chExt cx="10043" cy="1018"/>
          </a:xfrm>
        </p:grpSpPr>
        <p:sp>
          <p:nvSpPr>
            <p:cNvPr id="15" name="流程图: 过程 14"/>
            <p:cNvSpPr/>
            <p:nvPr/>
          </p:nvSpPr>
          <p:spPr>
            <a:xfrm>
              <a:off x="5043" y="7490"/>
              <a:ext cx="2608" cy="1016"/>
            </a:xfrm>
            <a:prstGeom prst="flowChart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Step 1</a:t>
              </a:r>
              <a:endParaRPr lang="en-US" altLang="zh-CN"/>
            </a:p>
            <a:p>
              <a:pPr algn="ctr"/>
              <a:r>
                <a:rPr lang="en-US" altLang="zh-CN"/>
                <a:t>(READ)</a:t>
              </a:r>
              <a:endParaRPr lang="en-US" altLang="zh-CN"/>
            </a:p>
          </p:txBody>
        </p:sp>
        <p:sp>
          <p:nvSpPr>
            <p:cNvPr id="16" name="流程图: 过程 15"/>
            <p:cNvSpPr/>
            <p:nvPr/>
          </p:nvSpPr>
          <p:spPr>
            <a:xfrm>
              <a:off x="8334" y="7490"/>
              <a:ext cx="2608" cy="1016"/>
            </a:xfrm>
            <a:prstGeom prst="flowChart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Step 2</a:t>
              </a:r>
              <a:endParaRPr lang="en-US" altLang="zh-CN"/>
            </a:p>
            <a:p>
              <a:pPr algn="ctr"/>
              <a:r>
                <a:rPr lang="en-US" altLang="zh-CN"/>
                <a:t>(Processing</a:t>
              </a:r>
              <a:r>
                <a:rPr lang="en-US" altLang="zh-CN">
                  <a:sym typeface="+mn-ea"/>
                </a:rPr>
                <a:t>)</a:t>
              </a:r>
              <a:endParaRPr lang="en-US" altLang="zh-CN"/>
            </a:p>
          </p:txBody>
        </p:sp>
        <p:sp>
          <p:nvSpPr>
            <p:cNvPr id="20" name="流程图: 过程 19"/>
            <p:cNvSpPr/>
            <p:nvPr/>
          </p:nvSpPr>
          <p:spPr>
            <a:xfrm>
              <a:off x="11778" y="7492"/>
              <a:ext cx="2608" cy="1016"/>
            </a:xfrm>
            <a:prstGeom prst="flowChart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Step 3</a:t>
              </a:r>
              <a:endParaRPr lang="en-US" altLang="zh-CN"/>
            </a:p>
            <a:p>
              <a:pPr algn="ctr"/>
              <a:r>
                <a:rPr lang="en-US" altLang="zh-CN"/>
                <a:t>(WRITE)</a:t>
              </a:r>
              <a:endParaRPr lang="en-US" altLang="zh-CN"/>
            </a:p>
          </p:txBody>
        </p:sp>
        <p:cxnSp>
          <p:nvCxnSpPr>
            <p:cNvPr id="21" name="直接箭头连接符 20"/>
            <p:cNvCxnSpPr>
              <a:stCxn id="20" idx="3"/>
              <a:endCxn id="22" idx="1"/>
            </p:cNvCxnSpPr>
            <p:nvPr/>
          </p:nvCxnSpPr>
          <p:spPr>
            <a:xfrm>
              <a:off x="14386" y="8000"/>
              <a:ext cx="700" cy="2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3" name="直接箭头连接符 22"/>
            <p:cNvCxnSpPr>
              <a:stCxn id="15" idx="3"/>
              <a:endCxn id="16" idx="1"/>
            </p:cNvCxnSpPr>
            <p:nvPr/>
          </p:nvCxnSpPr>
          <p:spPr>
            <a:xfrm>
              <a:off x="7651" y="7998"/>
              <a:ext cx="683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10975" y="7998"/>
              <a:ext cx="731" cy="2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26" name="圆角矩形 25"/>
          <p:cNvSpPr/>
          <p:nvPr/>
        </p:nvSpPr>
        <p:spPr>
          <a:xfrm>
            <a:off x="247015" y="6231255"/>
            <a:ext cx="571500" cy="406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246380" y="6243955"/>
            <a:ext cx="604520" cy="3937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247015" y="6231255"/>
            <a:ext cx="571500" cy="39179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1051 -0.000623834 L 0.00898293 -0.000623834 L 0.0155553 -0.000623834 L 0.0232232 -0.000623834 L 0.0308909 -0.000623834 L 0.0385588 -0.000623834 L 0.0451312 -0.000623834 L 0.0517036 -0.000623834 L 0.0582761 -0.000623834 L 0.0648485 -0.00398612 L 0.0714209 -0.00902941 L 0.0779933 -0.0107105 L 0.0845657 -0.0140727 L 0.0911382 -0.0191161 L 0.0977106 -0.0241594 L 0.104283 -0.0308838 L 0.110855 -0.0342466 L 0.117428 -0.0443326 L 0.124 -0.0527386 L 0.130573 -0.0611436 L 0.137145 -0.0712306 L 0.140431 -0.0813176 L 0.147003 -0.0897226 L 0.151386 -0.0998098 L 0.154672 -0.109897 L 0.160149 -0.119983 L 0.163435 -0.130071 L 0.165625 -0.140157 L 0.168911 -0.150244 L 0.171103 -0.160331 L 0.173294 -0.170417 L 0.177676 -0.180504 L 0.182056 -0.19059 L 0.187534 -0.200676 L 0.193011 -0.210763 L 0.199582 -0.215807 L 0.206155 -0.220851 L 0.212727 -0.224213 L 0.219301 -0.229255 L 0.225873 -0.230938 L 0.232444 -0.232619 L 0.239017 -0.234299 L 0.24559 -0.234299 L 0.252162 -0.237662 L 0.258735 -0.237662 L 0.265306 -0.237662 L 0.271879 -0.237662 L 0.278451 -0.232619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906 -0.233704 L 0.280156 -0.235556 L 0.286406 -0.235556 L 0.292656 -0.235556 L 0.298906 -0.235556 L 0.306198 -0.235556 L 0.312448 -0.235556 L 0.318698 -0.235556 L 0.324948 -0.237407 L 0.331198 -0.237407 L 0.337448 -0.237407 L 0.343698 -0.237407 L 0.349948 -0.237407 L 0.356198 -0.237407 L 0.362448 -0.239259 L 0.368698 -0.241111 L 0.374948 -0.241111 L 0.381198 -0.241111 L 0.387448 -0.241111 L 0.393698 -0.241111 L 0.399948 -0.241111 L 0.406198 -0.241111 L 0.412448 -0.241111 L 0.418698 -0.241111 L 0.424948 -0.241111 L 0.431198 -0.241111 L 0.437448 -0.239259 L 0.443698 -0.239259 " pathEditMode="relative" ptsTypes="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604167 -0.00157407 L 0.0121354 -0.00157407 L 0.0181771 -0.00157407 L 0.0242708 -0.00305556 L 0.0303646 -0.00305556 L 0.0364062 -0.0062037 L 0.0425 -0.0062037 L 0.0485937 -0.00768519 L 0.0546875 -0.00925926 L 0.0607292 -0.00925926 L 0.0668229 -0.0108333 L 0.0729167 -0.0138889 L 0.0789583 -0.015463 L 0.0850521 -0.0169444 L 0.0911458 -0.0200926 L 0.0971875 -0.0215741 L 0.103281 -0.0277778 L 0.109323 -0.0293519 L 0.115417 -0.035463 L 0.12151 -0.0400926 L 0.127552 -0.0462963 L 0.133646 -0.0555556 L 0.138854 -0.0663889 L 0.143177 -0.0771296 L 0.147552 -0.0925926 L 0.151875 -0.103426 L 0.155365 -0.114167 L 0.157969 -0.125 L 0.161458 -0.135833 L 0.165781 -0.146667 L 0.169271 -0.157407 L 0.173594 -0.169815 L 0.176198 -0.180556 L 0.180521 -0.191389 L 0.186615 -0.199074 L 0.192708 -0.208333 L 0.19875 -0.214537 L 0.204844 -0.223796 L 0.210938 -0.225278 L 0.216979 -0.231481 L 0.223958 -0.234537 L 0.23 -0.237685 L 0.236094 -0.239167 L 0.242188 -0.239167 L 0.248229 -0.239167 L 0.254323 -0.239167 L 0.260365 -0.239167 L 0.266458 -0.239167 L 0.272552 -0.239167 " pathEditMode="relative" ptsTypes="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28 -0.233023 L 0.449528 -0.233023 L 0.454936 -0.233023 L 0.460392 -0.233023 L 0.465847 -0.233023 L 0.471255 -0.233023 L 0.47671 -0.233023 L 0.482165 -0.233023 L 0.487573 -0.233023 L 0.493028 -0.233023 L 0.498483 -0.233023 L 0.503892 -0.233023 L 0.509347 -0.233023 L 0.514802 -0.233023 L 0.520211 -0.233023 L 0.525665 -0.233023 L 0.53112 -0.233023 L 0.536529 -0.233023 L 0.541984 -0.233023 L 0.547439 -0.233023 L 0.552847 -0.233023 L 0.558302 -0.233023 L 0.56371 -0.233023 L 0.569166 -0.237652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25 -0.236019 L 0.282292 -0.2375 L 0.289271 -0.2375 L 0.296198 -0.2375 L 0.302292 -0.2375 L 0.308333 -0.2375 L 0.314427 -0.2375 L 0.320521 -0.2375 L 0.327448 -0.2375 L 0.333542 -0.2375 L 0.339583 -0.2375 L 0.345677 -0.2375 L 0.351771 -0.2375 L 0.357812 -0.2375 L 0.363906 -0.2375 L 0.37 -0.2375 L 0.376094 -0.239074 L 0.382135 -0.239074 L 0.388229 -0.239074 L 0.394323 -0.239074 L 0.400365 -0.239074 L 0.406458 -0.239074 L 0.412552 -0.239074 L 0.418594 -0.239074 L 0.424688 -0.239074 L 0.430781 -0.239074 L 0.436823 -0.239074 L 0.442917 -0.239074 " pathEditMode="relative" ptsTypes="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6459 -0.00527781 L 0.0139584 -0.00527781 L 0.02 -0.00527781 L 0.0260938 -0.00527781 L 0.0321354 -0.00527781 L 0.0382292 -0.00527781 L 0.0443229 -0.00527781 L 0.0504167 -0.00527781 L 0.0564584 -0.00527781 L 0.0625521 -0.00675921 L 0.0686459 -0.00833332 L 0.0746875 -0.00990741 L 0.0807813 -0.0129629 L 0.086875 -0.0160185 L 0.0929167 -0.0191666 L 0.0990104 -0.0222222 L 0.105052 -0.0268518 L 0.111145 -0.0314815 L 0.117239 -0.0361111 L 0.123281 -0.0437963 L 0.129374 -0.0530555 L 0.135468 -0.0608333 L 0.14151 -0.0669445 L 0.146718 -0.0777778 L 0.151927 -0.0886111 L 0.157187 -0.0993518 L 0.160624 -0.110185 L 0.164114 -0.121019 L 0.167604 -0.131759 L 0.170208 -0.142593 L 0.171926 -0.153426 L 0.174531 -0.164259 L 0.177135 -0.175 L 0.183229 -0.182778 L 0.18927 -0.190463 L 0.195364 -0.198149 L 0.201458 -0.202778 L 0.207499 -0.207408 L 0.213593 -0.212038 L 0.219687 -0.216667 L 0.225729 -0.221297 L 0.231822 -0.229075 L 0.237916 -0.233704 L 0.243958 -0.23676 L 0.250051 -0.238334 L 0.256145 -0.238334 L 0.262187 -0.238334 L 0.268281 -0.238334 L 0.274322 -0.238334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6" grpId="1" bldLvl="0" animBg="1"/>
      <p:bldP spid="26" grpId="2" bldLvl="0" animBg="1"/>
      <p:bldP spid="27" grpId="1" bldLvl="0" animBg="1"/>
      <p:bldP spid="30" grpId="0" bldLvl="0" animBg="1"/>
      <p:bldP spid="27" grpId="2" bldLvl="0" animBg="1"/>
      <p:bldP spid="30" grpId="1" bldLvl="0" animBg="1"/>
      <p:bldP spid="26" grpId="3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Programmability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86750" y="3638550"/>
            <a:ext cx="3423920" cy="1183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0511" t="26405" r="8015" b="24759"/>
          <a:stretch>
            <a:fillRect/>
          </a:stretch>
        </p:blipFill>
        <p:spPr>
          <a:xfrm>
            <a:off x="8623935" y="1955165"/>
            <a:ext cx="2526030" cy="1200150"/>
          </a:xfrm>
          <a:prstGeom prst="rect">
            <a:avLst/>
          </a:prstGeom>
        </p:spPr>
      </p:pic>
      <p:pic>
        <p:nvPicPr>
          <p:cNvPr id="7" name="图片 6" descr="2021-03-03 11-06-58 的屏幕截图"/>
          <p:cNvPicPr>
            <a:picLocks noChangeAspect="1"/>
          </p:cNvPicPr>
          <p:nvPr/>
        </p:nvPicPr>
        <p:blipFill>
          <a:blip r:embed="rId3"/>
          <a:srcRect l="23248" t="38347" r="48912" b="58005"/>
          <a:stretch>
            <a:fillRect/>
          </a:stretch>
        </p:blipFill>
        <p:spPr>
          <a:xfrm>
            <a:off x="808990" y="1493520"/>
            <a:ext cx="6788150" cy="500380"/>
          </a:xfrm>
          <a:prstGeom prst="rect">
            <a:avLst/>
          </a:prstGeom>
        </p:spPr>
      </p:pic>
      <p:pic>
        <p:nvPicPr>
          <p:cNvPr id="8" name="图片 7" descr="2021-03-03 11-06-58 的屏幕截图"/>
          <p:cNvPicPr>
            <a:picLocks noChangeAspect="1"/>
          </p:cNvPicPr>
          <p:nvPr/>
        </p:nvPicPr>
        <p:blipFill>
          <a:blip r:embed="rId3"/>
          <a:srcRect l="23365" t="50132" r="56672" b="46319"/>
          <a:stretch>
            <a:fillRect/>
          </a:stretch>
        </p:blipFill>
        <p:spPr>
          <a:xfrm>
            <a:off x="808990" y="2092325"/>
            <a:ext cx="5479415" cy="548005"/>
          </a:xfrm>
          <a:prstGeom prst="rect">
            <a:avLst/>
          </a:prstGeom>
        </p:spPr>
      </p:pic>
      <p:pic>
        <p:nvPicPr>
          <p:cNvPr id="9" name="图片 8" descr="2021-03-03 11-06-58 的屏幕截图"/>
          <p:cNvPicPr>
            <a:picLocks noChangeAspect="1"/>
          </p:cNvPicPr>
          <p:nvPr/>
        </p:nvPicPr>
        <p:blipFill>
          <a:blip r:embed="rId3"/>
          <a:srcRect l="23417" t="60831" r="50646" b="33572"/>
          <a:stretch>
            <a:fillRect/>
          </a:stretch>
        </p:blipFill>
        <p:spPr>
          <a:xfrm>
            <a:off x="850900" y="2830195"/>
            <a:ext cx="6544310" cy="794385"/>
          </a:xfrm>
          <a:prstGeom prst="rect">
            <a:avLst/>
          </a:prstGeom>
        </p:spPr>
      </p:pic>
      <p:pic>
        <p:nvPicPr>
          <p:cNvPr id="6" name="图片 5" descr="2021-03-03 20-50-57 的屏幕截图"/>
          <p:cNvPicPr>
            <a:picLocks noChangeAspect="1"/>
          </p:cNvPicPr>
          <p:nvPr/>
        </p:nvPicPr>
        <p:blipFill>
          <a:blip r:embed="rId4"/>
          <a:srcRect l="22384" t="55264" r="60825" b="42025"/>
          <a:stretch>
            <a:fillRect/>
          </a:stretch>
        </p:blipFill>
        <p:spPr>
          <a:xfrm>
            <a:off x="808990" y="5678805"/>
            <a:ext cx="4900930" cy="445135"/>
          </a:xfrm>
          <a:prstGeom prst="rect">
            <a:avLst/>
          </a:prstGeom>
        </p:spPr>
      </p:pic>
      <p:pic>
        <p:nvPicPr>
          <p:cNvPr id="3" name="图片 2" descr="2021-03-03 20-50-48 的屏幕截图"/>
          <p:cNvPicPr>
            <a:picLocks noChangeAspect="1"/>
          </p:cNvPicPr>
          <p:nvPr/>
        </p:nvPicPr>
        <p:blipFill>
          <a:blip r:embed="rId5"/>
          <a:srcRect l="22281" t="64248" r="52428" b="31896"/>
          <a:stretch>
            <a:fillRect/>
          </a:stretch>
        </p:blipFill>
        <p:spPr>
          <a:xfrm>
            <a:off x="795020" y="3814445"/>
            <a:ext cx="5834380" cy="500380"/>
          </a:xfrm>
          <a:prstGeom prst="rect">
            <a:avLst/>
          </a:prstGeom>
        </p:spPr>
      </p:pic>
      <p:pic>
        <p:nvPicPr>
          <p:cNvPr id="11" name="图片 10" descr="2021-03-03 20-50-48 的屏幕截图"/>
          <p:cNvPicPr>
            <a:picLocks noChangeAspect="1"/>
          </p:cNvPicPr>
          <p:nvPr/>
        </p:nvPicPr>
        <p:blipFill>
          <a:blip r:embed="rId5"/>
          <a:srcRect l="22550" t="75860" r="56755" b="16804"/>
          <a:stretch>
            <a:fillRect/>
          </a:stretch>
        </p:blipFill>
        <p:spPr>
          <a:xfrm>
            <a:off x="825500" y="4418965"/>
            <a:ext cx="5477510" cy="10922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36930" y="3731260"/>
            <a:ext cx="5894705" cy="6419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825500" y="6135370"/>
            <a:ext cx="4709795" cy="177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Accelerator Implementation</a:t>
            </a:r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</a:rPr>
              <a:t>Top-k Gradient Compression</a:t>
            </a:r>
            <a:endParaRPr lang="zh-CN" altLang="en-US" sz="2400" b="1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000">
                <a:solidFill>
                  <a:schemeClr val="tx1"/>
                </a:solidFill>
              </a:rPr>
              <a:t>O</a:t>
            </a:r>
            <a:r>
              <a:rPr lang="zh-CN" altLang="en-US" sz="2000">
                <a:solidFill>
                  <a:schemeClr val="tx1"/>
                </a:solidFill>
              </a:rPr>
              <a:t>ne of the most 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</a:t>
            </a:r>
            <a:r>
              <a:rPr lang="zh-CN" altLang="en-US" sz="2000">
                <a:solidFill>
                  <a:schemeClr val="tx1"/>
                </a:solidFill>
              </a:rPr>
              <a:t>used gradient compression algorithms</a:t>
            </a:r>
            <a:endParaRPr lang="en-US" altLang="zh-CN" sz="200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sz="2000">
                <a:solidFill>
                  <a:schemeClr val="tx1"/>
                </a:solidFill>
              </a:rPr>
              <a:t>C</a:t>
            </a:r>
            <a:r>
              <a:rPr lang="zh-CN" altLang="en-US" sz="2000">
                <a:solidFill>
                  <a:schemeClr val="tx1"/>
                </a:solidFill>
              </a:rPr>
              <a:t>omputationally inefficient</a:t>
            </a:r>
            <a:endParaRPr lang="zh-CN" altLang="en-US" sz="2000">
              <a:solidFill>
                <a:schemeClr val="tx1"/>
              </a:solidFill>
            </a:endParaRPr>
          </a:p>
          <a:p>
            <a:pPr marL="228600" lvl="0" indent="-2286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</a:rPr>
              <a:t>Hardware-friendly lossy </a:t>
            </a:r>
            <a:r>
              <a:rPr lang="en-US" altLang="zh-CN" sz="2400" b="1">
                <a:solidFill>
                  <a:schemeClr val="tx1"/>
                </a:solidFill>
              </a:rPr>
              <a:t>top-k </a:t>
            </a:r>
            <a:r>
              <a:rPr lang="zh-CN" altLang="en-US" sz="2400" b="1">
                <a:solidFill>
                  <a:schemeClr val="tx1"/>
                </a:solidFill>
              </a:rPr>
              <a:t>gradient compression</a:t>
            </a:r>
            <a:r>
              <a:rPr lang="en-US" altLang="zh-CN" sz="2400" b="1">
                <a:solidFill>
                  <a:schemeClr val="tx1"/>
                </a:solidFill>
              </a:rPr>
              <a:t> algorithm</a:t>
            </a:r>
            <a:endParaRPr lang="zh-CN" altLang="en-US" sz="2400" b="1">
              <a:solidFill>
                <a:schemeClr val="tx1"/>
              </a:solidFill>
            </a:endParaRPr>
          </a:p>
          <a:p>
            <a:pPr marL="685800" lvl="1" indent="-228600" defTabSz="914400">
              <a:spcAft>
                <a:spcPts val="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 b="1">
                <a:solidFill>
                  <a:schemeClr val="tx1"/>
                </a:solidFill>
              </a:rPr>
              <a:t>Data partition </a:t>
            </a:r>
            <a:endParaRPr lang="en-US" altLang="zh-CN" sz="2130" b="1">
              <a:solidFill>
                <a:schemeClr val="tx1"/>
              </a:solidFill>
            </a:endParaRPr>
          </a:p>
          <a:p>
            <a:pPr marL="457200" lvl="1" indent="0" defTabSz="914400">
              <a:spcAft>
                <a:spcPts val="0"/>
              </a:spcAft>
              <a:buFont typeface="Wingdings" panose="05000000000000000000" charset="0"/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>
                <a:solidFill>
                  <a:schemeClr val="tx1"/>
                </a:solidFill>
              </a:rPr>
              <a:t>(fit for streaming data)</a:t>
            </a:r>
            <a:endParaRPr lang="en-US" altLang="zh-CN" sz="2130">
              <a:solidFill>
                <a:schemeClr val="tx1"/>
              </a:solidFill>
            </a:endParaRPr>
          </a:p>
          <a:p>
            <a:pPr lvl="1" defTabSz="914400">
              <a:lnSpc>
                <a:spcPct val="100000"/>
              </a:lnSpc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 b="1">
                <a:solidFill>
                  <a:schemeClr val="tx1"/>
                </a:solidFill>
              </a:rPr>
              <a:t>Row-sorting</a:t>
            </a:r>
            <a:endParaRPr lang="en-US" altLang="zh-CN" sz="2130" b="1">
              <a:solidFill>
                <a:schemeClr val="tx1"/>
              </a:solidFill>
            </a:endParaRPr>
          </a:p>
          <a:p>
            <a:pPr marL="457200" lvl="1" indent="0" defTabSz="914400">
              <a:lnSpc>
                <a:spcPct val="100000"/>
              </a:lnSpc>
              <a:buFont typeface="Wingdings" panose="05000000000000000000" charset="0"/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>
                <a:solidFill>
                  <a:schemeClr val="tx1"/>
                </a:solidFill>
              </a:rPr>
              <a:t>(descending and ascending order)</a:t>
            </a:r>
            <a:endParaRPr lang="en-US" altLang="zh-CN" sz="2130">
              <a:solidFill>
                <a:schemeClr val="tx1"/>
              </a:solidFill>
            </a:endParaRPr>
          </a:p>
          <a:p>
            <a:pPr lvl="1" defTabSz="914400">
              <a:lnSpc>
                <a:spcPct val="100000"/>
              </a:lnSpc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 b="1">
                <a:solidFill>
                  <a:schemeClr val="tx1"/>
                </a:solidFill>
              </a:rPr>
              <a:t>Column-sorting</a:t>
            </a:r>
            <a:endParaRPr lang="en-US" altLang="zh-CN" sz="2130" b="1">
              <a:solidFill>
                <a:schemeClr val="tx1"/>
              </a:solidFill>
            </a:endParaRPr>
          </a:p>
          <a:p>
            <a:pPr marL="457200" lvl="1" indent="0" defTabSz="914400">
              <a:lnSpc>
                <a:spcPct val="100000"/>
              </a:lnSpc>
              <a:buFont typeface="Wingdings" panose="05000000000000000000" charset="0"/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130">
                <a:solidFill>
                  <a:schemeClr val="tx1"/>
                </a:solidFill>
              </a:rPr>
              <a:t>(descending order)</a:t>
            </a:r>
            <a:endParaRPr lang="zh-CN" altLang="en-US" sz="2130" b="1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Ø"/>
            </a:pPr>
            <a:endParaRPr lang="zh-CN" altLang="en-US" sz="2130" b="1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endParaRPr lang="zh-CN" altLang="en-US" sz="2400" b="1">
              <a:solidFill>
                <a:schemeClr val="tx1"/>
              </a:solidFill>
            </a:endParaRPr>
          </a:p>
        </p:txBody>
      </p:sp>
      <p:pic>
        <p:nvPicPr>
          <p:cNvPr id="5" name="图片 4" descr="排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3502025"/>
            <a:ext cx="4984750" cy="3076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Top-k Compression </a:t>
            </a:r>
            <a:r>
              <a:rPr lang="en-US" altLang="zh-CN"/>
              <a:t>E</a:t>
            </a:r>
            <a:r>
              <a:rPr lang="en-US" altLang="zh-CN"/>
              <a:t>ngine</a:t>
            </a:r>
            <a:endParaRPr lang="en-US" altLang="zh-CN"/>
          </a:p>
        </p:txBody>
      </p:sp>
      <p:pic>
        <p:nvPicPr>
          <p:cNvPr id="3" name="图片 19" descr="电路图v3"/>
          <p:cNvPicPr>
            <a:picLocks noChangeAspect="1"/>
          </p:cNvPicPr>
          <p:nvPr>
            <p:ph idx="1"/>
          </p:nvPr>
        </p:nvPicPr>
        <p:blipFill>
          <a:blip r:embed="rId1"/>
          <a:srcRect t="1367" b="1700"/>
          <a:stretch>
            <a:fillRect/>
          </a:stretch>
        </p:blipFill>
        <p:spPr>
          <a:xfrm>
            <a:off x="332740" y="1672590"/>
            <a:ext cx="7518400" cy="4457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298450" y="1714500"/>
            <a:ext cx="11696700" cy="4064000"/>
            <a:chOff x="470" y="2700"/>
            <a:chExt cx="18420" cy="6400"/>
          </a:xfrm>
        </p:grpSpPr>
        <p:sp>
          <p:nvSpPr>
            <p:cNvPr id="4" name="文本框 3"/>
            <p:cNvSpPr txBox="1"/>
            <p:nvPr/>
          </p:nvSpPr>
          <p:spPr>
            <a:xfrm>
              <a:off x="12866" y="2700"/>
              <a:ext cx="6025" cy="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fontAlgn="auto"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en-US" altLang="zh-CN" sz="2400" b="1"/>
                <a:t>Components:</a:t>
              </a:r>
              <a:endParaRPr lang="en-US" altLang="zh-CN" sz="2400" b="1"/>
            </a:p>
            <a:p>
              <a:pPr marL="285750" indent="-285750">
                <a:buFont typeface="Wingdings" panose="05000000000000000000" charset="0"/>
                <a:buChar char="Ø"/>
              </a:pPr>
              <a:r>
                <a:rPr lang="en-US" altLang="zh-CN" sz="2000" b="1">
                  <a:solidFill>
                    <a:schemeClr val="accent1">
                      <a:lumMod val="75000"/>
                    </a:schemeClr>
                  </a:solidFill>
                </a:rPr>
                <a:t>Comparator block</a:t>
              </a:r>
              <a:r>
                <a:rPr lang="en-US" altLang="zh-CN" sz="2000"/>
                <a:t>. The basic element which performs sorting between two numbers.</a:t>
              </a:r>
              <a:endParaRPr lang="en-US" altLang="zh-CN" sz="2000"/>
            </a:p>
            <a:p>
              <a:pPr indent="0">
                <a:buFont typeface="Wingdings" panose="05000000000000000000" charset="0"/>
                <a:buNone/>
              </a:pPr>
              <a:endParaRPr lang="en-US" altLang="zh-CN" sz="2000"/>
            </a:p>
          </p:txBody>
        </p:sp>
        <p:sp>
          <p:nvSpPr>
            <p:cNvPr id="5" name="矩形 4"/>
            <p:cNvSpPr/>
            <p:nvPr/>
          </p:nvSpPr>
          <p:spPr>
            <a:xfrm>
              <a:off x="470" y="5100"/>
              <a:ext cx="3850" cy="400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33700" y="3190875"/>
            <a:ext cx="8966200" cy="1602740"/>
            <a:chOff x="4620" y="5025"/>
            <a:chExt cx="14120" cy="2524"/>
          </a:xfrm>
        </p:grpSpPr>
        <p:sp>
          <p:nvSpPr>
            <p:cNvPr id="6" name="文本框 5"/>
            <p:cNvSpPr txBox="1"/>
            <p:nvPr/>
          </p:nvSpPr>
          <p:spPr>
            <a:xfrm>
              <a:off x="12866" y="5467"/>
              <a:ext cx="5875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85750" indent="-285750">
                <a:buFont typeface="Wingdings" panose="05000000000000000000" charset="0"/>
                <a:buChar char="Ø"/>
              </a:pPr>
              <a:r>
                <a:rPr lang="en-US" altLang="zh-CN" sz="2000" b="1">
                  <a:solidFill>
                    <a:srgbClr val="FFBA55"/>
                  </a:solidFill>
                  <a:sym typeface="+mn-ea"/>
                </a:rPr>
                <a:t>SortDec and SortInc Units. </a:t>
              </a:r>
              <a:r>
                <a:rPr lang="en-US" altLang="zh-CN" sz="2000">
                  <a:sym typeface="+mn-ea"/>
                </a:rPr>
                <a:t>Apply bitonicSort to sort numbers in parallel.</a:t>
              </a:r>
              <a:endParaRPr lang="en-US" altLang="zh-CN" sz="2000" b="1">
                <a:solidFill>
                  <a:srgbClr val="FFBA55"/>
                </a:solidFill>
              </a:endParaRPr>
            </a:p>
            <a:p>
              <a:pPr indent="0">
                <a:buFont typeface="Wingdings" panose="05000000000000000000" charset="0"/>
                <a:buNone/>
              </a:pPr>
              <a:endParaRPr lang="en-US" altLang="zh-CN" sz="2000" b="1">
                <a:solidFill>
                  <a:srgbClr val="FFBA55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20" y="5025"/>
              <a:ext cx="5050" cy="575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1950" y="1492250"/>
            <a:ext cx="11633200" cy="4561205"/>
            <a:chOff x="570" y="2350"/>
            <a:chExt cx="18320" cy="7183"/>
          </a:xfrm>
        </p:grpSpPr>
        <p:sp>
          <p:nvSpPr>
            <p:cNvPr id="7" name="文本框 6"/>
            <p:cNvSpPr txBox="1"/>
            <p:nvPr/>
          </p:nvSpPr>
          <p:spPr>
            <a:xfrm>
              <a:off x="12866" y="7355"/>
              <a:ext cx="6025" cy="21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85750" indent="-285750" algn="l">
                <a:buFont typeface="Wingdings" panose="05000000000000000000" charset="0"/>
                <a:buChar char="Ø"/>
              </a:pPr>
              <a:r>
                <a:rPr lang="en-US" altLang="zh-CN" sz="2000" b="1">
                  <a:solidFill>
                    <a:schemeClr val="accent3">
                      <a:lumMod val="75000"/>
                    </a:schemeClr>
                  </a:solidFill>
                  <a:sym typeface="+mn-ea"/>
                </a:rPr>
                <a:t>Control Line, RD_CLK and WR_CLK</a:t>
              </a:r>
              <a:r>
                <a:rPr lang="en-US" altLang="zh-CN" sz="2400">
                  <a:sym typeface="+mn-ea"/>
                </a:rPr>
                <a:t>. </a:t>
              </a:r>
              <a:r>
                <a:rPr lang="en-US" altLang="zh-CN" sz="2000">
                  <a:sym typeface="+mn-ea"/>
                </a:rPr>
                <a:t>Control the streaming data in and out, so as to reuse the UnitSelector.</a:t>
              </a:r>
              <a:endParaRPr lang="en-US" altLang="zh-CN" sz="2000">
                <a:sym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0" y="2350"/>
              <a:ext cx="2775" cy="1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Processing under different parallelism</a:t>
            </a:r>
            <a:endParaRPr lang="zh-CN" altLang="en-US"/>
          </a:p>
        </p:txBody>
      </p:sp>
      <p:pic>
        <p:nvPicPr>
          <p:cNvPr id="3" name="图片 92" descr="不同资源流程图v2"/>
          <p:cNvPicPr>
            <a:picLocks noChangeAspect="1"/>
          </p:cNvPicPr>
          <p:nvPr>
            <p:ph idx="1"/>
          </p:nvPr>
        </p:nvPicPr>
        <p:blipFill>
          <a:blip r:embed="rId1"/>
          <a:srcRect b="3812"/>
          <a:stretch>
            <a:fillRect/>
          </a:stretch>
        </p:blipFill>
        <p:spPr>
          <a:xfrm>
            <a:off x="608330" y="1709420"/>
            <a:ext cx="10968990" cy="3761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15035" y="5686425"/>
            <a:ext cx="103752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/>
              <a:t>With the same amount of data, the number of compression rounds can be greatly reduced.</a:t>
            </a:r>
            <a:endParaRPr lang="zh-CN" altLang="en-US" sz="2400" b="1"/>
          </a:p>
        </p:txBody>
      </p:sp>
      <p:sp>
        <p:nvSpPr>
          <p:cNvPr id="5" name="右箭头 4"/>
          <p:cNvSpPr/>
          <p:nvPr/>
        </p:nvSpPr>
        <p:spPr>
          <a:xfrm>
            <a:off x="5603240" y="4026535"/>
            <a:ext cx="725805" cy="241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</a:t>
            </a:r>
            <a:r>
              <a:rPr lang="en-US" altLang="zh-CN"/>
              <a:t>valuation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tx1"/>
                </a:solidFill>
              </a:rPr>
              <a:t>Experimental setups</a:t>
            </a:r>
            <a:endParaRPr lang="en-US" altLang="zh-CN" sz="2400" b="1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 sz="2400" b="1">
              <a:solidFill>
                <a:schemeClr val="tx1"/>
              </a:solidFill>
            </a:endParaRPr>
          </a:p>
          <a:p>
            <a:pPr marL="285750" lvl="1" indent="-285750" algn="l" defTabSz="914400">
              <a:lnSpc>
                <a:spcPct val="13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Char char="Ø"/>
            </a:pPr>
            <a:endParaRPr lang="en-US" altLang="zh-CN" sz="2400" b="1">
              <a:solidFill>
                <a:schemeClr val="tx1"/>
              </a:solidFill>
            </a:endParaRPr>
          </a:p>
          <a:p>
            <a:pPr marL="0" lvl="1" indent="0" algn="l" defTabSz="914400">
              <a:lnSpc>
                <a:spcPct val="13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None/>
            </a:pPr>
            <a:r>
              <a:rPr lang="en-US" altLang="zh-CN" sz="2400" b="1">
                <a:solidFill>
                  <a:schemeClr val="tx1"/>
                </a:solidFill>
              </a:rPr>
              <a:t>	</a:t>
            </a:r>
            <a:r>
              <a:rPr lang="en-US" altLang="zh-CN" sz="1800"/>
              <a:t>			</a:t>
            </a:r>
            <a:endParaRPr lang="en-US" altLang="zh-CN" sz="1800"/>
          </a:p>
          <a:p>
            <a:pPr marL="228600" lvl="0" indent="-228600" algn="l" defTabSz="914400">
              <a:lnSpc>
                <a:spcPct val="130000"/>
              </a:lnSpc>
              <a:spcAft>
                <a:spcPts val="1000"/>
              </a:spcAft>
              <a:buClrTx/>
              <a:buSzTx/>
              <a:buFont typeface="Wingdings" panose="05000000000000000000" charset="0"/>
              <a:buChar char="Ø"/>
            </a:pP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algn="l" defTabSz="914400">
              <a:lnSpc>
                <a:spcPct val="130000"/>
              </a:lnSpc>
              <a:spcAft>
                <a:spcPts val="1000"/>
              </a:spcAft>
              <a:buClrTx/>
              <a:buSzTx/>
            </a:pP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958850" y="2135505"/>
          <a:ext cx="9946005" cy="1652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270"/>
                <a:gridCol w="7531735"/>
              </a:tblGrid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CPU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Intel(R) Xeon(R) Silver 4210R@2.40GHz</a:t>
                      </a:r>
                      <a:endParaRPr lang="zh-CN" altLang="en-US" sz="2000"/>
                    </a:p>
                  </a:txBody>
                  <a:tcPr/>
                </a:tc>
              </a:tr>
              <a:tr h="464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GPU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GeForce RTX 3090, Nvcc CUDA 11.4, Ubuntu 18.09</a:t>
                      </a:r>
                      <a:endParaRPr lang="zh-CN" altLang="en-US" sz="2000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FPGA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Xilinx Alveo U200, Vitis 2021.1</a:t>
                      </a:r>
                      <a:endParaRPr lang="zh-CN" altLang="en-US" sz="2000"/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/>
                        <a:t>Gradients Datasets</a:t>
                      </a:r>
                      <a:endParaRPr lang="en-US" altLang="zh-CN" sz="2000"/>
                    </a:p>
                  </a:txBody>
                  <a:tcPr/>
                </a:tc>
                <a:tc>
                  <a:txBody>
                    <a:bodyPr/>
                    <a:p>
                      <a:pPr marL="0" lvl="2">
                        <a:buNone/>
                      </a:pPr>
                      <a:r>
                        <a:rPr lang="en-US" altLang="zh-CN" sz="2000">
                          <a:sym typeface="+mn-ea"/>
                        </a:rPr>
                        <a:t>Dataset1: VGG16, </a:t>
                      </a:r>
                      <a:r>
                        <a:rPr lang="en-US" altLang="zh-CN" sz="2000">
                          <a:sym typeface="+mn-ea"/>
                        </a:rPr>
                        <a:t>Dataset2:</a:t>
                      </a:r>
                      <a:r>
                        <a:rPr lang="en-US" altLang="zh-CN" sz="2000">
                          <a:sym typeface="+mn-ea"/>
                        </a:rPr>
                        <a:t>ResNet-50, </a:t>
                      </a:r>
                      <a:r>
                        <a:rPr lang="en-US" altLang="zh-CN" sz="2000">
                          <a:sym typeface="+mn-ea"/>
                        </a:rPr>
                        <a:t>Dataset3:</a:t>
                      </a:r>
                      <a:r>
                        <a:rPr lang="en-US" altLang="zh-CN" sz="2000">
                          <a:sym typeface="+mn-ea"/>
                        </a:rPr>
                        <a:t>Transformer</a:t>
                      </a:r>
                      <a:endParaRPr lang="zh-CN" altLang="en-US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剪去单角的矩形 3"/>
          <p:cNvSpPr/>
          <p:nvPr/>
        </p:nvSpPr>
        <p:spPr>
          <a:xfrm>
            <a:off x="1650365" y="4198620"/>
            <a:ext cx="9255125" cy="638175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p>
            <a:pPr algn="ctr"/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parallelism affect the performance?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动作按钮: 帮助 7"/>
          <p:cNvSpPr/>
          <p:nvPr/>
        </p:nvSpPr>
        <p:spPr>
          <a:xfrm>
            <a:off x="958215" y="4198620"/>
            <a:ext cx="690245" cy="638175"/>
          </a:xfrm>
          <a:prstGeom prst="actionButtonHel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剪去单角的矩形 8"/>
          <p:cNvSpPr/>
          <p:nvPr/>
        </p:nvSpPr>
        <p:spPr>
          <a:xfrm>
            <a:off x="1648460" y="5010150"/>
            <a:ext cx="9257030" cy="638175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p>
            <a:pPr algn="ctr"/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speedup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PU?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动作按钮: 帮助 9"/>
          <p:cNvSpPr/>
          <p:nvPr/>
        </p:nvSpPr>
        <p:spPr>
          <a:xfrm>
            <a:off x="973455" y="5010150"/>
            <a:ext cx="676275" cy="638175"/>
          </a:xfrm>
          <a:prstGeom prst="actionButtonHel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剪去单角的矩形 10"/>
          <p:cNvSpPr/>
          <p:nvPr/>
        </p:nvSpPr>
        <p:spPr>
          <a:xfrm>
            <a:off x="1649095" y="5821045"/>
            <a:ext cx="9256395" cy="638175"/>
          </a:xfrm>
          <a:prstGeom prst="snip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p>
            <a:pPr algn="ctr"/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stable is the accelerator under different datasets?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动作按钮: 帮助 11"/>
          <p:cNvSpPr/>
          <p:nvPr/>
        </p:nvSpPr>
        <p:spPr>
          <a:xfrm>
            <a:off x="989330" y="5821045"/>
            <a:ext cx="659765" cy="638175"/>
          </a:xfrm>
          <a:prstGeom prst="actionButtonHelp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Parallelism</a:t>
            </a:r>
            <a:r>
              <a:rPr lang="en-US" altLang="zh-CN"/>
              <a:t> vs. Compression Time</a:t>
            </a:r>
            <a:endParaRPr lang="en-US" altLang="zh-CN"/>
          </a:p>
        </p:txBody>
      </p:sp>
      <p:pic>
        <p:nvPicPr>
          <p:cNvPr id="4" name="内容占位符 3" descr="不同资源并列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4445" y="1564640"/>
            <a:ext cx="9323705" cy="3886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8890" y="5654675"/>
            <a:ext cx="9634855" cy="8299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T</a:t>
            </a:r>
            <a:r>
              <a:rPr lang="zh-CN" altLang="en-US" sz="2400"/>
              <a:t>he time is </a:t>
            </a:r>
            <a:r>
              <a:rPr lang="zh-CN" altLang="en-US" sz="2400" b="1"/>
              <a:t>negatively correlated</a:t>
            </a:r>
            <a:r>
              <a:rPr lang="zh-CN" altLang="en-US" sz="2400"/>
              <a:t> to the parallelism (P)：</a:t>
            </a:r>
            <a:endParaRPr lang="zh-CN" alt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/>
              <a:t>e.g., (K,N)=(32,32000), P: </a:t>
            </a:r>
            <a:r>
              <a:rPr lang="en-US" altLang="zh-CN" sz="2400" b="1">
                <a:solidFill>
                  <a:schemeClr val="tx1"/>
                </a:solidFill>
              </a:rPr>
              <a:t>1</a:t>
            </a:r>
            <a:r>
              <a:rPr lang="en-US" altLang="zh-CN" sz="2400">
                <a:solidFill>
                  <a:schemeClr val="tx1"/>
                </a:solidFill>
              </a:rPr>
              <a:t>→</a:t>
            </a:r>
            <a:r>
              <a:rPr lang="en-US" altLang="zh-CN" sz="2400" b="1">
                <a:solidFill>
                  <a:schemeClr val="tx1"/>
                </a:solidFill>
              </a:rPr>
              <a:t>8</a:t>
            </a:r>
            <a:r>
              <a:rPr lang="en-US" altLang="zh-CN" sz="2400"/>
              <a:t>, Time: 211.29</a:t>
            </a:r>
            <a:r>
              <a:rPr lang="en-US" altLang="zh-CN" sz="2400">
                <a:solidFill>
                  <a:schemeClr val="tx1"/>
                </a:solidFill>
              </a:rPr>
              <a:t>(</a:t>
            </a:r>
            <a:r>
              <a:rPr lang="en-US" altLang="zh-CN" sz="2400" b="1">
                <a:solidFill>
                  <a:schemeClr val="tx1"/>
                </a:solidFill>
              </a:rPr>
              <a:t>7.3x</a:t>
            </a:r>
            <a:r>
              <a:rPr lang="en-US" altLang="zh-CN" sz="2400">
                <a:solidFill>
                  <a:schemeClr val="tx1"/>
                </a:solidFill>
              </a:rPr>
              <a:t>)→28.94(</a:t>
            </a:r>
            <a:r>
              <a:rPr lang="en-US" altLang="zh-CN" sz="2400" b="1">
                <a:solidFill>
                  <a:schemeClr val="tx1"/>
                </a:solidFill>
              </a:rPr>
              <a:t>1x</a:t>
            </a:r>
            <a:r>
              <a:rPr lang="en-US" altLang="zh-CN" sz="2400">
                <a:solidFill>
                  <a:schemeClr val="tx1"/>
                </a:solidFill>
              </a:rPr>
              <a:t>)</a:t>
            </a:r>
            <a:r>
              <a:rPr lang="zh-CN" altLang="en-US" sz="2400"/>
              <a:t> 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550785" y="3073400"/>
            <a:ext cx="619125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/>
              <a:t>7.3x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8042910" y="3441700"/>
            <a:ext cx="619125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/>
              <a:t>3.7x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8487410" y="3810000"/>
            <a:ext cx="619125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/>
              <a:t>1.9x</a:t>
            </a:r>
            <a:endParaRPr lang="en-US" altLang="zh-CN"/>
          </a:p>
        </p:txBody>
      </p:sp>
      <p:cxnSp>
        <p:nvCxnSpPr>
          <p:cNvPr id="8" name="直接箭头连接符 7"/>
          <p:cNvCxnSpPr>
            <a:stCxn id="5" idx="2"/>
          </p:cNvCxnSpPr>
          <p:nvPr/>
        </p:nvCxnSpPr>
        <p:spPr>
          <a:xfrm>
            <a:off x="7860665" y="3441700"/>
            <a:ext cx="309245" cy="9556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" name="直接箭头连接符 8"/>
          <p:cNvCxnSpPr>
            <a:stCxn id="6" idx="2"/>
          </p:cNvCxnSpPr>
          <p:nvPr/>
        </p:nvCxnSpPr>
        <p:spPr>
          <a:xfrm>
            <a:off x="8352790" y="3810000"/>
            <a:ext cx="166370" cy="7143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0" name="直接箭头连接符 9"/>
          <p:cNvCxnSpPr>
            <a:stCxn id="7" idx="2"/>
          </p:cNvCxnSpPr>
          <p:nvPr/>
        </p:nvCxnSpPr>
        <p:spPr>
          <a:xfrm flipH="1">
            <a:off x="8757285" y="4178300"/>
            <a:ext cx="40005" cy="4095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1" name="上箭头 10"/>
          <p:cNvSpPr/>
          <p:nvPr/>
        </p:nvSpPr>
        <p:spPr>
          <a:xfrm>
            <a:off x="2994660" y="1762125"/>
            <a:ext cx="222250" cy="52324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18240000">
            <a:off x="4312285" y="3935730"/>
            <a:ext cx="224790" cy="6115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Comparison with CPU and GPU</a:t>
            </a:r>
            <a:endParaRPr lang="zh-CN" altLang="en-US"/>
          </a:p>
        </p:txBody>
      </p:sp>
      <p:pic>
        <p:nvPicPr>
          <p:cNvPr id="3" name="图片 32" descr="1"/>
          <p:cNvPicPr>
            <a:picLocks noChangeAspect="1"/>
          </p:cNvPicPr>
          <p:nvPr>
            <p:ph idx="1"/>
          </p:nvPr>
        </p:nvPicPr>
        <p:blipFill>
          <a:blip r:embed="rId1"/>
          <a:srcRect t="29741" r="510" b="8313"/>
          <a:stretch>
            <a:fillRect/>
          </a:stretch>
        </p:blipFill>
        <p:spPr>
          <a:xfrm>
            <a:off x="762635" y="2004060"/>
            <a:ext cx="10667365" cy="2825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98830" y="1397000"/>
            <a:ext cx="1066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2</a:t>
            </a:r>
            <a:r>
              <a:rPr lang="en-US" altLang="zh-CN" sz="2400" baseline="30000"/>
              <a:t>15 </a:t>
            </a:r>
            <a:r>
              <a:rPr lang="en-US" altLang="zh-CN" sz="2400"/>
              <a:t>gradient data of DataSet_1 </a:t>
            </a:r>
            <a:r>
              <a:rPr lang="en-US" altLang="zh-CN" sz="2400">
                <a:sym typeface="+mn-ea"/>
              </a:rPr>
              <a:t>with different compression ratios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648335" y="5203190"/>
            <a:ext cx="10969625" cy="13220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FPGA accelerator offers </a:t>
            </a:r>
            <a:r>
              <a:rPr lang="en-US" altLang="zh-CN" sz="2000" b="1"/>
              <a:t>180~414x</a:t>
            </a:r>
            <a:r>
              <a:rPr lang="en-US" altLang="zh-CN" sz="2000"/>
              <a:t> and</a:t>
            </a:r>
            <a:r>
              <a:rPr lang="en-US" altLang="zh-CN" sz="2000" b="1"/>
              <a:t> 1.4~3.7x</a:t>
            </a:r>
            <a:r>
              <a:rPr lang="en-US" altLang="zh-CN" sz="2000"/>
              <a:t> speedup over the </a:t>
            </a:r>
            <a:r>
              <a:rPr lang="en-US" altLang="zh-CN" sz="2000" b="1"/>
              <a:t>bitonic_comp </a:t>
            </a:r>
            <a:r>
              <a:rPr lang="en-US" altLang="zh-CN" sz="2000"/>
              <a:t>implementations on </a:t>
            </a:r>
            <a:r>
              <a:rPr lang="en-US" altLang="zh-CN" sz="2000" b="1"/>
              <a:t>CPU and GPU</a:t>
            </a:r>
            <a:r>
              <a:rPr lang="en-US" altLang="zh-CN" sz="2000"/>
              <a:t>, respectively. </a:t>
            </a:r>
            <a:endParaRPr lang="en-US" altLang="zh-CN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>
                <a:sym typeface="+mn-ea"/>
              </a:rPr>
              <a:t>FPGA accelerator outperforms state-of-the-art top-k compression implementations on CPU and GPU, and offers nearly </a:t>
            </a:r>
            <a:r>
              <a:rPr lang="en-US" altLang="zh-CN" sz="2000" b="1">
                <a:sym typeface="+mn-ea"/>
              </a:rPr>
              <a:t>21x</a:t>
            </a:r>
            <a:r>
              <a:rPr lang="en-US" altLang="zh-CN" sz="2000">
                <a:sym typeface="+mn-ea"/>
              </a:rPr>
              <a:t> speedup over </a:t>
            </a:r>
            <a:r>
              <a:rPr lang="en-US" altLang="zh-CN" sz="2000" b="1">
                <a:sym typeface="+mn-ea"/>
              </a:rPr>
              <a:t>cpu_quick_comp</a:t>
            </a:r>
            <a:r>
              <a:rPr lang="en-US" altLang="zh-CN" sz="2000">
                <a:sym typeface="+mn-ea"/>
              </a:rPr>
              <a:t>.</a:t>
            </a:r>
            <a:endParaRPr lang="en-US" altLang="zh-CN" sz="20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柱形 3"/>
          <p:cNvSpPr/>
          <p:nvPr/>
        </p:nvSpPr>
        <p:spPr>
          <a:xfrm>
            <a:off x="875030" y="5422265"/>
            <a:ext cx="885190" cy="624840"/>
          </a:xfrm>
          <a:prstGeom prst="can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Data1</a:t>
            </a:r>
            <a:endParaRPr lang="en-US" altLang="zh-CN"/>
          </a:p>
        </p:txBody>
      </p:sp>
      <p:sp>
        <p:nvSpPr>
          <p:cNvPr id="5" name="圆柱形 4"/>
          <p:cNvSpPr/>
          <p:nvPr/>
        </p:nvSpPr>
        <p:spPr>
          <a:xfrm>
            <a:off x="2821940" y="5422265"/>
            <a:ext cx="885190" cy="624840"/>
          </a:xfrm>
          <a:prstGeom prst="can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Data2</a:t>
            </a:r>
            <a:endParaRPr lang="en-US" altLang="zh-CN"/>
          </a:p>
        </p:txBody>
      </p:sp>
      <p:sp>
        <p:nvSpPr>
          <p:cNvPr id="6" name="圆柱形 5"/>
          <p:cNvSpPr/>
          <p:nvPr/>
        </p:nvSpPr>
        <p:spPr>
          <a:xfrm>
            <a:off x="4919980" y="5422265"/>
            <a:ext cx="885190" cy="624840"/>
          </a:xfrm>
          <a:prstGeom prst="can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Data3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72465" y="4180205"/>
            <a:ext cx="1272540" cy="922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Worker 1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5800" y="4483100"/>
            <a:ext cx="1209675" cy="5816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22550" y="4198620"/>
            <a:ext cx="1270800" cy="92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Worker 2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10" name="内容占位符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640" y="4580255"/>
            <a:ext cx="1004570" cy="4800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26940" y="4173220"/>
            <a:ext cx="1270800" cy="92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Worker 3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12" name="内容占位符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8855" y="4552315"/>
            <a:ext cx="974725" cy="474345"/>
          </a:xfrm>
          <a:prstGeom prst="rect">
            <a:avLst/>
          </a:prstGeom>
        </p:spPr>
      </p:pic>
      <p:cxnSp>
        <p:nvCxnSpPr>
          <p:cNvPr id="14" name="直接箭头连接符 13"/>
          <p:cNvCxnSpPr>
            <a:stCxn id="7" idx="2"/>
            <a:endCxn id="4" idx="1"/>
          </p:cNvCxnSpPr>
          <p:nvPr/>
        </p:nvCxnSpPr>
        <p:spPr>
          <a:xfrm>
            <a:off x="1308735" y="5102225"/>
            <a:ext cx="8890" cy="32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2"/>
            <a:endCxn id="5" idx="1"/>
          </p:cNvCxnSpPr>
          <p:nvPr/>
        </p:nvCxnSpPr>
        <p:spPr>
          <a:xfrm>
            <a:off x="3258185" y="5120005"/>
            <a:ext cx="6350" cy="3022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1" idx="2"/>
            <a:endCxn id="6" idx="1"/>
          </p:cNvCxnSpPr>
          <p:nvPr/>
        </p:nvCxnSpPr>
        <p:spPr>
          <a:xfrm>
            <a:off x="5362575" y="5094605"/>
            <a:ext cx="0" cy="3276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流程图: 可选过程 16"/>
          <p:cNvSpPr/>
          <p:nvPr/>
        </p:nvSpPr>
        <p:spPr>
          <a:xfrm>
            <a:off x="1327150" y="2609850"/>
            <a:ext cx="3858260" cy="741045"/>
          </a:xfrm>
          <a:prstGeom prst="flowChartAlternateProcess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078990" y="2663190"/>
            <a:ext cx="2588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Parameter Server</a:t>
            </a:r>
            <a:endParaRPr lang="en-US" altLang="zh-CN"/>
          </a:p>
        </p:txBody>
      </p:sp>
      <p:cxnSp>
        <p:nvCxnSpPr>
          <p:cNvPr id="25" name="直接箭头连接符 24"/>
          <p:cNvCxnSpPr>
            <a:stCxn id="17" idx="2"/>
            <a:endCxn id="7" idx="0"/>
          </p:cNvCxnSpPr>
          <p:nvPr/>
        </p:nvCxnSpPr>
        <p:spPr>
          <a:xfrm flipH="1">
            <a:off x="1308735" y="3350895"/>
            <a:ext cx="1947545" cy="82931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7" idx="2"/>
            <a:endCxn id="9" idx="0"/>
          </p:cNvCxnSpPr>
          <p:nvPr/>
        </p:nvCxnSpPr>
        <p:spPr>
          <a:xfrm>
            <a:off x="3256280" y="3350895"/>
            <a:ext cx="1905" cy="8477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7" idx="2"/>
            <a:endCxn id="11" idx="0"/>
          </p:cNvCxnSpPr>
          <p:nvPr/>
        </p:nvCxnSpPr>
        <p:spPr>
          <a:xfrm>
            <a:off x="3256280" y="3350895"/>
            <a:ext cx="2106295" cy="8223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图片 29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80" y="4485640"/>
            <a:ext cx="719455" cy="585470"/>
          </a:xfrm>
          <a:prstGeom prst="rect">
            <a:avLst/>
          </a:prstGeom>
        </p:spPr>
      </p:pic>
      <p:pic>
        <p:nvPicPr>
          <p:cNvPr id="31" name="图片 30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4483735"/>
            <a:ext cx="938530" cy="585470"/>
          </a:xfrm>
          <a:prstGeom prst="rect">
            <a:avLst/>
          </a:prstGeom>
        </p:spPr>
      </p:pic>
      <p:pic>
        <p:nvPicPr>
          <p:cNvPr id="32" name="图片 31" descr="图片3"/>
          <p:cNvPicPr>
            <a:picLocks noChangeAspect="1"/>
          </p:cNvPicPr>
          <p:nvPr/>
        </p:nvPicPr>
        <p:blipFill>
          <a:blip r:embed="rId4"/>
          <a:srcRect l="28577" t="5857" r="29718" b="4989"/>
          <a:stretch>
            <a:fillRect/>
          </a:stretch>
        </p:blipFill>
        <p:spPr>
          <a:xfrm>
            <a:off x="4985385" y="4560570"/>
            <a:ext cx="742315" cy="521970"/>
          </a:xfrm>
          <a:prstGeom prst="rect">
            <a:avLst/>
          </a:prstGeom>
        </p:spPr>
      </p:pic>
      <p:pic>
        <p:nvPicPr>
          <p:cNvPr id="40" name="图片 39" descr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730" y="2446655"/>
            <a:ext cx="652145" cy="725170"/>
          </a:xfrm>
          <a:prstGeom prst="rect">
            <a:avLst/>
          </a:prstGeom>
        </p:spPr>
      </p:pic>
      <p:pic>
        <p:nvPicPr>
          <p:cNvPr id="13" name="图片 12" descr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825" y="2446655"/>
            <a:ext cx="652145" cy="725170"/>
          </a:xfrm>
          <a:prstGeom prst="rect">
            <a:avLst/>
          </a:prstGeom>
        </p:spPr>
      </p:pic>
      <p:pic>
        <p:nvPicPr>
          <p:cNvPr id="21" name="图片 20" descr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730" y="2473325"/>
            <a:ext cx="652145" cy="725170"/>
          </a:xfrm>
          <a:prstGeom prst="rect">
            <a:avLst/>
          </a:prstGeom>
        </p:spPr>
      </p:pic>
      <p:pic>
        <p:nvPicPr>
          <p:cNvPr id="51" name="图片 50" descr="图片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335" y="2960370"/>
            <a:ext cx="2401570" cy="420370"/>
          </a:xfrm>
          <a:prstGeom prst="rect">
            <a:avLst/>
          </a:prstGeom>
        </p:spPr>
      </p:pic>
      <p:sp>
        <p:nvSpPr>
          <p:cNvPr id="62" name="文本框 61"/>
          <p:cNvSpPr txBox="1"/>
          <p:nvPr/>
        </p:nvSpPr>
        <p:spPr>
          <a:xfrm>
            <a:off x="608330" y="2000250"/>
            <a:ext cx="2891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</a:rPr>
              <a:t>Centralized Mode:</a:t>
            </a:r>
            <a:endParaRPr lang="en-US" altLang="zh-CN" sz="2000">
              <a:solidFill>
                <a:schemeClr val="accent1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 rot="0">
            <a:off x="7169150" y="2406015"/>
            <a:ext cx="4607560" cy="3288393"/>
            <a:chOff x="11670" y="3128"/>
            <a:chExt cx="7256" cy="5577"/>
          </a:xfrm>
        </p:grpSpPr>
        <p:sp>
          <p:nvSpPr>
            <p:cNvPr id="24" name="文本框 23"/>
            <p:cNvSpPr txBox="1"/>
            <p:nvPr/>
          </p:nvSpPr>
          <p:spPr>
            <a:xfrm>
              <a:off x="13990" y="3128"/>
              <a:ext cx="2468" cy="22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Worker 1</a:t>
              </a:r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</p:txBody>
        </p:sp>
        <p:pic>
          <p:nvPicPr>
            <p:cNvPr id="28" name="内容占位符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177" y="3750"/>
              <a:ext cx="2084" cy="1170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1670" y="6452"/>
              <a:ext cx="2468" cy="225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Worker 2</a:t>
              </a:r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</p:txBody>
        </p:sp>
        <p:pic>
          <p:nvPicPr>
            <p:cNvPr id="33" name="内容占位符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731" y="7079"/>
              <a:ext cx="2365" cy="117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16458" y="6452"/>
              <a:ext cx="2468" cy="225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en-US" altLang="zh-CN"/>
                <a:t>Worker 3</a:t>
              </a:r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</p:txBody>
        </p:sp>
        <p:pic>
          <p:nvPicPr>
            <p:cNvPr id="36" name="内容占位符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519" y="7079"/>
              <a:ext cx="2365" cy="1170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 rot="0">
            <a:off x="7775575" y="2897505"/>
            <a:ext cx="3290570" cy="2699385"/>
            <a:chOff x="12625" y="3902"/>
            <a:chExt cx="5182" cy="4251"/>
          </a:xfrm>
        </p:grpSpPr>
        <p:cxnSp>
          <p:nvCxnSpPr>
            <p:cNvPr id="44" name="直接箭头连接符 43"/>
            <p:cNvCxnSpPr>
              <a:endCxn id="33" idx="3"/>
            </p:cNvCxnSpPr>
            <p:nvPr/>
          </p:nvCxnSpPr>
          <p:spPr>
            <a:xfrm flipH="1">
              <a:off x="14096" y="7330"/>
              <a:ext cx="2382" cy="2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29" idx="0"/>
              <a:endCxn id="24" idx="1"/>
            </p:cNvCxnSpPr>
            <p:nvPr/>
          </p:nvCxnSpPr>
          <p:spPr>
            <a:xfrm flipV="1">
              <a:off x="12904" y="4187"/>
              <a:ext cx="1086" cy="2043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>
              <a:stCxn id="24" idx="3"/>
              <a:endCxn id="35" idx="0"/>
            </p:cNvCxnSpPr>
            <p:nvPr/>
          </p:nvCxnSpPr>
          <p:spPr>
            <a:xfrm>
              <a:off x="16458" y="4187"/>
              <a:ext cx="1234" cy="2043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 rot="17880000">
              <a:off x="11833" y="4693"/>
              <a:ext cx="21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Gradients</a:t>
              </a:r>
              <a:endParaRPr lang="en-US" altLang="zh-CN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4286" y="7573"/>
              <a:ext cx="21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Gradients</a:t>
              </a:r>
              <a:endParaRPr lang="en-US" altLang="zh-CN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 rot="3780000">
              <a:off x="16435" y="4714"/>
              <a:ext cx="21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Gradients</a:t>
              </a:r>
              <a:endParaRPr lang="en-US" altLang="zh-CN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7314565" y="2035175"/>
            <a:ext cx="3091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</a:rPr>
              <a:t>Decentralized Mode:</a:t>
            </a:r>
            <a:endParaRPr lang="en-US" altLang="zh-CN" sz="2000">
              <a:solidFill>
                <a:schemeClr val="accent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59130" y="6236970"/>
            <a:ext cx="11090910" cy="5101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/>
              <a:t>Communication is the main bottleneck of distributed DL traning</a:t>
            </a:r>
            <a:r>
              <a:rPr lang="en-US" altLang="zh-CN" sz="2400" b="1">
                <a:sym typeface="+mn-ea"/>
              </a:rPr>
              <a:t>.</a:t>
            </a:r>
            <a:endParaRPr lang="en-US" altLang="zh-CN" sz="2400" b="1"/>
          </a:p>
        </p:txBody>
      </p:sp>
      <p:sp>
        <p:nvSpPr>
          <p:cNvPr id="66" name="标题 65"/>
          <p:cNvSpPr>
            <a:spLocks noGrp="1"/>
          </p:cNvSpPr>
          <p:nvPr>
            <p:ph type="title"/>
          </p:nvPr>
        </p:nvSpPr>
        <p:spPr>
          <a:xfrm>
            <a:off x="608330" y="236855"/>
            <a:ext cx="10968990" cy="1076960"/>
          </a:xfrm>
        </p:spPr>
        <p:txBody>
          <a:bodyPr>
            <a:normAutofit fontScale="90000"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Background</a:t>
            </a:r>
            <a:b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Communication </a:t>
            </a:r>
            <a:r>
              <a:rPr lang="en-US" altLang="zh-CN">
                <a:sym typeface="+mn-ea"/>
              </a:rPr>
              <a:t>of Distributed DL 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207135" y="2943860"/>
            <a:ext cx="9550400" cy="2280285"/>
            <a:chOff x="1901" y="3796"/>
            <a:chExt cx="15040" cy="3591"/>
          </a:xfrm>
        </p:grpSpPr>
        <p:sp>
          <p:nvSpPr>
            <p:cNvPr id="46" name="上箭头 45"/>
            <p:cNvSpPr/>
            <p:nvPr/>
          </p:nvSpPr>
          <p:spPr>
            <a:xfrm rot="16200000">
              <a:off x="14714" y="5999"/>
              <a:ext cx="371" cy="2404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上箭头 46"/>
            <p:cNvSpPr/>
            <p:nvPr/>
          </p:nvSpPr>
          <p:spPr>
            <a:xfrm rot="9120000">
              <a:off x="16580" y="3796"/>
              <a:ext cx="361" cy="2520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左右箭头 51"/>
            <p:cNvSpPr/>
            <p:nvPr/>
          </p:nvSpPr>
          <p:spPr>
            <a:xfrm rot="20280000">
              <a:off x="1901" y="4817"/>
              <a:ext cx="3420" cy="501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左右箭头 52"/>
            <p:cNvSpPr/>
            <p:nvPr/>
          </p:nvSpPr>
          <p:spPr>
            <a:xfrm rot="16200000">
              <a:off x="4471" y="4947"/>
              <a:ext cx="1275" cy="365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左右箭头 53"/>
            <p:cNvSpPr/>
            <p:nvPr/>
          </p:nvSpPr>
          <p:spPr>
            <a:xfrm rot="1260000">
              <a:off x="5069" y="4837"/>
              <a:ext cx="3505" cy="442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上箭头 44"/>
            <p:cNvSpPr/>
            <p:nvPr/>
          </p:nvSpPr>
          <p:spPr>
            <a:xfrm rot="1620000">
              <a:off x="12869" y="3927"/>
              <a:ext cx="354" cy="2339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765935" y="3266440"/>
            <a:ext cx="6845300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entire model gradient every synchronization</a:t>
            </a:r>
            <a:endParaRPr lang="en-US" altLang="zh-CN" sz="2000"/>
          </a:p>
        </p:txBody>
      </p:sp>
      <p:sp>
        <p:nvSpPr>
          <p:cNvPr id="20" name="圆柱形 19"/>
          <p:cNvSpPr/>
          <p:nvPr/>
        </p:nvSpPr>
        <p:spPr>
          <a:xfrm>
            <a:off x="9010650" y="3462655"/>
            <a:ext cx="885190" cy="624840"/>
          </a:xfrm>
          <a:prstGeom prst="can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Data1</a:t>
            </a:r>
            <a:endParaRPr lang="en-US" altLang="zh-CN"/>
          </a:p>
        </p:txBody>
      </p:sp>
      <p:sp>
        <p:nvSpPr>
          <p:cNvPr id="22" name="圆柱形 21"/>
          <p:cNvSpPr/>
          <p:nvPr/>
        </p:nvSpPr>
        <p:spPr>
          <a:xfrm>
            <a:off x="7559040" y="5425440"/>
            <a:ext cx="885190" cy="624840"/>
          </a:xfrm>
          <a:prstGeom prst="can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Data2</a:t>
            </a:r>
            <a:endParaRPr lang="en-US" altLang="zh-CN"/>
          </a:p>
        </p:txBody>
      </p:sp>
      <p:sp>
        <p:nvSpPr>
          <p:cNvPr id="23" name="圆柱形 22"/>
          <p:cNvSpPr/>
          <p:nvPr/>
        </p:nvSpPr>
        <p:spPr>
          <a:xfrm>
            <a:off x="10556875" y="5425440"/>
            <a:ext cx="885190" cy="624840"/>
          </a:xfrm>
          <a:prstGeom prst="can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Data3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608330" y="1412875"/>
            <a:ext cx="63233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400" b="1"/>
              <a:t>Distributed </a:t>
            </a:r>
            <a:r>
              <a:rPr lang="zh-CN" altLang="en-US" sz="2400" b="1"/>
              <a:t>Deep learning</a:t>
            </a:r>
            <a:r>
              <a:rPr lang="en-US" altLang="zh-CN" sz="2400" b="1"/>
              <a:t> (DL)</a:t>
            </a:r>
            <a:endParaRPr lang="en-US" altLang="zh-CN" sz="2400" b="1"/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062 -0.0466667 L 0.133281 -0.238333 " pathEditMode="relative" rAng="0" ptsTypes="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5208 -0.00462963 L -0.00328125 -0.242222 " pathEditMode="relative" rAng="0" ptsTypes="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25 -0.037963 L -0.149375 -0.236204 " pathEditMode="relative" rAng="0" ptsTypes="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0208 0.26463 " pathEditMode="relative" rAng="0" ptsTypes="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6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 0.270648 " pathEditMode="relative" rAng="0" ptsTypes="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6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677 0.262685 " pathEditMode="relative" rAng="0" ptsTypes="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4" grpId="0" bldLvl="0" animBg="1"/>
      <p:bldP spid="62" grpId="0"/>
      <p:bldP spid="63" grpId="0"/>
      <p:bldP spid="62" grpId="1"/>
      <p:bldP spid="6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Comparison with CPU and GPU</a:t>
            </a:r>
            <a:endParaRPr lang="zh-CN" altLang="en-US"/>
          </a:p>
        </p:txBody>
      </p:sp>
      <p:pic>
        <p:nvPicPr>
          <p:cNvPr id="3" name="图片 37" descr="Fig6"/>
          <p:cNvPicPr>
            <a:picLocks noChangeAspect="1"/>
          </p:cNvPicPr>
          <p:nvPr>
            <p:ph idx="1"/>
          </p:nvPr>
        </p:nvPicPr>
        <p:blipFill>
          <a:blip r:embed="rId1"/>
          <a:srcRect t="8815" b="9339"/>
          <a:stretch>
            <a:fillRect/>
          </a:stretch>
        </p:blipFill>
        <p:spPr>
          <a:xfrm>
            <a:off x="1874520" y="1940560"/>
            <a:ext cx="7907020" cy="306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98830" y="1397000"/>
            <a:ext cx="1066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Different data volumes of DataSet_1 </a:t>
            </a:r>
            <a:r>
              <a:rPr lang="en-US" altLang="zh-CN" sz="2400">
                <a:sym typeface="+mn-ea"/>
              </a:rPr>
              <a:t>with the same compression ratio 0.1%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98830" y="5354320"/>
            <a:ext cx="10668000" cy="13220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/>
              <a:t>FPGA</a:t>
            </a:r>
            <a:r>
              <a:rPr lang="zh-CN" altLang="en-US" sz="2000" b="1"/>
              <a:t> </a:t>
            </a:r>
            <a:r>
              <a:rPr lang="zh-CN" altLang="en-US" sz="2000"/>
              <a:t>accelerator_bitonic_comp achieves </a:t>
            </a:r>
            <a:r>
              <a:rPr lang="zh-CN" altLang="en-US" sz="2000" b="1"/>
              <a:t>256x~565x</a:t>
            </a:r>
            <a:r>
              <a:rPr lang="zh-CN" altLang="en-US" sz="2000"/>
              <a:t> speedup over </a:t>
            </a:r>
            <a:r>
              <a:rPr lang="zh-CN" altLang="en-US" sz="2000" b="1"/>
              <a:t>cpu_bitonic_comp </a:t>
            </a:r>
            <a:r>
              <a:rPr lang="zh-CN" altLang="en-US" sz="2000"/>
              <a:t>and on average</a:t>
            </a:r>
            <a:r>
              <a:rPr lang="zh-CN" altLang="en-US" sz="2000" b="1"/>
              <a:t> 2x</a:t>
            </a:r>
            <a:r>
              <a:rPr lang="zh-CN" altLang="en-US" sz="2000"/>
              <a:t> speedup over </a:t>
            </a:r>
            <a:r>
              <a:rPr lang="zh-CN" altLang="en-US" sz="2000" b="1"/>
              <a:t>gpu_bitonic_comp</a:t>
            </a:r>
            <a:r>
              <a:rPr lang="zh-CN" altLang="en-US" sz="2000"/>
              <a:t>.</a:t>
            </a:r>
            <a:endParaRPr lang="zh-CN" alt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/>
              <a:t>T</a:t>
            </a:r>
            <a:r>
              <a:rPr lang="zh-CN" altLang="en-US" sz="2000"/>
              <a:t>he acceleration ratio over </a:t>
            </a:r>
            <a:r>
              <a:rPr lang="zh-CN" altLang="en-US" sz="2000" b="1"/>
              <a:t>gpu</a:t>
            </a:r>
            <a:r>
              <a:rPr lang="zh-CN" altLang="en-US" sz="2000"/>
              <a:t> remains around </a:t>
            </a:r>
            <a:r>
              <a:rPr lang="zh-CN" altLang="en-US" sz="2000" b="1"/>
              <a:t>2x</a:t>
            </a:r>
            <a:r>
              <a:rPr lang="zh-CN" altLang="en-US" sz="2000"/>
              <a:t> while that over </a:t>
            </a:r>
            <a:r>
              <a:rPr lang="zh-CN" altLang="en-US" sz="2000" b="1"/>
              <a:t>cpu increases proportionally</a:t>
            </a:r>
            <a:r>
              <a:rPr lang="zh-CN" altLang="en-US" sz="2000"/>
              <a:t> with the data volume.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Performance with Various DataSets</a:t>
            </a:r>
            <a:endParaRPr lang="zh-CN" altLang="en-US"/>
          </a:p>
        </p:txBody>
      </p:sp>
      <p:pic>
        <p:nvPicPr>
          <p:cNvPr id="3" name="图片 23" descr="不同数据集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1410" y="1426210"/>
            <a:ext cx="9942830" cy="4283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89660" y="5857875"/>
            <a:ext cx="10271125" cy="70675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ime of the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FPGA </a:t>
            </a: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accelerator keeps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datasets while other methods all exhibit differences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Font typeface="Wingdings" panose="05000000000000000000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FPGA-based hardware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reduce the 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 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 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gradient compression.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the goals of high performance and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universality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a performance improvement of up to hundreds of times over CPU and GPU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8330" y="236855"/>
            <a:ext cx="10968990" cy="1076960"/>
          </a:xfrm>
        </p:spPr>
        <p:txBody>
          <a:bodyPr>
            <a:normAutofit fontScale="90000"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Background</a:t>
            </a:r>
            <a:b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Gradient Compression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27985" y="1452880"/>
            <a:ext cx="241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Gradient computation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6144895" y="1452880"/>
            <a:ext cx="3094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Gradient synchronization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9684385" y="1452880"/>
            <a:ext cx="927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Update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5090096" y="2780284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077396" y="4197604"/>
            <a:ext cx="309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21030" y="1389380"/>
            <a:ext cx="11250930" cy="1544955"/>
            <a:chOff x="978" y="2188"/>
            <a:chExt cx="17718" cy="2433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9311" y="2188"/>
              <a:ext cx="20" cy="24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5291" y="2221"/>
              <a:ext cx="20" cy="24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978" y="2596"/>
              <a:ext cx="17718" cy="1872"/>
              <a:chOff x="978" y="2596"/>
              <a:chExt cx="17718" cy="1872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978" y="2596"/>
                <a:ext cx="2968" cy="160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Worker i</a:t>
                </a:r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  <p:pic>
            <p:nvPicPr>
              <p:cNvPr id="28" name="内容占位符 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45" y="3186"/>
                <a:ext cx="1565" cy="833"/>
              </a:xfrm>
              <a:prstGeom prst="rect">
                <a:avLst/>
              </a:prstGeom>
            </p:spPr>
          </p:pic>
          <p:sp>
            <p:nvSpPr>
              <p:cNvPr id="7" name="圆柱形 6"/>
              <p:cNvSpPr/>
              <p:nvPr/>
            </p:nvSpPr>
            <p:spPr>
              <a:xfrm>
                <a:off x="2710" y="3230"/>
                <a:ext cx="1134" cy="744"/>
              </a:xfrm>
              <a:prstGeom prst="can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r>
                  <a:rPr lang="en-US" altLang="zh-CN" sz="1400"/>
                  <a:t>Data1</a:t>
                </a:r>
                <a:endParaRPr lang="en-US" altLang="zh-CN" sz="140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611" y="3450"/>
                <a:ext cx="4700" cy="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8211" y="3934"/>
                <a:ext cx="7039" cy="46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5283" y="3934"/>
                <a:ext cx="1520" cy="45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文本框 16"/>
                  <p:cNvSpPr txBox="1"/>
                  <p:nvPr/>
                </p:nvSpPr>
                <p:spPr>
                  <a:xfrm>
                    <a:off x="6593" y="2830"/>
                    <a:ext cx="671" cy="62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000" b="1" i="1"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>
              <p:sp>
                <p:nvSpPr>
                  <p:cNvPr id="17" name="文本框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3" y="2830"/>
                    <a:ext cx="671" cy="628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文本框 17"/>
                  <p:cNvSpPr txBox="1"/>
                  <p:nvPr/>
                </p:nvSpPr>
                <p:spPr>
                  <a:xfrm>
                    <a:off x="11256" y="3358"/>
                    <a:ext cx="859" cy="62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𝒈</m:t>
                          </m:r>
                        </m:oMath>
                      </m:oMathPara>
                    </a14:m>
                    <a:endParaRPr lang="en-US" altLang="zh-CN" sz="2000" b="1" i="1"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>
              <p:sp>
                <p:nvSpPr>
                  <p:cNvPr id="18" name="文本框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56" y="3358"/>
                    <a:ext cx="859" cy="628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文本框 34"/>
              <p:cNvSpPr txBox="1"/>
              <p:nvPr/>
            </p:nvSpPr>
            <p:spPr>
              <a:xfrm>
                <a:off x="17076" y="3888"/>
                <a:ext cx="162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...</a:t>
                </a:r>
                <a:endParaRPr lang="en-US" altLang="zh-CN"/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5203825" y="3355975"/>
            <a:ext cx="1320165" cy="3924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Compress</a:t>
            </a:r>
            <a:endParaRPr lang="en-US" altLang="zh-CN"/>
          </a:p>
        </p:txBody>
      </p:sp>
      <p:grpSp>
        <p:nvGrpSpPr>
          <p:cNvPr id="34" name="组合 33"/>
          <p:cNvGrpSpPr/>
          <p:nvPr/>
        </p:nvGrpSpPr>
        <p:grpSpPr>
          <a:xfrm>
            <a:off x="721360" y="2633345"/>
            <a:ext cx="9977755" cy="1146810"/>
            <a:chOff x="1136" y="4147"/>
            <a:chExt cx="15713" cy="1806"/>
          </a:xfrm>
        </p:grpSpPr>
        <p:grpSp>
          <p:nvGrpSpPr>
            <p:cNvPr id="33" name="组合 32"/>
            <p:cNvGrpSpPr/>
            <p:nvPr/>
          </p:nvGrpSpPr>
          <p:grpSpPr>
            <a:xfrm rot="0">
              <a:off x="4579" y="4210"/>
              <a:ext cx="4700" cy="1088"/>
              <a:chOff x="4579" y="4562"/>
              <a:chExt cx="4700" cy="108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579" y="5190"/>
                <a:ext cx="4700" cy="4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6573" y="4562"/>
                    <a:ext cx="671" cy="62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𝒊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000" b="1" i="1"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>
              <p:sp>
                <p:nvSpPr>
                  <p:cNvPr id="23" name="文本框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3" y="4562"/>
                    <a:ext cx="671" cy="628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矩形 19"/>
            <p:cNvSpPr/>
            <p:nvPr/>
          </p:nvSpPr>
          <p:spPr>
            <a:xfrm>
              <a:off x="10275" y="5279"/>
              <a:ext cx="2373" cy="61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136" y="4757"/>
              <a:ext cx="2521" cy="11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/>
                <a:t>Gradient Compression</a:t>
              </a:r>
              <a:endParaRPr lang="en-US" altLang="zh-CN"/>
            </a:p>
          </p:txBody>
        </p:sp>
        <p:sp>
          <p:nvSpPr>
            <p:cNvPr id="32" name="加号 31"/>
            <p:cNvSpPr/>
            <p:nvPr/>
          </p:nvSpPr>
          <p:spPr>
            <a:xfrm>
              <a:off x="1970" y="4147"/>
              <a:ext cx="740" cy="680"/>
            </a:xfrm>
            <a:prstGeom prst="mathPl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993" y="5298"/>
              <a:ext cx="1236" cy="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2699" y="5296"/>
              <a:ext cx="1261" cy="59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>
                  <a:solidFill>
                    <a:schemeClr val="tx1"/>
                  </a:solidFill>
                </a:rPr>
                <a:t>Decompress</a:t>
              </a:r>
              <a:endParaRPr lang="en-US" altLang="zh-CN" sz="1400">
                <a:solidFill>
                  <a:schemeClr val="tx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229" y="5354"/>
              <a:ext cx="162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...</a:t>
              </a:r>
              <a:endParaRPr lang="en-US" altLang="zh-CN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18160" y="3889375"/>
            <a:ext cx="1096200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fontAlgn="auto">
              <a:spcAft>
                <a:spcPts val="600"/>
              </a:spcAft>
              <a:buFont typeface="Wingdings" panose="05000000000000000000" charset="0"/>
              <a:buChar char="Ø"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Existing Gradient Compression Algorithms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Quantization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1-bit SGD，SignSGD，QSGD，TernGrad</a:t>
            </a:r>
            <a:endParaRPr lang="zh-C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Sparsification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Random-k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，Top-k，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DGC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SGC</a:t>
            </a:r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LowRank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PowerSGD</a:t>
            </a:r>
            <a:endParaRPr lang="zh-C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Hybird compressors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Adaptive threshold SGD</a:t>
            </a:r>
            <a:endParaRPr lang="zh-CN" alt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1360" y="5699125"/>
            <a:ext cx="10680065" cy="91973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400" b="1"/>
              <a:t>Gradient compression promises an impressive amount of transferred data reduction in communications.</a:t>
            </a:r>
            <a:endParaRPr lang="en-US" altLang="zh-CN" sz="2400" b="1"/>
          </a:p>
        </p:txBody>
      </p:sp>
      <p:pic>
        <p:nvPicPr>
          <p:cNvPr id="39" name="图片 38" descr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090" y="2949575"/>
            <a:ext cx="749935" cy="4025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6" grpId="0" bldLvl="0" animBg="1"/>
      <p:bldP spid="37" grpId="0"/>
      <p:bldP spid="3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252730"/>
            <a:ext cx="11400155" cy="1061085"/>
          </a:xfrm>
        </p:spPr>
        <p:txBody>
          <a:bodyPr>
            <a:norm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Gradient Compression O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verhead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pPr algn="just"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on-ignorable computational overhead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of gradient compression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457200" lvl="1" indent="0" algn="just">
              <a:buFont typeface="Wingdings" panose="05000000000000000000" charset="0"/>
              <a:buNone/>
            </a:pPr>
            <a:endParaRPr lang="en-US" altLang="zh-CN" sz="20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860" y="5607685"/>
            <a:ext cx="10107930" cy="923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just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to accelerate gradient compression efficiently becomes an emergent problem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5155" y="2243455"/>
            <a:ext cx="3924300" cy="2115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635" y="2100580"/>
            <a:ext cx="784352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1" algn="just" defTabSz="914400">
              <a:spcAft>
                <a:spcPts val="18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E.g., compression time of top-k sparsification is </a:t>
            </a: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0.239 seconds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while the gradient computation time is only 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0.204 seconds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.   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[Shi S. et al, MLSys’21]</a:t>
            </a:r>
            <a:endParaRPr lang="en-US" altLang="zh-CN" sz="20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lvl="1" algn="just" defTabSz="914400">
              <a:spcAft>
                <a:spcPts val="18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</a:pP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High-bandwidth and low-delay network fabrics (e.g., 100GB Ethernet or Infiniband) in modern clusters makes gradient compression more pronounced in the overall training time.</a:t>
            </a: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lvl="1" algn="just">
              <a:buFont typeface="Wingdings" panose="05000000000000000000" charset="0"/>
              <a:buChar char="Ø"/>
            </a:pP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In several cases, compression takes more time than the gains obtained due to communication reduction. 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[Xu,Hang.et al, 2020; M Abdelmoniem. et al. 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MLSys’21</a:t>
            </a:r>
            <a:r>
              <a:rPr lang="en-US" altLang="zh-CN" sz="2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; Agarwal S, et al. arXiv’21]</a:t>
            </a:r>
            <a:endParaRPr lang="en-US" altLang="zh-CN" sz="20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38845" y="4445000"/>
            <a:ext cx="2739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[Shi S. et al, MLSys’21]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Related Work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4276725"/>
          </a:xfrm>
        </p:spPr>
        <p:txBody>
          <a:bodyPr>
            <a:normAutofit fontScale="80000"/>
          </a:bodyPr>
          <a:p>
            <a:pPr algn="just">
              <a:spcAft>
                <a:spcPts val="1600"/>
              </a:spcAft>
              <a:buFont typeface="Wingdings" panose="05000000000000000000" charset="0"/>
              <a:buChar char="Ø"/>
            </a:pPr>
            <a:r>
              <a:rPr lang="en-US" altLang="zh-CN" sz="2900" b="1">
                <a:solidFill>
                  <a:schemeClr val="tx1"/>
                </a:solidFill>
              </a:rPr>
              <a:t>Most works about gradient compression focus on </a:t>
            </a:r>
            <a:r>
              <a:rPr lang="en-US" altLang="zh-CN" sz="2900" b="1">
                <a:solidFill>
                  <a:srgbClr val="0000FF"/>
                </a:solidFill>
              </a:rPr>
              <a:t>model accuracy</a:t>
            </a:r>
            <a:r>
              <a:rPr lang="en-US" altLang="zh-CN" sz="2900" b="1">
                <a:solidFill>
                  <a:schemeClr val="tx1"/>
                </a:solidFill>
              </a:rPr>
              <a:t> and </a:t>
            </a:r>
            <a:r>
              <a:rPr lang="en-US" altLang="zh-CN" sz="2900" b="1">
                <a:solidFill>
                  <a:srgbClr val="0000FF"/>
                </a:solidFill>
              </a:rPr>
              <a:t>compression ratio</a:t>
            </a:r>
            <a:r>
              <a:rPr lang="en-US" altLang="zh-CN" sz="2900" b="1">
                <a:solidFill>
                  <a:schemeClr val="tx1"/>
                </a:solidFill>
              </a:rPr>
              <a:t> while ignoring the computational overhead.</a:t>
            </a:r>
            <a:endParaRPr lang="en-US" altLang="zh-CN" sz="2900" b="1">
              <a:solidFill>
                <a:schemeClr val="tx1"/>
              </a:solidFill>
            </a:endParaRPr>
          </a:p>
          <a:p>
            <a:pPr algn="just">
              <a:buFont typeface="Wingdings" panose="05000000000000000000" charset="0"/>
              <a:buChar char="Ø"/>
            </a:pPr>
            <a:r>
              <a:rPr lang="en-US" altLang="zh-CN" sz="3400" b="1">
                <a:solidFill>
                  <a:schemeClr val="tx1"/>
                </a:solidFill>
              </a:rPr>
              <a:t>Several </a:t>
            </a:r>
            <a:r>
              <a:rPr lang="en-US" altLang="zh-CN" sz="3400" b="1">
                <a:solidFill>
                  <a:srgbClr val="0000FF"/>
                </a:solidFill>
              </a:rPr>
              <a:t>estimation-based</a:t>
            </a:r>
            <a:r>
              <a:rPr lang="en-US" altLang="zh-CN" sz="3400" b="1">
                <a:solidFill>
                  <a:schemeClr val="tx1"/>
                </a:solidFill>
              </a:rPr>
              <a:t> compression strategies.</a:t>
            </a:r>
            <a:endParaRPr lang="en-US" altLang="zh-CN" sz="3400" b="1">
              <a:solidFill>
                <a:schemeClr val="tx1"/>
              </a:solidFill>
            </a:endParaRPr>
          </a:p>
          <a:p>
            <a:pPr lvl="1" algn="just">
              <a:buFont typeface="Wingdings" panose="05000000000000000000" charset="0"/>
              <a:buChar char="Ø"/>
            </a:pPr>
            <a:r>
              <a:rPr lang="en-US" altLang="zh-CN" sz="2500" b="1" i="1">
                <a:solidFill>
                  <a:schemeClr val="tx1"/>
                </a:solidFill>
              </a:rPr>
              <a:t>DGC </a:t>
            </a:r>
            <a:r>
              <a:rPr lang="en-US" altLang="zh-CN" sz="2500">
                <a:solidFill>
                  <a:srgbClr val="FF0000"/>
                </a:solidFill>
              </a:rPr>
              <a:t>[Lin et al. ICLR’18]</a:t>
            </a:r>
            <a:r>
              <a:rPr lang="en-US" altLang="zh-CN" sz="2500" b="1" i="1">
                <a:solidFill>
                  <a:schemeClr val="tx1"/>
                </a:solidFill>
              </a:rPr>
              <a:t> </a:t>
            </a:r>
            <a:r>
              <a:rPr lang="en-US" altLang="zh-CN" sz="2500">
                <a:solidFill>
                  <a:schemeClr val="tx1"/>
                </a:solidFill>
              </a:rPr>
              <a:t>computes the threshold from a set of sampling data.</a:t>
            </a:r>
            <a:endParaRPr lang="en-US" altLang="zh-CN" sz="2500" b="1" i="1">
              <a:solidFill>
                <a:schemeClr val="tx1"/>
              </a:solidFill>
            </a:endParaRPr>
          </a:p>
          <a:p>
            <a:pPr lvl="1" algn="just">
              <a:buFont typeface="Wingdings" panose="05000000000000000000" charset="0"/>
              <a:buChar char="Ø"/>
            </a:pPr>
            <a:r>
              <a:rPr lang="en-US" altLang="zh-CN" sz="2500" b="1" i="1">
                <a:solidFill>
                  <a:schemeClr val="tx1"/>
                </a:solidFill>
              </a:rPr>
              <a:t>SIDCo</a:t>
            </a:r>
            <a:r>
              <a:rPr lang="en-US" altLang="zh-CN" sz="2500">
                <a:solidFill>
                  <a:srgbClr val="FF0000"/>
                </a:solidFill>
              </a:rPr>
              <a:t>[</a:t>
            </a:r>
            <a:r>
              <a:rPr lang="en-US" altLang="zh-CN" sz="2500">
                <a:solidFill>
                  <a:srgbClr val="FF0000"/>
                </a:solidFill>
                <a:sym typeface="+mn-ea"/>
              </a:rPr>
              <a:t>M Abdelmoniem et al. </a:t>
            </a:r>
            <a:r>
              <a:rPr lang="en-US" altLang="zh-CN" sz="2500">
                <a:solidFill>
                  <a:srgbClr val="FF0000"/>
                </a:solidFill>
                <a:sym typeface="+mn-ea"/>
              </a:rPr>
              <a:t>MLSys’21</a:t>
            </a:r>
            <a:r>
              <a:rPr lang="en-US" altLang="zh-CN" sz="2500">
                <a:solidFill>
                  <a:srgbClr val="FF0000"/>
                </a:solidFill>
              </a:rPr>
              <a:t>]</a:t>
            </a:r>
            <a:r>
              <a:rPr lang="en-US" altLang="zh-CN" sz="2500">
                <a:solidFill>
                  <a:schemeClr val="tx1"/>
                </a:solidFill>
              </a:rPr>
              <a:t> models the gradients as random variables distributed.</a:t>
            </a:r>
            <a:endParaRPr lang="en-US" altLang="zh-CN" sz="2500">
              <a:solidFill>
                <a:schemeClr val="tx1"/>
              </a:solidFill>
            </a:endParaRPr>
          </a:p>
          <a:p>
            <a:pPr lvl="1" algn="just">
              <a:buFont typeface="Wingdings" panose="05000000000000000000" charset="0"/>
              <a:buChar char="Ø"/>
            </a:pPr>
            <a:r>
              <a:rPr lang="en-US" altLang="zh-CN" sz="2500" b="1" i="1">
                <a:solidFill>
                  <a:schemeClr val="tx1"/>
                </a:solidFill>
              </a:rPr>
              <a:t>MSTopK</a:t>
            </a:r>
            <a:r>
              <a:rPr lang="en-US" altLang="zh-CN" sz="25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[Shi S. et al, MLSys’21]</a:t>
            </a:r>
            <a:r>
              <a:rPr lang="en-US" altLang="zh-CN" sz="2500" b="1" i="1">
                <a:solidFill>
                  <a:schemeClr val="tx1"/>
                </a:solidFill>
              </a:rPr>
              <a:t> </a:t>
            </a:r>
            <a:r>
              <a:rPr lang="en-US" altLang="zh-CN" sz="2500">
                <a:solidFill>
                  <a:schemeClr val="tx1"/>
                </a:solidFill>
              </a:rPr>
              <a:t>finds a threshold that approximates the exact one.</a:t>
            </a:r>
            <a:endParaRPr lang="en-US" altLang="zh-CN" sz="25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9500" y="5474970"/>
            <a:ext cx="10256520" cy="9197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0" lvl="1" indent="0" algn="just" fontAlgn="auto">
              <a:buFont typeface="Wingdings" panose="05000000000000000000" charset="0"/>
              <a:buNone/>
            </a:pPr>
            <a:r>
              <a:rPr lang="en-US" altLang="zh-CN" sz="2400" b="1">
                <a:sym typeface="+mn-ea"/>
              </a:rPr>
              <a:t>These estimation methods cannot promise an accurate </a:t>
            </a:r>
            <a:r>
              <a:rPr lang="en-US" altLang="zh-CN" sz="2400" b="1">
                <a:sym typeface="+mn-ea"/>
              </a:rPr>
              <a:t>threshold </a:t>
            </a:r>
            <a:r>
              <a:rPr lang="en-US" altLang="zh-CN" sz="2400" b="1">
                <a:sym typeface="+mn-ea"/>
              </a:rPr>
              <a:t>for different workers, leading to inefficient training convergence.</a:t>
            </a:r>
            <a:endParaRPr lang="en-US" altLang="zh-CN" sz="2400" b="1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tx1"/>
                </a:solidFill>
              </a:rPr>
              <a:t>D</a:t>
            </a:r>
            <a:r>
              <a:rPr lang="zh-CN" altLang="en-US" sz="2400" b="1">
                <a:solidFill>
                  <a:schemeClr val="tx1"/>
                </a:solidFill>
              </a:rPr>
              <a:t>rawbacks</a:t>
            </a:r>
            <a:r>
              <a:rPr lang="en-US" altLang="zh-CN" sz="2400" b="1">
                <a:solidFill>
                  <a:schemeClr val="tx1"/>
                </a:solidFill>
              </a:rPr>
              <a:t> of implementations on CPU/GPU.</a:t>
            </a:r>
            <a:endParaRPr lang="en-US" altLang="zh-CN" sz="2400" b="1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30">
                <a:solidFill>
                  <a:schemeClr val="tx1"/>
                </a:solidFill>
              </a:rPr>
              <a:t>An excessive number of CPU cycles</a:t>
            </a:r>
            <a:endParaRPr lang="en-US" altLang="zh-CN" sz="213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30">
                <a:solidFill>
                  <a:schemeClr val="tx1"/>
                </a:solidFill>
              </a:rPr>
              <a:t>Computation </a:t>
            </a:r>
            <a:r>
              <a:rPr lang="en-US" altLang="zh-CN" sz="2130">
                <a:solidFill>
                  <a:schemeClr val="tx1"/>
                </a:solidFill>
              </a:rPr>
              <a:t>resources competition</a:t>
            </a:r>
            <a:endParaRPr lang="en-US" altLang="zh-CN" sz="213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30">
                <a:solidFill>
                  <a:schemeClr val="tx1"/>
                </a:solidFill>
              </a:rPr>
              <a:t>Cooling concerns</a:t>
            </a:r>
            <a:endParaRPr lang="en-US" altLang="zh-CN" sz="213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endParaRPr lang="en-US" altLang="zh-CN" sz="2130">
              <a:solidFill>
                <a:schemeClr val="tx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08330" y="236855"/>
            <a:ext cx="10968990" cy="1076960"/>
          </a:xfrm>
        </p:spPr>
        <p:txBody>
          <a:bodyPr>
            <a:normAutofit fontScale="90000"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Motivation</a:t>
            </a:r>
            <a:b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System-level Factor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12945" y="4181475"/>
            <a:ext cx="2066925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Gradient </a:t>
            </a:r>
            <a:r>
              <a:rPr lang="en-US" altLang="zh-CN"/>
              <a:t>computation</a:t>
            </a:r>
            <a:endParaRPr lang="en-US" altLang="zh-CN"/>
          </a:p>
        </p:txBody>
      </p:sp>
      <p:sp>
        <p:nvSpPr>
          <p:cNvPr id="4" name="矩形 3"/>
          <p:cNvSpPr/>
          <p:nvPr/>
        </p:nvSpPr>
        <p:spPr>
          <a:xfrm>
            <a:off x="6831965" y="4180840"/>
            <a:ext cx="2051050" cy="5803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Gradient comp</a:t>
            </a:r>
            <a:r>
              <a:rPr lang="en-US" altLang="zh-CN"/>
              <a:t>ression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389755" y="3612515"/>
            <a:ext cx="2239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compute-intensive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36845" y="4129405"/>
            <a:ext cx="1343660" cy="133223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162550" y="5711825"/>
            <a:ext cx="1633220" cy="981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5648960" y="5474970"/>
            <a:ext cx="573405" cy="581660"/>
            <a:chOff x="8111" y="8702"/>
            <a:chExt cx="903" cy="490"/>
          </a:xfrm>
        </p:grpSpPr>
        <p:cxnSp>
          <p:nvCxnSpPr>
            <p:cNvPr id="9" name="直接箭头连接符 8"/>
            <p:cNvCxnSpPr/>
            <p:nvPr/>
          </p:nvCxnSpPr>
          <p:spPr>
            <a:xfrm flipH="1">
              <a:off x="8111" y="8702"/>
              <a:ext cx="22" cy="4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H="1">
              <a:off x="9006" y="8704"/>
              <a:ext cx="9" cy="4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4415" r="57000"/>
          <a:stretch>
            <a:fillRect/>
          </a:stretch>
        </p:blipFill>
        <p:spPr>
          <a:xfrm>
            <a:off x="901065" y="4321175"/>
            <a:ext cx="2517775" cy="237236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744345" y="3612515"/>
            <a:ext cx="2016760" cy="1624330"/>
            <a:chOff x="2747" y="5689"/>
            <a:chExt cx="3176" cy="2558"/>
          </a:xfrm>
        </p:grpSpPr>
        <p:sp>
          <p:nvSpPr>
            <p:cNvPr id="10" name="矩形 9"/>
            <p:cNvSpPr/>
            <p:nvPr/>
          </p:nvSpPr>
          <p:spPr>
            <a:xfrm>
              <a:off x="3336" y="6689"/>
              <a:ext cx="2119" cy="15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47" y="5689"/>
              <a:ext cx="31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limited numbers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50225" y="3731895"/>
            <a:ext cx="3863340" cy="3125470"/>
            <a:chOff x="12835" y="5877"/>
            <a:chExt cx="6084" cy="4922"/>
          </a:xfrm>
        </p:grpSpPr>
        <p:sp>
          <p:nvSpPr>
            <p:cNvPr id="18" name="文本框 17"/>
            <p:cNvSpPr txBox="1"/>
            <p:nvPr/>
          </p:nvSpPr>
          <p:spPr>
            <a:xfrm>
              <a:off x="12835" y="9929"/>
              <a:ext cx="6085" cy="8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just"/>
              <a:r>
                <a:rPr lang="zh-CN" altLang="en-US" sz="1000"/>
                <a:t>Deng, Yunbin. "Deep learning on mobile devices: a review." Mobile Multimedia/Image Processing, Security, and Applications. Vol. 10993. International Society for Optics and Photonics, 2019.</a:t>
              </a:r>
              <a:endParaRPr lang="zh-CN" altLang="en-US" sz="100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rcRect t="4316"/>
            <a:stretch>
              <a:fillRect/>
            </a:stretch>
          </p:blipFill>
          <p:spPr>
            <a:xfrm>
              <a:off x="13095" y="5877"/>
              <a:ext cx="4865" cy="4052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 l="19965" t="13755" r="22068" b="50502"/>
          <a:stretch>
            <a:fillRect/>
          </a:stretch>
        </p:blipFill>
        <p:spPr>
          <a:xfrm>
            <a:off x="8150225" y="2331720"/>
            <a:ext cx="3670300" cy="12807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67740" y="5522595"/>
            <a:ext cx="10256520" cy="91973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0" lvl="1" indent="0" algn="just" fontAlgn="auto">
              <a:buFont typeface="Wingdings" panose="05000000000000000000" charset="0"/>
              <a:buNone/>
            </a:pPr>
            <a:r>
              <a:rPr lang="en-US" altLang="zh-CN" sz="2400" b="1">
                <a:sym typeface="+mn-ea"/>
              </a:rPr>
              <a:t>Reduce the computational overhead of gradient compression from the system level.</a:t>
            </a:r>
            <a:endParaRPr lang="en-US" altLang="zh-CN" sz="2400" b="1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9375 0.0443519 L -0.126927 0.0839815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/>
      <p:bldP spid="4" grpId="1" bldLvl="0" animBg="1"/>
      <p:bldP spid="7" grpId="0" bldLvl="0" animBg="1"/>
      <p:bldP spid="13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tx1"/>
                </a:solidFill>
              </a:rPr>
              <a:t>FPGA-based acceleration advantages</a:t>
            </a:r>
            <a:endParaRPr lang="en-US" altLang="zh-CN" sz="2400" b="1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30">
                <a:solidFill>
                  <a:schemeClr val="tx1"/>
                </a:solidFill>
              </a:rPr>
              <a:t>Programmability</a:t>
            </a:r>
            <a:endParaRPr lang="en-US" altLang="zh-CN" sz="2130">
              <a:solidFill>
                <a:schemeClr val="tx1"/>
              </a:solidFill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25">
                <a:solidFill>
                  <a:schemeClr val="tx1"/>
                </a:solidFill>
                <a:sym typeface="+mn-ea"/>
              </a:rPr>
              <a:t>Energy-efficient</a:t>
            </a:r>
            <a:endParaRPr lang="en-US" altLang="zh-CN" sz="2125">
              <a:solidFill>
                <a:schemeClr val="tx1"/>
              </a:solidFill>
              <a:sym typeface="+mn-ea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30">
                <a:solidFill>
                  <a:schemeClr val="tx1"/>
                </a:solidFill>
              </a:rPr>
              <a:t>High degree of parallelism</a:t>
            </a:r>
            <a:endParaRPr lang="en-US" altLang="zh-CN" sz="2130">
              <a:solidFill>
                <a:schemeClr val="tx1"/>
              </a:solidFill>
            </a:endParaRPr>
          </a:p>
          <a:p>
            <a:pPr marL="228600" lvl="0" indent="-228600"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tx1"/>
                </a:solidFill>
              </a:rPr>
              <a:t>Accelerated applications</a:t>
            </a:r>
            <a:endParaRPr lang="en-US" altLang="zh-CN" sz="2400" b="1">
              <a:solidFill>
                <a:schemeClr val="tx1"/>
              </a:solidFill>
            </a:endParaRP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 sz="2130">
                <a:solidFill>
                  <a:schemeClr val="tx1"/>
                </a:solidFill>
              </a:rPr>
              <a:t>Security</a:t>
            </a:r>
            <a:endParaRPr lang="en-US" altLang="zh-CN" sz="213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sz="2130">
                <a:solidFill>
                  <a:schemeClr val="tx1"/>
                </a:solidFill>
              </a:rPr>
              <a:t>Encryption and decryption</a:t>
            </a:r>
            <a:endParaRPr lang="en-US" altLang="zh-CN" sz="2130">
              <a:solidFill>
                <a:schemeClr val="tx1"/>
              </a:solidFill>
            </a:endParaRP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 sz="2130">
                <a:solidFill>
                  <a:schemeClr val="tx1"/>
                </a:solidFill>
              </a:rPr>
              <a:t>Networking</a:t>
            </a:r>
            <a:endParaRPr lang="en-US" altLang="zh-CN" sz="2130">
              <a:solidFill>
                <a:schemeClr val="tx1"/>
              </a:solidFill>
            </a:endParaRPr>
          </a:p>
          <a:p>
            <a:pPr marL="685800" lvl="1" indent="-228600">
              <a:buFont typeface="Wingdings" panose="05000000000000000000" charset="0"/>
              <a:buChar char="Ø"/>
            </a:pPr>
            <a:r>
              <a:rPr lang="en-US" altLang="zh-CN" sz="2125">
                <a:solidFill>
                  <a:schemeClr val="tx1"/>
                </a:solidFill>
                <a:sym typeface="+mn-ea"/>
              </a:rPr>
              <a:t>Computation</a:t>
            </a:r>
            <a:endParaRPr lang="en-US" altLang="zh-CN" sz="2125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sz="2125">
                <a:solidFill>
                  <a:schemeClr val="tx1"/>
                </a:solidFill>
                <a:sym typeface="+mn-ea"/>
              </a:rPr>
              <a:t>Deep neaual network</a:t>
            </a:r>
            <a:endParaRPr lang="en-US" altLang="zh-CN" sz="2125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CN" sz="2125">
                <a:solidFill>
                  <a:schemeClr val="tx1"/>
                </a:solidFill>
                <a:sym typeface="+mn-ea"/>
              </a:rPr>
              <a:t>Microsoft’s Bing search engine(50% increase)</a:t>
            </a:r>
            <a:endParaRPr lang="en-US" altLang="zh-CN" sz="2125">
              <a:solidFill>
                <a:schemeClr val="tx1"/>
              </a:solidFill>
            </a:endParaRPr>
          </a:p>
          <a:p>
            <a:pPr marL="685800" lvl="1" indent="-228600">
              <a:buFont typeface="Wingdings" panose="05000000000000000000" charset="0"/>
              <a:buChar char="Ø"/>
            </a:pPr>
            <a:endParaRPr lang="en-US" altLang="zh-CN" sz="2125">
              <a:solidFill>
                <a:schemeClr val="tx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08330" y="236855"/>
            <a:ext cx="10968990" cy="1076960"/>
          </a:xfrm>
        </p:spPr>
        <p:txBody>
          <a:bodyPr>
            <a:normAutofit fontScale="90000"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Motivation</a:t>
            </a:r>
            <a:b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FPGA and Deployment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 r:link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554" t="20029" r="25824" b="15317"/>
          <a:stretch>
            <a:fillRect/>
          </a:stretch>
        </p:blipFill>
        <p:spPr>
          <a:xfrm>
            <a:off x="5941695" y="2056130"/>
            <a:ext cx="6139180" cy="30435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52795" y="5099685"/>
            <a:ext cx="65081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Image is from: 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 u="sng">
                <a:solidFill>
                  <a:schemeClr val="tx1">
                    <a:lumMod val="75000"/>
                    <a:lumOff val="25000"/>
                  </a:schemeClr>
                </a:solidFill>
              </a:rPr>
              <a:t>https://dev.classmethod.jp/articles/how-to-choose-ec2-gpu-instance/</a:t>
            </a:r>
            <a:endParaRPr lang="zh-CN" altLang="en-US" sz="1600" u="sng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Motivation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Ø"/>
            </a:pPr>
            <a:r>
              <a:rPr lang="en-US" altLang="zh-CN" sz="2400" b="1">
                <a:solidFill>
                  <a:schemeClr val="tx1"/>
                </a:solidFill>
              </a:rPr>
              <a:t>The </a:t>
            </a:r>
            <a:r>
              <a:rPr lang="en-US" altLang="zh-CN" sz="2400" b="1" u="sng">
                <a:solidFill>
                  <a:schemeClr val="tx1"/>
                </a:solidFill>
              </a:rPr>
              <a:t>core idea</a:t>
            </a:r>
            <a:r>
              <a:rPr lang="en-US" altLang="zh-CN" sz="2400" b="1">
                <a:solidFill>
                  <a:schemeClr val="tx1"/>
                </a:solidFill>
              </a:rPr>
              <a:t> of the acccelerator is to offload compute-intensive compression operations to FPGA.</a:t>
            </a:r>
            <a:endParaRPr lang="en-US" altLang="zh-CN" sz="2400" b="1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400" b="1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endParaRPr lang="en-US" altLang="zh-CN" sz="2400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400" b="1">
              <a:solidFill>
                <a:schemeClr val="tx1"/>
              </a:solidFill>
            </a:endParaRPr>
          </a:p>
        </p:txBody>
      </p:sp>
      <p:pic>
        <p:nvPicPr>
          <p:cNvPr id="4" name="图片 3" descr="2861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5225" y="2624455"/>
            <a:ext cx="1464945" cy="1464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25" y="5039995"/>
            <a:ext cx="1365250" cy="1365250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2903220" y="4247515"/>
            <a:ext cx="587375" cy="6508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8660" y="2984500"/>
            <a:ext cx="1698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Gradient Compression</a:t>
            </a:r>
            <a:endParaRPr lang="en-US" altLang="zh-CN" sz="2000"/>
          </a:p>
        </p:txBody>
      </p:sp>
      <p:sp>
        <p:nvSpPr>
          <p:cNvPr id="8" name="文本框 7"/>
          <p:cNvSpPr txBox="1"/>
          <p:nvPr/>
        </p:nvSpPr>
        <p:spPr>
          <a:xfrm>
            <a:off x="779145" y="5349875"/>
            <a:ext cx="1834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General Processors</a:t>
            </a:r>
            <a:endParaRPr lang="en-US" altLang="zh-CN" sz="2000"/>
          </a:p>
        </p:txBody>
      </p:sp>
      <p:pic>
        <p:nvPicPr>
          <p:cNvPr id="9" name="图片 8" descr="2861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2600" y="2574290"/>
            <a:ext cx="1464945" cy="14649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805" y="4730115"/>
            <a:ext cx="2090420" cy="17405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209280" y="5785485"/>
            <a:ext cx="1433195" cy="4603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FPGA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8557895" y="4058920"/>
            <a:ext cx="587375" cy="65087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4471670" y="5016500"/>
            <a:ext cx="2889250" cy="33337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Design C</a:t>
            </a:r>
            <a:r>
              <a:rPr lang="en-US" altLang="zh-CN"/>
              <a:t>hallenges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</a:t>
            </a:r>
            <a:endParaRPr lang="en-US" altLang="zh-CN" sz="24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zh-CN" altLang="en-US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nappropriate </a:t>
            </a:r>
            <a:r>
              <a:rPr lang="en-US" altLang="zh-CN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</a:t>
            </a:r>
            <a:r>
              <a:rPr lang="zh-CN" altLang="en-US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offloading can lead to overloading and wasteful execution stalls</a:t>
            </a:r>
            <a:r>
              <a:rPr lang="en-US" altLang="zh-CN" sz="213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13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Programmability</a:t>
            </a:r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universality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users may require acceleration for different compression algorithms.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charset="0"/>
              <a:buChar char="Ø"/>
            </a:pP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support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offloading various compression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algorithms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flexibly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7.764|4.816|18.842|2.879|4.984|3.662|4.598|6.687|9.009|6.033|14.626|11.25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10.924|5.801|1.806|1.326|4.523|3.516|6.377|8.956|18.165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93.033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15.737|70.02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23.141|10.159|15.528|5.766|2.536|5.52|6.116|3.079|1.607|5.697|1.966|5.619|1.646|11.815|1.77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16.914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12.559|25.22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12.121|19.701|3.065|13.827|2.487|2.156|5.09|4.148|10.057|2.594|0.562|3.166|2.983|4.34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26.11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53.458|1.307|2.465|6.179|76.294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28.403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UNIT_TABLE_BEAUTIFY" val="smartTable{3b7d4449-6b6f-401a-b5a0-bb292dfc4352}"/>
  <p:tag name="TABLE_ENDDRAG_ORIGIN_RECT" val="643*115"/>
  <p:tag name="TABLE_ENDDRAG_RECT" val="73*183*643*115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TIMING" val="|20.125|5.797|7.329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6757</Words>
  <Application>WPS 演示</Application>
  <PresentationFormat>宽屏</PresentationFormat>
  <Paragraphs>338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Times New Roman</vt:lpstr>
      <vt:lpstr>微软雅黑</vt:lpstr>
      <vt:lpstr>Cambria Math</vt:lpstr>
      <vt:lpstr>Arial Unicode MS</vt:lpstr>
      <vt:lpstr>Calibri</vt:lpstr>
      <vt:lpstr>Office 主题​​</vt:lpstr>
      <vt:lpstr>A High-performance FPGA-based Accelerator for Gradient Compression</vt:lpstr>
      <vt:lpstr>Background Communication Bottleneck </vt:lpstr>
      <vt:lpstr>Background Gradient Compression</vt:lpstr>
      <vt:lpstr>Gradient Compression Overhead</vt:lpstr>
      <vt:lpstr>Related Work</vt:lpstr>
      <vt:lpstr>Motivation System-level Factor</vt:lpstr>
      <vt:lpstr>Motivation FPGA and Deployment</vt:lpstr>
      <vt:lpstr>Motivation</vt:lpstr>
      <vt:lpstr>Design Challenges</vt:lpstr>
      <vt:lpstr>Accelerator Architecture</vt:lpstr>
      <vt:lpstr>Optimization Strategies</vt:lpstr>
      <vt:lpstr>Optimization Strategies</vt:lpstr>
      <vt:lpstr>Programmability</vt:lpstr>
      <vt:lpstr>Accelerator Implementation</vt:lpstr>
      <vt:lpstr>Top-k Compression Engine</vt:lpstr>
      <vt:lpstr>Processing under different parallelism</vt:lpstr>
      <vt:lpstr>Evaluation</vt:lpstr>
      <vt:lpstr>Parallelism vs. Compression Time</vt:lpstr>
      <vt:lpstr>Comparison with CPU and GPU</vt:lpstr>
      <vt:lpstr>Comparison with CPU and GPU</vt:lpstr>
      <vt:lpstr>Performance with Various DataSets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简QING</cp:lastModifiedBy>
  <cp:revision>176</cp:revision>
  <dcterms:created xsi:type="dcterms:W3CDTF">2019-06-19T02:08:00Z</dcterms:created>
  <dcterms:modified xsi:type="dcterms:W3CDTF">2022-03-05T07:34:13Z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FCC9417352704CB3AFD1818472F4F65C</vt:lpwstr>
  </property>
</Properties>
</file>