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6.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62" r:id="rId4"/>
    <p:sldId id="266" r:id="rId5"/>
    <p:sldId id="280" r:id="rId6"/>
    <p:sldId id="267" r:id="rId7"/>
    <p:sldId id="281" r:id="rId8"/>
    <p:sldId id="268" r:id="rId9"/>
    <p:sldId id="282" r:id="rId10"/>
    <p:sldId id="283" r:id="rId11"/>
    <p:sldId id="284" r:id="rId12"/>
    <p:sldId id="285" r:id="rId13"/>
    <p:sldId id="275" r:id="rId14"/>
    <p:sldId id="27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59FC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248"/>
    <p:restoredTop sz="88503" autoAdjust="0"/>
  </p:normalViewPr>
  <p:slideViewPr>
    <p:cSldViewPr snapToGrid="0">
      <p:cViewPr varScale="1">
        <p:scale>
          <a:sx n="112" d="100"/>
          <a:sy n="112" d="100"/>
        </p:scale>
        <p:origin x="888"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4E8BDE-738F-4DC3-9B80-D9100360C420}" type="datetimeFigureOut">
              <a:rPr lang="zh-CN" altLang="en-US" smtClean="0"/>
              <a:t>2024/4/16</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D06C3-4A3C-4E04-BF51-1A23B4E8789D}" type="slidenum">
              <a:rPr lang="zh-CN" altLang="en-US" smtClean="0"/>
              <a:t>‹#›</a:t>
            </a:fld>
            <a:endParaRPr lang="zh-CN" altLang="en-US"/>
          </a:p>
        </p:txBody>
      </p:sp>
    </p:spTree>
    <p:extLst>
      <p:ext uri="{BB962C8B-B14F-4D97-AF65-F5344CB8AC3E}">
        <p14:creationId xmlns:p14="http://schemas.microsoft.com/office/powerpoint/2010/main" val="427733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Good morning, everyone. I am honored to have the chance to share this work. My name is Chunyu Zhang, a graduate student at Northeast Normal University, China. Our work introduces a Teaching Intonation Assessment Dataset in real teaching situations, aimed at paving the way for significant advancements in the field.</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a:t>
            </a:fld>
            <a:endParaRPr lang="zh-CN" altLang="en-US"/>
          </a:p>
        </p:txBody>
      </p:sp>
    </p:spTree>
    <p:extLst>
      <p:ext uri="{BB962C8B-B14F-4D97-AF65-F5344CB8AC3E}">
        <p14:creationId xmlns:p14="http://schemas.microsoft.com/office/powerpoint/2010/main" val="31548540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Then the two levels of audio features are fused using </a:t>
            </a:r>
            <a:r>
              <a:rPr lang="en-US" altLang="zh-CN" sz="1800" dirty="0" err="1">
                <a:latin typeface="Times New Roman" panose="02020603050405020304" pitchFamily="18" charset="0"/>
                <a:cs typeface="Times New Roman" panose="02020603050405020304" pitchFamily="18" charset="0"/>
              </a:rPr>
              <a:t>BiLSTM</a:t>
            </a:r>
            <a:r>
              <a:rPr lang="en-US" altLang="zh-CN" sz="1800" dirty="0">
                <a:latin typeface="Times New Roman" panose="02020603050405020304" pitchFamily="18" charset="0"/>
                <a:cs typeface="Times New Roman" panose="02020603050405020304" pitchFamily="18" charset="0"/>
              </a:rPr>
              <a:t> and an attention mechanism. Finally, The model computes and optimizes the cross-entropy loss.</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10</a:t>
            </a:fld>
            <a:endParaRPr lang="zh-CN" altLang="en-US"/>
          </a:p>
        </p:txBody>
      </p:sp>
    </p:spTree>
    <p:extLst>
      <p:ext uri="{BB962C8B-B14F-4D97-AF65-F5344CB8AC3E}">
        <p14:creationId xmlns:p14="http://schemas.microsoft.com/office/powerpoint/2010/main" val="18952202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Here I will show the results of the TIAM model. To the best of our knowledge, there are no deep learning models for intonation assessment datasets in recent years, so we chose to use some speech emotion recognition models as the baseline. The experimental results show that the model with audio low-level features performed better than the evaluation results of the model without low-level features, indicating that audio low-level features play an essential role in intonation assessment tasks.</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11</a:t>
            </a:fld>
            <a:endParaRPr lang="zh-CN" altLang="en-US"/>
          </a:p>
        </p:txBody>
      </p:sp>
    </p:spTree>
    <p:extLst>
      <p:ext uri="{BB962C8B-B14F-4D97-AF65-F5344CB8AC3E}">
        <p14:creationId xmlns:p14="http://schemas.microsoft.com/office/powerpoint/2010/main" val="23111873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Furthermore, we also did a series of ablation experiments. The results show that fusing Wav2vec2 embedding and low-level features can significantly improve the performance of intonation assessment.</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12</a:t>
            </a:fld>
            <a:endParaRPr lang="zh-CN" altLang="en-US"/>
          </a:p>
        </p:txBody>
      </p:sp>
    </p:spTree>
    <p:extLst>
      <p:ext uri="{BB962C8B-B14F-4D97-AF65-F5344CB8AC3E}">
        <p14:creationId xmlns:p14="http://schemas.microsoft.com/office/powerpoint/2010/main" val="10403924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zh-CN" sz="1800" dirty="0">
                <a:solidFill>
                  <a:schemeClr val="tx1">
                    <a:lumMod val="65000"/>
                    <a:lumOff val="35000"/>
                  </a:schemeClr>
                </a:solidFill>
                <a:latin typeface="Times New Roman" panose="02020603050405020304" pitchFamily="18" charset="0"/>
                <a:ea typeface="Microsoft YaHei" panose="020B0503020204020204" pitchFamily="34" charset="-122"/>
                <a:cs typeface="Times New Roman" panose="02020603050405020304" pitchFamily="18" charset="0"/>
              </a:rPr>
              <a:t>In conclusion, this study first constructed a Teaching Intonation Assessment (TIA) dataset. This dataset is a high-quality and difficult benchmark dataset with the characteristics of rich disciplines, diverse data, and realistic classroom contexts. In order to test the validity of this dataset, we also proposed the Teaching Intonation Assessment Model (TIAM) based on low-level and deep-level features of speech.</a:t>
            </a:r>
            <a:endParaRPr kumimoji="1" lang="en" altLang="zh-CN" sz="1800" dirty="0">
              <a:solidFill>
                <a:schemeClr val="tx1">
                  <a:lumMod val="65000"/>
                  <a:lumOff val="35000"/>
                </a:schemeClr>
              </a:solidFill>
              <a:latin typeface="Times New Roman" panose="02020603050405020304" pitchFamily="18" charset="0"/>
              <a:ea typeface="Microsoft YaHei" panose="020B0503020204020204" pitchFamily="34" charset="-122"/>
              <a:cs typeface="Times New Roman" panose="02020603050405020304" pitchFamily="18" charset="0"/>
            </a:endParaRPr>
          </a:p>
          <a:p>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13</a:t>
            </a:fld>
            <a:endParaRPr lang="zh-CN" altLang="en-US"/>
          </a:p>
        </p:txBody>
      </p:sp>
    </p:spTree>
    <p:extLst>
      <p:ext uri="{BB962C8B-B14F-4D97-AF65-F5344CB8AC3E}">
        <p14:creationId xmlns:p14="http://schemas.microsoft.com/office/powerpoint/2010/main" val="3922862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That’s all of my presentation. If you have any questions, I’d be happy to answer them. Thank you for your attention.</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14</a:t>
            </a:fld>
            <a:endParaRPr lang="zh-CN" altLang="en-US"/>
          </a:p>
        </p:txBody>
      </p:sp>
    </p:spTree>
    <p:extLst>
      <p:ext uri="{BB962C8B-B14F-4D97-AF65-F5344CB8AC3E}">
        <p14:creationId xmlns:p14="http://schemas.microsoft.com/office/powerpoint/2010/main" val="29732525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There are four main aspects to this topic, starting from background; Then, I will introduce the TIA dataset; And next, I will show our methodology; Finally, I will conclude this work.</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2</a:t>
            </a:fld>
            <a:endParaRPr lang="zh-CN" altLang="en-US"/>
          </a:p>
        </p:txBody>
      </p:sp>
    </p:spTree>
    <p:extLst>
      <p:ext uri="{BB962C8B-B14F-4D97-AF65-F5344CB8AC3E}">
        <p14:creationId xmlns:p14="http://schemas.microsoft.com/office/powerpoint/2010/main" val="119348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Firstly, we will come to the background section. So, why we construct TIA dataset? /As educators and researchers, we all know that voice plays an indispensable role in effective teaching and learning. The right teaching intonation /not only captures students' attention, /but also enhances learning enthusiasm, /which greatly improves teaching effectiveness. </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3</a:t>
            </a:fld>
            <a:endParaRPr lang="zh-CN" altLang="en-US"/>
          </a:p>
        </p:txBody>
      </p:sp>
    </p:spTree>
    <p:extLst>
      <p:ext uri="{BB962C8B-B14F-4D97-AF65-F5344CB8AC3E}">
        <p14:creationId xmlns:p14="http://schemas.microsoft.com/office/powerpoint/2010/main" val="3392259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However, the lack of datasets has significantly hindered the development of automatic intonation assessment. Therefore, the aim of the TIA dataset is to reflect the intonation of different disciplines in real teaching situations.</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4</a:t>
            </a:fld>
            <a:endParaRPr lang="zh-CN" altLang="en-US"/>
          </a:p>
        </p:txBody>
      </p:sp>
    </p:spTree>
    <p:extLst>
      <p:ext uri="{BB962C8B-B14F-4D97-AF65-F5344CB8AC3E}">
        <p14:creationId xmlns:p14="http://schemas.microsoft.com/office/powerpoint/2010/main" val="17071432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OK, now, I will introduce our dataset. /We collected classroom recordings from three hundred and ninety-six teachers covering nine different disciplines. </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5</a:t>
            </a:fld>
            <a:endParaRPr lang="zh-CN" altLang="en-US"/>
          </a:p>
        </p:txBody>
      </p:sp>
    </p:spTree>
    <p:extLst>
      <p:ext uri="{BB962C8B-B14F-4D97-AF65-F5344CB8AC3E}">
        <p14:creationId xmlns:p14="http://schemas.microsoft.com/office/powerpoint/2010/main" val="25445655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The recordings were extracted with a sampling rate of sixteen kilohertz (16 kHz) audio and split into eleven thousand four hundred and forty-four (11,444) audio samples of fifteen (15) seconds each.</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6</a:t>
            </a:fld>
            <a:endParaRPr lang="zh-CN" altLang="en-US"/>
          </a:p>
        </p:txBody>
      </p:sp>
    </p:spTree>
    <p:extLst>
      <p:ext uri="{BB962C8B-B14F-4D97-AF65-F5344CB8AC3E}">
        <p14:creationId xmlns:p14="http://schemas.microsoft.com/office/powerpoint/2010/main" val="6787435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algn="just"/>
            <a:r>
              <a:rPr lang="en-US" altLang="zh-CN" sz="1800" kern="100" dirty="0">
                <a:effectLst/>
                <a:latin typeface="Times New Roman" panose="02020603050405020304" pitchFamily="18" charset="0"/>
                <a:ea typeface="等线" panose="02010600030101010101" pitchFamily="2" charset="-122"/>
                <a:cs typeface="Times New Roman" panose="02020603050405020304" pitchFamily="18" charset="0"/>
              </a:rPr>
              <a:t>We carefully classified these samples as ‘rhythmic’ and ‘unrhythmic’ based on the scores of the educational experts. This classification process is crucial to ensure the robustness of the dataset in the intonation assessment.</a:t>
            </a:r>
            <a:endParaRPr lang="zh-CN" altLang="zh-CN" sz="1800" kern="100" dirty="0">
              <a:effectLst/>
              <a:latin typeface="Times New Roman" panose="02020603050405020304" pitchFamily="18" charset="0"/>
              <a:ea typeface="等线" panose="02010600030101010101" pitchFamily="2" charset="-122"/>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7</a:t>
            </a:fld>
            <a:endParaRPr lang="zh-CN" altLang="en-US"/>
          </a:p>
        </p:txBody>
      </p:sp>
    </p:spTree>
    <p:extLst>
      <p:ext uri="{BB962C8B-B14F-4D97-AF65-F5344CB8AC3E}">
        <p14:creationId xmlns:p14="http://schemas.microsoft.com/office/powerpoint/2010/main" val="88069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In this section, I will introduce our methodology. /In order to effectively utilize the TIA dataset, we propose the Teaching Intonation Assessment Model, called TIAM. </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8</a:t>
            </a:fld>
            <a:endParaRPr lang="zh-CN" altLang="en-US"/>
          </a:p>
        </p:txBody>
      </p:sp>
    </p:spTree>
    <p:extLst>
      <p:ext uri="{BB962C8B-B14F-4D97-AF65-F5344CB8AC3E}">
        <p14:creationId xmlns:p14="http://schemas.microsoft.com/office/powerpoint/2010/main" val="17886652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800" dirty="0">
                <a:latin typeface="Times New Roman" panose="02020603050405020304" pitchFamily="18" charset="0"/>
                <a:cs typeface="Times New Roman" panose="02020603050405020304" pitchFamily="18" charset="0"/>
              </a:rPr>
              <a:t>First, the model uses </a:t>
            </a:r>
            <a:r>
              <a:rPr lang="en-US" altLang="zh-CN" sz="1800" dirty="0" err="1">
                <a:latin typeface="Times New Roman" panose="02020603050405020304" pitchFamily="18" charset="0"/>
                <a:cs typeface="Times New Roman" panose="02020603050405020304" pitchFamily="18" charset="0"/>
              </a:rPr>
              <a:t>librosa</a:t>
            </a:r>
            <a:r>
              <a:rPr lang="en-US" altLang="zh-CN" sz="1800" dirty="0">
                <a:latin typeface="Times New Roman" panose="02020603050405020304" pitchFamily="18" charset="0"/>
                <a:cs typeface="Times New Roman" panose="02020603050405020304" pitchFamily="18" charset="0"/>
              </a:rPr>
              <a:t> to extract low-level features of the audio and uses wav2vec2 to extract deep-level features. </a:t>
            </a:r>
            <a:endParaRPr lang="zh-CN" altLang="en-US" sz="1800" dirty="0">
              <a:latin typeface="Times New Roman" panose="02020603050405020304" pitchFamily="18" charset="0"/>
              <a:cs typeface="Times New Roman" panose="02020603050405020304" pitchFamily="18" charset="0"/>
            </a:endParaRPr>
          </a:p>
        </p:txBody>
      </p:sp>
      <p:sp>
        <p:nvSpPr>
          <p:cNvPr id="4" name="灯片编号占位符 3"/>
          <p:cNvSpPr>
            <a:spLocks noGrp="1"/>
          </p:cNvSpPr>
          <p:nvPr>
            <p:ph type="sldNum" sz="quarter" idx="5"/>
          </p:nvPr>
        </p:nvSpPr>
        <p:spPr/>
        <p:txBody>
          <a:bodyPr/>
          <a:lstStyle/>
          <a:p>
            <a:fld id="{BC9D06C3-4A3C-4E04-BF51-1A23B4E8789D}" type="slidenum">
              <a:rPr lang="zh-CN" altLang="en-US" smtClean="0"/>
              <a:t>9</a:t>
            </a:fld>
            <a:endParaRPr lang="zh-CN" altLang="en-US"/>
          </a:p>
        </p:txBody>
      </p:sp>
    </p:spTree>
    <p:extLst>
      <p:ext uri="{BB962C8B-B14F-4D97-AF65-F5344CB8AC3E}">
        <p14:creationId xmlns:p14="http://schemas.microsoft.com/office/powerpoint/2010/main" val="38040223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2065458-A5BB-2A64-7F4D-4D8CF76B9EC6}"/>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953EFFFE-F446-7D71-9791-340813C131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1B28332C-A5FC-0C4E-0776-F63F79C5FB02}"/>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94A8CEDD-1ED9-F789-15CF-63324D7AA3D2}"/>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983C2FF7-6E9B-CDB8-5EF0-99E908888AC4}"/>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1870559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75C7E68F-4AE3-86D6-C4A3-8BE97CEDA7CA}"/>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3FA86DC0-6F7D-300F-D17A-419933B5FF5D}"/>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046F4A28-DBF7-F211-8814-C3ECF07CA5FE}"/>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32DBCFAB-8072-92BC-C71C-2F3E37AC230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E90687D6-6CE6-12CA-490B-C3F9F505C56A}"/>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37051237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06083E03-D1E1-F472-A0B9-DB9CFD15847C}"/>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3F3CA3C4-725C-85DD-4F51-349671636DED}"/>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8545E845-8350-9D3E-049C-6F38BDC07E2B}"/>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AAA17611-69E7-26F1-F545-4CB9F2F8AEB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C2BF429C-FC8E-888A-F439-23CC2ACE281A}"/>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1869780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CB90D7D-0CEB-CDC5-1DEE-F71A021331F2}"/>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15842FDA-7618-2AC5-6D82-A811ED17D256}"/>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9A7D8E9C-B5D1-EC03-2E32-AA79E598230B}"/>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18EE7E7A-ECA5-A2C9-05FB-B28D11B6BF1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5E24964E-3E30-9B30-B62E-3B0CA51F708B}"/>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37754754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92C8B08-6EAB-79B2-01D7-26605FAB336C}"/>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7CF63186-C298-6032-7EAB-6CE7A477DA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CF3C772D-16B8-0CD9-9E7B-8D2E5835E674}"/>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AA4FE43B-0680-5F34-F6DA-483DC868F20B}"/>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68A67E3E-D0B9-79EE-3DC0-F134740AFD92}"/>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857936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FC7C3141-1451-7B2A-50E1-6333C3386A54}"/>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256E67D2-0369-36EE-C1A5-72F3D5F136F1}"/>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059D5D15-0B0D-06A6-C3E3-FBCE2A0C3B13}"/>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BE7BDB7D-D894-4D3E-DA3B-B1229EF43691}"/>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6" name="页脚占位符 5">
            <a:extLst>
              <a:ext uri="{FF2B5EF4-FFF2-40B4-BE49-F238E27FC236}">
                <a16:creationId xmlns:a16="http://schemas.microsoft.com/office/drawing/2014/main" id="{3A685ADE-E4E7-1EC7-EF2E-216BD73992AE}"/>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5D24955A-D673-8734-BED8-039055E03B1C}"/>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181527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4E5A196-4912-5493-55B8-CB0BD735598B}"/>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2B22D594-CAEE-CA1F-2C4E-23DA9C1A5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B56955BD-81FF-1954-1782-9BA4240035C6}"/>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B2890A75-1E8B-53CA-C50E-F85C5BAAFF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0E526343-0443-3337-6A6E-043559CD6097}"/>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A5A9376B-CC03-AD8A-A864-8C899E38E409}"/>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8" name="页脚占位符 7">
            <a:extLst>
              <a:ext uri="{FF2B5EF4-FFF2-40B4-BE49-F238E27FC236}">
                <a16:creationId xmlns:a16="http://schemas.microsoft.com/office/drawing/2014/main" id="{A4D5E708-E348-35FF-AFE1-061E41F6898F}"/>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7D990453-3230-602F-12F5-7A7C075B6FD7}"/>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27218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F5840C-3C62-9DEE-EA2C-F94228103F4B}"/>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90596375-A68C-62B4-5795-C830D233FC5D}"/>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4" name="页脚占位符 3">
            <a:extLst>
              <a:ext uri="{FF2B5EF4-FFF2-40B4-BE49-F238E27FC236}">
                <a16:creationId xmlns:a16="http://schemas.microsoft.com/office/drawing/2014/main" id="{9FFD0848-5730-17A2-1631-B65326EBFF00}"/>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300CB49D-CD57-A5AE-6363-8AB9CB0C4281}"/>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3487587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773096C1-839F-5852-9AC4-8B4E0577C18D}"/>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3" name="页脚占位符 2">
            <a:extLst>
              <a:ext uri="{FF2B5EF4-FFF2-40B4-BE49-F238E27FC236}">
                <a16:creationId xmlns:a16="http://schemas.microsoft.com/office/drawing/2014/main" id="{915EF46B-0BE2-7D60-6720-6980656DE09A}"/>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921CF05A-2DF6-F980-BCF4-6DA184BEBC2A}"/>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1984986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7EC943C-7AB5-413B-3120-980038876D88}"/>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ED452102-679E-D83F-369A-7B0DC47B5B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DA2449C5-438C-6E21-232F-8AECF38B4E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5E15E4E2-CEB4-C1AA-424A-4257D488368C}"/>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6" name="页脚占位符 5">
            <a:extLst>
              <a:ext uri="{FF2B5EF4-FFF2-40B4-BE49-F238E27FC236}">
                <a16:creationId xmlns:a16="http://schemas.microsoft.com/office/drawing/2014/main" id="{1706074E-89FD-C47F-59B8-BEECDE08AA1F}"/>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A4062FD6-B2A5-EE4C-04AB-C1BAFA4CEA55}"/>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3256485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6104AB-9264-E593-A955-35BF53AC7A9A}"/>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8D45C165-8011-A8C7-4807-EB8BC0E2F4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9EAF338C-0DC9-3278-8804-CCE813EA09E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1C65EF9F-199F-CA4F-997E-5EC59D2F4665}"/>
              </a:ext>
            </a:extLst>
          </p:cNvPr>
          <p:cNvSpPr>
            <a:spLocks noGrp="1"/>
          </p:cNvSpPr>
          <p:nvPr>
            <p:ph type="dt" sz="half" idx="10"/>
          </p:nvPr>
        </p:nvSpPr>
        <p:spPr/>
        <p:txBody>
          <a:bodyPr/>
          <a:lstStyle/>
          <a:p>
            <a:fld id="{CD34FCF5-C396-5441-846E-7346A069C12F}" type="datetimeFigureOut">
              <a:rPr kumimoji="1" lang="zh-CN" altLang="en-US" smtClean="0"/>
              <a:t>2024/4/16</a:t>
            </a:fld>
            <a:endParaRPr kumimoji="1" lang="zh-CN" altLang="en-US"/>
          </a:p>
        </p:txBody>
      </p:sp>
      <p:sp>
        <p:nvSpPr>
          <p:cNvPr id="6" name="页脚占位符 5">
            <a:extLst>
              <a:ext uri="{FF2B5EF4-FFF2-40B4-BE49-F238E27FC236}">
                <a16:creationId xmlns:a16="http://schemas.microsoft.com/office/drawing/2014/main" id="{A70C43BD-FF50-F253-5220-6146A098EB26}"/>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5239CD60-FBEA-6FDF-017E-2E60E822D34F}"/>
              </a:ext>
            </a:extLst>
          </p:cNvPr>
          <p:cNvSpPr>
            <a:spLocks noGrp="1"/>
          </p:cNvSpPr>
          <p:nvPr>
            <p:ph type="sldNum" sz="quarter" idx="12"/>
          </p:nvPr>
        </p:nvSpPr>
        <p:spPr/>
        <p:txBody>
          <a:body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762991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FE90591B-2750-6874-AD1B-9D40065B9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03777F34-25C5-2BA8-A404-D74536A534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4A26A3C1-91F8-7659-B154-33DFD38E7B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34FCF5-C396-5441-846E-7346A069C12F}" type="datetimeFigureOut">
              <a:rPr kumimoji="1" lang="zh-CN" altLang="en-US" smtClean="0"/>
              <a:t>2024/4/16</a:t>
            </a:fld>
            <a:endParaRPr kumimoji="1" lang="zh-CN" altLang="en-US"/>
          </a:p>
        </p:txBody>
      </p:sp>
      <p:sp>
        <p:nvSpPr>
          <p:cNvPr id="5" name="页脚占位符 4">
            <a:extLst>
              <a:ext uri="{FF2B5EF4-FFF2-40B4-BE49-F238E27FC236}">
                <a16:creationId xmlns:a16="http://schemas.microsoft.com/office/drawing/2014/main" id="{E3FBFB8D-551D-D071-9929-B98B7B5B03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FE4BFEA4-D74C-8EE2-22D1-8FDC6C8ECB7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7C06A4-5093-7E4D-86F5-475D00479438}" type="slidenum">
              <a:rPr kumimoji="1" lang="zh-CN" altLang="en-US" smtClean="0"/>
              <a:t>‹#›</a:t>
            </a:fld>
            <a:endParaRPr kumimoji="1" lang="zh-CN" altLang="en-US"/>
          </a:p>
        </p:txBody>
      </p:sp>
    </p:spTree>
    <p:extLst>
      <p:ext uri="{BB962C8B-B14F-4D97-AF65-F5344CB8AC3E}">
        <p14:creationId xmlns:p14="http://schemas.microsoft.com/office/powerpoint/2010/main" val="13367022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7.tmp"/><Relationship Id="rId9"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8.tmp"/><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8.tmp"/><Relationship Id="rId5" Type="http://schemas.openxmlformats.org/officeDocument/2006/relationships/image" Target="../media/image9.tmp"/><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hyperlink" Target="https://github.com/zhangcy407/TIA" TargetMode="External"/><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 Id="rId6" Type="http://schemas.openxmlformats.org/officeDocument/2006/relationships/image" Target="../media/image2.png"/><Relationship Id="rId5" Type="http://schemas.openxmlformats.org/officeDocument/2006/relationships/image" Target="../media/image4.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xml"/><Relationship Id="rId7" Type="http://schemas.openxmlformats.org/officeDocument/2006/relationships/image" Target="../media/image4.png"/><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5.png"/><Relationship Id="rId5" Type="http://schemas.openxmlformats.org/officeDocument/2006/relationships/image" Target="../media/image1.png"/><Relationship Id="rId4" Type="http://schemas.openxmlformats.org/officeDocument/2006/relationships/notesSlide" Target="../notesSlides/notesSlide7.xml"/><Relationship Id="rId9" Type="http://schemas.openxmlformats.org/officeDocument/2006/relationships/image" Target="../media/image6.tm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7.tm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tm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文本框 11">
            <a:extLst>
              <a:ext uri="{FF2B5EF4-FFF2-40B4-BE49-F238E27FC236}">
                <a16:creationId xmlns:a16="http://schemas.microsoft.com/office/drawing/2014/main" id="{9D203C1B-0822-BE7A-5F85-70486BBF88AE}"/>
              </a:ext>
            </a:extLst>
          </p:cNvPr>
          <p:cNvSpPr txBox="1"/>
          <p:nvPr/>
        </p:nvSpPr>
        <p:spPr>
          <a:xfrm>
            <a:off x="1880134" y="2637432"/>
            <a:ext cx="8431731" cy="369332"/>
          </a:xfrm>
          <a:prstGeom prst="rect">
            <a:avLst/>
          </a:prstGeom>
          <a:noFill/>
        </p:spPr>
        <p:txBody>
          <a:bodyPr wrap="square">
            <a:spAutoFit/>
          </a:bodyPr>
          <a:lstStyle/>
          <a:p>
            <a:r>
              <a:rPr lang="en-US" altLang="zh-CN" dirty="0" err="1">
                <a:latin typeface="Times New Roman" panose="02020603050405020304" pitchFamily="18" charset="0"/>
                <a:cs typeface="Times New Roman" panose="02020603050405020304" pitchFamily="18" charset="0"/>
              </a:rPr>
              <a:t>Shuhua</a:t>
            </a:r>
            <a:r>
              <a:rPr lang="en-US" altLang="zh-CN" dirty="0">
                <a:latin typeface="Times New Roman" panose="02020603050405020304" pitchFamily="18" charset="0"/>
                <a:cs typeface="Times New Roman" panose="02020603050405020304" pitchFamily="18" charset="0"/>
              </a:rPr>
              <a:t> Liu, Chunyu Zhang, </a:t>
            </a:r>
            <a:r>
              <a:rPr lang="en-US" altLang="zh-CN" dirty="0" err="1">
                <a:latin typeface="Times New Roman" panose="02020603050405020304" pitchFamily="18" charset="0"/>
                <a:cs typeface="Times New Roman" panose="02020603050405020304" pitchFamily="18" charset="0"/>
              </a:rPr>
              <a:t>Binshuai</a:t>
            </a:r>
            <a:r>
              <a:rPr lang="en-US" altLang="zh-CN" dirty="0">
                <a:latin typeface="Times New Roman" panose="02020603050405020304" pitchFamily="18" charset="0"/>
                <a:cs typeface="Times New Roman" panose="02020603050405020304" pitchFamily="18" charset="0"/>
              </a:rPr>
              <a:t> Li, </a:t>
            </a:r>
            <a:r>
              <a:rPr lang="en-US" altLang="zh-CN" dirty="0" err="1">
                <a:latin typeface="Times New Roman" panose="02020603050405020304" pitchFamily="18" charset="0"/>
                <a:cs typeface="Times New Roman" panose="02020603050405020304" pitchFamily="18" charset="0"/>
              </a:rPr>
              <a:t>Niantong</a:t>
            </a:r>
            <a:r>
              <a:rPr lang="en-US" altLang="zh-CN" dirty="0">
                <a:latin typeface="Times New Roman" panose="02020603050405020304" pitchFamily="18" charset="0"/>
                <a:cs typeface="Times New Roman" panose="02020603050405020304" pitchFamily="18" charset="0"/>
              </a:rPr>
              <a:t> Qin, </a:t>
            </a:r>
            <a:r>
              <a:rPr lang="en-US" altLang="zh-CN" dirty="0" err="1">
                <a:latin typeface="Times New Roman" panose="02020603050405020304" pitchFamily="18" charset="0"/>
                <a:cs typeface="Times New Roman" panose="02020603050405020304" pitchFamily="18" charset="0"/>
              </a:rPr>
              <a:t>Huanting</a:t>
            </a:r>
            <a:r>
              <a:rPr lang="en-US" altLang="zh-CN" dirty="0">
                <a:latin typeface="Times New Roman" panose="02020603050405020304" pitchFamily="18" charset="0"/>
                <a:cs typeface="Times New Roman" panose="02020603050405020304" pitchFamily="18" charset="0"/>
              </a:rPr>
              <a:t> Cheng, </a:t>
            </a:r>
            <a:r>
              <a:rPr lang="en-US" altLang="zh-CN" dirty="0" err="1">
                <a:latin typeface="Times New Roman" panose="02020603050405020304" pitchFamily="18" charset="0"/>
                <a:cs typeface="Times New Roman" panose="02020603050405020304" pitchFamily="18" charset="0"/>
              </a:rPr>
              <a:t>Huayu</a:t>
            </a:r>
            <a:r>
              <a:rPr lang="en-US" altLang="zh-CN" dirty="0">
                <a:latin typeface="Times New Roman" panose="02020603050405020304" pitchFamily="18" charset="0"/>
                <a:cs typeface="Times New Roman" panose="02020603050405020304" pitchFamily="18" charset="0"/>
              </a:rPr>
              <a:t> Zhang*</a:t>
            </a:r>
            <a:endParaRPr lang="en-US" altLang="zh-CN" sz="2400" dirty="0">
              <a:latin typeface="Times New Roman" panose="02020603050405020304" pitchFamily="18" charset="0"/>
              <a:cs typeface="Times New Roman" panose="02020603050405020304" pitchFamily="18" charset="0"/>
            </a:endParaRPr>
          </a:p>
        </p:txBody>
      </p:sp>
      <p:sp>
        <p:nvSpPr>
          <p:cNvPr id="15" name="文本框 14">
            <a:extLst>
              <a:ext uri="{FF2B5EF4-FFF2-40B4-BE49-F238E27FC236}">
                <a16:creationId xmlns:a16="http://schemas.microsoft.com/office/drawing/2014/main" id="{A0303104-01CC-360A-3EAF-754ECCE078C7}"/>
              </a:ext>
            </a:extLst>
          </p:cNvPr>
          <p:cNvSpPr txBox="1"/>
          <p:nvPr/>
        </p:nvSpPr>
        <p:spPr>
          <a:xfrm>
            <a:off x="1064275" y="1444220"/>
            <a:ext cx="10179458" cy="1077218"/>
          </a:xfrm>
          <a:prstGeom prst="rect">
            <a:avLst/>
          </a:prstGeom>
          <a:noFill/>
        </p:spPr>
        <p:txBody>
          <a:bodyPr wrap="square" rtlCol="0">
            <a:spAutoFit/>
          </a:bodyPr>
          <a:lstStyle/>
          <a:p>
            <a:r>
              <a:rPr lang="en-US" altLang="zh-CN" sz="3200" b="1" i="0" dirty="0">
                <a:solidFill>
                  <a:srgbClr val="259FC8"/>
                </a:solidFill>
                <a:effectLst/>
                <a:latin typeface="Arial" panose="020B0604020202020204" pitchFamily="34" charset="0"/>
                <a:cs typeface="Arial" panose="020B0604020202020204" pitchFamily="34" charset="0"/>
              </a:rPr>
              <a:t>TIA: A TEACHING INTONATION ASSESSMENT DATASET IN REAL TEACHING SITUATIONS</a:t>
            </a:r>
            <a:endParaRPr kumimoji="1" lang="zh-CN" altLang="en-US" sz="3200" b="1" dirty="0">
              <a:solidFill>
                <a:srgbClr val="259FC8"/>
              </a:solidFill>
              <a:latin typeface="Arial" panose="020B0604020202020204" pitchFamily="34" charset="0"/>
              <a:cs typeface="Arial" panose="020B0604020202020204" pitchFamily="34" charset="0"/>
            </a:endParaRPr>
          </a:p>
        </p:txBody>
      </p:sp>
      <p:pic>
        <p:nvPicPr>
          <p:cNvPr id="17" name="图片 16">
            <a:extLst>
              <a:ext uri="{FF2B5EF4-FFF2-40B4-BE49-F238E27FC236}">
                <a16:creationId xmlns:a16="http://schemas.microsoft.com/office/drawing/2014/main" id="{9E6F8555-03C8-9717-DB9A-91D93363BC13}"/>
              </a:ext>
            </a:extLst>
          </p:cNvPr>
          <p:cNvPicPr>
            <a:picLocks noChangeAspect="1"/>
          </p:cNvPicPr>
          <p:nvPr/>
        </p:nvPicPr>
        <p:blipFill>
          <a:blip r:embed="rId3"/>
          <a:srcRect/>
          <a:stretch/>
        </p:blipFill>
        <p:spPr>
          <a:xfrm>
            <a:off x="417634" y="357021"/>
            <a:ext cx="2600801" cy="521589"/>
          </a:xfrm>
          <a:prstGeom prst="rect">
            <a:avLst/>
          </a:prstGeom>
        </p:spPr>
      </p:pic>
      <p:cxnSp>
        <p:nvCxnSpPr>
          <p:cNvPr id="20" name="直线连接符 19">
            <a:extLst>
              <a:ext uri="{FF2B5EF4-FFF2-40B4-BE49-F238E27FC236}">
                <a16:creationId xmlns:a16="http://schemas.microsoft.com/office/drawing/2014/main" id="{72A1FDBB-5E6D-C079-7524-C04524D2DD4A}"/>
              </a:ext>
            </a:extLst>
          </p:cNvPr>
          <p:cNvCxnSpPr>
            <a:cxnSpLocks/>
          </p:cNvCxnSpPr>
          <p:nvPr/>
        </p:nvCxnSpPr>
        <p:spPr>
          <a:xfrm>
            <a:off x="3149600" y="738674"/>
            <a:ext cx="8473440" cy="0"/>
          </a:xfrm>
          <a:prstGeom prst="line">
            <a:avLst/>
          </a:prstGeom>
          <a:ln>
            <a:solidFill>
              <a:srgbClr val="259FC8"/>
            </a:solidFill>
          </a:ln>
        </p:spPr>
        <p:style>
          <a:lnRef idx="1">
            <a:schemeClr val="accent1"/>
          </a:lnRef>
          <a:fillRef idx="0">
            <a:schemeClr val="accent1"/>
          </a:fillRef>
          <a:effectRef idx="0">
            <a:schemeClr val="accent1"/>
          </a:effectRef>
          <a:fontRef idx="minor">
            <a:schemeClr val="tx1"/>
          </a:fontRef>
        </p:style>
      </p:cxnSp>
      <p:sp>
        <p:nvSpPr>
          <p:cNvPr id="25" name="矩形 24">
            <a:extLst>
              <a:ext uri="{FF2B5EF4-FFF2-40B4-BE49-F238E27FC236}">
                <a16:creationId xmlns:a16="http://schemas.microsoft.com/office/drawing/2014/main" id="{799D1F1F-1F72-D744-F316-3ED08C18028C}"/>
              </a:ext>
            </a:extLst>
          </p:cNvPr>
          <p:cNvSpPr/>
          <p:nvPr/>
        </p:nvSpPr>
        <p:spPr>
          <a:xfrm>
            <a:off x="0" y="6336411"/>
            <a:ext cx="12192000" cy="521590"/>
          </a:xfrm>
          <a:prstGeom prst="rect">
            <a:avLst/>
          </a:pr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1600" dirty="0">
                <a:latin typeface="Arial" panose="020B0604020202020204" pitchFamily="34" charset="0"/>
                <a:cs typeface="Arial" panose="020B0604020202020204" pitchFamily="34" charset="0"/>
              </a:rPr>
              <a:t>2024 IEEE International Conference on Acoustics, Speech and Signal Processing</a:t>
            </a:r>
            <a:endParaRPr kumimoji="1" lang="zh-CN" altLang="en-US" sz="1600" dirty="0">
              <a:latin typeface="Arial" panose="020B0604020202020204" pitchFamily="34" charset="0"/>
              <a:cs typeface="Arial" panose="020B0604020202020204" pitchFamily="34" charset="0"/>
            </a:endParaRPr>
          </a:p>
        </p:txBody>
      </p:sp>
      <p:grpSp>
        <p:nvGrpSpPr>
          <p:cNvPr id="16" name="组合 15">
            <a:extLst>
              <a:ext uri="{FF2B5EF4-FFF2-40B4-BE49-F238E27FC236}">
                <a16:creationId xmlns:a16="http://schemas.microsoft.com/office/drawing/2014/main" id="{6311C2AA-9EB7-25B4-9D11-56E902CDF36B}"/>
              </a:ext>
            </a:extLst>
          </p:cNvPr>
          <p:cNvGrpSpPr/>
          <p:nvPr/>
        </p:nvGrpSpPr>
        <p:grpSpPr>
          <a:xfrm>
            <a:off x="4275449" y="4780752"/>
            <a:ext cx="4339584" cy="1334152"/>
            <a:chOff x="4275449" y="4780752"/>
            <a:chExt cx="4339584" cy="1334152"/>
          </a:xfrm>
        </p:grpSpPr>
        <p:pic>
          <p:nvPicPr>
            <p:cNvPr id="4" name="图片 3">
              <a:extLst>
                <a:ext uri="{FF2B5EF4-FFF2-40B4-BE49-F238E27FC236}">
                  <a16:creationId xmlns:a16="http://schemas.microsoft.com/office/drawing/2014/main" id="{BFC3BA68-058B-548E-1776-67B6AF03565E}"/>
                </a:ext>
              </a:extLst>
            </p:cNvPr>
            <p:cNvPicPr>
              <a:picLocks noChangeAspect="1"/>
            </p:cNvPicPr>
            <p:nvPr/>
          </p:nvPicPr>
          <p:blipFill>
            <a:blip r:embed="rId4"/>
            <a:stretch>
              <a:fillRect/>
            </a:stretch>
          </p:blipFill>
          <p:spPr>
            <a:xfrm>
              <a:off x="4275449" y="4780752"/>
              <a:ext cx="1334151" cy="1334151"/>
            </a:xfrm>
            <a:prstGeom prst="rect">
              <a:avLst/>
            </a:prstGeom>
          </p:spPr>
        </p:pic>
        <p:pic>
          <p:nvPicPr>
            <p:cNvPr id="9" name="图片 8">
              <a:extLst>
                <a:ext uri="{FF2B5EF4-FFF2-40B4-BE49-F238E27FC236}">
                  <a16:creationId xmlns:a16="http://schemas.microsoft.com/office/drawing/2014/main" id="{64A09524-D731-2FA8-24C8-C7B3F0D273F3}"/>
                </a:ext>
              </a:extLst>
            </p:cNvPr>
            <p:cNvPicPr>
              <a:picLocks noChangeAspect="1"/>
            </p:cNvPicPr>
            <p:nvPr/>
          </p:nvPicPr>
          <p:blipFill>
            <a:blip r:embed="rId5">
              <a:clrChange>
                <a:clrFrom>
                  <a:srgbClr val="FFFFFF"/>
                </a:clrFrom>
                <a:clrTo>
                  <a:srgbClr val="FFFFFF">
                    <a:alpha val="0"/>
                  </a:srgbClr>
                </a:clrTo>
              </a:clrChange>
            </a:blip>
            <a:stretch>
              <a:fillRect/>
            </a:stretch>
          </p:blipFill>
          <p:spPr>
            <a:xfrm>
              <a:off x="6485120" y="4780752"/>
              <a:ext cx="2129913" cy="1334152"/>
            </a:xfrm>
            <a:prstGeom prst="rect">
              <a:avLst/>
            </a:prstGeom>
          </p:spPr>
        </p:pic>
      </p:grpSp>
      <p:sp>
        <p:nvSpPr>
          <p:cNvPr id="14" name="文本框 13">
            <a:extLst>
              <a:ext uri="{FF2B5EF4-FFF2-40B4-BE49-F238E27FC236}">
                <a16:creationId xmlns:a16="http://schemas.microsoft.com/office/drawing/2014/main" id="{E332BCD1-2902-9834-FB78-D3C6970B6840}"/>
              </a:ext>
            </a:extLst>
          </p:cNvPr>
          <p:cNvSpPr txBox="1"/>
          <p:nvPr/>
        </p:nvSpPr>
        <p:spPr>
          <a:xfrm>
            <a:off x="1880134" y="3311797"/>
            <a:ext cx="7940842" cy="646331"/>
          </a:xfrm>
          <a:prstGeom prst="rect">
            <a:avLst/>
          </a:prstGeom>
          <a:noFill/>
        </p:spPr>
        <p:txBody>
          <a:bodyPr wrap="square">
            <a:spAutoFit/>
          </a:bodyPr>
          <a:lstStyle/>
          <a:p>
            <a:r>
              <a:rPr lang="en-US" altLang="zh-CN" dirty="0">
                <a:solidFill>
                  <a:schemeClr val="bg1">
                    <a:lumMod val="50000"/>
                  </a:schemeClr>
                </a:solidFill>
                <a:latin typeface="Times New Roman" panose="02020603050405020304" pitchFamily="18" charset="0"/>
                <a:cs typeface="Times New Roman" panose="02020603050405020304" pitchFamily="18" charset="0"/>
              </a:rPr>
              <a:t>School of Information Science and Technology, Northeast Normal University, China</a:t>
            </a:r>
          </a:p>
          <a:p>
            <a:r>
              <a:rPr lang="en-US" altLang="zh-CN" dirty="0">
                <a:latin typeface="Times New Roman" panose="02020603050405020304" pitchFamily="18" charset="0"/>
                <a:cs typeface="Times New Roman" panose="02020603050405020304" pitchFamily="18" charset="0"/>
              </a:rPr>
              <a:t>*{zhanghy680}@nenu.edu.cn</a:t>
            </a:r>
          </a:p>
        </p:txBody>
      </p:sp>
    </p:spTree>
    <p:extLst>
      <p:ext uri="{BB962C8B-B14F-4D97-AF65-F5344CB8AC3E}">
        <p14:creationId xmlns:p14="http://schemas.microsoft.com/office/powerpoint/2010/main" val="891517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9" name="灯片编号占位符 2">
            <a:extLst>
              <a:ext uri="{FF2B5EF4-FFF2-40B4-BE49-F238E27FC236}">
                <a16:creationId xmlns:a16="http://schemas.microsoft.com/office/drawing/2014/main" id="{5511B23F-2851-B791-AEC6-90E78B018671}"/>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10</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0" name="图片 19">
            <a:extLst>
              <a:ext uri="{FF2B5EF4-FFF2-40B4-BE49-F238E27FC236}">
                <a16:creationId xmlns:a16="http://schemas.microsoft.com/office/drawing/2014/main" id="{BFFA1700-ACE6-B1F5-D997-6594F89183A7}"/>
              </a:ext>
            </a:extLst>
          </p:cNvPr>
          <p:cNvPicPr>
            <a:picLocks noChangeAspect="1"/>
          </p:cNvPicPr>
          <p:nvPr/>
        </p:nvPicPr>
        <p:blipFill>
          <a:blip r:embed="rId3"/>
          <a:srcRect/>
          <a:stretch/>
        </p:blipFill>
        <p:spPr>
          <a:xfrm>
            <a:off x="9297318" y="290346"/>
            <a:ext cx="2600801" cy="521589"/>
          </a:xfrm>
          <a:prstGeom prst="rect">
            <a:avLst/>
          </a:prstGeom>
        </p:spPr>
      </p:pic>
      <p:sp>
        <p:nvSpPr>
          <p:cNvPr id="15" name="任意形状 12">
            <a:extLst>
              <a:ext uri="{FF2B5EF4-FFF2-40B4-BE49-F238E27FC236}">
                <a16:creationId xmlns:a16="http://schemas.microsoft.com/office/drawing/2014/main" id="{E1DE9229-A1FE-9BC7-8D7E-9FF7E4C4069A}"/>
              </a:ext>
            </a:extLst>
          </p:cNvPr>
          <p:cNvSpPr/>
          <p:nvPr/>
        </p:nvSpPr>
        <p:spPr>
          <a:xfrm>
            <a:off x="0" y="384924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56010DC1-060C-4C7D-CDAE-41B7FF645538}"/>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A0F4C019-7A43-0BD1-5C1D-288182FC6796}"/>
              </a:ext>
            </a:extLst>
          </p:cNvPr>
          <p:cNvSpPr txBox="1"/>
          <p:nvPr/>
        </p:nvSpPr>
        <p:spPr>
          <a:xfrm>
            <a:off x="25674" y="3973153"/>
            <a:ext cx="1527321" cy="369332"/>
          </a:xfrm>
          <a:prstGeom prst="rect">
            <a:avLst/>
          </a:prstGeom>
          <a:noFill/>
        </p:spPr>
        <p:txBody>
          <a:bodyPr wrap="square">
            <a:spAutoFit/>
          </a:bodyPr>
          <a:lstStyle/>
          <a:p>
            <a:r>
              <a:rPr lang="en" altLang="zh-CN" dirty="0">
                <a:solidFill>
                  <a:schemeClr val="bg1"/>
                </a:solidFill>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C0FF81DE-A00A-2467-3AF7-3BC0B77A1C3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E6236D06-FCA9-07CD-FC4E-5AD45F7989D5}"/>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29" name="图片 28">
            <a:extLst>
              <a:ext uri="{FF2B5EF4-FFF2-40B4-BE49-F238E27FC236}">
                <a16:creationId xmlns:a16="http://schemas.microsoft.com/office/drawing/2014/main" id="{67FE53DE-5040-5685-415B-358DE7CD42B7}"/>
              </a:ext>
            </a:extLst>
          </p:cNvPr>
          <p:cNvPicPr>
            <a:picLocks noChangeAspect="1"/>
          </p:cNvPicPr>
          <p:nvPr/>
        </p:nvPicPr>
        <p:blipFill rotWithShape="1">
          <a:blip r:embed="rId4"/>
          <a:srcRect l="43964"/>
          <a:stretch/>
        </p:blipFill>
        <p:spPr>
          <a:xfrm>
            <a:off x="6267449" y="1286949"/>
            <a:ext cx="4358387" cy="4284102"/>
          </a:xfrm>
          <a:prstGeom prst="rect">
            <a:avLst/>
          </a:prstGeom>
        </p:spPr>
      </p:pic>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CD1E3E11-32B0-C7CC-F33E-D0B1840865A2}"/>
                  </a:ext>
                </a:extLst>
              </p:cNvPr>
              <p:cNvSpPr txBox="1"/>
              <p:nvPr/>
            </p:nvSpPr>
            <p:spPr>
              <a:xfrm>
                <a:off x="7219764" y="1100824"/>
                <a:ext cx="182024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en-US" altLang="zh-CN" i="1" smtClean="0">
                              <a:latin typeface="Cambria Math" panose="02040503050406030204" pitchFamily="18" charset="0"/>
                            </a:rPr>
                          </m:ctrlPr>
                        </m:sSubSup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𝑙</m:t>
                          </m:r>
                        </m:sub>
                        <m:sup>
                          <m:r>
                            <a:rPr lang="en-US" altLang="zh-CN" b="0" i="1" smtClean="0">
                              <a:latin typeface="Cambria Math" panose="02040503050406030204" pitchFamily="18" charset="0"/>
                            </a:rPr>
                            <m:t>′</m:t>
                          </m:r>
                        </m:sup>
                      </m:sSubSup>
                      <m:r>
                        <a:rPr lang="en-US" altLang="zh-CN" b="0" i="1" smtClean="0">
                          <a:latin typeface="Cambria Math" panose="02040503050406030204" pitchFamily="18" charset="0"/>
                        </a:rPr>
                        <m:t> =</m:t>
                      </m:r>
                      <m:r>
                        <a:rPr lang="en-US" altLang="zh-CN" b="0" i="1" smtClean="0">
                          <a:latin typeface="Cambria Math" panose="02040503050406030204" pitchFamily="18" charset="0"/>
                        </a:rPr>
                        <m:t>𝐵𝑖𝐿𝑆𝑇𝑀</m:t>
                      </m:r>
                      <m:r>
                        <a:rPr lang="en-US" altLang="zh-CN" b="0" i="1" smtClean="0">
                          <a:latin typeface="Cambria Math" panose="02040503050406030204" pitchFamily="18" charset="0"/>
                        </a:rPr>
                        <m:t>(</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𝑙</m:t>
                          </m:r>
                        </m:sub>
                      </m:sSub>
                      <m:r>
                        <a:rPr lang="en-US" altLang="zh-CN" b="0" i="1" smtClean="0">
                          <a:latin typeface="Cambria Math" panose="02040503050406030204" pitchFamily="18" charset="0"/>
                        </a:rPr>
                        <m:t>)</m:t>
                      </m:r>
                    </m:oMath>
                  </m:oMathPara>
                </a14:m>
                <a:endParaRPr lang="zh-CN" altLang="en-US" dirty="0"/>
              </a:p>
            </p:txBody>
          </p:sp>
        </mc:Choice>
        <mc:Fallback xmlns="">
          <p:sp>
            <p:nvSpPr>
              <p:cNvPr id="2" name="文本框 1">
                <a:extLst>
                  <a:ext uri="{FF2B5EF4-FFF2-40B4-BE49-F238E27FC236}">
                    <a16:creationId xmlns:a16="http://schemas.microsoft.com/office/drawing/2014/main" id="{CD1E3E11-32B0-C7CC-F33E-D0B1840865A2}"/>
                  </a:ext>
                </a:extLst>
              </p:cNvPr>
              <p:cNvSpPr txBox="1">
                <a:spLocks noRot="1" noChangeAspect="1" noMove="1" noResize="1" noEditPoints="1" noAdjustHandles="1" noChangeArrowheads="1" noChangeShapeType="1" noTextEdit="1"/>
              </p:cNvSpPr>
              <p:nvPr/>
            </p:nvSpPr>
            <p:spPr>
              <a:xfrm>
                <a:off x="7219764" y="1100824"/>
                <a:ext cx="1820242" cy="276999"/>
              </a:xfrm>
              <a:prstGeom prst="rect">
                <a:avLst/>
              </a:prstGeom>
              <a:blipFill>
                <a:blip r:embed="rId5"/>
                <a:stretch>
                  <a:fillRect l="-1338" t="-4444" r="-4013" b="-3555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 name="文本框 2">
                <a:extLst>
                  <a:ext uri="{FF2B5EF4-FFF2-40B4-BE49-F238E27FC236}">
                    <a16:creationId xmlns:a16="http://schemas.microsoft.com/office/drawing/2014/main" id="{1EDFA6FE-43F8-6AC1-6996-EBD090C4CD2B}"/>
                  </a:ext>
                </a:extLst>
              </p:cNvPr>
              <p:cNvSpPr txBox="1"/>
              <p:nvPr/>
            </p:nvSpPr>
            <p:spPr>
              <a:xfrm>
                <a:off x="3764106" y="3816641"/>
                <a:ext cx="1909176" cy="276999"/>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altLang="zh-CN" i="1" smtClean="0">
                              <a:latin typeface="Cambria Math" panose="02040503050406030204" pitchFamily="18" charset="0"/>
                            </a:rPr>
                          </m:ctrlPr>
                        </m:sSub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𝑎𝑡𝑡</m:t>
                          </m:r>
                        </m:sub>
                      </m:sSub>
                      <m:r>
                        <a:rPr lang="en-US" altLang="zh-CN" b="0" i="1" smtClean="0">
                          <a:latin typeface="Cambria Math" panose="02040503050406030204" pitchFamily="18" charset="0"/>
                        </a:rPr>
                        <m:t>= </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𝑓</m:t>
                          </m:r>
                        </m:e>
                        <m:sub>
                          <m:r>
                            <a:rPr lang="en-US" altLang="zh-CN" b="0" i="1" smtClean="0">
                              <a:latin typeface="Cambria Math" panose="02040503050406030204" pitchFamily="18" charset="0"/>
                            </a:rPr>
                            <m:t>𝑎𝑡𝑡</m:t>
                          </m:r>
                        </m:sub>
                      </m:sSub>
                      <m:r>
                        <a:rPr lang="en-US" altLang="zh-CN" b="0" i="1" smtClean="0">
                          <a:latin typeface="Cambria Math" panose="02040503050406030204" pitchFamily="18" charset="0"/>
                        </a:rPr>
                        <m:t>(</m:t>
                      </m:r>
                      <m:sSubSup>
                        <m:sSubSupPr>
                          <m:ctrlPr>
                            <a:rPr lang="en-US" altLang="zh-CN" b="0" i="1" smtClean="0">
                              <a:latin typeface="Cambria Math" panose="02040503050406030204" pitchFamily="18" charset="0"/>
                            </a:rPr>
                          </m:ctrlPr>
                        </m:sSubSup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𝑙</m:t>
                          </m:r>
                        </m:sub>
                        <m:sup>
                          <m:r>
                            <a:rPr lang="en-US" altLang="zh-CN" b="0" i="1" smtClean="0">
                              <a:latin typeface="Cambria Math" panose="02040503050406030204" pitchFamily="18" charset="0"/>
                            </a:rPr>
                            <m:t>′</m:t>
                          </m:r>
                        </m:sup>
                      </m:sSubSup>
                      <m:r>
                        <a:rPr lang="en-US" altLang="zh-CN" b="0" i="1" smtClean="0">
                          <a:latin typeface="Cambria Math" panose="02040503050406030204" pitchFamily="18" charset="0"/>
                        </a:rPr>
                        <m:t>)</m:t>
                      </m:r>
                    </m:oMath>
                  </m:oMathPara>
                </a14:m>
                <a:endParaRPr lang="zh-CN" altLang="en-US" dirty="0"/>
              </a:p>
            </p:txBody>
          </p:sp>
        </mc:Choice>
        <mc:Fallback xmlns="">
          <p:sp>
            <p:nvSpPr>
              <p:cNvPr id="3" name="文本框 2">
                <a:extLst>
                  <a:ext uri="{FF2B5EF4-FFF2-40B4-BE49-F238E27FC236}">
                    <a16:creationId xmlns:a16="http://schemas.microsoft.com/office/drawing/2014/main" id="{1EDFA6FE-43F8-6AC1-6996-EBD090C4CD2B}"/>
                  </a:ext>
                </a:extLst>
              </p:cNvPr>
              <p:cNvSpPr txBox="1">
                <a:spLocks noRot="1" noChangeAspect="1" noMove="1" noResize="1" noEditPoints="1" noAdjustHandles="1" noChangeArrowheads="1" noChangeShapeType="1" noTextEdit="1"/>
              </p:cNvSpPr>
              <p:nvPr/>
            </p:nvSpPr>
            <p:spPr>
              <a:xfrm>
                <a:off x="3764106" y="3816641"/>
                <a:ext cx="1909176" cy="276999"/>
              </a:xfrm>
              <a:prstGeom prst="rect">
                <a:avLst/>
              </a:prstGeom>
              <a:blipFill>
                <a:blip r:embed="rId6"/>
                <a:stretch>
                  <a:fillRect t="-2174" b="-32609"/>
                </a:stretch>
              </a:blipFill>
            </p:spPr>
            <p:txBody>
              <a:bodyPr/>
              <a:lstStyle/>
              <a:p>
                <a:r>
                  <a:rPr lang="zh-CN" altLang="en-US">
                    <a:noFill/>
                  </a:rPr>
                  <a:t> </a:t>
                </a:r>
              </a:p>
            </p:txBody>
          </p:sp>
        </mc:Fallback>
      </mc:AlternateContent>
      <p:cxnSp>
        <p:nvCxnSpPr>
          <p:cNvPr id="10" name="直接箭头连接符 9">
            <a:extLst>
              <a:ext uri="{FF2B5EF4-FFF2-40B4-BE49-F238E27FC236}">
                <a16:creationId xmlns:a16="http://schemas.microsoft.com/office/drawing/2014/main" id="{3230970F-0553-0E46-C75D-436F22134711}"/>
              </a:ext>
            </a:extLst>
          </p:cNvPr>
          <p:cNvCxnSpPr>
            <a:cxnSpLocks/>
          </p:cNvCxnSpPr>
          <p:nvPr/>
        </p:nvCxnSpPr>
        <p:spPr>
          <a:xfrm>
            <a:off x="7858125" y="1425448"/>
            <a:ext cx="0" cy="589253"/>
          </a:xfrm>
          <a:prstGeom prst="straightConnector1">
            <a:avLst/>
          </a:prstGeom>
          <a:ln w="38100">
            <a:prstDash val="sysDot"/>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直接箭头连接符 11">
            <a:extLst>
              <a:ext uri="{FF2B5EF4-FFF2-40B4-BE49-F238E27FC236}">
                <a16:creationId xmlns:a16="http://schemas.microsoft.com/office/drawing/2014/main" id="{13F6603B-1955-843F-01CF-3EB5FCD36176}"/>
              </a:ext>
            </a:extLst>
          </p:cNvPr>
          <p:cNvCxnSpPr>
            <a:cxnSpLocks/>
          </p:cNvCxnSpPr>
          <p:nvPr/>
        </p:nvCxnSpPr>
        <p:spPr>
          <a:xfrm>
            <a:off x="5673282" y="3955141"/>
            <a:ext cx="600114" cy="0"/>
          </a:xfrm>
          <a:prstGeom prst="straightConnector1">
            <a:avLst/>
          </a:prstGeom>
          <a:ln w="38100">
            <a:prstDash val="sysDot"/>
            <a:headEnd type="triangle" w="med" len="med"/>
            <a:tailEnd type="none" w="med" len="med"/>
          </a:ln>
        </p:spPr>
        <p:style>
          <a:lnRef idx="1">
            <a:schemeClr val="accent1"/>
          </a:lnRef>
          <a:fillRef idx="0">
            <a:schemeClr val="accent1"/>
          </a:fillRef>
          <a:effectRef idx="0">
            <a:schemeClr val="accent1"/>
          </a:effectRef>
          <a:fontRef idx="minor">
            <a:schemeClr val="tx1"/>
          </a:fontRef>
        </p:style>
      </p:cxnSp>
      <p:pic>
        <p:nvPicPr>
          <p:cNvPr id="17" name="图片 16">
            <a:extLst>
              <a:ext uri="{FF2B5EF4-FFF2-40B4-BE49-F238E27FC236}">
                <a16:creationId xmlns:a16="http://schemas.microsoft.com/office/drawing/2014/main" id="{ACC73F89-B25D-3D59-069D-BAF9C9911CCD}"/>
              </a:ext>
            </a:extLst>
          </p:cNvPr>
          <p:cNvPicPr>
            <a:picLocks noChangeAspect="1"/>
          </p:cNvPicPr>
          <p:nvPr/>
        </p:nvPicPr>
        <p:blipFill>
          <a:blip r:embed="rId7"/>
          <a:stretch>
            <a:fillRect/>
          </a:stretch>
        </p:blipFill>
        <p:spPr>
          <a:xfrm>
            <a:off x="8352508" y="179562"/>
            <a:ext cx="743156" cy="743156"/>
          </a:xfrm>
          <a:prstGeom prst="rect">
            <a:avLst/>
          </a:prstGeom>
        </p:spPr>
      </p:pic>
      <p:cxnSp>
        <p:nvCxnSpPr>
          <p:cNvPr id="18" name="直接箭头连接符 17">
            <a:extLst>
              <a:ext uri="{FF2B5EF4-FFF2-40B4-BE49-F238E27FC236}">
                <a16:creationId xmlns:a16="http://schemas.microsoft.com/office/drawing/2014/main" id="{3D2A3AB7-83C4-756D-56FD-DEEAEA5F53AC}"/>
              </a:ext>
            </a:extLst>
          </p:cNvPr>
          <p:cNvCxnSpPr>
            <a:cxnSpLocks/>
          </p:cNvCxnSpPr>
          <p:nvPr/>
        </p:nvCxnSpPr>
        <p:spPr>
          <a:xfrm flipV="1">
            <a:off x="6723006" y="4895713"/>
            <a:ext cx="217202" cy="506126"/>
          </a:xfrm>
          <a:prstGeom prst="straightConnector1">
            <a:avLst/>
          </a:prstGeom>
          <a:ln w="38100">
            <a:prstDash val="sysDot"/>
            <a:headEnd type="triangle" w="med" len="med"/>
            <a:tailEnd type="none" w="med" len="med"/>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7" name="文本框 26">
                <a:extLst>
                  <a:ext uri="{FF2B5EF4-FFF2-40B4-BE49-F238E27FC236}">
                    <a16:creationId xmlns:a16="http://schemas.microsoft.com/office/drawing/2014/main" id="{256B6EC6-618D-E315-7B22-D6CC299ED881}"/>
                  </a:ext>
                </a:extLst>
              </p:cNvPr>
              <p:cNvSpPr txBox="1"/>
              <p:nvPr/>
            </p:nvSpPr>
            <p:spPr>
              <a:xfrm>
                <a:off x="5679229" y="5498690"/>
                <a:ext cx="180793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en-US" altLang="zh-CN" i="1" smtClean="0">
                              <a:latin typeface="Cambria Math" panose="02040503050406030204" pitchFamily="18" charset="0"/>
                            </a:rPr>
                          </m:ctrlPr>
                        </m:sSubSup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𝑤</m:t>
                          </m:r>
                        </m:sub>
                        <m:sup>
                          <m:r>
                            <a:rPr lang="en-US" altLang="zh-CN" b="0" i="1" smtClean="0">
                              <a:latin typeface="Cambria Math" panose="02040503050406030204" pitchFamily="18" charset="0"/>
                            </a:rPr>
                            <m:t>′</m:t>
                          </m:r>
                        </m:sup>
                      </m:sSubSup>
                      <m:r>
                        <a:rPr lang="en-US" altLang="zh-CN" b="0" i="1" smtClean="0">
                          <a:latin typeface="Cambria Math" panose="02040503050406030204" pitchFamily="18" charset="0"/>
                        </a:rPr>
                        <m:t>= </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m:t>
                          </m:r>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𝑎𝑡𝑡</m:t>
                          </m:r>
                        </m:sub>
                      </m:sSub>
                      <m:r>
                        <a:rPr lang="en-US" altLang="zh-CN" b="0" i="1" smtClean="0">
                          <a:latin typeface="Cambria Math" panose="02040503050406030204" pitchFamily="18" charset="0"/>
                        </a:rPr>
                        <m:t> ∗ </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𝑤</m:t>
                          </m:r>
                        </m:sub>
                      </m:sSub>
                      <m:r>
                        <a:rPr lang="en-US" altLang="zh-CN" b="0" i="1" smtClean="0">
                          <a:latin typeface="Cambria Math" panose="02040503050406030204" pitchFamily="18" charset="0"/>
                        </a:rPr>
                        <m:t>)</m:t>
                      </m:r>
                    </m:oMath>
                  </m:oMathPara>
                </a14:m>
                <a:endParaRPr lang="zh-CN" altLang="en-US" dirty="0"/>
              </a:p>
            </p:txBody>
          </p:sp>
        </mc:Choice>
        <mc:Fallback xmlns="">
          <p:sp>
            <p:nvSpPr>
              <p:cNvPr id="27" name="文本框 26">
                <a:extLst>
                  <a:ext uri="{FF2B5EF4-FFF2-40B4-BE49-F238E27FC236}">
                    <a16:creationId xmlns:a16="http://schemas.microsoft.com/office/drawing/2014/main" id="{256B6EC6-618D-E315-7B22-D6CC299ED881}"/>
                  </a:ext>
                </a:extLst>
              </p:cNvPr>
              <p:cNvSpPr txBox="1">
                <a:spLocks noRot="1" noChangeAspect="1" noMove="1" noResize="1" noEditPoints="1" noAdjustHandles="1" noChangeArrowheads="1" noChangeShapeType="1" noTextEdit="1"/>
              </p:cNvSpPr>
              <p:nvPr/>
            </p:nvSpPr>
            <p:spPr>
              <a:xfrm>
                <a:off x="5679229" y="5498690"/>
                <a:ext cx="1807931" cy="276999"/>
              </a:xfrm>
              <a:prstGeom prst="rect">
                <a:avLst/>
              </a:prstGeom>
              <a:blipFill>
                <a:blip r:embed="rId8"/>
                <a:stretch>
                  <a:fillRect l="-1351" t="-2222" r="-4392" b="-3555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28" name="文本框 27">
                <a:extLst>
                  <a:ext uri="{FF2B5EF4-FFF2-40B4-BE49-F238E27FC236}">
                    <a16:creationId xmlns:a16="http://schemas.microsoft.com/office/drawing/2014/main" id="{2F935C1B-D9D1-418E-22EB-2ED4CA4EE589}"/>
                  </a:ext>
                </a:extLst>
              </p:cNvPr>
              <p:cNvSpPr txBox="1"/>
              <p:nvPr/>
            </p:nvSpPr>
            <p:spPr>
              <a:xfrm>
                <a:off x="10233840" y="3515763"/>
                <a:ext cx="1627048"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zh-CN" altLang="en-US" i="1" smtClean="0">
                          <a:latin typeface="Cambria Math" panose="02040503050406030204" pitchFamily="18" charset="0"/>
                        </a:rPr>
                        <m:t>ℒ</m:t>
                      </m:r>
                      <m:r>
                        <a:rPr lang="en-US" altLang="zh-CN" b="0" i="1" smtClean="0">
                          <a:latin typeface="Cambria Math" panose="02040503050406030204" pitchFamily="18" charset="0"/>
                        </a:rPr>
                        <m:t>= </m:t>
                      </m:r>
                      <m:sSub>
                        <m:sSubPr>
                          <m:ctrlPr>
                            <a:rPr lang="en-US" altLang="zh-CN" b="0" i="1" smtClean="0">
                              <a:latin typeface="Cambria Math" panose="02040503050406030204" pitchFamily="18" charset="0"/>
                            </a:rPr>
                          </m:ctrlPr>
                        </m:sSubPr>
                        <m:e>
                          <m:r>
                            <a:rPr lang="en-US" altLang="zh-CN" b="0" i="1" smtClean="0">
                              <a:latin typeface="Cambria Math" panose="02040503050406030204" pitchFamily="18" charset="0"/>
                            </a:rPr>
                            <m:t>ℒ</m:t>
                          </m:r>
                        </m:e>
                        <m:sub>
                          <m:r>
                            <a:rPr lang="en-US" altLang="zh-CN" b="0" i="1" smtClean="0">
                              <a:latin typeface="Cambria Math" panose="02040503050406030204" pitchFamily="18" charset="0"/>
                            </a:rPr>
                            <m:t>𝑐𝑒</m:t>
                          </m:r>
                        </m:sub>
                      </m:sSub>
                      <m:r>
                        <a:rPr lang="en-US" altLang="zh-CN" b="0" i="1" smtClean="0">
                          <a:latin typeface="Cambria Math" panose="02040503050406030204" pitchFamily="18" charset="0"/>
                        </a:rPr>
                        <m:t>(</m:t>
                      </m:r>
                      <m:r>
                        <a:rPr lang="en-US" altLang="zh-CN" b="0" i="1" smtClean="0">
                          <a:latin typeface="Cambria Math" panose="02040503050406030204" pitchFamily="18" charset="0"/>
                        </a:rPr>
                        <m:t>𝑦</m:t>
                      </m:r>
                      <m:r>
                        <a:rPr lang="en-US" altLang="zh-CN" b="0" i="1" smtClean="0">
                          <a:latin typeface="Cambria Math" panose="02040503050406030204" pitchFamily="18" charset="0"/>
                        </a:rPr>
                        <m:t>−</m:t>
                      </m:r>
                      <m:acc>
                        <m:accPr>
                          <m:chr m:val="̂"/>
                          <m:ctrlPr>
                            <a:rPr lang="en-US" altLang="zh-CN" b="0" i="1" smtClean="0">
                              <a:latin typeface="Cambria Math" panose="02040503050406030204" pitchFamily="18" charset="0"/>
                            </a:rPr>
                          </m:ctrlPr>
                        </m:accPr>
                        <m:e>
                          <m:r>
                            <a:rPr lang="en-US" altLang="zh-CN" b="0" i="1" smtClean="0">
                              <a:latin typeface="Cambria Math" panose="02040503050406030204" pitchFamily="18" charset="0"/>
                            </a:rPr>
                            <m:t>𝑦</m:t>
                          </m:r>
                        </m:e>
                      </m:acc>
                      <m:r>
                        <a:rPr lang="en-US" altLang="zh-CN" b="0" i="1" smtClean="0">
                          <a:latin typeface="Cambria Math" panose="02040503050406030204" pitchFamily="18" charset="0"/>
                        </a:rPr>
                        <m:t>)</m:t>
                      </m:r>
                    </m:oMath>
                  </m:oMathPara>
                </a14:m>
                <a:endParaRPr lang="zh-CN" altLang="en-US" dirty="0"/>
              </a:p>
            </p:txBody>
          </p:sp>
        </mc:Choice>
        <mc:Fallback xmlns="">
          <p:sp>
            <p:nvSpPr>
              <p:cNvPr id="28" name="文本框 27">
                <a:extLst>
                  <a:ext uri="{FF2B5EF4-FFF2-40B4-BE49-F238E27FC236}">
                    <a16:creationId xmlns:a16="http://schemas.microsoft.com/office/drawing/2014/main" id="{2F935C1B-D9D1-418E-22EB-2ED4CA4EE589}"/>
                  </a:ext>
                </a:extLst>
              </p:cNvPr>
              <p:cNvSpPr txBox="1">
                <a:spLocks noRot="1" noChangeAspect="1" noMove="1" noResize="1" noEditPoints="1" noAdjustHandles="1" noChangeArrowheads="1" noChangeShapeType="1" noTextEdit="1"/>
              </p:cNvSpPr>
              <p:nvPr/>
            </p:nvSpPr>
            <p:spPr>
              <a:xfrm>
                <a:off x="10233840" y="3515763"/>
                <a:ext cx="1627048" cy="276999"/>
              </a:xfrm>
              <a:prstGeom prst="rect">
                <a:avLst/>
              </a:prstGeom>
              <a:blipFill>
                <a:blip r:embed="rId9"/>
                <a:stretch>
                  <a:fillRect l="-2996" t="-26667" r="-14981" b="-35556"/>
                </a:stretch>
              </a:blipFill>
            </p:spPr>
            <p:txBody>
              <a:bodyPr/>
              <a:lstStyle/>
              <a:p>
                <a:r>
                  <a:rPr lang="zh-CN" altLang="en-US">
                    <a:noFill/>
                  </a:rPr>
                  <a:t> </a:t>
                </a:r>
              </a:p>
            </p:txBody>
          </p:sp>
        </mc:Fallback>
      </mc:AlternateContent>
    </p:spTree>
    <p:extLst>
      <p:ext uri="{BB962C8B-B14F-4D97-AF65-F5344CB8AC3E}">
        <p14:creationId xmlns:p14="http://schemas.microsoft.com/office/powerpoint/2010/main" val="1969800463"/>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9" name="灯片编号占位符 2">
            <a:extLst>
              <a:ext uri="{FF2B5EF4-FFF2-40B4-BE49-F238E27FC236}">
                <a16:creationId xmlns:a16="http://schemas.microsoft.com/office/drawing/2014/main" id="{5511B23F-2851-B791-AEC6-90E78B018671}"/>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11</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0" name="图片 19">
            <a:extLst>
              <a:ext uri="{FF2B5EF4-FFF2-40B4-BE49-F238E27FC236}">
                <a16:creationId xmlns:a16="http://schemas.microsoft.com/office/drawing/2014/main" id="{BFFA1700-ACE6-B1F5-D997-6594F89183A7}"/>
              </a:ext>
            </a:extLst>
          </p:cNvPr>
          <p:cNvPicPr>
            <a:picLocks noChangeAspect="1"/>
          </p:cNvPicPr>
          <p:nvPr/>
        </p:nvPicPr>
        <p:blipFill>
          <a:blip r:embed="rId3"/>
          <a:srcRect/>
          <a:stretch/>
        </p:blipFill>
        <p:spPr>
          <a:xfrm>
            <a:off x="9297318" y="290346"/>
            <a:ext cx="2600801" cy="521589"/>
          </a:xfrm>
          <a:prstGeom prst="rect">
            <a:avLst/>
          </a:prstGeom>
        </p:spPr>
      </p:pic>
      <p:sp>
        <p:nvSpPr>
          <p:cNvPr id="15" name="任意形状 12">
            <a:extLst>
              <a:ext uri="{FF2B5EF4-FFF2-40B4-BE49-F238E27FC236}">
                <a16:creationId xmlns:a16="http://schemas.microsoft.com/office/drawing/2014/main" id="{E1DE9229-A1FE-9BC7-8D7E-9FF7E4C4069A}"/>
              </a:ext>
            </a:extLst>
          </p:cNvPr>
          <p:cNvSpPr/>
          <p:nvPr/>
        </p:nvSpPr>
        <p:spPr>
          <a:xfrm>
            <a:off x="0" y="384924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56010DC1-060C-4C7D-CDAE-41B7FF645538}"/>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A0F4C019-7A43-0BD1-5C1D-288182FC6796}"/>
              </a:ext>
            </a:extLst>
          </p:cNvPr>
          <p:cNvSpPr txBox="1"/>
          <p:nvPr/>
        </p:nvSpPr>
        <p:spPr>
          <a:xfrm>
            <a:off x="25674" y="3973153"/>
            <a:ext cx="1527321" cy="369332"/>
          </a:xfrm>
          <a:prstGeom prst="rect">
            <a:avLst/>
          </a:prstGeom>
          <a:noFill/>
        </p:spPr>
        <p:txBody>
          <a:bodyPr wrap="square">
            <a:spAutoFit/>
          </a:bodyPr>
          <a:lstStyle/>
          <a:p>
            <a:r>
              <a:rPr lang="en" altLang="zh-CN" dirty="0">
                <a:solidFill>
                  <a:schemeClr val="bg1"/>
                </a:solidFill>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C0FF81DE-A00A-2467-3AF7-3BC0B77A1C3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E6236D06-FCA9-07CD-FC4E-5AD45F7989D5}"/>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17" name="图片 16">
            <a:extLst>
              <a:ext uri="{FF2B5EF4-FFF2-40B4-BE49-F238E27FC236}">
                <a16:creationId xmlns:a16="http://schemas.microsoft.com/office/drawing/2014/main" id="{ACC73F89-B25D-3D59-069D-BAF9C9911CCD}"/>
              </a:ext>
            </a:extLst>
          </p:cNvPr>
          <p:cNvPicPr>
            <a:picLocks noChangeAspect="1"/>
          </p:cNvPicPr>
          <p:nvPr/>
        </p:nvPicPr>
        <p:blipFill>
          <a:blip r:embed="rId4"/>
          <a:stretch>
            <a:fillRect/>
          </a:stretch>
        </p:blipFill>
        <p:spPr>
          <a:xfrm>
            <a:off x="8352508" y="179562"/>
            <a:ext cx="743156" cy="743156"/>
          </a:xfrm>
          <a:prstGeom prst="rect">
            <a:avLst/>
          </a:prstGeom>
        </p:spPr>
      </p:pic>
      <p:pic>
        <p:nvPicPr>
          <p:cNvPr id="7" name="图片 6">
            <a:extLst>
              <a:ext uri="{FF2B5EF4-FFF2-40B4-BE49-F238E27FC236}">
                <a16:creationId xmlns:a16="http://schemas.microsoft.com/office/drawing/2014/main" id="{63837167-DEAD-F24D-71CD-5AA37485F2E3}"/>
              </a:ext>
            </a:extLst>
          </p:cNvPr>
          <p:cNvPicPr>
            <a:picLocks noChangeAspect="1"/>
          </p:cNvPicPr>
          <p:nvPr/>
        </p:nvPicPr>
        <p:blipFill>
          <a:blip r:embed="rId5"/>
          <a:stretch>
            <a:fillRect/>
          </a:stretch>
        </p:blipFill>
        <p:spPr>
          <a:xfrm>
            <a:off x="3938286" y="1642169"/>
            <a:ext cx="4315427" cy="1495634"/>
          </a:xfrm>
          <a:prstGeom prst="rect">
            <a:avLst/>
          </a:prstGeom>
        </p:spPr>
      </p:pic>
    </p:spTree>
    <p:extLst>
      <p:ext uri="{BB962C8B-B14F-4D97-AF65-F5344CB8AC3E}">
        <p14:creationId xmlns:p14="http://schemas.microsoft.com/office/powerpoint/2010/main" val="86601540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9" name="灯片编号占位符 2">
            <a:extLst>
              <a:ext uri="{FF2B5EF4-FFF2-40B4-BE49-F238E27FC236}">
                <a16:creationId xmlns:a16="http://schemas.microsoft.com/office/drawing/2014/main" id="{5511B23F-2851-B791-AEC6-90E78B018671}"/>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12</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0" name="图片 19">
            <a:extLst>
              <a:ext uri="{FF2B5EF4-FFF2-40B4-BE49-F238E27FC236}">
                <a16:creationId xmlns:a16="http://schemas.microsoft.com/office/drawing/2014/main" id="{BFFA1700-ACE6-B1F5-D997-6594F89183A7}"/>
              </a:ext>
            </a:extLst>
          </p:cNvPr>
          <p:cNvPicPr>
            <a:picLocks noChangeAspect="1"/>
          </p:cNvPicPr>
          <p:nvPr/>
        </p:nvPicPr>
        <p:blipFill>
          <a:blip r:embed="rId3"/>
          <a:srcRect/>
          <a:stretch/>
        </p:blipFill>
        <p:spPr>
          <a:xfrm>
            <a:off x="9297318" y="290346"/>
            <a:ext cx="2600801" cy="521589"/>
          </a:xfrm>
          <a:prstGeom prst="rect">
            <a:avLst/>
          </a:prstGeom>
        </p:spPr>
      </p:pic>
      <p:sp>
        <p:nvSpPr>
          <p:cNvPr id="15" name="任意形状 12">
            <a:extLst>
              <a:ext uri="{FF2B5EF4-FFF2-40B4-BE49-F238E27FC236}">
                <a16:creationId xmlns:a16="http://schemas.microsoft.com/office/drawing/2014/main" id="{E1DE9229-A1FE-9BC7-8D7E-9FF7E4C4069A}"/>
              </a:ext>
            </a:extLst>
          </p:cNvPr>
          <p:cNvSpPr/>
          <p:nvPr/>
        </p:nvSpPr>
        <p:spPr>
          <a:xfrm>
            <a:off x="0" y="384924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56010DC1-060C-4C7D-CDAE-41B7FF645538}"/>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A0F4C019-7A43-0BD1-5C1D-288182FC6796}"/>
              </a:ext>
            </a:extLst>
          </p:cNvPr>
          <p:cNvSpPr txBox="1"/>
          <p:nvPr/>
        </p:nvSpPr>
        <p:spPr>
          <a:xfrm>
            <a:off x="25674" y="3973153"/>
            <a:ext cx="1527321" cy="369332"/>
          </a:xfrm>
          <a:prstGeom prst="rect">
            <a:avLst/>
          </a:prstGeom>
          <a:noFill/>
        </p:spPr>
        <p:txBody>
          <a:bodyPr wrap="square">
            <a:spAutoFit/>
          </a:bodyPr>
          <a:lstStyle/>
          <a:p>
            <a:r>
              <a:rPr lang="en" altLang="zh-CN" dirty="0">
                <a:solidFill>
                  <a:schemeClr val="bg1"/>
                </a:solidFill>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C0FF81DE-A00A-2467-3AF7-3BC0B77A1C3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E6236D06-FCA9-07CD-FC4E-5AD45F7989D5}"/>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17" name="图片 16">
            <a:extLst>
              <a:ext uri="{FF2B5EF4-FFF2-40B4-BE49-F238E27FC236}">
                <a16:creationId xmlns:a16="http://schemas.microsoft.com/office/drawing/2014/main" id="{ACC73F89-B25D-3D59-069D-BAF9C9911CCD}"/>
              </a:ext>
            </a:extLst>
          </p:cNvPr>
          <p:cNvPicPr>
            <a:picLocks noChangeAspect="1"/>
          </p:cNvPicPr>
          <p:nvPr/>
        </p:nvPicPr>
        <p:blipFill>
          <a:blip r:embed="rId4"/>
          <a:stretch>
            <a:fillRect/>
          </a:stretch>
        </p:blipFill>
        <p:spPr>
          <a:xfrm>
            <a:off x="8352508" y="179562"/>
            <a:ext cx="743156" cy="743156"/>
          </a:xfrm>
          <a:prstGeom prst="rect">
            <a:avLst/>
          </a:prstGeom>
        </p:spPr>
      </p:pic>
      <p:pic>
        <p:nvPicPr>
          <p:cNvPr id="3" name="图片 2">
            <a:extLst>
              <a:ext uri="{FF2B5EF4-FFF2-40B4-BE49-F238E27FC236}">
                <a16:creationId xmlns:a16="http://schemas.microsoft.com/office/drawing/2014/main" id="{D2FC3C29-C292-A2AD-33CB-AD6C7906707C}"/>
              </a:ext>
            </a:extLst>
          </p:cNvPr>
          <p:cNvPicPr>
            <a:picLocks noChangeAspect="1"/>
          </p:cNvPicPr>
          <p:nvPr/>
        </p:nvPicPr>
        <p:blipFill>
          <a:blip r:embed="rId5"/>
          <a:stretch>
            <a:fillRect/>
          </a:stretch>
        </p:blipFill>
        <p:spPr>
          <a:xfrm>
            <a:off x="7334248" y="1642169"/>
            <a:ext cx="3400900" cy="1552792"/>
          </a:xfrm>
          <a:prstGeom prst="rect">
            <a:avLst/>
          </a:prstGeom>
        </p:spPr>
      </p:pic>
      <p:pic>
        <p:nvPicPr>
          <p:cNvPr id="5" name="图片 4">
            <a:extLst>
              <a:ext uri="{FF2B5EF4-FFF2-40B4-BE49-F238E27FC236}">
                <a16:creationId xmlns:a16="http://schemas.microsoft.com/office/drawing/2014/main" id="{AF059F63-CFA4-BE17-CF45-715E62039DDF}"/>
              </a:ext>
            </a:extLst>
          </p:cNvPr>
          <p:cNvPicPr>
            <a:picLocks noChangeAspect="1"/>
          </p:cNvPicPr>
          <p:nvPr/>
        </p:nvPicPr>
        <p:blipFill>
          <a:blip r:embed="rId6"/>
          <a:stretch>
            <a:fillRect/>
          </a:stretch>
        </p:blipFill>
        <p:spPr>
          <a:xfrm>
            <a:off x="2109486" y="1642169"/>
            <a:ext cx="4315427" cy="1495634"/>
          </a:xfrm>
          <a:prstGeom prst="rect">
            <a:avLst/>
          </a:prstGeom>
        </p:spPr>
      </p:pic>
    </p:spTree>
    <p:extLst>
      <p:ext uri="{BB962C8B-B14F-4D97-AF65-F5344CB8AC3E}">
        <p14:creationId xmlns:p14="http://schemas.microsoft.com/office/powerpoint/2010/main" val="331964112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2" name="椭圆 1">
            <a:extLst>
              <a:ext uri="{FF2B5EF4-FFF2-40B4-BE49-F238E27FC236}">
                <a16:creationId xmlns:a16="http://schemas.microsoft.com/office/drawing/2014/main" id="{AD7EFED9-085C-ED0B-F5F6-188AB50DBBF1}"/>
              </a:ext>
            </a:extLst>
          </p:cNvPr>
          <p:cNvSpPr/>
          <p:nvPr/>
        </p:nvSpPr>
        <p:spPr>
          <a:xfrm>
            <a:off x="2758054" y="3006719"/>
            <a:ext cx="1544496" cy="1544496"/>
          </a:xfrm>
          <a:prstGeom prst="ellipse">
            <a:avLst/>
          </a:pr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atin typeface="Times New Roman" panose="02020603050405020304" pitchFamily="18" charset="0"/>
              <a:cs typeface="Times New Roman" panose="02020603050405020304" pitchFamily="18" charset="0"/>
            </a:endParaRPr>
          </a:p>
        </p:txBody>
      </p:sp>
      <p:sp>
        <p:nvSpPr>
          <p:cNvPr id="3" name="writing-letter_100746">
            <a:extLst>
              <a:ext uri="{FF2B5EF4-FFF2-40B4-BE49-F238E27FC236}">
                <a16:creationId xmlns:a16="http://schemas.microsoft.com/office/drawing/2014/main" id="{C0D1A584-E430-2314-02D3-84390BA4E40A}"/>
              </a:ext>
            </a:extLst>
          </p:cNvPr>
          <p:cNvSpPr>
            <a:spLocks noChangeAspect="1"/>
          </p:cNvSpPr>
          <p:nvPr/>
        </p:nvSpPr>
        <p:spPr>
          <a:xfrm>
            <a:off x="3316435" y="3499358"/>
            <a:ext cx="479986" cy="506952"/>
          </a:xfrm>
          <a:custGeom>
            <a:avLst/>
            <a:gdLst>
              <a:gd name="connsiteX0" fmla="*/ 96184 w 575249"/>
              <a:gd name="connsiteY0" fmla="*/ 306085 h 607568"/>
              <a:gd name="connsiteX1" fmla="*/ 79590 w 575249"/>
              <a:gd name="connsiteY1" fmla="*/ 322655 h 607568"/>
              <a:gd name="connsiteX2" fmla="*/ 96184 w 575249"/>
              <a:gd name="connsiteY2" fmla="*/ 339225 h 607568"/>
              <a:gd name="connsiteX3" fmla="*/ 209422 w 575249"/>
              <a:gd name="connsiteY3" fmla="*/ 339225 h 607568"/>
              <a:gd name="connsiteX4" fmla="*/ 226016 w 575249"/>
              <a:gd name="connsiteY4" fmla="*/ 322655 h 607568"/>
              <a:gd name="connsiteX5" fmla="*/ 209422 w 575249"/>
              <a:gd name="connsiteY5" fmla="*/ 306085 h 607568"/>
              <a:gd name="connsiteX6" fmla="*/ 96184 w 575249"/>
              <a:gd name="connsiteY6" fmla="*/ 192857 h 607568"/>
              <a:gd name="connsiteX7" fmla="*/ 79590 w 575249"/>
              <a:gd name="connsiteY7" fmla="*/ 209427 h 607568"/>
              <a:gd name="connsiteX8" fmla="*/ 96184 w 575249"/>
              <a:gd name="connsiteY8" fmla="*/ 225843 h 607568"/>
              <a:gd name="connsiteX9" fmla="*/ 335875 w 575249"/>
              <a:gd name="connsiteY9" fmla="*/ 225843 h 607568"/>
              <a:gd name="connsiteX10" fmla="*/ 352315 w 575249"/>
              <a:gd name="connsiteY10" fmla="*/ 209427 h 607568"/>
              <a:gd name="connsiteX11" fmla="*/ 335875 w 575249"/>
              <a:gd name="connsiteY11" fmla="*/ 192857 h 607568"/>
              <a:gd name="connsiteX12" fmla="*/ 96184 w 575249"/>
              <a:gd name="connsiteY12" fmla="*/ 117371 h 607568"/>
              <a:gd name="connsiteX13" fmla="*/ 79590 w 575249"/>
              <a:gd name="connsiteY13" fmla="*/ 133941 h 607568"/>
              <a:gd name="connsiteX14" fmla="*/ 96184 w 575249"/>
              <a:gd name="connsiteY14" fmla="*/ 150358 h 607568"/>
              <a:gd name="connsiteX15" fmla="*/ 209422 w 575249"/>
              <a:gd name="connsiteY15" fmla="*/ 150358 h 607568"/>
              <a:gd name="connsiteX16" fmla="*/ 226016 w 575249"/>
              <a:gd name="connsiteY16" fmla="*/ 133941 h 607568"/>
              <a:gd name="connsiteX17" fmla="*/ 209422 w 575249"/>
              <a:gd name="connsiteY17" fmla="*/ 117371 h 607568"/>
              <a:gd name="connsiteX18" fmla="*/ 555428 w 575249"/>
              <a:gd name="connsiteY18" fmla="*/ 65485 h 607568"/>
              <a:gd name="connsiteX19" fmla="*/ 561882 w 575249"/>
              <a:gd name="connsiteY19" fmla="*/ 66559 h 607568"/>
              <a:gd name="connsiteX20" fmla="*/ 575249 w 575249"/>
              <a:gd name="connsiteY20" fmla="*/ 85430 h 607568"/>
              <a:gd name="connsiteX21" fmla="*/ 575249 w 575249"/>
              <a:gd name="connsiteY21" fmla="*/ 194819 h 607568"/>
              <a:gd name="connsiteX22" fmla="*/ 570947 w 575249"/>
              <a:gd name="connsiteY22" fmla="*/ 207399 h 607568"/>
              <a:gd name="connsiteX23" fmla="*/ 424979 w 575249"/>
              <a:gd name="connsiteY23" fmla="*/ 389817 h 607568"/>
              <a:gd name="connsiteX24" fmla="*/ 409307 w 575249"/>
              <a:gd name="connsiteY24" fmla="*/ 397181 h 607568"/>
              <a:gd name="connsiteX25" fmla="*/ 338014 w 575249"/>
              <a:gd name="connsiteY25" fmla="*/ 397181 h 607568"/>
              <a:gd name="connsiteX26" fmla="*/ 315581 w 575249"/>
              <a:gd name="connsiteY26" fmla="*/ 426024 h 607568"/>
              <a:gd name="connsiteX27" fmla="*/ 299755 w 575249"/>
              <a:gd name="connsiteY27" fmla="*/ 433695 h 607568"/>
              <a:gd name="connsiteX28" fmla="*/ 287617 w 575249"/>
              <a:gd name="connsiteY28" fmla="*/ 429553 h 607568"/>
              <a:gd name="connsiteX29" fmla="*/ 284083 w 575249"/>
              <a:gd name="connsiteY29" fmla="*/ 401630 h 607568"/>
              <a:gd name="connsiteX30" fmla="*/ 539602 w 575249"/>
              <a:gd name="connsiteY30" fmla="*/ 73156 h 607568"/>
              <a:gd name="connsiteX31" fmla="*/ 555428 w 575249"/>
              <a:gd name="connsiteY31" fmla="*/ 65485 h 607568"/>
              <a:gd name="connsiteX32" fmla="*/ 20589 w 575249"/>
              <a:gd name="connsiteY32" fmla="*/ 0 h 607568"/>
              <a:gd name="connsiteX33" fmla="*/ 474004 w 575249"/>
              <a:gd name="connsiteY33" fmla="*/ 0 h 607568"/>
              <a:gd name="connsiteX34" fmla="*/ 494593 w 575249"/>
              <a:gd name="connsiteY34" fmla="*/ 20559 h 607568"/>
              <a:gd name="connsiteX35" fmla="*/ 494593 w 575249"/>
              <a:gd name="connsiteY35" fmla="*/ 77173 h 607568"/>
              <a:gd name="connsiteX36" fmla="*/ 257975 w 575249"/>
              <a:gd name="connsiteY36" fmla="*/ 381418 h 607568"/>
              <a:gd name="connsiteX37" fmla="*/ 247220 w 575249"/>
              <a:gd name="connsiteY37" fmla="*/ 420388 h 607568"/>
              <a:gd name="connsiteX38" fmla="*/ 267348 w 575249"/>
              <a:gd name="connsiteY38" fmla="*/ 455676 h 607568"/>
              <a:gd name="connsiteX39" fmla="*/ 299767 w 575249"/>
              <a:gd name="connsiteY39" fmla="*/ 466723 h 607568"/>
              <a:gd name="connsiteX40" fmla="*/ 341713 w 575249"/>
              <a:gd name="connsiteY40" fmla="*/ 446317 h 607568"/>
              <a:gd name="connsiteX41" fmla="*/ 354159 w 575249"/>
              <a:gd name="connsiteY41" fmla="*/ 430361 h 607568"/>
              <a:gd name="connsiteX42" fmla="*/ 409318 w 575249"/>
              <a:gd name="connsiteY42" fmla="*/ 430361 h 607568"/>
              <a:gd name="connsiteX43" fmla="*/ 450803 w 575249"/>
              <a:gd name="connsiteY43" fmla="*/ 410415 h 607568"/>
              <a:gd name="connsiteX44" fmla="*/ 494593 w 575249"/>
              <a:gd name="connsiteY44" fmla="*/ 355642 h 607568"/>
              <a:gd name="connsiteX45" fmla="*/ 494593 w 575249"/>
              <a:gd name="connsiteY45" fmla="*/ 587009 h 607568"/>
              <a:gd name="connsiteX46" fmla="*/ 474004 w 575249"/>
              <a:gd name="connsiteY46" fmla="*/ 607568 h 607568"/>
              <a:gd name="connsiteX47" fmla="*/ 20589 w 575249"/>
              <a:gd name="connsiteY47" fmla="*/ 607568 h 607568"/>
              <a:gd name="connsiteX48" fmla="*/ 0 w 575249"/>
              <a:gd name="connsiteY48" fmla="*/ 587009 h 607568"/>
              <a:gd name="connsiteX49" fmla="*/ 0 w 575249"/>
              <a:gd name="connsiteY49" fmla="*/ 20559 h 607568"/>
              <a:gd name="connsiteX50" fmla="*/ 20589 w 575249"/>
              <a:gd name="connsiteY50" fmla="*/ 0 h 6075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575249" h="607568">
                <a:moveTo>
                  <a:pt x="96184" y="306085"/>
                </a:moveTo>
                <a:cubicBezTo>
                  <a:pt x="86965" y="306085"/>
                  <a:pt x="79590" y="313603"/>
                  <a:pt x="79590" y="322655"/>
                </a:cubicBezTo>
                <a:cubicBezTo>
                  <a:pt x="79590" y="331708"/>
                  <a:pt x="86965" y="339225"/>
                  <a:pt x="96184" y="339225"/>
                </a:cubicBezTo>
                <a:lnTo>
                  <a:pt x="209422" y="339225"/>
                </a:lnTo>
                <a:cubicBezTo>
                  <a:pt x="218641" y="339225"/>
                  <a:pt x="226016" y="331708"/>
                  <a:pt x="226016" y="322655"/>
                </a:cubicBezTo>
                <a:cubicBezTo>
                  <a:pt x="226016" y="313603"/>
                  <a:pt x="218641" y="306085"/>
                  <a:pt x="209422" y="306085"/>
                </a:cubicBezTo>
                <a:close/>
                <a:moveTo>
                  <a:pt x="96184" y="192857"/>
                </a:moveTo>
                <a:cubicBezTo>
                  <a:pt x="86965" y="192857"/>
                  <a:pt x="79590" y="200221"/>
                  <a:pt x="79590" y="209427"/>
                </a:cubicBezTo>
                <a:cubicBezTo>
                  <a:pt x="79590" y="218479"/>
                  <a:pt x="86965" y="225843"/>
                  <a:pt x="96184" y="225843"/>
                </a:cubicBezTo>
                <a:lnTo>
                  <a:pt x="335875" y="225843"/>
                </a:lnTo>
                <a:cubicBezTo>
                  <a:pt x="344940" y="225843"/>
                  <a:pt x="352315" y="218479"/>
                  <a:pt x="352315" y="209427"/>
                </a:cubicBezTo>
                <a:cubicBezTo>
                  <a:pt x="352315" y="200221"/>
                  <a:pt x="344940" y="192857"/>
                  <a:pt x="335875" y="192857"/>
                </a:cubicBezTo>
                <a:close/>
                <a:moveTo>
                  <a:pt x="96184" y="117371"/>
                </a:moveTo>
                <a:cubicBezTo>
                  <a:pt x="86965" y="117371"/>
                  <a:pt x="79590" y="124736"/>
                  <a:pt x="79590" y="133941"/>
                </a:cubicBezTo>
                <a:cubicBezTo>
                  <a:pt x="79590" y="142993"/>
                  <a:pt x="86965" y="150358"/>
                  <a:pt x="96184" y="150358"/>
                </a:cubicBezTo>
                <a:lnTo>
                  <a:pt x="209422" y="150358"/>
                </a:lnTo>
                <a:cubicBezTo>
                  <a:pt x="218641" y="150358"/>
                  <a:pt x="226016" y="142993"/>
                  <a:pt x="226016" y="133941"/>
                </a:cubicBezTo>
                <a:cubicBezTo>
                  <a:pt x="226016" y="124736"/>
                  <a:pt x="218641" y="117371"/>
                  <a:pt x="209422" y="117371"/>
                </a:cubicBezTo>
                <a:close/>
                <a:moveTo>
                  <a:pt x="555428" y="65485"/>
                </a:moveTo>
                <a:cubicBezTo>
                  <a:pt x="557579" y="65485"/>
                  <a:pt x="559730" y="65792"/>
                  <a:pt x="561882" y="66559"/>
                </a:cubicBezTo>
                <a:cubicBezTo>
                  <a:pt x="569871" y="69321"/>
                  <a:pt x="575249" y="76838"/>
                  <a:pt x="575249" y="85430"/>
                </a:cubicBezTo>
                <a:lnTo>
                  <a:pt x="575249" y="194819"/>
                </a:lnTo>
                <a:cubicBezTo>
                  <a:pt x="575249" y="199421"/>
                  <a:pt x="573713" y="203871"/>
                  <a:pt x="570947" y="207399"/>
                </a:cubicBezTo>
                <a:lnTo>
                  <a:pt x="424979" y="389817"/>
                </a:lnTo>
                <a:cubicBezTo>
                  <a:pt x="421138" y="394419"/>
                  <a:pt x="415453" y="397181"/>
                  <a:pt x="409307" y="397181"/>
                </a:cubicBezTo>
                <a:lnTo>
                  <a:pt x="338014" y="397181"/>
                </a:lnTo>
                <a:lnTo>
                  <a:pt x="315581" y="426024"/>
                </a:lnTo>
                <a:cubicBezTo>
                  <a:pt x="311586" y="431087"/>
                  <a:pt x="305747" y="433695"/>
                  <a:pt x="299755" y="433695"/>
                </a:cubicBezTo>
                <a:cubicBezTo>
                  <a:pt x="295453" y="433695"/>
                  <a:pt x="291150" y="432314"/>
                  <a:pt x="287617" y="429553"/>
                </a:cubicBezTo>
                <a:cubicBezTo>
                  <a:pt x="278859" y="422802"/>
                  <a:pt x="277322" y="410222"/>
                  <a:pt x="284083" y="401630"/>
                </a:cubicBezTo>
                <a:lnTo>
                  <a:pt x="539602" y="73156"/>
                </a:lnTo>
                <a:cubicBezTo>
                  <a:pt x="543444" y="68247"/>
                  <a:pt x="549282" y="65485"/>
                  <a:pt x="555428" y="65485"/>
                </a:cubicBezTo>
                <a:close/>
                <a:moveTo>
                  <a:pt x="20589" y="0"/>
                </a:moveTo>
                <a:lnTo>
                  <a:pt x="474004" y="0"/>
                </a:lnTo>
                <a:cubicBezTo>
                  <a:pt x="485374" y="0"/>
                  <a:pt x="494593" y="9206"/>
                  <a:pt x="494593" y="20559"/>
                </a:cubicBezTo>
                <a:lnTo>
                  <a:pt x="494593" y="77173"/>
                </a:lnTo>
                <a:lnTo>
                  <a:pt x="257975" y="381418"/>
                </a:lnTo>
                <a:cubicBezTo>
                  <a:pt x="249217" y="392464"/>
                  <a:pt x="245530" y="406426"/>
                  <a:pt x="247220" y="420388"/>
                </a:cubicBezTo>
                <a:cubicBezTo>
                  <a:pt x="248910" y="434503"/>
                  <a:pt x="256131" y="446931"/>
                  <a:pt x="267348" y="455676"/>
                </a:cubicBezTo>
                <a:cubicBezTo>
                  <a:pt x="276566" y="462887"/>
                  <a:pt x="288090" y="466723"/>
                  <a:pt x="299767" y="466723"/>
                </a:cubicBezTo>
                <a:cubicBezTo>
                  <a:pt x="316361" y="466723"/>
                  <a:pt x="331572" y="459358"/>
                  <a:pt x="341713" y="446317"/>
                </a:cubicBezTo>
                <a:lnTo>
                  <a:pt x="354159" y="430361"/>
                </a:lnTo>
                <a:lnTo>
                  <a:pt x="409318" y="430361"/>
                </a:lnTo>
                <a:cubicBezTo>
                  <a:pt x="425605" y="430361"/>
                  <a:pt x="440663" y="422996"/>
                  <a:pt x="450803" y="410415"/>
                </a:cubicBezTo>
                <a:lnTo>
                  <a:pt x="494593" y="355642"/>
                </a:lnTo>
                <a:lnTo>
                  <a:pt x="494593" y="587009"/>
                </a:lnTo>
                <a:cubicBezTo>
                  <a:pt x="494593" y="598362"/>
                  <a:pt x="485374" y="607568"/>
                  <a:pt x="474004" y="607568"/>
                </a:cubicBezTo>
                <a:lnTo>
                  <a:pt x="20589" y="607568"/>
                </a:lnTo>
                <a:cubicBezTo>
                  <a:pt x="9219" y="607568"/>
                  <a:pt x="0" y="598362"/>
                  <a:pt x="0" y="587009"/>
                </a:cubicBezTo>
                <a:lnTo>
                  <a:pt x="0" y="20559"/>
                </a:lnTo>
                <a:cubicBezTo>
                  <a:pt x="0" y="9206"/>
                  <a:pt x="9219" y="0"/>
                  <a:pt x="20589"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cxnSp>
        <p:nvCxnSpPr>
          <p:cNvPr id="5" name="直线连接符 4">
            <a:extLst>
              <a:ext uri="{FF2B5EF4-FFF2-40B4-BE49-F238E27FC236}">
                <a16:creationId xmlns:a16="http://schemas.microsoft.com/office/drawing/2014/main" id="{A94D1857-C7E4-F1CB-70DE-A1BE7BB826C6}"/>
              </a:ext>
            </a:extLst>
          </p:cNvPr>
          <p:cNvCxnSpPr>
            <a:cxnSpLocks/>
          </p:cNvCxnSpPr>
          <p:nvPr/>
        </p:nvCxnSpPr>
        <p:spPr>
          <a:xfrm>
            <a:off x="5177294" y="1624852"/>
            <a:ext cx="0" cy="4308231"/>
          </a:xfrm>
          <a:prstGeom prst="line">
            <a:avLst/>
          </a:prstGeom>
          <a:ln w="0">
            <a:gradFill>
              <a:gsLst>
                <a:gs pos="75009">
                  <a:schemeClr val="accent1">
                    <a:alpha val="74031"/>
                  </a:schemeClr>
                </a:gs>
                <a:gs pos="33000">
                  <a:schemeClr val="accent1">
                    <a:alpha val="85000"/>
                  </a:schemeClr>
                </a:gs>
                <a:gs pos="0">
                  <a:schemeClr val="accent1">
                    <a:alpha val="0"/>
                  </a:schemeClr>
                </a:gs>
                <a:gs pos="100000">
                  <a:schemeClr val="accent1">
                    <a:alpha val="0"/>
                  </a:schemeClr>
                </a:gs>
              </a:gsLst>
              <a:lin ang="5400000" scaled="1"/>
            </a:gradFill>
          </a:ln>
        </p:spPr>
        <p:style>
          <a:lnRef idx="1">
            <a:schemeClr val="accent1"/>
          </a:lnRef>
          <a:fillRef idx="0">
            <a:schemeClr val="accent1"/>
          </a:fillRef>
          <a:effectRef idx="0">
            <a:schemeClr val="accent1"/>
          </a:effectRef>
          <a:fontRef idx="minor">
            <a:schemeClr val="tx1"/>
          </a:fontRef>
        </p:style>
      </p:cxnSp>
      <p:sp>
        <p:nvSpPr>
          <p:cNvPr id="11" name="椭圆 10">
            <a:extLst>
              <a:ext uri="{FF2B5EF4-FFF2-40B4-BE49-F238E27FC236}">
                <a16:creationId xmlns:a16="http://schemas.microsoft.com/office/drawing/2014/main" id="{BE851D49-608D-3C0D-9350-C4A558933443}"/>
              </a:ext>
            </a:extLst>
          </p:cNvPr>
          <p:cNvSpPr/>
          <p:nvPr/>
        </p:nvSpPr>
        <p:spPr>
          <a:xfrm>
            <a:off x="5062994" y="2592006"/>
            <a:ext cx="228600" cy="228600"/>
          </a:xfrm>
          <a:prstGeom prst="ellipse">
            <a:avLst/>
          </a:prstGeom>
          <a:solidFill>
            <a:srgbClr val="259FC8"/>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atin typeface="Times New Roman" panose="02020603050405020304" pitchFamily="18" charset="0"/>
              <a:cs typeface="Times New Roman" panose="02020603050405020304" pitchFamily="18" charset="0"/>
            </a:endParaRPr>
          </a:p>
        </p:txBody>
      </p:sp>
      <p:sp>
        <p:nvSpPr>
          <p:cNvPr id="16" name="文本框 15">
            <a:extLst>
              <a:ext uri="{FF2B5EF4-FFF2-40B4-BE49-F238E27FC236}">
                <a16:creationId xmlns:a16="http://schemas.microsoft.com/office/drawing/2014/main" id="{CF5F483E-1930-155E-6591-35335D747D38}"/>
              </a:ext>
            </a:extLst>
          </p:cNvPr>
          <p:cNvSpPr txBox="1"/>
          <p:nvPr/>
        </p:nvSpPr>
        <p:spPr>
          <a:xfrm>
            <a:off x="5586753" y="2356811"/>
            <a:ext cx="5869611" cy="2935675"/>
          </a:xfrm>
          <a:prstGeom prst="rect">
            <a:avLst/>
          </a:prstGeom>
          <a:noFill/>
        </p:spPr>
        <p:txBody>
          <a:bodyPr wrap="square" rtlCol="0">
            <a:spAutoFit/>
          </a:bodyPr>
          <a:lstStyle/>
          <a:p>
            <a:pPr>
              <a:lnSpc>
                <a:spcPct val="130000"/>
              </a:lnSpc>
              <a:buSzPct val="80000"/>
            </a:pPr>
            <a:r>
              <a:rPr kumimoji="1" lang="en-US" altLang="zh-CN" dirty="0">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rPr>
              <a:t>This study first constructed a Teaching Intonation Assessment (TIA) dataset. This dataset is a high-quality and difficult benchmark dataset with the characteristics of rich disciplines, diverse data, and realistic classroom contexts. In order to test the validity of this dataset, we also proposed the Teaching Intonation Assessment Model (TIAM) based on low-level and deep-level features of speech.</a:t>
            </a:r>
            <a:endParaRPr kumimoji="1" lang="en" altLang="zh-CN" dirty="0">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endParaRPr>
          </a:p>
        </p:txBody>
      </p:sp>
      <p:sp>
        <p:nvSpPr>
          <p:cNvPr id="20" name="灯片编号占位符 2">
            <a:extLst>
              <a:ext uri="{FF2B5EF4-FFF2-40B4-BE49-F238E27FC236}">
                <a16:creationId xmlns:a16="http://schemas.microsoft.com/office/drawing/2014/main" id="{E9E6553B-3BD7-5E9E-5EAD-7643AE39635C}"/>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13</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sp>
        <p:nvSpPr>
          <p:cNvPr id="21" name="任意形状 12">
            <a:extLst>
              <a:ext uri="{FF2B5EF4-FFF2-40B4-BE49-F238E27FC236}">
                <a16:creationId xmlns:a16="http://schemas.microsoft.com/office/drawing/2014/main" id="{2622A01C-1F85-6E31-0C7F-C1C01552210A}"/>
              </a:ext>
            </a:extLst>
          </p:cNvPr>
          <p:cNvSpPr/>
          <p:nvPr/>
        </p:nvSpPr>
        <p:spPr>
          <a:xfrm>
            <a:off x="0" y="4830318"/>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D0EDBD14-1693-685E-7B42-E4C6D3EF2AFC}"/>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5583110D-8BAE-E03C-805D-C7D580D4EEB2}"/>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FBFA057C-AE7D-6A63-4173-C1672A882D87}"/>
              </a:ext>
            </a:extLst>
          </p:cNvPr>
          <p:cNvSpPr txBox="1"/>
          <p:nvPr/>
        </p:nvSpPr>
        <p:spPr>
          <a:xfrm>
            <a:off x="25674" y="4961054"/>
            <a:ext cx="1386147" cy="369332"/>
          </a:xfrm>
          <a:prstGeom prst="rect">
            <a:avLst/>
          </a:prstGeom>
          <a:noFill/>
        </p:spPr>
        <p:txBody>
          <a:bodyPr wrap="square">
            <a:spAutoFit/>
          </a:bodyPr>
          <a:lstStyle/>
          <a:p>
            <a:r>
              <a:rPr lang="en" altLang="zh-CN" sz="1800" dirty="0">
                <a:solidFill>
                  <a:srgbClr val="FFFFFF"/>
                </a:solidFill>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12B145D1-DF93-2243-B91F-C8127245AF83}"/>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26" name="图片 25">
            <a:extLst>
              <a:ext uri="{FF2B5EF4-FFF2-40B4-BE49-F238E27FC236}">
                <a16:creationId xmlns:a16="http://schemas.microsoft.com/office/drawing/2014/main" id="{3010D8F3-66C4-2763-5B77-8599DCF93465}"/>
              </a:ext>
            </a:extLst>
          </p:cNvPr>
          <p:cNvPicPr>
            <a:picLocks noChangeAspect="1"/>
          </p:cNvPicPr>
          <p:nvPr/>
        </p:nvPicPr>
        <p:blipFill>
          <a:blip r:embed="rId3"/>
          <a:srcRect/>
          <a:stretch/>
        </p:blipFill>
        <p:spPr>
          <a:xfrm>
            <a:off x="9297318" y="290346"/>
            <a:ext cx="2600801" cy="521589"/>
          </a:xfrm>
          <a:prstGeom prst="rect">
            <a:avLst/>
          </a:prstGeom>
        </p:spPr>
      </p:pic>
      <p:pic>
        <p:nvPicPr>
          <p:cNvPr id="27" name="图片 26">
            <a:extLst>
              <a:ext uri="{FF2B5EF4-FFF2-40B4-BE49-F238E27FC236}">
                <a16:creationId xmlns:a16="http://schemas.microsoft.com/office/drawing/2014/main" id="{029E98E5-126E-4A6D-B066-2238ACF16F02}"/>
              </a:ext>
            </a:extLst>
          </p:cNvPr>
          <p:cNvPicPr>
            <a:picLocks noChangeAspect="1"/>
          </p:cNvPicPr>
          <p:nvPr/>
        </p:nvPicPr>
        <p:blipFill>
          <a:blip r:embed="rId4"/>
          <a:stretch>
            <a:fillRect/>
          </a:stretch>
        </p:blipFill>
        <p:spPr>
          <a:xfrm>
            <a:off x="8352508" y="179562"/>
            <a:ext cx="743156" cy="743156"/>
          </a:xfrm>
          <a:prstGeom prst="rect">
            <a:avLst/>
          </a:prstGeom>
        </p:spPr>
      </p:pic>
    </p:spTree>
    <p:extLst>
      <p:ext uri="{BB962C8B-B14F-4D97-AF65-F5344CB8AC3E}">
        <p14:creationId xmlns:p14="http://schemas.microsoft.com/office/powerpoint/2010/main" val="334491651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50"/>
                                        <p:tgtEl>
                                          <p:spTgt spid="2"/>
                                        </p:tgtEl>
                                      </p:cBhvr>
                                    </p:animEffect>
                                    <p:anim calcmode="lin" valueType="num">
                                      <p:cBhvr>
                                        <p:cTn id="8" dur="250" fill="hold"/>
                                        <p:tgtEl>
                                          <p:spTgt spid="2"/>
                                        </p:tgtEl>
                                        <p:attrNameLst>
                                          <p:attrName>ppt_x</p:attrName>
                                        </p:attrNameLst>
                                      </p:cBhvr>
                                      <p:tavLst>
                                        <p:tav tm="0">
                                          <p:val>
                                            <p:strVal val="#ppt_x"/>
                                          </p:val>
                                        </p:tav>
                                        <p:tav tm="100000">
                                          <p:val>
                                            <p:strVal val="#ppt_x"/>
                                          </p:val>
                                        </p:tav>
                                      </p:tavLst>
                                    </p:anim>
                                    <p:anim calcmode="lin" valueType="num">
                                      <p:cBhvr>
                                        <p:cTn id="9" dur="25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250"/>
                                        <p:tgtEl>
                                          <p:spTgt spid="3"/>
                                        </p:tgtEl>
                                      </p:cBhvr>
                                    </p:animEffect>
                                    <p:anim calcmode="lin" valueType="num">
                                      <p:cBhvr>
                                        <p:cTn id="13" dur="250" fill="hold"/>
                                        <p:tgtEl>
                                          <p:spTgt spid="3"/>
                                        </p:tgtEl>
                                        <p:attrNameLst>
                                          <p:attrName>ppt_x</p:attrName>
                                        </p:attrNameLst>
                                      </p:cBhvr>
                                      <p:tavLst>
                                        <p:tav tm="0">
                                          <p:val>
                                            <p:strVal val="#ppt_x"/>
                                          </p:val>
                                        </p:tav>
                                        <p:tav tm="100000">
                                          <p:val>
                                            <p:strVal val="#ppt_x"/>
                                          </p:val>
                                        </p:tav>
                                      </p:tavLst>
                                    </p:anim>
                                    <p:anim calcmode="lin" valueType="num">
                                      <p:cBhvr>
                                        <p:cTn id="14" dur="25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250"/>
                                        <p:tgtEl>
                                          <p:spTgt spid="5"/>
                                        </p:tgtEl>
                                      </p:cBhvr>
                                    </p:animEffect>
                                    <p:anim calcmode="lin" valueType="num">
                                      <p:cBhvr>
                                        <p:cTn id="18" dur="250" fill="hold"/>
                                        <p:tgtEl>
                                          <p:spTgt spid="5"/>
                                        </p:tgtEl>
                                        <p:attrNameLst>
                                          <p:attrName>ppt_x</p:attrName>
                                        </p:attrNameLst>
                                      </p:cBhvr>
                                      <p:tavLst>
                                        <p:tav tm="0">
                                          <p:val>
                                            <p:strVal val="#ppt_x"/>
                                          </p:val>
                                        </p:tav>
                                        <p:tav tm="100000">
                                          <p:val>
                                            <p:strVal val="#ppt_x"/>
                                          </p:val>
                                        </p:tav>
                                      </p:tavLst>
                                    </p:anim>
                                    <p:anim calcmode="lin" valueType="num">
                                      <p:cBhvr>
                                        <p:cTn id="19" dur="25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250"/>
                                        <p:tgtEl>
                                          <p:spTgt spid="11"/>
                                        </p:tgtEl>
                                      </p:cBhvr>
                                    </p:animEffect>
                                    <p:anim calcmode="lin" valueType="num">
                                      <p:cBhvr>
                                        <p:cTn id="23" dur="250" fill="hold"/>
                                        <p:tgtEl>
                                          <p:spTgt spid="11"/>
                                        </p:tgtEl>
                                        <p:attrNameLst>
                                          <p:attrName>ppt_x</p:attrName>
                                        </p:attrNameLst>
                                      </p:cBhvr>
                                      <p:tavLst>
                                        <p:tav tm="0">
                                          <p:val>
                                            <p:strVal val="#ppt_x"/>
                                          </p:val>
                                        </p:tav>
                                        <p:tav tm="100000">
                                          <p:val>
                                            <p:strVal val="#ppt_x"/>
                                          </p:val>
                                        </p:tav>
                                      </p:tavLst>
                                    </p:anim>
                                    <p:anim calcmode="lin" valueType="num">
                                      <p:cBhvr>
                                        <p:cTn id="24" dur="250" fill="hold"/>
                                        <p:tgtEl>
                                          <p:spTgt spid="11"/>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fade">
                                      <p:cBhvr>
                                        <p:cTn id="27" dur="250"/>
                                        <p:tgtEl>
                                          <p:spTgt spid="16"/>
                                        </p:tgtEl>
                                      </p:cBhvr>
                                    </p:animEffect>
                                    <p:anim calcmode="lin" valueType="num">
                                      <p:cBhvr>
                                        <p:cTn id="28" dur="250" fill="hold"/>
                                        <p:tgtEl>
                                          <p:spTgt spid="16"/>
                                        </p:tgtEl>
                                        <p:attrNameLst>
                                          <p:attrName>ppt_x</p:attrName>
                                        </p:attrNameLst>
                                      </p:cBhvr>
                                      <p:tavLst>
                                        <p:tav tm="0">
                                          <p:val>
                                            <p:strVal val="#ppt_x"/>
                                          </p:val>
                                        </p:tav>
                                        <p:tav tm="100000">
                                          <p:val>
                                            <p:strVal val="#ppt_x"/>
                                          </p:val>
                                        </p:tav>
                                      </p:tavLst>
                                    </p:anim>
                                    <p:anim calcmode="lin" valueType="num">
                                      <p:cBhvr>
                                        <p:cTn id="29" dur="250" fill="hold"/>
                                        <p:tgtEl>
                                          <p:spTgt spid="1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1" grpId="0" animBg="1"/>
      <p:bldP spid="1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文本框 14">
            <a:extLst>
              <a:ext uri="{FF2B5EF4-FFF2-40B4-BE49-F238E27FC236}">
                <a16:creationId xmlns:a16="http://schemas.microsoft.com/office/drawing/2014/main" id="{A0303104-01CC-360A-3EAF-754ECCE078C7}"/>
              </a:ext>
            </a:extLst>
          </p:cNvPr>
          <p:cNvSpPr txBox="1"/>
          <p:nvPr/>
        </p:nvSpPr>
        <p:spPr>
          <a:xfrm>
            <a:off x="2012542" y="2488773"/>
            <a:ext cx="10179458" cy="1107996"/>
          </a:xfrm>
          <a:prstGeom prst="rect">
            <a:avLst/>
          </a:prstGeom>
          <a:noFill/>
        </p:spPr>
        <p:txBody>
          <a:bodyPr wrap="square" rtlCol="0">
            <a:spAutoFit/>
          </a:bodyPr>
          <a:lstStyle/>
          <a:p>
            <a:r>
              <a:rPr lang="en" altLang="zh-CN" sz="6600" b="1" i="0" dirty="0">
                <a:solidFill>
                  <a:srgbClr val="259FC8"/>
                </a:solidFill>
                <a:effectLst/>
                <a:latin typeface="Times New Roman" panose="02020603050405020304" pitchFamily="18" charset="0"/>
                <a:cs typeface="Times New Roman" panose="02020603050405020304" pitchFamily="18" charset="0"/>
              </a:rPr>
              <a:t>THANK</a:t>
            </a:r>
            <a:r>
              <a:rPr lang="zh-CN" altLang="en-US" sz="6600" b="1" i="0" dirty="0">
                <a:solidFill>
                  <a:srgbClr val="259FC8"/>
                </a:solidFill>
                <a:effectLst/>
                <a:latin typeface="Times New Roman" panose="02020603050405020304" pitchFamily="18" charset="0"/>
                <a:cs typeface="Times New Roman" panose="02020603050405020304" pitchFamily="18" charset="0"/>
              </a:rPr>
              <a:t> </a:t>
            </a:r>
            <a:r>
              <a:rPr lang="en-US" altLang="zh-CN" sz="6600" b="1" i="0" dirty="0">
                <a:solidFill>
                  <a:srgbClr val="259FC8"/>
                </a:solidFill>
                <a:effectLst/>
                <a:latin typeface="Times New Roman" panose="02020603050405020304" pitchFamily="18" charset="0"/>
                <a:cs typeface="Times New Roman" panose="02020603050405020304" pitchFamily="18" charset="0"/>
              </a:rPr>
              <a:t>YOU</a:t>
            </a:r>
            <a:endParaRPr kumimoji="1" lang="zh-CN" altLang="en-US" sz="6600" b="1" dirty="0">
              <a:solidFill>
                <a:srgbClr val="259FC8"/>
              </a:solidFill>
              <a:latin typeface="Times New Roman" panose="02020603050405020304" pitchFamily="18" charset="0"/>
              <a:cs typeface="Times New Roman" panose="02020603050405020304" pitchFamily="18" charset="0"/>
            </a:endParaRPr>
          </a:p>
        </p:txBody>
      </p:sp>
      <p:sp>
        <p:nvSpPr>
          <p:cNvPr id="18" name="矩形 17">
            <a:extLst>
              <a:ext uri="{FF2B5EF4-FFF2-40B4-BE49-F238E27FC236}">
                <a16:creationId xmlns:a16="http://schemas.microsoft.com/office/drawing/2014/main" id="{732AC1B7-CCCB-BAE4-0200-60D50A677CC8}"/>
              </a:ext>
            </a:extLst>
          </p:cNvPr>
          <p:cNvSpPr/>
          <p:nvPr/>
        </p:nvSpPr>
        <p:spPr>
          <a:xfrm>
            <a:off x="1183746" y="2484771"/>
            <a:ext cx="200025" cy="1116000"/>
          </a:xfrm>
          <a:prstGeom prst="rect">
            <a:avLst/>
          </a:pr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4" name="文本框 23">
            <a:extLst>
              <a:ext uri="{FF2B5EF4-FFF2-40B4-BE49-F238E27FC236}">
                <a16:creationId xmlns:a16="http://schemas.microsoft.com/office/drawing/2014/main" id="{AA84FFAB-1DAF-88A4-AEE0-C05EA15C919F}"/>
              </a:ext>
            </a:extLst>
          </p:cNvPr>
          <p:cNvSpPr txBox="1"/>
          <p:nvPr/>
        </p:nvSpPr>
        <p:spPr>
          <a:xfrm>
            <a:off x="1183745" y="3798376"/>
            <a:ext cx="10027180" cy="923330"/>
          </a:xfrm>
          <a:prstGeom prst="rect">
            <a:avLst/>
          </a:prstGeom>
          <a:noFill/>
        </p:spPr>
        <p:txBody>
          <a:bodyPr wrap="square">
            <a:spAutoFit/>
          </a:bodyPr>
          <a:lstStyle/>
          <a:p>
            <a:r>
              <a:rPr lang="en-US" altLang="zh-CN" dirty="0">
                <a:solidFill>
                  <a:schemeClr val="tx1">
                    <a:lumMod val="50000"/>
                    <a:lumOff val="50000"/>
                  </a:schemeClr>
                </a:solidFill>
                <a:latin typeface="Arial" panose="020B0604020202020204" pitchFamily="34" charset="0"/>
                <a:cs typeface="Arial" panose="020B0604020202020204" pitchFamily="34" charset="0"/>
              </a:rPr>
              <a:t>Our code and TIA dataset are now available on GitHub(</a:t>
            </a:r>
            <a:r>
              <a:rPr lang="en-US" altLang="zh-CN" i="1" dirty="0">
                <a:solidFill>
                  <a:schemeClr val="tx1">
                    <a:lumMod val="50000"/>
                    <a:lumOff val="50000"/>
                  </a:schemeClr>
                </a:solidFill>
                <a:latin typeface="Arial" panose="020B0604020202020204" pitchFamily="34" charset="0"/>
                <a:cs typeface="Arial" panose="020B0604020202020204" pitchFamily="34" charset="0"/>
                <a:hlinkClick r:id="rId3"/>
              </a:rPr>
              <a:t>https://github.com/zhangcy407/TIA</a:t>
            </a:r>
            <a:r>
              <a:rPr lang="en-US" altLang="zh-CN" i="1" dirty="0">
                <a:solidFill>
                  <a:schemeClr val="tx1">
                    <a:lumMod val="50000"/>
                    <a:lumOff val="50000"/>
                  </a:schemeClr>
                </a:solidFill>
                <a:latin typeface="Arial" panose="020B0604020202020204" pitchFamily="34" charset="0"/>
                <a:cs typeface="Arial" panose="020B0604020202020204" pitchFamily="34" charset="0"/>
              </a:rPr>
              <a:t>)</a:t>
            </a:r>
            <a:r>
              <a:rPr lang="en-US" altLang="zh-CN" dirty="0">
                <a:solidFill>
                  <a:schemeClr val="tx1">
                    <a:lumMod val="50000"/>
                    <a:lumOff val="50000"/>
                  </a:schemeClr>
                </a:solidFill>
                <a:latin typeface="Arial" panose="020B0604020202020204" pitchFamily="34" charset="0"/>
                <a:cs typeface="Arial" panose="020B0604020202020204" pitchFamily="34" charset="0"/>
              </a:rPr>
              <a:t>.</a:t>
            </a:r>
          </a:p>
          <a:p>
            <a:endParaRPr lang="en-US" altLang="zh-CN" dirty="0">
              <a:solidFill>
                <a:schemeClr val="tx1">
                  <a:lumMod val="50000"/>
                  <a:lumOff val="50000"/>
                </a:schemeClr>
              </a:solidFill>
              <a:latin typeface="Arial" panose="020B0604020202020204" pitchFamily="34" charset="0"/>
              <a:cs typeface="Arial" panose="020B0604020202020204" pitchFamily="34" charset="0"/>
            </a:endParaRPr>
          </a:p>
          <a:p>
            <a:r>
              <a:rPr lang="en-US" altLang="zh-CN" dirty="0">
                <a:solidFill>
                  <a:schemeClr val="tx1">
                    <a:lumMod val="50000"/>
                    <a:lumOff val="50000"/>
                  </a:schemeClr>
                </a:solidFill>
                <a:latin typeface="Arial" panose="020B0604020202020204" pitchFamily="34" charset="0"/>
                <a:cs typeface="Arial" panose="020B0604020202020204" pitchFamily="34" charset="0"/>
              </a:rPr>
              <a:t>You can also contact us via this email: zhanghy680@nenu.edu.cn</a:t>
            </a:r>
          </a:p>
        </p:txBody>
      </p:sp>
      <p:pic>
        <p:nvPicPr>
          <p:cNvPr id="2" name="图片 1">
            <a:extLst>
              <a:ext uri="{FF2B5EF4-FFF2-40B4-BE49-F238E27FC236}">
                <a16:creationId xmlns:a16="http://schemas.microsoft.com/office/drawing/2014/main" id="{352E0BCA-B021-593E-B4AF-B9667940D75A}"/>
              </a:ext>
            </a:extLst>
          </p:cNvPr>
          <p:cNvPicPr>
            <a:picLocks noChangeAspect="1"/>
          </p:cNvPicPr>
          <p:nvPr/>
        </p:nvPicPr>
        <p:blipFill>
          <a:blip r:embed="rId4"/>
          <a:srcRect/>
          <a:stretch/>
        </p:blipFill>
        <p:spPr>
          <a:xfrm>
            <a:off x="417634" y="357021"/>
            <a:ext cx="2600801" cy="521589"/>
          </a:xfrm>
          <a:prstGeom prst="rect">
            <a:avLst/>
          </a:prstGeom>
        </p:spPr>
      </p:pic>
      <p:sp>
        <p:nvSpPr>
          <p:cNvPr id="3" name="矩形 2">
            <a:extLst>
              <a:ext uri="{FF2B5EF4-FFF2-40B4-BE49-F238E27FC236}">
                <a16:creationId xmlns:a16="http://schemas.microsoft.com/office/drawing/2014/main" id="{7D98489E-3FA3-EE76-4FC1-323C6F31A3D2}"/>
              </a:ext>
            </a:extLst>
          </p:cNvPr>
          <p:cNvSpPr/>
          <p:nvPr/>
        </p:nvSpPr>
        <p:spPr>
          <a:xfrm>
            <a:off x="0" y="6336411"/>
            <a:ext cx="12192000" cy="521590"/>
          </a:xfrm>
          <a:prstGeom prst="rect">
            <a:avLst/>
          </a:pr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zh-CN" sz="1600" dirty="0">
                <a:latin typeface="Arial" panose="020B0604020202020204" pitchFamily="34" charset="0"/>
                <a:cs typeface="Arial" panose="020B0604020202020204" pitchFamily="34" charset="0"/>
              </a:rPr>
              <a:t>2024 IEEE International Conference on Acoustics, Speech and Signal Processing</a:t>
            </a:r>
            <a:endParaRPr kumimoji="1" lang="zh-CN" altLang="en-US" sz="1600" dirty="0">
              <a:latin typeface="Arial" panose="020B0604020202020204" pitchFamily="34" charset="0"/>
              <a:cs typeface="Arial" panose="020B0604020202020204" pitchFamily="34" charset="0"/>
            </a:endParaRPr>
          </a:p>
        </p:txBody>
      </p:sp>
      <p:cxnSp>
        <p:nvCxnSpPr>
          <p:cNvPr id="4" name="直线连接符 19">
            <a:extLst>
              <a:ext uri="{FF2B5EF4-FFF2-40B4-BE49-F238E27FC236}">
                <a16:creationId xmlns:a16="http://schemas.microsoft.com/office/drawing/2014/main" id="{D7D01D86-7E83-3446-EFC3-901371D4D448}"/>
              </a:ext>
            </a:extLst>
          </p:cNvPr>
          <p:cNvCxnSpPr>
            <a:cxnSpLocks/>
          </p:cNvCxnSpPr>
          <p:nvPr/>
        </p:nvCxnSpPr>
        <p:spPr>
          <a:xfrm>
            <a:off x="3149600" y="738674"/>
            <a:ext cx="8473440" cy="0"/>
          </a:xfrm>
          <a:prstGeom prst="line">
            <a:avLst/>
          </a:prstGeom>
          <a:ln>
            <a:solidFill>
              <a:srgbClr val="259FC8"/>
            </a:solidFill>
          </a:ln>
        </p:spPr>
        <p:style>
          <a:lnRef idx="1">
            <a:schemeClr val="accent1"/>
          </a:lnRef>
          <a:fillRef idx="0">
            <a:schemeClr val="accent1"/>
          </a:fillRef>
          <a:effectRef idx="0">
            <a:schemeClr val="accent1"/>
          </a:effectRef>
          <a:fontRef idx="minor">
            <a:schemeClr val="tx1"/>
          </a:fontRef>
        </p:style>
      </p:cxnSp>
      <p:grpSp>
        <p:nvGrpSpPr>
          <p:cNvPr id="5" name="组合 4">
            <a:extLst>
              <a:ext uri="{FF2B5EF4-FFF2-40B4-BE49-F238E27FC236}">
                <a16:creationId xmlns:a16="http://schemas.microsoft.com/office/drawing/2014/main" id="{1052F10B-DCA5-027A-5BB0-AF506E476452}"/>
              </a:ext>
            </a:extLst>
          </p:cNvPr>
          <p:cNvGrpSpPr/>
          <p:nvPr/>
        </p:nvGrpSpPr>
        <p:grpSpPr>
          <a:xfrm>
            <a:off x="4275449" y="4780752"/>
            <a:ext cx="4339584" cy="1334152"/>
            <a:chOff x="4275449" y="4780752"/>
            <a:chExt cx="4339584" cy="1334152"/>
          </a:xfrm>
        </p:grpSpPr>
        <p:pic>
          <p:nvPicPr>
            <p:cNvPr id="6" name="图片 5">
              <a:extLst>
                <a:ext uri="{FF2B5EF4-FFF2-40B4-BE49-F238E27FC236}">
                  <a16:creationId xmlns:a16="http://schemas.microsoft.com/office/drawing/2014/main" id="{0409D275-27CF-2A80-939E-B939D2F4416F}"/>
                </a:ext>
              </a:extLst>
            </p:cNvPr>
            <p:cNvPicPr>
              <a:picLocks noChangeAspect="1"/>
            </p:cNvPicPr>
            <p:nvPr/>
          </p:nvPicPr>
          <p:blipFill>
            <a:blip r:embed="rId5"/>
            <a:stretch>
              <a:fillRect/>
            </a:stretch>
          </p:blipFill>
          <p:spPr>
            <a:xfrm>
              <a:off x="4275449" y="4780752"/>
              <a:ext cx="1334151" cy="1334151"/>
            </a:xfrm>
            <a:prstGeom prst="rect">
              <a:avLst/>
            </a:prstGeom>
          </p:spPr>
        </p:pic>
        <p:pic>
          <p:nvPicPr>
            <p:cNvPr id="7" name="图片 6">
              <a:extLst>
                <a:ext uri="{FF2B5EF4-FFF2-40B4-BE49-F238E27FC236}">
                  <a16:creationId xmlns:a16="http://schemas.microsoft.com/office/drawing/2014/main" id="{F5C18D7E-EB4F-FAF9-4F57-AAA2AAF07597}"/>
                </a:ext>
              </a:extLst>
            </p:cNvPr>
            <p:cNvPicPr>
              <a:picLocks noChangeAspect="1"/>
            </p:cNvPicPr>
            <p:nvPr/>
          </p:nvPicPr>
          <p:blipFill>
            <a:blip r:embed="rId6">
              <a:clrChange>
                <a:clrFrom>
                  <a:srgbClr val="FFFFFF"/>
                </a:clrFrom>
                <a:clrTo>
                  <a:srgbClr val="FFFFFF">
                    <a:alpha val="0"/>
                  </a:srgbClr>
                </a:clrTo>
              </a:clrChange>
            </a:blip>
            <a:stretch>
              <a:fillRect/>
            </a:stretch>
          </p:blipFill>
          <p:spPr>
            <a:xfrm>
              <a:off x="6485120" y="4780752"/>
              <a:ext cx="2129913" cy="1334152"/>
            </a:xfrm>
            <a:prstGeom prst="rect">
              <a:avLst/>
            </a:prstGeom>
          </p:spPr>
        </p:pic>
      </p:grpSp>
    </p:spTree>
    <p:extLst>
      <p:ext uri="{BB962C8B-B14F-4D97-AF65-F5344CB8AC3E}">
        <p14:creationId xmlns:p14="http://schemas.microsoft.com/office/powerpoint/2010/main" val="261661236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a:extLst>
              <a:ext uri="{FF2B5EF4-FFF2-40B4-BE49-F238E27FC236}">
                <a16:creationId xmlns:a16="http://schemas.microsoft.com/office/drawing/2014/main" id="{3212545C-BE1C-EBA7-A59E-F7055C12C37B}"/>
              </a:ext>
            </a:extLst>
          </p:cNvPr>
          <p:cNvSpPr/>
          <p:nvPr/>
        </p:nvSpPr>
        <p:spPr>
          <a:xfrm flipH="1">
            <a:off x="0" y="0"/>
            <a:ext cx="4094216" cy="6858000"/>
          </a:xfrm>
          <a:prstGeom prst="rect">
            <a:avLst/>
          </a:prstGeom>
          <a:solidFill>
            <a:srgbClr val="259FC8"/>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9" name="文本框 8">
            <a:extLst>
              <a:ext uri="{FF2B5EF4-FFF2-40B4-BE49-F238E27FC236}">
                <a16:creationId xmlns:a16="http://schemas.microsoft.com/office/drawing/2014/main" id="{A88E45FE-9CB4-6D8C-7AD2-FBCBE4832290}"/>
              </a:ext>
            </a:extLst>
          </p:cNvPr>
          <p:cNvSpPr txBox="1"/>
          <p:nvPr/>
        </p:nvSpPr>
        <p:spPr>
          <a:xfrm>
            <a:off x="1713298" y="1487978"/>
            <a:ext cx="1988204" cy="646331"/>
          </a:xfrm>
          <a:prstGeom prst="rect">
            <a:avLst/>
          </a:prstGeom>
          <a:noFill/>
        </p:spPr>
        <p:txBody>
          <a:bodyPr wrap="square">
            <a:spAutoFit/>
          </a:bodyPr>
          <a:lstStyle/>
          <a:p>
            <a:r>
              <a:rPr lang="en-US" altLang="zh-CN" sz="3600" b="1" dirty="0">
                <a:solidFill>
                  <a:srgbClr val="FFFFFF"/>
                </a:solidFill>
                <a:latin typeface="Arial" panose="020B0604020202020204" pitchFamily="34" charset="0"/>
                <a:cs typeface="Arial" panose="020B0604020202020204" pitchFamily="34" charset="0"/>
              </a:rPr>
              <a:t>Outline</a:t>
            </a:r>
            <a:endParaRPr lang="zh-CN" altLang="en-US" sz="3600" b="1" dirty="0">
              <a:solidFill>
                <a:srgbClr val="FFFFFF"/>
              </a:solidFill>
              <a:latin typeface="Arial" panose="020B0604020202020204" pitchFamily="34" charset="0"/>
              <a:cs typeface="Arial" panose="020B0604020202020204" pitchFamily="34" charset="0"/>
            </a:endParaRPr>
          </a:p>
        </p:txBody>
      </p:sp>
      <p:sp>
        <p:nvSpPr>
          <p:cNvPr id="8" name="文本框 7">
            <a:extLst>
              <a:ext uri="{FF2B5EF4-FFF2-40B4-BE49-F238E27FC236}">
                <a16:creationId xmlns:a16="http://schemas.microsoft.com/office/drawing/2014/main" id="{5CE3B68C-16F0-D5ED-FF88-7913A6D25EE7}"/>
              </a:ext>
            </a:extLst>
          </p:cNvPr>
          <p:cNvSpPr txBox="1"/>
          <p:nvPr/>
        </p:nvSpPr>
        <p:spPr>
          <a:xfrm>
            <a:off x="5928040" y="1843802"/>
            <a:ext cx="4714240" cy="584775"/>
          </a:xfrm>
          <a:prstGeom prst="rect">
            <a:avLst/>
          </a:prstGeom>
          <a:noFill/>
        </p:spPr>
        <p:txBody>
          <a:bodyPr wrap="square">
            <a:spAutoFit/>
          </a:bodyPr>
          <a:lstStyle/>
          <a:p>
            <a:r>
              <a:rPr lang="zh-CN" altLang="en-US" sz="3200" dirty="0">
                <a:latin typeface="Arial" panose="020B0604020202020204" pitchFamily="34" charset="0"/>
                <a:cs typeface="Arial" panose="020B0604020202020204" pitchFamily="34" charset="0"/>
              </a:rPr>
              <a:t>Background</a:t>
            </a:r>
          </a:p>
        </p:txBody>
      </p:sp>
      <p:sp>
        <p:nvSpPr>
          <p:cNvPr id="10" name="文本框 9">
            <a:extLst>
              <a:ext uri="{FF2B5EF4-FFF2-40B4-BE49-F238E27FC236}">
                <a16:creationId xmlns:a16="http://schemas.microsoft.com/office/drawing/2014/main" id="{C9698CD4-B057-5ACD-ECF0-A097CBFECFED}"/>
              </a:ext>
            </a:extLst>
          </p:cNvPr>
          <p:cNvSpPr txBox="1"/>
          <p:nvPr/>
        </p:nvSpPr>
        <p:spPr>
          <a:xfrm>
            <a:off x="5928040" y="2830171"/>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Datasets</a:t>
            </a:r>
          </a:p>
        </p:txBody>
      </p:sp>
      <p:sp>
        <p:nvSpPr>
          <p:cNvPr id="11" name="文本框 10">
            <a:extLst>
              <a:ext uri="{FF2B5EF4-FFF2-40B4-BE49-F238E27FC236}">
                <a16:creationId xmlns:a16="http://schemas.microsoft.com/office/drawing/2014/main" id="{72EE9EFF-95C5-F499-0BFF-366D41698C23}"/>
              </a:ext>
            </a:extLst>
          </p:cNvPr>
          <p:cNvSpPr txBox="1"/>
          <p:nvPr/>
        </p:nvSpPr>
        <p:spPr>
          <a:xfrm>
            <a:off x="5928040" y="3816540"/>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Methodology</a:t>
            </a:r>
          </a:p>
        </p:txBody>
      </p:sp>
      <p:sp>
        <p:nvSpPr>
          <p:cNvPr id="12" name="文本框 11">
            <a:extLst>
              <a:ext uri="{FF2B5EF4-FFF2-40B4-BE49-F238E27FC236}">
                <a16:creationId xmlns:a16="http://schemas.microsoft.com/office/drawing/2014/main" id="{A98E314D-AC3C-3BD8-2354-64C73C68BFDD}"/>
              </a:ext>
            </a:extLst>
          </p:cNvPr>
          <p:cNvSpPr txBox="1"/>
          <p:nvPr/>
        </p:nvSpPr>
        <p:spPr>
          <a:xfrm>
            <a:off x="5928040" y="4802908"/>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Conclusion</a:t>
            </a:r>
          </a:p>
        </p:txBody>
      </p:sp>
      <p:pic>
        <p:nvPicPr>
          <p:cNvPr id="13" name="图片 12">
            <a:extLst>
              <a:ext uri="{FF2B5EF4-FFF2-40B4-BE49-F238E27FC236}">
                <a16:creationId xmlns:a16="http://schemas.microsoft.com/office/drawing/2014/main" id="{C25B5198-C15B-AF25-A9E7-DBDE2CE84136}"/>
              </a:ext>
            </a:extLst>
          </p:cNvPr>
          <p:cNvPicPr>
            <a:picLocks noChangeAspect="1"/>
          </p:cNvPicPr>
          <p:nvPr/>
        </p:nvPicPr>
        <p:blipFill>
          <a:blip r:embed="rId3"/>
          <a:srcRect/>
          <a:stretch/>
        </p:blipFill>
        <p:spPr>
          <a:xfrm>
            <a:off x="9297318" y="290346"/>
            <a:ext cx="2600801" cy="521589"/>
          </a:xfrm>
          <a:prstGeom prst="rect">
            <a:avLst/>
          </a:prstGeom>
        </p:spPr>
      </p:pic>
      <p:pic>
        <p:nvPicPr>
          <p:cNvPr id="26" name="图片 25">
            <a:extLst>
              <a:ext uri="{FF2B5EF4-FFF2-40B4-BE49-F238E27FC236}">
                <a16:creationId xmlns:a16="http://schemas.microsoft.com/office/drawing/2014/main" id="{86DBF7CD-D63A-F170-5597-04A897B26CF7}"/>
              </a:ext>
            </a:extLst>
          </p:cNvPr>
          <p:cNvPicPr>
            <a:picLocks noChangeAspect="1"/>
          </p:cNvPicPr>
          <p:nvPr/>
        </p:nvPicPr>
        <p:blipFill>
          <a:blip r:embed="rId4"/>
          <a:stretch>
            <a:fillRect/>
          </a:stretch>
        </p:blipFill>
        <p:spPr>
          <a:xfrm>
            <a:off x="8352508" y="179562"/>
            <a:ext cx="743156" cy="743156"/>
          </a:xfrm>
          <a:prstGeom prst="rect">
            <a:avLst/>
          </a:prstGeom>
        </p:spPr>
      </p:pic>
      <p:sp>
        <p:nvSpPr>
          <p:cNvPr id="27" name="文本框 26">
            <a:extLst>
              <a:ext uri="{FF2B5EF4-FFF2-40B4-BE49-F238E27FC236}">
                <a16:creationId xmlns:a16="http://schemas.microsoft.com/office/drawing/2014/main" id="{EFFC42CE-58EB-9A43-D5D6-E73740364565}"/>
              </a:ext>
            </a:extLst>
          </p:cNvPr>
          <p:cNvSpPr txBox="1"/>
          <p:nvPr/>
        </p:nvSpPr>
        <p:spPr>
          <a:xfrm>
            <a:off x="5533404" y="1841922"/>
            <a:ext cx="394636" cy="584775"/>
          </a:xfrm>
          <a:prstGeom prst="rect">
            <a:avLst/>
          </a:prstGeom>
          <a:noFill/>
        </p:spPr>
        <p:txBody>
          <a:bodyPr wrap="square">
            <a:spAutoFit/>
          </a:bodyPr>
          <a:lstStyle/>
          <a:p>
            <a:r>
              <a:rPr lang="en-US" altLang="zh-CN" sz="3200" dirty="0">
                <a:latin typeface="Arial" panose="020B0604020202020204" pitchFamily="34" charset="0"/>
                <a:cs typeface="Arial" panose="020B0604020202020204" pitchFamily="34" charset="0"/>
              </a:rPr>
              <a:t>1</a:t>
            </a:r>
            <a:endParaRPr lang="zh-CN" altLang="en-US" sz="3200" dirty="0">
              <a:latin typeface="Arial" panose="020B0604020202020204" pitchFamily="34" charset="0"/>
              <a:cs typeface="Arial" panose="020B0604020202020204" pitchFamily="34" charset="0"/>
            </a:endParaRPr>
          </a:p>
        </p:txBody>
      </p:sp>
      <p:sp>
        <p:nvSpPr>
          <p:cNvPr id="30" name="文本框 29">
            <a:extLst>
              <a:ext uri="{FF2B5EF4-FFF2-40B4-BE49-F238E27FC236}">
                <a16:creationId xmlns:a16="http://schemas.microsoft.com/office/drawing/2014/main" id="{EB063E6D-61EE-54BC-D271-620B881DA449}"/>
              </a:ext>
            </a:extLst>
          </p:cNvPr>
          <p:cNvSpPr txBox="1"/>
          <p:nvPr/>
        </p:nvSpPr>
        <p:spPr>
          <a:xfrm>
            <a:off x="5533404" y="2828290"/>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2</a:t>
            </a:r>
          </a:p>
        </p:txBody>
      </p:sp>
      <p:sp>
        <p:nvSpPr>
          <p:cNvPr id="31" name="文本框 30">
            <a:extLst>
              <a:ext uri="{FF2B5EF4-FFF2-40B4-BE49-F238E27FC236}">
                <a16:creationId xmlns:a16="http://schemas.microsoft.com/office/drawing/2014/main" id="{D66D9CAE-3051-48B5-A65F-1F0F03EAB6D3}"/>
              </a:ext>
            </a:extLst>
          </p:cNvPr>
          <p:cNvSpPr txBox="1"/>
          <p:nvPr/>
        </p:nvSpPr>
        <p:spPr>
          <a:xfrm>
            <a:off x="5533404" y="3816540"/>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3</a:t>
            </a:r>
          </a:p>
        </p:txBody>
      </p:sp>
      <p:sp>
        <p:nvSpPr>
          <p:cNvPr id="32" name="文本框 31">
            <a:extLst>
              <a:ext uri="{FF2B5EF4-FFF2-40B4-BE49-F238E27FC236}">
                <a16:creationId xmlns:a16="http://schemas.microsoft.com/office/drawing/2014/main" id="{A7E53DAD-7A88-7B1A-ECA5-287E4B295A42}"/>
              </a:ext>
            </a:extLst>
          </p:cNvPr>
          <p:cNvSpPr txBox="1"/>
          <p:nvPr/>
        </p:nvSpPr>
        <p:spPr>
          <a:xfrm>
            <a:off x="5533404" y="4802908"/>
            <a:ext cx="4714240" cy="584775"/>
          </a:xfrm>
          <a:prstGeom prst="rect">
            <a:avLst/>
          </a:prstGeom>
          <a:noFill/>
        </p:spPr>
        <p:txBody>
          <a:bodyPr wrap="square">
            <a:spAutoFit/>
          </a:bodyPr>
          <a:lstStyle/>
          <a:p>
            <a:r>
              <a:rPr lang="en" altLang="zh-CN" sz="3200" dirty="0">
                <a:latin typeface="Arial" panose="020B0604020202020204" pitchFamily="34" charset="0"/>
                <a:cs typeface="Arial" panose="020B0604020202020204" pitchFamily="34" charset="0"/>
              </a:rPr>
              <a:t>4</a:t>
            </a:r>
          </a:p>
        </p:txBody>
      </p:sp>
    </p:spTree>
    <p:extLst>
      <p:ext uri="{BB962C8B-B14F-4D97-AF65-F5344CB8AC3E}">
        <p14:creationId xmlns:p14="http://schemas.microsoft.com/office/powerpoint/2010/main" val="216869410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8" name="文本框 7">
            <a:extLst>
              <a:ext uri="{FF2B5EF4-FFF2-40B4-BE49-F238E27FC236}">
                <a16:creationId xmlns:a16="http://schemas.microsoft.com/office/drawing/2014/main" id="{0CD9650F-D063-FEC0-13C3-6E679BECCB74}"/>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9" name="文本框 8">
            <a:extLst>
              <a:ext uri="{FF2B5EF4-FFF2-40B4-BE49-F238E27FC236}">
                <a16:creationId xmlns:a16="http://schemas.microsoft.com/office/drawing/2014/main" id="{A1150DCB-CFF8-2081-4ECE-15257FBFBEB2}"/>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10" name="文本框 9">
            <a:extLst>
              <a:ext uri="{FF2B5EF4-FFF2-40B4-BE49-F238E27FC236}">
                <a16:creationId xmlns:a16="http://schemas.microsoft.com/office/drawing/2014/main" id="{BB7625B1-2A4F-BA0D-DB5D-14065B8EAD45}"/>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13" name="任意形状 12">
            <a:extLst>
              <a:ext uri="{FF2B5EF4-FFF2-40B4-BE49-F238E27FC236}">
                <a16:creationId xmlns:a16="http://schemas.microsoft.com/office/drawing/2014/main" id="{3BFD7B6E-8CE8-7EB4-4013-7EA8AF399C57}"/>
              </a:ext>
            </a:extLst>
          </p:cNvPr>
          <p:cNvSpPr/>
          <p:nvPr/>
        </p:nvSpPr>
        <p:spPr>
          <a:xfrm>
            <a:off x="0" y="1699526"/>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7" name="文本框 6">
            <a:extLst>
              <a:ext uri="{FF2B5EF4-FFF2-40B4-BE49-F238E27FC236}">
                <a16:creationId xmlns:a16="http://schemas.microsoft.com/office/drawing/2014/main" id="{7BF138BC-96D3-C31F-F012-22339520EE8E}"/>
              </a:ext>
            </a:extLst>
          </p:cNvPr>
          <p:cNvSpPr txBox="1"/>
          <p:nvPr/>
        </p:nvSpPr>
        <p:spPr>
          <a:xfrm>
            <a:off x="25674" y="1830035"/>
            <a:ext cx="1469571" cy="369332"/>
          </a:xfrm>
          <a:prstGeom prst="rect">
            <a:avLst/>
          </a:prstGeom>
          <a:noFill/>
        </p:spPr>
        <p:txBody>
          <a:bodyPr wrap="square">
            <a:spAutoFit/>
          </a:bodyPr>
          <a:lstStyle/>
          <a:p>
            <a:r>
              <a:rPr lang="zh-CN" altLang="en-US" dirty="0">
                <a:solidFill>
                  <a:schemeClr val="bg1"/>
                </a:solidFill>
                <a:latin typeface="Arial" panose="020B0604020202020204" pitchFamily="34" charset="0"/>
                <a:cs typeface="Arial" panose="020B0604020202020204" pitchFamily="34" charset="0"/>
              </a:rPr>
              <a:t>Background</a:t>
            </a:r>
          </a:p>
        </p:txBody>
      </p:sp>
      <p:sp>
        <p:nvSpPr>
          <p:cNvPr id="38" name="圆角矩形 37">
            <a:extLst>
              <a:ext uri="{FF2B5EF4-FFF2-40B4-BE49-F238E27FC236}">
                <a16:creationId xmlns:a16="http://schemas.microsoft.com/office/drawing/2014/main" id="{16F0613D-578C-2044-B15A-1F1C017C2D1C}"/>
              </a:ext>
            </a:extLst>
          </p:cNvPr>
          <p:cNvSpPr/>
          <p:nvPr/>
        </p:nvSpPr>
        <p:spPr>
          <a:xfrm>
            <a:off x="5849946" y="1720471"/>
            <a:ext cx="5276537" cy="1216470"/>
          </a:xfrm>
          <a:prstGeom prst="roundRect">
            <a:avLst>
              <a:gd name="adj" fmla="val 10828"/>
            </a:avLst>
          </a:prstGeom>
          <a:solidFill>
            <a:schemeClr val="bg1"/>
          </a:solidFill>
          <a:ln w="19050">
            <a:solidFill>
              <a:srgbClr val="259F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39" name="圆角矩形 38">
            <a:extLst>
              <a:ext uri="{FF2B5EF4-FFF2-40B4-BE49-F238E27FC236}">
                <a16:creationId xmlns:a16="http://schemas.microsoft.com/office/drawing/2014/main" id="{BD647FD5-3876-CACE-0BB9-92EDC27D1ACB}"/>
              </a:ext>
            </a:extLst>
          </p:cNvPr>
          <p:cNvSpPr/>
          <p:nvPr/>
        </p:nvSpPr>
        <p:spPr>
          <a:xfrm>
            <a:off x="5849946" y="3241647"/>
            <a:ext cx="5276537" cy="1216470"/>
          </a:xfrm>
          <a:prstGeom prst="roundRect">
            <a:avLst>
              <a:gd name="adj" fmla="val 10828"/>
            </a:avLst>
          </a:prstGeom>
          <a:solidFill>
            <a:schemeClr val="bg1"/>
          </a:solidFill>
          <a:ln w="19050">
            <a:solidFill>
              <a:srgbClr val="259F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0" name="圆角矩形 39">
            <a:extLst>
              <a:ext uri="{FF2B5EF4-FFF2-40B4-BE49-F238E27FC236}">
                <a16:creationId xmlns:a16="http://schemas.microsoft.com/office/drawing/2014/main" id="{CCAA1CD3-2EA3-2CEA-086C-F00922C7720E}"/>
              </a:ext>
            </a:extLst>
          </p:cNvPr>
          <p:cNvSpPr/>
          <p:nvPr/>
        </p:nvSpPr>
        <p:spPr>
          <a:xfrm>
            <a:off x="5849946" y="4762824"/>
            <a:ext cx="5276537" cy="1216470"/>
          </a:xfrm>
          <a:prstGeom prst="roundRect">
            <a:avLst>
              <a:gd name="adj" fmla="val 10828"/>
            </a:avLst>
          </a:prstGeom>
          <a:solidFill>
            <a:schemeClr val="bg1"/>
          </a:solidFill>
          <a:ln w="19050">
            <a:solidFill>
              <a:srgbClr val="259FC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1" name="椭圆 40">
            <a:extLst>
              <a:ext uri="{FF2B5EF4-FFF2-40B4-BE49-F238E27FC236}">
                <a16:creationId xmlns:a16="http://schemas.microsoft.com/office/drawing/2014/main" id="{00A0F914-6275-1752-B60C-2BCA0001139D}"/>
              </a:ext>
            </a:extLst>
          </p:cNvPr>
          <p:cNvSpPr/>
          <p:nvPr/>
        </p:nvSpPr>
        <p:spPr>
          <a:xfrm>
            <a:off x="2237318" y="2875522"/>
            <a:ext cx="1948720" cy="1948720"/>
          </a:xfrm>
          <a:prstGeom prst="ellipse">
            <a:avLst/>
          </a:prstGeom>
          <a:solidFill>
            <a:srgbClr val="259FC8"/>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2" name="右箭头 41">
            <a:extLst>
              <a:ext uri="{FF2B5EF4-FFF2-40B4-BE49-F238E27FC236}">
                <a16:creationId xmlns:a16="http://schemas.microsoft.com/office/drawing/2014/main" id="{8A0302F5-DBCF-D1EF-E32A-32EB557FEA45}"/>
              </a:ext>
            </a:extLst>
          </p:cNvPr>
          <p:cNvSpPr/>
          <p:nvPr/>
        </p:nvSpPr>
        <p:spPr>
          <a:xfrm>
            <a:off x="4500831" y="2118843"/>
            <a:ext cx="1034322" cy="419724"/>
          </a:xfrm>
          <a:prstGeom prst="rightArrow">
            <a:avLst/>
          </a:prstGeom>
          <a:gradFill>
            <a:gsLst>
              <a:gs pos="57000">
                <a:srgbClr val="259FC8">
                  <a:alpha val="47000"/>
                </a:srgbClr>
              </a:gs>
              <a:gs pos="0">
                <a:srgbClr val="259FC8">
                  <a:alpha val="0"/>
                </a:srgbClr>
              </a:gs>
              <a:gs pos="100000">
                <a:srgbClr val="259FC8"/>
              </a:gs>
            </a:gsLst>
            <a:lin ang="21594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3" name="右箭头 42">
            <a:extLst>
              <a:ext uri="{FF2B5EF4-FFF2-40B4-BE49-F238E27FC236}">
                <a16:creationId xmlns:a16="http://schemas.microsoft.com/office/drawing/2014/main" id="{A22C260E-811F-87FB-E92F-8D1339537E7C}"/>
              </a:ext>
            </a:extLst>
          </p:cNvPr>
          <p:cNvSpPr/>
          <p:nvPr/>
        </p:nvSpPr>
        <p:spPr>
          <a:xfrm>
            <a:off x="4500831" y="3640019"/>
            <a:ext cx="1034322" cy="419724"/>
          </a:xfrm>
          <a:prstGeom prst="rightArrow">
            <a:avLst/>
          </a:prstGeom>
          <a:gradFill>
            <a:gsLst>
              <a:gs pos="57000">
                <a:srgbClr val="259FC8">
                  <a:alpha val="47000"/>
                </a:srgbClr>
              </a:gs>
              <a:gs pos="0">
                <a:srgbClr val="259FC8">
                  <a:alpha val="0"/>
                </a:srgbClr>
              </a:gs>
              <a:gs pos="100000">
                <a:srgbClr val="259FC8"/>
              </a:gs>
            </a:gsLst>
            <a:lin ang="21594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4" name="右箭头 43">
            <a:extLst>
              <a:ext uri="{FF2B5EF4-FFF2-40B4-BE49-F238E27FC236}">
                <a16:creationId xmlns:a16="http://schemas.microsoft.com/office/drawing/2014/main" id="{D03F99A3-1430-178E-7FAA-F0127742415C}"/>
              </a:ext>
            </a:extLst>
          </p:cNvPr>
          <p:cNvSpPr/>
          <p:nvPr/>
        </p:nvSpPr>
        <p:spPr>
          <a:xfrm>
            <a:off x="4575782" y="5161196"/>
            <a:ext cx="1034322" cy="419724"/>
          </a:xfrm>
          <a:prstGeom prst="rightArrow">
            <a:avLst/>
          </a:prstGeom>
          <a:gradFill>
            <a:gsLst>
              <a:gs pos="57000">
                <a:srgbClr val="259FC8">
                  <a:alpha val="47000"/>
                </a:srgbClr>
              </a:gs>
              <a:gs pos="0">
                <a:srgbClr val="259FC8">
                  <a:alpha val="0"/>
                </a:srgbClr>
              </a:gs>
              <a:gs pos="100000">
                <a:srgbClr val="259FC8"/>
              </a:gs>
            </a:gsLst>
            <a:lin ang="21594000" scaled="0"/>
          </a:gra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n w="31750">
                <a:solidFill>
                  <a:schemeClr val="accent1"/>
                </a:solidFill>
              </a:ln>
            </a:endParaRPr>
          </a:p>
        </p:txBody>
      </p:sp>
      <p:sp>
        <p:nvSpPr>
          <p:cNvPr id="45" name="文本框 44">
            <a:extLst>
              <a:ext uri="{FF2B5EF4-FFF2-40B4-BE49-F238E27FC236}">
                <a16:creationId xmlns:a16="http://schemas.microsoft.com/office/drawing/2014/main" id="{D5E50E28-C240-14C9-7C0E-19BF2DE2EBCD}"/>
              </a:ext>
            </a:extLst>
          </p:cNvPr>
          <p:cNvSpPr txBox="1"/>
          <p:nvPr/>
        </p:nvSpPr>
        <p:spPr>
          <a:xfrm>
            <a:off x="2386203" y="3328404"/>
            <a:ext cx="1650950" cy="1081771"/>
          </a:xfrm>
          <a:prstGeom prst="rect">
            <a:avLst/>
          </a:prstGeom>
          <a:noFill/>
        </p:spPr>
        <p:txBody>
          <a:bodyPr wrap="square" rtlCol="0">
            <a:spAutoFit/>
          </a:bodyPr>
          <a:lstStyle/>
          <a:p>
            <a:pPr algn="ctr">
              <a:lnSpc>
                <a:spcPct val="110000"/>
              </a:lnSpc>
              <a:buSzPct val="80000"/>
            </a:pPr>
            <a:r>
              <a:rPr kumimoji="1" lang="en-US" altLang="zh-CN" sz="2000" b="1" dirty="0">
                <a:solidFill>
                  <a:schemeClr val="bg1"/>
                </a:solidFill>
                <a:latin typeface="Arial" panose="020B0604020202020204" pitchFamily="34" charset="0"/>
                <a:ea typeface="Microsoft YaHei" panose="020B0503020204020204" pitchFamily="34" charset="-122"/>
                <a:cs typeface="Arial" panose="020B0604020202020204" pitchFamily="34" charset="0"/>
              </a:rPr>
              <a:t>Right</a:t>
            </a:r>
          </a:p>
          <a:p>
            <a:pPr algn="ctr">
              <a:lnSpc>
                <a:spcPct val="110000"/>
              </a:lnSpc>
              <a:buSzPct val="80000"/>
            </a:pPr>
            <a:r>
              <a:rPr kumimoji="1" lang="en-US" altLang="zh-CN" sz="2000" b="1" dirty="0">
                <a:solidFill>
                  <a:schemeClr val="bg1"/>
                </a:solidFill>
                <a:latin typeface="Arial" panose="020B0604020202020204" pitchFamily="34" charset="0"/>
                <a:ea typeface="Microsoft YaHei" panose="020B0503020204020204" pitchFamily="34" charset="-122"/>
                <a:cs typeface="Arial" panose="020B0604020202020204" pitchFamily="34" charset="0"/>
              </a:rPr>
              <a:t>Teaching</a:t>
            </a:r>
          </a:p>
          <a:p>
            <a:pPr algn="ctr">
              <a:lnSpc>
                <a:spcPct val="110000"/>
              </a:lnSpc>
              <a:buSzPct val="80000"/>
            </a:pPr>
            <a:r>
              <a:rPr kumimoji="1" lang="en-US" altLang="zh-CN" sz="2000" b="1" dirty="0">
                <a:solidFill>
                  <a:schemeClr val="bg1"/>
                </a:solidFill>
                <a:latin typeface="Arial" panose="020B0604020202020204" pitchFamily="34" charset="0"/>
                <a:ea typeface="Microsoft YaHei" panose="020B0503020204020204" pitchFamily="34" charset="-122"/>
                <a:cs typeface="Arial" panose="020B0604020202020204" pitchFamily="34" charset="0"/>
              </a:rPr>
              <a:t>Intonation</a:t>
            </a:r>
            <a:endParaRPr kumimoji="1" lang="en" altLang="zh-CN" sz="2000" b="1" dirty="0">
              <a:solidFill>
                <a:schemeClr val="bg1"/>
              </a:solidFill>
              <a:latin typeface="Arial" panose="020B0604020202020204" pitchFamily="34" charset="0"/>
              <a:ea typeface="Microsoft YaHei" panose="020B0503020204020204" pitchFamily="34" charset="-122"/>
              <a:cs typeface="Arial" panose="020B0604020202020204" pitchFamily="34" charset="0"/>
            </a:endParaRPr>
          </a:p>
        </p:txBody>
      </p:sp>
      <p:sp>
        <p:nvSpPr>
          <p:cNvPr id="46" name="文本框 45">
            <a:extLst>
              <a:ext uri="{FF2B5EF4-FFF2-40B4-BE49-F238E27FC236}">
                <a16:creationId xmlns:a16="http://schemas.microsoft.com/office/drawing/2014/main" id="{8EBA6929-5823-692C-631D-504348A9E9EC}"/>
              </a:ext>
            </a:extLst>
          </p:cNvPr>
          <p:cNvSpPr txBox="1"/>
          <p:nvPr/>
        </p:nvSpPr>
        <p:spPr>
          <a:xfrm>
            <a:off x="6076251" y="2044589"/>
            <a:ext cx="4802768" cy="522451"/>
          </a:xfrm>
          <a:prstGeom prst="rect">
            <a:avLst/>
          </a:prstGeom>
          <a:noFill/>
        </p:spPr>
        <p:txBody>
          <a:bodyPr wrap="square" rtlCol="0">
            <a:spAutoFit/>
          </a:bodyPr>
          <a:lstStyle/>
          <a:p>
            <a:pPr>
              <a:lnSpc>
                <a:spcPct val="130000"/>
              </a:lnSpc>
              <a:buSzPct val="80000"/>
            </a:pPr>
            <a:r>
              <a:rPr kumimoji="1" lang="en-US" altLang="zh-CN" sz="2400" b="1" dirty="0">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rPr>
              <a:t>Captures students' attention</a:t>
            </a:r>
            <a:endParaRPr kumimoji="1" lang="en" altLang="zh-CN" sz="2400" b="1" dirty="0">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endParaRPr>
          </a:p>
        </p:txBody>
      </p:sp>
      <p:sp>
        <p:nvSpPr>
          <p:cNvPr id="47" name="文本框 46">
            <a:extLst>
              <a:ext uri="{FF2B5EF4-FFF2-40B4-BE49-F238E27FC236}">
                <a16:creationId xmlns:a16="http://schemas.microsoft.com/office/drawing/2014/main" id="{764AC34F-A00C-B0B1-AA84-DA10F8A7120A}"/>
              </a:ext>
            </a:extLst>
          </p:cNvPr>
          <p:cNvSpPr txBox="1"/>
          <p:nvPr/>
        </p:nvSpPr>
        <p:spPr>
          <a:xfrm>
            <a:off x="6076251" y="3561790"/>
            <a:ext cx="4802768" cy="1002582"/>
          </a:xfrm>
          <a:prstGeom prst="rect">
            <a:avLst/>
          </a:prstGeom>
          <a:noFill/>
        </p:spPr>
        <p:txBody>
          <a:bodyPr wrap="square" rtlCol="0">
            <a:spAutoFit/>
          </a:bodyPr>
          <a:lstStyle>
            <a:defPPr>
              <a:defRPr lang="zh-CN"/>
            </a:defPPr>
            <a:lvl1pPr>
              <a:lnSpc>
                <a:spcPct val="130000"/>
              </a:lnSpc>
              <a:buSzPct val="80000"/>
              <a:defRPr kumimoji="1" sz="2400" b="1">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defRPr>
            </a:lvl1pPr>
          </a:lstStyle>
          <a:p>
            <a:r>
              <a:rPr lang="en-US" altLang="zh-CN" dirty="0"/>
              <a:t>Enhances learning enthusiasm</a:t>
            </a:r>
            <a:endParaRPr lang="en" altLang="zh-CN" dirty="0"/>
          </a:p>
          <a:p>
            <a:endParaRPr lang="en" altLang="zh-CN" dirty="0"/>
          </a:p>
        </p:txBody>
      </p:sp>
      <p:sp>
        <p:nvSpPr>
          <p:cNvPr id="48" name="文本框 47">
            <a:extLst>
              <a:ext uri="{FF2B5EF4-FFF2-40B4-BE49-F238E27FC236}">
                <a16:creationId xmlns:a16="http://schemas.microsoft.com/office/drawing/2014/main" id="{958040DC-EC71-E68E-08C0-C6743DBFFFD4}"/>
              </a:ext>
            </a:extLst>
          </p:cNvPr>
          <p:cNvSpPr txBox="1"/>
          <p:nvPr/>
        </p:nvSpPr>
        <p:spPr>
          <a:xfrm>
            <a:off x="6076250" y="5107867"/>
            <a:ext cx="5240537" cy="522451"/>
          </a:xfrm>
          <a:prstGeom prst="rect">
            <a:avLst/>
          </a:prstGeom>
          <a:noFill/>
        </p:spPr>
        <p:txBody>
          <a:bodyPr wrap="square" rtlCol="0">
            <a:spAutoFit/>
          </a:bodyPr>
          <a:lstStyle>
            <a:defPPr>
              <a:defRPr lang="zh-CN"/>
            </a:defPPr>
            <a:lvl1pPr>
              <a:lnSpc>
                <a:spcPct val="130000"/>
              </a:lnSpc>
              <a:buSzPct val="80000"/>
              <a:defRPr kumimoji="1" sz="2400" b="1">
                <a:solidFill>
                  <a:schemeClr val="tx1">
                    <a:lumMod val="65000"/>
                    <a:lumOff val="35000"/>
                  </a:schemeClr>
                </a:solidFill>
                <a:latin typeface="Arial" panose="020B0604020202020204" pitchFamily="34" charset="0"/>
                <a:ea typeface="Microsoft YaHei" panose="020B0503020204020204" pitchFamily="34" charset="-122"/>
                <a:cs typeface="Arial" panose="020B0604020202020204" pitchFamily="34" charset="0"/>
              </a:defRPr>
            </a:lvl1pPr>
          </a:lstStyle>
          <a:p>
            <a:r>
              <a:rPr lang="en-US" altLang="zh-CN" dirty="0"/>
              <a:t>Improves teaching effectiveness</a:t>
            </a:r>
            <a:endParaRPr lang="en" altLang="zh-CN" dirty="0"/>
          </a:p>
        </p:txBody>
      </p:sp>
      <p:pic>
        <p:nvPicPr>
          <p:cNvPr id="3" name="图片 2">
            <a:extLst>
              <a:ext uri="{FF2B5EF4-FFF2-40B4-BE49-F238E27FC236}">
                <a16:creationId xmlns:a16="http://schemas.microsoft.com/office/drawing/2014/main" id="{85775A9E-6118-F672-99BE-F743C921093D}"/>
              </a:ext>
            </a:extLst>
          </p:cNvPr>
          <p:cNvPicPr>
            <a:picLocks noChangeAspect="1"/>
          </p:cNvPicPr>
          <p:nvPr/>
        </p:nvPicPr>
        <p:blipFill>
          <a:blip r:embed="rId3"/>
          <a:srcRect/>
          <a:stretch/>
        </p:blipFill>
        <p:spPr>
          <a:xfrm>
            <a:off x="9297318" y="290346"/>
            <a:ext cx="2600801" cy="521589"/>
          </a:xfrm>
          <a:prstGeom prst="rect">
            <a:avLst/>
          </a:prstGeom>
        </p:spPr>
      </p:pic>
      <p:pic>
        <p:nvPicPr>
          <p:cNvPr id="12" name="图片 11">
            <a:extLst>
              <a:ext uri="{FF2B5EF4-FFF2-40B4-BE49-F238E27FC236}">
                <a16:creationId xmlns:a16="http://schemas.microsoft.com/office/drawing/2014/main" id="{EB73E7E5-900E-234B-39F3-D2CA3A9B4821}"/>
              </a:ext>
            </a:extLst>
          </p:cNvPr>
          <p:cNvPicPr>
            <a:picLocks noChangeAspect="1"/>
          </p:cNvPicPr>
          <p:nvPr/>
        </p:nvPicPr>
        <p:blipFill>
          <a:blip r:embed="rId4"/>
          <a:stretch>
            <a:fillRect/>
          </a:stretch>
        </p:blipFill>
        <p:spPr>
          <a:xfrm>
            <a:off x="8352508" y="179562"/>
            <a:ext cx="743156" cy="743156"/>
          </a:xfrm>
          <a:prstGeom prst="rect">
            <a:avLst/>
          </a:prstGeom>
        </p:spPr>
      </p:pic>
      <p:sp>
        <p:nvSpPr>
          <p:cNvPr id="16" name="灯片编号占位符 2">
            <a:extLst>
              <a:ext uri="{FF2B5EF4-FFF2-40B4-BE49-F238E27FC236}">
                <a16:creationId xmlns:a16="http://schemas.microsoft.com/office/drawing/2014/main" id="{809FD209-C179-FE03-45CD-429991F3A22E}"/>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3</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7340931"/>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250"/>
                                        <p:tgtEl>
                                          <p:spTgt spid="45"/>
                                        </p:tgtEl>
                                      </p:cBhvr>
                                    </p:animEffect>
                                    <p:anim calcmode="lin" valueType="num">
                                      <p:cBhvr>
                                        <p:cTn id="8" dur="250" fill="hold"/>
                                        <p:tgtEl>
                                          <p:spTgt spid="45"/>
                                        </p:tgtEl>
                                        <p:attrNameLst>
                                          <p:attrName>ppt_x</p:attrName>
                                        </p:attrNameLst>
                                      </p:cBhvr>
                                      <p:tavLst>
                                        <p:tav tm="0">
                                          <p:val>
                                            <p:strVal val="#ppt_x"/>
                                          </p:val>
                                        </p:tav>
                                        <p:tav tm="100000">
                                          <p:val>
                                            <p:strVal val="#ppt_x"/>
                                          </p:val>
                                        </p:tav>
                                      </p:tavLst>
                                    </p:anim>
                                    <p:anim calcmode="lin" valueType="num">
                                      <p:cBhvr>
                                        <p:cTn id="9" dur="250" fill="hold"/>
                                        <p:tgtEl>
                                          <p:spTgt spid="45"/>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250"/>
                                        <p:tgtEl>
                                          <p:spTgt spid="41"/>
                                        </p:tgtEl>
                                      </p:cBhvr>
                                    </p:animEffect>
                                    <p:anim calcmode="lin" valueType="num">
                                      <p:cBhvr>
                                        <p:cTn id="13" dur="250" fill="hold"/>
                                        <p:tgtEl>
                                          <p:spTgt spid="41"/>
                                        </p:tgtEl>
                                        <p:attrNameLst>
                                          <p:attrName>ppt_x</p:attrName>
                                        </p:attrNameLst>
                                      </p:cBhvr>
                                      <p:tavLst>
                                        <p:tav tm="0">
                                          <p:val>
                                            <p:strVal val="#ppt_x"/>
                                          </p:val>
                                        </p:tav>
                                        <p:tav tm="100000">
                                          <p:val>
                                            <p:strVal val="#ppt_x"/>
                                          </p:val>
                                        </p:tav>
                                      </p:tavLst>
                                    </p:anim>
                                    <p:anim calcmode="lin" valueType="num">
                                      <p:cBhvr>
                                        <p:cTn id="14" dur="250" fill="hold"/>
                                        <p:tgtEl>
                                          <p:spTgt spid="41"/>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2"/>
                                        </p:tgtEl>
                                        <p:attrNameLst>
                                          <p:attrName>style.visibility</p:attrName>
                                        </p:attrNameLst>
                                      </p:cBhvr>
                                      <p:to>
                                        <p:strVal val="visible"/>
                                      </p:to>
                                    </p:set>
                                    <p:animEffect transition="in" filter="fade">
                                      <p:cBhvr>
                                        <p:cTn id="19" dur="250"/>
                                        <p:tgtEl>
                                          <p:spTgt spid="42"/>
                                        </p:tgtEl>
                                      </p:cBhvr>
                                    </p:animEffect>
                                    <p:anim calcmode="lin" valueType="num">
                                      <p:cBhvr>
                                        <p:cTn id="20" dur="250" fill="hold"/>
                                        <p:tgtEl>
                                          <p:spTgt spid="42"/>
                                        </p:tgtEl>
                                        <p:attrNameLst>
                                          <p:attrName>ppt_x</p:attrName>
                                        </p:attrNameLst>
                                      </p:cBhvr>
                                      <p:tavLst>
                                        <p:tav tm="0">
                                          <p:val>
                                            <p:strVal val="#ppt_x"/>
                                          </p:val>
                                        </p:tav>
                                        <p:tav tm="100000">
                                          <p:val>
                                            <p:strVal val="#ppt_x"/>
                                          </p:val>
                                        </p:tav>
                                      </p:tavLst>
                                    </p:anim>
                                    <p:anim calcmode="lin" valueType="num">
                                      <p:cBhvr>
                                        <p:cTn id="21" dur="250" fill="hold"/>
                                        <p:tgtEl>
                                          <p:spTgt spid="42"/>
                                        </p:tgtEl>
                                        <p:attrNameLst>
                                          <p:attrName>ppt_y</p:attrName>
                                        </p:attrNameLst>
                                      </p:cBhvr>
                                      <p:tavLst>
                                        <p:tav tm="0">
                                          <p:val>
                                            <p:strVal val="#ppt_y+.1"/>
                                          </p:val>
                                        </p:tav>
                                        <p:tav tm="100000">
                                          <p:val>
                                            <p:strVal val="#ppt_y"/>
                                          </p:val>
                                        </p:tav>
                                      </p:tavLst>
                                    </p:anim>
                                  </p:childTnLst>
                                </p:cTn>
                              </p:par>
                            </p:childTnLst>
                          </p:cTn>
                        </p:par>
                        <p:par>
                          <p:cTn id="22" fill="hold">
                            <p:stCondLst>
                              <p:cond delay="250"/>
                            </p:stCondLst>
                            <p:childTnLst>
                              <p:par>
                                <p:cTn id="23" presetID="42" presetClass="entr" presetSubtype="0" fill="hold" grpId="0" nodeType="afterEffect">
                                  <p:stCondLst>
                                    <p:cond delay="0"/>
                                  </p:stCondLst>
                                  <p:childTnLst>
                                    <p:set>
                                      <p:cBhvr>
                                        <p:cTn id="24" dur="1" fill="hold">
                                          <p:stCondLst>
                                            <p:cond delay="0"/>
                                          </p:stCondLst>
                                        </p:cTn>
                                        <p:tgtEl>
                                          <p:spTgt spid="38"/>
                                        </p:tgtEl>
                                        <p:attrNameLst>
                                          <p:attrName>style.visibility</p:attrName>
                                        </p:attrNameLst>
                                      </p:cBhvr>
                                      <p:to>
                                        <p:strVal val="visible"/>
                                      </p:to>
                                    </p:set>
                                    <p:animEffect transition="in" filter="fade">
                                      <p:cBhvr>
                                        <p:cTn id="25" dur="250"/>
                                        <p:tgtEl>
                                          <p:spTgt spid="38"/>
                                        </p:tgtEl>
                                      </p:cBhvr>
                                    </p:animEffect>
                                    <p:anim calcmode="lin" valueType="num">
                                      <p:cBhvr>
                                        <p:cTn id="26" dur="250" fill="hold"/>
                                        <p:tgtEl>
                                          <p:spTgt spid="38"/>
                                        </p:tgtEl>
                                        <p:attrNameLst>
                                          <p:attrName>ppt_x</p:attrName>
                                        </p:attrNameLst>
                                      </p:cBhvr>
                                      <p:tavLst>
                                        <p:tav tm="0">
                                          <p:val>
                                            <p:strVal val="#ppt_x"/>
                                          </p:val>
                                        </p:tav>
                                        <p:tav tm="100000">
                                          <p:val>
                                            <p:strVal val="#ppt_x"/>
                                          </p:val>
                                        </p:tav>
                                      </p:tavLst>
                                    </p:anim>
                                    <p:anim calcmode="lin" valueType="num">
                                      <p:cBhvr>
                                        <p:cTn id="27" dur="250" fill="hold"/>
                                        <p:tgtEl>
                                          <p:spTgt spid="38"/>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46"/>
                                        </p:tgtEl>
                                        <p:attrNameLst>
                                          <p:attrName>style.visibility</p:attrName>
                                        </p:attrNameLst>
                                      </p:cBhvr>
                                      <p:to>
                                        <p:strVal val="visible"/>
                                      </p:to>
                                    </p:set>
                                    <p:animEffect transition="in" filter="fade">
                                      <p:cBhvr>
                                        <p:cTn id="30" dur="250"/>
                                        <p:tgtEl>
                                          <p:spTgt spid="46"/>
                                        </p:tgtEl>
                                      </p:cBhvr>
                                    </p:animEffect>
                                    <p:anim calcmode="lin" valueType="num">
                                      <p:cBhvr>
                                        <p:cTn id="31" dur="250" fill="hold"/>
                                        <p:tgtEl>
                                          <p:spTgt spid="46"/>
                                        </p:tgtEl>
                                        <p:attrNameLst>
                                          <p:attrName>ppt_x</p:attrName>
                                        </p:attrNameLst>
                                      </p:cBhvr>
                                      <p:tavLst>
                                        <p:tav tm="0">
                                          <p:val>
                                            <p:strVal val="#ppt_x"/>
                                          </p:val>
                                        </p:tav>
                                        <p:tav tm="100000">
                                          <p:val>
                                            <p:strVal val="#ppt_x"/>
                                          </p:val>
                                        </p:tav>
                                      </p:tavLst>
                                    </p:anim>
                                    <p:anim calcmode="lin" valueType="num">
                                      <p:cBhvr>
                                        <p:cTn id="32" dur="250" fill="hold"/>
                                        <p:tgtEl>
                                          <p:spTgt spid="46"/>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grpId="0" nodeType="clickEffect">
                                  <p:stCondLst>
                                    <p:cond delay="0"/>
                                  </p:stCondLst>
                                  <p:childTnLst>
                                    <p:set>
                                      <p:cBhvr>
                                        <p:cTn id="36" dur="1" fill="hold">
                                          <p:stCondLst>
                                            <p:cond delay="0"/>
                                          </p:stCondLst>
                                        </p:cTn>
                                        <p:tgtEl>
                                          <p:spTgt spid="43"/>
                                        </p:tgtEl>
                                        <p:attrNameLst>
                                          <p:attrName>style.visibility</p:attrName>
                                        </p:attrNameLst>
                                      </p:cBhvr>
                                      <p:to>
                                        <p:strVal val="visible"/>
                                      </p:to>
                                    </p:set>
                                    <p:animEffect transition="in" filter="fade">
                                      <p:cBhvr>
                                        <p:cTn id="37" dur="250"/>
                                        <p:tgtEl>
                                          <p:spTgt spid="43"/>
                                        </p:tgtEl>
                                      </p:cBhvr>
                                    </p:animEffect>
                                    <p:anim calcmode="lin" valueType="num">
                                      <p:cBhvr>
                                        <p:cTn id="38" dur="250" fill="hold"/>
                                        <p:tgtEl>
                                          <p:spTgt spid="43"/>
                                        </p:tgtEl>
                                        <p:attrNameLst>
                                          <p:attrName>ppt_x</p:attrName>
                                        </p:attrNameLst>
                                      </p:cBhvr>
                                      <p:tavLst>
                                        <p:tav tm="0">
                                          <p:val>
                                            <p:strVal val="#ppt_x"/>
                                          </p:val>
                                        </p:tav>
                                        <p:tav tm="100000">
                                          <p:val>
                                            <p:strVal val="#ppt_x"/>
                                          </p:val>
                                        </p:tav>
                                      </p:tavLst>
                                    </p:anim>
                                    <p:anim calcmode="lin" valueType="num">
                                      <p:cBhvr>
                                        <p:cTn id="39" dur="250" fill="hold"/>
                                        <p:tgtEl>
                                          <p:spTgt spid="43"/>
                                        </p:tgtEl>
                                        <p:attrNameLst>
                                          <p:attrName>ppt_y</p:attrName>
                                        </p:attrNameLst>
                                      </p:cBhvr>
                                      <p:tavLst>
                                        <p:tav tm="0">
                                          <p:val>
                                            <p:strVal val="#ppt_y+.1"/>
                                          </p:val>
                                        </p:tav>
                                        <p:tav tm="100000">
                                          <p:val>
                                            <p:strVal val="#ppt_y"/>
                                          </p:val>
                                        </p:tav>
                                      </p:tavLst>
                                    </p:anim>
                                  </p:childTnLst>
                                </p:cTn>
                              </p:par>
                            </p:childTnLst>
                          </p:cTn>
                        </p:par>
                        <p:par>
                          <p:cTn id="40" fill="hold">
                            <p:stCondLst>
                              <p:cond delay="250"/>
                            </p:stCondLst>
                            <p:childTnLst>
                              <p:par>
                                <p:cTn id="41" presetID="42" presetClass="entr" presetSubtype="0" fill="hold" grpId="0" nodeType="after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fade">
                                      <p:cBhvr>
                                        <p:cTn id="43" dur="250"/>
                                        <p:tgtEl>
                                          <p:spTgt spid="39"/>
                                        </p:tgtEl>
                                      </p:cBhvr>
                                    </p:animEffect>
                                    <p:anim calcmode="lin" valueType="num">
                                      <p:cBhvr>
                                        <p:cTn id="44" dur="250" fill="hold"/>
                                        <p:tgtEl>
                                          <p:spTgt spid="39"/>
                                        </p:tgtEl>
                                        <p:attrNameLst>
                                          <p:attrName>ppt_x</p:attrName>
                                        </p:attrNameLst>
                                      </p:cBhvr>
                                      <p:tavLst>
                                        <p:tav tm="0">
                                          <p:val>
                                            <p:strVal val="#ppt_x"/>
                                          </p:val>
                                        </p:tav>
                                        <p:tav tm="100000">
                                          <p:val>
                                            <p:strVal val="#ppt_x"/>
                                          </p:val>
                                        </p:tav>
                                      </p:tavLst>
                                    </p:anim>
                                    <p:anim calcmode="lin" valueType="num">
                                      <p:cBhvr>
                                        <p:cTn id="45" dur="250" fill="hold"/>
                                        <p:tgtEl>
                                          <p:spTgt spid="39"/>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47"/>
                                        </p:tgtEl>
                                        <p:attrNameLst>
                                          <p:attrName>style.visibility</p:attrName>
                                        </p:attrNameLst>
                                      </p:cBhvr>
                                      <p:to>
                                        <p:strVal val="visible"/>
                                      </p:to>
                                    </p:set>
                                    <p:animEffect transition="in" filter="fade">
                                      <p:cBhvr>
                                        <p:cTn id="48" dur="250"/>
                                        <p:tgtEl>
                                          <p:spTgt spid="47"/>
                                        </p:tgtEl>
                                      </p:cBhvr>
                                    </p:animEffect>
                                    <p:anim calcmode="lin" valueType="num">
                                      <p:cBhvr>
                                        <p:cTn id="49" dur="250" fill="hold"/>
                                        <p:tgtEl>
                                          <p:spTgt spid="47"/>
                                        </p:tgtEl>
                                        <p:attrNameLst>
                                          <p:attrName>ppt_x</p:attrName>
                                        </p:attrNameLst>
                                      </p:cBhvr>
                                      <p:tavLst>
                                        <p:tav tm="0">
                                          <p:val>
                                            <p:strVal val="#ppt_x"/>
                                          </p:val>
                                        </p:tav>
                                        <p:tav tm="100000">
                                          <p:val>
                                            <p:strVal val="#ppt_x"/>
                                          </p:val>
                                        </p:tav>
                                      </p:tavLst>
                                    </p:anim>
                                    <p:anim calcmode="lin" valueType="num">
                                      <p:cBhvr>
                                        <p:cTn id="50" dur="250" fill="hold"/>
                                        <p:tgtEl>
                                          <p:spTgt spid="47"/>
                                        </p:tgtEl>
                                        <p:attrNameLst>
                                          <p:attrName>ppt_y</p:attrName>
                                        </p:attrNameLst>
                                      </p:cBhvr>
                                      <p:tavLst>
                                        <p:tav tm="0">
                                          <p:val>
                                            <p:strVal val="#ppt_y+.1"/>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42" presetClass="entr" presetSubtype="0" fill="hold" grpId="0" nodeType="clickEffect">
                                  <p:stCondLst>
                                    <p:cond delay="0"/>
                                  </p:stCondLst>
                                  <p:childTnLst>
                                    <p:set>
                                      <p:cBhvr>
                                        <p:cTn id="54" dur="1" fill="hold">
                                          <p:stCondLst>
                                            <p:cond delay="0"/>
                                          </p:stCondLst>
                                        </p:cTn>
                                        <p:tgtEl>
                                          <p:spTgt spid="44"/>
                                        </p:tgtEl>
                                        <p:attrNameLst>
                                          <p:attrName>style.visibility</p:attrName>
                                        </p:attrNameLst>
                                      </p:cBhvr>
                                      <p:to>
                                        <p:strVal val="visible"/>
                                      </p:to>
                                    </p:set>
                                    <p:animEffect transition="in" filter="fade">
                                      <p:cBhvr>
                                        <p:cTn id="55" dur="250"/>
                                        <p:tgtEl>
                                          <p:spTgt spid="44"/>
                                        </p:tgtEl>
                                      </p:cBhvr>
                                    </p:animEffect>
                                    <p:anim calcmode="lin" valueType="num">
                                      <p:cBhvr>
                                        <p:cTn id="56" dur="250" fill="hold"/>
                                        <p:tgtEl>
                                          <p:spTgt spid="44"/>
                                        </p:tgtEl>
                                        <p:attrNameLst>
                                          <p:attrName>ppt_x</p:attrName>
                                        </p:attrNameLst>
                                      </p:cBhvr>
                                      <p:tavLst>
                                        <p:tav tm="0">
                                          <p:val>
                                            <p:strVal val="#ppt_x"/>
                                          </p:val>
                                        </p:tav>
                                        <p:tav tm="100000">
                                          <p:val>
                                            <p:strVal val="#ppt_x"/>
                                          </p:val>
                                        </p:tav>
                                      </p:tavLst>
                                    </p:anim>
                                    <p:anim calcmode="lin" valueType="num">
                                      <p:cBhvr>
                                        <p:cTn id="57" dur="250" fill="hold"/>
                                        <p:tgtEl>
                                          <p:spTgt spid="44"/>
                                        </p:tgtEl>
                                        <p:attrNameLst>
                                          <p:attrName>ppt_y</p:attrName>
                                        </p:attrNameLst>
                                      </p:cBhvr>
                                      <p:tavLst>
                                        <p:tav tm="0">
                                          <p:val>
                                            <p:strVal val="#ppt_y+.1"/>
                                          </p:val>
                                        </p:tav>
                                        <p:tav tm="100000">
                                          <p:val>
                                            <p:strVal val="#ppt_y"/>
                                          </p:val>
                                        </p:tav>
                                      </p:tavLst>
                                    </p:anim>
                                  </p:childTnLst>
                                </p:cTn>
                              </p:par>
                            </p:childTnLst>
                          </p:cTn>
                        </p:par>
                        <p:par>
                          <p:cTn id="58" fill="hold">
                            <p:stCondLst>
                              <p:cond delay="250"/>
                            </p:stCondLst>
                            <p:childTnLst>
                              <p:par>
                                <p:cTn id="59" presetID="42" presetClass="entr" presetSubtype="0" fill="hold" grpId="0" nodeType="afterEffect">
                                  <p:stCondLst>
                                    <p:cond delay="0"/>
                                  </p:stCondLst>
                                  <p:childTnLst>
                                    <p:set>
                                      <p:cBhvr>
                                        <p:cTn id="60" dur="1" fill="hold">
                                          <p:stCondLst>
                                            <p:cond delay="0"/>
                                          </p:stCondLst>
                                        </p:cTn>
                                        <p:tgtEl>
                                          <p:spTgt spid="40"/>
                                        </p:tgtEl>
                                        <p:attrNameLst>
                                          <p:attrName>style.visibility</p:attrName>
                                        </p:attrNameLst>
                                      </p:cBhvr>
                                      <p:to>
                                        <p:strVal val="visible"/>
                                      </p:to>
                                    </p:set>
                                    <p:animEffect transition="in" filter="fade">
                                      <p:cBhvr>
                                        <p:cTn id="61" dur="250"/>
                                        <p:tgtEl>
                                          <p:spTgt spid="40"/>
                                        </p:tgtEl>
                                      </p:cBhvr>
                                    </p:animEffect>
                                    <p:anim calcmode="lin" valueType="num">
                                      <p:cBhvr>
                                        <p:cTn id="62" dur="250" fill="hold"/>
                                        <p:tgtEl>
                                          <p:spTgt spid="40"/>
                                        </p:tgtEl>
                                        <p:attrNameLst>
                                          <p:attrName>ppt_x</p:attrName>
                                        </p:attrNameLst>
                                      </p:cBhvr>
                                      <p:tavLst>
                                        <p:tav tm="0">
                                          <p:val>
                                            <p:strVal val="#ppt_x"/>
                                          </p:val>
                                        </p:tav>
                                        <p:tav tm="100000">
                                          <p:val>
                                            <p:strVal val="#ppt_x"/>
                                          </p:val>
                                        </p:tav>
                                      </p:tavLst>
                                    </p:anim>
                                    <p:anim calcmode="lin" valueType="num">
                                      <p:cBhvr>
                                        <p:cTn id="63" dur="250" fill="hold"/>
                                        <p:tgtEl>
                                          <p:spTgt spid="40"/>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48"/>
                                        </p:tgtEl>
                                        <p:attrNameLst>
                                          <p:attrName>style.visibility</p:attrName>
                                        </p:attrNameLst>
                                      </p:cBhvr>
                                      <p:to>
                                        <p:strVal val="visible"/>
                                      </p:to>
                                    </p:set>
                                    <p:animEffect transition="in" filter="fade">
                                      <p:cBhvr>
                                        <p:cTn id="66" dur="250"/>
                                        <p:tgtEl>
                                          <p:spTgt spid="48"/>
                                        </p:tgtEl>
                                      </p:cBhvr>
                                    </p:animEffect>
                                    <p:anim calcmode="lin" valueType="num">
                                      <p:cBhvr>
                                        <p:cTn id="67" dur="250" fill="hold"/>
                                        <p:tgtEl>
                                          <p:spTgt spid="48"/>
                                        </p:tgtEl>
                                        <p:attrNameLst>
                                          <p:attrName>ppt_x</p:attrName>
                                        </p:attrNameLst>
                                      </p:cBhvr>
                                      <p:tavLst>
                                        <p:tav tm="0">
                                          <p:val>
                                            <p:strVal val="#ppt_x"/>
                                          </p:val>
                                        </p:tav>
                                        <p:tav tm="100000">
                                          <p:val>
                                            <p:strVal val="#ppt_x"/>
                                          </p:val>
                                        </p:tav>
                                      </p:tavLst>
                                    </p:anim>
                                    <p:anim calcmode="lin" valueType="num">
                                      <p:cBhvr>
                                        <p:cTn id="68" dur="250" fill="hold"/>
                                        <p:tgtEl>
                                          <p:spTgt spid="4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9" grpId="0" animBg="1"/>
      <p:bldP spid="40" grpId="0" animBg="1"/>
      <p:bldP spid="41" grpId="0" animBg="1"/>
      <p:bldP spid="42" grpId="0" animBg="1"/>
      <p:bldP spid="43" grpId="0" animBg="1"/>
      <p:bldP spid="44" grpId="0" animBg="1"/>
      <p:bldP spid="45" grpId="0"/>
      <p:bldP spid="46" grpId="0"/>
      <p:bldP spid="47" grpId="0"/>
      <p:bldP spid="4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3BFD7B6E-8CE8-7EB4-4013-7EA8AF399C57}"/>
              </a:ext>
            </a:extLst>
          </p:cNvPr>
          <p:cNvSpPr/>
          <p:nvPr/>
        </p:nvSpPr>
        <p:spPr>
          <a:xfrm>
            <a:off x="0" y="1699526"/>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 name="矩形 1">
            <a:extLst>
              <a:ext uri="{FF2B5EF4-FFF2-40B4-BE49-F238E27FC236}">
                <a16:creationId xmlns:a16="http://schemas.microsoft.com/office/drawing/2014/main" id="{ACE53B48-812B-FD55-5F08-C2DDA25A1C55}"/>
              </a:ext>
            </a:extLst>
          </p:cNvPr>
          <p:cNvSpPr/>
          <p:nvPr/>
        </p:nvSpPr>
        <p:spPr>
          <a:xfrm>
            <a:off x="2828897" y="1809720"/>
            <a:ext cx="7614514" cy="1039358"/>
          </a:xfrm>
          <a:prstGeom prst="rect">
            <a:avLst/>
          </a:prstGeom>
          <a:noFill/>
          <a:ln>
            <a:solidFill>
              <a:srgbClr val="259FC8">
                <a:alpha val="5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atin typeface="Times New Roman" panose="02020603050405020304" pitchFamily="18" charset="0"/>
              <a:cs typeface="Times New Roman" panose="02020603050405020304" pitchFamily="18" charset="0"/>
            </a:endParaRPr>
          </a:p>
        </p:txBody>
      </p:sp>
      <p:sp>
        <p:nvSpPr>
          <p:cNvPr id="12" name="文本框 11">
            <a:extLst>
              <a:ext uri="{FF2B5EF4-FFF2-40B4-BE49-F238E27FC236}">
                <a16:creationId xmlns:a16="http://schemas.microsoft.com/office/drawing/2014/main" id="{FB786CEF-E385-A5C1-A548-904F9A48856C}"/>
              </a:ext>
            </a:extLst>
          </p:cNvPr>
          <p:cNvSpPr txBox="1"/>
          <p:nvPr/>
        </p:nvSpPr>
        <p:spPr>
          <a:xfrm>
            <a:off x="3062573" y="1941857"/>
            <a:ext cx="6452065" cy="775084"/>
          </a:xfrm>
          <a:prstGeom prst="rect">
            <a:avLst/>
          </a:prstGeom>
          <a:noFill/>
        </p:spPr>
        <p:txBody>
          <a:bodyPr wrap="square" rtlCol="0">
            <a:spAutoFit/>
          </a:bodyPr>
          <a:lstStyle/>
          <a:p>
            <a:pPr>
              <a:lnSpc>
                <a:spcPct val="130000"/>
              </a:lnSpc>
              <a:buClr>
                <a:schemeClr val="accent1"/>
              </a:buClr>
              <a:buSzPct val="80000"/>
            </a:pPr>
            <a:r>
              <a:rPr kumimoji="1" lang="en-US" altLang="zh-CN" b="1" dirty="0">
                <a:solidFill>
                  <a:schemeClr val="tx1">
                    <a:lumMod val="85000"/>
                    <a:lumOff val="15000"/>
                  </a:schemeClr>
                </a:solidFill>
                <a:latin typeface="Arial" panose="020B0604020202020204" pitchFamily="34" charset="0"/>
                <a:ea typeface="Microsoft YaHei" panose="020B0503020204020204" pitchFamily="34" charset="-122"/>
                <a:cs typeface="Arial" panose="020B0604020202020204" pitchFamily="34" charset="0"/>
              </a:rPr>
              <a:t>However, the lack of datasets has significantly hindered the development of automatic intonation assessment. </a:t>
            </a:r>
            <a:endParaRPr kumimoji="1" lang="en" altLang="zh-CN" b="1" dirty="0">
              <a:solidFill>
                <a:schemeClr val="tx1">
                  <a:lumMod val="85000"/>
                  <a:lumOff val="15000"/>
                </a:schemeClr>
              </a:solidFill>
              <a:latin typeface="Arial" panose="020B0604020202020204" pitchFamily="34" charset="0"/>
              <a:ea typeface="Microsoft YaHei" panose="020B0503020204020204" pitchFamily="34" charset="-122"/>
              <a:cs typeface="Arial" panose="020B0604020202020204" pitchFamily="34" charset="0"/>
            </a:endParaRPr>
          </a:p>
        </p:txBody>
      </p:sp>
      <p:sp>
        <p:nvSpPr>
          <p:cNvPr id="16" name="矩形 15">
            <a:extLst>
              <a:ext uri="{FF2B5EF4-FFF2-40B4-BE49-F238E27FC236}">
                <a16:creationId xmlns:a16="http://schemas.microsoft.com/office/drawing/2014/main" id="{8E110D6A-8A04-180E-4493-4968A4019DD1}"/>
              </a:ext>
            </a:extLst>
          </p:cNvPr>
          <p:cNvSpPr/>
          <p:nvPr/>
        </p:nvSpPr>
        <p:spPr>
          <a:xfrm>
            <a:off x="2828897" y="3030945"/>
            <a:ext cx="7614514" cy="1039358"/>
          </a:xfrm>
          <a:prstGeom prst="rect">
            <a:avLst/>
          </a:prstGeom>
          <a:noFill/>
          <a:ln>
            <a:solidFill>
              <a:srgbClr val="259FC8">
                <a:alpha val="54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latin typeface="Times New Roman" panose="02020603050405020304" pitchFamily="18" charset="0"/>
              <a:cs typeface="Times New Roman" panose="02020603050405020304" pitchFamily="18" charset="0"/>
            </a:endParaRPr>
          </a:p>
        </p:txBody>
      </p:sp>
      <p:sp>
        <p:nvSpPr>
          <p:cNvPr id="20" name="文本框 19">
            <a:extLst>
              <a:ext uri="{FF2B5EF4-FFF2-40B4-BE49-F238E27FC236}">
                <a16:creationId xmlns:a16="http://schemas.microsoft.com/office/drawing/2014/main" id="{90F663D7-F4BE-FD7C-5B0D-E14996761CF1}"/>
              </a:ext>
            </a:extLst>
          </p:cNvPr>
          <p:cNvSpPr txBox="1"/>
          <p:nvPr/>
        </p:nvSpPr>
        <p:spPr>
          <a:xfrm>
            <a:off x="3062573" y="3158018"/>
            <a:ext cx="7246085" cy="775084"/>
          </a:xfrm>
          <a:prstGeom prst="rect">
            <a:avLst/>
          </a:prstGeom>
          <a:noFill/>
        </p:spPr>
        <p:txBody>
          <a:bodyPr wrap="square" rtlCol="0">
            <a:spAutoFit/>
          </a:bodyPr>
          <a:lstStyle>
            <a:defPPr>
              <a:defRPr lang="zh-CN"/>
            </a:defPPr>
            <a:lvl1pPr>
              <a:lnSpc>
                <a:spcPct val="130000"/>
              </a:lnSpc>
              <a:buClr>
                <a:schemeClr val="accent1"/>
              </a:buClr>
              <a:buSzPct val="80000"/>
              <a:defRPr kumimoji="1" b="1">
                <a:solidFill>
                  <a:schemeClr val="tx1">
                    <a:lumMod val="85000"/>
                    <a:lumOff val="15000"/>
                  </a:schemeClr>
                </a:solidFill>
                <a:latin typeface="Arial" panose="020B0604020202020204" pitchFamily="34" charset="0"/>
                <a:ea typeface="Microsoft YaHei" panose="020B0503020204020204" pitchFamily="34" charset="-122"/>
                <a:cs typeface="Arial" panose="020B0604020202020204" pitchFamily="34" charset="0"/>
              </a:defRPr>
            </a:lvl1pPr>
          </a:lstStyle>
          <a:p>
            <a:r>
              <a:rPr lang="en-US" altLang="zh-CN" dirty="0"/>
              <a:t>To end this, we created the TIA dataset, which aims to reflect the intonation of teaching in different disciplines in real situations.</a:t>
            </a:r>
            <a:endParaRPr lang="en" altLang="zh-CN" dirty="0"/>
          </a:p>
        </p:txBody>
      </p:sp>
      <p:sp>
        <p:nvSpPr>
          <p:cNvPr id="21" name="灯片编号占位符 2">
            <a:extLst>
              <a:ext uri="{FF2B5EF4-FFF2-40B4-BE49-F238E27FC236}">
                <a16:creationId xmlns:a16="http://schemas.microsoft.com/office/drawing/2014/main" id="{9FDFD341-9591-1A55-C67F-99EEB91B899B}"/>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4</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2" name="图片 21">
            <a:extLst>
              <a:ext uri="{FF2B5EF4-FFF2-40B4-BE49-F238E27FC236}">
                <a16:creationId xmlns:a16="http://schemas.microsoft.com/office/drawing/2014/main" id="{D4F36718-89AF-FC7F-4639-16EE21B41CA8}"/>
              </a:ext>
            </a:extLst>
          </p:cNvPr>
          <p:cNvPicPr>
            <a:picLocks noChangeAspect="1"/>
          </p:cNvPicPr>
          <p:nvPr/>
        </p:nvPicPr>
        <p:blipFill>
          <a:blip r:embed="rId3"/>
          <a:srcRect/>
          <a:stretch/>
        </p:blipFill>
        <p:spPr>
          <a:xfrm>
            <a:off x="9297318" y="290346"/>
            <a:ext cx="2600801" cy="521589"/>
          </a:xfrm>
          <a:prstGeom prst="rect">
            <a:avLst/>
          </a:prstGeom>
        </p:spPr>
      </p:pic>
      <p:pic>
        <p:nvPicPr>
          <p:cNvPr id="23" name="图片 22">
            <a:extLst>
              <a:ext uri="{FF2B5EF4-FFF2-40B4-BE49-F238E27FC236}">
                <a16:creationId xmlns:a16="http://schemas.microsoft.com/office/drawing/2014/main" id="{735D251F-8BA1-0B2F-566D-55AFD89D1099}"/>
              </a:ext>
            </a:extLst>
          </p:cNvPr>
          <p:cNvPicPr>
            <a:picLocks noChangeAspect="1"/>
          </p:cNvPicPr>
          <p:nvPr/>
        </p:nvPicPr>
        <p:blipFill>
          <a:blip r:embed="rId4"/>
          <a:stretch>
            <a:fillRect/>
          </a:stretch>
        </p:blipFill>
        <p:spPr>
          <a:xfrm>
            <a:off x="8352508" y="179562"/>
            <a:ext cx="743156" cy="743156"/>
          </a:xfrm>
          <a:prstGeom prst="rect">
            <a:avLst/>
          </a:prstGeom>
        </p:spPr>
      </p:pic>
      <p:sp>
        <p:nvSpPr>
          <p:cNvPr id="29" name="文本框 28">
            <a:extLst>
              <a:ext uri="{FF2B5EF4-FFF2-40B4-BE49-F238E27FC236}">
                <a16:creationId xmlns:a16="http://schemas.microsoft.com/office/drawing/2014/main" id="{601D3A66-5B9F-08F4-CDC9-BC1A6D2D490E}"/>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30" name="文本框 29">
            <a:extLst>
              <a:ext uri="{FF2B5EF4-FFF2-40B4-BE49-F238E27FC236}">
                <a16:creationId xmlns:a16="http://schemas.microsoft.com/office/drawing/2014/main" id="{807DF6FB-BB2A-E265-B395-2034D3520066}"/>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31" name="文本框 30">
            <a:extLst>
              <a:ext uri="{FF2B5EF4-FFF2-40B4-BE49-F238E27FC236}">
                <a16:creationId xmlns:a16="http://schemas.microsoft.com/office/drawing/2014/main" id="{1C9F0909-0572-6ED2-519A-10F8B21CF185}"/>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32" name="文本框 31">
            <a:extLst>
              <a:ext uri="{FF2B5EF4-FFF2-40B4-BE49-F238E27FC236}">
                <a16:creationId xmlns:a16="http://schemas.microsoft.com/office/drawing/2014/main" id="{DE59F07A-BC59-A373-B1EC-8647DE0FFB76}"/>
              </a:ext>
            </a:extLst>
          </p:cNvPr>
          <p:cNvSpPr txBox="1"/>
          <p:nvPr/>
        </p:nvSpPr>
        <p:spPr>
          <a:xfrm>
            <a:off x="25674" y="1830035"/>
            <a:ext cx="1469571" cy="369332"/>
          </a:xfrm>
          <a:prstGeom prst="rect">
            <a:avLst/>
          </a:prstGeom>
          <a:noFill/>
        </p:spPr>
        <p:txBody>
          <a:bodyPr wrap="square">
            <a:spAutoFit/>
          </a:bodyPr>
          <a:lstStyle/>
          <a:p>
            <a:r>
              <a:rPr lang="zh-CN" altLang="en-US" dirty="0">
                <a:solidFill>
                  <a:schemeClr val="bg1"/>
                </a:solidFill>
                <a:latin typeface="Arial" panose="020B0604020202020204" pitchFamily="34" charset="0"/>
                <a:cs typeface="Arial" panose="020B0604020202020204" pitchFamily="34" charset="0"/>
              </a:rPr>
              <a:t>Background</a:t>
            </a:r>
          </a:p>
        </p:txBody>
      </p:sp>
    </p:spTree>
    <p:extLst>
      <p:ext uri="{BB962C8B-B14F-4D97-AF65-F5344CB8AC3E}">
        <p14:creationId xmlns:p14="http://schemas.microsoft.com/office/powerpoint/2010/main" val="4210221840"/>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3BFD7B6E-8CE8-7EB4-4013-7EA8AF399C57}"/>
              </a:ext>
            </a:extLst>
          </p:cNvPr>
          <p:cNvSpPr/>
          <p:nvPr/>
        </p:nvSpPr>
        <p:spPr>
          <a:xfrm>
            <a:off x="0" y="283959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灯片编号占位符 2">
            <a:extLst>
              <a:ext uri="{FF2B5EF4-FFF2-40B4-BE49-F238E27FC236}">
                <a16:creationId xmlns:a16="http://schemas.microsoft.com/office/drawing/2014/main" id="{AE27F343-77B9-CCD0-ED21-F76F00904D8B}"/>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5</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3" name="图片 22">
            <a:extLst>
              <a:ext uri="{FF2B5EF4-FFF2-40B4-BE49-F238E27FC236}">
                <a16:creationId xmlns:a16="http://schemas.microsoft.com/office/drawing/2014/main" id="{A9E707BD-74F7-FD6B-97A7-FB6B824B606B}"/>
              </a:ext>
            </a:extLst>
          </p:cNvPr>
          <p:cNvPicPr>
            <a:picLocks noChangeAspect="1"/>
          </p:cNvPicPr>
          <p:nvPr/>
        </p:nvPicPr>
        <p:blipFill>
          <a:blip r:embed="rId4"/>
          <a:srcRect/>
          <a:stretch/>
        </p:blipFill>
        <p:spPr>
          <a:xfrm>
            <a:off x="9297318" y="290346"/>
            <a:ext cx="2600801" cy="521589"/>
          </a:xfrm>
          <a:prstGeom prst="rect">
            <a:avLst/>
          </a:prstGeom>
        </p:spPr>
      </p:pic>
      <p:sp>
        <p:nvSpPr>
          <p:cNvPr id="38" name="文本框 37">
            <a:extLst>
              <a:ext uri="{FF2B5EF4-FFF2-40B4-BE49-F238E27FC236}">
                <a16:creationId xmlns:a16="http://schemas.microsoft.com/office/drawing/2014/main" id="{38300B7C-CBEA-EDA3-C655-FD56FD80F9A1}"/>
              </a:ext>
            </a:extLst>
          </p:cNvPr>
          <p:cNvSpPr txBox="1"/>
          <p:nvPr/>
        </p:nvSpPr>
        <p:spPr>
          <a:xfrm>
            <a:off x="25674" y="2985251"/>
            <a:ext cx="1535032" cy="369332"/>
          </a:xfrm>
          <a:prstGeom prst="rect">
            <a:avLst/>
          </a:prstGeom>
          <a:noFill/>
        </p:spPr>
        <p:txBody>
          <a:bodyPr wrap="square">
            <a:spAutoFit/>
          </a:bodyPr>
          <a:lstStyle/>
          <a:p>
            <a:r>
              <a:rPr lang="en-US" altLang="zh-CN" dirty="0">
                <a:solidFill>
                  <a:schemeClr val="bg1"/>
                </a:solidFill>
                <a:latin typeface="Arial" panose="020B0604020202020204" pitchFamily="34" charset="0"/>
                <a:cs typeface="Arial" panose="020B0604020202020204" pitchFamily="34" charset="0"/>
              </a:rPr>
              <a:t>Datasets</a:t>
            </a:r>
          </a:p>
        </p:txBody>
      </p:sp>
      <p:sp>
        <p:nvSpPr>
          <p:cNvPr id="39" name="文本框 38">
            <a:extLst>
              <a:ext uri="{FF2B5EF4-FFF2-40B4-BE49-F238E27FC236}">
                <a16:creationId xmlns:a16="http://schemas.microsoft.com/office/drawing/2014/main" id="{CF5F9E9C-AED6-1617-13FB-A9404BE75583}"/>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40" name="文本框 39">
            <a:extLst>
              <a:ext uri="{FF2B5EF4-FFF2-40B4-BE49-F238E27FC236}">
                <a16:creationId xmlns:a16="http://schemas.microsoft.com/office/drawing/2014/main" id="{F8B40EEE-1B83-1962-ABD3-57829ED03F8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41" name="文本框 40">
            <a:extLst>
              <a:ext uri="{FF2B5EF4-FFF2-40B4-BE49-F238E27FC236}">
                <a16:creationId xmlns:a16="http://schemas.microsoft.com/office/drawing/2014/main" id="{01BAD1E8-EC0E-D1B1-266F-AB7E98453C84}"/>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44" name="图片 43">
            <a:extLst>
              <a:ext uri="{FF2B5EF4-FFF2-40B4-BE49-F238E27FC236}">
                <a16:creationId xmlns:a16="http://schemas.microsoft.com/office/drawing/2014/main" id="{7756DF01-DEB4-153F-FA08-D65531BD8D4E}"/>
              </a:ext>
            </a:extLst>
          </p:cNvPr>
          <p:cNvPicPr>
            <a:picLocks noChangeAspect="1"/>
          </p:cNvPicPr>
          <p:nvPr>
            <p:custDataLst>
              <p:tags r:id="rId1"/>
            </p:custDataLst>
          </p:nvPr>
        </p:nvPicPr>
        <p:blipFill rotWithShape="1">
          <a:blip r:embed="rId5">
            <a:clrChange>
              <a:clrFrom>
                <a:srgbClr val="FFFFFF"/>
              </a:clrFrom>
              <a:clrTo>
                <a:srgbClr val="FFFFFF">
                  <a:alpha val="0"/>
                </a:srgbClr>
              </a:clrTo>
            </a:clrChange>
          </a:blip>
          <a:srcRect t="4132"/>
          <a:stretch>
            <a:fillRect/>
          </a:stretch>
        </p:blipFill>
        <p:spPr>
          <a:xfrm>
            <a:off x="1830579" y="2861700"/>
            <a:ext cx="10000413" cy="661896"/>
          </a:xfrm>
          <a:prstGeom prst="rect">
            <a:avLst/>
          </a:prstGeom>
        </p:spPr>
      </p:pic>
      <p:pic>
        <p:nvPicPr>
          <p:cNvPr id="45" name="图片 44">
            <a:extLst>
              <a:ext uri="{FF2B5EF4-FFF2-40B4-BE49-F238E27FC236}">
                <a16:creationId xmlns:a16="http://schemas.microsoft.com/office/drawing/2014/main" id="{8CE3DCC3-2F7D-205A-358C-AAA52AF60477}"/>
              </a:ext>
            </a:extLst>
          </p:cNvPr>
          <p:cNvPicPr>
            <a:picLocks noChangeAspect="1"/>
          </p:cNvPicPr>
          <p:nvPr/>
        </p:nvPicPr>
        <p:blipFill>
          <a:blip r:embed="rId6"/>
          <a:stretch>
            <a:fillRect/>
          </a:stretch>
        </p:blipFill>
        <p:spPr>
          <a:xfrm>
            <a:off x="8352508" y="179562"/>
            <a:ext cx="743156" cy="743156"/>
          </a:xfrm>
          <a:prstGeom prst="rect">
            <a:avLst/>
          </a:prstGeom>
        </p:spPr>
      </p:pic>
    </p:spTree>
    <p:extLst>
      <p:ext uri="{BB962C8B-B14F-4D97-AF65-F5344CB8AC3E}">
        <p14:creationId xmlns:p14="http://schemas.microsoft.com/office/powerpoint/2010/main" val="3720153062"/>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4"/>
                                        </p:tgtEl>
                                        <p:attrNameLst>
                                          <p:attrName>style.visibility</p:attrName>
                                        </p:attrNameLst>
                                      </p:cBhvr>
                                      <p:to>
                                        <p:strVal val="visible"/>
                                      </p:to>
                                    </p:set>
                                    <p:animEffect transition="in" filter="fade">
                                      <p:cBhvr>
                                        <p:cTn id="7" dur="250"/>
                                        <p:tgtEl>
                                          <p:spTgt spid="44"/>
                                        </p:tgtEl>
                                      </p:cBhvr>
                                    </p:animEffect>
                                    <p:anim calcmode="lin" valueType="num">
                                      <p:cBhvr>
                                        <p:cTn id="8" dur="250" fill="hold"/>
                                        <p:tgtEl>
                                          <p:spTgt spid="44"/>
                                        </p:tgtEl>
                                        <p:attrNameLst>
                                          <p:attrName>ppt_x</p:attrName>
                                        </p:attrNameLst>
                                      </p:cBhvr>
                                      <p:tavLst>
                                        <p:tav tm="0">
                                          <p:val>
                                            <p:strVal val="#ppt_x"/>
                                          </p:val>
                                        </p:tav>
                                        <p:tav tm="100000">
                                          <p:val>
                                            <p:strVal val="#ppt_x"/>
                                          </p:val>
                                        </p:tav>
                                      </p:tavLst>
                                    </p:anim>
                                    <p:anim calcmode="lin" valueType="num">
                                      <p:cBhvr>
                                        <p:cTn id="9" dur="250" fill="hold"/>
                                        <p:tgtEl>
                                          <p:spTgt spid="4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3BFD7B6E-8CE8-7EB4-4013-7EA8AF399C57}"/>
              </a:ext>
            </a:extLst>
          </p:cNvPr>
          <p:cNvSpPr/>
          <p:nvPr/>
        </p:nvSpPr>
        <p:spPr>
          <a:xfrm>
            <a:off x="0" y="283959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灯片编号占位符 2">
            <a:extLst>
              <a:ext uri="{FF2B5EF4-FFF2-40B4-BE49-F238E27FC236}">
                <a16:creationId xmlns:a16="http://schemas.microsoft.com/office/drawing/2014/main" id="{AE27F343-77B9-CCD0-ED21-F76F00904D8B}"/>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6</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3" name="图片 22">
            <a:extLst>
              <a:ext uri="{FF2B5EF4-FFF2-40B4-BE49-F238E27FC236}">
                <a16:creationId xmlns:a16="http://schemas.microsoft.com/office/drawing/2014/main" id="{A9E707BD-74F7-FD6B-97A7-FB6B824B606B}"/>
              </a:ext>
            </a:extLst>
          </p:cNvPr>
          <p:cNvPicPr>
            <a:picLocks noChangeAspect="1"/>
          </p:cNvPicPr>
          <p:nvPr/>
        </p:nvPicPr>
        <p:blipFill>
          <a:blip r:embed="rId5"/>
          <a:srcRect/>
          <a:stretch/>
        </p:blipFill>
        <p:spPr>
          <a:xfrm>
            <a:off x="9297318" y="290346"/>
            <a:ext cx="2600801" cy="521589"/>
          </a:xfrm>
          <a:prstGeom prst="rect">
            <a:avLst/>
          </a:prstGeom>
        </p:spPr>
      </p:pic>
      <p:sp>
        <p:nvSpPr>
          <p:cNvPr id="38" name="文本框 37">
            <a:extLst>
              <a:ext uri="{FF2B5EF4-FFF2-40B4-BE49-F238E27FC236}">
                <a16:creationId xmlns:a16="http://schemas.microsoft.com/office/drawing/2014/main" id="{38300B7C-CBEA-EDA3-C655-FD56FD80F9A1}"/>
              </a:ext>
            </a:extLst>
          </p:cNvPr>
          <p:cNvSpPr txBox="1"/>
          <p:nvPr/>
        </p:nvSpPr>
        <p:spPr>
          <a:xfrm>
            <a:off x="25674" y="2985251"/>
            <a:ext cx="1535032" cy="369332"/>
          </a:xfrm>
          <a:prstGeom prst="rect">
            <a:avLst/>
          </a:prstGeom>
          <a:noFill/>
        </p:spPr>
        <p:txBody>
          <a:bodyPr wrap="square">
            <a:spAutoFit/>
          </a:bodyPr>
          <a:lstStyle/>
          <a:p>
            <a:r>
              <a:rPr lang="en-US" altLang="zh-CN" dirty="0">
                <a:solidFill>
                  <a:schemeClr val="bg1"/>
                </a:solidFill>
                <a:latin typeface="Arial" panose="020B0604020202020204" pitchFamily="34" charset="0"/>
                <a:cs typeface="Arial" panose="020B0604020202020204" pitchFamily="34" charset="0"/>
              </a:rPr>
              <a:t>Datasets</a:t>
            </a:r>
          </a:p>
        </p:txBody>
      </p:sp>
      <p:sp>
        <p:nvSpPr>
          <p:cNvPr id="39" name="文本框 38">
            <a:extLst>
              <a:ext uri="{FF2B5EF4-FFF2-40B4-BE49-F238E27FC236}">
                <a16:creationId xmlns:a16="http://schemas.microsoft.com/office/drawing/2014/main" id="{CF5F9E9C-AED6-1617-13FB-A9404BE75583}"/>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40" name="文本框 39">
            <a:extLst>
              <a:ext uri="{FF2B5EF4-FFF2-40B4-BE49-F238E27FC236}">
                <a16:creationId xmlns:a16="http://schemas.microsoft.com/office/drawing/2014/main" id="{F8B40EEE-1B83-1962-ABD3-57829ED03F8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41" name="文本框 40">
            <a:extLst>
              <a:ext uri="{FF2B5EF4-FFF2-40B4-BE49-F238E27FC236}">
                <a16:creationId xmlns:a16="http://schemas.microsoft.com/office/drawing/2014/main" id="{01BAD1E8-EC0E-D1B1-266F-AB7E98453C84}"/>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sp>
        <p:nvSpPr>
          <p:cNvPr id="42" name="圆角矩形 1">
            <a:extLst>
              <a:ext uri="{FF2B5EF4-FFF2-40B4-BE49-F238E27FC236}">
                <a16:creationId xmlns:a16="http://schemas.microsoft.com/office/drawing/2014/main" id="{76056786-2F80-14E9-7FE3-FE6E4C6841A2}"/>
              </a:ext>
            </a:extLst>
          </p:cNvPr>
          <p:cNvSpPr/>
          <p:nvPr/>
        </p:nvSpPr>
        <p:spPr>
          <a:xfrm>
            <a:off x="2017888" y="1471263"/>
            <a:ext cx="9625330" cy="3766185"/>
          </a:xfrm>
          <a:prstGeom prst="roundRect">
            <a:avLst>
              <a:gd name="adj" fmla="val 6935"/>
            </a:avLst>
          </a:prstGeom>
          <a:solidFill>
            <a:schemeClr val="accent3">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43" name="图片 42">
            <a:extLst>
              <a:ext uri="{FF2B5EF4-FFF2-40B4-BE49-F238E27FC236}">
                <a16:creationId xmlns:a16="http://schemas.microsoft.com/office/drawing/2014/main" id="{F3CFAACD-82E1-8552-94A4-B1A3BCA0B522}"/>
              </a:ext>
            </a:extLst>
          </p:cNvPr>
          <p:cNvPicPr>
            <a:picLocks noChangeAspect="1"/>
          </p:cNvPicPr>
          <p:nvPr>
            <p:custDataLst>
              <p:tags r:id="rId1"/>
            </p:custDataLst>
          </p:nvPr>
        </p:nvPicPr>
        <p:blipFill>
          <a:blip r:embed="rId6">
            <a:clrChange>
              <a:clrFrom>
                <a:srgbClr val="FFFFFF"/>
              </a:clrFrom>
              <a:clrTo>
                <a:srgbClr val="FFFFFF">
                  <a:alpha val="0"/>
                </a:srgbClr>
              </a:clrTo>
            </a:clrChange>
          </a:blip>
          <a:stretch>
            <a:fillRect/>
          </a:stretch>
        </p:blipFill>
        <p:spPr>
          <a:xfrm>
            <a:off x="2799360" y="1796088"/>
            <a:ext cx="8060395" cy="3116021"/>
          </a:xfrm>
          <a:prstGeom prst="rect">
            <a:avLst/>
          </a:prstGeom>
        </p:spPr>
      </p:pic>
      <p:pic>
        <p:nvPicPr>
          <p:cNvPr id="44" name="图片 43">
            <a:extLst>
              <a:ext uri="{FF2B5EF4-FFF2-40B4-BE49-F238E27FC236}">
                <a16:creationId xmlns:a16="http://schemas.microsoft.com/office/drawing/2014/main" id="{7756DF01-DEB4-153F-FA08-D65531BD8D4E}"/>
              </a:ext>
            </a:extLst>
          </p:cNvPr>
          <p:cNvPicPr>
            <a:picLocks noChangeAspect="1"/>
          </p:cNvPicPr>
          <p:nvPr>
            <p:custDataLst>
              <p:tags r:id="rId2"/>
            </p:custDataLst>
          </p:nvPr>
        </p:nvPicPr>
        <p:blipFill rotWithShape="1">
          <a:blip r:embed="rId7">
            <a:clrChange>
              <a:clrFrom>
                <a:srgbClr val="FFFFFF"/>
              </a:clrFrom>
              <a:clrTo>
                <a:srgbClr val="FFFFFF">
                  <a:alpha val="0"/>
                </a:srgbClr>
              </a:clrTo>
            </a:clrChange>
          </a:blip>
          <a:srcRect t="4132"/>
          <a:stretch>
            <a:fillRect/>
          </a:stretch>
        </p:blipFill>
        <p:spPr>
          <a:xfrm>
            <a:off x="1830579" y="5597107"/>
            <a:ext cx="10000413" cy="661896"/>
          </a:xfrm>
          <a:prstGeom prst="rect">
            <a:avLst/>
          </a:prstGeom>
        </p:spPr>
      </p:pic>
      <p:pic>
        <p:nvPicPr>
          <p:cNvPr id="45" name="图片 44">
            <a:extLst>
              <a:ext uri="{FF2B5EF4-FFF2-40B4-BE49-F238E27FC236}">
                <a16:creationId xmlns:a16="http://schemas.microsoft.com/office/drawing/2014/main" id="{8CE3DCC3-2F7D-205A-358C-AAA52AF60477}"/>
              </a:ext>
            </a:extLst>
          </p:cNvPr>
          <p:cNvPicPr>
            <a:picLocks noChangeAspect="1"/>
          </p:cNvPicPr>
          <p:nvPr/>
        </p:nvPicPr>
        <p:blipFill>
          <a:blip r:embed="rId8"/>
          <a:stretch>
            <a:fillRect/>
          </a:stretch>
        </p:blipFill>
        <p:spPr>
          <a:xfrm>
            <a:off x="8352508" y="179562"/>
            <a:ext cx="743156" cy="743156"/>
          </a:xfrm>
          <a:prstGeom prst="rect">
            <a:avLst/>
          </a:prstGeom>
        </p:spPr>
      </p:pic>
    </p:spTree>
    <p:extLst>
      <p:ext uri="{BB962C8B-B14F-4D97-AF65-F5344CB8AC3E}">
        <p14:creationId xmlns:p14="http://schemas.microsoft.com/office/powerpoint/2010/main" val="3182388175"/>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3" name="任意形状 12">
            <a:extLst>
              <a:ext uri="{FF2B5EF4-FFF2-40B4-BE49-F238E27FC236}">
                <a16:creationId xmlns:a16="http://schemas.microsoft.com/office/drawing/2014/main" id="{3BFD7B6E-8CE8-7EB4-4013-7EA8AF399C57}"/>
              </a:ext>
            </a:extLst>
          </p:cNvPr>
          <p:cNvSpPr/>
          <p:nvPr/>
        </p:nvSpPr>
        <p:spPr>
          <a:xfrm>
            <a:off x="0" y="283959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灯片编号占位符 2">
            <a:extLst>
              <a:ext uri="{FF2B5EF4-FFF2-40B4-BE49-F238E27FC236}">
                <a16:creationId xmlns:a16="http://schemas.microsoft.com/office/drawing/2014/main" id="{AE27F343-77B9-CCD0-ED21-F76F00904D8B}"/>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7</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3" name="图片 22">
            <a:extLst>
              <a:ext uri="{FF2B5EF4-FFF2-40B4-BE49-F238E27FC236}">
                <a16:creationId xmlns:a16="http://schemas.microsoft.com/office/drawing/2014/main" id="{A9E707BD-74F7-FD6B-97A7-FB6B824B606B}"/>
              </a:ext>
            </a:extLst>
          </p:cNvPr>
          <p:cNvPicPr>
            <a:picLocks noChangeAspect="1"/>
          </p:cNvPicPr>
          <p:nvPr/>
        </p:nvPicPr>
        <p:blipFill>
          <a:blip r:embed="rId5"/>
          <a:srcRect/>
          <a:stretch/>
        </p:blipFill>
        <p:spPr>
          <a:xfrm>
            <a:off x="9297318" y="290346"/>
            <a:ext cx="2600801" cy="521589"/>
          </a:xfrm>
          <a:prstGeom prst="rect">
            <a:avLst/>
          </a:prstGeom>
        </p:spPr>
      </p:pic>
      <p:sp>
        <p:nvSpPr>
          <p:cNvPr id="38" name="文本框 37">
            <a:extLst>
              <a:ext uri="{FF2B5EF4-FFF2-40B4-BE49-F238E27FC236}">
                <a16:creationId xmlns:a16="http://schemas.microsoft.com/office/drawing/2014/main" id="{38300B7C-CBEA-EDA3-C655-FD56FD80F9A1}"/>
              </a:ext>
            </a:extLst>
          </p:cNvPr>
          <p:cNvSpPr txBox="1"/>
          <p:nvPr/>
        </p:nvSpPr>
        <p:spPr>
          <a:xfrm>
            <a:off x="25674" y="2985251"/>
            <a:ext cx="1535032" cy="369332"/>
          </a:xfrm>
          <a:prstGeom prst="rect">
            <a:avLst/>
          </a:prstGeom>
          <a:noFill/>
        </p:spPr>
        <p:txBody>
          <a:bodyPr wrap="square">
            <a:spAutoFit/>
          </a:bodyPr>
          <a:lstStyle/>
          <a:p>
            <a:r>
              <a:rPr lang="en-US" altLang="zh-CN" dirty="0">
                <a:solidFill>
                  <a:schemeClr val="bg1"/>
                </a:solidFill>
                <a:latin typeface="Arial" panose="020B0604020202020204" pitchFamily="34" charset="0"/>
                <a:cs typeface="Arial" panose="020B0604020202020204" pitchFamily="34" charset="0"/>
              </a:rPr>
              <a:t>Datasets</a:t>
            </a:r>
          </a:p>
        </p:txBody>
      </p:sp>
      <p:sp>
        <p:nvSpPr>
          <p:cNvPr id="39" name="文本框 38">
            <a:extLst>
              <a:ext uri="{FF2B5EF4-FFF2-40B4-BE49-F238E27FC236}">
                <a16:creationId xmlns:a16="http://schemas.microsoft.com/office/drawing/2014/main" id="{CF5F9E9C-AED6-1617-13FB-A9404BE75583}"/>
              </a:ext>
            </a:extLst>
          </p:cNvPr>
          <p:cNvSpPr txBox="1"/>
          <p:nvPr/>
        </p:nvSpPr>
        <p:spPr>
          <a:xfrm>
            <a:off x="25674" y="3973153"/>
            <a:ext cx="1527321" cy="369332"/>
          </a:xfrm>
          <a:prstGeom prst="rect">
            <a:avLst/>
          </a:prstGeom>
          <a:noFill/>
        </p:spPr>
        <p:txBody>
          <a:bodyPr wrap="square">
            <a:spAutoFit/>
          </a:bodyPr>
          <a:lstStyle/>
          <a:p>
            <a:r>
              <a:rPr lang="en" altLang="zh-CN" dirty="0">
                <a:latin typeface="Arial" panose="020B0604020202020204" pitchFamily="34" charset="0"/>
                <a:cs typeface="Arial" panose="020B0604020202020204" pitchFamily="34" charset="0"/>
              </a:rPr>
              <a:t>Methodology</a:t>
            </a:r>
          </a:p>
        </p:txBody>
      </p:sp>
      <p:sp>
        <p:nvSpPr>
          <p:cNvPr id="40" name="文本框 39">
            <a:extLst>
              <a:ext uri="{FF2B5EF4-FFF2-40B4-BE49-F238E27FC236}">
                <a16:creationId xmlns:a16="http://schemas.microsoft.com/office/drawing/2014/main" id="{F8B40EEE-1B83-1962-ABD3-57829ED03F8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41" name="文本框 40">
            <a:extLst>
              <a:ext uri="{FF2B5EF4-FFF2-40B4-BE49-F238E27FC236}">
                <a16:creationId xmlns:a16="http://schemas.microsoft.com/office/drawing/2014/main" id="{01BAD1E8-EC0E-D1B1-266F-AB7E98453C84}"/>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sp>
        <p:nvSpPr>
          <p:cNvPr id="42" name="圆角矩形 1">
            <a:extLst>
              <a:ext uri="{FF2B5EF4-FFF2-40B4-BE49-F238E27FC236}">
                <a16:creationId xmlns:a16="http://schemas.microsoft.com/office/drawing/2014/main" id="{76056786-2F80-14E9-7FE3-FE6E4C6841A2}"/>
              </a:ext>
            </a:extLst>
          </p:cNvPr>
          <p:cNvSpPr/>
          <p:nvPr/>
        </p:nvSpPr>
        <p:spPr>
          <a:xfrm>
            <a:off x="2017888" y="1471263"/>
            <a:ext cx="9625330" cy="3766185"/>
          </a:xfrm>
          <a:prstGeom prst="roundRect">
            <a:avLst>
              <a:gd name="adj" fmla="val 6935"/>
            </a:avLst>
          </a:prstGeom>
          <a:solidFill>
            <a:schemeClr val="accent3">
              <a:lumMod val="20000"/>
              <a:lumOff val="80000"/>
            </a:schemeClr>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lstStyle/>
          <a:p>
            <a:pPr algn="ctr"/>
            <a:endParaRPr lang="zh-CN" altLang="en-US"/>
          </a:p>
        </p:txBody>
      </p:sp>
      <p:pic>
        <p:nvPicPr>
          <p:cNvPr id="43" name="图片 42">
            <a:extLst>
              <a:ext uri="{FF2B5EF4-FFF2-40B4-BE49-F238E27FC236}">
                <a16:creationId xmlns:a16="http://schemas.microsoft.com/office/drawing/2014/main" id="{F3CFAACD-82E1-8552-94A4-B1A3BCA0B522}"/>
              </a:ext>
            </a:extLst>
          </p:cNvPr>
          <p:cNvPicPr>
            <a:picLocks noChangeAspect="1"/>
          </p:cNvPicPr>
          <p:nvPr>
            <p:custDataLst>
              <p:tags r:id="rId1"/>
            </p:custDataLst>
          </p:nvPr>
        </p:nvPicPr>
        <p:blipFill>
          <a:blip r:embed="rId6">
            <a:clrChange>
              <a:clrFrom>
                <a:srgbClr val="FFFFFF"/>
              </a:clrFrom>
              <a:clrTo>
                <a:srgbClr val="FFFFFF">
                  <a:alpha val="0"/>
                </a:srgbClr>
              </a:clrTo>
            </a:clrChange>
          </a:blip>
          <a:stretch>
            <a:fillRect/>
          </a:stretch>
        </p:blipFill>
        <p:spPr>
          <a:xfrm>
            <a:off x="2227860" y="2062789"/>
            <a:ext cx="6662249" cy="2575520"/>
          </a:xfrm>
          <a:prstGeom prst="rect">
            <a:avLst/>
          </a:prstGeom>
        </p:spPr>
      </p:pic>
      <p:pic>
        <p:nvPicPr>
          <p:cNvPr id="44" name="图片 43">
            <a:extLst>
              <a:ext uri="{FF2B5EF4-FFF2-40B4-BE49-F238E27FC236}">
                <a16:creationId xmlns:a16="http://schemas.microsoft.com/office/drawing/2014/main" id="{7756DF01-DEB4-153F-FA08-D65531BD8D4E}"/>
              </a:ext>
            </a:extLst>
          </p:cNvPr>
          <p:cNvPicPr>
            <a:picLocks noChangeAspect="1"/>
          </p:cNvPicPr>
          <p:nvPr>
            <p:custDataLst>
              <p:tags r:id="rId2"/>
            </p:custDataLst>
          </p:nvPr>
        </p:nvPicPr>
        <p:blipFill rotWithShape="1">
          <a:blip r:embed="rId7">
            <a:clrChange>
              <a:clrFrom>
                <a:srgbClr val="FFFFFF"/>
              </a:clrFrom>
              <a:clrTo>
                <a:srgbClr val="FFFFFF">
                  <a:alpha val="0"/>
                </a:srgbClr>
              </a:clrTo>
            </a:clrChange>
          </a:blip>
          <a:srcRect t="4132"/>
          <a:stretch>
            <a:fillRect/>
          </a:stretch>
        </p:blipFill>
        <p:spPr>
          <a:xfrm>
            <a:off x="1830579" y="5597107"/>
            <a:ext cx="10000413" cy="661896"/>
          </a:xfrm>
          <a:prstGeom prst="rect">
            <a:avLst/>
          </a:prstGeom>
        </p:spPr>
      </p:pic>
      <p:pic>
        <p:nvPicPr>
          <p:cNvPr id="45" name="图片 44">
            <a:extLst>
              <a:ext uri="{FF2B5EF4-FFF2-40B4-BE49-F238E27FC236}">
                <a16:creationId xmlns:a16="http://schemas.microsoft.com/office/drawing/2014/main" id="{8CE3DCC3-2F7D-205A-358C-AAA52AF60477}"/>
              </a:ext>
            </a:extLst>
          </p:cNvPr>
          <p:cNvPicPr>
            <a:picLocks noChangeAspect="1"/>
          </p:cNvPicPr>
          <p:nvPr/>
        </p:nvPicPr>
        <p:blipFill>
          <a:blip r:embed="rId8"/>
          <a:stretch>
            <a:fillRect/>
          </a:stretch>
        </p:blipFill>
        <p:spPr>
          <a:xfrm>
            <a:off x="8352508" y="179562"/>
            <a:ext cx="743156" cy="743156"/>
          </a:xfrm>
          <a:prstGeom prst="rect">
            <a:avLst/>
          </a:prstGeom>
        </p:spPr>
      </p:pic>
      <p:pic>
        <p:nvPicPr>
          <p:cNvPr id="3" name="图片 2">
            <a:extLst>
              <a:ext uri="{FF2B5EF4-FFF2-40B4-BE49-F238E27FC236}">
                <a16:creationId xmlns:a16="http://schemas.microsoft.com/office/drawing/2014/main" id="{A9C3B0D5-A0C9-EDDB-F2D6-2D101C685859}"/>
              </a:ext>
            </a:extLst>
          </p:cNvPr>
          <p:cNvPicPr>
            <a:picLocks noChangeAspect="1"/>
          </p:cNvPicPr>
          <p:nvPr/>
        </p:nvPicPr>
        <p:blipFill>
          <a:blip r:embed="rId9">
            <a:clrChange>
              <a:clrFrom>
                <a:srgbClr val="FFFFFF"/>
              </a:clrFrom>
              <a:clrTo>
                <a:srgbClr val="FFFFFF">
                  <a:alpha val="0"/>
                </a:srgbClr>
              </a:clrTo>
            </a:clrChange>
          </a:blip>
          <a:stretch>
            <a:fillRect/>
          </a:stretch>
        </p:blipFill>
        <p:spPr>
          <a:xfrm>
            <a:off x="8938055" y="2581585"/>
            <a:ext cx="2547554" cy="1119514"/>
          </a:xfrm>
          <a:prstGeom prst="rect">
            <a:avLst/>
          </a:prstGeom>
        </p:spPr>
      </p:pic>
    </p:spTree>
    <p:extLst>
      <p:ext uri="{BB962C8B-B14F-4D97-AF65-F5344CB8AC3E}">
        <p14:creationId xmlns:p14="http://schemas.microsoft.com/office/powerpoint/2010/main" val="106672952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9" name="灯片编号占位符 2">
            <a:extLst>
              <a:ext uri="{FF2B5EF4-FFF2-40B4-BE49-F238E27FC236}">
                <a16:creationId xmlns:a16="http://schemas.microsoft.com/office/drawing/2014/main" id="{5511B23F-2851-B791-AEC6-90E78B018671}"/>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8</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0" name="图片 19">
            <a:extLst>
              <a:ext uri="{FF2B5EF4-FFF2-40B4-BE49-F238E27FC236}">
                <a16:creationId xmlns:a16="http://schemas.microsoft.com/office/drawing/2014/main" id="{BFFA1700-ACE6-B1F5-D997-6594F89183A7}"/>
              </a:ext>
            </a:extLst>
          </p:cNvPr>
          <p:cNvPicPr>
            <a:picLocks noChangeAspect="1"/>
          </p:cNvPicPr>
          <p:nvPr/>
        </p:nvPicPr>
        <p:blipFill>
          <a:blip r:embed="rId3"/>
          <a:srcRect/>
          <a:stretch/>
        </p:blipFill>
        <p:spPr>
          <a:xfrm>
            <a:off x="9297318" y="290346"/>
            <a:ext cx="2600801" cy="521589"/>
          </a:xfrm>
          <a:prstGeom prst="rect">
            <a:avLst/>
          </a:prstGeom>
        </p:spPr>
      </p:pic>
      <p:sp>
        <p:nvSpPr>
          <p:cNvPr id="15" name="任意形状 12">
            <a:extLst>
              <a:ext uri="{FF2B5EF4-FFF2-40B4-BE49-F238E27FC236}">
                <a16:creationId xmlns:a16="http://schemas.microsoft.com/office/drawing/2014/main" id="{E1DE9229-A1FE-9BC7-8D7E-9FF7E4C4069A}"/>
              </a:ext>
            </a:extLst>
          </p:cNvPr>
          <p:cNvSpPr/>
          <p:nvPr/>
        </p:nvSpPr>
        <p:spPr>
          <a:xfrm>
            <a:off x="0" y="384924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56010DC1-060C-4C7D-CDAE-41B7FF645538}"/>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A0F4C019-7A43-0BD1-5C1D-288182FC6796}"/>
              </a:ext>
            </a:extLst>
          </p:cNvPr>
          <p:cNvSpPr txBox="1"/>
          <p:nvPr/>
        </p:nvSpPr>
        <p:spPr>
          <a:xfrm>
            <a:off x="25674" y="3973153"/>
            <a:ext cx="1527321" cy="369332"/>
          </a:xfrm>
          <a:prstGeom prst="rect">
            <a:avLst/>
          </a:prstGeom>
          <a:noFill/>
        </p:spPr>
        <p:txBody>
          <a:bodyPr wrap="square">
            <a:spAutoFit/>
          </a:bodyPr>
          <a:lstStyle/>
          <a:p>
            <a:r>
              <a:rPr lang="en" altLang="zh-CN" dirty="0">
                <a:solidFill>
                  <a:schemeClr val="bg1"/>
                </a:solidFill>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C0FF81DE-A00A-2467-3AF7-3BC0B77A1C3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E6236D06-FCA9-07CD-FC4E-5AD45F7989D5}"/>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29" name="图片 28">
            <a:extLst>
              <a:ext uri="{FF2B5EF4-FFF2-40B4-BE49-F238E27FC236}">
                <a16:creationId xmlns:a16="http://schemas.microsoft.com/office/drawing/2014/main" id="{67FE53DE-5040-5685-415B-358DE7CD42B7}"/>
              </a:ext>
            </a:extLst>
          </p:cNvPr>
          <p:cNvPicPr>
            <a:picLocks noChangeAspect="1"/>
          </p:cNvPicPr>
          <p:nvPr/>
        </p:nvPicPr>
        <p:blipFill>
          <a:blip r:embed="rId4"/>
          <a:stretch>
            <a:fillRect/>
          </a:stretch>
        </p:blipFill>
        <p:spPr>
          <a:xfrm>
            <a:off x="2847975" y="1286949"/>
            <a:ext cx="7777862" cy="4284102"/>
          </a:xfrm>
          <a:prstGeom prst="rect">
            <a:avLst/>
          </a:prstGeom>
        </p:spPr>
      </p:pic>
      <p:pic>
        <p:nvPicPr>
          <p:cNvPr id="30" name="图片 29">
            <a:extLst>
              <a:ext uri="{FF2B5EF4-FFF2-40B4-BE49-F238E27FC236}">
                <a16:creationId xmlns:a16="http://schemas.microsoft.com/office/drawing/2014/main" id="{E705C0A2-8081-77C4-799E-D326DFFCFC71}"/>
              </a:ext>
            </a:extLst>
          </p:cNvPr>
          <p:cNvPicPr>
            <a:picLocks noChangeAspect="1"/>
          </p:cNvPicPr>
          <p:nvPr/>
        </p:nvPicPr>
        <p:blipFill>
          <a:blip r:embed="rId5"/>
          <a:stretch>
            <a:fillRect/>
          </a:stretch>
        </p:blipFill>
        <p:spPr>
          <a:xfrm>
            <a:off x="8352508" y="179562"/>
            <a:ext cx="743156" cy="743156"/>
          </a:xfrm>
          <a:prstGeom prst="rect">
            <a:avLst/>
          </a:prstGeom>
        </p:spPr>
      </p:pic>
    </p:spTree>
    <p:extLst>
      <p:ext uri="{BB962C8B-B14F-4D97-AF65-F5344CB8AC3E}">
        <p14:creationId xmlns:p14="http://schemas.microsoft.com/office/powerpoint/2010/main" val="3604572326"/>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250"/>
                                        <p:tgtEl>
                                          <p:spTgt spid="29"/>
                                        </p:tgtEl>
                                      </p:cBhvr>
                                    </p:animEffect>
                                    <p:anim calcmode="lin" valueType="num">
                                      <p:cBhvr>
                                        <p:cTn id="8" dur="250" fill="hold"/>
                                        <p:tgtEl>
                                          <p:spTgt spid="29"/>
                                        </p:tgtEl>
                                        <p:attrNameLst>
                                          <p:attrName>ppt_x</p:attrName>
                                        </p:attrNameLst>
                                      </p:cBhvr>
                                      <p:tavLst>
                                        <p:tav tm="0">
                                          <p:val>
                                            <p:strVal val="#ppt_x"/>
                                          </p:val>
                                        </p:tav>
                                        <p:tav tm="100000">
                                          <p:val>
                                            <p:strVal val="#ppt_x"/>
                                          </p:val>
                                        </p:tav>
                                      </p:tavLst>
                                    </p:anim>
                                    <p:anim calcmode="lin" valueType="num">
                                      <p:cBhvr>
                                        <p:cTn id="9" dur="250" fill="hold"/>
                                        <p:tgtEl>
                                          <p:spTgt spid="2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92EC8247-B85C-1B8F-5EF3-197C910723AF}"/>
              </a:ext>
            </a:extLst>
          </p:cNvPr>
          <p:cNvSpPr/>
          <p:nvPr/>
        </p:nvSpPr>
        <p:spPr>
          <a:xfrm>
            <a:off x="0" y="930728"/>
            <a:ext cx="1469571" cy="592727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cxnSp>
        <p:nvCxnSpPr>
          <p:cNvPr id="6" name="直线连接符 5">
            <a:extLst>
              <a:ext uri="{FF2B5EF4-FFF2-40B4-BE49-F238E27FC236}">
                <a16:creationId xmlns:a16="http://schemas.microsoft.com/office/drawing/2014/main" id="{416AAE16-A20C-3D07-391F-D4163381D958}"/>
              </a:ext>
            </a:extLst>
          </p:cNvPr>
          <p:cNvCxnSpPr/>
          <p:nvPr/>
        </p:nvCxnSpPr>
        <p:spPr>
          <a:xfrm>
            <a:off x="0" y="930728"/>
            <a:ext cx="12192000" cy="0"/>
          </a:xfrm>
          <a:prstGeom prst="line">
            <a:avLst/>
          </a:prstGeom>
          <a:ln>
            <a:solidFill>
              <a:schemeClr val="tx1">
                <a:lumMod val="75000"/>
                <a:lumOff val="25000"/>
                <a:alpha val="34000"/>
              </a:schemeClr>
            </a:solidFill>
          </a:ln>
        </p:spPr>
        <p:style>
          <a:lnRef idx="1">
            <a:schemeClr val="accent1"/>
          </a:lnRef>
          <a:fillRef idx="0">
            <a:schemeClr val="accent1"/>
          </a:fillRef>
          <a:effectRef idx="0">
            <a:schemeClr val="accent1"/>
          </a:effectRef>
          <a:fontRef idx="minor">
            <a:schemeClr val="tx1"/>
          </a:fontRef>
        </p:style>
      </p:cxnSp>
      <p:sp>
        <p:nvSpPr>
          <p:cNvPr id="19" name="灯片编号占位符 2">
            <a:extLst>
              <a:ext uri="{FF2B5EF4-FFF2-40B4-BE49-F238E27FC236}">
                <a16:creationId xmlns:a16="http://schemas.microsoft.com/office/drawing/2014/main" id="{5511B23F-2851-B791-AEC6-90E78B018671}"/>
              </a:ext>
            </a:extLst>
          </p:cNvPr>
          <p:cNvSpPr>
            <a:spLocks noGrp="1"/>
          </p:cNvSpPr>
          <p:nvPr>
            <p:ph type="sldNum" sz="quarter" idx="12"/>
          </p:nvPr>
        </p:nvSpPr>
        <p:spPr>
          <a:xfrm>
            <a:off x="11590384" y="6377797"/>
            <a:ext cx="615471" cy="365125"/>
          </a:xfrm>
        </p:spPr>
        <p:txBody>
          <a:bodyPr/>
          <a:lstStyle/>
          <a:p>
            <a:pPr algn="ctr"/>
            <a:fld id="{088D6D6D-68E4-4840-9278-1F52F3857609}" type="slidenum">
              <a:rPr kumimoji="1" lang="zh-CN" altLang="en-US" b="1" smtClean="0">
                <a:solidFill>
                  <a:schemeClr val="accent1"/>
                </a:solidFill>
                <a:latin typeface="Times New Roman" panose="02020603050405020304" pitchFamily="18" charset="0"/>
                <a:cs typeface="Times New Roman" panose="02020603050405020304" pitchFamily="18" charset="0"/>
              </a:rPr>
              <a:pPr algn="ctr"/>
              <a:t>9</a:t>
            </a:fld>
            <a:endParaRPr kumimoji="1" lang="zh-CN" altLang="en-US" b="1" dirty="0">
              <a:solidFill>
                <a:schemeClr val="accent1"/>
              </a:solidFill>
              <a:latin typeface="Times New Roman" panose="02020603050405020304" pitchFamily="18" charset="0"/>
              <a:cs typeface="Times New Roman" panose="02020603050405020304" pitchFamily="18" charset="0"/>
            </a:endParaRPr>
          </a:p>
        </p:txBody>
      </p:sp>
      <p:pic>
        <p:nvPicPr>
          <p:cNvPr id="20" name="图片 19">
            <a:extLst>
              <a:ext uri="{FF2B5EF4-FFF2-40B4-BE49-F238E27FC236}">
                <a16:creationId xmlns:a16="http://schemas.microsoft.com/office/drawing/2014/main" id="{BFFA1700-ACE6-B1F5-D997-6594F89183A7}"/>
              </a:ext>
            </a:extLst>
          </p:cNvPr>
          <p:cNvPicPr>
            <a:picLocks noChangeAspect="1"/>
          </p:cNvPicPr>
          <p:nvPr/>
        </p:nvPicPr>
        <p:blipFill>
          <a:blip r:embed="rId3"/>
          <a:srcRect/>
          <a:stretch/>
        </p:blipFill>
        <p:spPr>
          <a:xfrm>
            <a:off x="9297318" y="290346"/>
            <a:ext cx="2600801" cy="521589"/>
          </a:xfrm>
          <a:prstGeom prst="rect">
            <a:avLst/>
          </a:prstGeom>
        </p:spPr>
      </p:pic>
      <p:sp>
        <p:nvSpPr>
          <p:cNvPr id="15" name="任意形状 12">
            <a:extLst>
              <a:ext uri="{FF2B5EF4-FFF2-40B4-BE49-F238E27FC236}">
                <a16:creationId xmlns:a16="http://schemas.microsoft.com/office/drawing/2014/main" id="{E1DE9229-A1FE-9BC7-8D7E-9FF7E4C4069A}"/>
              </a:ext>
            </a:extLst>
          </p:cNvPr>
          <p:cNvSpPr/>
          <p:nvPr/>
        </p:nvSpPr>
        <p:spPr>
          <a:xfrm>
            <a:off x="0" y="3849243"/>
            <a:ext cx="1552995" cy="667155"/>
          </a:xfrm>
          <a:custGeom>
            <a:avLst/>
            <a:gdLst>
              <a:gd name="connsiteX0" fmla="*/ 0 w 1552995"/>
              <a:gd name="connsiteY0" fmla="*/ 0 h 667155"/>
              <a:gd name="connsiteX1" fmla="*/ 1469571 w 1552995"/>
              <a:gd name="connsiteY1" fmla="*/ 0 h 667155"/>
              <a:gd name="connsiteX2" fmla="*/ 1469571 w 1552995"/>
              <a:gd name="connsiteY2" fmla="*/ 223854 h 667155"/>
              <a:gd name="connsiteX3" fmla="*/ 1552995 w 1552995"/>
              <a:gd name="connsiteY3" fmla="*/ 332306 h 667155"/>
              <a:gd name="connsiteX4" fmla="*/ 1469571 w 1552995"/>
              <a:gd name="connsiteY4" fmla="*/ 440757 h 667155"/>
              <a:gd name="connsiteX5" fmla="*/ 1469571 w 1552995"/>
              <a:gd name="connsiteY5" fmla="*/ 667155 h 667155"/>
              <a:gd name="connsiteX6" fmla="*/ 0 w 1552995"/>
              <a:gd name="connsiteY6" fmla="*/ 667155 h 6671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552995" h="667155">
                <a:moveTo>
                  <a:pt x="0" y="0"/>
                </a:moveTo>
                <a:lnTo>
                  <a:pt x="1469571" y="0"/>
                </a:lnTo>
                <a:lnTo>
                  <a:pt x="1469571" y="223854"/>
                </a:lnTo>
                <a:lnTo>
                  <a:pt x="1552995" y="332306"/>
                </a:lnTo>
                <a:lnTo>
                  <a:pt x="1469571" y="440757"/>
                </a:lnTo>
                <a:lnTo>
                  <a:pt x="1469571" y="667155"/>
                </a:lnTo>
                <a:lnTo>
                  <a:pt x="0" y="667155"/>
                </a:lnTo>
                <a:close/>
              </a:path>
            </a:pathLst>
          </a:custGeom>
          <a:solidFill>
            <a:srgbClr val="259FC8"/>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kumimoji="1" lang="zh-CN" altLang="en-US"/>
          </a:p>
        </p:txBody>
      </p:sp>
      <p:sp>
        <p:nvSpPr>
          <p:cNvPr id="22" name="文本框 21">
            <a:extLst>
              <a:ext uri="{FF2B5EF4-FFF2-40B4-BE49-F238E27FC236}">
                <a16:creationId xmlns:a16="http://schemas.microsoft.com/office/drawing/2014/main" id="{56010DC1-060C-4C7D-CDAE-41B7FF645538}"/>
              </a:ext>
            </a:extLst>
          </p:cNvPr>
          <p:cNvSpPr txBox="1"/>
          <p:nvPr/>
        </p:nvSpPr>
        <p:spPr>
          <a:xfrm>
            <a:off x="25674" y="2985251"/>
            <a:ext cx="1535032" cy="369332"/>
          </a:xfrm>
          <a:prstGeom prst="rect">
            <a:avLst/>
          </a:prstGeom>
          <a:noFill/>
        </p:spPr>
        <p:txBody>
          <a:bodyPr wrap="square">
            <a:spAutoFit/>
          </a:bodyPr>
          <a:lstStyle/>
          <a:p>
            <a:r>
              <a:rPr lang="en-US" altLang="zh-CN" dirty="0">
                <a:latin typeface="Arial" panose="020B0604020202020204" pitchFamily="34" charset="0"/>
                <a:cs typeface="Arial" panose="020B0604020202020204" pitchFamily="34" charset="0"/>
              </a:rPr>
              <a:t>Datasets</a:t>
            </a:r>
          </a:p>
        </p:txBody>
      </p:sp>
      <p:sp>
        <p:nvSpPr>
          <p:cNvPr id="23" name="文本框 22">
            <a:extLst>
              <a:ext uri="{FF2B5EF4-FFF2-40B4-BE49-F238E27FC236}">
                <a16:creationId xmlns:a16="http://schemas.microsoft.com/office/drawing/2014/main" id="{A0F4C019-7A43-0BD1-5C1D-288182FC6796}"/>
              </a:ext>
            </a:extLst>
          </p:cNvPr>
          <p:cNvSpPr txBox="1"/>
          <p:nvPr/>
        </p:nvSpPr>
        <p:spPr>
          <a:xfrm>
            <a:off x="25674" y="3973153"/>
            <a:ext cx="1527321" cy="369332"/>
          </a:xfrm>
          <a:prstGeom prst="rect">
            <a:avLst/>
          </a:prstGeom>
          <a:noFill/>
        </p:spPr>
        <p:txBody>
          <a:bodyPr wrap="square">
            <a:spAutoFit/>
          </a:bodyPr>
          <a:lstStyle/>
          <a:p>
            <a:r>
              <a:rPr lang="en" altLang="zh-CN" dirty="0">
                <a:solidFill>
                  <a:schemeClr val="bg1"/>
                </a:solidFill>
                <a:latin typeface="Arial" panose="020B0604020202020204" pitchFamily="34" charset="0"/>
                <a:cs typeface="Arial" panose="020B0604020202020204" pitchFamily="34" charset="0"/>
              </a:rPr>
              <a:t>Methodology</a:t>
            </a:r>
          </a:p>
        </p:txBody>
      </p:sp>
      <p:sp>
        <p:nvSpPr>
          <p:cNvPr id="24" name="文本框 23">
            <a:extLst>
              <a:ext uri="{FF2B5EF4-FFF2-40B4-BE49-F238E27FC236}">
                <a16:creationId xmlns:a16="http://schemas.microsoft.com/office/drawing/2014/main" id="{C0FF81DE-A00A-2467-3AF7-3BC0B77A1C3C}"/>
              </a:ext>
            </a:extLst>
          </p:cNvPr>
          <p:cNvSpPr txBox="1"/>
          <p:nvPr/>
        </p:nvSpPr>
        <p:spPr>
          <a:xfrm>
            <a:off x="25674" y="4961054"/>
            <a:ext cx="1386147" cy="369332"/>
          </a:xfrm>
          <a:prstGeom prst="rect">
            <a:avLst/>
          </a:prstGeom>
          <a:noFill/>
        </p:spPr>
        <p:txBody>
          <a:bodyPr wrap="square">
            <a:spAutoFit/>
          </a:bodyPr>
          <a:lstStyle/>
          <a:p>
            <a:r>
              <a:rPr lang="en" altLang="zh-CN" sz="1800" dirty="0">
                <a:latin typeface="Arial" panose="020B0604020202020204" pitchFamily="34" charset="0"/>
                <a:cs typeface="Arial" panose="020B0604020202020204" pitchFamily="34" charset="0"/>
              </a:rPr>
              <a:t>Conclusion</a:t>
            </a:r>
          </a:p>
        </p:txBody>
      </p:sp>
      <p:sp>
        <p:nvSpPr>
          <p:cNvPr id="25" name="文本框 24">
            <a:extLst>
              <a:ext uri="{FF2B5EF4-FFF2-40B4-BE49-F238E27FC236}">
                <a16:creationId xmlns:a16="http://schemas.microsoft.com/office/drawing/2014/main" id="{E6236D06-FCA9-07CD-FC4E-5AD45F7989D5}"/>
              </a:ext>
            </a:extLst>
          </p:cNvPr>
          <p:cNvSpPr txBox="1"/>
          <p:nvPr/>
        </p:nvSpPr>
        <p:spPr>
          <a:xfrm>
            <a:off x="25674" y="1830035"/>
            <a:ext cx="1469571" cy="369332"/>
          </a:xfrm>
          <a:prstGeom prst="rect">
            <a:avLst/>
          </a:prstGeom>
          <a:noFill/>
        </p:spPr>
        <p:txBody>
          <a:bodyPr wrap="square">
            <a:spAutoFit/>
          </a:bodyPr>
          <a:lstStyle/>
          <a:p>
            <a:r>
              <a:rPr lang="zh-CN" altLang="en-US" dirty="0">
                <a:latin typeface="Arial" panose="020B0604020202020204" pitchFamily="34" charset="0"/>
                <a:cs typeface="Arial" panose="020B0604020202020204" pitchFamily="34" charset="0"/>
              </a:rPr>
              <a:t>Background</a:t>
            </a:r>
          </a:p>
        </p:txBody>
      </p:sp>
      <p:pic>
        <p:nvPicPr>
          <p:cNvPr id="29" name="图片 28">
            <a:extLst>
              <a:ext uri="{FF2B5EF4-FFF2-40B4-BE49-F238E27FC236}">
                <a16:creationId xmlns:a16="http://schemas.microsoft.com/office/drawing/2014/main" id="{67FE53DE-5040-5685-415B-358DE7CD42B7}"/>
              </a:ext>
            </a:extLst>
          </p:cNvPr>
          <p:cNvPicPr>
            <a:picLocks noChangeAspect="1"/>
          </p:cNvPicPr>
          <p:nvPr/>
        </p:nvPicPr>
        <p:blipFill rotWithShape="1">
          <a:blip r:embed="rId4"/>
          <a:srcRect t="-1" r="56281" b="-247"/>
          <a:stretch/>
        </p:blipFill>
        <p:spPr>
          <a:xfrm>
            <a:off x="2847975" y="1286948"/>
            <a:ext cx="3400425" cy="4294695"/>
          </a:xfrm>
          <a:prstGeom prst="rect">
            <a:avLst/>
          </a:prstGeom>
        </p:spPr>
      </p:pic>
      <mc:AlternateContent xmlns:mc="http://schemas.openxmlformats.org/markup-compatibility/2006" xmlns:a14="http://schemas.microsoft.com/office/drawing/2010/main">
        <mc:Choice Requires="a14">
          <p:sp>
            <p:nvSpPr>
              <p:cNvPr id="2" name="文本框 1">
                <a:extLst>
                  <a:ext uri="{FF2B5EF4-FFF2-40B4-BE49-F238E27FC236}">
                    <a16:creationId xmlns:a16="http://schemas.microsoft.com/office/drawing/2014/main" id="{95B3BAE4-BBCA-F8CF-C104-71880EED0C37}"/>
                  </a:ext>
                </a:extLst>
              </p:cNvPr>
              <p:cNvSpPr txBox="1"/>
              <p:nvPr/>
            </p:nvSpPr>
            <p:spPr>
              <a:xfrm>
                <a:off x="6829425" y="3924582"/>
                <a:ext cx="2372829"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altLang="zh-CN" i="1" smtClean="0">
                              <a:latin typeface="Cambria Math" panose="02040503050406030204" pitchFamily="18" charset="0"/>
                            </a:rPr>
                          </m:ctrlPr>
                        </m:sSub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𝑤</m:t>
                          </m:r>
                        </m:sub>
                      </m:sSub>
                      <m:r>
                        <a:rPr lang="en-US" altLang="zh-CN" i="1">
                          <a:latin typeface="Cambria Math" panose="02040503050406030204" pitchFamily="18" charset="0"/>
                        </a:rPr>
                        <m:t> = </m:t>
                      </m:r>
                      <m:r>
                        <a:rPr lang="en-US" altLang="zh-CN" i="1">
                          <a:latin typeface="Cambria Math" panose="02040503050406030204" pitchFamily="18" charset="0"/>
                        </a:rPr>
                        <m:t>𝑊𝑎𝑣</m:t>
                      </m:r>
                      <m:r>
                        <a:rPr lang="en-US" altLang="zh-CN" i="1">
                          <a:latin typeface="Cambria Math" panose="02040503050406030204" pitchFamily="18" charset="0"/>
                        </a:rPr>
                        <m:t>2</m:t>
                      </m:r>
                      <m:r>
                        <a:rPr lang="en-US" altLang="zh-CN" i="1">
                          <a:latin typeface="Cambria Math" panose="02040503050406030204" pitchFamily="18" charset="0"/>
                        </a:rPr>
                        <m:t>𝑣𝑒𝑐</m:t>
                      </m:r>
                      <m:r>
                        <a:rPr lang="en-US" altLang="zh-CN" i="1">
                          <a:latin typeface="Cambria Math" panose="02040503050406030204" pitchFamily="18" charset="0"/>
                        </a:rPr>
                        <m:t>2.0(</m:t>
                      </m:r>
                      <m:r>
                        <a:rPr lang="en-US" altLang="zh-CN" i="1">
                          <a:latin typeface="Cambria Math" panose="02040503050406030204" pitchFamily="18" charset="0"/>
                        </a:rPr>
                        <m:t>𝑥</m:t>
                      </m:r>
                      <m:r>
                        <a:rPr lang="en-US" altLang="zh-CN" i="1">
                          <a:latin typeface="Cambria Math" panose="02040503050406030204" pitchFamily="18" charset="0"/>
                        </a:rPr>
                        <m:t>)</m:t>
                      </m:r>
                    </m:oMath>
                  </m:oMathPara>
                </a14:m>
                <a:endParaRPr lang="zh-CN" altLang="en-US" dirty="0"/>
              </a:p>
            </p:txBody>
          </p:sp>
        </mc:Choice>
        <mc:Fallback xmlns="">
          <p:sp>
            <p:nvSpPr>
              <p:cNvPr id="2" name="文本框 1">
                <a:extLst>
                  <a:ext uri="{FF2B5EF4-FFF2-40B4-BE49-F238E27FC236}">
                    <a16:creationId xmlns:a16="http://schemas.microsoft.com/office/drawing/2014/main" id="{95B3BAE4-BBCA-F8CF-C104-71880EED0C37}"/>
                  </a:ext>
                </a:extLst>
              </p:cNvPr>
              <p:cNvSpPr txBox="1">
                <a:spLocks noRot="1" noChangeAspect="1" noMove="1" noResize="1" noEditPoints="1" noAdjustHandles="1" noChangeArrowheads="1" noChangeShapeType="1" noTextEdit="1"/>
              </p:cNvSpPr>
              <p:nvPr/>
            </p:nvSpPr>
            <p:spPr>
              <a:xfrm>
                <a:off x="6829425" y="3924582"/>
                <a:ext cx="2372829" cy="276999"/>
              </a:xfrm>
              <a:prstGeom prst="rect">
                <a:avLst/>
              </a:prstGeom>
              <a:blipFill>
                <a:blip r:embed="rId5"/>
                <a:stretch>
                  <a:fillRect t="-2222" r="-1538" b="-35556"/>
                </a:stretch>
              </a:blipFill>
            </p:spPr>
            <p:txBody>
              <a:bodyPr/>
              <a:lstStyle/>
              <a:p>
                <a:r>
                  <a:rPr lang="zh-CN" altLang="en-US">
                    <a:noFill/>
                  </a:rPr>
                  <a:t> </a:t>
                </a:r>
              </a:p>
            </p:txBody>
          </p:sp>
        </mc:Fallback>
      </mc:AlternateContent>
      <mc:AlternateContent xmlns:mc="http://schemas.openxmlformats.org/markup-compatibility/2006" xmlns:a14="http://schemas.microsoft.com/office/drawing/2010/main">
        <mc:Choice Requires="a14">
          <p:sp>
            <p:nvSpPr>
              <p:cNvPr id="3" name="文本框 2">
                <a:extLst>
                  <a:ext uri="{FF2B5EF4-FFF2-40B4-BE49-F238E27FC236}">
                    <a16:creationId xmlns:a16="http://schemas.microsoft.com/office/drawing/2014/main" id="{A96DEBD0-CC90-4783-8A43-75E8A8AB5A15}"/>
                  </a:ext>
                </a:extLst>
              </p:cNvPr>
              <p:cNvSpPr txBox="1"/>
              <p:nvPr/>
            </p:nvSpPr>
            <p:spPr>
              <a:xfrm>
                <a:off x="6923767" y="2443833"/>
                <a:ext cx="1627112"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altLang="zh-CN" i="1" smtClean="0">
                              <a:latin typeface="Cambria Math" panose="02040503050406030204" pitchFamily="18" charset="0"/>
                            </a:rPr>
                          </m:ctrlPr>
                        </m:sSubPr>
                        <m:e>
                          <m:r>
                            <a:rPr lang="en-US" altLang="zh-CN" b="0" i="1" smtClean="0">
                              <a:latin typeface="Cambria Math" panose="02040503050406030204" pitchFamily="18" charset="0"/>
                            </a:rPr>
                            <m:t>𝑥</m:t>
                          </m:r>
                        </m:e>
                        <m:sub>
                          <m:r>
                            <a:rPr lang="en-US" altLang="zh-CN" b="0" i="1" smtClean="0">
                              <a:latin typeface="Cambria Math" panose="02040503050406030204" pitchFamily="18" charset="0"/>
                            </a:rPr>
                            <m:t>𝑙</m:t>
                          </m:r>
                        </m:sub>
                      </m:sSub>
                      <m:r>
                        <a:rPr lang="en-US" altLang="zh-CN" b="0" i="1" smtClean="0">
                          <a:latin typeface="Cambria Math" panose="02040503050406030204" pitchFamily="18" charset="0"/>
                        </a:rPr>
                        <m:t>=</m:t>
                      </m:r>
                      <m:r>
                        <a:rPr lang="en-US" altLang="zh-CN" b="0" i="1" smtClean="0">
                          <a:latin typeface="Cambria Math" panose="02040503050406030204" pitchFamily="18" charset="0"/>
                        </a:rPr>
                        <m:t>𝑙𝑖𝑏𝑟𝑜𝑠𝑎</m:t>
                      </m:r>
                      <m:r>
                        <a:rPr lang="en-US" altLang="zh-CN" b="0" i="1" smtClean="0">
                          <a:latin typeface="Cambria Math" panose="02040503050406030204" pitchFamily="18" charset="0"/>
                        </a:rPr>
                        <m:t>(</m:t>
                      </m:r>
                      <m:r>
                        <a:rPr lang="en-US" altLang="zh-CN" b="0" i="1" smtClean="0">
                          <a:latin typeface="Cambria Math" panose="02040503050406030204" pitchFamily="18" charset="0"/>
                        </a:rPr>
                        <m:t>𝑥</m:t>
                      </m:r>
                      <m:r>
                        <a:rPr lang="en-US" altLang="zh-CN" b="0" i="1" smtClean="0">
                          <a:latin typeface="Cambria Math" panose="02040503050406030204" pitchFamily="18" charset="0"/>
                        </a:rPr>
                        <m:t>)</m:t>
                      </m:r>
                    </m:oMath>
                  </m:oMathPara>
                </a14:m>
                <a:endParaRPr lang="zh-CN" altLang="en-US" dirty="0"/>
              </a:p>
            </p:txBody>
          </p:sp>
        </mc:Choice>
        <mc:Fallback xmlns="">
          <p:sp>
            <p:nvSpPr>
              <p:cNvPr id="3" name="文本框 2">
                <a:extLst>
                  <a:ext uri="{FF2B5EF4-FFF2-40B4-BE49-F238E27FC236}">
                    <a16:creationId xmlns:a16="http://schemas.microsoft.com/office/drawing/2014/main" id="{A96DEBD0-CC90-4783-8A43-75E8A8AB5A15}"/>
                  </a:ext>
                </a:extLst>
              </p:cNvPr>
              <p:cNvSpPr txBox="1">
                <a:spLocks noRot="1" noChangeAspect="1" noMove="1" noResize="1" noEditPoints="1" noAdjustHandles="1" noChangeArrowheads="1" noChangeShapeType="1" noTextEdit="1"/>
              </p:cNvSpPr>
              <p:nvPr/>
            </p:nvSpPr>
            <p:spPr>
              <a:xfrm>
                <a:off x="6923767" y="2443833"/>
                <a:ext cx="1627112" cy="276999"/>
              </a:xfrm>
              <a:prstGeom prst="rect">
                <a:avLst/>
              </a:prstGeom>
              <a:blipFill>
                <a:blip r:embed="rId6"/>
                <a:stretch>
                  <a:fillRect l="-1498" t="-2222" r="-4494" b="-35556"/>
                </a:stretch>
              </a:blipFill>
            </p:spPr>
            <p:txBody>
              <a:bodyPr/>
              <a:lstStyle/>
              <a:p>
                <a:r>
                  <a:rPr lang="zh-CN" altLang="en-US">
                    <a:noFill/>
                  </a:rPr>
                  <a:t> </a:t>
                </a:r>
              </a:p>
            </p:txBody>
          </p:sp>
        </mc:Fallback>
      </mc:AlternateContent>
      <p:cxnSp>
        <p:nvCxnSpPr>
          <p:cNvPr id="7" name="直接箭头连接符 6">
            <a:extLst>
              <a:ext uri="{FF2B5EF4-FFF2-40B4-BE49-F238E27FC236}">
                <a16:creationId xmlns:a16="http://schemas.microsoft.com/office/drawing/2014/main" id="{9368745C-88FD-D241-EB4D-415A81E63F44}"/>
              </a:ext>
            </a:extLst>
          </p:cNvPr>
          <p:cNvCxnSpPr>
            <a:cxnSpLocks/>
          </p:cNvCxnSpPr>
          <p:nvPr/>
        </p:nvCxnSpPr>
        <p:spPr>
          <a:xfrm flipH="1">
            <a:off x="6096000" y="2582333"/>
            <a:ext cx="617700" cy="0"/>
          </a:xfrm>
          <a:prstGeom prst="straightConnector1">
            <a:avLst/>
          </a:prstGeom>
          <a:ln w="38100">
            <a:prstDash val="sysDot"/>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 name="直接箭头连接符 7">
            <a:extLst>
              <a:ext uri="{FF2B5EF4-FFF2-40B4-BE49-F238E27FC236}">
                <a16:creationId xmlns:a16="http://schemas.microsoft.com/office/drawing/2014/main" id="{F709F566-EFBD-136D-42CA-DEDF480B1F93}"/>
              </a:ext>
            </a:extLst>
          </p:cNvPr>
          <p:cNvCxnSpPr>
            <a:cxnSpLocks/>
          </p:cNvCxnSpPr>
          <p:nvPr/>
        </p:nvCxnSpPr>
        <p:spPr>
          <a:xfrm>
            <a:off x="6178721" y="4063082"/>
            <a:ext cx="534979" cy="0"/>
          </a:xfrm>
          <a:prstGeom prst="straightConnector1">
            <a:avLst/>
          </a:prstGeom>
          <a:ln w="38100">
            <a:prstDash val="sys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pic>
        <p:nvPicPr>
          <p:cNvPr id="13" name="图片 12">
            <a:extLst>
              <a:ext uri="{FF2B5EF4-FFF2-40B4-BE49-F238E27FC236}">
                <a16:creationId xmlns:a16="http://schemas.microsoft.com/office/drawing/2014/main" id="{EF084E53-CDA4-AC24-203C-BDFFC400198F}"/>
              </a:ext>
            </a:extLst>
          </p:cNvPr>
          <p:cNvPicPr>
            <a:picLocks noChangeAspect="1"/>
          </p:cNvPicPr>
          <p:nvPr/>
        </p:nvPicPr>
        <p:blipFill>
          <a:blip r:embed="rId7"/>
          <a:stretch>
            <a:fillRect/>
          </a:stretch>
        </p:blipFill>
        <p:spPr>
          <a:xfrm>
            <a:off x="8352508" y="179562"/>
            <a:ext cx="743156" cy="743156"/>
          </a:xfrm>
          <a:prstGeom prst="rect">
            <a:avLst/>
          </a:prstGeom>
        </p:spPr>
      </p:pic>
    </p:spTree>
    <p:extLst>
      <p:ext uri="{BB962C8B-B14F-4D97-AF65-F5344CB8AC3E}">
        <p14:creationId xmlns:p14="http://schemas.microsoft.com/office/powerpoint/2010/main" val="592737734"/>
      </p:ext>
    </p:extLst>
  </p:cSld>
  <p:clrMapOvr>
    <a:masterClrMapping/>
  </p:clrMapOvr>
  <mc:AlternateContent xmlns:mc="http://schemas.openxmlformats.org/markup-compatibility/2006" xmlns:p159="http://schemas.microsoft.com/office/powerpoint/2015/09/main">
    <mc:Choice Requires="p159">
      <p:transition spd="slow">
        <p159:morph option="byObject"/>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Office 主题​​">
  <a:themeElements>
    <a:clrScheme name="自定义 2091">
      <a:dk1>
        <a:srgbClr val="000000"/>
      </a:dk1>
      <a:lt1>
        <a:srgbClr val="FFFFFF"/>
      </a:lt1>
      <a:dk2>
        <a:srgbClr val="44546A"/>
      </a:dk2>
      <a:lt2>
        <a:srgbClr val="E7E6E6"/>
      </a:lt2>
      <a:accent1>
        <a:srgbClr val="003595"/>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1640</TotalTime>
  <Words>940</Words>
  <Application>Microsoft Macintosh PowerPoint</Application>
  <PresentationFormat>宽屏</PresentationFormat>
  <Paragraphs>117</Paragraphs>
  <Slides>14</Slides>
  <Notes>14</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14</vt:i4>
      </vt:variant>
    </vt:vector>
  </HeadingPairs>
  <TitlesOfParts>
    <vt:vector size="20" baseType="lpstr">
      <vt:lpstr>等线</vt:lpstr>
      <vt:lpstr>等线 Light</vt:lpstr>
      <vt:lpstr>Arial</vt:lpstr>
      <vt:lpstr>Cambria Math</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subject/>
  <dc:creator>Microsoft Office User</dc:creator>
  <cp:keywords/>
  <dc:description/>
  <cp:lastModifiedBy>Chunyu Zhang</cp:lastModifiedBy>
  <cp:revision>20</cp:revision>
  <cp:lastPrinted>2024-04-01T16:52:13Z</cp:lastPrinted>
  <dcterms:created xsi:type="dcterms:W3CDTF">2023-11-30T08:18:05Z</dcterms:created>
  <dcterms:modified xsi:type="dcterms:W3CDTF">2024-04-16T11:54:35Z</dcterms:modified>
  <cp:category/>
</cp:coreProperties>
</file>