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6858000" cx="9144000"/>
  <p:notesSz cx="6858000" cy="9144000"/>
  <p:embeddedFontLst>
    <p:embeddedFont>
      <p:font typeface="Roboto Slab"/>
      <p:regular r:id="rId30"/>
      <p:bold r:id="rId31"/>
    </p:embeddedFont>
    <p:embeddedFont>
      <p:font typeface="Roboto"/>
      <p:regular r:id="rId32"/>
      <p:bold r:id="rId33"/>
      <p:italic r:id="rId34"/>
      <p:boldItalic r:id="rId35"/>
    </p:embeddedFont>
    <p:embeddedFont>
      <p:font typeface="Source Sans Pro"/>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C7B20121-1DE5-4871-A895-B57D2DD21D3E}">
  <a:tblStyle styleId="{C7B20121-1DE5-4871-A895-B57D2DD21D3E}"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Slab-bold.fntdata"/><Relationship Id="rId30" Type="http://schemas.openxmlformats.org/officeDocument/2006/relationships/font" Target="fonts/RobotoSlab-regular.fntdata"/><Relationship Id="rId11" Type="http://schemas.openxmlformats.org/officeDocument/2006/relationships/slide" Target="slides/slide6.xml"/><Relationship Id="rId33" Type="http://schemas.openxmlformats.org/officeDocument/2006/relationships/font" Target="fonts/Roboto-bold.fntdata"/><Relationship Id="rId10" Type="http://schemas.openxmlformats.org/officeDocument/2006/relationships/slide" Target="slides/slide5.xml"/><Relationship Id="rId32" Type="http://schemas.openxmlformats.org/officeDocument/2006/relationships/font" Target="fonts/Roboto-regular.fntdata"/><Relationship Id="rId13" Type="http://schemas.openxmlformats.org/officeDocument/2006/relationships/slide" Target="slides/slide8.xml"/><Relationship Id="rId35" Type="http://schemas.openxmlformats.org/officeDocument/2006/relationships/font" Target="fonts/Roboto-boldItalic.fntdata"/><Relationship Id="rId12" Type="http://schemas.openxmlformats.org/officeDocument/2006/relationships/slide" Target="slides/slide7.xml"/><Relationship Id="rId34" Type="http://schemas.openxmlformats.org/officeDocument/2006/relationships/font" Target="fonts/Roboto-italic.fntdata"/><Relationship Id="rId15" Type="http://schemas.openxmlformats.org/officeDocument/2006/relationships/slide" Target="slides/slide10.xml"/><Relationship Id="rId37" Type="http://schemas.openxmlformats.org/officeDocument/2006/relationships/font" Target="fonts/SourceSansPro-bold.fntdata"/><Relationship Id="rId14" Type="http://schemas.openxmlformats.org/officeDocument/2006/relationships/slide" Target="slides/slide9.xml"/><Relationship Id="rId36" Type="http://schemas.openxmlformats.org/officeDocument/2006/relationships/font" Target="fonts/SourceSansPro-regular.fntdata"/><Relationship Id="rId17" Type="http://schemas.openxmlformats.org/officeDocument/2006/relationships/slide" Target="slides/slide12.xml"/><Relationship Id="rId39" Type="http://schemas.openxmlformats.org/officeDocument/2006/relationships/font" Target="fonts/SourceSansPro-boldItalic.fntdata"/><Relationship Id="rId16" Type="http://schemas.openxmlformats.org/officeDocument/2006/relationships/slide" Target="slides/slide11.xml"/><Relationship Id="rId38" Type="http://schemas.openxmlformats.org/officeDocument/2006/relationships/font" Target="fonts/SourceSansPro-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g35f391192_0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Hello my name is reza Sohrabi. I am a phd student at uc riverside under the supervision of Dr. Yingbo Hua. I am taking a look at the problem of secrecy of wireless communications from a new perspective. I hope you enjoy the presentation.</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Google Shape;221;g3b5fc159af_0_8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3b5fc159af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let’s get into optimization: recall that secrecy was defined as follows. This formulation is dependent on Eve’s CSI which is unknown to the legitiamte nodes. So optimization is not possible based on this. Let’ take the average of secrecy based on the different realizations of Eve’s channels. If we find a lower bound on the average as follows by taking the expectation inside the the relu function, we have a function that is not dependent on Eve’s channel realizations.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Google Shape;234;g4732a66cda_0_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4732a66cda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parameters that can be optimized is x which is comprised of phi and pb. The negative of the function in the previous slide given random realization of Eve’s CSI can be broken in 4 terms. The first 2 are convex and the rest are concave. The concave parts can be linearized by taylor series expansion. The stochastic nature of this objective function can be handled by using a surrogate function to optimize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Google Shape;250;g3b5fc159af_0_1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3b5fc159af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surrogate function is inspired by the 2016 paper on the optimization of objective functions that involve expectation. As you see the surrogate function at iteration t contains the convex parts of the function we had before, plus the effect of linearizing the concave parts. And some regularization terms for convergence.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Google Shape;263;g3b5fc159af_0_1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3b5fc159af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that we have a convex function we can minimize it easily and the solution update is an </a:t>
            </a:r>
            <a:r>
              <a:rPr lang="en"/>
              <a:t>exponential</a:t>
            </a:r>
            <a:r>
              <a:rPr lang="en"/>
              <a:t> averaging of the solution to the optimization problem above and the solution from previous iteration. We perform these operations iteratively until convergence.</a:t>
            </a:r>
            <a:r>
              <a:rPr lang="en"/>
              <a:t>For more details please refer to the original paper.</a:t>
            </a:r>
            <a:endParaRPr/>
          </a:p>
          <a:p>
            <a:pPr indent="0" lvl="0" marL="0" rtl="0" algn="l">
              <a:spcBef>
                <a:spcPts val="0"/>
              </a:spcBef>
              <a:spcAft>
                <a:spcPts val="0"/>
              </a:spcAft>
              <a:buNone/>
            </a:pPr>
            <a:r>
              <a:rPr lang="en"/>
              <a:t>Till now we have focused on the case that Eve is able to perform omf. Let’s make some changes so that Eve is not able to do that.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5" name="Shape 275"/>
        <p:cNvGrpSpPr/>
        <p:nvPr/>
      </p:nvGrpSpPr>
      <p:grpSpPr>
        <a:xfrm>
          <a:off x="0" y="0"/>
          <a:ext cx="0" cy="0"/>
          <a:chOff x="0" y="0"/>
          <a:chExt cx="0" cy="0"/>
        </a:xfrm>
      </p:grpSpPr>
      <p:sp>
        <p:nvSpPr>
          <p:cNvPr id="276" name="Google Shape;276;g3b5fc159af_0_9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3b5fc159af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introduce smart jamming. Suppose there is no change at alice’s signal. Bob changes its jamming as follows where Y is a matrix only known to Bob and is characterized as follows. Now the covariance of noise plus interference at Eve involves this unknown Y and hence Eve can not have an accurate knowledge of RE. One option for Eve is to perform basic matched filtering as follows.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2" name="Shape 292"/>
        <p:cNvGrpSpPr/>
        <p:nvPr/>
      </p:nvGrpSpPr>
      <p:grpSpPr>
        <a:xfrm>
          <a:off x="0" y="0"/>
          <a:ext cx="0" cy="0"/>
          <a:chOff x="0" y="0"/>
          <a:chExt cx="0" cy="0"/>
        </a:xfrm>
      </p:grpSpPr>
      <p:sp>
        <p:nvSpPr>
          <p:cNvPr id="293" name="Google Shape;293;g3b5fc159af_0_10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3b5fc159af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do basic matched filtering only the knowledge of the channel to the transmitter is needed. For Bob there is no change at SNR. For Eve the statistic changes to the following</a:t>
            </a:r>
            <a:endParaRPr/>
          </a:p>
          <a:p>
            <a:pPr indent="0" lvl="0" marL="0" rtl="0" algn="l">
              <a:spcBef>
                <a:spcPts val="0"/>
              </a:spcBef>
              <a:spcAft>
                <a:spcPts val="0"/>
              </a:spcAft>
              <a:buNone/>
            </a:pPr>
            <a:r>
              <a:rPr lang="en"/>
              <a:t>Then the snr for Eve is as follows, the stochastic parameters in this formulation are chi-squared distributed.</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9" name="Shape 309"/>
        <p:cNvGrpSpPr/>
        <p:nvPr/>
      </p:nvGrpSpPr>
      <p:grpSpPr>
        <a:xfrm>
          <a:off x="0" y="0"/>
          <a:ext cx="0" cy="0"/>
          <a:chOff x="0" y="0"/>
          <a:chExt cx="0" cy="0"/>
        </a:xfrm>
      </p:grpSpPr>
      <p:sp>
        <p:nvSpPr>
          <p:cNvPr id="310" name="Google Shape;310;g47f5ec46c5_0_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47f5ec46c5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By noting that, We can find the CDF of secrecy by the following. This probability can be calculated by triple integration.</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2" name="Shape 322"/>
        <p:cNvGrpSpPr/>
        <p:nvPr/>
      </p:nvGrpSpPr>
      <p:grpSpPr>
        <a:xfrm>
          <a:off x="0" y="0"/>
          <a:ext cx="0" cy="0"/>
          <a:chOff x="0" y="0"/>
          <a:chExt cx="0" cy="0"/>
        </a:xfrm>
      </p:grpSpPr>
      <p:sp>
        <p:nvSpPr>
          <p:cNvPr id="323" name="Google Shape;323;g3b5fc159af_0_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3b5fc159af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Doing so results in the following closed form.</a:t>
            </a:r>
            <a:endParaRPr/>
          </a:p>
          <a:p>
            <a:pPr indent="0" lvl="0" marL="0" rtl="0" algn="l">
              <a:spcBef>
                <a:spcPts val="0"/>
              </a:spcBef>
              <a:spcAft>
                <a:spcPts val="0"/>
              </a:spcAft>
              <a:buNone/>
            </a:pPr>
            <a:r>
              <a:rPr lang="en"/>
              <a:t>If we choose to minimize this closed form at a certain s0, we can minimize secrecy outage probability, </a:t>
            </a:r>
            <a:r>
              <a:rPr lang="en"/>
              <a:t>hence</a:t>
            </a:r>
            <a:r>
              <a:rPr lang="en"/>
              <a:t> we choose the CDF of secrecy as our objective </a:t>
            </a:r>
            <a:r>
              <a:rPr lang="en"/>
              <a:t>function</a:t>
            </a:r>
            <a:r>
              <a:rPr lang="en"/>
              <a: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4" name="Shape 334"/>
        <p:cNvGrpSpPr/>
        <p:nvPr/>
      </p:nvGrpSpPr>
      <p:grpSpPr>
        <a:xfrm>
          <a:off x="0" y="0"/>
          <a:ext cx="0" cy="0"/>
          <a:chOff x="0" y="0"/>
          <a:chExt cx="0" cy="0"/>
        </a:xfrm>
      </p:grpSpPr>
      <p:sp>
        <p:nvSpPr>
          <p:cNvPr id="335" name="Google Shape;335;g3b5fc159af_0_16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3b5fc159af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formulate the </a:t>
            </a:r>
            <a:r>
              <a:rPr lang="en"/>
              <a:t>following</a:t>
            </a:r>
            <a:r>
              <a:rPr lang="en"/>
              <a:t> optimization problem based on the objective function we chose. The last constraint is added to avoid trivial solution of not sending any information. To solve this problem, we make use of prejected gradient decent, in which at each step of solution update, we make sure we dont fall out of the feasible set of solution. Now let’s take a look at the results of our optimization and analysis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6" name="Shape 346"/>
        <p:cNvGrpSpPr/>
        <p:nvPr/>
      </p:nvGrpSpPr>
      <p:grpSpPr>
        <a:xfrm>
          <a:off x="0" y="0"/>
          <a:ext cx="0" cy="0"/>
          <a:chOff x="0" y="0"/>
          <a:chExt cx="0" cy="0"/>
        </a:xfrm>
      </p:grpSpPr>
      <p:sp>
        <p:nvSpPr>
          <p:cNvPr id="347" name="Google Shape;347;g3b5a2b924a_0_15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3b5a2b924a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Suppose Eve is able to perform OMF. we plot average secrecy vs power of alice in different scenarios with the specified parameters.</a:t>
            </a:r>
            <a:endParaRPr/>
          </a:p>
          <a:p>
            <a:pPr indent="0" lvl="0" marL="0" rtl="0" algn="l">
              <a:spcBef>
                <a:spcPts val="0"/>
              </a:spcBef>
              <a:spcAft>
                <a:spcPts val="0"/>
              </a:spcAft>
              <a:buNone/>
            </a:pPr>
            <a:r>
              <a:rPr lang="en"/>
              <a:t>As you observe, the blue curve that is the result of our first optimization algorithm achieves the huge increase in secrecy compared to the non-optimal parameters.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g4732a66cda_0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4732a66cda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is an overview of the different sections of my presentation.</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6" name="Shape 356"/>
        <p:cNvGrpSpPr/>
        <p:nvPr/>
      </p:nvGrpSpPr>
      <p:grpSpPr>
        <a:xfrm>
          <a:off x="0" y="0"/>
          <a:ext cx="0" cy="0"/>
          <a:chOff x="0" y="0"/>
          <a:chExt cx="0" cy="0"/>
        </a:xfrm>
      </p:grpSpPr>
      <p:sp>
        <p:nvSpPr>
          <p:cNvPr id="357" name="Google Shape;357;g3b5a2b924a_0_16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3b5a2b924a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let’s take a look at the results of optimization with smart jamming. We plot the cdf of secrecy with the specified parameters and various different phis. as you see the orange plot which is </a:t>
            </a:r>
            <a:r>
              <a:rPr lang="en"/>
              <a:t>derived</a:t>
            </a:r>
            <a:r>
              <a:rPr lang="en"/>
              <a:t> from our second optimization algorithm, minimizes the cdf at reference level of 4 bits/sec/hz. Similar results can be shown for optimality of Pb</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4" name="Shape 364"/>
        <p:cNvGrpSpPr/>
        <p:nvPr/>
      </p:nvGrpSpPr>
      <p:grpSpPr>
        <a:xfrm>
          <a:off x="0" y="0"/>
          <a:ext cx="0" cy="0"/>
          <a:chOff x="0" y="0"/>
          <a:chExt cx="0" cy="0"/>
        </a:xfrm>
      </p:grpSpPr>
      <p:sp>
        <p:nvSpPr>
          <p:cNvPr id="365" name="Google Shape;365;g3b5a2b924a_0_1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3b5a2b924a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the same as previous plot and shows the optimality of Pb</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3" name="Shape 373"/>
        <p:cNvGrpSpPr/>
        <p:nvPr/>
      </p:nvGrpSpPr>
      <p:grpSpPr>
        <a:xfrm>
          <a:off x="0" y="0"/>
          <a:ext cx="0" cy="0"/>
          <a:chOff x="0" y="0"/>
          <a:chExt cx="0" cy="0"/>
        </a:xfrm>
      </p:grpSpPr>
      <p:sp>
        <p:nvSpPr>
          <p:cNvPr id="374" name="Google Shape;374;g3b5a2b924a_0_16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3b5a2b924a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plot shows the significance of our contribution. We plot average secrecy vs pa under different matched filtering methods at Eve and different number of antennas at Eve. As you see, if Eve is able to perform OMF, she is able to drive secrecy to zero using only 3 times the number of antennas at alice and Bob, however if we use smart jamming and Eve is forced to perform BMF, we still have significant secrecy even if Eve has 20 times more antennas of ALice and Bob as seen by the green curve.</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9" name="Shape 389"/>
        <p:cNvGrpSpPr/>
        <p:nvPr/>
      </p:nvGrpSpPr>
      <p:grpSpPr>
        <a:xfrm>
          <a:off x="0" y="0"/>
          <a:ext cx="0" cy="0"/>
          <a:chOff x="0" y="0"/>
          <a:chExt cx="0" cy="0"/>
        </a:xfrm>
      </p:grpSpPr>
      <p:sp>
        <p:nvSpPr>
          <p:cNvPr id="390" name="Google Shape;390;g4732a66cda_0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4732a66cda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this is the summary of our achievements in this study. In short, we introduced the idea of smart jamming which prevents Eve from doing optimal matched filtering and hence preserves secrecy even if Eve has huge number of antennas.</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7" name="Shape 397"/>
        <p:cNvGrpSpPr/>
        <p:nvPr/>
      </p:nvGrpSpPr>
      <p:grpSpPr>
        <a:xfrm>
          <a:off x="0" y="0"/>
          <a:ext cx="0" cy="0"/>
          <a:chOff x="0" y="0"/>
          <a:chExt cx="0" cy="0"/>
        </a:xfrm>
      </p:grpSpPr>
      <p:sp>
        <p:nvSpPr>
          <p:cNvPr id="398" name="Google Shape;398;g35ed75ccf_0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35ed75ccf_0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Thanks so much for listening, any questions?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g3b5a2b924a_0_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3b5a2b924a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 me talk about the different nodes and their roles in my setup. Alice is our transmitter that intends to send a secret information to a receiver called Bob. There are eavesdroppers in the environment that want to steal the secret information. To combat that, Bob which is equipped with full-duplex capability broadcasts jamming noise </a:t>
            </a:r>
            <a:r>
              <a:rPr lang="en"/>
              <a:t>simultaneously</a:t>
            </a:r>
            <a:r>
              <a:rPr lang="en"/>
              <a:t> so that the quality of reception is degraded at Eve, but there is also some adverse effect on Bob itself. To further combat eavesdropping, Alice mixes information signal with artificial noise.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g3b5a2b924a_0_1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3b5a2b924a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more details about our setup:</a:t>
            </a:r>
            <a:endParaRPr/>
          </a:p>
          <a:p>
            <a:pPr indent="0" lvl="0" marL="0" rtl="0" algn="l">
              <a:spcBef>
                <a:spcPts val="0"/>
              </a:spcBef>
              <a:spcAft>
                <a:spcPts val="0"/>
              </a:spcAft>
              <a:buNone/>
            </a:pPr>
            <a:r>
              <a:rPr lang="en"/>
              <a:t>As you see our 3 nodes are equipped with multiple-antennas. We model the channel state information or CSI for short as small and large scale fadings. Small scale fading is modeled as matrices with iid complex gaussian distributed elements and large scale fading is modeled inversely proportional to the distance between nodes. All the distances are normalized to the distance of Alice and Bob. The knowledge of different nodes about these CSIs are summarized in the table. The challenging part for optimization is that Alice and Bob have no knowledge of Eve’s CSI.</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g3b5a2b924a_0_10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3b5a2b924a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goal is to optimize secrecy rate of the communication between Alice and Bob or secrecy for short. As you know the signal to noise and interference ratio is a measure of quality of reception. And the capacity of a channel is defined as follows and </a:t>
            </a:r>
            <a:r>
              <a:rPr lang="en"/>
              <a:t>So we have secrecy formulated as follows. The plus sign denotes the relu function.</a:t>
            </a:r>
            <a:endParaRPr/>
          </a:p>
          <a:p>
            <a:pPr indent="0" lvl="0" marL="0" rtl="0" algn="l">
              <a:spcBef>
                <a:spcPts val="0"/>
              </a:spcBef>
              <a:spcAft>
                <a:spcPts val="0"/>
              </a:spcAft>
              <a:buNone/>
            </a:pPr>
            <a:r>
              <a:rPr lang="en"/>
              <a:t>Although we have MIMO, in order to analyze our main contribution, we have considered a single stream of information so we can focus on SINR in our analysis.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g3b5a2b924a_0_18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3b5a2b924a_0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Suppose that the main channel is decomposed as follows:</a:t>
            </a:r>
            <a:endParaRPr/>
          </a:p>
          <a:p>
            <a:pPr indent="0" lvl="0" marL="0" rtl="0" algn="l">
              <a:spcBef>
                <a:spcPts val="0"/>
              </a:spcBef>
              <a:spcAft>
                <a:spcPts val="0"/>
              </a:spcAft>
              <a:buNone/>
            </a:pPr>
            <a:r>
              <a:rPr lang="en"/>
              <a:t>Inspired by 2005 paper from negi et al. we use the following signal at Alice and inspired by 2013 paper, we use the following jamming signal at Bob.</a:t>
            </a:r>
            <a:endParaRPr/>
          </a:p>
          <a:p>
            <a:pPr indent="0" lvl="0" marL="0" rtl="0" algn="l">
              <a:spcBef>
                <a:spcPts val="0"/>
              </a:spcBef>
              <a:spcAft>
                <a:spcPts val="0"/>
              </a:spcAft>
              <a:buNone/>
            </a:pPr>
            <a:r>
              <a:rPr lang="en"/>
              <a:t>Of all the parameters involved, 2 parameters are of interest. Phi which is the fraction of power allocated to alice’s information and Pb which is the jamming power at Bob</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g3b5fc159af_0_5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3b5fc159af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Bob </a:t>
            </a:r>
            <a:r>
              <a:rPr lang="en"/>
              <a:t>receives</a:t>
            </a:r>
            <a:r>
              <a:rPr lang="en"/>
              <a:t> the </a:t>
            </a:r>
            <a:r>
              <a:rPr lang="en"/>
              <a:t>following</a:t>
            </a:r>
            <a:r>
              <a:rPr lang="en"/>
              <a:t> signal and Eve receives this signal</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g3b5fc159af_0_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3b5fc159af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do optimal matched filtering the covariance of noise plus interference is needed at the </a:t>
            </a:r>
            <a:r>
              <a:rPr lang="en"/>
              <a:t>receiving</a:t>
            </a:r>
            <a:r>
              <a:rPr lang="en"/>
              <a:t> nodes in general, but because of our modelling Bob does not need this covariance and the sufficient </a:t>
            </a:r>
            <a:r>
              <a:rPr lang="en"/>
              <a:t>statistic</a:t>
            </a:r>
            <a:r>
              <a:rPr lang="en"/>
              <a:t> at Bob is as follows.</a:t>
            </a:r>
            <a:endParaRPr/>
          </a:p>
          <a:p>
            <a:pPr indent="0" lvl="0" marL="0" rtl="0" algn="l">
              <a:spcBef>
                <a:spcPts val="0"/>
              </a:spcBef>
              <a:spcAft>
                <a:spcPts val="0"/>
              </a:spcAft>
              <a:buNone/>
            </a:pPr>
            <a:r>
              <a:rPr lang="en"/>
              <a:t>However, Eve needs the </a:t>
            </a:r>
            <a:r>
              <a:rPr lang="en"/>
              <a:t>covariance</a:t>
            </a:r>
            <a:r>
              <a:rPr lang="en"/>
              <a:t> and the sufficient statistic at Eve is</a:t>
            </a:r>
            <a:endParaRPr/>
          </a:p>
          <a:p>
            <a:pPr indent="0" lvl="0" marL="0" rtl="0" algn="l">
              <a:spcBef>
                <a:spcPts val="0"/>
              </a:spcBef>
              <a:spcAft>
                <a:spcPts val="0"/>
              </a:spcAft>
              <a:buNone/>
            </a:pPr>
            <a:r>
              <a:rPr lang="en"/>
              <a:t>Then the snrs are formulated as follows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g47f3390008_0_10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47f3390008_0_10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based on the snr of Eve we can find the worst case scenario in terms of Eve’s position which is right behind alice on the same line that connects alice and Bob as seen in the picture. for practicality we assume Eve is not closer to alice than a certain distance called delta and for optimization, we consider eve’s position to be this worst </a:t>
            </a:r>
            <a:r>
              <a:rPr lang="en"/>
              <a:t>position</a:t>
            </a:r>
            <a:r>
              <a:rPr lang="en"/>
              <a: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8246400" y="5661233"/>
            <a:ext cx="897600" cy="11967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8246400" y="5661167"/>
            <a:ext cx="897600" cy="11967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90525" y="2425700"/>
            <a:ext cx="8222100" cy="1244700"/>
          </a:xfrm>
          <a:prstGeom prst="rect">
            <a:avLst/>
          </a:prstGeom>
        </p:spPr>
        <p:txBody>
          <a:bodyPr anchorCtr="0" anchor="b" bIns="91425" lIns="91425" spcFirstLastPara="1" rIns="91425" wrap="square" tIns="91425"/>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3" name="Google Shape;13;p2"/>
          <p:cNvSpPr txBox="1"/>
          <p:nvPr>
            <p:ph idx="1" type="subTitle"/>
          </p:nvPr>
        </p:nvSpPr>
        <p:spPr>
          <a:xfrm>
            <a:off x="390525" y="3718840"/>
            <a:ext cx="8222100" cy="577200"/>
          </a:xfrm>
          <a:prstGeom prst="rect">
            <a:avLst/>
          </a:prstGeom>
        </p:spPr>
        <p:txBody>
          <a:bodyPr anchorCtr="0" anchor="t" bIns="91425" lIns="91425" spcFirstLastPara="1" rIns="91425" wrap="square" tIns="91425"/>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p:txBody>
      </p:sp>
      <p:sp>
        <p:nvSpPr>
          <p:cNvPr id="14" name="Google Shape;14;p2"/>
          <p:cNvSpPr txBox="1"/>
          <p:nvPr>
            <p:ph idx="12" type="sldNum"/>
          </p:nvPr>
        </p:nvSpPr>
        <p:spPr>
          <a:xfrm>
            <a:off x="8523541" y="6260831"/>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accent4"/>
        </a:solidFill>
      </p:bgPr>
    </p:bg>
    <p:spTree>
      <p:nvGrpSpPr>
        <p:cNvPr id="57" name="Shape 57"/>
        <p:cNvGrpSpPr/>
        <p:nvPr/>
      </p:nvGrpSpPr>
      <p:grpSpPr>
        <a:xfrm>
          <a:off x="0" y="0"/>
          <a:ext cx="0" cy="0"/>
          <a:chOff x="0" y="0"/>
          <a:chExt cx="0" cy="0"/>
        </a:xfrm>
      </p:grpSpPr>
      <p:sp>
        <p:nvSpPr>
          <p:cNvPr id="58" name="Google Shape;58;p11"/>
          <p:cNvSpPr txBox="1"/>
          <p:nvPr>
            <p:ph hasCustomPrompt="1" type="title"/>
          </p:nvPr>
        </p:nvSpPr>
        <p:spPr>
          <a:xfrm>
            <a:off x="475500" y="1678033"/>
            <a:ext cx="8222100" cy="2618100"/>
          </a:xfrm>
          <a:prstGeom prst="rect">
            <a:avLst/>
          </a:prstGeom>
        </p:spPr>
        <p:txBody>
          <a:bodyPr anchorCtr="0" anchor="b" bIns="91425" lIns="91425" spcFirstLastPara="1" rIns="91425" wrap="square" tIns="91425"/>
          <a:lstStyle>
            <a:lvl1pPr lvl="0" rtl="0" algn="ctr">
              <a:spcBef>
                <a:spcPts val="0"/>
              </a:spcBef>
              <a:spcAft>
                <a:spcPts val="0"/>
              </a:spcAft>
              <a:buClr>
                <a:schemeClr val="dk2"/>
              </a:buClr>
              <a:buSzPts val="12000"/>
              <a:buNone/>
              <a:defRPr sz="12000">
                <a:solidFill>
                  <a:schemeClr val="dk2"/>
                </a:solidFill>
              </a:defRPr>
            </a:lvl1pPr>
            <a:lvl2pPr lvl="1" rtl="0" algn="ctr">
              <a:spcBef>
                <a:spcPts val="0"/>
              </a:spcBef>
              <a:spcAft>
                <a:spcPts val="0"/>
              </a:spcAft>
              <a:buClr>
                <a:schemeClr val="dk2"/>
              </a:buClr>
              <a:buSzPts val="12000"/>
              <a:buNone/>
              <a:defRPr sz="12000">
                <a:solidFill>
                  <a:schemeClr val="dk2"/>
                </a:solidFill>
              </a:defRPr>
            </a:lvl2pPr>
            <a:lvl3pPr lvl="2" rtl="0" algn="ctr">
              <a:spcBef>
                <a:spcPts val="0"/>
              </a:spcBef>
              <a:spcAft>
                <a:spcPts val="0"/>
              </a:spcAft>
              <a:buClr>
                <a:schemeClr val="dk2"/>
              </a:buClr>
              <a:buSzPts val="12000"/>
              <a:buNone/>
              <a:defRPr sz="12000">
                <a:solidFill>
                  <a:schemeClr val="dk2"/>
                </a:solidFill>
              </a:defRPr>
            </a:lvl3pPr>
            <a:lvl4pPr lvl="3" rtl="0" algn="ctr">
              <a:spcBef>
                <a:spcPts val="0"/>
              </a:spcBef>
              <a:spcAft>
                <a:spcPts val="0"/>
              </a:spcAft>
              <a:buClr>
                <a:schemeClr val="dk2"/>
              </a:buClr>
              <a:buSzPts val="12000"/>
              <a:buNone/>
              <a:defRPr sz="12000">
                <a:solidFill>
                  <a:schemeClr val="dk2"/>
                </a:solidFill>
              </a:defRPr>
            </a:lvl4pPr>
            <a:lvl5pPr lvl="4" rtl="0" algn="ctr">
              <a:spcBef>
                <a:spcPts val="0"/>
              </a:spcBef>
              <a:spcAft>
                <a:spcPts val="0"/>
              </a:spcAft>
              <a:buClr>
                <a:schemeClr val="dk2"/>
              </a:buClr>
              <a:buSzPts val="12000"/>
              <a:buNone/>
              <a:defRPr sz="12000">
                <a:solidFill>
                  <a:schemeClr val="dk2"/>
                </a:solidFill>
              </a:defRPr>
            </a:lvl5pPr>
            <a:lvl6pPr lvl="5" rtl="0" algn="ctr">
              <a:spcBef>
                <a:spcPts val="0"/>
              </a:spcBef>
              <a:spcAft>
                <a:spcPts val="0"/>
              </a:spcAft>
              <a:buClr>
                <a:schemeClr val="dk2"/>
              </a:buClr>
              <a:buSzPts val="12000"/>
              <a:buNone/>
              <a:defRPr sz="12000">
                <a:solidFill>
                  <a:schemeClr val="dk2"/>
                </a:solidFill>
              </a:defRPr>
            </a:lvl6pPr>
            <a:lvl7pPr lvl="6" rtl="0" algn="ctr">
              <a:spcBef>
                <a:spcPts val="0"/>
              </a:spcBef>
              <a:spcAft>
                <a:spcPts val="0"/>
              </a:spcAft>
              <a:buClr>
                <a:schemeClr val="dk2"/>
              </a:buClr>
              <a:buSzPts val="12000"/>
              <a:buNone/>
              <a:defRPr sz="12000">
                <a:solidFill>
                  <a:schemeClr val="dk2"/>
                </a:solidFill>
              </a:defRPr>
            </a:lvl7pPr>
            <a:lvl8pPr lvl="7" rtl="0" algn="ctr">
              <a:spcBef>
                <a:spcPts val="0"/>
              </a:spcBef>
              <a:spcAft>
                <a:spcPts val="0"/>
              </a:spcAft>
              <a:buClr>
                <a:schemeClr val="dk2"/>
              </a:buClr>
              <a:buSzPts val="12000"/>
              <a:buNone/>
              <a:defRPr sz="12000">
                <a:solidFill>
                  <a:schemeClr val="dk2"/>
                </a:solidFill>
              </a:defRPr>
            </a:lvl8pPr>
            <a:lvl9pPr lvl="8" rtl="0"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p:nvPr>
            <p:ph idx="1" type="body"/>
          </p:nvPr>
        </p:nvSpPr>
        <p:spPr>
          <a:xfrm>
            <a:off x="475500" y="4406167"/>
            <a:ext cx="8222100" cy="1734300"/>
          </a:xfrm>
          <a:prstGeom prst="rect">
            <a:avLst/>
          </a:prstGeom>
        </p:spPr>
        <p:txBody>
          <a:bodyPr anchorCtr="0" anchor="t" bIns="91425" lIns="91425" spcFirstLastPara="1" rIns="91425" wrap="square" tIns="91425"/>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60" name="Google Shape;60;p11"/>
          <p:cNvSpPr txBox="1"/>
          <p:nvPr>
            <p:ph idx="12" type="sldNum"/>
          </p:nvPr>
        </p:nvSpPr>
        <p:spPr>
          <a:xfrm>
            <a:off x="8523541" y="6260831"/>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bg>
      <p:bgPr>
        <a:solidFill>
          <a:schemeClr val="accent4"/>
        </a:solidFill>
      </p:bgPr>
    </p:bg>
    <p:spTree>
      <p:nvGrpSpPr>
        <p:cNvPr id="61" name="Shape 61"/>
        <p:cNvGrpSpPr/>
        <p:nvPr/>
      </p:nvGrpSpPr>
      <p:grpSpPr>
        <a:xfrm>
          <a:off x="0" y="0"/>
          <a:ext cx="0" cy="0"/>
          <a:chOff x="0" y="0"/>
          <a:chExt cx="0" cy="0"/>
        </a:xfrm>
      </p:grpSpPr>
      <p:sp>
        <p:nvSpPr>
          <p:cNvPr id="62" name="Google Shape;62;p12"/>
          <p:cNvSpPr txBox="1"/>
          <p:nvPr>
            <p:ph idx="12" type="sldNum"/>
          </p:nvPr>
        </p:nvSpPr>
        <p:spPr>
          <a:xfrm>
            <a:off x="8523541" y="6260831"/>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p:cSld name="TITLE_1">
    <p:bg>
      <p:bgPr>
        <a:blipFill>
          <a:blip r:embed="rId2">
            <a:alphaModFix/>
          </a:blip>
          <a:stretch>
            <a:fillRect/>
          </a:stretch>
        </a:blipFill>
      </p:bgPr>
    </p:bg>
    <p:spTree>
      <p:nvGrpSpPr>
        <p:cNvPr id="63" name="Shape 63"/>
        <p:cNvGrpSpPr/>
        <p:nvPr/>
      </p:nvGrpSpPr>
      <p:grpSpPr>
        <a:xfrm>
          <a:off x="0" y="0"/>
          <a:ext cx="0" cy="0"/>
          <a:chOff x="0" y="0"/>
          <a:chExt cx="0" cy="0"/>
        </a:xfrm>
      </p:grpSpPr>
      <p:sp>
        <p:nvSpPr>
          <p:cNvPr id="64" name="Google Shape;64;p13"/>
          <p:cNvSpPr txBox="1"/>
          <p:nvPr>
            <p:ph type="ctrTitle"/>
          </p:nvPr>
        </p:nvSpPr>
        <p:spPr>
          <a:xfrm>
            <a:off x="1700185" y="1360350"/>
            <a:ext cx="5807400" cy="1546500"/>
          </a:xfrm>
          <a:prstGeom prst="rect">
            <a:avLst/>
          </a:prstGeom>
        </p:spPr>
        <p:txBody>
          <a:bodyPr anchorCtr="0" anchor="t" bIns="91425" lIns="91425" spcFirstLastPara="1" rIns="91425" wrap="square" tIns="91425"/>
          <a:lstStyle>
            <a:lvl1pPr lvl="0" rtl="0">
              <a:spcBef>
                <a:spcPts val="0"/>
              </a:spcBef>
              <a:spcAft>
                <a:spcPts val="0"/>
              </a:spcAft>
              <a:buClr>
                <a:srgbClr val="0091EA"/>
              </a:buClr>
              <a:buSzPts val="6000"/>
              <a:buNone/>
              <a:defRPr b="1" sz="6000">
                <a:solidFill>
                  <a:srgbClr val="0091EA"/>
                </a:solidFill>
              </a:defRPr>
            </a:lvl1pPr>
            <a:lvl2pPr lvl="1" rtl="0">
              <a:spcBef>
                <a:spcPts val="0"/>
              </a:spcBef>
              <a:spcAft>
                <a:spcPts val="0"/>
              </a:spcAft>
              <a:buClr>
                <a:srgbClr val="0091EA"/>
              </a:buClr>
              <a:buSzPts val="6000"/>
              <a:buNone/>
              <a:defRPr b="1" sz="6000">
                <a:solidFill>
                  <a:srgbClr val="0091EA"/>
                </a:solidFill>
              </a:defRPr>
            </a:lvl2pPr>
            <a:lvl3pPr lvl="2" rtl="0">
              <a:spcBef>
                <a:spcPts val="0"/>
              </a:spcBef>
              <a:spcAft>
                <a:spcPts val="0"/>
              </a:spcAft>
              <a:buClr>
                <a:srgbClr val="0091EA"/>
              </a:buClr>
              <a:buSzPts val="6000"/>
              <a:buNone/>
              <a:defRPr b="1" sz="6000">
                <a:solidFill>
                  <a:srgbClr val="0091EA"/>
                </a:solidFill>
              </a:defRPr>
            </a:lvl3pPr>
            <a:lvl4pPr lvl="3" rtl="0">
              <a:spcBef>
                <a:spcPts val="0"/>
              </a:spcBef>
              <a:spcAft>
                <a:spcPts val="0"/>
              </a:spcAft>
              <a:buClr>
                <a:srgbClr val="0091EA"/>
              </a:buClr>
              <a:buSzPts val="6000"/>
              <a:buNone/>
              <a:defRPr b="1" sz="6000">
                <a:solidFill>
                  <a:srgbClr val="0091EA"/>
                </a:solidFill>
              </a:defRPr>
            </a:lvl4pPr>
            <a:lvl5pPr lvl="4" rtl="0">
              <a:spcBef>
                <a:spcPts val="0"/>
              </a:spcBef>
              <a:spcAft>
                <a:spcPts val="0"/>
              </a:spcAft>
              <a:buClr>
                <a:srgbClr val="0091EA"/>
              </a:buClr>
              <a:buSzPts val="6000"/>
              <a:buNone/>
              <a:defRPr b="1" sz="6000">
                <a:solidFill>
                  <a:srgbClr val="0091EA"/>
                </a:solidFill>
              </a:defRPr>
            </a:lvl5pPr>
            <a:lvl6pPr lvl="5" rtl="0">
              <a:spcBef>
                <a:spcPts val="0"/>
              </a:spcBef>
              <a:spcAft>
                <a:spcPts val="0"/>
              </a:spcAft>
              <a:buClr>
                <a:srgbClr val="0091EA"/>
              </a:buClr>
              <a:buSzPts val="6000"/>
              <a:buNone/>
              <a:defRPr b="1" sz="6000">
                <a:solidFill>
                  <a:srgbClr val="0091EA"/>
                </a:solidFill>
              </a:defRPr>
            </a:lvl6pPr>
            <a:lvl7pPr lvl="6" rtl="0">
              <a:spcBef>
                <a:spcPts val="0"/>
              </a:spcBef>
              <a:spcAft>
                <a:spcPts val="0"/>
              </a:spcAft>
              <a:buClr>
                <a:srgbClr val="0091EA"/>
              </a:buClr>
              <a:buSzPts val="6000"/>
              <a:buNone/>
              <a:defRPr b="1" sz="6000">
                <a:solidFill>
                  <a:srgbClr val="0091EA"/>
                </a:solidFill>
              </a:defRPr>
            </a:lvl7pPr>
            <a:lvl8pPr lvl="7" rtl="0">
              <a:spcBef>
                <a:spcPts val="0"/>
              </a:spcBef>
              <a:spcAft>
                <a:spcPts val="0"/>
              </a:spcAft>
              <a:buClr>
                <a:srgbClr val="0091EA"/>
              </a:buClr>
              <a:buSzPts val="6000"/>
              <a:buNone/>
              <a:defRPr b="1" sz="6000">
                <a:solidFill>
                  <a:srgbClr val="0091EA"/>
                </a:solidFill>
              </a:defRPr>
            </a:lvl8pPr>
            <a:lvl9pPr lvl="8" rtl="0">
              <a:spcBef>
                <a:spcPts val="0"/>
              </a:spcBef>
              <a:spcAft>
                <a:spcPts val="0"/>
              </a:spcAft>
              <a:buClr>
                <a:srgbClr val="0091EA"/>
              </a:buClr>
              <a:buSzPts val="6000"/>
              <a:buNone/>
              <a:defRPr b="1" sz="6000">
                <a:solidFill>
                  <a:srgbClr val="0091EA"/>
                </a:solidFill>
              </a:defRPr>
            </a:lvl9pPr>
          </a:lstStyle>
          <a:p/>
        </p:txBody>
      </p:sp>
      <p:sp>
        <p:nvSpPr>
          <p:cNvPr id="65" name="Google Shape;65;p13"/>
          <p:cNvSpPr/>
          <p:nvPr/>
        </p:nvSpPr>
        <p:spPr>
          <a:xfrm>
            <a:off x="6897625" y="6199950"/>
            <a:ext cx="126900" cy="126900"/>
          </a:xfrm>
          <a:prstGeom prst="ellipse">
            <a:avLst/>
          </a:prstGeom>
          <a:solidFill>
            <a:srgbClr val="0091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3"/>
          <p:cNvSpPr/>
          <p:nvPr/>
        </p:nvSpPr>
        <p:spPr>
          <a:xfrm>
            <a:off x="7454375" y="5638800"/>
            <a:ext cx="126900" cy="126900"/>
          </a:xfrm>
          <a:prstGeom prst="ellipse">
            <a:avLst/>
          </a:prstGeom>
          <a:solidFill>
            <a:srgbClr val="0091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3"/>
          <p:cNvSpPr/>
          <p:nvPr/>
        </p:nvSpPr>
        <p:spPr>
          <a:xfrm>
            <a:off x="8827727" y="4597554"/>
            <a:ext cx="75900" cy="75900"/>
          </a:xfrm>
          <a:prstGeom prst="ellipse">
            <a:avLst/>
          </a:prstGeom>
          <a:solidFill>
            <a:srgbClr val="0091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3"/>
          <p:cNvSpPr/>
          <p:nvPr/>
        </p:nvSpPr>
        <p:spPr>
          <a:xfrm>
            <a:off x="8677050" y="6577875"/>
            <a:ext cx="126900" cy="126900"/>
          </a:xfrm>
          <a:prstGeom prst="ellipse">
            <a:avLst/>
          </a:prstGeom>
          <a:solidFill>
            <a:srgbClr val="0091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3"/>
          <p:cNvSpPr/>
          <p:nvPr/>
        </p:nvSpPr>
        <p:spPr>
          <a:xfrm>
            <a:off x="2972225" y="633400"/>
            <a:ext cx="126900" cy="126900"/>
          </a:xfrm>
          <a:prstGeom prst="ellipse">
            <a:avLst/>
          </a:prstGeom>
          <a:solidFill>
            <a:srgbClr val="0091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3"/>
          <p:cNvSpPr/>
          <p:nvPr/>
        </p:nvSpPr>
        <p:spPr>
          <a:xfrm>
            <a:off x="579635" y="3373479"/>
            <a:ext cx="126900" cy="126900"/>
          </a:xfrm>
          <a:prstGeom prst="ellipse">
            <a:avLst/>
          </a:prstGeom>
          <a:solidFill>
            <a:srgbClr val="0091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3"/>
          <p:cNvSpPr/>
          <p:nvPr/>
        </p:nvSpPr>
        <p:spPr>
          <a:xfrm>
            <a:off x="311843" y="791518"/>
            <a:ext cx="126900" cy="126900"/>
          </a:xfrm>
          <a:prstGeom prst="ellipse">
            <a:avLst/>
          </a:prstGeom>
          <a:solidFill>
            <a:srgbClr val="0091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3"/>
          <p:cNvSpPr/>
          <p:nvPr/>
        </p:nvSpPr>
        <p:spPr>
          <a:xfrm>
            <a:off x="626322" y="1339872"/>
            <a:ext cx="253800" cy="253800"/>
          </a:xfrm>
          <a:prstGeom prst="ellipse">
            <a:avLst/>
          </a:prstGeom>
          <a:noFill/>
          <a:ln cap="flat" cmpd="sng" w="19050">
            <a:solidFill>
              <a:srgbClr val="0091E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3"/>
          <p:cNvSpPr/>
          <p:nvPr/>
        </p:nvSpPr>
        <p:spPr>
          <a:xfrm>
            <a:off x="8104500" y="4963100"/>
            <a:ext cx="190200" cy="190500"/>
          </a:xfrm>
          <a:prstGeom prst="ellipse">
            <a:avLst/>
          </a:prstGeom>
          <a:noFill/>
          <a:ln cap="flat" cmpd="sng" w="19050">
            <a:solidFill>
              <a:srgbClr val="0091E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3"/>
          <p:cNvSpPr/>
          <p:nvPr/>
        </p:nvSpPr>
        <p:spPr>
          <a:xfrm>
            <a:off x="8803950" y="5654657"/>
            <a:ext cx="190200" cy="190500"/>
          </a:xfrm>
          <a:prstGeom prst="ellipse">
            <a:avLst/>
          </a:prstGeom>
          <a:noFill/>
          <a:ln cap="flat" cmpd="sng" w="19050">
            <a:solidFill>
              <a:srgbClr val="0091E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3"/>
          <p:cNvSpPr/>
          <p:nvPr/>
        </p:nvSpPr>
        <p:spPr>
          <a:xfrm>
            <a:off x="196310" y="1990890"/>
            <a:ext cx="75900" cy="75900"/>
          </a:xfrm>
          <a:prstGeom prst="ellipse">
            <a:avLst/>
          </a:prstGeom>
          <a:solidFill>
            <a:srgbClr val="0091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3"/>
          <p:cNvSpPr/>
          <p:nvPr/>
        </p:nvSpPr>
        <p:spPr>
          <a:xfrm>
            <a:off x="1738050" y="271322"/>
            <a:ext cx="253800" cy="253800"/>
          </a:xfrm>
          <a:prstGeom prst="ellipse">
            <a:avLst/>
          </a:prstGeom>
          <a:noFill/>
          <a:ln cap="flat" cmpd="sng" w="19050">
            <a:solidFill>
              <a:srgbClr val="0091E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3"/>
          <p:cNvSpPr/>
          <p:nvPr/>
        </p:nvSpPr>
        <p:spPr>
          <a:xfrm>
            <a:off x="771659" y="2504485"/>
            <a:ext cx="75900" cy="75900"/>
          </a:xfrm>
          <a:prstGeom prst="ellipse">
            <a:avLst/>
          </a:prstGeom>
          <a:solidFill>
            <a:srgbClr val="0091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3"/>
          <p:cNvSpPr/>
          <p:nvPr/>
        </p:nvSpPr>
        <p:spPr>
          <a:xfrm>
            <a:off x="4271584" y="474825"/>
            <a:ext cx="75900" cy="75900"/>
          </a:xfrm>
          <a:prstGeom prst="ellipse">
            <a:avLst/>
          </a:prstGeom>
          <a:solidFill>
            <a:srgbClr val="0091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3"/>
          <p:cNvSpPr/>
          <p:nvPr/>
        </p:nvSpPr>
        <p:spPr>
          <a:xfrm>
            <a:off x="7729213" y="6127438"/>
            <a:ext cx="253800" cy="254100"/>
          </a:xfrm>
          <a:prstGeom prst="ellipse">
            <a:avLst/>
          </a:prstGeom>
          <a:noFill/>
          <a:ln cap="flat" cmpd="sng" w="19050">
            <a:solidFill>
              <a:srgbClr val="0091E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TITLE_1_1">
    <p:bg>
      <p:bgPr>
        <a:blipFill>
          <a:blip r:embed="rId2">
            <a:alphaModFix/>
          </a:blip>
          <a:stretch>
            <a:fillRect/>
          </a:stretch>
        </a:blipFill>
      </p:bgPr>
    </p:bg>
    <p:spTree>
      <p:nvGrpSpPr>
        <p:cNvPr id="80" name="Shape 80"/>
        <p:cNvGrpSpPr/>
        <p:nvPr/>
      </p:nvGrpSpPr>
      <p:grpSpPr>
        <a:xfrm>
          <a:off x="0" y="0"/>
          <a:ext cx="0" cy="0"/>
          <a:chOff x="0" y="0"/>
          <a:chExt cx="0" cy="0"/>
        </a:xfrm>
      </p:grpSpPr>
      <p:sp>
        <p:nvSpPr>
          <p:cNvPr id="81" name="Google Shape;81;p14"/>
          <p:cNvSpPr txBox="1"/>
          <p:nvPr>
            <p:ph type="ctrTitle"/>
          </p:nvPr>
        </p:nvSpPr>
        <p:spPr>
          <a:xfrm>
            <a:off x="1546025" y="2034925"/>
            <a:ext cx="5832600" cy="1546500"/>
          </a:xfrm>
          <a:prstGeom prst="rect">
            <a:avLst/>
          </a:prstGeom>
        </p:spPr>
        <p:txBody>
          <a:bodyPr anchorCtr="0" anchor="b" bIns="91425" lIns="91425" spcFirstLastPara="1" rIns="91425" wrap="square" tIns="91425"/>
          <a:lstStyle>
            <a:lvl1pPr lvl="0" rtl="0">
              <a:spcBef>
                <a:spcPts val="0"/>
              </a:spcBef>
              <a:spcAft>
                <a:spcPts val="0"/>
              </a:spcAft>
              <a:buSzPts val="4800"/>
              <a:buNone/>
              <a:defRPr b="1" sz="4800"/>
            </a:lvl1pPr>
            <a:lvl2pPr lvl="1" rtl="0">
              <a:spcBef>
                <a:spcPts val="0"/>
              </a:spcBef>
              <a:spcAft>
                <a:spcPts val="0"/>
              </a:spcAft>
              <a:buSzPts val="4800"/>
              <a:buNone/>
              <a:defRPr b="1" sz="4800"/>
            </a:lvl2pPr>
            <a:lvl3pPr lvl="2" rtl="0">
              <a:spcBef>
                <a:spcPts val="0"/>
              </a:spcBef>
              <a:spcAft>
                <a:spcPts val="0"/>
              </a:spcAft>
              <a:buSzPts val="4800"/>
              <a:buNone/>
              <a:defRPr b="1" sz="4800"/>
            </a:lvl3pPr>
            <a:lvl4pPr lvl="3" rtl="0">
              <a:spcBef>
                <a:spcPts val="0"/>
              </a:spcBef>
              <a:spcAft>
                <a:spcPts val="0"/>
              </a:spcAft>
              <a:buSzPts val="4800"/>
              <a:buNone/>
              <a:defRPr b="1" sz="4800"/>
            </a:lvl4pPr>
            <a:lvl5pPr lvl="4" rtl="0">
              <a:spcBef>
                <a:spcPts val="0"/>
              </a:spcBef>
              <a:spcAft>
                <a:spcPts val="0"/>
              </a:spcAft>
              <a:buSzPts val="4800"/>
              <a:buNone/>
              <a:defRPr b="1" sz="4800"/>
            </a:lvl5pPr>
            <a:lvl6pPr lvl="5" rtl="0">
              <a:spcBef>
                <a:spcPts val="0"/>
              </a:spcBef>
              <a:spcAft>
                <a:spcPts val="0"/>
              </a:spcAft>
              <a:buSzPts val="4800"/>
              <a:buNone/>
              <a:defRPr b="1" sz="4800"/>
            </a:lvl6pPr>
            <a:lvl7pPr lvl="6" rtl="0">
              <a:spcBef>
                <a:spcPts val="0"/>
              </a:spcBef>
              <a:spcAft>
                <a:spcPts val="0"/>
              </a:spcAft>
              <a:buSzPts val="4800"/>
              <a:buNone/>
              <a:defRPr b="1" sz="4800"/>
            </a:lvl7pPr>
            <a:lvl8pPr lvl="7" rtl="0">
              <a:spcBef>
                <a:spcPts val="0"/>
              </a:spcBef>
              <a:spcAft>
                <a:spcPts val="0"/>
              </a:spcAft>
              <a:buSzPts val="4800"/>
              <a:buNone/>
              <a:defRPr b="1" sz="4800"/>
            </a:lvl8pPr>
            <a:lvl9pPr lvl="8" rtl="0">
              <a:spcBef>
                <a:spcPts val="0"/>
              </a:spcBef>
              <a:spcAft>
                <a:spcPts val="0"/>
              </a:spcAft>
              <a:buSzPts val="4800"/>
              <a:buNone/>
              <a:defRPr b="1" sz="4800"/>
            </a:lvl9pPr>
          </a:lstStyle>
          <a:p/>
        </p:txBody>
      </p:sp>
      <p:sp>
        <p:nvSpPr>
          <p:cNvPr id="82" name="Google Shape;82;p14"/>
          <p:cNvSpPr txBox="1"/>
          <p:nvPr>
            <p:ph idx="1" type="subTitle"/>
          </p:nvPr>
        </p:nvSpPr>
        <p:spPr>
          <a:xfrm>
            <a:off x="1546025" y="3710548"/>
            <a:ext cx="5832600" cy="1046400"/>
          </a:xfrm>
          <a:prstGeom prst="rect">
            <a:avLst/>
          </a:prstGeom>
        </p:spPr>
        <p:txBody>
          <a:bodyPr anchorCtr="0" anchor="t" bIns="91425" lIns="91425" spcFirstLastPara="1" rIns="91425" wrap="square" tIns="91425"/>
          <a:lstStyle>
            <a:lvl1pPr lvl="0" rtl="0">
              <a:spcBef>
                <a:spcPts val="0"/>
              </a:spcBef>
              <a:spcAft>
                <a:spcPts val="0"/>
              </a:spcAft>
              <a:buClr>
                <a:srgbClr val="607D8B"/>
              </a:buClr>
              <a:buSzPts val="1800"/>
              <a:buNone/>
              <a:defRPr>
                <a:solidFill>
                  <a:srgbClr val="607D8B"/>
                </a:solidFill>
              </a:defRPr>
            </a:lvl1pPr>
            <a:lvl2pPr lvl="1" rtl="0">
              <a:spcBef>
                <a:spcPts val="1600"/>
              </a:spcBef>
              <a:spcAft>
                <a:spcPts val="0"/>
              </a:spcAft>
              <a:buClr>
                <a:srgbClr val="607D8B"/>
              </a:buClr>
              <a:buSzPts val="3000"/>
              <a:buNone/>
              <a:defRPr sz="3000">
                <a:solidFill>
                  <a:srgbClr val="607D8B"/>
                </a:solidFill>
              </a:defRPr>
            </a:lvl2pPr>
            <a:lvl3pPr lvl="2" rtl="0">
              <a:spcBef>
                <a:spcPts val="1600"/>
              </a:spcBef>
              <a:spcAft>
                <a:spcPts val="0"/>
              </a:spcAft>
              <a:buClr>
                <a:srgbClr val="607D8B"/>
              </a:buClr>
              <a:buSzPts val="3000"/>
              <a:buNone/>
              <a:defRPr sz="3000">
                <a:solidFill>
                  <a:srgbClr val="607D8B"/>
                </a:solidFill>
              </a:defRPr>
            </a:lvl3pPr>
            <a:lvl4pPr lvl="3" rtl="0">
              <a:spcBef>
                <a:spcPts val="1600"/>
              </a:spcBef>
              <a:spcAft>
                <a:spcPts val="0"/>
              </a:spcAft>
              <a:buClr>
                <a:srgbClr val="607D8B"/>
              </a:buClr>
              <a:buSzPts val="3000"/>
              <a:buNone/>
              <a:defRPr sz="3000">
                <a:solidFill>
                  <a:srgbClr val="607D8B"/>
                </a:solidFill>
              </a:defRPr>
            </a:lvl4pPr>
            <a:lvl5pPr lvl="4" rtl="0">
              <a:spcBef>
                <a:spcPts val="1600"/>
              </a:spcBef>
              <a:spcAft>
                <a:spcPts val="0"/>
              </a:spcAft>
              <a:buClr>
                <a:srgbClr val="607D8B"/>
              </a:buClr>
              <a:buSzPts val="3000"/>
              <a:buNone/>
              <a:defRPr sz="3000">
                <a:solidFill>
                  <a:srgbClr val="607D8B"/>
                </a:solidFill>
              </a:defRPr>
            </a:lvl5pPr>
            <a:lvl6pPr lvl="5" rtl="0">
              <a:spcBef>
                <a:spcPts val="1600"/>
              </a:spcBef>
              <a:spcAft>
                <a:spcPts val="0"/>
              </a:spcAft>
              <a:buClr>
                <a:srgbClr val="607D8B"/>
              </a:buClr>
              <a:buSzPts val="3000"/>
              <a:buNone/>
              <a:defRPr sz="3000">
                <a:solidFill>
                  <a:srgbClr val="607D8B"/>
                </a:solidFill>
              </a:defRPr>
            </a:lvl6pPr>
            <a:lvl7pPr lvl="6" rtl="0">
              <a:spcBef>
                <a:spcPts val="1600"/>
              </a:spcBef>
              <a:spcAft>
                <a:spcPts val="0"/>
              </a:spcAft>
              <a:buClr>
                <a:srgbClr val="607D8B"/>
              </a:buClr>
              <a:buSzPts val="3000"/>
              <a:buNone/>
              <a:defRPr sz="3000">
                <a:solidFill>
                  <a:srgbClr val="607D8B"/>
                </a:solidFill>
              </a:defRPr>
            </a:lvl7pPr>
            <a:lvl8pPr lvl="7" rtl="0">
              <a:spcBef>
                <a:spcPts val="1600"/>
              </a:spcBef>
              <a:spcAft>
                <a:spcPts val="0"/>
              </a:spcAft>
              <a:buClr>
                <a:srgbClr val="607D8B"/>
              </a:buClr>
              <a:buSzPts val="3000"/>
              <a:buNone/>
              <a:defRPr sz="3000">
                <a:solidFill>
                  <a:srgbClr val="607D8B"/>
                </a:solidFill>
              </a:defRPr>
            </a:lvl8pPr>
            <a:lvl9pPr lvl="8" rtl="0">
              <a:spcBef>
                <a:spcPts val="1600"/>
              </a:spcBef>
              <a:spcAft>
                <a:spcPts val="1600"/>
              </a:spcAft>
              <a:buClr>
                <a:srgbClr val="607D8B"/>
              </a:buClr>
              <a:buSzPts val="3000"/>
              <a:buNone/>
              <a:defRPr sz="3000">
                <a:solidFill>
                  <a:srgbClr val="607D8B"/>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460950" y="2753800"/>
            <a:ext cx="8222100" cy="1350300"/>
          </a:xfrm>
          <a:prstGeom prst="rect">
            <a:avLst/>
          </a:prstGeom>
        </p:spPr>
        <p:txBody>
          <a:bodyPr anchorCtr="0" anchor="ctr" bIns="91425" lIns="91425" spcFirstLastPara="1" rIns="91425" wrap="square" tIns="91425"/>
          <a:lstStyle>
            <a:lvl1pPr lvl="0"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p:txBody>
      </p:sp>
      <p:sp>
        <p:nvSpPr>
          <p:cNvPr id="17" name="Google Shape;17;p3"/>
          <p:cNvSpPr txBox="1"/>
          <p:nvPr>
            <p:ph idx="12" type="sldNum"/>
          </p:nvPr>
        </p:nvSpPr>
        <p:spPr>
          <a:xfrm>
            <a:off x="8523541" y="6260831"/>
            <a:ext cx="548700" cy="5247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flipH="1" rot="10800000">
            <a:off x="0" y="2247900"/>
            <a:ext cx="9144000" cy="4610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a:off x="0" y="2248000"/>
            <a:ext cx="9144000" cy="1449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471900" y="984967"/>
            <a:ext cx="8222100" cy="1023600"/>
          </a:xfrm>
          <a:prstGeom prst="rect">
            <a:avLst/>
          </a:prstGeom>
        </p:spPr>
        <p:txBody>
          <a:bodyPr anchorCtr="0" anchor="b" bIns="91425" lIns="91425" spcFirstLastPara="1" rIns="91425" wrap="square" tIns="91425"/>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22" name="Google Shape;22;p4"/>
          <p:cNvSpPr txBox="1"/>
          <p:nvPr>
            <p:ph idx="1" type="body"/>
          </p:nvPr>
        </p:nvSpPr>
        <p:spPr>
          <a:xfrm>
            <a:off x="471900" y="2558767"/>
            <a:ext cx="8222100" cy="3613500"/>
          </a:xfrm>
          <a:prstGeom prst="rect">
            <a:avLst/>
          </a:prstGeom>
        </p:spPr>
        <p:txBody>
          <a:bodyPr anchorCtr="0" anchor="t"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3" name="Google Shape;23;p4"/>
          <p:cNvSpPr txBox="1"/>
          <p:nvPr>
            <p:ph idx="12" type="sldNum"/>
          </p:nvPr>
        </p:nvSpPr>
        <p:spPr>
          <a:xfrm>
            <a:off x="8523541" y="6260831"/>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p:nvPr/>
        </p:nvSpPr>
        <p:spPr>
          <a:xfrm flipH="1" rot="10800000">
            <a:off x="0" y="2247900"/>
            <a:ext cx="9144000" cy="4610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0" y="2248000"/>
            <a:ext cx="9144000" cy="1449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type="title"/>
          </p:nvPr>
        </p:nvSpPr>
        <p:spPr>
          <a:xfrm>
            <a:off x="471900" y="984967"/>
            <a:ext cx="8222100" cy="1023600"/>
          </a:xfrm>
          <a:prstGeom prst="rect">
            <a:avLst/>
          </a:prstGeom>
        </p:spPr>
        <p:txBody>
          <a:bodyPr anchorCtr="0" anchor="b" bIns="91425" lIns="91425" spcFirstLastPara="1" rIns="91425" wrap="square" tIns="91425"/>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28" name="Google Shape;28;p5"/>
          <p:cNvSpPr txBox="1"/>
          <p:nvPr>
            <p:ph idx="1" type="body"/>
          </p:nvPr>
        </p:nvSpPr>
        <p:spPr>
          <a:xfrm>
            <a:off x="471900" y="2558767"/>
            <a:ext cx="3999900" cy="36135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9" name="Google Shape;29;p5"/>
          <p:cNvSpPr txBox="1"/>
          <p:nvPr>
            <p:ph idx="2" type="body"/>
          </p:nvPr>
        </p:nvSpPr>
        <p:spPr>
          <a:xfrm>
            <a:off x="4694250" y="2558767"/>
            <a:ext cx="3999900" cy="36135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0" name="Google Shape;30;p5"/>
          <p:cNvSpPr txBox="1"/>
          <p:nvPr>
            <p:ph idx="12" type="sldNum"/>
          </p:nvPr>
        </p:nvSpPr>
        <p:spPr>
          <a:xfrm>
            <a:off x="8523541" y="6260831"/>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1" name="Shape 31"/>
        <p:cNvGrpSpPr/>
        <p:nvPr/>
      </p:nvGrpSpPr>
      <p:grpSpPr>
        <a:xfrm>
          <a:off x="0" y="0"/>
          <a:ext cx="0" cy="0"/>
          <a:chOff x="0" y="0"/>
          <a:chExt cx="0" cy="0"/>
        </a:xfrm>
      </p:grpSpPr>
      <p:sp>
        <p:nvSpPr>
          <p:cNvPr id="32" name="Google Shape;32;p6"/>
          <p:cNvSpPr/>
          <p:nvPr/>
        </p:nvSpPr>
        <p:spPr>
          <a:xfrm flipH="1" rot="10800000">
            <a:off x="0" y="875100"/>
            <a:ext cx="9144000" cy="5982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p:nvPr/>
        </p:nvSpPr>
        <p:spPr>
          <a:xfrm>
            <a:off x="0" y="875133"/>
            <a:ext cx="9144000" cy="1449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98250" y="21800"/>
            <a:ext cx="8826600" cy="803700"/>
          </a:xfrm>
          <a:prstGeom prst="rect">
            <a:avLst/>
          </a:prstGeom>
        </p:spPr>
        <p:txBody>
          <a:bodyPr anchorCtr="0" anchor="ctr" bIns="91425" lIns="91425" spcFirstLastPara="1" rIns="91425" wrap="square" tIns="91425"/>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35" name="Google Shape;35;p6"/>
          <p:cNvSpPr txBox="1"/>
          <p:nvPr>
            <p:ph idx="12" type="sldNum"/>
          </p:nvPr>
        </p:nvSpPr>
        <p:spPr>
          <a:xfrm>
            <a:off x="8523541" y="6260831"/>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6" name="Shape 36"/>
        <p:cNvGrpSpPr/>
        <p:nvPr/>
      </p:nvGrpSpPr>
      <p:grpSpPr>
        <a:xfrm>
          <a:off x="0" y="0"/>
          <a:ext cx="0" cy="0"/>
          <a:chOff x="0" y="0"/>
          <a:chExt cx="0" cy="0"/>
        </a:xfrm>
      </p:grpSpPr>
      <p:sp>
        <p:nvSpPr>
          <p:cNvPr id="37" name="Google Shape;37;p7"/>
          <p:cNvSpPr txBox="1"/>
          <p:nvPr/>
        </p:nvSpPr>
        <p:spPr>
          <a:xfrm flipH="1" rot="10800000">
            <a:off x="3276600" y="33"/>
            <a:ext cx="5867400" cy="68580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p:nvPr/>
        </p:nvSpPr>
        <p:spPr>
          <a:xfrm rot="-5400000">
            <a:off x="-98100" y="3374700"/>
            <a:ext cx="6858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txBox="1"/>
          <p:nvPr>
            <p:ph type="title"/>
          </p:nvPr>
        </p:nvSpPr>
        <p:spPr>
          <a:xfrm>
            <a:off x="226078" y="477067"/>
            <a:ext cx="2808000" cy="1271100"/>
          </a:xfrm>
          <a:prstGeom prst="rect">
            <a:avLst/>
          </a:prstGeom>
        </p:spPr>
        <p:txBody>
          <a:bodyPr anchorCtr="0" anchor="b" bIns="91425" lIns="91425" spcFirstLastPara="1" rIns="91425" wrap="square" tIns="91425"/>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40" name="Google Shape;40;p7"/>
          <p:cNvSpPr txBox="1"/>
          <p:nvPr>
            <p:ph idx="1" type="body"/>
          </p:nvPr>
        </p:nvSpPr>
        <p:spPr>
          <a:xfrm>
            <a:off x="226075" y="1954400"/>
            <a:ext cx="2808000" cy="4218000"/>
          </a:xfrm>
          <a:prstGeom prst="rect">
            <a:avLst/>
          </a:prstGeom>
        </p:spPr>
        <p:txBody>
          <a:bodyPr anchorCtr="0" anchor="t" bIns="91425" lIns="91425" spcFirstLastPara="1" rIns="91425" wrap="square" tIns="91425"/>
          <a:lstStyle>
            <a:lvl1pPr indent="-304800" lvl="0" marL="457200" rtl="0">
              <a:spcBef>
                <a:spcPts val="0"/>
              </a:spcBef>
              <a:spcAft>
                <a:spcPts val="0"/>
              </a:spcAft>
              <a:buClr>
                <a:schemeClr val="lt1"/>
              </a:buClr>
              <a:buSzPts val="1200"/>
              <a:buChar char="●"/>
              <a:defRPr sz="1200">
                <a:solidFill>
                  <a:schemeClr val="lt1"/>
                </a:solidFill>
              </a:defRPr>
            </a:lvl1pPr>
            <a:lvl2pPr indent="-304800" lvl="1" marL="914400" rtl="0">
              <a:spcBef>
                <a:spcPts val="1600"/>
              </a:spcBef>
              <a:spcAft>
                <a:spcPts val="0"/>
              </a:spcAft>
              <a:buClr>
                <a:schemeClr val="lt1"/>
              </a:buClr>
              <a:buSzPts val="1200"/>
              <a:buChar char="○"/>
              <a:defRPr sz="1200">
                <a:solidFill>
                  <a:schemeClr val="lt1"/>
                </a:solidFill>
              </a:defRPr>
            </a:lvl2pPr>
            <a:lvl3pPr indent="-304800" lvl="2" marL="1371600" rtl="0">
              <a:spcBef>
                <a:spcPts val="1600"/>
              </a:spcBef>
              <a:spcAft>
                <a:spcPts val="0"/>
              </a:spcAft>
              <a:buClr>
                <a:schemeClr val="lt1"/>
              </a:buClr>
              <a:buSzPts val="1200"/>
              <a:buChar char="■"/>
              <a:defRPr sz="1200">
                <a:solidFill>
                  <a:schemeClr val="lt1"/>
                </a:solidFill>
              </a:defRPr>
            </a:lvl3pPr>
            <a:lvl4pPr indent="-304800" lvl="3" marL="1828800" rtl="0">
              <a:spcBef>
                <a:spcPts val="1600"/>
              </a:spcBef>
              <a:spcAft>
                <a:spcPts val="0"/>
              </a:spcAft>
              <a:buClr>
                <a:schemeClr val="lt1"/>
              </a:buClr>
              <a:buSzPts val="1200"/>
              <a:buChar char="●"/>
              <a:defRPr sz="1200">
                <a:solidFill>
                  <a:schemeClr val="lt1"/>
                </a:solidFill>
              </a:defRPr>
            </a:lvl4pPr>
            <a:lvl5pPr indent="-304800" lvl="4" marL="2286000" rtl="0">
              <a:spcBef>
                <a:spcPts val="1600"/>
              </a:spcBef>
              <a:spcAft>
                <a:spcPts val="0"/>
              </a:spcAft>
              <a:buClr>
                <a:schemeClr val="lt1"/>
              </a:buClr>
              <a:buSzPts val="1200"/>
              <a:buChar char="○"/>
              <a:defRPr sz="1200">
                <a:solidFill>
                  <a:schemeClr val="lt1"/>
                </a:solidFill>
              </a:defRPr>
            </a:lvl5pPr>
            <a:lvl6pPr indent="-304800" lvl="5" marL="2743200" rtl="0">
              <a:spcBef>
                <a:spcPts val="1600"/>
              </a:spcBef>
              <a:spcAft>
                <a:spcPts val="0"/>
              </a:spcAft>
              <a:buClr>
                <a:schemeClr val="lt1"/>
              </a:buClr>
              <a:buSzPts val="1200"/>
              <a:buChar char="■"/>
              <a:defRPr sz="1200">
                <a:solidFill>
                  <a:schemeClr val="lt1"/>
                </a:solidFill>
              </a:defRPr>
            </a:lvl6pPr>
            <a:lvl7pPr indent="-304800" lvl="6" marL="3200400" rtl="0">
              <a:spcBef>
                <a:spcPts val="1600"/>
              </a:spcBef>
              <a:spcAft>
                <a:spcPts val="0"/>
              </a:spcAft>
              <a:buClr>
                <a:schemeClr val="lt1"/>
              </a:buClr>
              <a:buSzPts val="1200"/>
              <a:buChar char="●"/>
              <a:defRPr sz="1200">
                <a:solidFill>
                  <a:schemeClr val="lt1"/>
                </a:solidFill>
              </a:defRPr>
            </a:lvl7pPr>
            <a:lvl8pPr indent="-304800" lvl="7" marL="3657600" rtl="0">
              <a:spcBef>
                <a:spcPts val="1600"/>
              </a:spcBef>
              <a:spcAft>
                <a:spcPts val="0"/>
              </a:spcAft>
              <a:buClr>
                <a:schemeClr val="lt1"/>
              </a:buClr>
              <a:buSzPts val="1200"/>
              <a:buChar char="○"/>
              <a:defRPr sz="1200">
                <a:solidFill>
                  <a:schemeClr val="lt1"/>
                </a:solidFill>
              </a:defRPr>
            </a:lvl8pPr>
            <a:lvl9pPr indent="-304800" lvl="8" marL="4114800" rtl="0">
              <a:spcBef>
                <a:spcPts val="1600"/>
              </a:spcBef>
              <a:spcAft>
                <a:spcPts val="1600"/>
              </a:spcAft>
              <a:buClr>
                <a:schemeClr val="lt1"/>
              </a:buClr>
              <a:buSzPts val="1200"/>
              <a:buChar char="■"/>
              <a:defRPr sz="1200">
                <a:solidFill>
                  <a:schemeClr val="lt1"/>
                </a:solidFill>
              </a:defRPr>
            </a:lvl9pPr>
          </a:lstStyle>
          <a:p/>
        </p:txBody>
      </p:sp>
      <p:sp>
        <p:nvSpPr>
          <p:cNvPr id="41" name="Google Shape;41;p7"/>
          <p:cNvSpPr txBox="1"/>
          <p:nvPr>
            <p:ph idx="12" type="sldNum"/>
          </p:nvPr>
        </p:nvSpPr>
        <p:spPr>
          <a:xfrm>
            <a:off x="8523541" y="6260831"/>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490250" y="651000"/>
            <a:ext cx="6227100" cy="5454300"/>
          </a:xfrm>
          <a:prstGeom prst="rect">
            <a:avLst/>
          </a:prstGeom>
        </p:spPr>
        <p:txBody>
          <a:bodyPr anchorCtr="0" anchor="ctr" bIns="91425" lIns="91425" spcFirstLastPara="1" rIns="91425" wrap="square" tIns="91425"/>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p:txBody>
      </p:sp>
      <p:sp>
        <p:nvSpPr>
          <p:cNvPr id="44" name="Google Shape;44;p8"/>
          <p:cNvSpPr txBox="1"/>
          <p:nvPr>
            <p:ph idx="12" type="sldNum"/>
          </p:nvPr>
        </p:nvSpPr>
        <p:spPr>
          <a:xfrm>
            <a:off x="8523541" y="6260831"/>
            <a:ext cx="548700" cy="5247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flipH="1">
            <a:off x="0" y="0"/>
            <a:ext cx="4572000" cy="68580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p:nvPr/>
        </p:nvSpPr>
        <p:spPr>
          <a:xfrm rot="5400000">
            <a:off x="1089325" y="3375050"/>
            <a:ext cx="68571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9"/>
          <p:cNvSpPr txBox="1"/>
          <p:nvPr>
            <p:ph type="title"/>
          </p:nvPr>
        </p:nvSpPr>
        <p:spPr>
          <a:xfrm>
            <a:off x="265500" y="1644233"/>
            <a:ext cx="4045200" cy="1976400"/>
          </a:xfrm>
          <a:prstGeom prst="rect">
            <a:avLst/>
          </a:prstGeom>
        </p:spPr>
        <p:txBody>
          <a:bodyPr anchorCtr="0" anchor="b" bIns="91425" lIns="91425" spcFirstLastPara="1" rIns="91425" wrap="square" tIns="91425"/>
          <a:lstStyle>
            <a:lvl1pPr lvl="0" rtl="0" algn="ctr">
              <a:spcBef>
                <a:spcPts val="0"/>
              </a:spcBef>
              <a:spcAft>
                <a:spcPts val="0"/>
              </a:spcAft>
              <a:buClr>
                <a:schemeClr val="dk2"/>
              </a:buClr>
              <a:buSzPts val="4200"/>
              <a:buNone/>
              <a:defRPr sz="4200">
                <a:solidFill>
                  <a:schemeClr val="dk2"/>
                </a:solidFill>
              </a:defRPr>
            </a:lvl1pPr>
            <a:lvl2pPr lvl="1" rtl="0" algn="ctr">
              <a:spcBef>
                <a:spcPts val="0"/>
              </a:spcBef>
              <a:spcAft>
                <a:spcPts val="0"/>
              </a:spcAft>
              <a:buClr>
                <a:schemeClr val="dk2"/>
              </a:buClr>
              <a:buSzPts val="4200"/>
              <a:buNone/>
              <a:defRPr sz="4200">
                <a:solidFill>
                  <a:schemeClr val="dk2"/>
                </a:solidFill>
              </a:defRPr>
            </a:lvl2pPr>
            <a:lvl3pPr lvl="2" rtl="0" algn="ctr">
              <a:spcBef>
                <a:spcPts val="0"/>
              </a:spcBef>
              <a:spcAft>
                <a:spcPts val="0"/>
              </a:spcAft>
              <a:buClr>
                <a:schemeClr val="dk2"/>
              </a:buClr>
              <a:buSzPts val="4200"/>
              <a:buNone/>
              <a:defRPr sz="4200">
                <a:solidFill>
                  <a:schemeClr val="dk2"/>
                </a:solidFill>
              </a:defRPr>
            </a:lvl3pPr>
            <a:lvl4pPr lvl="3" rtl="0" algn="ctr">
              <a:spcBef>
                <a:spcPts val="0"/>
              </a:spcBef>
              <a:spcAft>
                <a:spcPts val="0"/>
              </a:spcAft>
              <a:buClr>
                <a:schemeClr val="dk2"/>
              </a:buClr>
              <a:buSzPts val="4200"/>
              <a:buNone/>
              <a:defRPr sz="4200">
                <a:solidFill>
                  <a:schemeClr val="dk2"/>
                </a:solidFill>
              </a:defRPr>
            </a:lvl4pPr>
            <a:lvl5pPr lvl="4" rtl="0" algn="ctr">
              <a:spcBef>
                <a:spcPts val="0"/>
              </a:spcBef>
              <a:spcAft>
                <a:spcPts val="0"/>
              </a:spcAft>
              <a:buClr>
                <a:schemeClr val="dk2"/>
              </a:buClr>
              <a:buSzPts val="4200"/>
              <a:buNone/>
              <a:defRPr sz="4200">
                <a:solidFill>
                  <a:schemeClr val="dk2"/>
                </a:solidFill>
              </a:defRPr>
            </a:lvl5pPr>
            <a:lvl6pPr lvl="5" rtl="0" algn="ctr">
              <a:spcBef>
                <a:spcPts val="0"/>
              </a:spcBef>
              <a:spcAft>
                <a:spcPts val="0"/>
              </a:spcAft>
              <a:buClr>
                <a:schemeClr val="dk2"/>
              </a:buClr>
              <a:buSzPts val="4200"/>
              <a:buNone/>
              <a:defRPr sz="4200">
                <a:solidFill>
                  <a:schemeClr val="dk2"/>
                </a:solidFill>
              </a:defRPr>
            </a:lvl6pPr>
            <a:lvl7pPr lvl="6" rtl="0" algn="ctr">
              <a:spcBef>
                <a:spcPts val="0"/>
              </a:spcBef>
              <a:spcAft>
                <a:spcPts val="0"/>
              </a:spcAft>
              <a:buClr>
                <a:schemeClr val="dk2"/>
              </a:buClr>
              <a:buSzPts val="4200"/>
              <a:buNone/>
              <a:defRPr sz="4200">
                <a:solidFill>
                  <a:schemeClr val="dk2"/>
                </a:solidFill>
              </a:defRPr>
            </a:lvl7pPr>
            <a:lvl8pPr lvl="7" rtl="0" algn="ctr">
              <a:spcBef>
                <a:spcPts val="0"/>
              </a:spcBef>
              <a:spcAft>
                <a:spcPts val="0"/>
              </a:spcAft>
              <a:buClr>
                <a:schemeClr val="dk2"/>
              </a:buClr>
              <a:buSzPts val="4200"/>
              <a:buNone/>
              <a:defRPr sz="4200">
                <a:solidFill>
                  <a:schemeClr val="dk2"/>
                </a:solidFill>
              </a:defRPr>
            </a:lvl8pPr>
            <a:lvl9pPr lvl="8" rtl="0" algn="ctr">
              <a:spcBef>
                <a:spcPts val="0"/>
              </a:spcBef>
              <a:spcAft>
                <a:spcPts val="0"/>
              </a:spcAft>
              <a:buClr>
                <a:schemeClr val="dk2"/>
              </a:buClr>
              <a:buSzPts val="4200"/>
              <a:buNone/>
              <a:defRPr sz="4200">
                <a:solidFill>
                  <a:schemeClr val="dk2"/>
                </a:solidFill>
              </a:defRPr>
            </a:lvl9pPr>
          </a:lstStyle>
          <a:p/>
        </p:txBody>
      </p:sp>
      <p:sp>
        <p:nvSpPr>
          <p:cNvPr id="49" name="Google Shape;49;p9"/>
          <p:cNvSpPr txBox="1"/>
          <p:nvPr>
            <p:ph idx="1" type="subTitle"/>
          </p:nvPr>
        </p:nvSpPr>
        <p:spPr>
          <a:xfrm>
            <a:off x="265500" y="3705956"/>
            <a:ext cx="4045200" cy="16467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965600"/>
            <a:ext cx="3837000" cy="4926900"/>
          </a:xfrm>
          <a:prstGeom prst="rect">
            <a:avLst/>
          </a:prstGeom>
        </p:spPr>
        <p:txBody>
          <a:bodyPr anchorCtr="0" anchor="ctr" bIns="91425" lIns="91425" spcFirstLastPara="1" rIns="91425" wrap="square" tIns="91425"/>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523541" y="6260831"/>
            <a:ext cx="548700" cy="5247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2" name="Shape 52"/>
        <p:cNvGrpSpPr/>
        <p:nvPr/>
      </p:nvGrpSpPr>
      <p:grpSpPr>
        <a:xfrm>
          <a:off x="0" y="0"/>
          <a:ext cx="0" cy="0"/>
          <a:chOff x="0" y="0"/>
          <a:chExt cx="0" cy="0"/>
        </a:xfrm>
      </p:grpSpPr>
      <p:sp>
        <p:nvSpPr>
          <p:cNvPr id="53" name="Google Shape;53;p10"/>
          <p:cNvSpPr txBox="1"/>
          <p:nvPr/>
        </p:nvSpPr>
        <p:spPr>
          <a:xfrm flipH="1" rot="10800000">
            <a:off x="0" y="-100"/>
            <a:ext cx="9144000" cy="6261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p:nvPr/>
        </p:nvSpPr>
        <p:spPr>
          <a:xfrm flipH="1" rot="10800000">
            <a:off x="0" y="6163733"/>
            <a:ext cx="9144000" cy="987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 type="body"/>
          </p:nvPr>
        </p:nvSpPr>
        <p:spPr>
          <a:xfrm>
            <a:off x="57150" y="6262433"/>
            <a:ext cx="8382000" cy="595500"/>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Clr>
                <a:schemeClr val="lt1"/>
              </a:buClr>
              <a:buSzPts val="1200"/>
              <a:buNone/>
              <a:defRPr sz="1200">
                <a:solidFill>
                  <a:schemeClr val="lt1"/>
                </a:solidFill>
              </a:defRPr>
            </a:lvl1pPr>
          </a:lstStyle>
          <a:p/>
        </p:txBody>
      </p:sp>
      <p:sp>
        <p:nvSpPr>
          <p:cNvPr id="56" name="Google Shape;56;p10"/>
          <p:cNvSpPr txBox="1"/>
          <p:nvPr>
            <p:ph idx="12" type="sldNum"/>
          </p:nvPr>
        </p:nvSpPr>
        <p:spPr>
          <a:xfrm>
            <a:off x="8523541" y="6260831"/>
            <a:ext cx="548700" cy="5247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terial">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900" y="984967"/>
            <a:ext cx="8222100" cy="1023600"/>
          </a:xfrm>
          <a:prstGeom prst="rect">
            <a:avLst/>
          </a:prstGeom>
          <a:noFill/>
          <a:ln>
            <a:noFill/>
          </a:ln>
        </p:spPr>
        <p:txBody>
          <a:bodyPr anchorCtr="0" anchor="b" bIns="91425" lIns="91425" spcFirstLastPara="1" rIns="91425" wrap="square" tIns="91425"/>
          <a:lstStyle>
            <a:lvl1pPr lvl="0"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7" name="Google Shape;7;p1"/>
          <p:cNvSpPr txBox="1"/>
          <p:nvPr>
            <p:ph idx="1" type="body"/>
          </p:nvPr>
        </p:nvSpPr>
        <p:spPr>
          <a:xfrm>
            <a:off x="471900" y="2558767"/>
            <a:ext cx="8222100" cy="3613500"/>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rtl="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8" name="Google Shape;8;p1"/>
          <p:cNvSpPr txBox="1"/>
          <p:nvPr>
            <p:ph idx="12" type="sldNum"/>
          </p:nvPr>
        </p:nvSpPr>
        <p:spPr>
          <a:xfrm>
            <a:off x="8523541" y="6260831"/>
            <a:ext cx="548700" cy="5247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lt2"/>
                </a:solidFill>
                <a:latin typeface="Roboto"/>
                <a:ea typeface="Roboto"/>
                <a:cs typeface="Roboto"/>
                <a:sym typeface="Roboto"/>
              </a:defRPr>
            </a:lvl1pPr>
            <a:lvl2pPr lvl="1" rtl="0" algn="r">
              <a:buNone/>
              <a:defRPr sz="1000">
                <a:solidFill>
                  <a:schemeClr val="lt2"/>
                </a:solidFill>
                <a:latin typeface="Roboto"/>
                <a:ea typeface="Roboto"/>
                <a:cs typeface="Roboto"/>
                <a:sym typeface="Roboto"/>
              </a:defRPr>
            </a:lvl2pPr>
            <a:lvl3pPr lvl="2" rtl="0" algn="r">
              <a:buNone/>
              <a:defRPr sz="1000">
                <a:solidFill>
                  <a:schemeClr val="lt2"/>
                </a:solidFill>
                <a:latin typeface="Roboto"/>
                <a:ea typeface="Roboto"/>
                <a:cs typeface="Roboto"/>
                <a:sym typeface="Roboto"/>
              </a:defRPr>
            </a:lvl3pPr>
            <a:lvl4pPr lvl="3" rtl="0" algn="r">
              <a:buNone/>
              <a:defRPr sz="1000">
                <a:solidFill>
                  <a:schemeClr val="lt2"/>
                </a:solidFill>
                <a:latin typeface="Roboto"/>
                <a:ea typeface="Roboto"/>
                <a:cs typeface="Roboto"/>
                <a:sym typeface="Roboto"/>
              </a:defRPr>
            </a:lvl4pPr>
            <a:lvl5pPr lvl="4" rtl="0" algn="r">
              <a:buNone/>
              <a:defRPr sz="1000">
                <a:solidFill>
                  <a:schemeClr val="lt2"/>
                </a:solidFill>
                <a:latin typeface="Roboto"/>
                <a:ea typeface="Roboto"/>
                <a:cs typeface="Roboto"/>
                <a:sym typeface="Roboto"/>
              </a:defRPr>
            </a:lvl5pPr>
            <a:lvl6pPr lvl="5" rtl="0" algn="r">
              <a:buNone/>
              <a:defRPr sz="1000">
                <a:solidFill>
                  <a:schemeClr val="lt2"/>
                </a:solidFill>
                <a:latin typeface="Roboto"/>
                <a:ea typeface="Roboto"/>
                <a:cs typeface="Roboto"/>
                <a:sym typeface="Roboto"/>
              </a:defRPr>
            </a:lvl6pPr>
            <a:lvl7pPr lvl="6" rtl="0" algn="r">
              <a:buNone/>
              <a:defRPr sz="1000">
                <a:solidFill>
                  <a:schemeClr val="lt2"/>
                </a:solidFill>
                <a:latin typeface="Roboto"/>
                <a:ea typeface="Roboto"/>
                <a:cs typeface="Roboto"/>
                <a:sym typeface="Roboto"/>
              </a:defRPr>
            </a:lvl7pPr>
            <a:lvl8pPr lvl="7" rtl="0" algn="r">
              <a:buNone/>
              <a:defRPr sz="1000">
                <a:solidFill>
                  <a:schemeClr val="lt2"/>
                </a:solidFill>
                <a:latin typeface="Roboto"/>
                <a:ea typeface="Roboto"/>
                <a:cs typeface="Roboto"/>
                <a:sym typeface="Roboto"/>
              </a:defRPr>
            </a:lvl8pPr>
            <a:lvl9pPr lvl="8" rtl="0"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mc:AlternateContent>
    <mc:Choice Requires="p14">
      <p:transition>
        <p14:prism dir="l"/>
      </p:transition>
    </mc:Choice>
    <mc:Fallback>
      <p:transition>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26.png"/><Relationship Id="rId4" Type="http://schemas.openxmlformats.org/officeDocument/2006/relationships/image" Target="../media/image8.png"/><Relationship Id="rId5"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31.png"/><Relationship Id="rId4" Type="http://schemas.openxmlformats.org/officeDocument/2006/relationships/image" Target="../media/image35.png"/><Relationship Id="rId5" Type="http://schemas.openxmlformats.org/officeDocument/2006/relationships/image" Target="../media/image27.png"/><Relationship Id="rId6" Type="http://schemas.openxmlformats.org/officeDocument/2006/relationships/image" Target="../media/image3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28.png"/><Relationship Id="rId4" Type="http://schemas.openxmlformats.org/officeDocument/2006/relationships/image" Target="../media/image34.png"/><Relationship Id="rId5" Type="http://schemas.openxmlformats.org/officeDocument/2006/relationships/image" Target="../media/image3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43.png"/><Relationship Id="rId4" Type="http://schemas.openxmlformats.org/officeDocument/2006/relationships/image" Target="../media/image37.png"/><Relationship Id="rId5" Type="http://schemas.openxmlformats.org/officeDocument/2006/relationships/image" Target="../media/image4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54.png"/><Relationship Id="rId4" Type="http://schemas.openxmlformats.org/officeDocument/2006/relationships/image" Target="../media/image39.png"/><Relationship Id="rId5" Type="http://schemas.openxmlformats.org/officeDocument/2006/relationships/image" Target="../media/image50.png"/><Relationship Id="rId6" Type="http://schemas.openxmlformats.org/officeDocument/2006/relationships/image" Target="../media/image4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51.png"/><Relationship Id="rId4" Type="http://schemas.openxmlformats.org/officeDocument/2006/relationships/image" Target="../media/image58.png"/><Relationship Id="rId5" Type="http://schemas.openxmlformats.org/officeDocument/2006/relationships/image" Target="../media/image46.png"/><Relationship Id="rId6" Type="http://schemas.openxmlformats.org/officeDocument/2006/relationships/image" Target="../media/image40.png"/><Relationship Id="rId7" Type="http://schemas.openxmlformats.org/officeDocument/2006/relationships/image" Target="../media/image4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47.png"/><Relationship Id="rId4" Type="http://schemas.openxmlformats.org/officeDocument/2006/relationships/image" Target="../media/image42.png"/><Relationship Id="rId5" Type="http://schemas.openxmlformats.org/officeDocument/2006/relationships/image" Target="../media/image41.png"/><Relationship Id="rId6" Type="http://schemas.openxmlformats.org/officeDocument/2006/relationships/image" Target="../media/image4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56.png"/><Relationship Id="rId4" Type="http://schemas.openxmlformats.org/officeDocument/2006/relationships/image" Target="../media/image5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53.png"/><Relationship Id="rId4" Type="http://schemas.openxmlformats.org/officeDocument/2006/relationships/image" Target="../media/image5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62.png"/><Relationship Id="rId4" Type="http://schemas.openxmlformats.org/officeDocument/2006/relationships/image" Target="../media/image6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64.png"/><Relationship Id="rId4" Type="http://schemas.openxmlformats.org/officeDocument/2006/relationships/image" Target="../media/image5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65.png"/><Relationship Id="rId4" Type="http://schemas.openxmlformats.org/officeDocument/2006/relationships/image" Target="../media/image5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6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5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61.png"/><Relationship Id="rId4" Type="http://schemas.openxmlformats.org/officeDocument/2006/relationships/image" Target="../media/image5.png"/><Relationship Id="rId5" Type="http://schemas.openxmlformats.org/officeDocument/2006/relationships/image" Target="../media/image3.png"/><Relationship Id="rId6"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6.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8.png"/><Relationship Id="rId7" Type="http://schemas.openxmlformats.org/officeDocument/2006/relationships/image" Target="../media/image7.png"/></Relationships>
</file>

<file path=ppt/slides/_rels/slide7.xml.rels><?xml version="1.0" encoding="UTF-8" standalone="yes"?><Relationships xmlns="http://schemas.openxmlformats.org/package/2006/relationships"><Relationship Id="rId10" Type="http://schemas.openxmlformats.org/officeDocument/2006/relationships/image" Target="../media/image20.png"/><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7.png"/><Relationship Id="rId5" Type="http://schemas.openxmlformats.org/officeDocument/2006/relationships/image" Target="../media/image6.png"/><Relationship Id="rId6" Type="http://schemas.openxmlformats.org/officeDocument/2006/relationships/image" Target="../media/image12.png"/><Relationship Id="rId7" Type="http://schemas.openxmlformats.org/officeDocument/2006/relationships/image" Target="../media/image15.png"/><Relationship Id="rId8"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29.png"/><Relationship Id="rId4" Type="http://schemas.openxmlformats.org/officeDocument/2006/relationships/image" Target="../media/image24.png"/><Relationship Id="rId5" Type="http://schemas.openxmlformats.org/officeDocument/2006/relationships/image" Target="../media/image21.png"/><Relationship Id="rId6" Type="http://schemas.openxmlformats.org/officeDocument/2006/relationships/image" Target="../media/image32.png"/><Relationship Id="rId7"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33.png"/><Relationship Id="rId4" Type="http://schemas.openxmlformats.org/officeDocument/2006/relationships/image" Target="../media/image30.png"/><Relationship Id="rId5"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86" name="Shape 86"/>
        <p:cNvGrpSpPr/>
        <p:nvPr/>
      </p:nvGrpSpPr>
      <p:grpSpPr>
        <a:xfrm>
          <a:off x="0" y="0"/>
          <a:ext cx="0" cy="0"/>
          <a:chOff x="0" y="0"/>
          <a:chExt cx="0" cy="0"/>
        </a:xfrm>
      </p:grpSpPr>
      <p:sp>
        <p:nvSpPr>
          <p:cNvPr id="87" name="Google Shape;87;p15"/>
          <p:cNvSpPr txBox="1"/>
          <p:nvPr>
            <p:ph idx="4294967295" type="ctrTitle"/>
          </p:nvPr>
        </p:nvSpPr>
        <p:spPr>
          <a:xfrm>
            <a:off x="390525" y="0"/>
            <a:ext cx="8222100" cy="3670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latin typeface="Arial"/>
                <a:ea typeface="Arial"/>
                <a:cs typeface="Arial"/>
                <a:sym typeface="Arial"/>
              </a:rPr>
              <a:t>A New Look at Secrecy Capacity of MIMOME Using Artificial Noise from Alice and Bob without Knowledge of Eve’s CSI</a:t>
            </a:r>
            <a:endParaRPr sz="3600">
              <a:latin typeface="Arial"/>
              <a:ea typeface="Arial"/>
              <a:cs typeface="Arial"/>
              <a:sym typeface="Arial"/>
            </a:endParaRPr>
          </a:p>
        </p:txBody>
      </p:sp>
      <p:sp>
        <p:nvSpPr>
          <p:cNvPr id="88" name="Google Shape;88;p15"/>
          <p:cNvSpPr txBox="1"/>
          <p:nvPr/>
        </p:nvSpPr>
        <p:spPr>
          <a:xfrm>
            <a:off x="2020800" y="5370500"/>
            <a:ext cx="5102400" cy="84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FFFFFF"/>
                </a:solidFill>
              </a:rPr>
              <a:t>Reza Sohrabi and Yingbo Hua</a:t>
            </a:r>
            <a:endParaRPr b="1" sz="2400">
              <a:solidFill>
                <a:srgbClr val="FFFFFF"/>
              </a:solidFill>
            </a:endParaRPr>
          </a:p>
          <a:p>
            <a:pPr indent="0" lvl="0" marL="0" rtl="0" algn="ctr">
              <a:spcBef>
                <a:spcPts val="0"/>
              </a:spcBef>
              <a:spcAft>
                <a:spcPts val="0"/>
              </a:spcAft>
              <a:buNone/>
            </a:pPr>
            <a:r>
              <a:rPr b="1" lang="en" sz="2400">
                <a:solidFill>
                  <a:srgbClr val="FFFFFF"/>
                </a:solidFill>
              </a:rPr>
              <a:t>UC Riverside</a:t>
            </a:r>
            <a:endParaRPr b="1" sz="2400">
              <a:solidFill>
                <a:srgbClr val="FFFFFF"/>
              </a:solidFill>
            </a:endParaRPr>
          </a:p>
        </p:txBody>
      </p:sp>
      <p:sp>
        <p:nvSpPr>
          <p:cNvPr id="89" name="Google Shape;89;p15"/>
          <p:cNvSpPr txBox="1"/>
          <p:nvPr/>
        </p:nvSpPr>
        <p:spPr>
          <a:xfrm>
            <a:off x="2569950" y="4446700"/>
            <a:ext cx="4004100" cy="48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FFFFFF"/>
                </a:solidFill>
              </a:rPr>
              <a:t>By</a:t>
            </a:r>
            <a:endParaRPr b="1" sz="2400">
              <a:solidFill>
                <a:srgbClr val="FFFFFF"/>
              </a:solidFill>
            </a:endParaRPr>
          </a:p>
        </p:txBody>
      </p:sp>
      <p:sp>
        <p:nvSpPr>
          <p:cNvPr id="90" name="Google Shape;90;p15"/>
          <p:cNvSpPr txBox="1"/>
          <p:nvPr>
            <p:ph idx="12" type="sldNum"/>
          </p:nvPr>
        </p:nvSpPr>
        <p:spPr>
          <a:xfrm>
            <a:off x="8523541" y="6260831"/>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sp>
        <p:nvSpPr>
          <p:cNvPr id="224" name="Google Shape;224;p24"/>
          <p:cNvSpPr txBox="1"/>
          <p:nvPr>
            <p:ph type="title"/>
          </p:nvPr>
        </p:nvSpPr>
        <p:spPr>
          <a:xfrm>
            <a:off x="2247025" y="0"/>
            <a:ext cx="4535100" cy="859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3600">
                <a:solidFill>
                  <a:srgbClr val="FFFFFF"/>
                </a:solidFill>
                <a:latin typeface="Roboto Slab"/>
                <a:ea typeface="Roboto Slab"/>
                <a:cs typeface="Roboto Slab"/>
                <a:sym typeface="Roboto Slab"/>
              </a:rPr>
              <a:t>Objective Function</a:t>
            </a:r>
            <a:endParaRPr b="1" sz="3600">
              <a:solidFill>
                <a:srgbClr val="FFFFFF"/>
              </a:solidFill>
              <a:latin typeface="Roboto Slab"/>
              <a:ea typeface="Roboto Slab"/>
              <a:cs typeface="Roboto Slab"/>
              <a:sym typeface="Roboto Slab"/>
            </a:endParaRPr>
          </a:p>
        </p:txBody>
      </p:sp>
      <p:sp>
        <p:nvSpPr>
          <p:cNvPr id="225" name="Google Shape;225;p24"/>
          <p:cNvSpPr txBox="1"/>
          <p:nvPr>
            <p:ph idx="12" type="sldNum"/>
          </p:nvPr>
        </p:nvSpPr>
        <p:spPr>
          <a:xfrm>
            <a:off x="8523541" y="6260831"/>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latin typeface="Roboto"/>
                <a:ea typeface="Roboto"/>
                <a:cs typeface="Roboto"/>
                <a:sym typeface="Roboto"/>
              </a:rPr>
              <a:t>‹#›</a:t>
            </a:fld>
            <a:endParaRPr>
              <a:latin typeface="Roboto"/>
              <a:ea typeface="Roboto"/>
              <a:cs typeface="Roboto"/>
              <a:sym typeface="Roboto"/>
            </a:endParaRPr>
          </a:p>
        </p:txBody>
      </p:sp>
      <p:pic>
        <p:nvPicPr>
          <p:cNvPr descr="S_L(\phi, P_B)=\left(\log(1+SNR_{AB})-\mathbb{E}_{\mathbf{A},\mathbf{B}}[\log(1+SNR_{AE})]\right)^+" id="226" name="Google Shape;226;p24" title="MathEquation,#000000"/>
          <p:cNvPicPr preferRelativeResize="0"/>
          <p:nvPr/>
        </p:nvPicPr>
        <p:blipFill>
          <a:blip r:embed="rId3">
            <a:alphaModFix/>
          </a:blip>
          <a:stretch>
            <a:fillRect/>
          </a:stretch>
        </p:blipFill>
        <p:spPr>
          <a:xfrm>
            <a:off x="1254874" y="4646150"/>
            <a:ext cx="6634250" cy="348300"/>
          </a:xfrm>
          <a:prstGeom prst="rect">
            <a:avLst/>
          </a:prstGeom>
          <a:noFill/>
          <a:ln>
            <a:noFill/>
          </a:ln>
        </p:spPr>
      </p:pic>
      <p:grpSp>
        <p:nvGrpSpPr>
          <p:cNvPr id="227" name="Google Shape;227;p24"/>
          <p:cNvGrpSpPr/>
          <p:nvPr/>
        </p:nvGrpSpPr>
        <p:grpSpPr>
          <a:xfrm>
            <a:off x="1003625" y="1694375"/>
            <a:ext cx="6610815" cy="1076825"/>
            <a:chOff x="1003625" y="1008575"/>
            <a:chExt cx="6610815" cy="1076825"/>
          </a:xfrm>
        </p:grpSpPr>
        <p:pic>
          <p:nvPicPr>
            <p:cNvPr id="228" name="Google Shape;228;p24"/>
            <p:cNvPicPr preferRelativeResize="0"/>
            <p:nvPr/>
          </p:nvPicPr>
          <p:blipFill>
            <a:blip r:embed="rId4">
              <a:alphaModFix/>
            </a:blip>
            <a:stretch>
              <a:fillRect/>
            </a:stretch>
          </p:blipFill>
          <p:spPr>
            <a:xfrm>
              <a:off x="1529550" y="1720300"/>
              <a:ext cx="6084890" cy="365100"/>
            </a:xfrm>
            <a:prstGeom prst="rect">
              <a:avLst/>
            </a:prstGeom>
            <a:noFill/>
            <a:ln>
              <a:noFill/>
            </a:ln>
          </p:spPr>
        </p:pic>
        <p:sp>
          <p:nvSpPr>
            <p:cNvPr id="229" name="Google Shape;229;p24"/>
            <p:cNvSpPr txBox="1"/>
            <p:nvPr/>
          </p:nvSpPr>
          <p:spPr>
            <a:xfrm>
              <a:off x="1003625" y="1008575"/>
              <a:ext cx="4792200" cy="52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Roboto Slab"/>
                  <a:ea typeface="Roboto Slab"/>
                  <a:cs typeface="Roboto Slab"/>
                  <a:sym typeface="Roboto Slab"/>
                </a:rPr>
                <a:t>Recall that secrecy is</a:t>
              </a:r>
              <a:r>
                <a:rPr b="1" lang="en" sz="2400">
                  <a:latin typeface="Roboto Slab"/>
                  <a:ea typeface="Roboto Slab"/>
                  <a:cs typeface="Roboto Slab"/>
                  <a:sym typeface="Roboto Slab"/>
                </a:rPr>
                <a:t>:</a:t>
              </a:r>
              <a:endParaRPr b="1" sz="2400">
                <a:latin typeface="Roboto Slab"/>
                <a:ea typeface="Roboto Slab"/>
                <a:cs typeface="Roboto Slab"/>
                <a:sym typeface="Roboto Slab"/>
              </a:endParaRPr>
            </a:p>
          </p:txBody>
        </p:sp>
      </p:grpSp>
      <p:grpSp>
        <p:nvGrpSpPr>
          <p:cNvPr id="230" name="Google Shape;230;p24"/>
          <p:cNvGrpSpPr/>
          <p:nvPr/>
        </p:nvGrpSpPr>
        <p:grpSpPr>
          <a:xfrm>
            <a:off x="1003625" y="3225375"/>
            <a:ext cx="6296700" cy="1122763"/>
            <a:chOff x="1003625" y="3225375"/>
            <a:chExt cx="6296700" cy="1122763"/>
          </a:xfrm>
        </p:grpSpPr>
        <p:sp>
          <p:nvSpPr>
            <p:cNvPr id="231" name="Google Shape;231;p24"/>
            <p:cNvSpPr txBox="1"/>
            <p:nvPr/>
          </p:nvSpPr>
          <p:spPr>
            <a:xfrm>
              <a:off x="1003625" y="3225375"/>
              <a:ext cx="6296700" cy="52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Roboto Slab"/>
                  <a:ea typeface="Roboto Slab"/>
                  <a:cs typeface="Roboto Slab"/>
                  <a:sym typeface="Roboto Slab"/>
                </a:rPr>
                <a:t>Average secrecy:</a:t>
              </a:r>
              <a:endParaRPr b="1" sz="2400">
                <a:latin typeface="Roboto Slab"/>
                <a:ea typeface="Roboto Slab"/>
                <a:cs typeface="Roboto Slab"/>
                <a:sym typeface="Roboto Slab"/>
              </a:endParaRPr>
            </a:p>
          </p:txBody>
        </p:sp>
        <p:pic>
          <p:nvPicPr>
            <p:cNvPr descr="\mathbb{E}_{\mathbf{A},\mathbf{B}}[S]\geq S_L" id="232" name="Google Shape;232;p24" title="MathEquation,#000000"/>
            <p:cNvPicPr preferRelativeResize="0"/>
            <p:nvPr/>
          </p:nvPicPr>
          <p:blipFill>
            <a:blip r:embed="rId5">
              <a:alphaModFix/>
            </a:blip>
            <a:stretch>
              <a:fillRect/>
            </a:stretch>
          </p:blipFill>
          <p:spPr>
            <a:xfrm>
              <a:off x="3469024" y="3919462"/>
              <a:ext cx="2091100" cy="428675"/>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2500"/>
                                        <p:tgtEl>
                                          <p:spTgt spid="2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2500"/>
                                        <p:tgtEl>
                                          <p:spTgt spid="230"/>
                                        </p:tgtEl>
                                      </p:cBhvr>
                                    </p:animEffect>
                                  </p:childTnLst>
                                </p:cTn>
                              </p:par>
                              <p:par>
                                <p:cTn fill="hold" nodeType="with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2500"/>
                                        <p:tgtEl>
                                          <p:spTgt spid="2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 name="Shape 236"/>
        <p:cNvGrpSpPr/>
        <p:nvPr/>
      </p:nvGrpSpPr>
      <p:grpSpPr>
        <a:xfrm>
          <a:off x="0" y="0"/>
          <a:ext cx="0" cy="0"/>
          <a:chOff x="0" y="0"/>
          <a:chExt cx="0" cy="0"/>
        </a:xfrm>
      </p:grpSpPr>
      <p:sp>
        <p:nvSpPr>
          <p:cNvPr id="237" name="Google Shape;237;p25"/>
          <p:cNvSpPr txBox="1"/>
          <p:nvPr>
            <p:ph idx="12" type="sldNum"/>
          </p:nvPr>
        </p:nvSpPr>
        <p:spPr>
          <a:xfrm>
            <a:off x="8523541" y="6260831"/>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grpSp>
        <p:nvGrpSpPr>
          <p:cNvPr id="238" name="Google Shape;238;p25"/>
          <p:cNvGrpSpPr/>
          <p:nvPr/>
        </p:nvGrpSpPr>
        <p:grpSpPr>
          <a:xfrm>
            <a:off x="1169600" y="2899063"/>
            <a:ext cx="6378808" cy="1917863"/>
            <a:chOff x="1102925" y="3933163"/>
            <a:chExt cx="6378808" cy="1917863"/>
          </a:xfrm>
        </p:grpSpPr>
        <p:grpSp>
          <p:nvGrpSpPr>
            <p:cNvPr id="239" name="Google Shape;239;p25"/>
            <p:cNvGrpSpPr/>
            <p:nvPr/>
          </p:nvGrpSpPr>
          <p:grpSpPr>
            <a:xfrm>
              <a:off x="1102925" y="3933163"/>
              <a:ext cx="6378808" cy="1917863"/>
              <a:chOff x="1102925" y="3933163"/>
              <a:chExt cx="6378808" cy="1917863"/>
            </a:xfrm>
          </p:grpSpPr>
          <p:grpSp>
            <p:nvGrpSpPr>
              <p:cNvPr id="240" name="Google Shape;240;p25"/>
              <p:cNvGrpSpPr/>
              <p:nvPr/>
            </p:nvGrpSpPr>
            <p:grpSpPr>
              <a:xfrm>
                <a:off x="1102925" y="3933163"/>
                <a:ext cx="6378808" cy="1516863"/>
                <a:chOff x="1102925" y="3933163"/>
                <a:chExt cx="6378808" cy="1516863"/>
              </a:xfrm>
            </p:grpSpPr>
            <p:pic>
              <p:nvPicPr>
                <p:cNvPr id="241" name="Google Shape;241;p25"/>
                <p:cNvPicPr preferRelativeResize="0"/>
                <p:nvPr/>
              </p:nvPicPr>
              <p:blipFill>
                <a:blip r:embed="rId3">
                  <a:alphaModFix/>
                </a:blip>
                <a:stretch>
                  <a:fillRect/>
                </a:stretch>
              </p:blipFill>
              <p:spPr>
                <a:xfrm>
                  <a:off x="1662279" y="4715325"/>
                  <a:ext cx="5819454" cy="734700"/>
                </a:xfrm>
                <a:prstGeom prst="rect">
                  <a:avLst/>
                </a:prstGeom>
                <a:noFill/>
                <a:ln>
                  <a:noFill/>
                </a:ln>
              </p:spPr>
            </p:pic>
            <p:sp>
              <p:nvSpPr>
                <p:cNvPr id="242" name="Google Shape;242;p25"/>
                <p:cNvSpPr txBox="1"/>
                <p:nvPr/>
              </p:nvSpPr>
              <p:spPr>
                <a:xfrm>
                  <a:off x="1102925" y="3933163"/>
                  <a:ext cx="6334200" cy="52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Roboto Slab"/>
                      <a:ea typeface="Roboto Slab"/>
                      <a:cs typeface="Roboto Slab"/>
                      <a:sym typeface="Roboto Slab"/>
                    </a:rPr>
                    <a:t>Given a realization of Eve’s channels:</a:t>
                  </a:r>
                  <a:endParaRPr b="1" sz="2400">
                    <a:latin typeface="Roboto Slab"/>
                    <a:ea typeface="Roboto Slab"/>
                    <a:cs typeface="Roboto Slab"/>
                    <a:sym typeface="Roboto Slab"/>
                  </a:endParaRPr>
                </a:p>
              </p:txBody>
            </p:sp>
          </p:grpSp>
          <p:pic>
            <p:nvPicPr>
              <p:cNvPr id="243" name="Google Shape;243;p25"/>
              <p:cNvPicPr preferRelativeResize="0"/>
              <p:nvPr/>
            </p:nvPicPr>
            <p:blipFill>
              <a:blip r:embed="rId4">
                <a:alphaModFix/>
              </a:blip>
              <a:stretch>
                <a:fillRect/>
              </a:stretch>
            </p:blipFill>
            <p:spPr>
              <a:xfrm>
                <a:off x="1671563" y="5526225"/>
                <a:ext cx="5196924" cy="324800"/>
              </a:xfrm>
              <a:prstGeom prst="rect">
                <a:avLst/>
              </a:prstGeom>
              <a:noFill/>
              <a:ln>
                <a:noFill/>
              </a:ln>
            </p:spPr>
          </p:pic>
        </p:grpSp>
        <p:pic>
          <p:nvPicPr>
            <p:cNvPr id="244" name="Google Shape;244;p25"/>
            <p:cNvPicPr preferRelativeResize="0"/>
            <p:nvPr/>
          </p:nvPicPr>
          <p:blipFill>
            <a:blip r:embed="rId5">
              <a:alphaModFix/>
            </a:blip>
            <a:stretch>
              <a:fillRect/>
            </a:stretch>
          </p:blipFill>
          <p:spPr>
            <a:xfrm>
              <a:off x="1407675" y="4751475"/>
              <a:ext cx="200076" cy="217574"/>
            </a:xfrm>
            <a:prstGeom prst="rect">
              <a:avLst/>
            </a:prstGeom>
            <a:noFill/>
            <a:ln>
              <a:noFill/>
            </a:ln>
          </p:spPr>
        </p:pic>
      </p:grpSp>
      <p:grpSp>
        <p:nvGrpSpPr>
          <p:cNvPr id="245" name="Google Shape;245;p25"/>
          <p:cNvGrpSpPr/>
          <p:nvPr/>
        </p:nvGrpSpPr>
        <p:grpSpPr>
          <a:xfrm>
            <a:off x="1125000" y="2041075"/>
            <a:ext cx="4471489" cy="725305"/>
            <a:chOff x="1003625" y="2919050"/>
            <a:chExt cx="4471489" cy="725305"/>
          </a:xfrm>
        </p:grpSpPr>
        <p:sp>
          <p:nvSpPr>
            <p:cNvPr id="246" name="Google Shape;246;p25"/>
            <p:cNvSpPr txBox="1"/>
            <p:nvPr/>
          </p:nvSpPr>
          <p:spPr>
            <a:xfrm>
              <a:off x="1003625" y="2919050"/>
              <a:ext cx="3063000" cy="71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Roboto Slab"/>
                  <a:ea typeface="Roboto Slab"/>
                  <a:cs typeface="Roboto Slab"/>
                  <a:sym typeface="Roboto Slab"/>
                </a:rPr>
                <a:t>Define:</a:t>
              </a:r>
              <a:endParaRPr b="1" sz="2400">
                <a:latin typeface="Roboto Slab"/>
                <a:ea typeface="Roboto Slab"/>
                <a:cs typeface="Roboto Slab"/>
                <a:sym typeface="Roboto Slab"/>
              </a:endParaRPr>
            </a:p>
          </p:txBody>
        </p:sp>
        <p:pic>
          <p:nvPicPr>
            <p:cNvPr descr="\mathbf{x}=[\phi, P_B]^T" id="247" name="Google Shape;247;p25" title="MathEquation,#000000"/>
            <p:cNvPicPr preferRelativeResize="0"/>
            <p:nvPr/>
          </p:nvPicPr>
          <p:blipFill>
            <a:blip r:embed="rId6">
              <a:alphaModFix/>
            </a:blip>
            <a:stretch>
              <a:fillRect/>
            </a:stretch>
          </p:blipFill>
          <p:spPr>
            <a:xfrm>
              <a:off x="3668888" y="3222150"/>
              <a:ext cx="1806226" cy="422205"/>
            </a:xfrm>
            <a:prstGeom prst="rect">
              <a:avLst/>
            </a:prstGeom>
            <a:noFill/>
            <a:ln>
              <a:noFill/>
            </a:ln>
          </p:spPr>
        </p:pic>
      </p:grpSp>
      <p:sp>
        <p:nvSpPr>
          <p:cNvPr id="248" name="Google Shape;248;p25"/>
          <p:cNvSpPr txBox="1"/>
          <p:nvPr>
            <p:ph type="title"/>
          </p:nvPr>
        </p:nvSpPr>
        <p:spPr>
          <a:xfrm>
            <a:off x="1811400" y="75875"/>
            <a:ext cx="5521200" cy="816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3600">
                <a:solidFill>
                  <a:srgbClr val="FFFFFF"/>
                </a:solidFill>
                <a:latin typeface="Roboto Slab"/>
                <a:ea typeface="Roboto Slab"/>
                <a:cs typeface="Roboto Slab"/>
                <a:sym typeface="Roboto Slab"/>
              </a:rPr>
              <a:t>Stochastic Optimization</a:t>
            </a:r>
            <a:endParaRPr b="1" sz="3600">
              <a:solidFill>
                <a:srgbClr val="FFFFFF"/>
              </a:solidFill>
              <a:latin typeface="Roboto Slab"/>
              <a:ea typeface="Roboto Slab"/>
              <a:cs typeface="Roboto Slab"/>
              <a:sym typeface="Roboto Slab"/>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2500"/>
                                        <p:tgtEl>
                                          <p:spTgt spid="238"/>
                                        </p:tgtEl>
                                      </p:cBhvr>
                                    </p:animEffect>
                                  </p:childTnLst>
                                </p:cTn>
                              </p:par>
                              <p:par>
                                <p:cTn fill="hold" nodeType="with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1000"/>
                                        <p:tgtEl>
                                          <p:spTgt spid="2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Google Shape;253;p26"/>
          <p:cNvSpPr txBox="1"/>
          <p:nvPr>
            <p:ph idx="12" type="sldNum"/>
          </p:nvPr>
        </p:nvSpPr>
        <p:spPr>
          <a:xfrm>
            <a:off x="8523541" y="6260831"/>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latin typeface="Roboto"/>
                <a:ea typeface="Roboto"/>
                <a:cs typeface="Roboto"/>
                <a:sym typeface="Roboto"/>
              </a:rPr>
              <a:t>‹#›</a:t>
            </a:fld>
            <a:endParaRPr>
              <a:latin typeface="Roboto"/>
              <a:ea typeface="Roboto"/>
              <a:cs typeface="Roboto"/>
              <a:sym typeface="Roboto"/>
            </a:endParaRPr>
          </a:p>
        </p:txBody>
      </p:sp>
      <p:grpSp>
        <p:nvGrpSpPr>
          <p:cNvPr id="254" name="Google Shape;254;p26"/>
          <p:cNvGrpSpPr/>
          <p:nvPr/>
        </p:nvGrpSpPr>
        <p:grpSpPr>
          <a:xfrm>
            <a:off x="1058325" y="2223575"/>
            <a:ext cx="6420600" cy="1413488"/>
            <a:chOff x="1058325" y="2223575"/>
            <a:chExt cx="6420600" cy="1413488"/>
          </a:xfrm>
        </p:grpSpPr>
        <p:sp>
          <p:nvSpPr>
            <p:cNvPr id="255" name="Google Shape;255;p26"/>
            <p:cNvSpPr txBox="1"/>
            <p:nvPr/>
          </p:nvSpPr>
          <p:spPr>
            <a:xfrm>
              <a:off x="1058325" y="2223575"/>
              <a:ext cx="6420600" cy="52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Roboto Slab"/>
                  <a:ea typeface="Roboto Slab"/>
                  <a:cs typeface="Roboto Slab"/>
                  <a:sym typeface="Roboto Slab"/>
                </a:rPr>
                <a:t>The surrogate</a:t>
              </a:r>
              <a:r>
                <a:rPr b="1" lang="en" sz="2400">
                  <a:latin typeface="Roboto Slab"/>
                  <a:ea typeface="Roboto Slab"/>
                  <a:cs typeface="Roboto Slab"/>
                  <a:sym typeface="Roboto Slab"/>
                </a:rPr>
                <a:t> function (</a:t>
              </a:r>
              <a:r>
                <a:rPr b="1" lang="en" sz="2400">
                  <a:latin typeface="Roboto Slab"/>
                  <a:ea typeface="Roboto Slab"/>
                  <a:cs typeface="Roboto Slab"/>
                  <a:sym typeface="Roboto Slab"/>
                </a:rPr>
                <a:t>Yang et al., 2016</a:t>
              </a:r>
              <a:r>
                <a:rPr b="1" lang="en" sz="2400">
                  <a:latin typeface="Roboto Slab"/>
                  <a:ea typeface="Roboto Slab"/>
                  <a:cs typeface="Roboto Slab"/>
                  <a:sym typeface="Roboto Slab"/>
                </a:rPr>
                <a:t>):</a:t>
              </a:r>
              <a:endParaRPr b="1" sz="2400">
                <a:latin typeface="Roboto Slab"/>
                <a:ea typeface="Roboto Slab"/>
                <a:cs typeface="Roboto Slab"/>
                <a:sym typeface="Roboto Slab"/>
              </a:endParaRPr>
            </a:p>
          </p:txBody>
        </p:sp>
        <p:pic>
          <p:nvPicPr>
            <p:cNvPr id="256" name="Google Shape;256;p26"/>
            <p:cNvPicPr preferRelativeResize="0"/>
            <p:nvPr/>
          </p:nvPicPr>
          <p:blipFill>
            <a:blip r:embed="rId3">
              <a:alphaModFix/>
            </a:blip>
            <a:stretch>
              <a:fillRect/>
            </a:stretch>
          </p:blipFill>
          <p:spPr>
            <a:xfrm>
              <a:off x="1846000" y="2853338"/>
              <a:ext cx="5452000" cy="783725"/>
            </a:xfrm>
            <a:prstGeom prst="rect">
              <a:avLst/>
            </a:prstGeom>
            <a:noFill/>
            <a:ln>
              <a:noFill/>
            </a:ln>
          </p:spPr>
        </p:pic>
      </p:grpSp>
      <p:grpSp>
        <p:nvGrpSpPr>
          <p:cNvPr id="257" name="Google Shape;257;p26"/>
          <p:cNvGrpSpPr/>
          <p:nvPr/>
        </p:nvGrpSpPr>
        <p:grpSpPr>
          <a:xfrm>
            <a:off x="1058325" y="3679725"/>
            <a:ext cx="6938026" cy="1507876"/>
            <a:chOff x="1058325" y="3679725"/>
            <a:chExt cx="6938026" cy="1507876"/>
          </a:xfrm>
        </p:grpSpPr>
        <p:pic>
          <p:nvPicPr>
            <p:cNvPr id="258" name="Google Shape;258;p26"/>
            <p:cNvPicPr preferRelativeResize="0"/>
            <p:nvPr/>
          </p:nvPicPr>
          <p:blipFill>
            <a:blip r:embed="rId4">
              <a:alphaModFix/>
            </a:blip>
            <a:stretch>
              <a:fillRect/>
            </a:stretch>
          </p:blipFill>
          <p:spPr>
            <a:xfrm>
              <a:off x="2387500" y="4247375"/>
              <a:ext cx="4230100" cy="359550"/>
            </a:xfrm>
            <a:prstGeom prst="rect">
              <a:avLst/>
            </a:prstGeom>
            <a:noFill/>
            <a:ln>
              <a:noFill/>
            </a:ln>
          </p:spPr>
        </p:pic>
        <p:sp>
          <p:nvSpPr>
            <p:cNvPr id="259" name="Google Shape;259;p26"/>
            <p:cNvSpPr txBox="1"/>
            <p:nvPr/>
          </p:nvSpPr>
          <p:spPr>
            <a:xfrm>
              <a:off x="1058325" y="3679725"/>
              <a:ext cx="3675300" cy="52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Roboto Slab"/>
                  <a:ea typeface="Roboto Slab"/>
                  <a:cs typeface="Roboto Slab"/>
                  <a:sym typeface="Roboto Slab"/>
                </a:rPr>
                <a:t>Where</a:t>
              </a:r>
              <a:r>
                <a:rPr b="1" lang="en" sz="2400">
                  <a:latin typeface="Roboto Slab"/>
                  <a:ea typeface="Roboto Slab"/>
                  <a:cs typeface="Roboto Slab"/>
                  <a:sym typeface="Roboto Slab"/>
                </a:rPr>
                <a:t>:</a:t>
              </a:r>
              <a:endParaRPr b="1" sz="2400">
                <a:latin typeface="Roboto Slab"/>
                <a:ea typeface="Roboto Slab"/>
                <a:cs typeface="Roboto Slab"/>
                <a:sym typeface="Roboto Slab"/>
              </a:endParaRPr>
            </a:p>
          </p:txBody>
        </p:sp>
        <p:pic>
          <p:nvPicPr>
            <p:cNvPr id="260" name="Google Shape;260;p26"/>
            <p:cNvPicPr preferRelativeResize="0"/>
            <p:nvPr/>
          </p:nvPicPr>
          <p:blipFill>
            <a:blip r:embed="rId5">
              <a:alphaModFix/>
            </a:blip>
            <a:stretch>
              <a:fillRect/>
            </a:stretch>
          </p:blipFill>
          <p:spPr>
            <a:xfrm>
              <a:off x="1147659" y="4828051"/>
              <a:ext cx="6848692" cy="359550"/>
            </a:xfrm>
            <a:prstGeom prst="rect">
              <a:avLst/>
            </a:prstGeom>
            <a:noFill/>
            <a:ln>
              <a:noFill/>
            </a:ln>
          </p:spPr>
        </p:pic>
      </p:grpSp>
      <p:sp>
        <p:nvSpPr>
          <p:cNvPr id="261" name="Google Shape;261;p26"/>
          <p:cNvSpPr txBox="1"/>
          <p:nvPr>
            <p:ph type="title"/>
          </p:nvPr>
        </p:nvSpPr>
        <p:spPr>
          <a:xfrm>
            <a:off x="822150" y="0"/>
            <a:ext cx="7499700" cy="921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3600">
                <a:solidFill>
                  <a:srgbClr val="FFFFFF"/>
                </a:solidFill>
                <a:latin typeface="Roboto Slab"/>
                <a:ea typeface="Roboto Slab"/>
                <a:cs typeface="Roboto Slab"/>
                <a:sym typeface="Roboto Slab"/>
              </a:rPr>
              <a:t>Stochastic Optimization (cont. 1)</a:t>
            </a:r>
            <a:endParaRPr b="1" sz="3600">
              <a:solidFill>
                <a:srgbClr val="FFFFFF"/>
              </a:solidFill>
              <a:latin typeface="Roboto Slab"/>
              <a:ea typeface="Roboto Slab"/>
              <a:cs typeface="Roboto Slab"/>
              <a:sym typeface="Roboto Slab"/>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2500"/>
                                        <p:tgtEl>
                                          <p:spTgt spid="254"/>
                                        </p:tgtEl>
                                      </p:cBhvr>
                                    </p:animEffect>
                                  </p:childTnLst>
                                </p:cTn>
                              </p:par>
                              <p:par>
                                <p:cTn fill="hold" nodeType="with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2700"/>
                                        <p:tgtEl>
                                          <p:spTgt spid="2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5" name="Shape 265"/>
        <p:cNvGrpSpPr/>
        <p:nvPr/>
      </p:nvGrpSpPr>
      <p:grpSpPr>
        <a:xfrm>
          <a:off x="0" y="0"/>
          <a:ext cx="0" cy="0"/>
          <a:chOff x="0" y="0"/>
          <a:chExt cx="0" cy="0"/>
        </a:xfrm>
      </p:grpSpPr>
      <p:sp>
        <p:nvSpPr>
          <p:cNvPr id="266" name="Google Shape;266;p27"/>
          <p:cNvSpPr txBox="1"/>
          <p:nvPr>
            <p:ph idx="12" type="sldNum"/>
          </p:nvPr>
        </p:nvSpPr>
        <p:spPr>
          <a:xfrm>
            <a:off x="8523541" y="6260831"/>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latin typeface="Roboto"/>
                <a:ea typeface="Roboto"/>
                <a:cs typeface="Roboto"/>
                <a:sym typeface="Roboto"/>
              </a:rPr>
              <a:t>‹#›</a:t>
            </a:fld>
            <a:endParaRPr>
              <a:latin typeface="Roboto"/>
              <a:ea typeface="Roboto"/>
              <a:cs typeface="Roboto"/>
              <a:sym typeface="Roboto"/>
            </a:endParaRPr>
          </a:p>
        </p:txBody>
      </p:sp>
      <p:grpSp>
        <p:nvGrpSpPr>
          <p:cNvPr id="267" name="Google Shape;267;p27"/>
          <p:cNvGrpSpPr/>
          <p:nvPr/>
        </p:nvGrpSpPr>
        <p:grpSpPr>
          <a:xfrm>
            <a:off x="1058325" y="2223575"/>
            <a:ext cx="5351313" cy="1410993"/>
            <a:chOff x="1058325" y="2223575"/>
            <a:chExt cx="5351313" cy="1410993"/>
          </a:xfrm>
        </p:grpSpPr>
        <p:sp>
          <p:nvSpPr>
            <p:cNvPr id="268" name="Google Shape;268;p27"/>
            <p:cNvSpPr txBox="1"/>
            <p:nvPr/>
          </p:nvSpPr>
          <p:spPr>
            <a:xfrm>
              <a:off x="1058325" y="2223575"/>
              <a:ext cx="3675300" cy="52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Roboto Slab"/>
                  <a:ea typeface="Roboto Slab"/>
                  <a:cs typeface="Roboto Slab"/>
                  <a:sym typeface="Roboto Slab"/>
                </a:rPr>
                <a:t>Convex problem</a:t>
              </a:r>
              <a:r>
                <a:rPr b="1" lang="en" sz="2400">
                  <a:latin typeface="Roboto Slab"/>
                  <a:ea typeface="Roboto Slab"/>
                  <a:cs typeface="Roboto Slab"/>
                  <a:sym typeface="Roboto Slab"/>
                </a:rPr>
                <a:t>:</a:t>
              </a:r>
              <a:endParaRPr b="1" sz="2400">
                <a:latin typeface="Roboto Slab"/>
                <a:ea typeface="Roboto Slab"/>
                <a:cs typeface="Roboto Slab"/>
                <a:sym typeface="Roboto Slab"/>
              </a:endParaRPr>
            </a:p>
          </p:txBody>
        </p:sp>
        <p:pic>
          <p:nvPicPr>
            <p:cNvPr id="269" name="Google Shape;269;p27"/>
            <p:cNvPicPr preferRelativeResize="0"/>
            <p:nvPr/>
          </p:nvPicPr>
          <p:blipFill>
            <a:blip r:embed="rId3">
              <a:alphaModFix/>
            </a:blip>
            <a:stretch>
              <a:fillRect/>
            </a:stretch>
          </p:blipFill>
          <p:spPr>
            <a:xfrm>
              <a:off x="2887259" y="2672372"/>
              <a:ext cx="3369478" cy="636000"/>
            </a:xfrm>
            <a:prstGeom prst="rect">
              <a:avLst/>
            </a:prstGeom>
            <a:noFill/>
            <a:ln>
              <a:noFill/>
            </a:ln>
          </p:spPr>
        </p:pic>
        <p:pic>
          <p:nvPicPr>
            <p:cNvPr id="270" name="Google Shape;270;p27"/>
            <p:cNvPicPr preferRelativeResize="0"/>
            <p:nvPr/>
          </p:nvPicPr>
          <p:blipFill>
            <a:blip r:embed="rId4">
              <a:alphaModFix/>
            </a:blip>
            <a:stretch>
              <a:fillRect/>
            </a:stretch>
          </p:blipFill>
          <p:spPr>
            <a:xfrm>
              <a:off x="2734338" y="3308386"/>
              <a:ext cx="3675300" cy="326183"/>
            </a:xfrm>
            <a:prstGeom prst="rect">
              <a:avLst/>
            </a:prstGeom>
            <a:noFill/>
            <a:ln>
              <a:noFill/>
            </a:ln>
          </p:spPr>
        </p:pic>
      </p:grpSp>
      <p:grpSp>
        <p:nvGrpSpPr>
          <p:cNvPr id="271" name="Google Shape;271;p27"/>
          <p:cNvGrpSpPr/>
          <p:nvPr/>
        </p:nvGrpSpPr>
        <p:grpSpPr>
          <a:xfrm>
            <a:off x="1058325" y="3579450"/>
            <a:ext cx="5694988" cy="1098812"/>
            <a:chOff x="1058325" y="3679725"/>
            <a:chExt cx="5694988" cy="1098812"/>
          </a:xfrm>
        </p:grpSpPr>
        <p:sp>
          <p:nvSpPr>
            <p:cNvPr id="272" name="Google Shape;272;p27"/>
            <p:cNvSpPr txBox="1"/>
            <p:nvPr/>
          </p:nvSpPr>
          <p:spPr>
            <a:xfrm>
              <a:off x="1058325" y="3679725"/>
              <a:ext cx="3675300" cy="52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Roboto Slab"/>
                  <a:ea typeface="Roboto Slab"/>
                  <a:cs typeface="Roboto Slab"/>
                  <a:sym typeface="Roboto Slab"/>
                </a:rPr>
                <a:t>Solution update</a:t>
              </a:r>
              <a:r>
                <a:rPr b="1" lang="en" sz="2400">
                  <a:latin typeface="Roboto Slab"/>
                  <a:ea typeface="Roboto Slab"/>
                  <a:cs typeface="Roboto Slab"/>
                  <a:sym typeface="Roboto Slab"/>
                </a:rPr>
                <a:t>:</a:t>
              </a:r>
              <a:endParaRPr b="1" sz="2400">
                <a:latin typeface="Roboto Slab"/>
                <a:ea typeface="Roboto Slab"/>
                <a:cs typeface="Roboto Slab"/>
                <a:sym typeface="Roboto Slab"/>
              </a:endParaRPr>
            </a:p>
          </p:txBody>
        </p:sp>
        <p:pic>
          <p:nvPicPr>
            <p:cNvPr id="273" name="Google Shape;273;p27"/>
            <p:cNvPicPr preferRelativeResize="0"/>
            <p:nvPr/>
          </p:nvPicPr>
          <p:blipFill>
            <a:blip r:embed="rId5">
              <a:alphaModFix/>
            </a:blip>
            <a:stretch>
              <a:fillRect/>
            </a:stretch>
          </p:blipFill>
          <p:spPr>
            <a:xfrm>
              <a:off x="2390663" y="4315012"/>
              <a:ext cx="4362650" cy="463525"/>
            </a:xfrm>
            <a:prstGeom prst="rect">
              <a:avLst/>
            </a:prstGeom>
            <a:noFill/>
            <a:ln>
              <a:noFill/>
            </a:ln>
          </p:spPr>
        </p:pic>
      </p:grpSp>
      <p:sp>
        <p:nvSpPr>
          <p:cNvPr id="274" name="Google Shape;274;p27"/>
          <p:cNvSpPr txBox="1"/>
          <p:nvPr>
            <p:ph type="title"/>
          </p:nvPr>
        </p:nvSpPr>
        <p:spPr>
          <a:xfrm>
            <a:off x="822150" y="0"/>
            <a:ext cx="7499700" cy="921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3600">
                <a:solidFill>
                  <a:srgbClr val="FFFFFF"/>
                </a:solidFill>
                <a:latin typeface="Roboto Slab"/>
                <a:ea typeface="Roboto Slab"/>
                <a:cs typeface="Roboto Slab"/>
                <a:sym typeface="Roboto Slab"/>
              </a:rPr>
              <a:t>Stochastic Optimization (cont. 2)</a:t>
            </a:r>
            <a:endParaRPr b="1" sz="3600">
              <a:solidFill>
                <a:srgbClr val="FFFFFF"/>
              </a:solidFill>
              <a:latin typeface="Roboto Slab"/>
              <a:ea typeface="Roboto Slab"/>
              <a:cs typeface="Roboto Slab"/>
              <a:sym typeface="Roboto Slab"/>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2700"/>
                                        <p:tgtEl>
                                          <p:spTgt spid="2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2500"/>
                                        <p:tgtEl>
                                          <p:spTgt spid="2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8" name="Shape 278"/>
        <p:cNvGrpSpPr/>
        <p:nvPr/>
      </p:nvGrpSpPr>
      <p:grpSpPr>
        <a:xfrm>
          <a:off x="0" y="0"/>
          <a:ext cx="0" cy="0"/>
          <a:chOff x="0" y="0"/>
          <a:chExt cx="0" cy="0"/>
        </a:xfrm>
      </p:grpSpPr>
      <p:sp>
        <p:nvSpPr>
          <p:cNvPr id="279" name="Google Shape;279;p28"/>
          <p:cNvSpPr txBox="1"/>
          <p:nvPr>
            <p:ph type="title"/>
          </p:nvPr>
        </p:nvSpPr>
        <p:spPr>
          <a:xfrm>
            <a:off x="2038350" y="-164150"/>
            <a:ext cx="5067300" cy="1059900"/>
          </a:xfrm>
          <a:prstGeom prst="rect">
            <a:avLst/>
          </a:prstGeom>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 sz="4800">
                <a:solidFill>
                  <a:srgbClr val="FFFFFF"/>
                </a:solidFill>
                <a:latin typeface="Roboto Slab"/>
                <a:ea typeface="Roboto Slab"/>
                <a:cs typeface="Roboto Slab"/>
                <a:sym typeface="Roboto Slab"/>
              </a:rPr>
              <a:t>Smart Jamming</a:t>
            </a:r>
            <a:endParaRPr b="1" sz="4800">
              <a:solidFill>
                <a:srgbClr val="FFFFFF"/>
              </a:solidFill>
              <a:latin typeface="Roboto Slab"/>
              <a:ea typeface="Roboto Slab"/>
              <a:cs typeface="Roboto Slab"/>
              <a:sym typeface="Roboto Slab"/>
            </a:endParaRPr>
          </a:p>
        </p:txBody>
      </p:sp>
      <p:sp>
        <p:nvSpPr>
          <p:cNvPr id="280" name="Google Shape;280;p28"/>
          <p:cNvSpPr txBox="1"/>
          <p:nvPr>
            <p:ph idx="12" type="sldNum"/>
          </p:nvPr>
        </p:nvSpPr>
        <p:spPr>
          <a:xfrm>
            <a:off x="8523541" y="6260831"/>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latin typeface="Roboto"/>
                <a:ea typeface="Roboto"/>
                <a:cs typeface="Roboto"/>
                <a:sym typeface="Roboto"/>
              </a:rPr>
              <a:t>‹#›</a:t>
            </a:fld>
            <a:endParaRPr>
              <a:latin typeface="Roboto"/>
              <a:ea typeface="Roboto"/>
              <a:cs typeface="Roboto"/>
              <a:sym typeface="Roboto"/>
            </a:endParaRPr>
          </a:p>
        </p:txBody>
      </p:sp>
      <p:grpSp>
        <p:nvGrpSpPr>
          <p:cNvPr id="281" name="Google Shape;281;p28"/>
          <p:cNvGrpSpPr/>
          <p:nvPr/>
        </p:nvGrpSpPr>
        <p:grpSpPr>
          <a:xfrm>
            <a:off x="1058325" y="4498250"/>
            <a:ext cx="6406575" cy="1580400"/>
            <a:chOff x="1058325" y="3660050"/>
            <a:chExt cx="6406575" cy="1580400"/>
          </a:xfrm>
        </p:grpSpPr>
        <p:sp>
          <p:nvSpPr>
            <p:cNvPr id="282" name="Google Shape;282;p28"/>
            <p:cNvSpPr txBox="1"/>
            <p:nvPr/>
          </p:nvSpPr>
          <p:spPr>
            <a:xfrm>
              <a:off x="1058325" y="3660050"/>
              <a:ext cx="6307800" cy="83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Roboto Slab"/>
                  <a:ea typeface="Roboto Slab"/>
                  <a:cs typeface="Roboto Slab"/>
                  <a:sym typeface="Roboto Slab"/>
                </a:rPr>
                <a:t>Noise plus interference covariance at Eve</a:t>
              </a:r>
              <a:r>
                <a:rPr b="1" lang="en" sz="2400">
                  <a:latin typeface="Roboto Slab"/>
                  <a:ea typeface="Roboto Slab"/>
                  <a:cs typeface="Roboto Slab"/>
                  <a:sym typeface="Roboto Slab"/>
                </a:rPr>
                <a:t>:</a:t>
              </a:r>
              <a:endParaRPr b="1" sz="2400">
                <a:latin typeface="Roboto Slab"/>
                <a:ea typeface="Roboto Slab"/>
                <a:cs typeface="Roboto Slab"/>
                <a:sym typeface="Roboto Slab"/>
              </a:endParaRPr>
            </a:p>
          </p:txBody>
        </p:sp>
        <p:pic>
          <p:nvPicPr>
            <p:cNvPr id="283" name="Google Shape;283;p28"/>
            <p:cNvPicPr preferRelativeResize="0"/>
            <p:nvPr/>
          </p:nvPicPr>
          <p:blipFill>
            <a:blip r:embed="rId3">
              <a:alphaModFix/>
            </a:blip>
            <a:stretch>
              <a:fillRect/>
            </a:stretch>
          </p:blipFill>
          <p:spPr>
            <a:xfrm>
              <a:off x="1864900" y="4715450"/>
              <a:ext cx="5600000" cy="525000"/>
            </a:xfrm>
            <a:prstGeom prst="rect">
              <a:avLst/>
            </a:prstGeom>
            <a:noFill/>
            <a:ln>
              <a:noFill/>
            </a:ln>
          </p:spPr>
        </p:pic>
      </p:grpSp>
      <p:grpSp>
        <p:nvGrpSpPr>
          <p:cNvPr id="284" name="Google Shape;284;p28"/>
          <p:cNvGrpSpPr/>
          <p:nvPr/>
        </p:nvGrpSpPr>
        <p:grpSpPr>
          <a:xfrm>
            <a:off x="1141021" y="3558700"/>
            <a:ext cx="7382458" cy="524594"/>
            <a:chOff x="1127775" y="2882980"/>
            <a:chExt cx="8980000" cy="650700"/>
          </a:xfrm>
        </p:grpSpPr>
        <p:sp>
          <p:nvSpPr>
            <p:cNvPr id="285" name="Google Shape;285;p28"/>
            <p:cNvSpPr txBox="1"/>
            <p:nvPr/>
          </p:nvSpPr>
          <p:spPr>
            <a:xfrm>
              <a:off x="1522075" y="2882980"/>
              <a:ext cx="8585700" cy="65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Roboto Slab"/>
                  <a:ea typeface="Roboto Slab"/>
                  <a:cs typeface="Roboto Slab"/>
                  <a:sym typeface="Roboto Slab"/>
                </a:rPr>
                <a:t>is                 with orthonormal Columns and M&gt;n</a:t>
              </a:r>
              <a:endParaRPr b="1" sz="2400">
                <a:latin typeface="Roboto Slab"/>
                <a:ea typeface="Roboto Slab"/>
                <a:cs typeface="Roboto Slab"/>
                <a:sym typeface="Roboto Slab"/>
              </a:endParaRPr>
            </a:p>
          </p:txBody>
        </p:sp>
        <p:pic>
          <p:nvPicPr>
            <p:cNvPr descr="\mathbf{Y} " id="286" name="Google Shape;286;p28" title="MathEquation,#000000"/>
            <p:cNvPicPr preferRelativeResize="0"/>
            <p:nvPr/>
          </p:nvPicPr>
          <p:blipFill>
            <a:blip r:embed="rId4">
              <a:alphaModFix/>
            </a:blip>
            <a:stretch>
              <a:fillRect/>
            </a:stretch>
          </p:blipFill>
          <p:spPr>
            <a:xfrm>
              <a:off x="1127775" y="2969575"/>
              <a:ext cx="394300" cy="411551"/>
            </a:xfrm>
            <a:prstGeom prst="rect">
              <a:avLst/>
            </a:prstGeom>
            <a:noFill/>
            <a:ln>
              <a:noFill/>
            </a:ln>
          </p:spPr>
        </p:pic>
        <p:pic>
          <p:nvPicPr>
            <p:cNvPr descr="M\times n" id="287" name="Google Shape;287;p28" title="MathEquation,#000000"/>
            <p:cNvPicPr preferRelativeResize="0"/>
            <p:nvPr/>
          </p:nvPicPr>
          <p:blipFill>
            <a:blip r:embed="rId5">
              <a:alphaModFix/>
            </a:blip>
            <a:stretch>
              <a:fillRect/>
            </a:stretch>
          </p:blipFill>
          <p:spPr>
            <a:xfrm>
              <a:off x="2038350" y="2977488"/>
              <a:ext cx="1306510" cy="411550"/>
            </a:xfrm>
            <a:prstGeom prst="rect">
              <a:avLst/>
            </a:prstGeom>
            <a:noFill/>
            <a:ln>
              <a:noFill/>
            </a:ln>
          </p:spPr>
        </p:pic>
      </p:grpSp>
      <p:grpSp>
        <p:nvGrpSpPr>
          <p:cNvPr id="288" name="Google Shape;288;p28"/>
          <p:cNvGrpSpPr/>
          <p:nvPr/>
        </p:nvGrpSpPr>
        <p:grpSpPr>
          <a:xfrm>
            <a:off x="1058325" y="2119625"/>
            <a:ext cx="5025585" cy="1123475"/>
            <a:chOff x="1058325" y="1662425"/>
            <a:chExt cx="5025585" cy="1123475"/>
          </a:xfrm>
        </p:grpSpPr>
        <p:sp>
          <p:nvSpPr>
            <p:cNvPr id="289" name="Google Shape;289;p28"/>
            <p:cNvSpPr txBox="1"/>
            <p:nvPr/>
          </p:nvSpPr>
          <p:spPr>
            <a:xfrm>
              <a:off x="1058325" y="1662425"/>
              <a:ext cx="3675300" cy="88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Roboto Slab"/>
                  <a:ea typeface="Roboto Slab"/>
                  <a:cs typeface="Roboto Slab"/>
                  <a:sym typeface="Roboto Slab"/>
                </a:rPr>
                <a:t>Jamming from Bob</a:t>
              </a:r>
              <a:r>
                <a:rPr b="1" lang="en" sz="2400">
                  <a:latin typeface="Roboto Slab"/>
                  <a:ea typeface="Roboto Slab"/>
                  <a:cs typeface="Roboto Slab"/>
                  <a:sym typeface="Roboto Slab"/>
                </a:rPr>
                <a:t>:</a:t>
              </a:r>
              <a:endParaRPr b="1" sz="2400">
                <a:latin typeface="Roboto Slab"/>
                <a:ea typeface="Roboto Slab"/>
                <a:cs typeface="Roboto Slab"/>
                <a:sym typeface="Roboto Slab"/>
              </a:endParaRPr>
            </a:p>
          </p:txBody>
        </p:sp>
        <p:pic>
          <p:nvPicPr>
            <p:cNvPr descr="\mathbf{x}_B(k)= \sqrt{\frac{{P}_B}{n}} \mathbf{Y}\tilde{\mathbf{w}}_B(k)" id="290" name="Google Shape;290;p28" title="MathEquation,#000000"/>
            <p:cNvPicPr preferRelativeResize="0"/>
            <p:nvPr/>
          </p:nvPicPr>
          <p:blipFill>
            <a:blip r:embed="rId6">
              <a:alphaModFix/>
            </a:blip>
            <a:stretch>
              <a:fillRect/>
            </a:stretch>
          </p:blipFill>
          <p:spPr>
            <a:xfrm>
              <a:off x="3060100" y="2150900"/>
              <a:ext cx="3023810" cy="635000"/>
            </a:xfrm>
            <a:prstGeom prst="rect">
              <a:avLst/>
            </a:prstGeom>
            <a:noFill/>
            <a:ln>
              <a:noFill/>
            </a:ln>
          </p:spPr>
        </p:pic>
      </p:grpSp>
      <p:sp>
        <p:nvSpPr>
          <p:cNvPr id="291" name="Google Shape;291;p28"/>
          <p:cNvSpPr txBox="1"/>
          <p:nvPr/>
        </p:nvSpPr>
        <p:spPr>
          <a:xfrm>
            <a:off x="1058325" y="1333625"/>
            <a:ext cx="4733700" cy="47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Roboto Slab"/>
                <a:ea typeface="Roboto Slab"/>
                <a:cs typeface="Roboto Slab"/>
                <a:sym typeface="Roboto Slab"/>
              </a:rPr>
              <a:t>No change at Alice’s signal</a:t>
            </a:r>
            <a:endParaRPr b="1" sz="2400">
              <a:latin typeface="Roboto Slab"/>
              <a:ea typeface="Roboto Slab"/>
              <a:cs typeface="Roboto Slab"/>
              <a:sym typeface="Roboto Slab"/>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2500"/>
                                        <p:tgtEl>
                                          <p:spTgt spid="2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2500"/>
                                        <p:tgtEl>
                                          <p:spTgt spid="2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2700"/>
                                        <p:tgtEl>
                                          <p:spTgt spid="2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2400"/>
                                        <p:tgtEl>
                                          <p:spTgt spid="2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5" name="Shape 295"/>
        <p:cNvGrpSpPr/>
        <p:nvPr/>
      </p:nvGrpSpPr>
      <p:grpSpPr>
        <a:xfrm>
          <a:off x="0" y="0"/>
          <a:ext cx="0" cy="0"/>
          <a:chOff x="0" y="0"/>
          <a:chExt cx="0" cy="0"/>
        </a:xfrm>
      </p:grpSpPr>
      <p:sp>
        <p:nvSpPr>
          <p:cNvPr id="296" name="Google Shape;296;p29"/>
          <p:cNvSpPr txBox="1"/>
          <p:nvPr>
            <p:ph type="title"/>
          </p:nvPr>
        </p:nvSpPr>
        <p:spPr>
          <a:xfrm>
            <a:off x="1089900" y="175800"/>
            <a:ext cx="6964200" cy="648600"/>
          </a:xfrm>
          <a:prstGeom prst="rect">
            <a:avLst/>
          </a:prstGeom>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 sz="3600">
                <a:solidFill>
                  <a:srgbClr val="FFFFFF"/>
                </a:solidFill>
                <a:latin typeface="Roboto Slab"/>
                <a:ea typeface="Roboto Slab"/>
                <a:cs typeface="Roboto Slab"/>
                <a:sym typeface="Roboto Slab"/>
              </a:rPr>
              <a:t>Basic Matched Filtering (BMF)</a:t>
            </a:r>
            <a:endParaRPr b="1" sz="3600">
              <a:solidFill>
                <a:srgbClr val="FFFFFF"/>
              </a:solidFill>
              <a:latin typeface="Roboto Slab"/>
              <a:ea typeface="Roboto Slab"/>
              <a:cs typeface="Roboto Slab"/>
              <a:sym typeface="Roboto Slab"/>
            </a:endParaRPr>
          </a:p>
        </p:txBody>
      </p:sp>
      <p:sp>
        <p:nvSpPr>
          <p:cNvPr id="297" name="Google Shape;297;p29"/>
          <p:cNvSpPr txBox="1"/>
          <p:nvPr>
            <p:ph idx="12" type="sldNum"/>
          </p:nvPr>
        </p:nvSpPr>
        <p:spPr>
          <a:xfrm>
            <a:off x="8523541" y="6260831"/>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latin typeface="Roboto"/>
                <a:ea typeface="Roboto"/>
                <a:cs typeface="Roboto"/>
                <a:sym typeface="Roboto"/>
              </a:rPr>
              <a:t>‹#›</a:t>
            </a:fld>
            <a:endParaRPr>
              <a:latin typeface="Roboto"/>
              <a:ea typeface="Roboto"/>
              <a:cs typeface="Roboto"/>
              <a:sym typeface="Roboto"/>
            </a:endParaRPr>
          </a:p>
        </p:txBody>
      </p:sp>
      <p:grpSp>
        <p:nvGrpSpPr>
          <p:cNvPr id="298" name="Google Shape;298;p29"/>
          <p:cNvGrpSpPr/>
          <p:nvPr/>
        </p:nvGrpSpPr>
        <p:grpSpPr>
          <a:xfrm>
            <a:off x="1078750" y="3899550"/>
            <a:ext cx="5993438" cy="1303000"/>
            <a:chOff x="1113225" y="3869475"/>
            <a:chExt cx="5993438" cy="1303000"/>
          </a:xfrm>
        </p:grpSpPr>
        <p:sp>
          <p:nvSpPr>
            <p:cNvPr id="299" name="Google Shape;299;p29"/>
            <p:cNvSpPr txBox="1"/>
            <p:nvPr/>
          </p:nvSpPr>
          <p:spPr>
            <a:xfrm>
              <a:off x="1113225" y="3869475"/>
              <a:ext cx="3565500" cy="105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Roboto Slab"/>
                  <a:ea typeface="Roboto Slab"/>
                  <a:cs typeface="Roboto Slab"/>
                  <a:sym typeface="Roboto Slab"/>
                </a:rPr>
                <a:t>SNR</a:t>
              </a:r>
              <a:r>
                <a:rPr b="1" lang="en" sz="2400">
                  <a:latin typeface="Roboto Slab"/>
                  <a:ea typeface="Roboto Slab"/>
                  <a:cs typeface="Roboto Slab"/>
                  <a:sym typeface="Roboto Slab"/>
                </a:rPr>
                <a:t> at Eve:</a:t>
              </a:r>
              <a:endParaRPr b="1" sz="2400">
                <a:latin typeface="Roboto Slab"/>
                <a:ea typeface="Roboto Slab"/>
                <a:cs typeface="Roboto Slab"/>
                <a:sym typeface="Roboto Slab"/>
              </a:endParaRPr>
            </a:p>
          </p:txBody>
        </p:sp>
        <p:pic>
          <p:nvPicPr>
            <p:cNvPr id="300" name="Google Shape;300;p29"/>
            <p:cNvPicPr preferRelativeResize="0"/>
            <p:nvPr/>
          </p:nvPicPr>
          <p:blipFill>
            <a:blip r:embed="rId3">
              <a:alphaModFix/>
            </a:blip>
            <a:stretch>
              <a:fillRect/>
            </a:stretch>
          </p:blipFill>
          <p:spPr>
            <a:xfrm>
              <a:off x="2037338" y="4361375"/>
              <a:ext cx="5069326" cy="811100"/>
            </a:xfrm>
            <a:prstGeom prst="rect">
              <a:avLst/>
            </a:prstGeom>
            <a:noFill/>
            <a:ln>
              <a:noFill/>
            </a:ln>
          </p:spPr>
        </p:pic>
      </p:grpSp>
      <p:grpSp>
        <p:nvGrpSpPr>
          <p:cNvPr id="301" name="Google Shape;301;p29"/>
          <p:cNvGrpSpPr/>
          <p:nvPr/>
        </p:nvGrpSpPr>
        <p:grpSpPr>
          <a:xfrm>
            <a:off x="1023850" y="2253650"/>
            <a:ext cx="6534029" cy="1648025"/>
            <a:chOff x="1058325" y="2223575"/>
            <a:chExt cx="6534029" cy="1648025"/>
          </a:xfrm>
        </p:grpSpPr>
        <p:sp>
          <p:nvSpPr>
            <p:cNvPr id="302" name="Google Shape;302;p29"/>
            <p:cNvSpPr txBox="1"/>
            <p:nvPr/>
          </p:nvSpPr>
          <p:spPr>
            <a:xfrm>
              <a:off x="1058325" y="2223575"/>
              <a:ext cx="4105500" cy="84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Roboto Slab"/>
                  <a:ea typeface="Roboto Slab"/>
                  <a:cs typeface="Roboto Slab"/>
                  <a:sym typeface="Roboto Slab"/>
                </a:rPr>
                <a:t>Statistic at Eve</a:t>
              </a:r>
              <a:r>
                <a:rPr b="1" lang="en" sz="2400">
                  <a:latin typeface="Roboto Slab"/>
                  <a:ea typeface="Roboto Slab"/>
                  <a:cs typeface="Roboto Slab"/>
                  <a:sym typeface="Roboto Slab"/>
                </a:rPr>
                <a:t>:</a:t>
              </a:r>
              <a:endParaRPr b="1" sz="2400">
                <a:latin typeface="Roboto Slab"/>
                <a:ea typeface="Roboto Slab"/>
                <a:cs typeface="Roboto Slab"/>
                <a:sym typeface="Roboto Slab"/>
              </a:endParaRPr>
            </a:p>
          </p:txBody>
        </p:sp>
        <p:pic>
          <p:nvPicPr>
            <p:cNvPr id="303" name="Google Shape;303;p29"/>
            <p:cNvPicPr preferRelativeResize="0"/>
            <p:nvPr/>
          </p:nvPicPr>
          <p:blipFill>
            <a:blip r:embed="rId4">
              <a:alphaModFix/>
            </a:blip>
            <a:stretch>
              <a:fillRect/>
            </a:stretch>
          </p:blipFill>
          <p:spPr>
            <a:xfrm>
              <a:off x="2529928" y="2776850"/>
              <a:ext cx="5062426" cy="1094750"/>
            </a:xfrm>
            <a:prstGeom prst="rect">
              <a:avLst/>
            </a:prstGeom>
            <a:noFill/>
            <a:ln>
              <a:noFill/>
            </a:ln>
          </p:spPr>
        </p:pic>
      </p:grpSp>
      <p:sp>
        <p:nvSpPr>
          <p:cNvPr id="304" name="Google Shape;304;p29"/>
          <p:cNvSpPr txBox="1"/>
          <p:nvPr/>
        </p:nvSpPr>
        <p:spPr>
          <a:xfrm>
            <a:off x="1023850" y="1350650"/>
            <a:ext cx="3565500" cy="74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Roboto Slab"/>
                <a:ea typeface="Roboto Slab"/>
                <a:cs typeface="Roboto Slab"/>
                <a:sym typeface="Roboto Slab"/>
              </a:rPr>
              <a:t>SNR at Bob: </a:t>
            </a:r>
            <a:r>
              <a:rPr lang="en" sz="2400">
                <a:latin typeface="Roboto Slab"/>
                <a:ea typeface="Roboto Slab"/>
                <a:cs typeface="Roboto Slab"/>
                <a:sym typeface="Roboto Slab"/>
              </a:rPr>
              <a:t>No change</a:t>
            </a:r>
            <a:endParaRPr sz="2400">
              <a:latin typeface="Roboto Slab"/>
              <a:ea typeface="Roboto Slab"/>
              <a:cs typeface="Roboto Slab"/>
              <a:sym typeface="Roboto Slab"/>
            </a:endParaRPr>
          </a:p>
        </p:txBody>
      </p:sp>
      <p:grpSp>
        <p:nvGrpSpPr>
          <p:cNvPr id="305" name="Google Shape;305;p29"/>
          <p:cNvGrpSpPr/>
          <p:nvPr/>
        </p:nvGrpSpPr>
        <p:grpSpPr>
          <a:xfrm>
            <a:off x="1078746" y="5391650"/>
            <a:ext cx="7696991" cy="980079"/>
            <a:chOff x="1078746" y="5696450"/>
            <a:chExt cx="7696991" cy="980079"/>
          </a:xfrm>
        </p:grpSpPr>
        <p:pic>
          <p:nvPicPr>
            <p:cNvPr descr="\sqrt{2}v_1= \sqrt{2}\|\mathbf{a}_1\|^2\sim\chi^2(2N)" id="306" name="Google Shape;306;p29" title="MathEquation,#000000"/>
            <p:cNvPicPr preferRelativeResize="0"/>
            <p:nvPr/>
          </p:nvPicPr>
          <p:blipFill>
            <a:blip r:embed="rId5">
              <a:alphaModFix/>
            </a:blip>
            <a:stretch>
              <a:fillRect/>
            </a:stretch>
          </p:blipFill>
          <p:spPr>
            <a:xfrm>
              <a:off x="1078746" y="5696450"/>
              <a:ext cx="3077676" cy="357775"/>
            </a:xfrm>
            <a:prstGeom prst="rect">
              <a:avLst/>
            </a:prstGeom>
            <a:noFill/>
            <a:ln>
              <a:noFill/>
            </a:ln>
          </p:spPr>
        </p:pic>
        <p:pic>
          <p:nvPicPr>
            <p:cNvPr descr="\sqrt{2}v_2= \sqrt{2}\|{\mathbf{A}}_1^H\tilde{\mathbf{a}}_1\|^2\sim\chi^2(2(L-1))" id="307" name="Google Shape;307;p29" title="MathEquation,#000000"/>
            <p:cNvPicPr preferRelativeResize="0"/>
            <p:nvPr/>
          </p:nvPicPr>
          <p:blipFill>
            <a:blip r:embed="rId6">
              <a:alphaModFix/>
            </a:blip>
            <a:stretch>
              <a:fillRect/>
            </a:stretch>
          </p:blipFill>
          <p:spPr>
            <a:xfrm>
              <a:off x="4686875" y="5696450"/>
              <a:ext cx="4088862" cy="357775"/>
            </a:xfrm>
            <a:prstGeom prst="rect">
              <a:avLst/>
            </a:prstGeom>
            <a:noFill/>
            <a:ln>
              <a:noFill/>
            </a:ln>
          </p:spPr>
        </p:pic>
        <p:pic>
          <p:nvPicPr>
            <p:cNvPr descr="\sqrt{2}v_3= \sqrt{2}\|{\hat{\mathbf{B}}}^H\tilde{\mathbf{a}}_1\|^2\sim\chi^2(2M)" id="308" name="Google Shape;308;p29" title="MathEquation,#000000"/>
            <p:cNvPicPr preferRelativeResize="0"/>
            <p:nvPr/>
          </p:nvPicPr>
          <p:blipFill>
            <a:blip r:embed="rId7">
              <a:alphaModFix/>
            </a:blip>
            <a:stretch>
              <a:fillRect/>
            </a:stretch>
          </p:blipFill>
          <p:spPr>
            <a:xfrm>
              <a:off x="2860650" y="6253125"/>
              <a:ext cx="3565500" cy="423404"/>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2600"/>
                                        <p:tgtEl>
                                          <p:spTgt spid="3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2400"/>
                                        <p:tgtEl>
                                          <p:spTgt spid="3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2500"/>
                                        <p:tgtEl>
                                          <p:spTgt spid="2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5"/>
                                        </p:tgtEl>
                                        <p:attrNameLst>
                                          <p:attrName>style.visibility</p:attrName>
                                        </p:attrNameLst>
                                      </p:cBhvr>
                                      <p:to>
                                        <p:strVal val="visible"/>
                                      </p:to>
                                    </p:set>
                                    <p:animEffect filter="fade" transition="in">
                                      <p:cBhvr>
                                        <p:cTn dur="2400"/>
                                        <p:tgtEl>
                                          <p:spTgt spid="3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2" name="Shape 312"/>
        <p:cNvGrpSpPr/>
        <p:nvPr/>
      </p:nvGrpSpPr>
      <p:grpSpPr>
        <a:xfrm>
          <a:off x="0" y="0"/>
          <a:ext cx="0" cy="0"/>
          <a:chOff x="0" y="0"/>
          <a:chExt cx="0" cy="0"/>
        </a:xfrm>
      </p:grpSpPr>
      <p:sp>
        <p:nvSpPr>
          <p:cNvPr id="313" name="Google Shape;313;p30"/>
          <p:cNvSpPr txBox="1"/>
          <p:nvPr>
            <p:ph type="title"/>
          </p:nvPr>
        </p:nvSpPr>
        <p:spPr>
          <a:xfrm>
            <a:off x="2254500" y="76200"/>
            <a:ext cx="4635000" cy="657000"/>
          </a:xfrm>
          <a:prstGeom prst="rect">
            <a:avLst/>
          </a:prstGeom>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 sz="4800">
                <a:solidFill>
                  <a:srgbClr val="FFFFFF"/>
                </a:solidFill>
                <a:latin typeface="Roboto Slab"/>
                <a:ea typeface="Roboto Slab"/>
                <a:cs typeface="Roboto Slab"/>
                <a:sym typeface="Roboto Slab"/>
              </a:rPr>
              <a:t>CDF of Secrecy</a:t>
            </a:r>
            <a:endParaRPr b="1" sz="4800">
              <a:solidFill>
                <a:srgbClr val="FFFFFF"/>
              </a:solidFill>
              <a:latin typeface="Roboto Slab"/>
              <a:ea typeface="Roboto Slab"/>
              <a:cs typeface="Roboto Slab"/>
              <a:sym typeface="Roboto Slab"/>
            </a:endParaRPr>
          </a:p>
        </p:txBody>
      </p:sp>
      <p:sp>
        <p:nvSpPr>
          <p:cNvPr id="314" name="Google Shape;314;p30"/>
          <p:cNvSpPr txBox="1"/>
          <p:nvPr>
            <p:ph idx="12" type="sldNum"/>
          </p:nvPr>
        </p:nvSpPr>
        <p:spPr>
          <a:xfrm>
            <a:off x="8523541" y="6260831"/>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latin typeface="Roboto"/>
                <a:ea typeface="Roboto"/>
                <a:cs typeface="Roboto"/>
                <a:sym typeface="Roboto"/>
              </a:rPr>
              <a:t>‹#›</a:t>
            </a:fld>
            <a:endParaRPr>
              <a:latin typeface="Roboto"/>
              <a:ea typeface="Roboto"/>
              <a:cs typeface="Roboto"/>
              <a:sym typeface="Roboto"/>
            </a:endParaRPr>
          </a:p>
        </p:txBody>
      </p:sp>
      <p:grpSp>
        <p:nvGrpSpPr>
          <p:cNvPr id="315" name="Google Shape;315;p30"/>
          <p:cNvGrpSpPr/>
          <p:nvPr/>
        </p:nvGrpSpPr>
        <p:grpSpPr>
          <a:xfrm>
            <a:off x="1023850" y="1731650"/>
            <a:ext cx="7057063" cy="1055400"/>
            <a:chOff x="1023850" y="1426850"/>
            <a:chExt cx="7057063" cy="1055400"/>
          </a:xfrm>
        </p:grpSpPr>
        <p:sp>
          <p:nvSpPr>
            <p:cNvPr id="316" name="Google Shape;316;p30"/>
            <p:cNvSpPr txBox="1"/>
            <p:nvPr/>
          </p:nvSpPr>
          <p:spPr>
            <a:xfrm>
              <a:off x="1023850" y="1426850"/>
              <a:ext cx="3565500" cy="105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Roboto Slab"/>
                  <a:ea typeface="Roboto Slab"/>
                  <a:cs typeface="Roboto Slab"/>
                  <a:sym typeface="Roboto Slab"/>
                </a:rPr>
                <a:t>CDF of Secrecy:</a:t>
              </a:r>
              <a:endParaRPr sz="2400">
                <a:latin typeface="Roboto Slab"/>
                <a:ea typeface="Roboto Slab"/>
                <a:cs typeface="Roboto Slab"/>
                <a:sym typeface="Roboto Slab"/>
              </a:endParaRPr>
            </a:p>
          </p:txBody>
        </p:sp>
        <p:pic>
          <p:nvPicPr>
            <p:cNvPr descr="F_S(s)=\mathcal{P}\{S\leq s |\lambda_1  \}=\mathcal{P}\{v_1-W_1v_2-W_2v_3-W_3 \geq 0 |\lambda_1  \}" id="317" name="Google Shape;317;p30" title="MathEquation,#000000"/>
            <p:cNvPicPr preferRelativeResize="0"/>
            <p:nvPr/>
          </p:nvPicPr>
          <p:blipFill>
            <a:blip r:embed="rId3">
              <a:alphaModFix/>
            </a:blip>
            <a:stretch>
              <a:fillRect/>
            </a:stretch>
          </p:blipFill>
          <p:spPr>
            <a:xfrm>
              <a:off x="1063087" y="2061590"/>
              <a:ext cx="7017826" cy="324575"/>
            </a:xfrm>
            <a:prstGeom prst="rect">
              <a:avLst/>
            </a:prstGeom>
            <a:noFill/>
            <a:ln>
              <a:noFill/>
            </a:ln>
          </p:spPr>
        </p:pic>
      </p:grpSp>
      <p:grpSp>
        <p:nvGrpSpPr>
          <p:cNvPr id="318" name="Google Shape;318;p30"/>
          <p:cNvGrpSpPr/>
          <p:nvPr/>
        </p:nvGrpSpPr>
        <p:grpSpPr>
          <a:xfrm>
            <a:off x="2967125" y="2897400"/>
            <a:ext cx="2940626" cy="2780325"/>
            <a:chOff x="2967125" y="2897400"/>
            <a:chExt cx="2940626" cy="2780325"/>
          </a:xfrm>
        </p:grpSpPr>
        <p:pic>
          <p:nvPicPr>
            <p:cNvPr descr="W_1=\frac{  (1-\phi) (\frac{\phi \lambda_1 P_A }{1+ \rho   P_B }-2^s+1)}{(L-1)(2^s\phi)}," id="319" name="Google Shape;319;p30" title="MathEquation,#000000"/>
            <p:cNvPicPr preferRelativeResize="0"/>
            <p:nvPr/>
          </p:nvPicPr>
          <p:blipFill>
            <a:blip r:embed="rId4">
              <a:alphaModFix/>
            </a:blip>
            <a:stretch>
              <a:fillRect/>
            </a:stretch>
          </p:blipFill>
          <p:spPr>
            <a:xfrm>
              <a:off x="2967125" y="2897400"/>
              <a:ext cx="2940626" cy="786625"/>
            </a:xfrm>
            <a:prstGeom prst="rect">
              <a:avLst/>
            </a:prstGeom>
            <a:noFill/>
            <a:ln>
              <a:noFill/>
            </a:ln>
          </p:spPr>
        </p:pic>
        <p:pic>
          <p:nvPicPr>
            <p:cNvPr descr="W_2=\frac{b P_B (\frac{\phi \lambda_1 P_A }{1+ \rho   P_B }-2^s+1)}{n(2^s\phi P_A a)}," id="320" name="Google Shape;320;p30" title="MathEquation,#000000"/>
            <p:cNvPicPr preferRelativeResize="0"/>
            <p:nvPr/>
          </p:nvPicPr>
          <p:blipFill>
            <a:blip r:embed="rId5">
              <a:alphaModFix/>
            </a:blip>
            <a:stretch>
              <a:fillRect/>
            </a:stretch>
          </p:blipFill>
          <p:spPr>
            <a:xfrm>
              <a:off x="3063413" y="3894250"/>
              <a:ext cx="2748044" cy="786625"/>
            </a:xfrm>
            <a:prstGeom prst="rect">
              <a:avLst/>
            </a:prstGeom>
            <a:noFill/>
            <a:ln>
              <a:noFill/>
            </a:ln>
          </p:spPr>
        </p:pic>
        <p:pic>
          <p:nvPicPr>
            <p:cNvPr descr="W_3=\frac{(\frac{\phi \lambda_1 P_A }{1+ \rho   P_B }-2^s+1)}{(2^s\phi P_A a)}" id="321" name="Google Shape;321;p30" title="MathEquation,#000000"/>
            <p:cNvPicPr preferRelativeResize="0"/>
            <p:nvPr/>
          </p:nvPicPr>
          <p:blipFill>
            <a:blip r:embed="rId6">
              <a:alphaModFix/>
            </a:blip>
            <a:stretch>
              <a:fillRect/>
            </a:stretch>
          </p:blipFill>
          <p:spPr>
            <a:xfrm>
              <a:off x="3284875" y="4891100"/>
              <a:ext cx="2305124" cy="786625"/>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5"/>
                                        </p:tgtEl>
                                        <p:attrNameLst>
                                          <p:attrName>style.visibility</p:attrName>
                                        </p:attrNameLst>
                                      </p:cBhvr>
                                      <p:to>
                                        <p:strVal val="visible"/>
                                      </p:to>
                                    </p:set>
                                    <p:animEffect filter="fade" transition="in">
                                      <p:cBhvr>
                                        <p:cTn dur="2700"/>
                                        <p:tgtEl>
                                          <p:spTgt spid="315"/>
                                        </p:tgtEl>
                                      </p:cBhvr>
                                    </p:animEffect>
                                  </p:childTnLst>
                                </p:cTn>
                              </p:par>
                              <p:par>
                                <p:cTn fill="hold" nodeType="withEffect" presetClass="entr" presetID="10" presetSubtype="0">
                                  <p:stCondLst>
                                    <p:cond delay="0"/>
                                  </p:stCondLst>
                                  <p:childTnLst>
                                    <p:set>
                                      <p:cBhvr>
                                        <p:cTn dur="1" fill="hold">
                                          <p:stCondLst>
                                            <p:cond delay="0"/>
                                          </p:stCondLst>
                                        </p:cTn>
                                        <p:tgtEl>
                                          <p:spTgt spid="318"/>
                                        </p:tgtEl>
                                        <p:attrNameLst>
                                          <p:attrName>style.visibility</p:attrName>
                                        </p:attrNameLst>
                                      </p:cBhvr>
                                      <p:to>
                                        <p:strVal val="visible"/>
                                      </p:to>
                                    </p:set>
                                    <p:animEffect filter="fade" transition="in">
                                      <p:cBhvr>
                                        <p:cTn dur="2600"/>
                                        <p:tgtEl>
                                          <p:spTgt spid="3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5" name="Shape 325"/>
        <p:cNvGrpSpPr/>
        <p:nvPr/>
      </p:nvGrpSpPr>
      <p:grpSpPr>
        <a:xfrm>
          <a:off x="0" y="0"/>
          <a:ext cx="0" cy="0"/>
          <a:chOff x="0" y="0"/>
          <a:chExt cx="0" cy="0"/>
        </a:xfrm>
      </p:grpSpPr>
      <p:sp>
        <p:nvSpPr>
          <p:cNvPr id="326" name="Google Shape;326;p31"/>
          <p:cNvSpPr txBox="1"/>
          <p:nvPr>
            <p:ph idx="12" type="sldNum"/>
          </p:nvPr>
        </p:nvSpPr>
        <p:spPr>
          <a:xfrm>
            <a:off x="8523541" y="6260831"/>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latin typeface="Roboto"/>
                <a:ea typeface="Roboto"/>
                <a:cs typeface="Roboto"/>
                <a:sym typeface="Roboto"/>
              </a:rPr>
              <a:t>‹#›</a:t>
            </a:fld>
            <a:endParaRPr>
              <a:latin typeface="Roboto"/>
              <a:ea typeface="Roboto"/>
              <a:cs typeface="Roboto"/>
              <a:sym typeface="Roboto"/>
            </a:endParaRPr>
          </a:p>
        </p:txBody>
      </p:sp>
      <p:grpSp>
        <p:nvGrpSpPr>
          <p:cNvPr id="327" name="Google Shape;327;p31"/>
          <p:cNvGrpSpPr/>
          <p:nvPr/>
        </p:nvGrpSpPr>
        <p:grpSpPr>
          <a:xfrm>
            <a:off x="843350" y="1742250"/>
            <a:ext cx="6480088" cy="2459300"/>
            <a:chOff x="843350" y="2656650"/>
            <a:chExt cx="6480088" cy="2459300"/>
          </a:xfrm>
        </p:grpSpPr>
        <p:pic>
          <p:nvPicPr>
            <p:cNvPr id="328" name="Google Shape;328;p31"/>
            <p:cNvPicPr preferRelativeResize="0"/>
            <p:nvPr/>
          </p:nvPicPr>
          <p:blipFill>
            <a:blip r:embed="rId3">
              <a:alphaModFix/>
            </a:blip>
            <a:stretch>
              <a:fillRect/>
            </a:stretch>
          </p:blipFill>
          <p:spPr>
            <a:xfrm>
              <a:off x="1820564" y="3181650"/>
              <a:ext cx="5502874" cy="1934300"/>
            </a:xfrm>
            <a:prstGeom prst="rect">
              <a:avLst/>
            </a:prstGeom>
            <a:noFill/>
            <a:ln>
              <a:noFill/>
            </a:ln>
          </p:spPr>
        </p:pic>
        <p:sp>
          <p:nvSpPr>
            <p:cNvPr id="329" name="Google Shape;329;p31"/>
            <p:cNvSpPr txBox="1"/>
            <p:nvPr/>
          </p:nvSpPr>
          <p:spPr>
            <a:xfrm>
              <a:off x="843350" y="2656650"/>
              <a:ext cx="2974500" cy="52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Roboto Slab"/>
                  <a:ea typeface="Roboto Slab"/>
                  <a:cs typeface="Roboto Slab"/>
                  <a:sym typeface="Roboto Slab"/>
                </a:rPr>
                <a:t>CDF of Secrecy:</a:t>
              </a:r>
              <a:endParaRPr b="1" sz="2400">
                <a:latin typeface="Roboto Slab"/>
                <a:ea typeface="Roboto Slab"/>
                <a:cs typeface="Roboto Slab"/>
                <a:sym typeface="Roboto Slab"/>
              </a:endParaRPr>
            </a:p>
          </p:txBody>
        </p:sp>
      </p:grpSp>
      <p:grpSp>
        <p:nvGrpSpPr>
          <p:cNvPr id="330" name="Google Shape;330;p31"/>
          <p:cNvGrpSpPr/>
          <p:nvPr/>
        </p:nvGrpSpPr>
        <p:grpSpPr>
          <a:xfrm>
            <a:off x="963325" y="4353950"/>
            <a:ext cx="4045936" cy="1083500"/>
            <a:chOff x="963325" y="4353950"/>
            <a:chExt cx="4045936" cy="1083500"/>
          </a:xfrm>
        </p:grpSpPr>
        <p:sp>
          <p:nvSpPr>
            <p:cNvPr id="331" name="Google Shape;331;p31"/>
            <p:cNvSpPr txBox="1"/>
            <p:nvPr/>
          </p:nvSpPr>
          <p:spPr>
            <a:xfrm>
              <a:off x="963325" y="4353950"/>
              <a:ext cx="3171000" cy="52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Roboto Slab"/>
                  <a:ea typeface="Roboto Slab"/>
                  <a:cs typeface="Roboto Slab"/>
                  <a:sym typeface="Roboto Slab"/>
                </a:rPr>
                <a:t>Objective Function</a:t>
              </a:r>
              <a:r>
                <a:rPr b="1" lang="en" sz="2400">
                  <a:latin typeface="Roboto Slab"/>
                  <a:ea typeface="Roboto Slab"/>
                  <a:cs typeface="Roboto Slab"/>
                  <a:sym typeface="Roboto Slab"/>
                </a:rPr>
                <a:t>:</a:t>
              </a:r>
              <a:endParaRPr b="1" sz="2400">
                <a:latin typeface="Roboto Slab"/>
                <a:ea typeface="Roboto Slab"/>
                <a:cs typeface="Roboto Slab"/>
                <a:sym typeface="Roboto Slab"/>
              </a:endParaRPr>
            </a:p>
          </p:txBody>
        </p:sp>
        <p:pic>
          <p:nvPicPr>
            <p:cNvPr descr="F_S(s_0)" id="332" name="Google Shape;332;p31" title="MathEquation,#000000"/>
            <p:cNvPicPr preferRelativeResize="0"/>
            <p:nvPr/>
          </p:nvPicPr>
          <p:blipFill>
            <a:blip r:embed="rId4">
              <a:alphaModFix/>
            </a:blip>
            <a:stretch>
              <a:fillRect/>
            </a:stretch>
          </p:blipFill>
          <p:spPr>
            <a:xfrm>
              <a:off x="4032925" y="5031050"/>
              <a:ext cx="976336" cy="406400"/>
            </a:xfrm>
            <a:prstGeom prst="rect">
              <a:avLst/>
            </a:prstGeom>
            <a:noFill/>
            <a:ln>
              <a:noFill/>
            </a:ln>
          </p:spPr>
        </p:pic>
      </p:grpSp>
      <p:sp>
        <p:nvSpPr>
          <p:cNvPr id="333" name="Google Shape;333;p31"/>
          <p:cNvSpPr txBox="1"/>
          <p:nvPr>
            <p:ph type="title"/>
          </p:nvPr>
        </p:nvSpPr>
        <p:spPr>
          <a:xfrm>
            <a:off x="1497600" y="70575"/>
            <a:ext cx="6148800" cy="773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3600">
                <a:solidFill>
                  <a:srgbClr val="FFFFFF"/>
                </a:solidFill>
                <a:latin typeface="Roboto Slab"/>
                <a:ea typeface="Roboto Slab"/>
                <a:cs typeface="Roboto Slab"/>
                <a:sym typeface="Roboto Slab"/>
              </a:rPr>
              <a:t>Deterministic</a:t>
            </a:r>
            <a:r>
              <a:rPr b="1" lang="en" sz="3600">
                <a:solidFill>
                  <a:srgbClr val="FFFFFF"/>
                </a:solidFill>
                <a:latin typeface="Roboto Slab"/>
                <a:ea typeface="Roboto Slab"/>
                <a:cs typeface="Roboto Slab"/>
                <a:sym typeface="Roboto Slab"/>
              </a:rPr>
              <a:t> Optimization</a:t>
            </a:r>
            <a:endParaRPr b="1" sz="3600">
              <a:solidFill>
                <a:srgbClr val="FFFFFF"/>
              </a:solidFill>
              <a:latin typeface="Roboto Slab"/>
              <a:ea typeface="Roboto Slab"/>
              <a:cs typeface="Roboto Slab"/>
              <a:sym typeface="Roboto Slab"/>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7"/>
                                        </p:tgtEl>
                                        <p:attrNameLst>
                                          <p:attrName>style.visibility</p:attrName>
                                        </p:attrNameLst>
                                      </p:cBhvr>
                                      <p:to>
                                        <p:strVal val="visible"/>
                                      </p:to>
                                    </p:set>
                                    <p:animEffect filter="fade" transition="in">
                                      <p:cBhvr>
                                        <p:cTn dur="2600"/>
                                        <p:tgtEl>
                                          <p:spTgt spid="3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2600"/>
                                        <p:tgtEl>
                                          <p:spTgt spid="3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7" name="Shape 337"/>
        <p:cNvGrpSpPr/>
        <p:nvPr/>
      </p:nvGrpSpPr>
      <p:grpSpPr>
        <a:xfrm>
          <a:off x="0" y="0"/>
          <a:ext cx="0" cy="0"/>
          <a:chOff x="0" y="0"/>
          <a:chExt cx="0" cy="0"/>
        </a:xfrm>
      </p:grpSpPr>
      <p:sp>
        <p:nvSpPr>
          <p:cNvPr id="338" name="Google Shape;338;p32"/>
          <p:cNvSpPr txBox="1"/>
          <p:nvPr>
            <p:ph idx="12" type="sldNum"/>
          </p:nvPr>
        </p:nvSpPr>
        <p:spPr>
          <a:xfrm>
            <a:off x="8523541" y="6260831"/>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latin typeface="Roboto"/>
                <a:ea typeface="Roboto"/>
                <a:cs typeface="Roboto"/>
                <a:sym typeface="Roboto"/>
              </a:rPr>
              <a:t>‹#›</a:t>
            </a:fld>
            <a:endParaRPr>
              <a:latin typeface="Roboto"/>
              <a:ea typeface="Roboto"/>
              <a:cs typeface="Roboto"/>
              <a:sym typeface="Roboto"/>
            </a:endParaRPr>
          </a:p>
        </p:txBody>
      </p:sp>
      <p:grpSp>
        <p:nvGrpSpPr>
          <p:cNvPr id="339" name="Google Shape;339;p32"/>
          <p:cNvGrpSpPr/>
          <p:nvPr/>
        </p:nvGrpSpPr>
        <p:grpSpPr>
          <a:xfrm>
            <a:off x="956475" y="1585225"/>
            <a:ext cx="5599926" cy="2874800"/>
            <a:chOff x="956475" y="1585225"/>
            <a:chExt cx="5599926" cy="2874800"/>
          </a:xfrm>
        </p:grpSpPr>
        <p:sp>
          <p:nvSpPr>
            <p:cNvPr id="340" name="Google Shape;340;p32"/>
            <p:cNvSpPr txBox="1"/>
            <p:nvPr/>
          </p:nvSpPr>
          <p:spPr>
            <a:xfrm>
              <a:off x="956475" y="1585225"/>
              <a:ext cx="3708000" cy="73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Roboto Slab"/>
                  <a:ea typeface="Roboto Slab"/>
                  <a:cs typeface="Roboto Slab"/>
                  <a:sym typeface="Roboto Slab"/>
                </a:rPr>
                <a:t>Optimization Problem</a:t>
              </a:r>
              <a:r>
                <a:rPr b="1" lang="en" sz="2400">
                  <a:latin typeface="Roboto Slab"/>
                  <a:ea typeface="Roboto Slab"/>
                  <a:cs typeface="Roboto Slab"/>
                  <a:sym typeface="Roboto Slab"/>
                </a:rPr>
                <a:t>:</a:t>
              </a:r>
              <a:endParaRPr b="1" sz="2400">
                <a:latin typeface="Roboto Slab"/>
                <a:ea typeface="Roboto Slab"/>
                <a:cs typeface="Roboto Slab"/>
                <a:sym typeface="Roboto Slab"/>
              </a:endParaRPr>
            </a:p>
          </p:txBody>
        </p:sp>
        <p:grpSp>
          <p:nvGrpSpPr>
            <p:cNvPr id="341" name="Google Shape;341;p32"/>
            <p:cNvGrpSpPr/>
            <p:nvPr/>
          </p:nvGrpSpPr>
          <p:grpSpPr>
            <a:xfrm>
              <a:off x="3520925" y="2369126"/>
              <a:ext cx="3035476" cy="2090899"/>
              <a:chOff x="3520925" y="3588326"/>
              <a:chExt cx="3035476" cy="2090899"/>
            </a:xfrm>
          </p:grpSpPr>
          <p:pic>
            <p:nvPicPr>
              <p:cNvPr id="342" name="Google Shape;342;p32"/>
              <p:cNvPicPr preferRelativeResize="0"/>
              <p:nvPr/>
            </p:nvPicPr>
            <p:blipFill>
              <a:blip r:embed="rId3">
                <a:alphaModFix/>
              </a:blip>
              <a:stretch>
                <a:fillRect/>
              </a:stretch>
            </p:blipFill>
            <p:spPr>
              <a:xfrm>
                <a:off x="3520925" y="3588326"/>
                <a:ext cx="1669826" cy="832824"/>
              </a:xfrm>
              <a:prstGeom prst="rect">
                <a:avLst/>
              </a:prstGeom>
              <a:noFill/>
              <a:ln>
                <a:noFill/>
              </a:ln>
            </p:spPr>
          </p:pic>
          <p:pic>
            <p:nvPicPr>
              <p:cNvPr id="343" name="Google Shape;343;p32"/>
              <p:cNvPicPr preferRelativeResize="0"/>
              <p:nvPr/>
            </p:nvPicPr>
            <p:blipFill>
              <a:blip r:embed="rId4">
                <a:alphaModFix/>
              </a:blip>
              <a:stretch>
                <a:fillRect/>
              </a:stretch>
            </p:blipFill>
            <p:spPr>
              <a:xfrm>
                <a:off x="3520925" y="4502975"/>
                <a:ext cx="3035476" cy="1176250"/>
              </a:xfrm>
              <a:prstGeom prst="rect">
                <a:avLst/>
              </a:prstGeom>
              <a:noFill/>
              <a:ln>
                <a:noFill/>
              </a:ln>
            </p:spPr>
          </p:pic>
        </p:grpSp>
      </p:grpSp>
      <p:sp>
        <p:nvSpPr>
          <p:cNvPr id="344" name="Google Shape;344;p32"/>
          <p:cNvSpPr txBox="1"/>
          <p:nvPr>
            <p:ph type="title"/>
          </p:nvPr>
        </p:nvSpPr>
        <p:spPr>
          <a:xfrm>
            <a:off x="639975" y="76200"/>
            <a:ext cx="7942800" cy="73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3600">
                <a:solidFill>
                  <a:srgbClr val="FFFFFF"/>
                </a:solidFill>
                <a:latin typeface="Roboto Slab"/>
                <a:ea typeface="Roboto Slab"/>
                <a:cs typeface="Roboto Slab"/>
                <a:sym typeface="Roboto Slab"/>
              </a:rPr>
              <a:t>Deterministic Optimization (cont. 1)</a:t>
            </a:r>
            <a:endParaRPr b="1" sz="3600">
              <a:solidFill>
                <a:srgbClr val="FFFFFF"/>
              </a:solidFill>
              <a:latin typeface="Roboto Slab"/>
              <a:ea typeface="Roboto Slab"/>
              <a:cs typeface="Roboto Slab"/>
              <a:sym typeface="Roboto Slab"/>
            </a:endParaRPr>
          </a:p>
        </p:txBody>
      </p:sp>
      <p:sp>
        <p:nvSpPr>
          <p:cNvPr id="345" name="Google Shape;345;p32"/>
          <p:cNvSpPr txBox="1"/>
          <p:nvPr/>
        </p:nvSpPr>
        <p:spPr>
          <a:xfrm>
            <a:off x="932325" y="4581325"/>
            <a:ext cx="7510500" cy="1421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400">
                <a:latin typeface="Roboto Slab"/>
                <a:ea typeface="Roboto Slab"/>
                <a:cs typeface="Roboto Slab"/>
                <a:sym typeface="Roboto Slab"/>
              </a:rPr>
              <a:t>We make use of projected gradient descent.</a:t>
            </a:r>
            <a:endParaRPr b="1" sz="2400">
              <a:latin typeface="Roboto Slab"/>
              <a:ea typeface="Roboto Slab"/>
              <a:cs typeface="Roboto Slab"/>
              <a:sym typeface="Roboto Slab"/>
            </a:endParaRPr>
          </a:p>
          <a:p>
            <a:pPr indent="0" lvl="0" marL="0" rtl="0" algn="l">
              <a:spcBef>
                <a:spcPts val="0"/>
              </a:spcBef>
              <a:spcAft>
                <a:spcPts val="0"/>
              </a:spcAft>
              <a:buNone/>
            </a:pPr>
            <a:r>
              <a:rPr b="1" lang="en" sz="2400">
                <a:latin typeface="Roboto Slab"/>
                <a:ea typeface="Roboto Slab"/>
                <a:cs typeface="Roboto Slab"/>
                <a:sym typeface="Roboto Slab"/>
              </a:rPr>
              <a:t>Make sure we don’t step out of feasible set.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9"/>
                                        </p:tgtEl>
                                        <p:attrNameLst>
                                          <p:attrName>style.visibility</p:attrName>
                                        </p:attrNameLst>
                                      </p:cBhvr>
                                      <p:to>
                                        <p:strVal val="visible"/>
                                      </p:to>
                                    </p:set>
                                    <p:animEffect filter="fade" transition="in">
                                      <p:cBhvr>
                                        <p:cTn dur="2500"/>
                                        <p:tgtEl>
                                          <p:spTgt spid="3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5"/>
                                        </p:tgtEl>
                                        <p:attrNameLst>
                                          <p:attrName>style.visibility</p:attrName>
                                        </p:attrNameLst>
                                      </p:cBhvr>
                                      <p:to>
                                        <p:strVal val="visible"/>
                                      </p:to>
                                    </p:set>
                                    <p:animEffect filter="fade" transition="in">
                                      <p:cBhvr>
                                        <p:cTn dur="2500"/>
                                        <p:tgtEl>
                                          <p:spTgt spid="3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9" name="Shape 349"/>
        <p:cNvGrpSpPr/>
        <p:nvPr/>
      </p:nvGrpSpPr>
      <p:grpSpPr>
        <a:xfrm>
          <a:off x="0" y="0"/>
          <a:ext cx="0" cy="0"/>
          <a:chOff x="0" y="0"/>
          <a:chExt cx="0" cy="0"/>
        </a:xfrm>
      </p:grpSpPr>
      <p:sp>
        <p:nvSpPr>
          <p:cNvPr id="350" name="Google Shape;350;p33"/>
          <p:cNvSpPr txBox="1"/>
          <p:nvPr>
            <p:ph idx="12" type="sldNum"/>
          </p:nvPr>
        </p:nvSpPr>
        <p:spPr>
          <a:xfrm>
            <a:off x="8523541" y="6260831"/>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latin typeface="Roboto"/>
                <a:ea typeface="Roboto"/>
                <a:cs typeface="Roboto"/>
                <a:sym typeface="Roboto"/>
              </a:rPr>
              <a:t>‹#›</a:t>
            </a:fld>
            <a:endParaRPr>
              <a:latin typeface="Roboto"/>
              <a:ea typeface="Roboto"/>
              <a:cs typeface="Roboto"/>
              <a:sym typeface="Roboto"/>
            </a:endParaRPr>
          </a:p>
        </p:txBody>
      </p:sp>
      <p:sp>
        <p:nvSpPr>
          <p:cNvPr id="351" name="Google Shape;351;p33"/>
          <p:cNvSpPr txBox="1"/>
          <p:nvPr/>
        </p:nvSpPr>
        <p:spPr>
          <a:xfrm>
            <a:off x="1406850" y="-76275"/>
            <a:ext cx="6330300" cy="109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rgbClr val="FFFFFF"/>
                </a:solidFill>
                <a:latin typeface="Roboto Slab"/>
                <a:ea typeface="Roboto Slab"/>
                <a:cs typeface="Roboto Slab"/>
                <a:sym typeface="Roboto Slab"/>
              </a:rPr>
              <a:t>Results for OMF at Eve</a:t>
            </a:r>
            <a:endParaRPr b="1" sz="3600">
              <a:solidFill>
                <a:srgbClr val="FFFFFF"/>
              </a:solidFill>
              <a:latin typeface="Roboto Slab"/>
              <a:ea typeface="Roboto Slab"/>
              <a:cs typeface="Roboto Slab"/>
              <a:sym typeface="Roboto Slab"/>
            </a:endParaRPr>
          </a:p>
        </p:txBody>
      </p:sp>
      <p:grpSp>
        <p:nvGrpSpPr>
          <p:cNvPr id="352" name="Google Shape;352;p33"/>
          <p:cNvGrpSpPr/>
          <p:nvPr/>
        </p:nvGrpSpPr>
        <p:grpSpPr>
          <a:xfrm>
            <a:off x="457000" y="1163538"/>
            <a:ext cx="8229989" cy="4302331"/>
            <a:chOff x="457000" y="1392138"/>
            <a:chExt cx="8229989" cy="4302331"/>
          </a:xfrm>
        </p:grpSpPr>
        <p:pic>
          <p:nvPicPr>
            <p:cNvPr id="353" name="Google Shape;353;p33"/>
            <p:cNvPicPr preferRelativeResize="0"/>
            <p:nvPr/>
          </p:nvPicPr>
          <p:blipFill rotWithShape="1">
            <a:blip r:embed="rId3">
              <a:alphaModFix/>
            </a:blip>
            <a:srcRect b="0" l="767" r="777" t="0"/>
            <a:stretch/>
          </p:blipFill>
          <p:spPr>
            <a:xfrm>
              <a:off x="457000" y="1392138"/>
              <a:ext cx="8229989" cy="4073735"/>
            </a:xfrm>
            <a:prstGeom prst="rect">
              <a:avLst/>
            </a:prstGeom>
            <a:noFill/>
            <a:ln>
              <a:noFill/>
            </a:ln>
          </p:spPr>
        </p:pic>
        <p:pic>
          <p:nvPicPr>
            <p:cNvPr descr="P_A (dB)" id="354" name="Google Shape;354;p33" title="MathEquation,#000000"/>
            <p:cNvPicPr preferRelativeResize="0"/>
            <p:nvPr/>
          </p:nvPicPr>
          <p:blipFill>
            <a:blip r:embed="rId4">
              <a:alphaModFix/>
            </a:blip>
            <a:stretch>
              <a:fillRect/>
            </a:stretch>
          </p:blipFill>
          <p:spPr>
            <a:xfrm>
              <a:off x="4256688" y="5465869"/>
              <a:ext cx="630620" cy="228600"/>
            </a:xfrm>
            <a:prstGeom prst="rect">
              <a:avLst/>
            </a:prstGeom>
            <a:noFill/>
            <a:ln>
              <a:noFill/>
            </a:ln>
          </p:spPr>
        </p:pic>
      </p:grpSp>
      <p:sp>
        <p:nvSpPr>
          <p:cNvPr id="355" name="Google Shape;355;p33"/>
          <p:cNvSpPr txBox="1"/>
          <p:nvPr/>
        </p:nvSpPr>
        <p:spPr>
          <a:xfrm>
            <a:off x="1495775" y="5613400"/>
            <a:ext cx="3739500" cy="84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1800"/>
              <a:t>L=M=N=4</a:t>
            </a:r>
            <a:endParaRPr b="1" i="1" sz="1800"/>
          </a:p>
          <a:p>
            <a:pPr indent="0" lvl="0" marL="0" rtl="0" algn="l">
              <a:spcBef>
                <a:spcPts val="0"/>
              </a:spcBef>
              <a:spcAft>
                <a:spcPts val="0"/>
              </a:spcAft>
              <a:buNone/>
            </a:pPr>
            <a:r>
              <a:rPr b="1" i="1" lang="en" sz="1800"/>
              <a:t>Number of realizations: 10000</a:t>
            </a:r>
            <a:endParaRPr b="1" i="1" sz="1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Google Shape;95;p16"/>
          <p:cNvSpPr txBox="1"/>
          <p:nvPr>
            <p:ph idx="12" type="sldNum"/>
          </p:nvPr>
        </p:nvSpPr>
        <p:spPr>
          <a:xfrm>
            <a:off x="8523541" y="6260831"/>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sp>
        <p:nvSpPr>
          <p:cNvPr id="96" name="Google Shape;96;p16"/>
          <p:cNvSpPr txBox="1"/>
          <p:nvPr/>
        </p:nvSpPr>
        <p:spPr>
          <a:xfrm>
            <a:off x="2098350" y="-155225"/>
            <a:ext cx="4947300" cy="1148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n" sz="4800">
                <a:solidFill>
                  <a:srgbClr val="FFFFFF"/>
                </a:solidFill>
                <a:latin typeface="Roboto Slab"/>
                <a:ea typeface="Roboto Slab"/>
                <a:cs typeface="Roboto Slab"/>
                <a:sym typeface="Roboto Slab"/>
              </a:rPr>
              <a:t>Overview</a:t>
            </a:r>
            <a:endParaRPr b="1" sz="4800">
              <a:solidFill>
                <a:srgbClr val="FFFFFF"/>
              </a:solidFill>
              <a:latin typeface="Roboto Slab"/>
              <a:ea typeface="Roboto Slab"/>
              <a:cs typeface="Roboto Slab"/>
              <a:sym typeface="Roboto Slab"/>
            </a:endParaRPr>
          </a:p>
        </p:txBody>
      </p:sp>
      <p:sp>
        <p:nvSpPr>
          <p:cNvPr id="97" name="Google Shape;97;p16"/>
          <p:cNvSpPr txBox="1"/>
          <p:nvPr>
            <p:ph idx="4294967295" type="subTitle"/>
          </p:nvPr>
        </p:nvSpPr>
        <p:spPr>
          <a:xfrm>
            <a:off x="1127400" y="1940400"/>
            <a:ext cx="6889200" cy="2977200"/>
          </a:xfrm>
          <a:prstGeom prst="rect">
            <a:avLst/>
          </a:prstGeom>
          <a:ln>
            <a:noFill/>
          </a:ln>
        </p:spPr>
        <p:txBody>
          <a:bodyPr anchorCtr="0" anchor="t" bIns="91425" lIns="91425" spcFirstLastPara="1" rIns="91425" wrap="square" tIns="91425">
            <a:noAutofit/>
          </a:bodyPr>
          <a:lstStyle/>
          <a:p>
            <a:pPr indent="-419100" lvl="0" marL="457200" rtl="0" algn="l">
              <a:lnSpc>
                <a:spcPct val="115000"/>
              </a:lnSpc>
              <a:spcBef>
                <a:spcPts val="600"/>
              </a:spcBef>
              <a:spcAft>
                <a:spcPts val="0"/>
              </a:spcAft>
              <a:buClr>
                <a:srgbClr val="000000"/>
              </a:buClr>
              <a:buSzPts val="3000"/>
              <a:buFont typeface="Arial"/>
              <a:buChar char="●"/>
            </a:pPr>
            <a:r>
              <a:rPr lang="en" sz="3000">
                <a:solidFill>
                  <a:srgbClr val="000000"/>
                </a:solidFill>
                <a:latin typeface="Arial"/>
                <a:ea typeface="Arial"/>
                <a:cs typeface="Arial"/>
                <a:sym typeface="Arial"/>
              </a:rPr>
              <a:t>The setup and goal</a:t>
            </a:r>
            <a:endParaRPr sz="3000">
              <a:solidFill>
                <a:srgbClr val="000000"/>
              </a:solidFill>
              <a:latin typeface="Arial"/>
              <a:ea typeface="Arial"/>
              <a:cs typeface="Arial"/>
              <a:sym typeface="Arial"/>
            </a:endParaRPr>
          </a:p>
          <a:p>
            <a:pPr indent="-419100" lvl="0" marL="457200" rtl="0" algn="l">
              <a:lnSpc>
                <a:spcPct val="115000"/>
              </a:lnSpc>
              <a:spcBef>
                <a:spcPts val="0"/>
              </a:spcBef>
              <a:spcAft>
                <a:spcPts val="0"/>
              </a:spcAft>
              <a:buClr>
                <a:srgbClr val="000000"/>
              </a:buClr>
              <a:buSzPts val="3000"/>
              <a:buFont typeface="Arial"/>
              <a:buChar char="●"/>
            </a:pPr>
            <a:r>
              <a:rPr lang="en" sz="3000">
                <a:solidFill>
                  <a:srgbClr val="000000"/>
                </a:solidFill>
                <a:latin typeface="Arial"/>
                <a:ea typeface="Arial"/>
                <a:cs typeface="Arial"/>
                <a:sym typeface="Arial"/>
              </a:rPr>
              <a:t>Transmitting and receiving schemes</a:t>
            </a:r>
            <a:endParaRPr sz="3000">
              <a:solidFill>
                <a:srgbClr val="000000"/>
              </a:solidFill>
              <a:latin typeface="Arial"/>
              <a:ea typeface="Arial"/>
              <a:cs typeface="Arial"/>
              <a:sym typeface="Arial"/>
            </a:endParaRPr>
          </a:p>
          <a:p>
            <a:pPr indent="-419100" lvl="0" marL="457200" rtl="0" algn="l">
              <a:lnSpc>
                <a:spcPct val="115000"/>
              </a:lnSpc>
              <a:spcBef>
                <a:spcPts val="0"/>
              </a:spcBef>
              <a:spcAft>
                <a:spcPts val="0"/>
              </a:spcAft>
              <a:buClr>
                <a:srgbClr val="000000"/>
              </a:buClr>
              <a:buSzPts val="3000"/>
              <a:buFont typeface="Arial"/>
              <a:buChar char="●"/>
            </a:pPr>
            <a:r>
              <a:rPr lang="en" sz="3000">
                <a:solidFill>
                  <a:srgbClr val="000000"/>
                </a:solidFill>
                <a:latin typeface="Arial"/>
                <a:ea typeface="Arial"/>
                <a:cs typeface="Arial"/>
                <a:sym typeface="Arial"/>
              </a:rPr>
              <a:t>Optimization methods</a:t>
            </a:r>
            <a:endParaRPr sz="3000">
              <a:solidFill>
                <a:srgbClr val="000000"/>
              </a:solidFill>
              <a:latin typeface="Arial"/>
              <a:ea typeface="Arial"/>
              <a:cs typeface="Arial"/>
              <a:sym typeface="Arial"/>
            </a:endParaRPr>
          </a:p>
          <a:p>
            <a:pPr indent="-419100" lvl="0" marL="457200" rtl="0" algn="l">
              <a:lnSpc>
                <a:spcPct val="115000"/>
              </a:lnSpc>
              <a:spcBef>
                <a:spcPts val="0"/>
              </a:spcBef>
              <a:spcAft>
                <a:spcPts val="0"/>
              </a:spcAft>
              <a:buClr>
                <a:srgbClr val="000000"/>
              </a:buClr>
              <a:buSzPts val="3000"/>
              <a:buFont typeface="Arial"/>
              <a:buChar char="●"/>
            </a:pPr>
            <a:r>
              <a:rPr lang="en" sz="3000">
                <a:solidFill>
                  <a:srgbClr val="000000"/>
                </a:solidFill>
                <a:latin typeface="Arial"/>
                <a:ea typeface="Arial"/>
                <a:cs typeface="Arial"/>
                <a:sym typeface="Arial"/>
              </a:rPr>
              <a:t>Results</a:t>
            </a:r>
            <a:endParaRPr sz="3000">
              <a:solidFill>
                <a:srgbClr val="000000"/>
              </a:solidFill>
              <a:latin typeface="Arial"/>
              <a:ea typeface="Arial"/>
              <a:cs typeface="Arial"/>
              <a:sym typeface="Arial"/>
            </a:endParaRPr>
          </a:p>
          <a:p>
            <a:pPr indent="-419100" lvl="0" marL="457200" rtl="0" algn="l">
              <a:lnSpc>
                <a:spcPct val="115000"/>
              </a:lnSpc>
              <a:spcBef>
                <a:spcPts val="0"/>
              </a:spcBef>
              <a:spcAft>
                <a:spcPts val="0"/>
              </a:spcAft>
              <a:buClr>
                <a:srgbClr val="000000"/>
              </a:buClr>
              <a:buSzPts val="3000"/>
              <a:buFont typeface="Arial"/>
              <a:buChar char="●"/>
            </a:pPr>
            <a:r>
              <a:rPr lang="en" sz="3000">
                <a:solidFill>
                  <a:srgbClr val="000000"/>
                </a:solidFill>
                <a:latin typeface="Arial"/>
                <a:ea typeface="Arial"/>
                <a:cs typeface="Arial"/>
                <a:sym typeface="Arial"/>
              </a:rPr>
              <a:t>Summary</a:t>
            </a:r>
            <a:endParaRPr sz="3000">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9" name="Shape 359"/>
        <p:cNvGrpSpPr/>
        <p:nvPr/>
      </p:nvGrpSpPr>
      <p:grpSpPr>
        <a:xfrm>
          <a:off x="0" y="0"/>
          <a:ext cx="0" cy="0"/>
          <a:chOff x="0" y="0"/>
          <a:chExt cx="0" cy="0"/>
        </a:xfrm>
      </p:grpSpPr>
      <p:sp>
        <p:nvSpPr>
          <p:cNvPr id="360" name="Google Shape;360;p34"/>
          <p:cNvSpPr txBox="1"/>
          <p:nvPr>
            <p:ph idx="12" type="sldNum"/>
          </p:nvPr>
        </p:nvSpPr>
        <p:spPr>
          <a:xfrm>
            <a:off x="8523541" y="6260831"/>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latin typeface="Roboto"/>
                <a:ea typeface="Roboto"/>
                <a:cs typeface="Roboto"/>
                <a:sym typeface="Roboto"/>
              </a:rPr>
              <a:t>‹#›</a:t>
            </a:fld>
            <a:endParaRPr>
              <a:latin typeface="Roboto"/>
              <a:ea typeface="Roboto"/>
              <a:cs typeface="Roboto"/>
              <a:sym typeface="Roboto"/>
            </a:endParaRPr>
          </a:p>
        </p:txBody>
      </p:sp>
      <p:pic>
        <p:nvPicPr>
          <p:cNvPr id="361" name="Google Shape;361;p34"/>
          <p:cNvPicPr preferRelativeResize="0"/>
          <p:nvPr/>
        </p:nvPicPr>
        <p:blipFill rotWithShape="1">
          <a:blip r:embed="rId3">
            <a:alphaModFix/>
          </a:blip>
          <a:srcRect b="0" l="29" r="39" t="0"/>
          <a:stretch/>
        </p:blipFill>
        <p:spPr>
          <a:xfrm>
            <a:off x="457000" y="1087338"/>
            <a:ext cx="8229989" cy="4073731"/>
          </a:xfrm>
          <a:prstGeom prst="rect">
            <a:avLst/>
          </a:prstGeom>
          <a:noFill/>
          <a:ln>
            <a:noFill/>
          </a:ln>
        </p:spPr>
      </p:pic>
      <p:pic>
        <p:nvPicPr>
          <p:cNvPr descr="N=L=M=8\\&#10;P_A=20\ dB,P_B^{max}=40\ dB\\&#10;\rho=3\times 10^{-4},\ s_0=4,\ c=6" id="362" name="Google Shape;362;p34" title="MathEquation,#000000"/>
          <p:cNvPicPr preferRelativeResize="0"/>
          <p:nvPr/>
        </p:nvPicPr>
        <p:blipFill>
          <a:blip r:embed="rId4">
            <a:alphaModFix/>
          </a:blip>
          <a:stretch>
            <a:fillRect/>
          </a:stretch>
        </p:blipFill>
        <p:spPr>
          <a:xfrm>
            <a:off x="1566761" y="5348400"/>
            <a:ext cx="3762962" cy="1270000"/>
          </a:xfrm>
          <a:prstGeom prst="rect">
            <a:avLst/>
          </a:prstGeom>
          <a:noFill/>
          <a:ln>
            <a:noFill/>
          </a:ln>
        </p:spPr>
      </p:pic>
      <p:sp>
        <p:nvSpPr>
          <p:cNvPr id="363" name="Google Shape;363;p34"/>
          <p:cNvSpPr txBox="1"/>
          <p:nvPr/>
        </p:nvSpPr>
        <p:spPr>
          <a:xfrm>
            <a:off x="1406850" y="-76275"/>
            <a:ext cx="6330300" cy="109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rgbClr val="FFFFFF"/>
                </a:solidFill>
                <a:latin typeface="Roboto Slab"/>
                <a:ea typeface="Roboto Slab"/>
                <a:cs typeface="Roboto Slab"/>
                <a:sym typeface="Roboto Slab"/>
              </a:rPr>
              <a:t>Results for BMF at Eve</a:t>
            </a:r>
            <a:endParaRPr b="1" sz="3600">
              <a:solidFill>
                <a:srgbClr val="FFFFFF"/>
              </a:solidFill>
              <a:latin typeface="Roboto Slab"/>
              <a:ea typeface="Roboto Slab"/>
              <a:cs typeface="Roboto Slab"/>
              <a:sym typeface="Roboto Slab"/>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367" name="Shape 367"/>
        <p:cNvGrpSpPr/>
        <p:nvPr/>
      </p:nvGrpSpPr>
      <p:grpSpPr>
        <a:xfrm>
          <a:off x="0" y="0"/>
          <a:ext cx="0" cy="0"/>
          <a:chOff x="0" y="0"/>
          <a:chExt cx="0" cy="0"/>
        </a:xfrm>
      </p:grpSpPr>
      <p:sp>
        <p:nvSpPr>
          <p:cNvPr id="368" name="Google Shape;368;p35"/>
          <p:cNvSpPr txBox="1"/>
          <p:nvPr>
            <p:ph idx="12" type="sldNum"/>
          </p:nvPr>
        </p:nvSpPr>
        <p:spPr>
          <a:xfrm>
            <a:off x="8523541" y="6260831"/>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latin typeface="Roboto"/>
                <a:ea typeface="Roboto"/>
                <a:cs typeface="Roboto"/>
                <a:sym typeface="Roboto"/>
              </a:rPr>
              <a:t>‹#›</a:t>
            </a:fld>
            <a:endParaRPr>
              <a:latin typeface="Roboto"/>
              <a:ea typeface="Roboto"/>
              <a:cs typeface="Roboto"/>
              <a:sym typeface="Roboto"/>
            </a:endParaRPr>
          </a:p>
        </p:txBody>
      </p:sp>
      <p:pic>
        <p:nvPicPr>
          <p:cNvPr id="369" name="Google Shape;369;p35"/>
          <p:cNvPicPr preferRelativeResize="0"/>
          <p:nvPr/>
        </p:nvPicPr>
        <p:blipFill rotWithShape="1">
          <a:blip r:embed="rId3">
            <a:alphaModFix/>
          </a:blip>
          <a:srcRect b="387" l="0" r="0" t="377"/>
          <a:stretch/>
        </p:blipFill>
        <p:spPr>
          <a:xfrm>
            <a:off x="457000" y="1087338"/>
            <a:ext cx="8229993" cy="4073733"/>
          </a:xfrm>
          <a:prstGeom prst="rect">
            <a:avLst/>
          </a:prstGeom>
          <a:noFill/>
          <a:ln>
            <a:noFill/>
          </a:ln>
        </p:spPr>
      </p:pic>
      <p:sp>
        <p:nvSpPr>
          <p:cNvPr id="370" name="Google Shape;370;p35"/>
          <p:cNvSpPr txBox="1"/>
          <p:nvPr/>
        </p:nvSpPr>
        <p:spPr>
          <a:xfrm>
            <a:off x="6493525" y="3834950"/>
            <a:ext cx="245700" cy="27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a:t>
            </a:r>
            <a:endParaRPr/>
          </a:p>
        </p:txBody>
      </p:sp>
      <p:sp>
        <p:nvSpPr>
          <p:cNvPr id="371" name="Google Shape;371;p35"/>
          <p:cNvSpPr txBox="1"/>
          <p:nvPr/>
        </p:nvSpPr>
        <p:spPr>
          <a:xfrm>
            <a:off x="1013700" y="-76350"/>
            <a:ext cx="7116600" cy="1163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rgbClr val="FFFFFF"/>
                </a:solidFill>
                <a:latin typeface="Roboto Slab"/>
                <a:ea typeface="Roboto Slab"/>
                <a:cs typeface="Roboto Slab"/>
                <a:sym typeface="Roboto Slab"/>
              </a:rPr>
              <a:t>Results for BMF at Eve (cont.)</a:t>
            </a:r>
            <a:endParaRPr b="1" sz="3600">
              <a:solidFill>
                <a:srgbClr val="FFFFFF"/>
              </a:solidFill>
              <a:latin typeface="Roboto Slab"/>
              <a:ea typeface="Roboto Slab"/>
              <a:cs typeface="Roboto Slab"/>
              <a:sym typeface="Roboto Slab"/>
            </a:endParaRPr>
          </a:p>
        </p:txBody>
      </p:sp>
      <p:pic>
        <p:nvPicPr>
          <p:cNvPr descr="N=L=M=8\\&#10;P_A=20\ dB,P_B^{max}=40\ dB\\&#10;\rho=3\times 10^{-4},\ s_0=4,\ c=6" id="372" name="Google Shape;372;p35" title="MathEquation,#000000"/>
          <p:cNvPicPr preferRelativeResize="0"/>
          <p:nvPr/>
        </p:nvPicPr>
        <p:blipFill>
          <a:blip r:embed="rId4">
            <a:alphaModFix/>
          </a:blip>
          <a:stretch>
            <a:fillRect/>
          </a:stretch>
        </p:blipFill>
        <p:spPr>
          <a:xfrm>
            <a:off x="1566761" y="5348400"/>
            <a:ext cx="3762962" cy="1270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6" name="Shape 376"/>
        <p:cNvGrpSpPr/>
        <p:nvPr/>
      </p:nvGrpSpPr>
      <p:grpSpPr>
        <a:xfrm>
          <a:off x="0" y="0"/>
          <a:ext cx="0" cy="0"/>
          <a:chOff x="0" y="0"/>
          <a:chExt cx="0" cy="0"/>
        </a:xfrm>
      </p:grpSpPr>
      <p:sp>
        <p:nvSpPr>
          <p:cNvPr id="377" name="Google Shape;377;p36"/>
          <p:cNvSpPr txBox="1"/>
          <p:nvPr>
            <p:ph idx="12" type="sldNum"/>
          </p:nvPr>
        </p:nvSpPr>
        <p:spPr>
          <a:xfrm>
            <a:off x="8523541" y="6260831"/>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latin typeface="Roboto"/>
                <a:ea typeface="Roboto"/>
                <a:cs typeface="Roboto"/>
                <a:sym typeface="Roboto"/>
              </a:rPr>
              <a:t>‹#›</a:t>
            </a:fld>
            <a:endParaRPr>
              <a:latin typeface="Roboto"/>
              <a:ea typeface="Roboto"/>
              <a:cs typeface="Roboto"/>
              <a:sym typeface="Roboto"/>
            </a:endParaRPr>
          </a:p>
        </p:txBody>
      </p:sp>
      <p:pic>
        <p:nvPicPr>
          <p:cNvPr id="378" name="Google Shape;378;p36"/>
          <p:cNvPicPr preferRelativeResize="0"/>
          <p:nvPr/>
        </p:nvPicPr>
        <p:blipFill rotWithShape="1">
          <a:blip r:embed="rId3">
            <a:alphaModFix/>
          </a:blip>
          <a:srcRect b="0" l="961" r="951" t="0"/>
          <a:stretch/>
        </p:blipFill>
        <p:spPr>
          <a:xfrm>
            <a:off x="457000" y="1392138"/>
            <a:ext cx="8229989" cy="4073732"/>
          </a:xfrm>
          <a:prstGeom prst="rect">
            <a:avLst/>
          </a:prstGeom>
          <a:noFill/>
          <a:ln>
            <a:noFill/>
          </a:ln>
        </p:spPr>
      </p:pic>
      <p:cxnSp>
        <p:nvCxnSpPr>
          <p:cNvPr id="379" name="Google Shape;379;p36"/>
          <p:cNvCxnSpPr/>
          <p:nvPr/>
        </p:nvCxnSpPr>
        <p:spPr>
          <a:xfrm rot="10800000">
            <a:off x="5322475" y="3594650"/>
            <a:ext cx="711900" cy="2074200"/>
          </a:xfrm>
          <a:prstGeom prst="straightConnector1">
            <a:avLst/>
          </a:prstGeom>
          <a:noFill/>
          <a:ln cap="flat" cmpd="sng" w="19050">
            <a:solidFill>
              <a:schemeClr val="dk2"/>
            </a:solidFill>
            <a:prstDash val="solid"/>
            <a:round/>
            <a:headEnd len="med" w="med" type="none"/>
            <a:tailEnd len="med" w="med" type="triangle"/>
          </a:ln>
        </p:spPr>
      </p:cxnSp>
      <p:cxnSp>
        <p:nvCxnSpPr>
          <p:cNvPr id="380" name="Google Shape;380;p36"/>
          <p:cNvCxnSpPr/>
          <p:nvPr/>
        </p:nvCxnSpPr>
        <p:spPr>
          <a:xfrm rot="10800000">
            <a:off x="4401000" y="3331800"/>
            <a:ext cx="1633500" cy="2335500"/>
          </a:xfrm>
          <a:prstGeom prst="straightConnector1">
            <a:avLst/>
          </a:prstGeom>
          <a:noFill/>
          <a:ln cap="flat" cmpd="sng" w="19050">
            <a:solidFill>
              <a:schemeClr val="dk2"/>
            </a:solidFill>
            <a:prstDash val="solid"/>
            <a:round/>
            <a:headEnd len="med" w="med" type="none"/>
            <a:tailEnd len="med" w="med" type="triangle"/>
          </a:ln>
        </p:spPr>
      </p:cxnSp>
      <p:cxnSp>
        <p:nvCxnSpPr>
          <p:cNvPr id="381" name="Google Shape;381;p36"/>
          <p:cNvCxnSpPr/>
          <p:nvPr/>
        </p:nvCxnSpPr>
        <p:spPr>
          <a:xfrm rot="10800000">
            <a:off x="5492825" y="2639100"/>
            <a:ext cx="545700" cy="3033900"/>
          </a:xfrm>
          <a:prstGeom prst="straightConnector1">
            <a:avLst/>
          </a:prstGeom>
          <a:noFill/>
          <a:ln cap="flat" cmpd="sng" w="19050">
            <a:solidFill>
              <a:schemeClr val="dk2"/>
            </a:solidFill>
            <a:prstDash val="solid"/>
            <a:round/>
            <a:headEnd len="med" w="med" type="none"/>
            <a:tailEnd len="med" w="med" type="triangle"/>
          </a:ln>
        </p:spPr>
      </p:cxnSp>
      <p:sp>
        <p:nvSpPr>
          <p:cNvPr id="382" name="Google Shape;382;p36"/>
          <p:cNvSpPr txBox="1"/>
          <p:nvPr/>
        </p:nvSpPr>
        <p:spPr>
          <a:xfrm>
            <a:off x="5300463" y="5596800"/>
            <a:ext cx="1908000" cy="67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t>BMF at Eve</a:t>
            </a:r>
            <a:endParaRPr b="1" sz="2400"/>
          </a:p>
        </p:txBody>
      </p:sp>
      <p:cxnSp>
        <p:nvCxnSpPr>
          <p:cNvPr id="383" name="Google Shape;383;p36"/>
          <p:cNvCxnSpPr/>
          <p:nvPr/>
        </p:nvCxnSpPr>
        <p:spPr>
          <a:xfrm flipH="1" rot="10800000">
            <a:off x="3322075" y="4576500"/>
            <a:ext cx="510900" cy="1366500"/>
          </a:xfrm>
          <a:prstGeom prst="straightConnector1">
            <a:avLst/>
          </a:prstGeom>
          <a:noFill/>
          <a:ln cap="flat" cmpd="sng" w="19050">
            <a:solidFill>
              <a:schemeClr val="dk2"/>
            </a:solidFill>
            <a:prstDash val="solid"/>
            <a:round/>
            <a:headEnd len="med" w="med" type="none"/>
            <a:tailEnd len="med" w="med" type="triangle"/>
          </a:ln>
        </p:spPr>
      </p:cxnSp>
      <p:cxnSp>
        <p:nvCxnSpPr>
          <p:cNvPr id="384" name="Google Shape;384;p36"/>
          <p:cNvCxnSpPr/>
          <p:nvPr/>
        </p:nvCxnSpPr>
        <p:spPr>
          <a:xfrm flipH="1" rot="10800000">
            <a:off x="3321000" y="3561300"/>
            <a:ext cx="229500" cy="2376000"/>
          </a:xfrm>
          <a:prstGeom prst="straightConnector1">
            <a:avLst/>
          </a:prstGeom>
          <a:noFill/>
          <a:ln cap="flat" cmpd="sng" w="19050">
            <a:solidFill>
              <a:schemeClr val="dk2"/>
            </a:solidFill>
            <a:prstDash val="solid"/>
            <a:round/>
            <a:headEnd len="med" w="med" type="none"/>
            <a:tailEnd len="med" w="med" type="triangle"/>
          </a:ln>
        </p:spPr>
      </p:cxnSp>
      <p:cxnSp>
        <p:nvCxnSpPr>
          <p:cNvPr id="385" name="Google Shape;385;p36"/>
          <p:cNvCxnSpPr/>
          <p:nvPr/>
        </p:nvCxnSpPr>
        <p:spPr>
          <a:xfrm flipH="1" rot="10800000">
            <a:off x="3322075" y="4568400"/>
            <a:ext cx="976200" cy="1374600"/>
          </a:xfrm>
          <a:prstGeom prst="straightConnector1">
            <a:avLst/>
          </a:prstGeom>
          <a:noFill/>
          <a:ln cap="flat" cmpd="sng" w="19050">
            <a:solidFill>
              <a:schemeClr val="dk2"/>
            </a:solidFill>
            <a:prstDash val="solid"/>
            <a:round/>
            <a:headEnd len="med" w="med" type="none"/>
            <a:tailEnd len="med" w="med" type="triangle"/>
          </a:ln>
        </p:spPr>
      </p:cxnSp>
      <p:sp>
        <p:nvSpPr>
          <p:cNvPr id="386" name="Google Shape;386;p36"/>
          <p:cNvSpPr txBox="1"/>
          <p:nvPr/>
        </p:nvSpPr>
        <p:spPr>
          <a:xfrm>
            <a:off x="2368775" y="5976775"/>
            <a:ext cx="1908000" cy="65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t>OMF at Eve</a:t>
            </a:r>
            <a:endParaRPr b="1" sz="2400"/>
          </a:p>
        </p:txBody>
      </p:sp>
      <p:sp>
        <p:nvSpPr>
          <p:cNvPr id="387" name="Google Shape;387;p36"/>
          <p:cNvSpPr txBox="1"/>
          <p:nvPr/>
        </p:nvSpPr>
        <p:spPr>
          <a:xfrm>
            <a:off x="361500" y="125550"/>
            <a:ext cx="8421000" cy="755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n" sz="3600">
                <a:solidFill>
                  <a:srgbClr val="FFFFFF"/>
                </a:solidFill>
                <a:latin typeface="Roboto Slab"/>
                <a:ea typeface="Roboto Slab"/>
                <a:cs typeface="Roboto Slab"/>
                <a:sym typeface="Roboto Slab"/>
              </a:rPr>
              <a:t>Comparison of BMF and OMF at Eve</a:t>
            </a:r>
            <a:endParaRPr b="1" sz="3600">
              <a:solidFill>
                <a:srgbClr val="FFFFFF"/>
              </a:solidFill>
              <a:latin typeface="Roboto Slab"/>
              <a:ea typeface="Roboto Slab"/>
              <a:cs typeface="Roboto Slab"/>
              <a:sym typeface="Roboto Slab"/>
            </a:endParaRPr>
          </a:p>
        </p:txBody>
      </p:sp>
      <p:sp>
        <p:nvSpPr>
          <p:cNvPr id="388" name="Google Shape;388;p36"/>
          <p:cNvSpPr txBox="1"/>
          <p:nvPr/>
        </p:nvSpPr>
        <p:spPr>
          <a:xfrm>
            <a:off x="1467550" y="5359400"/>
            <a:ext cx="1143000" cy="53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1800"/>
              <a:t>L=M=4</a:t>
            </a:r>
            <a:endParaRPr b="1" i="1" sz="18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2" name="Shape 392"/>
        <p:cNvGrpSpPr/>
        <p:nvPr/>
      </p:nvGrpSpPr>
      <p:grpSpPr>
        <a:xfrm>
          <a:off x="0" y="0"/>
          <a:ext cx="0" cy="0"/>
          <a:chOff x="0" y="0"/>
          <a:chExt cx="0" cy="0"/>
        </a:xfrm>
      </p:grpSpPr>
      <p:pic>
        <p:nvPicPr>
          <p:cNvPr descr="\phi, P_B" id="393" name="Google Shape;393;p37" title="MathEquation,#000000"/>
          <p:cNvPicPr preferRelativeResize="0"/>
          <p:nvPr/>
        </p:nvPicPr>
        <p:blipFill>
          <a:blip r:embed="rId3">
            <a:alphaModFix/>
          </a:blip>
          <a:stretch>
            <a:fillRect/>
          </a:stretch>
        </p:blipFill>
        <p:spPr>
          <a:xfrm>
            <a:off x="6969450" y="4074913"/>
            <a:ext cx="737874" cy="345875"/>
          </a:xfrm>
          <a:prstGeom prst="rect">
            <a:avLst/>
          </a:prstGeom>
          <a:noFill/>
          <a:ln>
            <a:noFill/>
          </a:ln>
        </p:spPr>
      </p:pic>
      <p:sp>
        <p:nvSpPr>
          <p:cNvPr id="394" name="Google Shape;394;p37"/>
          <p:cNvSpPr txBox="1"/>
          <p:nvPr>
            <p:ph idx="12" type="sldNum"/>
          </p:nvPr>
        </p:nvSpPr>
        <p:spPr>
          <a:xfrm>
            <a:off x="8523541" y="6260831"/>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sp>
        <p:nvSpPr>
          <p:cNvPr id="395" name="Google Shape;395;p37"/>
          <p:cNvSpPr txBox="1"/>
          <p:nvPr/>
        </p:nvSpPr>
        <p:spPr>
          <a:xfrm>
            <a:off x="2098350" y="-155225"/>
            <a:ext cx="4947300" cy="1148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n" sz="4800">
                <a:solidFill>
                  <a:srgbClr val="FFFFFF"/>
                </a:solidFill>
                <a:latin typeface="Roboto Slab"/>
                <a:ea typeface="Roboto Slab"/>
                <a:cs typeface="Roboto Slab"/>
                <a:sym typeface="Roboto Slab"/>
              </a:rPr>
              <a:t>Summary</a:t>
            </a:r>
            <a:endParaRPr b="1" sz="4800">
              <a:solidFill>
                <a:srgbClr val="FFFFFF"/>
              </a:solidFill>
              <a:latin typeface="Roboto Slab"/>
              <a:ea typeface="Roboto Slab"/>
              <a:cs typeface="Roboto Slab"/>
              <a:sym typeface="Roboto Slab"/>
            </a:endParaRPr>
          </a:p>
        </p:txBody>
      </p:sp>
      <p:sp>
        <p:nvSpPr>
          <p:cNvPr id="396" name="Google Shape;396;p37"/>
          <p:cNvSpPr txBox="1"/>
          <p:nvPr>
            <p:ph idx="4294967295" type="body"/>
          </p:nvPr>
        </p:nvSpPr>
        <p:spPr>
          <a:xfrm>
            <a:off x="1078350" y="2262150"/>
            <a:ext cx="6987300" cy="38190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rgbClr val="000000"/>
              </a:buClr>
              <a:buSzPts val="2400"/>
              <a:buFont typeface="Arial"/>
              <a:buChar char="●"/>
            </a:pPr>
            <a:r>
              <a:rPr lang="en" sz="2400">
                <a:solidFill>
                  <a:srgbClr val="000000"/>
                </a:solidFill>
                <a:latin typeface="Arial"/>
                <a:ea typeface="Arial"/>
                <a:cs typeface="Arial"/>
                <a:sym typeface="Arial"/>
              </a:rPr>
              <a:t>Investigated the effect of OMF and BMF at Eve.</a:t>
            </a:r>
            <a:endParaRPr sz="2400">
              <a:solidFill>
                <a:srgbClr val="000000"/>
              </a:solidFill>
              <a:latin typeface="Arial"/>
              <a:ea typeface="Arial"/>
              <a:cs typeface="Arial"/>
              <a:sym typeface="Arial"/>
            </a:endParaRPr>
          </a:p>
          <a:p>
            <a:pPr indent="-381000" lvl="0" marL="457200" rtl="0" algn="l">
              <a:spcBef>
                <a:spcPts val="0"/>
              </a:spcBef>
              <a:spcAft>
                <a:spcPts val="0"/>
              </a:spcAft>
              <a:buClr>
                <a:srgbClr val="000000"/>
              </a:buClr>
              <a:buSzPts val="2400"/>
              <a:buFont typeface="Arial"/>
              <a:buChar char="●"/>
            </a:pPr>
            <a:r>
              <a:rPr lang="en" sz="2400">
                <a:solidFill>
                  <a:srgbClr val="000000"/>
                </a:solidFill>
                <a:latin typeface="Arial"/>
                <a:ea typeface="Arial"/>
                <a:cs typeface="Arial"/>
                <a:sym typeface="Arial"/>
              </a:rPr>
              <a:t>Introduced the idea of smart jamming to prevent Eve from using OMF.</a:t>
            </a:r>
            <a:endParaRPr sz="2400">
              <a:solidFill>
                <a:srgbClr val="000000"/>
              </a:solidFill>
              <a:latin typeface="Arial"/>
              <a:ea typeface="Arial"/>
              <a:cs typeface="Arial"/>
              <a:sym typeface="Arial"/>
            </a:endParaRPr>
          </a:p>
          <a:p>
            <a:pPr indent="-381000" lvl="0" marL="457200" rtl="0" algn="l">
              <a:spcBef>
                <a:spcPts val="0"/>
              </a:spcBef>
              <a:spcAft>
                <a:spcPts val="0"/>
              </a:spcAft>
              <a:buClr>
                <a:srgbClr val="000000"/>
              </a:buClr>
              <a:buSzPts val="2400"/>
              <a:buFont typeface="Arial"/>
              <a:buChar char="●"/>
            </a:pPr>
            <a:r>
              <a:rPr lang="en" sz="2400">
                <a:solidFill>
                  <a:srgbClr val="000000"/>
                </a:solidFill>
                <a:latin typeface="Arial"/>
                <a:ea typeface="Arial"/>
                <a:cs typeface="Arial"/>
                <a:sym typeface="Arial"/>
              </a:rPr>
              <a:t>Presented 2 optimization algorithms for</a:t>
            </a:r>
            <a:r>
              <a:rPr lang="en" sz="2400">
                <a:solidFill>
                  <a:srgbClr val="000000"/>
                </a:solidFill>
                <a:latin typeface="Arial"/>
                <a:ea typeface="Arial"/>
                <a:cs typeface="Arial"/>
                <a:sym typeface="Arial"/>
              </a:rPr>
              <a:t>         </a:t>
            </a:r>
            <a:r>
              <a:rPr lang="en" sz="2400">
                <a:solidFill>
                  <a:srgbClr val="000000"/>
                </a:solidFill>
                <a:latin typeface="Arial"/>
                <a:ea typeface="Arial"/>
                <a:cs typeface="Arial"/>
                <a:sym typeface="Arial"/>
              </a:rPr>
              <a:t>that do not rely on the knowledge of Eve’s CSI.</a:t>
            </a:r>
            <a:endParaRPr sz="2400">
              <a:solidFill>
                <a:srgbClr val="000000"/>
              </a:solidFill>
              <a:latin typeface="Arial"/>
              <a:ea typeface="Arial"/>
              <a:cs typeface="Arial"/>
              <a:sym typeface="Arial"/>
            </a:endParaRPr>
          </a:p>
          <a:p>
            <a:pPr indent="-381000" lvl="0" marL="457200" rtl="0" algn="l">
              <a:spcBef>
                <a:spcPts val="0"/>
              </a:spcBef>
              <a:spcAft>
                <a:spcPts val="0"/>
              </a:spcAft>
              <a:buClr>
                <a:srgbClr val="000000"/>
              </a:buClr>
              <a:buSzPts val="2400"/>
              <a:buFont typeface="Arial"/>
              <a:buChar char="●"/>
            </a:pPr>
            <a:r>
              <a:rPr lang="en" sz="2400">
                <a:solidFill>
                  <a:srgbClr val="000000"/>
                </a:solidFill>
                <a:latin typeface="Arial"/>
                <a:ea typeface="Arial"/>
                <a:cs typeface="Arial"/>
                <a:sym typeface="Arial"/>
              </a:rPr>
              <a:t>Showed the </a:t>
            </a:r>
            <a:r>
              <a:rPr lang="en" sz="2400">
                <a:solidFill>
                  <a:srgbClr val="000000"/>
                </a:solidFill>
                <a:latin typeface="Arial"/>
                <a:ea typeface="Arial"/>
                <a:cs typeface="Arial"/>
                <a:sym typeface="Arial"/>
              </a:rPr>
              <a:t>vulnerability</a:t>
            </a:r>
            <a:r>
              <a:rPr lang="en" sz="2400">
                <a:solidFill>
                  <a:srgbClr val="000000"/>
                </a:solidFill>
                <a:latin typeface="Arial"/>
                <a:ea typeface="Arial"/>
                <a:cs typeface="Arial"/>
                <a:sym typeface="Arial"/>
              </a:rPr>
              <a:t> of current methods to Eve’s increasing number of antennas.</a:t>
            </a:r>
            <a:endParaRPr sz="2400">
              <a:solidFill>
                <a:srgbClr val="000000"/>
              </a:solidFill>
              <a:latin typeface="Arial"/>
              <a:ea typeface="Arial"/>
              <a:cs typeface="Arial"/>
              <a:sym typeface="Arial"/>
            </a:endParaRPr>
          </a:p>
          <a:p>
            <a:pPr indent="0" lvl="0" marL="0" rtl="0" algn="l">
              <a:spcBef>
                <a:spcPts val="1600"/>
              </a:spcBef>
              <a:spcAft>
                <a:spcPts val="1600"/>
              </a:spcAft>
              <a:buNone/>
            </a:pPr>
            <a:r>
              <a:t/>
            </a:r>
            <a:endParaRPr sz="22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0" name="Shape 400"/>
        <p:cNvGrpSpPr/>
        <p:nvPr/>
      </p:nvGrpSpPr>
      <p:grpSpPr>
        <a:xfrm>
          <a:off x="0" y="0"/>
          <a:ext cx="0" cy="0"/>
          <a:chOff x="0" y="0"/>
          <a:chExt cx="0" cy="0"/>
        </a:xfrm>
      </p:grpSpPr>
      <p:sp>
        <p:nvSpPr>
          <p:cNvPr id="401" name="Google Shape;401;p38"/>
          <p:cNvSpPr txBox="1"/>
          <p:nvPr>
            <p:ph idx="4294967295" type="ctrTitle"/>
          </p:nvPr>
        </p:nvSpPr>
        <p:spPr>
          <a:xfrm>
            <a:off x="3040951" y="2458650"/>
            <a:ext cx="3062100" cy="1083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6000">
                <a:solidFill>
                  <a:srgbClr val="000000"/>
                </a:solidFill>
              </a:rPr>
              <a:t>Thanks!</a:t>
            </a:r>
            <a:endParaRPr b="1" sz="6000">
              <a:solidFill>
                <a:srgbClr val="000000"/>
              </a:solidFill>
            </a:endParaRPr>
          </a:p>
        </p:txBody>
      </p:sp>
      <p:sp>
        <p:nvSpPr>
          <p:cNvPr id="402" name="Google Shape;402;p38"/>
          <p:cNvSpPr txBox="1"/>
          <p:nvPr>
            <p:ph idx="4294967295" type="subTitle"/>
          </p:nvPr>
        </p:nvSpPr>
        <p:spPr>
          <a:xfrm>
            <a:off x="2822100" y="3267600"/>
            <a:ext cx="3499800" cy="942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3600">
                <a:solidFill>
                  <a:srgbClr val="000000"/>
                </a:solidFill>
              </a:rPr>
              <a:t>Any questions?</a:t>
            </a:r>
            <a:endParaRPr b="1" sz="3600">
              <a:solidFill>
                <a:srgbClr val="000000"/>
              </a:solidFill>
            </a:endParaRPr>
          </a:p>
        </p:txBody>
      </p:sp>
      <p:sp>
        <p:nvSpPr>
          <p:cNvPr id="403" name="Google Shape;403;p38"/>
          <p:cNvSpPr txBox="1"/>
          <p:nvPr>
            <p:ph idx="12" type="sldNum"/>
          </p:nvPr>
        </p:nvSpPr>
        <p:spPr>
          <a:xfrm>
            <a:off x="8523541" y="6260831"/>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2"/>
                                        </p:tgtEl>
                                        <p:attrNameLst>
                                          <p:attrName>style.visibility</p:attrName>
                                        </p:attrNameLst>
                                      </p:cBhvr>
                                      <p:to>
                                        <p:strVal val="visible"/>
                                      </p:to>
                                    </p:set>
                                    <p:animEffect filter="fade" transition="in">
                                      <p:cBhvr>
                                        <p:cTn dur="2700"/>
                                        <p:tgtEl>
                                          <p:spTgt spid="402"/>
                                        </p:tgtEl>
                                      </p:cBhvr>
                                    </p:animEffect>
                                  </p:childTnLst>
                                </p:cTn>
                              </p:par>
                              <p:par>
                                <p:cTn fill="hold" nodeType="withEffect" presetClass="entr" presetID="10" presetSubtype="0">
                                  <p:stCondLst>
                                    <p:cond delay="0"/>
                                  </p:stCondLst>
                                  <p:childTnLst>
                                    <p:set>
                                      <p:cBhvr>
                                        <p:cTn dur="1" fill="hold">
                                          <p:stCondLst>
                                            <p:cond delay="0"/>
                                          </p:stCondLst>
                                        </p:cTn>
                                        <p:tgtEl>
                                          <p:spTgt spid="401"/>
                                        </p:tgtEl>
                                        <p:attrNameLst>
                                          <p:attrName>style.visibility</p:attrName>
                                        </p:attrNameLst>
                                      </p:cBhvr>
                                      <p:to>
                                        <p:strVal val="visible"/>
                                      </p:to>
                                    </p:set>
                                    <p:animEffect filter="fade" transition="in">
                                      <p:cBhvr>
                                        <p:cTn dur="1000"/>
                                        <p:tgtEl>
                                          <p:spTgt spid="4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p17"/>
          <p:cNvSpPr/>
          <p:nvPr/>
        </p:nvSpPr>
        <p:spPr>
          <a:xfrm>
            <a:off x="687350" y="2305400"/>
            <a:ext cx="2236200" cy="2235900"/>
          </a:xfrm>
          <a:prstGeom prst="ellipse">
            <a:avLst/>
          </a:prstGeom>
          <a:noFill/>
          <a:ln cap="flat" cmpd="sng" w="9525">
            <a:solidFill>
              <a:srgbClr val="CFD8DC"/>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7"/>
          <p:cNvSpPr txBox="1"/>
          <p:nvPr>
            <p:ph type="title"/>
          </p:nvPr>
        </p:nvSpPr>
        <p:spPr>
          <a:xfrm>
            <a:off x="2870700" y="0"/>
            <a:ext cx="3402600" cy="1018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4800">
                <a:latin typeface="Roboto Slab"/>
                <a:ea typeface="Roboto Slab"/>
                <a:cs typeface="Roboto Slab"/>
                <a:sym typeface="Roboto Slab"/>
              </a:rPr>
              <a:t>The Nodes</a:t>
            </a:r>
            <a:endParaRPr>
              <a:latin typeface="Roboto Slab"/>
              <a:ea typeface="Roboto Slab"/>
              <a:cs typeface="Roboto Slab"/>
              <a:sym typeface="Roboto Slab"/>
            </a:endParaRPr>
          </a:p>
        </p:txBody>
      </p:sp>
      <p:sp>
        <p:nvSpPr>
          <p:cNvPr id="104" name="Google Shape;104;p17"/>
          <p:cNvSpPr/>
          <p:nvPr/>
        </p:nvSpPr>
        <p:spPr>
          <a:xfrm>
            <a:off x="883800" y="2501850"/>
            <a:ext cx="1842900" cy="1842900"/>
          </a:xfrm>
          <a:prstGeom prst="ellipse">
            <a:avLst/>
          </a:prstGeom>
          <a:noFill/>
          <a:ln cap="flat" cmpd="sng" w="28575">
            <a:solidFill>
              <a:srgbClr val="CFD8D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263238"/>
                </a:solidFill>
                <a:latin typeface="Source Sans Pro"/>
                <a:ea typeface="Source Sans Pro"/>
                <a:cs typeface="Source Sans Pro"/>
                <a:sym typeface="Source Sans Pro"/>
              </a:rPr>
              <a:t>Alice</a:t>
            </a:r>
            <a:endParaRPr b="1" sz="1800">
              <a:solidFill>
                <a:srgbClr val="263238"/>
              </a:solidFill>
              <a:latin typeface="Source Sans Pro"/>
              <a:ea typeface="Source Sans Pro"/>
              <a:cs typeface="Source Sans Pro"/>
              <a:sym typeface="Source Sans Pro"/>
            </a:endParaRPr>
          </a:p>
          <a:p>
            <a:pPr indent="0" lvl="0" marL="0" rtl="0" algn="ctr">
              <a:spcBef>
                <a:spcPts val="0"/>
              </a:spcBef>
              <a:spcAft>
                <a:spcPts val="0"/>
              </a:spcAft>
              <a:buNone/>
            </a:pPr>
            <a:r>
              <a:rPr b="1" lang="en" sz="1200">
                <a:solidFill>
                  <a:srgbClr val="263238"/>
                </a:solidFill>
                <a:latin typeface="Source Sans Pro"/>
                <a:ea typeface="Source Sans Pro"/>
                <a:cs typeface="Source Sans Pro"/>
                <a:sym typeface="Source Sans Pro"/>
              </a:rPr>
              <a:t>(</a:t>
            </a:r>
            <a:r>
              <a:rPr b="1" lang="en" sz="1200">
                <a:solidFill>
                  <a:srgbClr val="263238"/>
                </a:solidFill>
                <a:latin typeface="Source Sans Pro"/>
                <a:ea typeface="Source Sans Pro"/>
                <a:cs typeface="Source Sans Pro"/>
                <a:sym typeface="Source Sans Pro"/>
              </a:rPr>
              <a:t>Transmitter)</a:t>
            </a:r>
            <a:endParaRPr b="1" sz="1200">
              <a:solidFill>
                <a:srgbClr val="263238"/>
              </a:solidFill>
              <a:latin typeface="Source Sans Pro"/>
              <a:ea typeface="Source Sans Pro"/>
              <a:cs typeface="Source Sans Pro"/>
              <a:sym typeface="Source Sans Pro"/>
            </a:endParaRPr>
          </a:p>
        </p:txBody>
      </p:sp>
      <p:sp>
        <p:nvSpPr>
          <p:cNvPr id="105" name="Google Shape;105;p17"/>
          <p:cNvSpPr/>
          <p:nvPr/>
        </p:nvSpPr>
        <p:spPr>
          <a:xfrm>
            <a:off x="3354350" y="3600800"/>
            <a:ext cx="2399700" cy="2399400"/>
          </a:xfrm>
          <a:prstGeom prst="ellipse">
            <a:avLst/>
          </a:prstGeom>
          <a:noFill/>
          <a:ln cap="flat" cmpd="sng" w="9525">
            <a:solidFill>
              <a:srgbClr val="CFD8DC"/>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7"/>
          <p:cNvSpPr/>
          <p:nvPr/>
        </p:nvSpPr>
        <p:spPr>
          <a:xfrm>
            <a:off x="3565175" y="3811625"/>
            <a:ext cx="1977900" cy="1977900"/>
          </a:xfrm>
          <a:prstGeom prst="ellipse">
            <a:avLst/>
          </a:prstGeom>
          <a:noFill/>
          <a:ln cap="flat" cmpd="sng" w="28575">
            <a:solidFill>
              <a:srgbClr val="CFD8D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263238"/>
                </a:solidFill>
                <a:latin typeface="Source Sans Pro"/>
                <a:ea typeface="Source Sans Pro"/>
                <a:cs typeface="Source Sans Pro"/>
                <a:sym typeface="Source Sans Pro"/>
              </a:rPr>
              <a:t>Eve</a:t>
            </a:r>
            <a:endParaRPr b="1" sz="1800">
              <a:solidFill>
                <a:srgbClr val="263238"/>
              </a:solidFill>
              <a:latin typeface="Source Sans Pro"/>
              <a:ea typeface="Source Sans Pro"/>
              <a:cs typeface="Source Sans Pro"/>
              <a:sym typeface="Source Sans Pro"/>
            </a:endParaRPr>
          </a:p>
          <a:p>
            <a:pPr indent="0" lvl="0" marL="0" rtl="0" algn="ctr">
              <a:spcBef>
                <a:spcPts val="0"/>
              </a:spcBef>
              <a:spcAft>
                <a:spcPts val="0"/>
              </a:spcAft>
              <a:buNone/>
            </a:pPr>
            <a:r>
              <a:rPr b="1" lang="en" sz="1200">
                <a:solidFill>
                  <a:srgbClr val="263238"/>
                </a:solidFill>
                <a:latin typeface="Source Sans Pro"/>
                <a:ea typeface="Source Sans Pro"/>
                <a:cs typeface="Source Sans Pro"/>
                <a:sym typeface="Source Sans Pro"/>
              </a:rPr>
              <a:t>(Eavesdropper)</a:t>
            </a:r>
            <a:endParaRPr b="1" sz="1200">
              <a:solidFill>
                <a:srgbClr val="263238"/>
              </a:solidFill>
              <a:latin typeface="Source Sans Pro"/>
              <a:ea typeface="Source Sans Pro"/>
              <a:cs typeface="Source Sans Pro"/>
              <a:sym typeface="Source Sans Pro"/>
            </a:endParaRPr>
          </a:p>
        </p:txBody>
      </p:sp>
      <p:sp>
        <p:nvSpPr>
          <p:cNvPr id="107" name="Google Shape;107;p17"/>
          <p:cNvSpPr/>
          <p:nvPr/>
        </p:nvSpPr>
        <p:spPr>
          <a:xfrm>
            <a:off x="5847969" y="1467200"/>
            <a:ext cx="2649300" cy="2649000"/>
          </a:xfrm>
          <a:prstGeom prst="ellipse">
            <a:avLst/>
          </a:prstGeom>
          <a:noFill/>
          <a:ln cap="flat" cmpd="sng" w="9525">
            <a:solidFill>
              <a:srgbClr val="CFD8DC"/>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7"/>
          <p:cNvSpPr/>
          <p:nvPr/>
        </p:nvSpPr>
        <p:spPr>
          <a:xfrm>
            <a:off x="6080771" y="1699852"/>
            <a:ext cx="2183700" cy="2183700"/>
          </a:xfrm>
          <a:prstGeom prst="ellipse">
            <a:avLst/>
          </a:prstGeom>
          <a:noFill/>
          <a:ln cap="flat" cmpd="sng" w="28575">
            <a:solidFill>
              <a:srgbClr val="CFD8D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263238"/>
                </a:solidFill>
                <a:latin typeface="Source Sans Pro"/>
                <a:ea typeface="Source Sans Pro"/>
                <a:cs typeface="Source Sans Pro"/>
                <a:sym typeface="Source Sans Pro"/>
              </a:rPr>
              <a:t>Bob</a:t>
            </a:r>
            <a:endParaRPr b="1" sz="1800">
              <a:solidFill>
                <a:srgbClr val="263238"/>
              </a:solidFill>
              <a:latin typeface="Source Sans Pro"/>
              <a:ea typeface="Source Sans Pro"/>
              <a:cs typeface="Source Sans Pro"/>
              <a:sym typeface="Source Sans Pro"/>
            </a:endParaRPr>
          </a:p>
          <a:p>
            <a:pPr indent="0" lvl="0" marL="0" rtl="0" algn="ctr">
              <a:spcBef>
                <a:spcPts val="0"/>
              </a:spcBef>
              <a:spcAft>
                <a:spcPts val="0"/>
              </a:spcAft>
              <a:buNone/>
            </a:pPr>
            <a:r>
              <a:rPr b="1" lang="en" sz="1200">
                <a:solidFill>
                  <a:srgbClr val="263238"/>
                </a:solidFill>
                <a:latin typeface="Source Sans Pro"/>
                <a:ea typeface="Source Sans Pro"/>
                <a:cs typeface="Source Sans Pro"/>
                <a:sym typeface="Source Sans Pro"/>
              </a:rPr>
              <a:t>(</a:t>
            </a:r>
            <a:r>
              <a:rPr b="1" lang="en" sz="1200">
                <a:solidFill>
                  <a:srgbClr val="263238"/>
                </a:solidFill>
                <a:latin typeface="Source Sans Pro"/>
                <a:ea typeface="Source Sans Pro"/>
                <a:cs typeface="Source Sans Pro"/>
                <a:sym typeface="Source Sans Pro"/>
              </a:rPr>
              <a:t>Receiver)</a:t>
            </a:r>
            <a:endParaRPr b="1" sz="1200">
              <a:solidFill>
                <a:srgbClr val="263238"/>
              </a:solidFill>
              <a:latin typeface="Source Sans Pro"/>
              <a:ea typeface="Source Sans Pro"/>
              <a:cs typeface="Source Sans Pro"/>
              <a:sym typeface="Source Sans Pro"/>
            </a:endParaRPr>
          </a:p>
        </p:txBody>
      </p:sp>
      <p:sp>
        <p:nvSpPr>
          <p:cNvPr id="109" name="Google Shape;109;p17"/>
          <p:cNvSpPr txBox="1"/>
          <p:nvPr>
            <p:ph idx="12" type="sldNum"/>
          </p:nvPr>
        </p:nvSpPr>
        <p:spPr>
          <a:xfrm>
            <a:off x="8523541" y="6260831"/>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latin typeface="Roboto"/>
                <a:ea typeface="Roboto"/>
                <a:cs typeface="Roboto"/>
                <a:sym typeface="Roboto"/>
              </a:rPr>
              <a:t>‹#›</a:t>
            </a:fld>
            <a:endParaRPr>
              <a:latin typeface="Roboto"/>
              <a:ea typeface="Roboto"/>
              <a:cs typeface="Roboto"/>
              <a:sym typeface="Roboto"/>
            </a:endParaRPr>
          </a:p>
        </p:txBody>
      </p:sp>
      <p:cxnSp>
        <p:nvCxnSpPr>
          <p:cNvPr id="110" name="Google Shape;110;p17"/>
          <p:cNvCxnSpPr>
            <a:endCxn id="108" idx="2"/>
          </p:cNvCxnSpPr>
          <p:nvPr/>
        </p:nvCxnSpPr>
        <p:spPr>
          <a:xfrm flipH="1" rot="10800000">
            <a:off x="2678171" y="2791702"/>
            <a:ext cx="3402600" cy="332400"/>
          </a:xfrm>
          <a:prstGeom prst="straightConnector1">
            <a:avLst/>
          </a:prstGeom>
          <a:noFill/>
          <a:ln cap="flat" cmpd="sng" w="28575">
            <a:solidFill>
              <a:srgbClr val="999999"/>
            </a:solidFill>
            <a:prstDash val="solid"/>
            <a:round/>
            <a:headEnd len="med" w="med" type="none"/>
            <a:tailEnd len="med" w="med" type="triangle"/>
          </a:ln>
        </p:spPr>
      </p:cxnSp>
      <p:cxnSp>
        <p:nvCxnSpPr>
          <p:cNvPr id="111" name="Google Shape;111;p17"/>
          <p:cNvCxnSpPr>
            <a:stCxn id="108" idx="3"/>
          </p:cNvCxnSpPr>
          <p:nvPr/>
        </p:nvCxnSpPr>
        <p:spPr>
          <a:xfrm flipH="1">
            <a:off x="5466366" y="3563756"/>
            <a:ext cx="934200" cy="855900"/>
          </a:xfrm>
          <a:prstGeom prst="straightConnector1">
            <a:avLst/>
          </a:prstGeom>
          <a:noFill/>
          <a:ln cap="flat" cmpd="sng" w="28575">
            <a:solidFill>
              <a:srgbClr val="FF0000"/>
            </a:solidFill>
            <a:prstDash val="solid"/>
            <a:round/>
            <a:headEnd len="med" w="med" type="none"/>
            <a:tailEnd len="med" w="med" type="triangle"/>
          </a:ln>
        </p:spPr>
      </p:cxnSp>
      <p:cxnSp>
        <p:nvCxnSpPr>
          <p:cNvPr id="112" name="Google Shape;112;p17"/>
          <p:cNvCxnSpPr>
            <a:stCxn id="104" idx="5"/>
          </p:cNvCxnSpPr>
          <p:nvPr/>
        </p:nvCxnSpPr>
        <p:spPr>
          <a:xfrm>
            <a:off x="2456813" y="4074864"/>
            <a:ext cx="1179000" cy="330900"/>
          </a:xfrm>
          <a:prstGeom prst="straightConnector1">
            <a:avLst/>
          </a:prstGeom>
          <a:noFill/>
          <a:ln cap="flat" cmpd="sng" w="28575">
            <a:solidFill>
              <a:srgbClr val="999999"/>
            </a:solidFill>
            <a:prstDash val="solid"/>
            <a:round/>
            <a:headEnd len="med" w="med" type="none"/>
            <a:tailEnd len="med" w="med" type="triangle"/>
          </a:ln>
        </p:spPr>
      </p:cxnSp>
      <p:sp>
        <p:nvSpPr>
          <p:cNvPr id="113" name="Google Shape;113;p17"/>
          <p:cNvSpPr/>
          <p:nvPr/>
        </p:nvSpPr>
        <p:spPr>
          <a:xfrm>
            <a:off x="5755865" y="2814400"/>
            <a:ext cx="597675" cy="746350"/>
          </a:xfrm>
          <a:custGeom>
            <a:rect b="b" l="l" r="r" t="t"/>
            <a:pathLst>
              <a:path extrusionOk="0" h="29854" w="23907">
                <a:moveTo>
                  <a:pt x="12641" y="0"/>
                </a:moveTo>
                <a:cubicBezTo>
                  <a:pt x="10576" y="4037"/>
                  <a:pt x="-1629" y="19245"/>
                  <a:pt x="249" y="24221"/>
                </a:cubicBezTo>
                <a:cubicBezTo>
                  <a:pt x="2127" y="29197"/>
                  <a:pt x="19964" y="28915"/>
                  <a:pt x="23907" y="29854"/>
                </a:cubicBezTo>
              </a:path>
            </a:pathLst>
          </a:custGeom>
          <a:noFill/>
          <a:ln cap="flat" cmpd="sng" w="28575">
            <a:solidFill>
              <a:srgbClr val="999999"/>
            </a:solidFill>
            <a:prstDash val="solid"/>
            <a:round/>
            <a:headEnd len="med" w="med" type="none"/>
            <a:tailEnd len="med" w="med" type="none"/>
          </a:ln>
        </p:spPr>
      </p:sp>
      <p:cxnSp>
        <p:nvCxnSpPr>
          <p:cNvPr id="114" name="Google Shape;114;p17"/>
          <p:cNvCxnSpPr>
            <a:endCxn id="108" idx="3"/>
          </p:cNvCxnSpPr>
          <p:nvPr/>
        </p:nvCxnSpPr>
        <p:spPr>
          <a:xfrm>
            <a:off x="6214566" y="3548456"/>
            <a:ext cx="186000" cy="15300"/>
          </a:xfrm>
          <a:prstGeom prst="straightConnector1">
            <a:avLst/>
          </a:prstGeom>
          <a:noFill/>
          <a:ln cap="flat" cmpd="sng" w="28575">
            <a:solidFill>
              <a:srgbClr val="999999"/>
            </a:solidFill>
            <a:prstDash val="solid"/>
            <a:round/>
            <a:headEnd len="med" w="med" type="none"/>
            <a:tailEnd len="med" w="med" type="triangle"/>
          </a:ln>
        </p:spPr>
      </p:cxnSp>
      <p:cxnSp>
        <p:nvCxnSpPr>
          <p:cNvPr id="115" name="Google Shape;115;p17"/>
          <p:cNvCxnSpPr/>
          <p:nvPr/>
        </p:nvCxnSpPr>
        <p:spPr>
          <a:xfrm>
            <a:off x="2549625" y="3977325"/>
            <a:ext cx="1124700" cy="324600"/>
          </a:xfrm>
          <a:prstGeom prst="straightConnector1">
            <a:avLst/>
          </a:prstGeom>
          <a:noFill/>
          <a:ln cap="flat" cmpd="sng" w="28575">
            <a:solidFill>
              <a:srgbClr val="FF0000"/>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2100"/>
                                        <p:tgtEl>
                                          <p:spTgt spid="1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2500"/>
                                        <p:tgtEl>
                                          <p:spTgt spid="1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2400"/>
                                        <p:tgtEl>
                                          <p:spTgt spid="1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2300"/>
                                        <p:tgtEl>
                                          <p:spTgt spid="1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2400"/>
                                        <p:tgtEl>
                                          <p:spTgt spid="1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2800"/>
                                        <p:tgtEl>
                                          <p:spTgt spid="1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2600"/>
                                        <p:tgtEl>
                                          <p:spTgt spid="113"/>
                                        </p:tgtEl>
                                      </p:cBhvr>
                                    </p:animEffect>
                                  </p:childTnLst>
                                </p:cTn>
                              </p:par>
                              <p:par>
                                <p:cTn fill="hold" nodeType="with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2600"/>
                                        <p:tgtEl>
                                          <p:spTgt spid="1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2700"/>
                                        <p:tgtEl>
                                          <p:spTgt spid="1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graphicFrame>
        <p:nvGraphicFramePr>
          <p:cNvPr id="120" name="Google Shape;120;p18"/>
          <p:cNvGraphicFramePr/>
          <p:nvPr/>
        </p:nvGraphicFramePr>
        <p:xfrm>
          <a:off x="138550" y="1081000"/>
          <a:ext cx="3000000" cy="3000000"/>
        </p:xfrm>
        <a:graphic>
          <a:graphicData uri="http://schemas.openxmlformats.org/drawingml/2006/table">
            <a:tbl>
              <a:tblPr>
                <a:noFill/>
                <a:tableStyleId>{C7B20121-1DE5-4871-A895-B57D2DD21D3E}</a:tableStyleId>
              </a:tblPr>
              <a:tblGrid>
                <a:gridCol w="2119975"/>
                <a:gridCol w="1216900"/>
                <a:gridCol w="1329775"/>
              </a:tblGrid>
              <a:tr h="1118500">
                <a:tc>
                  <a:txBody>
                    <a:bodyPr>
                      <a:noAutofit/>
                    </a:bodyPr>
                    <a:lstStyle/>
                    <a:p>
                      <a:pPr indent="0" lvl="0" marL="0" rtl="0" algn="ctr">
                        <a:spcBef>
                          <a:spcPts val="0"/>
                        </a:spcBef>
                        <a:spcAft>
                          <a:spcPts val="0"/>
                        </a:spcAft>
                        <a:buNone/>
                      </a:pPr>
                      <a:r>
                        <a:rPr b="1" lang="en" sz="1600"/>
                        <a:t>Small-Scale-Fading</a:t>
                      </a:r>
                      <a:endParaRPr b="1" sz="1600"/>
                    </a:p>
                  </a:txBody>
                  <a:tcPr marT="91425" marB="91425"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noAutofit/>
                    </a:bodyPr>
                    <a:lstStyle/>
                    <a:p>
                      <a:pPr indent="0" lvl="0" marL="0" rtl="0" algn="ctr">
                        <a:spcBef>
                          <a:spcPts val="0"/>
                        </a:spcBef>
                        <a:spcAft>
                          <a:spcPts val="0"/>
                        </a:spcAft>
                        <a:buClr>
                          <a:srgbClr val="000000"/>
                        </a:buClr>
                        <a:buSzPts val="1100"/>
                        <a:buFont typeface="Arial"/>
                        <a:buNone/>
                      </a:pPr>
                      <a:r>
                        <a:rPr b="1" lang="en" sz="1800"/>
                        <a:t>Known by Alice and Bob</a:t>
                      </a:r>
                      <a:endParaRPr b="1" sz="1800"/>
                    </a:p>
                  </a:txBody>
                  <a:tcPr marT="91425" marB="91425"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noAutofit/>
                    </a:bodyPr>
                    <a:lstStyle/>
                    <a:p>
                      <a:pPr indent="0" lvl="0" marL="0" rtl="0" algn="ctr">
                        <a:spcBef>
                          <a:spcPts val="0"/>
                        </a:spcBef>
                        <a:spcAft>
                          <a:spcPts val="0"/>
                        </a:spcAft>
                        <a:buNone/>
                      </a:pPr>
                      <a:r>
                        <a:rPr b="1" lang="en" sz="1800"/>
                        <a:t>Known by Eve</a:t>
                      </a:r>
                      <a:endParaRPr b="1" sz="1800"/>
                    </a:p>
                  </a:txBody>
                  <a:tcPr marT="91425" marB="91425"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570975">
                <a:tc>
                  <a:txBody>
                    <a:bodyPr>
                      <a:noAutofit/>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noAutofit/>
                    </a:bodyPr>
                    <a:lstStyle/>
                    <a:p>
                      <a:pPr indent="0" lvl="0" marL="0" rtl="0" algn="ctr">
                        <a:spcBef>
                          <a:spcPts val="0"/>
                        </a:spcBef>
                        <a:spcAft>
                          <a:spcPts val="0"/>
                        </a:spcAft>
                        <a:buNone/>
                      </a:pPr>
                      <a:r>
                        <a:rPr lang="en"/>
                        <a:t>Yes</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noAutofit/>
                    </a:bodyPr>
                    <a:lstStyle/>
                    <a:p>
                      <a:pPr indent="0" lvl="0" marL="0" rtl="0" algn="ctr">
                        <a:spcBef>
                          <a:spcPts val="0"/>
                        </a:spcBef>
                        <a:spcAft>
                          <a:spcPts val="0"/>
                        </a:spcAft>
                        <a:buNone/>
                      </a:pPr>
                      <a:r>
                        <a:rPr lang="en"/>
                        <a:t>Yes</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469600">
                <a:tc>
                  <a:txBody>
                    <a:bodyPr>
                      <a:noAutofit/>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noAutofit/>
                    </a:bodyPr>
                    <a:lstStyle/>
                    <a:p>
                      <a:pPr indent="0" lvl="0" marL="0" rtl="0" algn="ctr">
                        <a:spcBef>
                          <a:spcPts val="0"/>
                        </a:spcBef>
                        <a:spcAft>
                          <a:spcPts val="0"/>
                        </a:spcAft>
                        <a:buNone/>
                      </a:pPr>
                      <a:r>
                        <a:rPr lang="en"/>
                        <a:t>Yes</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noAutofit/>
                    </a:bodyPr>
                    <a:lstStyle/>
                    <a:p>
                      <a:pPr indent="0" lvl="0" marL="0" rtl="0" algn="ctr">
                        <a:spcBef>
                          <a:spcPts val="0"/>
                        </a:spcBef>
                        <a:spcAft>
                          <a:spcPts val="0"/>
                        </a:spcAft>
                        <a:buNone/>
                      </a:pPr>
                      <a:r>
                        <a:rPr lang="en"/>
                        <a:t>Yes</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454650">
                <a:tc>
                  <a:txBody>
                    <a:bodyPr>
                      <a:noAutofit/>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noAutofit/>
                    </a:bodyPr>
                    <a:lstStyle/>
                    <a:p>
                      <a:pPr indent="0" lvl="0" marL="0" rtl="0" algn="ctr">
                        <a:spcBef>
                          <a:spcPts val="0"/>
                        </a:spcBef>
                        <a:spcAft>
                          <a:spcPts val="0"/>
                        </a:spcAft>
                        <a:buNone/>
                      </a:pPr>
                      <a:r>
                        <a:rPr lang="en"/>
                        <a:t>No</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noAutofit/>
                    </a:bodyPr>
                    <a:lstStyle/>
                    <a:p>
                      <a:pPr indent="0" lvl="0" marL="0" rtl="0" algn="ctr">
                        <a:spcBef>
                          <a:spcPts val="0"/>
                        </a:spcBef>
                        <a:spcAft>
                          <a:spcPts val="0"/>
                        </a:spcAft>
                        <a:buNone/>
                      </a:pPr>
                      <a:r>
                        <a:rPr lang="en"/>
                        <a:t>Yes</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469600">
                <a:tc>
                  <a:txBody>
                    <a:bodyPr>
                      <a:noAutofit/>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noAutofit/>
                    </a:bodyPr>
                    <a:lstStyle/>
                    <a:p>
                      <a:pPr indent="0" lvl="0" marL="0" rtl="0" algn="ctr">
                        <a:spcBef>
                          <a:spcPts val="0"/>
                        </a:spcBef>
                        <a:spcAft>
                          <a:spcPts val="0"/>
                        </a:spcAft>
                        <a:buNone/>
                      </a:pPr>
                      <a:r>
                        <a:rPr lang="en"/>
                        <a:t>No</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noAutofit/>
                    </a:bodyPr>
                    <a:lstStyle/>
                    <a:p>
                      <a:pPr indent="0" lvl="0" marL="0" rtl="0" algn="ctr">
                        <a:spcBef>
                          <a:spcPts val="0"/>
                        </a:spcBef>
                        <a:spcAft>
                          <a:spcPts val="0"/>
                        </a:spcAft>
                        <a:buNone/>
                      </a:pPr>
                      <a:r>
                        <a:rPr lang="en"/>
                        <a:t>Yes</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850375">
                <a:tc>
                  <a:txBody>
                    <a:bodyPr>
                      <a:noAutofit/>
                    </a:bodyPr>
                    <a:lstStyle/>
                    <a:p>
                      <a:pPr indent="0" lvl="0" marL="0" rtl="0" algn="ctr">
                        <a:spcBef>
                          <a:spcPts val="0"/>
                        </a:spcBef>
                        <a:spcAft>
                          <a:spcPts val="0"/>
                        </a:spcAft>
                        <a:buNone/>
                      </a:pPr>
                      <a:r>
                        <a:rPr b="1" lang="en" sz="1600"/>
                        <a:t>Large</a:t>
                      </a:r>
                      <a:r>
                        <a:rPr b="1" lang="en" sz="1600"/>
                        <a:t>-Scale-Fading</a:t>
                      </a:r>
                      <a:endParaRPr b="1" sz="1600"/>
                    </a:p>
                  </a:txBody>
                  <a:tcPr marT="91425" marB="91425"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noAutofit/>
                    </a:bodyPr>
                    <a:lstStyle/>
                    <a:p>
                      <a:pPr indent="0" lvl="0" marL="0" rtl="0" algn="ctr">
                        <a:spcBef>
                          <a:spcPts val="0"/>
                        </a:spcBef>
                        <a:spcAft>
                          <a:spcPts val="0"/>
                        </a:spcAft>
                        <a:buNone/>
                      </a:pPr>
                      <a:r>
                        <a:t/>
                      </a:r>
                      <a:endParaRPr b="1" sz="18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D9D9D9"/>
                    </a:solidFill>
                  </a:tcPr>
                </a:tc>
                <a:tc>
                  <a:txBody>
                    <a:bodyPr>
                      <a:noAutofit/>
                    </a:bodyPr>
                    <a:lstStyle/>
                    <a:p>
                      <a:pPr indent="0" lvl="0" marL="0" rtl="0" algn="ctr">
                        <a:spcBef>
                          <a:spcPts val="0"/>
                        </a:spcBef>
                        <a:spcAft>
                          <a:spcPts val="0"/>
                        </a:spcAft>
                        <a:buNone/>
                      </a:pPr>
                      <a:r>
                        <a:t/>
                      </a:r>
                      <a:endParaRPr b="1" sz="18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D9D9D9"/>
                    </a:solidFill>
                  </a:tcPr>
                </a:tc>
              </a:tr>
              <a:tr h="469600">
                <a:tc>
                  <a:txBody>
                    <a:bodyPr>
                      <a:noAutofit/>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noAutofit/>
                    </a:bodyPr>
                    <a:lstStyle/>
                    <a:p>
                      <a:pPr indent="0" lvl="0" marL="0" rtl="0" algn="ctr">
                        <a:spcBef>
                          <a:spcPts val="0"/>
                        </a:spcBef>
                        <a:spcAft>
                          <a:spcPts val="0"/>
                        </a:spcAft>
                        <a:buNone/>
                      </a:pPr>
                      <a:r>
                        <a:rPr lang="en"/>
                        <a:t>No</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noAutofit/>
                    </a:bodyPr>
                    <a:lstStyle/>
                    <a:p>
                      <a:pPr indent="0" lvl="0" marL="0" rtl="0" algn="ctr">
                        <a:spcBef>
                          <a:spcPts val="0"/>
                        </a:spcBef>
                        <a:spcAft>
                          <a:spcPts val="0"/>
                        </a:spcAft>
                        <a:buNone/>
                      </a:pPr>
                      <a:r>
                        <a:rPr lang="en"/>
                        <a:t>Yes</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505425">
                <a:tc>
                  <a:txBody>
                    <a:bodyPr>
                      <a:noAutofit/>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noAutofit/>
                    </a:bodyPr>
                    <a:lstStyle/>
                    <a:p>
                      <a:pPr indent="0" lvl="0" marL="0" rtl="0" algn="ctr">
                        <a:spcBef>
                          <a:spcPts val="0"/>
                        </a:spcBef>
                        <a:spcAft>
                          <a:spcPts val="0"/>
                        </a:spcAft>
                        <a:buNone/>
                      </a:pPr>
                      <a:r>
                        <a:rPr lang="en"/>
                        <a:t>No</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noAutofit/>
                    </a:bodyPr>
                    <a:lstStyle/>
                    <a:p>
                      <a:pPr indent="0" lvl="0" marL="0" rtl="0" algn="ctr">
                        <a:spcBef>
                          <a:spcPts val="0"/>
                        </a:spcBef>
                        <a:spcAft>
                          <a:spcPts val="0"/>
                        </a:spcAft>
                        <a:buNone/>
                      </a:pPr>
                      <a:r>
                        <a:rPr lang="en"/>
                        <a:t>Yes</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bl>
          </a:graphicData>
        </a:graphic>
      </p:graphicFrame>
      <p:sp>
        <p:nvSpPr>
          <p:cNvPr id="121" name="Google Shape;121;p18"/>
          <p:cNvSpPr txBox="1"/>
          <p:nvPr>
            <p:ph idx="12" type="sldNum"/>
          </p:nvPr>
        </p:nvSpPr>
        <p:spPr>
          <a:xfrm>
            <a:off x="8523541" y="6260831"/>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latin typeface="Roboto"/>
                <a:ea typeface="Roboto"/>
                <a:cs typeface="Roboto"/>
                <a:sym typeface="Roboto"/>
              </a:rPr>
              <a:t>‹#›</a:t>
            </a:fld>
            <a:endParaRPr>
              <a:latin typeface="Roboto"/>
              <a:ea typeface="Roboto"/>
              <a:cs typeface="Roboto"/>
              <a:sym typeface="Roboto"/>
            </a:endParaRPr>
          </a:p>
        </p:txBody>
      </p:sp>
      <p:pic>
        <p:nvPicPr>
          <p:cNvPr id="122" name="Google Shape;122;p18"/>
          <p:cNvPicPr preferRelativeResize="0"/>
          <p:nvPr/>
        </p:nvPicPr>
        <p:blipFill rotWithShape="1">
          <a:blip r:embed="rId3">
            <a:alphaModFix/>
          </a:blip>
          <a:srcRect b="0" l="0" r="0" t="0"/>
          <a:stretch/>
        </p:blipFill>
        <p:spPr>
          <a:xfrm>
            <a:off x="4930700" y="1974725"/>
            <a:ext cx="4213300" cy="3332950"/>
          </a:xfrm>
          <a:prstGeom prst="rect">
            <a:avLst/>
          </a:prstGeom>
          <a:noFill/>
          <a:ln>
            <a:noFill/>
          </a:ln>
        </p:spPr>
      </p:pic>
      <p:sp>
        <p:nvSpPr>
          <p:cNvPr id="123" name="Google Shape;123;p18"/>
          <p:cNvSpPr txBox="1"/>
          <p:nvPr/>
        </p:nvSpPr>
        <p:spPr>
          <a:xfrm>
            <a:off x="3569100" y="-76200"/>
            <a:ext cx="2005800" cy="98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4800">
                <a:solidFill>
                  <a:srgbClr val="FFFFFF"/>
                </a:solidFill>
                <a:latin typeface="Roboto Slab"/>
                <a:ea typeface="Roboto Slab"/>
                <a:cs typeface="Roboto Slab"/>
                <a:sym typeface="Roboto Slab"/>
              </a:rPr>
              <a:t>Setup</a:t>
            </a:r>
            <a:endParaRPr b="1" sz="4800">
              <a:solidFill>
                <a:srgbClr val="FFFFFF"/>
              </a:solidFill>
            </a:endParaRPr>
          </a:p>
        </p:txBody>
      </p:sp>
      <p:grpSp>
        <p:nvGrpSpPr>
          <p:cNvPr id="124" name="Google Shape;124;p18"/>
          <p:cNvGrpSpPr/>
          <p:nvPr/>
        </p:nvGrpSpPr>
        <p:grpSpPr>
          <a:xfrm>
            <a:off x="516187" y="4998384"/>
            <a:ext cx="1236863" cy="981338"/>
            <a:chOff x="246325" y="4199665"/>
            <a:chExt cx="1393178" cy="1105360"/>
          </a:xfrm>
        </p:grpSpPr>
        <p:pic>
          <p:nvPicPr>
            <p:cNvPr descr="a=d^{-\alpha}_{AE}" id="125" name="Google Shape;125;p18" title="MathEquation,#000000"/>
            <p:cNvPicPr preferRelativeResize="0"/>
            <p:nvPr/>
          </p:nvPicPr>
          <p:blipFill>
            <a:blip r:embed="rId4">
              <a:alphaModFix/>
            </a:blip>
            <a:stretch>
              <a:fillRect/>
            </a:stretch>
          </p:blipFill>
          <p:spPr>
            <a:xfrm>
              <a:off x="246325" y="4199665"/>
              <a:ext cx="1393178" cy="520700"/>
            </a:xfrm>
            <a:prstGeom prst="rect">
              <a:avLst/>
            </a:prstGeom>
            <a:noFill/>
            <a:ln>
              <a:noFill/>
            </a:ln>
          </p:spPr>
        </p:pic>
        <p:pic>
          <p:nvPicPr>
            <p:cNvPr descr="b=d^{-\alpha}_{BE}" id="126" name="Google Shape;126;p18" title="MathEquation,#000000"/>
            <p:cNvPicPr preferRelativeResize="0"/>
            <p:nvPr/>
          </p:nvPicPr>
          <p:blipFill>
            <a:blip r:embed="rId5">
              <a:alphaModFix/>
            </a:blip>
            <a:stretch>
              <a:fillRect/>
            </a:stretch>
          </p:blipFill>
          <p:spPr>
            <a:xfrm>
              <a:off x="253085" y="4780325"/>
              <a:ext cx="1367278" cy="524700"/>
            </a:xfrm>
            <a:prstGeom prst="rect">
              <a:avLst/>
            </a:prstGeom>
            <a:noFill/>
            <a:ln>
              <a:noFill/>
            </a:ln>
          </p:spPr>
        </p:pic>
      </p:grpSp>
      <p:pic>
        <p:nvPicPr>
          <p:cNvPr descr="\mathbf{H}_{i,j} \sim \mathcal{CN}(0,1)\\&#10;\mathbf{G}_{i,j} \sim \mathcal{CN}(0,1)\\&#10;\mathbf{A}_{i,j} \sim \mathcal{CN}(0,1)\\&#10;\mathbf{B}_{i,j} \sim \mathcal{CN}(0,1)&#10;" id="127" name="Google Shape;127;p18" title="MathEquation,#000000"/>
          <p:cNvPicPr preferRelativeResize="0"/>
          <p:nvPr/>
        </p:nvPicPr>
        <p:blipFill>
          <a:blip r:embed="rId6">
            <a:alphaModFix/>
          </a:blip>
          <a:stretch>
            <a:fillRect/>
          </a:stretch>
        </p:blipFill>
        <p:spPr>
          <a:xfrm>
            <a:off x="195000" y="2401403"/>
            <a:ext cx="2005800" cy="17224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2500"/>
                                        <p:tgtEl>
                                          <p:spTgt spid="1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1000"/>
                                        <p:tgtEl>
                                          <p:spTgt spid="120"/>
                                        </p:tgtEl>
                                      </p:cBhvr>
                                    </p:animEffect>
                                  </p:childTnLst>
                                </p:cTn>
                              </p:par>
                              <p:par>
                                <p:cTn fill="hold" nodeType="with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1000"/>
                                        <p:tgtEl>
                                          <p:spTgt spid="124"/>
                                        </p:tgtEl>
                                      </p:cBhvr>
                                    </p:animEffect>
                                  </p:childTnLst>
                                </p:cTn>
                              </p:par>
                              <p:par>
                                <p:cTn fill="hold" nodeType="with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Google Shape;132;p19"/>
          <p:cNvSpPr txBox="1"/>
          <p:nvPr>
            <p:ph type="title"/>
          </p:nvPr>
        </p:nvSpPr>
        <p:spPr>
          <a:xfrm>
            <a:off x="786150" y="-264051"/>
            <a:ext cx="7571700" cy="148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FFFFFF"/>
                </a:solidFill>
                <a:latin typeface="Roboto Slab"/>
                <a:ea typeface="Roboto Slab"/>
                <a:cs typeface="Roboto Slab"/>
                <a:sym typeface="Roboto Slab"/>
              </a:rPr>
              <a:t>What Is the Goal?</a:t>
            </a:r>
            <a:endParaRPr b="1" sz="4800">
              <a:solidFill>
                <a:srgbClr val="FFFFFF"/>
              </a:solidFill>
              <a:latin typeface="Roboto Slab"/>
              <a:ea typeface="Roboto Slab"/>
              <a:cs typeface="Roboto Slab"/>
              <a:sym typeface="Roboto Slab"/>
            </a:endParaRPr>
          </a:p>
        </p:txBody>
      </p:sp>
      <p:sp>
        <p:nvSpPr>
          <p:cNvPr id="133" name="Google Shape;133;p19"/>
          <p:cNvSpPr txBox="1"/>
          <p:nvPr>
            <p:ph idx="12" type="sldNum"/>
          </p:nvPr>
        </p:nvSpPr>
        <p:spPr>
          <a:xfrm>
            <a:off x="8523541" y="6260831"/>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latin typeface="Roboto"/>
                <a:ea typeface="Roboto"/>
                <a:cs typeface="Roboto"/>
                <a:sym typeface="Roboto"/>
              </a:rPr>
              <a:t>‹#›</a:t>
            </a:fld>
            <a:endParaRPr>
              <a:latin typeface="Roboto"/>
              <a:ea typeface="Roboto"/>
              <a:cs typeface="Roboto"/>
              <a:sym typeface="Roboto"/>
            </a:endParaRPr>
          </a:p>
        </p:txBody>
      </p:sp>
      <p:sp>
        <p:nvSpPr>
          <p:cNvPr id="134" name="Google Shape;134;p19"/>
          <p:cNvSpPr txBox="1"/>
          <p:nvPr/>
        </p:nvSpPr>
        <p:spPr>
          <a:xfrm>
            <a:off x="1130763" y="3703875"/>
            <a:ext cx="6888600" cy="84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Roboto Slab"/>
                <a:ea typeface="Roboto Slab"/>
                <a:cs typeface="Roboto Slab"/>
                <a:sym typeface="Roboto Slab"/>
              </a:rPr>
              <a:t>Single stream of information is considered. Hence we can focus on SINR for our analysis.</a:t>
            </a:r>
            <a:endParaRPr sz="2400"/>
          </a:p>
        </p:txBody>
      </p:sp>
      <p:grpSp>
        <p:nvGrpSpPr>
          <p:cNvPr id="135" name="Google Shape;135;p19"/>
          <p:cNvGrpSpPr/>
          <p:nvPr/>
        </p:nvGrpSpPr>
        <p:grpSpPr>
          <a:xfrm>
            <a:off x="1054563" y="2277725"/>
            <a:ext cx="6888624" cy="979050"/>
            <a:chOff x="1054563" y="2277725"/>
            <a:chExt cx="6888624" cy="979050"/>
          </a:xfrm>
        </p:grpSpPr>
        <p:pic>
          <p:nvPicPr>
            <p:cNvPr id="136" name="Google Shape;136;p19"/>
            <p:cNvPicPr preferRelativeResize="0"/>
            <p:nvPr/>
          </p:nvPicPr>
          <p:blipFill>
            <a:blip r:embed="rId3">
              <a:alphaModFix/>
            </a:blip>
            <a:stretch>
              <a:fillRect/>
            </a:stretch>
          </p:blipFill>
          <p:spPr>
            <a:xfrm>
              <a:off x="1054563" y="2277725"/>
              <a:ext cx="6888624" cy="413325"/>
            </a:xfrm>
            <a:prstGeom prst="rect">
              <a:avLst/>
            </a:prstGeom>
            <a:noFill/>
            <a:ln>
              <a:noFill/>
            </a:ln>
          </p:spPr>
        </p:pic>
        <p:pic>
          <p:nvPicPr>
            <p:cNvPr descr="(x)^+=\max(0,x)" id="137" name="Google Shape;137;p19" title="MathEquation,#000000"/>
            <p:cNvPicPr preferRelativeResize="0"/>
            <p:nvPr/>
          </p:nvPicPr>
          <p:blipFill>
            <a:blip r:embed="rId4">
              <a:alphaModFix/>
            </a:blip>
            <a:stretch>
              <a:fillRect/>
            </a:stretch>
          </p:blipFill>
          <p:spPr>
            <a:xfrm>
              <a:off x="3290371" y="2843450"/>
              <a:ext cx="2563250" cy="413325"/>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2500"/>
                                        <p:tgtEl>
                                          <p:spTgt spid="1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2500"/>
                                        <p:tgtEl>
                                          <p:spTgt spid="1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20"/>
          <p:cNvSpPr txBox="1"/>
          <p:nvPr>
            <p:ph type="title"/>
          </p:nvPr>
        </p:nvSpPr>
        <p:spPr>
          <a:xfrm>
            <a:off x="1529050" y="0"/>
            <a:ext cx="6359400" cy="823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4800">
                <a:solidFill>
                  <a:srgbClr val="FFFFFF"/>
                </a:solidFill>
                <a:latin typeface="Roboto Slab"/>
                <a:ea typeface="Roboto Slab"/>
                <a:cs typeface="Roboto Slab"/>
                <a:sym typeface="Roboto Slab"/>
              </a:rPr>
              <a:t>Transmitted Signals</a:t>
            </a:r>
            <a:endParaRPr b="1" sz="4800">
              <a:solidFill>
                <a:srgbClr val="FFFFFF"/>
              </a:solidFill>
              <a:latin typeface="Roboto Slab"/>
              <a:ea typeface="Roboto Slab"/>
              <a:cs typeface="Roboto Slab"/>
              <a:sym typeface="Roboto Slab"/>
            </a:endParaRPr>
          </a:p>
        </p:txBody>
      </p:sp>
      <p:sp>
        <p:nvSpPr>
          <p:cNvPr id="143" name="Google Shape;143;p20"/>
          <p:cNvSpPr txBox="1"/>
          <p:nvPr>
            <p:ph idx="12" type="sldNum"/>
          </p:nvPr>
        </p:nvSpPr>
        <p:spPr>
          <a:xfrm>
            <a:off x="8523541" y="6260831"/>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latin typeface="Roboto"/>
                <a:ea typeface="Roboto"/>
                <a:cs typeface="Roboto"/>
                <a:sym typeface="Roboto"/>
              </a:rPr>
              <a:t>‹#›</a:t>
            </a:fld>
            <a:endParaRPr>
              <a:latin typeface="Roboto"/>
              <a:ea typeface="Roboto"/>
              <a:cs typeface="Roboto"/>
              <a:sym typeface="Roboto"/>
            </a:endParaRPr>
          </a:p>
        </p:txBody>
      </p:sp>
      <p:grpSp>
        <p:nvGrpSpPr>
          <p:cNvPr id="144" name="Google Shape;144;p20"/>
          <p:cNvGrpSpPr/>
          <p:nvPr/>
        </p:nvGrpSpPr>
        <p:grpSpPr>
          <a:xfrm>
            <a:off x="1084000" y="1219200"/>
            <a:ext cx="7302900" cy="999375"/>
            <a:chOff x="1084000" y="1600200"/>
            <a:chExt cx="7302900" cy="999375"/>
          </a:xfrm>
        </p:grpSpPr>
        <p:sp>
          <p:nvSpPr>
            <p:cNvPr id="145" name="Google Shape;145;p20"/>
            <p:cNvSpPr txBox="1"/>
            <p:nvPr/>
          </p:nvSpPr>
          <p:spPr>
            <a:xfrm>
              <a:off x="1084000" y="1600200"/>
              <a:ext cx="7302900" cy="52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Roboto Slab"/>
                  <a:ea typeface="Roboto Slab"/>
                  <a:cs typeface="Roboto Slab"/>
                  <a:sym typeface="Roboto Slab"/>
                </a:rPr>
                <a:t>Suppose the main channel is decomposed as</a:t>
              </a:r>
              <a:r>
                <a:rPr b="1" lang="en" sz="2400">
                  <a:latin typeface="Roboto Slab"/>
                  <a:ea typeface="Roboto Slab"/>
                  <a:cs typeface="Roboto Slab"/>
                  <a:sym typeface="Roboto Slab"/>
                </a:rPr>
                <a:t>:</a:t>
              </a:r>
              <a:endParaRPr b="1" sz="2400">
                <a:latin typeface="Roboto Slab"/>
                <a:ea typeface="Roboto Slab"/>
                <a:cs typeface="Roboto Slab"/>
                <a:sym typeface="Roboto Slab"/>
              </a:endParaRPr>
            </a:p>
          </p:txBody>
        </p:sp>
        <p:pic>
          <p:nvPicPr>
            <p:cNvPr id="146" name="Google Shape;146;p20"/>
            <p:cNvPicPr preferRelativeResize="0"/>
            <p:nvPr/>
          </p:nvPicPr>
          <p:blipFill>
            <a:blip r:embed="rId3">
              <a:alphaModFix/>
            </a:blip>
            <a:stretch>
              <a:fillRect/>
            </a:stretch>
          </p:blipFill>
          <p:spPr>
            <a:xfrm>
              <a:off x="3649438" y="2236200"/>
              <a:ext cx="1816826" cy="363375"/>
            </a:xfrm>
            <a:prstGeom prst="rect">
              <a:avLst/>
            </a:prstGeom>
            <a:noFill/>
            <a:ln>
              <a:noFill/>
            </a:ln>
          </p:spPr>
        </p:pic>
      </p:grpSp>
      <p:grpSp>
        <p:nvGrpSpPr>
          <p:cNvPr id="147" name="Google Shape;147;p20"/>
          <p:cNvGrpSpPr/>
          <p:nvPr/>
        </p:nvGrpSpPr>
        <p:grpSpPr>
          <a:xfrm>
            <a:off x="1084000" y="4343875"/>
            <a:ext cx="6047100" cy="1271000"/>
            <a:chOff x="1084000" y="4191475"/>
            <a:chExt cx="6047100" cy="1271000"/>
          </a:xfrm>
        </p:grpSpPr>
        <p:sp>
          <p:nvSpPr>
            <p:cNvPr id="148" name="Google Shape;148;p20"/>
            <p:cNvSpPr txBox="1"/>
            <p:nvPr/>
          </p:nvSpPr>
          <p:spPr>
            <a:xfrm>
              <a:off x="1084000" y="4191475"/>
              <a:ext cx="6047100" cy="63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Roboto Slab"/>
                  <a:ea typeface="Roboto Slab"/>
                  <a:cs typeface="Roboto Slab"/>
                  <a:sym typeface="Roboto Slab"/>
                </a:rPr>
                <a:t>From Bob (Similar to </a:t>
              </a:r>
              <a:r>
                <a:rPr b="1" lang="en" sz="2400">
                  <a:latin typeface="Roboto Slab"/>
                  <a:ea typeface="Roboto Slab"/>
                  <a:cs typeface="Roboto Slab"/>
                  <a:sym typeface="Roboto Slab"/>
                </a:rPr>
                <a:t>Zheng et al., 2013)</a:t>
              </a:r>
              <a:r>
                <a:rPr b="1" lang="en" sz="2400">
                  <a:latin typeface="Roboto Slab"/>
                  <a:ea typeface="Roboto Slab"/>
                  <a:cs typeface="Roboto Slab"/>
                  <a:sym typeface="Roboto Slab"/>
                </a:rPr>
                <a:t>:</a:t>
              </a:r>
              <a:endParaRPr b="1" sz="2400">
                <a:latin typeface="Roboto Slab"/>
                <a:ea typeface="Roboto Slab"/>
                <a:cs typeface="Roboto Slab"/>
                <a:sym typeface="Roboto Slab"/>
              </a:endParaRPr>
            </a:p>
          </p:txBody>
        </p:sp>
        <p:pic>
          <p:nvPicPr>
            <p:cNvPr descr="\mathbf{x}_B(k)= \sqrt{\frac{{P}_B}{M}} \mathbf{w}_B(k)" id="149" name="Google Shape;149;p20" title="MathEquation,#000000"/>
            <p:cNvPicPr preferRelativeResize="0"/>
            <p:nvPr/>
          </p:nvPicPr>
          <p:blipFill>
            <a:blip r:embed="rId4">
              <a:alphaModFix/>
            </a:blip>
            <a:stretch>
              <a:fillRect/>
            </a:stretch>
          </p:blipFill>
          <p:spPr>
            <a:xfrm>
              <a:off x="3191563" y="4827475"/>
              <a:ext cx="2760870" cy="635000"/>
            </a:xfrm>
            <a:prstGeom prst="rect">
              <a:avLst/>
            </a:prstGeom>
            <a:noFill/>
            <a:ln>
              <a:noFill/>
            </a:ln>
          </p:spPr>
        </p:pic>
      </p:grpSp>
      <p:grpSp>
        <p:nvGrpSpPr>
          <p:cNvPr id="150" name="Google Shape;150;p20"/>
          <p:cNvGrpSpPr/>
          <p:nvPr/>
        </p:nvGrpSpPr>
        <p:grpSpPr>
          <a:xfrm>
            <a:off x="1084000" y="2227800"/>
            <a:ext cx="6446162" cy="2042150"/>
            <a:chOff x="1084000" y="2761200"/>
            <a:chExt cx="6446162" cy="2042150"/>
          </a:xfrm>
        </p:grpSpPr>
        <p:grpSp>
          <p:nvGrpSpPr>
            <p:cNvPr id="151" name="Google Shape;151;p20"/>
            <p:cNvGrpSpPr/>
            <p:nvPr/>
          </p:nvGrpSpPr>
          <p:grpSpPr>
            <a:xfrm>
              <a:off x="1084000" y="2761200"/>
              <a:ext cx="6446162" cy="1274938"/>
              <a:chOff x="1084000" y="2761200"/>
              <a:chExt cx="6446162" cy="1274938"/>
            </a:xfrm>
          </p:grpSpPr>
          <p:sp>
            <p:nvSpPr>
              <p:cNvPr id="152" name="Google Shape;152;p20"/>
              <p:cNvSpPr txBox="1"/>
              <p:nvPr/>
            </p:nvSpPr>
            <p:spPr>
              <a:xfrm>
                <a:off x="1084000" y="2761200"/>
                <a:ext cx="6446100" cy="52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Roboto Slab"/>
                    <a:ea typeface="Roboto Slab"/>
                    <a:cs typeface="Roboto Slab"/>
                    <a:sym typeface="Roboto Slab"/>
                  </a:rPr>
                  <a:t>From Alice (Similar to </a:t>
                </a:r>
                <a:r>
                  <a:rPr b="1" lang="en" sz="2400">
                    <a:latin typeface="Roboto Slab"/>
                    <a:ea typeface="Roboto Slab"/>
                    <a:cs typeface="Roboto Slab"/>
                    <a:sym typeface="Roboto Slab"/>
                  </a:rPr>
                  <a:t>Negi et al., 2005)</a:t>
                </a:r>
                <a:r>
                  <a:rPr b="1" lang="en" sz="2400">
                    <a:latin typeface="Roboto Slab"/>
                    <a:ea typeface="Roboto Slab"/>
                    <a:cs typeface="Roboto Slab"/>
                    <a:sym typeface="Roboto Slab"/>
                  </a:rPr>
                  <a:t>:</a:t>
                </a:r>
                <a:endParaRPr b="1" sz="2400">
                  <a:latin typeface="Roboto Slab"/>
                  <a:ea typeface="Roboto Slab"/>
                  <a:cs typeface="Roboto Slab"/>
                  <a:sym typeface="Roboto Slab"/>
                </a:endParaRPr>
              </a:p>
            </p:txBody>
          </p:sp>
          <p:pic>
            <p:nvPicPr>
              <p:cNvPr descr="\mathbf{x}_A(k)= \sqrt{\phi {P}_A}\mathbf{v}_1s(k)+\sqrt{\frac{(1-\phi){P}_A}{L-1}}\mathbf{V}_1 \mathbf{w}_A(k)" id="153" name="Google Shape;153;p20" title="MathEquation,#000000"/>
              <p:cNvPicPr preferRelativeResize="0"/>
              <p:nvPr/>
            </p:nvPicPr>
            <p:blipFill>
              <a:blip r:embed="rId5">
                <a:alphaModFix/>
              </a:blip>
              <a:stretch>
                <a:fillRect/>
              </a:stretch>
            </p:blipFill>
            <p:spPr>
              <a:xfrm>
                <a:off x="1613846" y="3400138"/>
                <a:ext cx="5916316" cy="636000"/>
              </a:xfrm>
              <a:prstGeom prst="rect">
                <a:avLst/>
              </a:prstGeom>
              <a:noFill/>
              <a:ln>
                <a:noFill/>
              </a:ln>
            </p:spPr>
          </p:pic>
        </p:grpSp>
        <p:pic>
          <p:nvPicPr>
            <p:cNvPr descr="[\mathbf{v}_1, \mathbf{V}_1]=\mathbf{V}" id="154" name="Google Shape;154;p20" title="MathEquation,#000000"/>
            <p:cNvPicPr preferRelativeResize="0"/>
            <p:nvPr/>
          </p:nvPicPr>
          <p:blipFill>
            <a:blip r:embed="rId6">
              <a:alphaModFix/>
            </a:blip>
            <a:stretch>
              <a:fillRect/>
            </a:stretch>
          </p:blipFill>
          <p:spPr>
            <a:xfrm>
              <a:off x="3627088" y="4394675"/>
              <a:ext cx="1889824" cy="408675"/>
            </a:xfrm>
            <a:prstGeom prst="rect">
              <a:avLst/>
            </a:prstGeom>
            <a:noFill/>
            <a:ln>
              <a:noFill/>
            </a:ln>
          </p:spPr>
        </p:pic>
      </p:grpSp>
      <p:grpSp>
        <p:nvGrpSpPr>
          <p:cNvPr id="155" name="Google Shape;155;p20"/>
          <p:cNvGrpSpPr/>
          <p:nvPr/>
        </p:nvGrpSpPr>
        <p:grpSpPr>
          <a:xfrm>
            <a:off x="1236400" y="5645999"/>
            <a:ext cx="6856975" cy="524700"/>
            <a:chOff x="1236400" y="5645999"/>
            <a:chExt cx="6856975" cy="524700"/>
          </a:xfrm>
        </p:grpSpPr>
        <p:pic>
          <p:nvPicPr>
            <p:cNvPr descr="\mathbf{w}_A, \mathbf{w}_B" id="156" name="Google Shape;156;p20" title="MathEquation,#000000"/>
            <p:cNvPicPr preferRelativeResize="0"/>
            <p:nvPr/>
          </p:nvPicPr>
          <p:blipFill>
            <a:blip r:embed="rId7">
              <a:alphaModFix/>
            </a:blip>
            <a:stretch>
              <a:fillRect/>
            </a:stretch>
          </p:blipFill>
          <p:spPr>
            <a:xfrm>
              <a:off x="1236400" y="5772625"/>
              <a:ext cx="1336476" cy="335800"/>
            </a:xfrm>
            <a:prstGeom prst="rect">
              <a:avLst/>
            </a:prstGeom>
            <a:noFill/>
            <a:ln>
              <a:noFill/>
            </a:ln>
          </p:spPr>
        </p:pic>
        <p:sp>
          <p:nvSpPr>
            <p:cNvPr id="157" name="Google Shape;157;p20"/>
            <p:cNvSpPr txBox="1"/>
            <p:nvPr/>
          </p:nvSpPr>
          <p:spPr>
            <a:xfrm>
              <a:off x="2554775" y="5645999"/>
              <a:ext cx="5538600" cy="52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Roboto Slab"/>
                  <a:ea typeface="Roboto Slab"/>
                  <a:cs typeface="Roboto Slab"/>
                  <a:sym typeface="Roboto Slab"/>
                </a:rPr>
                <a:t>are complex Gaussian artificial noise</a:t>
              </a:r>
              <a:endParaRPr b="1" sz="2400">
                <a:latin typeface="Roboto Slab"/>
                <a:ea typeface="Roboto Slab"/>
                <a:cs typeface="Roboto Slab"/>
                <a:sym typeface="Roboto Slab"/>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2500"/>
                                        <p:tgtEl>
                                          <p:spTgt spid="1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2500"/>
                                        <p:tgtEl>
                                          <p:spTgt spid="1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2500"/>
                                        <p:tgtEl>
                                          <p:spTgt spid="147"/>
                                        </p:tgtEl>
                                      </p:cBhvr>
                                    </p:animEffect>
                                  </p:childTnLst>
                                </p:cTn>
                              </p:par>
                              <p:par>
                                <p:cTn fill="hold" nodeType="with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2500"/>
                                        <p:tgtEl>
                                          <p:spTgt spid="1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Google Shape;162;p21"/>
          <p:cNvSpPr txBox="1"/>
          <p:nvPr>
            <p:ph type="title"/>
          </p:nvPr>
        </p:nvSpPr>
        <p:spPr>
          <a:xfrm>
            <a:off x="1942500" y="0"/>
            <a:ext cx="5259000" cy="816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4800">
                <a:solidFill>
                  <a:srgbClr val="FFFFFF"/>
                </a:solidFill>
                <a:latin typeface="Roboto Slab"/>
                <a:ea typeface="Roboto Slab"/>
                <a:cs typeface="Roboto Slab"/>
                <a:sym typeface="Roboto Slab"/>
              </a:rPr>
              <a:t>Received Signals</a:t>
            </a:r>
            <a:endParaRPr b="1" sz="4800">
              <a:solidFill>
                <a:srgbClr val="FFFFFF"/>
              </a:solidFill>
              <a:latin typeface="Roboto Slab"/>
              <a:ea typeface="Roboto Slab"/>
              <a:cs typeface="Roboto Slab"/>
              <a:sym typeface="Roboto Slab"/>
            </a:endParaRPr>
          </a:p>
        </p:txBody>
      </p:sp>
      <p:sp>
        <p:nvSpPr>
          <p:cNvPr id="163" name="Google Shape;163;p21"/>
          <p:cNvSpPr txBox="1"/>
          <p:nvPr>
            <p:ph idx="12" type="sldNum"/>
          </p:nvPr>
        </p:nvSpPr>
        <p:spPr>
          <a:xfrm>
            <a:off x="8523541" y="6260831"/>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latin typeface="Roboto"/>
                <a:ea typeface="Roboto"/>
                <a:cs typeface="Roboto"/>
                <a:sym typeface="Roboto"/>
              </a:rPr>
              <a:t>‹#›</a:t>
            </a:fld>
            <a:endParaRPr>
              <a:latin typeface="Roboto"/>
              <a:ea typeface="Roboto"/>
              <a:cs typeface="Roboto"/>
              <a:sym typeface="Roboto"/>
            </a:endParaRPr>
          </a:p>
        </p:txBody>
      </p:sp>
      <p:pic>
        <p:nvPicPr>
          <p:cNvPr descr="\tilde{\mathbf{n}}_B(k)\sim\mathcal{CN}(\mathbf{0},(1+\rho P_B)\mathbf{I})" id="164" name="Google Shape;164;p21" title="MathEquation,#000000"/>
          <p:cNvPicPr preferRelativeResize="0"/>
          <p:nvPr/>
        </p:nvPicPr>
        <p:blipFill>
          <a:blip r:embed="rId3">
            <a:alphaModFix/>
          </a:blip>
          <a:stretch>
            <a:fillRect/>
          </a:stretch>
        </p:blipFill>
        <p:spPr>
          <a:xfrm>
            <a:off x="2688351" y="2981349"/>
            <a:ext cx="3627532" cy="385425"/>
          </a:xfrm>
          <a:prstGeom prst="rect">
            <a:avLst/>
          </a:prstGeom>
          <a:noFill/>
          <a:ln>
            <a:noFill/>
          </a:ln>
        </p:spPr>
      </p:pic>
      <p:grpSp>
        <p:nvGrpSpPr>
          <p:cNvPr id="165" name="Google Shape;165;p21"/>
          <p:cNvGrpSpPr/>
          <p:nvPr/>
        </p:nvGrpSpPr>
        <p:grpSpPr>
          <a:xfrm>
            <a:off x="1098150" y="1452575"/>
            <a:ext cx="7065899" cy="1184462"/>
            <a:chOff x="1098150" y="1833575"/>
            <a:chExt cx="7065899" cy="1184462"/>
          </a:xfrm>
        </p:grpSpPr>
        <p:sp>
          <p:nvSpPr>
            <p:cNvPr id="166" name="Google Shape;166;p21"/>
            <p:cNvSpPr txBox="1"/>
            <p:nvPr/>
          </p:nvSpPr>
          <p:spPr>
            <a:xfrm>
              <a:off x="1098150" y="1833575"/>
              <a:ext cx="1937100" cy="63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Roboto Slab"/>
                  <a:ea typeface="Roboto Slab"/>
                  <a:cs typeface="Roboto Slab"/>
                  <a:sym typeface="Roboto Slab"/>
                </a:rPr>
                <a:t>At Bob</a:t>
              </a:r>
              <a:r>
                <a:rPr b="1" lang="en" sz="2400">
                  <a:latin typeface="Roboto Slab"/>
                  <a:ea typeface="Roboto Slab"/>
                  <a:cs typeface="Roboto Slab"/>
                  <a:sym typeface="Roboto Slab"/>
                </a:rPr>
                <a:t>:</a:t>
              </a:r>
              <a:endParaRPr b="1" sz="2400">
                <a:latin typeface="Roboto Slab"/>
                <a:ea typeface="Roboto Slab"/>
                <a:cs typeface="Roboto Slab"/>
                <a:sym typeface="Roboto Slab"/>
              </a:endParaRPr>
            </a:p>
          </p:txBody>
        </p:sp>
        <p:grpSp>
          <p:nvGrpSpPr>
            <p:cNvPr id="167" name="Google Shape;167;p21"/>
            <p:cNvGrpSpPr/>
            <p:nvPr/>
          </p:nvGrpSpPr>
          <p:grpSpPr>
            <a:xfrm>
              <a:off x="1298225" y="2493338"/>
              <a:ext cx="6865824" cy="524700"/>
              <a:chOff x="1298225" y="2493338"/>
              <a:chExt cx="6865824" cy="524700"/>
            </a:xfrm>
          </p:grpSpPr>
          <p:pic>
            <p:nvPicPr>
              <p:cNvPr descr="\mathbf{y}_B(k)= \sqrt{\phi \lambda_1 {P}_A}\mathbf{u}_1s(k)+" id="168" name="Google Shape;168;p21" title="MathEquation,#000000"/>
              <p:cNvPicPr preferRelativeResize="0"/>
              <p:nvPr/>
            </p:nvPicPr>
            <p:blipFill>
              <a:blip r:embed="rId4">
                <a:alphaModFix/>
              </a:blip>
              <a:stretch>
                <a:fillRect/>
              </a:stretch>
            </p:blipFill>
            <p:spPr>
              <a:xfrm>
                <a:off x="1298225" y="2554100"/>
                <a:ext cx="3193464" cy="403175"/>
              </a:xfrm>
              <a:prstGeom prst="rect">
                <a:avLst/>
              </a:prstGeom>
              <a:noFill/>
              <a:ln>
                <a:noFill/>
              </a:ln>
            </p:spPr>
          </p:pic>
          <p:pic>
            <p:nvPicPr>
              <p:cNvPr descr="\sqrt{\frac{(1-\phi){P}_A}{L-1}}\mathbf{U}_1 \sqrt{\pmb{\Lambda}_1}\mathbf{w}_A(k)+ \tilde{\mathbf{n}}_B(k)" id="169" name="Google Shape;169;p21" title="MathEquation,#000000"/>
              <p:cNvPicPr preferRelativeResize="0"/>
              <p:nvPr/>
            </p:nvPicPr>
            <p:blipFill>
              <a:blip r:embed="rId5">
                <a:alphaModFix/>
              </a:blip>
              <a:stretch>
                <a:fillRect/>
              </a:stretch>
            </p:blipFill>
            <p:spPr>
              <a:xfrm>
                <a:off x="4513955" y="2493338"/>
                <a:ext cx="3650094" cy="524700"/>
              </a:xfrm>
              <a:prstGeom prst="rect">
                <a:avLst/>
              </a:prstGeom>
              <a:noFill/>
              <a:ln>
                <a:noFill/>
              </a:ln>
            </p:spPr>
          </p:pic>
        </p:grpSp>
      </p:grpSp>
      <p:grpSp>
        <p:nvGrpSpPr>
          <p:cNvPr id="170" name="Google Shape;170;p21"/>
          <p:cNvGrpSpPr/>
          <p:nvPr/>
        </p:nvGrpSpPr>
        <p:grpSpPr>
          <a:xfrm>
            <a:off x="671563" y="4092100"/>
            <a:ext cx="7800877" cy="1892225"/>
            <a:chOff x="671563" y="4092100"/>
            <a:chExt cx="7800877" cy="1892225"/>
          </a:xfrm>
        </p:grpSpPr>
        <p:grpSp>
          <p:nvGrpSpPr>
            <p:cNvPr id="171" name="Google Shape;171;p21"/>
            <p:cNvGrpSpPr/>
            <p:nvPr/>
          </p:nvGrpSpPr>
          <p:grpSpPr>
            <a:xfrm>
              <a:off x="1098150" y="4092100"/>
              <a:ext cx="6288776" cy="1892225"/>
              <a:chOff x="1098150" y="3787300"/>
              <a:chExt cx="6288776" cy="1892225"/>
            </a:xfrm>
          </p:grpSpPr>
          <p:sp>
            <p:nvSpPr>
              <p:cNvPr id="172" name="Google Shape;172;p21"/>
              <p:cNvSpPr txBox="1"/>
              <p:nvPr/>
            </p:nvSpPr>
            <p:spPr>
              <a:xfrm>
                <a:off x="1098150" y="3787300"/>
                <a:ext cx="1937100" cy="63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Roboto Slab"/>
                    <a:ea typeface="Roboto Slab"/>
                    <a:cs typeface="Roboto Slab"/>
                    <a:sym typeface="Roboto Slab"/>
                  </a:rPr>
                  <a:t>At Eve</a:t>
                </a:r>
                <a:r>
                  <a:rPr b="1" lang="en" sz="2400">
                    <a:latin typeface="Roboto Slab"/>
                    <a:ea typeface="Roboto Slab"/>
                    <a:cs typeface="Roboto Slab"/>
                    <a:sym typeface="Roboto Slab"/>
                  </a:rPr>
                  <a:t>:</a:t>
                </a:r>
                <a:endParaRPr b="1" sz="2400">
                  <a:latin typeface="Roboto Slab"/>
                  <a:ea typeface="Roboto Slab"/>
                  <a:cs typeface="Roboto Slab"/>
                  <a:sym typeface="Roboto Slab"/>
                </a:endParaRPr>
              </a:p>
            </p:txBody>
          </p:sp>
          <p:pic>
            <p:nvPicPr>
              <p:cNvPr id="173" name="Google Shape;173;p21"/>
              <p:cNvPicPr preferRelativeResize="0"/>
              <p:nvPr/>
            </p:nvPicPr>
            <p:blipFill>
              <a:blip r:embed="rId6">
                <a:alphaModFix/>
              </a:blip>
              <a:stretch>
                <a:fillRect/>
              </a:stretch>
            </p:blipFill>
            <p:spPr>
              <a:xfrm>
                <a:off x="1469975" y="5406675"/>
                <a:ext cx="1136876" cy="272850"/>
              </a:xfrm>
              <a:prstGeom prst="rect">
                <a:avLst/>
              </a:prstGeom>
              <a:noFill/>
              <a:ln>
                <a:noFill/>
              </a:ln>
            </p:spPr>
          </p:pic>
          <p:pic>
            <p:nvPicPr>
              <p:cNvPr id="174" name="Google Shape;174;p21"/>
              <p:cNvPicPr preferRelativeResize="0"/>
              <p:nvPr/>
            </p:nvPicPr>
            <p:blipFill>
              <a:blip r:embed="rId7">
                <a:alphaModFix/>
              </a:blip>
              <a:stretch>
                <a:fillRect/>
              </a:stretch>
            </p:blipFill>
            <p:spPr>
              <a:xfrm>
                <a:off x="6250050" y="5422300"/>
                <a:ext cx="1136876" cy="241587"/>
              </a:xfrm>
              <a:prstGeom prst="rect">
                <a:avLst/>
              </a:prstGeom>
              <a:noFill/>
              <a:ln>
                <a:noFill/>
              </a:ln>
            </p:spPr>
          </p:pic>
        </p:grpSp>
        <p:grpSp>
          <p:nvGrpSpPr>
            <p:cNvPr id="175" name="Google Shape;175;p21"/>
            <p:cNvGrpSpPr/>
            <p:nvPr/>
          </p:nvGrpSpPr>
          <p:grpSpPr>
            <a:xfrm>
              <a:off x="671563" y="4771413"/>
              <a:ext cx="7800877" cy="533600"/>
              <a:chOff x="1182300" y="4741950"/>
              <a:chExt cx="7800877" cy="533600"/>
            </a:xfrm>
          </p:grpSpPr>
          <p:pic>
            <p:nvPicPr>
              <p:cNvPr descr="\mathbf{y}_E(k)=\sqrt{a\phi {P}_A}\mathbf{a}_1s(k)+\sqrt{\frac{a(1-\phi){P}_A}{L-1}}\mathbf{A}_1 \mathbf{w}_A(k)" id="176" name="Google Shape;176;p21" title="MathEquation,#000000"/>
              <p:cNvPicPr preferRelativeResize="0"/>
              <p:nvPr/>
            </p:nvPicPr>
            <p:blipFill>
              <a:blip r:embed="rId8">
                <a:alphaModFix/>
              </a:blip>
              <a:stretch>
                <a:fillRect/>
              </a:stretch>
            </p:blipFill>
            <p:spPr>
              <a:xfrm>
                <a:off x="1182300" y="4750850"/>
                <a:ext cx="5057344" cy="524700"/>
              </a:xfrm>
              <a:prstGeom prst="rect">
                <a:avLst/>
              </a:prstGeom>
              <a:noFill/>
              <a:ln>
                <a:noFill/>
              </a:ln>
            </p:spPr>
          </p:pic>
          <p:pic>
            <p:nvPicPr>
              <p:cNvPr descr="+ \sqrt{\frac{b {P}_B}{M}} \mathbf{B} \mathbf{w}_B(k)+\mathbf{n}_E(k)" id="177" name="Google Shape;177;p21" title="MathEquation,#000000"/>
              <p:cNvPicPr preferRelativeResize="0"/>
              <p:nvPr/>
            </p:nvPicPr>
            <p:blipFill>
              <a:blip r:embed="rId9">
                <a:alphaModFix/>
              </a:blip>
              <a:stretch>
                <a:fillRect/>
              </a:stretch>
            </p:blipFill>
            <p:spPr>
              <a:xfrm>
                <a:off x="6239657" y="4741950"/>
                <a:ext cx="2743520" cy="524700"/>
              </a:xfrm>
              <a:prstGeom prst="rect">
                <a:avLst/>
              </a:prstGeom>
              <a:noFill/>
              <a:ln>
                <a:noFill/>
              </a:ln>
            </p:spPr>
          </p:pic>
        </p:grpSp>
      </p:grpSp>
      <p:pic>
        <p:nvPicPr>
          <p:cNvPr descr="[\mathbf{u}_1, \mathbf{U}_1]=\mathbf{U}" id="178" name="Google Shape;178;p21" title="MathEquation,#000000"/>
          <p:cNvPicPr preferRelativeResize="0"/>
          <p:nvPr/>
        </p:nvPicPr>
        <p:blipFill>
          <a:blip r:embed="rId10">
            <a:alphaModFix/>
          </a:blip>
          <a:stretch>
            <a:fillRect/>
          </a:stretch>
        </p:blipFill>
        <p:spPr>
          <a:xfrm>
            <a:off x="3729525" y="3542350"/>
            <a:ext cx="1803152" cy="3854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2500"/>
                                        <p:tgtEl>
                                          <p:spTgt spid="165"/>
                                        </p:tgtEl>
                                      </p:cBhvr>
                                    </p:animEffect>
                                  </p:childTnLst>
                                </p:cTn>
                              </p:par>
                              <p:par>
                                <p:cTn fill="hold" nodeType="with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2800"/>
                                        <p:tgtEl>
                                          <p:spTgt spid="164"/>
                                        </p:tgtEl>
                                      </p:cBhvr>
                                    </p:animEffect>
                                  </p:childTnLst>
                                </p:cTn>
                              </p:par>
                              <p:par>
                                <p:cTn fill="hold" nodeType="with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2500"/>
                                        <p:tgtEl>
                                          <p:spTgt spid="1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2500"/>
                                        <p:tgtEl>
                                          <p:spTgt spid="1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Google Shape;183;p22"/>
          <p:cNvSpPr txBox="1"/>
          <p:nvPr>
            <p:ph type="title"/>
          </p:nvPr>
        </p:nvSpPr>
        <p:spPr>
          <a:xfrm>
            <a:off x="816750" y="0"/>
            <a:ext cx="7510500" cy="786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3600">
                <a:solidFill>
                  <a:srgbClr val="FFFFFF"/>
                </a:solidFill>
                <a:latin typeface="Roboto Slab"/>
                <a:ea typeface="Roboto Slab"/>
                <a:cs typeface="Roboto Slab"/>
                <a:sym typeface="Roboto Slab"/>
              </a:rPr>
              <a:t>Optimal Matched Filtering (OMF) </a:t>
            </a:r>
            <a:endParaRPr b="1" sz="3600">
              <a:solidFill>
                <a:srgbClr val="FFFFFF"/>
              </a:solidFill>
              <a:latin typeface="Roboto Slab"/>
              <a:ea typeface="Roboto Slab"/>
              <a:cs typeface="Roboto Slab"/>
              <a:sym typeface="Roboto Slab"/>
            </a:endParaRPr>
          </a:p>
        </p:txBody>
      </p:sp>
      <p:sp>
        <p:nvSpPr>
          <p:cNvPr id="184" name="Google Shape;184;p22"/>
          <p:cNvSpPr txBox="1"/>
          <p:nvPr>
            <p:ph idx="12" type="sldNum"/>
          </p:nvPr>
        </p:nvSpPr>
        <p:spPr>
          <a:xfrm>
            <a:off x="8523541" y="6260831"/>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latin typeface="Roboto"/>
                <a:ea typeface="Roboto"/>
                <a:cs typeface="Roboto"/>
                <a:sym typeface="Roboto"/>
              </a:rPr>
              <a:t>‹#›</a:t>
            </a:fld>
            <a:endParaRPr>
              <a:latin typeface="Roboto"/>
              <a:ea typeface="Roboto"/>
              <a:cs typeface="Roboto"/>
              <a:sym typeface="Roboto"/>
            </a:endParaRPr>
          </a:p>
        </p:txBody>
      </p:sp>
      <p:grpSp>
        <p:nvGrpSpPr>
          <p:cNvPr id="185" name="Google Shape;185;p22"/>
          <p:cNvGrpSpPr/>
          <p:nvPr/>
        </p:nvGrpSpPr>
        <p:grpSpPr>
          <a:xfrm>
            <a:off x="1098100" y="4163363"/>
            <a:ext cx="4534492" cy="1190112"/>
            <a:chOff x="1112250" y="2182188"/>
            <a:chExt cx="4534492" cy="1190112"/>
          </a:xfrm>
        </p:grpSpPr>
        <p:sp>
          <p:nvSpPr>
            <p:cNvPr id="186" name="Google Shape;186;p22"/>
            <p:cNvSpPr txBox="1"/>
            <p:nvPr/>
          </p:nvSpPr>
          <p:spPr>
            <a:xfrm>
              <a:off x="1112250" y="2182188"/>
              <a:ext cx="1871400" cy="52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Roboto Slab"/>
                  <a:ea typeface="Roboto Slab"/>
                  <a:cs typeface="Roboto Slab"/>
                  <a:sym typeface="Roboto Slab"/>
                </a:rPr>
                <a:t>SNR a</a:t>
              </a:r>
              <a:r>
                <a:rPr b="1" lang="en" sz="2400">
                  <a:latin typeface="Roboto Slab"/>
                  <a:ea typeface="Roboto Slab"/>
                  <a:cs typeface="Roboto Slab"/>
                  <a:sym typeface="Roboto Slab"/>
                </a:rPr>
                <a:t>t Bob:</a:t>
              </a:r>
              <a:endParaRPr b="1" sz="2400">
                <a:latin typeface="Roboto Slab"/>
                <a:ea typeface="Roboto Slab"/>
                <a:cs typeface="Roboto Slab"/>
                <a:sym typeface="Roboto Slab"/>
              </a:endParaRPr>
            </a:p>
          </p:txBody>
        </p:sp>
        <p:pic>
          <p:nvPicPr>
            <p:cNvPr id="187" name="Google Shape;187;p22"/>
            <p:cNvPicPr preferRelativeResize="0"/>
            <p:nvPr/>
          </p:nvPicPr>
          <p:blipFill>
            <a:blip r:embed="rId3">
              <a:alphaModFix/>
            </a:blip>
            <a:stretch>
              <a:fillRect/>
            </a:stretch>
          </p:blipFill>
          <p:spPr>
            <a:xfrm>
              <a:off x="3525548" y="2847300"/>
              <a:ext cx="2121194" cy="525000"/>
            </a:xfrm>
            <a:prstGeom prst="rect">
              <a:avLst/>
            </a:prstGeom>
            <a:noFill/>
            <a:ln>
              <a:noFill/>
            </a:ln>
          </p:spPr>
        </p:pic>
      </p:grpSp>
      <p:grpSp>
        <p:nvGrpSpPr>
          <p:cNvPr id="188" name="Google Shape;188;p22"/>
          <p:cNvGrpSpPr/>
          <p:nvPr/>
        </p:nvGrpSpPr>
        <p:grpSpPr>
          <a:xfrm>
            <a:off x="1084000" y="5213375"/>
            <a:ext cx="5159801" cy="1045575"/>
            <a:chOff x="1084000" y="4603775"/>
            <a:chExt cx="5159801" cy="1045575"/>
          </a:xfrm>
        </p:grpSpPr>
        <p:sp>
          <p:nvSpPr>
            <p:cNvPr id="189" name="Google Shape;189;p22"/>
            <p:cNvSpPr txBox="1"/>
            <p:nvPr/>
          </p:nvSpPr>
          <p:spPr>
            <a:xfrm>
              <a:off x="1084000" y="4603775"/>
              <a:ext cx="1885500" cy="63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Roboto Slab"/>
                  <a:ea typeface="Roboto Slab"/>
                  <a:cs typeface="Roboto Slab"/>
                  <a:sym typeface="Roboto Slab"/>
                </a:rPr>
                <a:t>SNR a</a:t>
              </a:r>
              <a:r>
                <a:rPr b="1" lang="en" sz="2400">
                  <a:latin typeface="Roboto Slab"/>
                  <a:ea typeface="Roboto Slab"/>
                  <a:cs typeface="Roboto Slab"/>
                  <a:sym typeface="Roboto Slab"/>
                </a:rPr>
                <a:t>t Eve:</a:t>
              </a:r>
              <a:endParaRPr b="1" sz="2400">
                <a:latin typeface="Roboto Slab"/>
                <a:ea typeface="Roboto Slab"/>
                <a:cs typeface="Roboto Slab"/>
                <a:sym typeface="Roboto Slab"/>
              </a:endParaRPr>
            </a:p>
          </p:txBody>
        </p:sp>
        <p:pic>
          <p:nvPicPr>
            <p:cNvPr id="190" name="Google Shape;190;p22"/>
            <p:cNvPicPr preferRelativeResize="0"/>
            <p:nvPr/>
          </p:nvPicPr>
          <p:blipFill>
            <a:blip r:embed="rId4">
              <a:alphaModFix/>
            </a:blip>
            <a:stretch>
              <a:fillRect/>
            </a:stretch>
          </p:blipFill>
          <p:spPr>
            <a:xfrm>
              <a:off x="2900175" y="5239763"/>
              <a:ext cx="3343626" cy="409587"/>
            </a:xfrm>
            <a:prstGeom prst="rect">
              <a:avLst/>
            </a:prstGeom>
            <a:noFill/>
            <a:ln>
              <a:noFill/>
            </a:ln>
          </p:spPr>
        </p:pic>
      </p:grpSp>
      <p:grpSp>
        <p:nvGrpSpPr>
          <p:cNvPr id="191" name="Google Shape;191;p22"/>
          <p:cNvGrpSpPr/>
          <p:nvPr/>
        </p:nvGrpSpPr>
        <p:grpSpPr>
          <a:xfrm>
            <a:off x="1084000" y="1382300"/>
            <a:ext cx="5212475" cy="1045712"/>
            <a:chOff x="1084000" y="1001300"/>
            <a:chExt cx="5212475" cy="1045712"/>
          </a:xfrm>
        </p:grpSpPr>
        <p:sp>
          <p:nvSpPr>
            <p:cNvPr id="192" name="Google Shape;192;p22"/>
            <p:cNvSpPr txBox="1"/>
            <p:nvPr/>
          </p:nvSpPr>
          <p:spPr>
            <a:xfrm>
              <a:off x="1084000" y="1001300"/>
              <a:ext cx="4029300" cy="52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Roboto Slab"/>
                  <a:ea typeface="Roboto Slab"/>
                  <a:cs typeface="Roboto Slab"/>
                  <a:sym typeface="Roboto Slab"/>
                </a:rPr>
                <a:t>Sufficient statistic a</a:t>
              </a:r>
              <a:r>
                <a:rPr b="1" lang="en" sz="2400">
                  <a:latin typeface="Roboto Slab"/>
                  <a:ea typeface="Roboto Slab"/>
                  <a:cs typeface="Roboto Slab"/>
                  <a:sym typeface="Roboto Slab"/>
                </a:rPr>
                <a:t>t Bob:</a:t>
              </a:r>
              <a:endParaRPr b="1" sz="2400">
                <a:latin typeface="Roboto Slab"/>
                <a:ea typeface="Roboto Slab"/>
                <a:cs typeface="Roboto Slab"/>
                <a:sym typeface="Roboto Slab"/>
              </a:endParaRPr>
            </a:p>
          </p:txBody>
        </p:sp>
        <p:pic>
          <p:nvPicPr>
            <p:cNvPr id="193" name="Google Shape;193;p22"/>
            <p:cNvPicPr preferRelativeResize="0"/>
            <p:nvPr/>
          </p:nvPicPr>
          <p:blipFill>
            <a:blip r:embed="rId5">
              <a:alphaModFix/>
            </a:blip>
            <a:stretch>
              <a:fillRect/>
            </a:stretch>
          </p:blipFill>
          <p:spPr>
            <a:xfrm>
              <a:off x="2847525" y="1637438"/>
              <a:ext cx="3448950" cy="409575"/>
            </a:xfrm>
            <a:prstGeom prst="rect">
              <a:avLst/>
            </a:prstGeom>
            <a:noFill/>
            <a:ln>
              <a:noFill/>
            </a:ln>
          </p:spPr>
        </p:pic>
      </p:grpSp>
      <p:grpSp>
        <p:nvGrpSpPr>
          <p:cNvPr id="194" name="Google Shape;194;p22"/>
          <p:cNvGrpSpPr/>
          <p:nvPr/>
        </p:nvGrpSpPr>
        <p:grpSpPr>
          <a:xfrm>
            <a:off x="1098100" y="2567101"/>
            <a:ext cx="4257900" cy="894739"/>
            <a:chOff x="1098100" y="2567101"/>
            <a:chExt cx="4257900" cy="894739"/>
          </a:xfrm>
        </p:grpSpPr>
        <p:sp>
          <p:nvSpPr>
            <p:cNvPr id="195" name="Google Shape;195;p22"/>
            <p:cNvSpPr txBox="1"/>
            <p:nvPr/>
          </p:nvSpPr>
          <p:spPr>
            <a:xfrm>
              <a:off x="1098100" y="2567101"/>
              <a:ext cx="4257900" cy="52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Roboto Slab"/>
                  <a:ea typeface="Roboto Slab"/>
                  <a:cs typeface="Roboto Slab"/>
                  <a:sym typeface="Roboto Slab"/>
                </a:rPr>
                <a:t>Sufficient statistic at Eve:</a:t>
              </a:r>
              <a:endParaRPr b="1" sz="2400">
                <a:latin typeface="Roboto Slab"/>
                <a:ea typeface="Roboto Slab"/>
                <a:cs typeface="Roboto Slab"/>
                <a:sym typeface="Roboto Slab"/>
              </a:endParaRPr>
            </a:p>
          </p:txBody>
        </p:sp>
        <p:pic>
          <p:nvPicPr>
            <p:cNvPr id="196" name="Google Shape;196;p22"/>
            <p:cNvPicPr preferRelativeResize="0"/>
            <p:nvPr/>
          </p:nvPicPr>
          <p:blipFill>
            <a:blip r:embed="rId6">
              <a:alphaModFix/>
            </a:blip>
            <a:stretch>
              <a:fillRect/>
            </a:stretch>
          </p:blipFill>
          <p:spPr>
            <a:xfrm>
              <a:off x="3963725" y="3078614"/>
              <a:ext cx="1216550" cy="383225"/>
            </a:xfrm>
            <a:prstGeom prst="rect">
              <a:avLst/>
            </a:prstGeom>
            <a:noFill/>
            <a:ln>
              <a:noFill/>
            </a:ln>
          </p:spPr>
        </p:pic>
      </p:grpSp>
      <p:pic>
        <p:nvPicPr>
          <p:cNvPr id="197" name="Google Shape;197;p22"/>
          <p:cNvPicPr preferRelativeResize="0"/>
          <p:nvPr/>
        </p:nvPicPr>
        <p:blipFill>
          <a:blip r:embed="rId7">
            <a:alphaModFix/>
          </a:blip>
          <a:stretch>
            <a:fillRect/>
          </a:stretch>
        </p:blipFill>
        <p:spPr>
          <a:xfrm>
            <a:off x="2158213" y="3547488"/>
            <a:ext cx="4827578" cy="52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2400"/>
                                        <p:tgtEl>
                                          <p:spTgt spid="1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2600"/>
                                        <p:tgtEl>
                                          <p:spTgt spid="1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2500"/>
                                        <p:tgtEl>
                                          <p:spTgt spid="1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2500"/>
                                        <p:tgtEl>
                                          <p:spTgt spid="1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2500"/>
                                        <p:tgtEl>
                                          <p:spTgt spid="1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Google Shape;202;p23"/>
          <p:cNvSpPr txBox="1"/>
          <p:nvPr>
            <p:ph type="title"/>
          </p:nvPr>
        </p:nvSpPr>
        <p:spPr>
          <a:xfrm>
            <a:off x="1094700" y="120150"/>
            <a:ext cx="6954600" cy="678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4800">
                <a:solidFill>
                  <a:srgbClr val="FFFFFF"/>
                </a:solidFill>
                <a:latin typeface="Roboto Slab"/>
                <a:ea typeface="Roboto Slab"/>
                <a:cs typeface="Roboto Slab"/>
                <a:sym typeface="Roboto Slab"/>
              </a:rPr>
              <a:t>Most Harmful Position</a:t>
            </a:r>
            <a:endParaRPr b="1" sz="4800">
              <a:solidFill>
                <a:srgbClr val="FFFFFF"/>
              </a:solidFill>
              <a:latin typeface="Roboto Slab"/>
              <a:ea typeface="Roboto Slab"/>
              <a:cs typeface="Roboto Slab"/>
              <a:sym typeface="Roboto Slab"/>
            </a:endParaRPr>
          </a:p>
        </p:txBody>
      </p:sp>
      <p:sp>
        <p:nvSpPr>
          <p:cNvPr id="203" name="Google Shape;203;p23"/>
          <p:cNvSpPr txBox="1"/>
          <p:nvPr>
            <p:ph idx="12" type="sldNum"/>
          </p:nvPr>
        </p:nvSpPr>
        <p:spPr>
          <a:xfrm>
            <a:off x="8483172" y="6222213"/>
            <a:ext cx="589200" cy="5634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latin typeface="Roboto"/>
                <a:ea typeface="Roboto"/>
                <a:cs typeface="Roboto"/>
                <a:sym typeface="Roboto"/>
              </a:rPr>
              <a:t>‹#›</a:t>
            </a:fld>
            <a:endParaRPr>
              <a:latin typeface="Roboto"/>
              <a:ea typeface="Roboto"/>
              <a:cs typeface="Roboto"/>
              <a:sym typeface="Roboto"/>
            </a:endParaRPr>
          </a:p>
        </p:txBody>
      </p:sp>
      <p:pic>
        <p:nvPicPr>
          <p:cNvPr descr="SNR_{AE}=\phi {P}_A\mathbf{a}_1^H(\frac{1}{a}\mathbf{I}+{\frac{(1-\phi){P}_A}{L-1}}\mathbf{A}_1 \mathbf{A}_1^H +{\frac{b {P}_B}{aM}} \mathbf{B}\mathbf{B}^H)^{-1}\mathbf{a}_1." id="204" name="Google Shape;204;p23" title="MathEquation,#000000"/>
          <p:cNvPicPr preferRelativeResize="0"/>
          <p:nvPr/>
        </p:nvPicPr>
        <p:blipFill rotWithShape="1">
          <a:blip r:embed="rId3">
            <a:alphaModFix/>
          </a:blip>
          <a:srcRect b="0" l="0" r="1127" t="0"/>
          <a:stretch/>
        </p:blipFill>
        <p:spPr>
          <a:xfrm>
            <a:off x="611350" y="1672975"/>
            <a:ext cx="7281250" cy="524700"/>
          </a:xfrm>
          <a:prstGeom prst="rect">
            <a:avLst/>
          </a:prstGeom>
          <a:noFill/>
          <a:ln>
            <a:noFill/>
          </a:ln>
        </p:spPr>
      </p:pic>
      <p:pic>
        <p:nvPicPr>
          <p:cNvPr descr="(x^*, y^*)=(0.5-\Delta,0)" id="205" name="Google Shape;205;p23" title="MathEquation,#000000"/>
          <p:cNvPicPr preferRelativeResize="0"/>
          <p:nvPr/>
        </p:nvPicPr>
        <p:blipFill>
          <a:blip r:embed="rId4">
            <a:alphaModFix/>
          </a:blip>
          <a:stretch>
            <a:fillRect/>
          </a:stretch>
        </p:blipFill>
        <p:spPr>
          <a:xfrm>
            <a:off x="535150" y="2560075"/>
            <a:ext cx="2628100" cy="331800"/>
          </a:xfrm>
          <a:prstGeom prst="rect">
            <a:avLst/>
          </a:prstGeom>
          <a:noFill/>
          <a:ln>
            <a:noFill/>
          </a:ln>
        </p:spPr>
      </p:pic>
      <p:grpSp>
        <p:nvGrpSpPr>
          <p:cNvPr id="206" name="Google Shape;206;p23"/>
          <p:cNvGrpSpPr/>
          <p:nvPr/>
        </p:nvGrpSpPr>
        <p:grpSpPr>
          <a:xfrm>
            <a:off x="3921450" y="2645306"/>
            <a:ext cx="4985214" cy="3576900"/>
            <a:chOff x="3921450" y="2645306"/>
            <a:chExt cx="4985214" cy="3576900"/>
          </a:xfrm>
        </p:grpSpPr>
        <p:sp>
          <p:nvSpPr>
            <p:cNvPr id="207" name="Google Shape;207;p23"/>
            <p:cNvSpPr/>
            <p:nvPr/>
          </p:nvSpPr>
          <p:spPr>
            <a:xfrm>
              <a:off x="4879691" y="3995442"/>
              <a:ext cx="1273800" cy="1273800"/>
            </a:xfrm>
            <a:prstGeom prst="ellipse">
              <a:avLst/>
            </a:prstGeom>
            <a:noFill/>
            <a:ln cap="flat" cmpd="sng" w="19050">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08" name="Google Shape;208;p23"/>
            <p:cNvCxnSpPr/>
            <p:nvPr/>
          </p:nvCxnSpPr>
          <p:spPr>
            <a:xfrm>
              <a:off x="4758226" y="4632353"/>
              <a:ext cx="4027500" cy="0"/>
            </a:xfrm>
            <a:prstGeom prst="straightConnector1">
              <a:avLst/>
            </a:prstGeom>
            <a:noFill/>
            <a:ln cap="flat" cmpd="sng" w="19050">
              <a:solidFill>
                <a:srgbClr val="000000"/>
              </a:solidFill>
              <a:prstDash val="solid"/>
              <a:round/>
              <a:headEnd len="med" w="med" type="none"/>
              <a:tailEnd len="med" w="med" type="triangle"/>
            </a:ln>
          </p:spPr>
        </p:cxnSp>
        <p:cxnSp>
          <p:nvCxnSpPr>
            <p:cNvPr id="209" name="Google Shape;209;p23"/>
            <p:cNvCxnSpPr/>
            <p:nvPr/>
          </p:nvCxnSpPr>
          <p:spPr>
            <a:xfrm rot="10800000">
              <a:off x="6719060" y="2645306"/>
              <a:ext cx="0" cy="3576900"/>
            </a:xfrm>
            <a:prstGeom prst="straightConnector1">
              <a:avLst/>
            </a:prstGeom>
            <a:noFill/>
            <a:ln cap="flat" cmpd="sng" w="19050">
              <a:solidFill>
                <a:srgbClr val="000000"/>
              </a:solidFill>
              <a:prstDash val="solid"/>
              <a:round/>
              <a:headEnd len="med" w="med" type="none"/>
              <a:tailEnd len="med" w="med" type="triangle"/>
            </a:ln>
          </p:spPr>
        </p:cxnSp>
        <p:sp>
          <p:nvSpPr>
            <p:cNvPr id="210" name="Google Shape;210;p23"/>
            <p:cNvSpPr txBox="1"/>
            <p:nvPr/>
          </p:nvSpPr>
          <p:spPr>
            <a:xfrm>
              <a:off x="7632864" y="4632339"/>
              <a:ext cx="1273800" cy="72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Bob (+0.5,0)</a:t>
              </a:r>
              <a:endParaRPr>
                <a:latin typeface="Times New Roman"/>
                <a:ea typeface="Times New Roman"/>
                <a:cs typeface="Times New Roman"/>
                <a:sym typeface="Times New Roman"/>
              </a:endParaRPr>
            </a:p>
          </p:txBody>
        </p:sp>
        <p:sp>
          <p:nvSpPr>
            <p:cNvPr id="211" name="Google Shape;211;p23"/>
            <p:cNvSpPr/>
            <p:nvPr/>
          </p:nvSpPr>
          <p:spPr>
            <a:xfrm>
              <a:off x="7990945" y="4587869"/>
              <a:ext cx="89100" cy="89100"/>
            </a:xfrm>
            <a:prstGeom prst="ellipse">
              <a:avLst/>
            </a:prstGeom>
            <a:solidFill>
              <a:srgbClr val="99999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2" name="Google Shape;212;p23"/>
            <p:cNvGrpSpPr/>
            <p:nvPr/>
          </p:nvGrpSpPr>
          <p:grpSpPr>
            <a:xfrm>
              <a:off x="3921450" y="4281925"/>
              <a:ext cx="1148690" cy="456067"/>
              <a:chOff x="2243888" y="2093479"/>
              <a:chExt cx="828900" cy="329100"/>
            </a:xfrm>
          </p:grpSpPr>
          <p:sp>
            <p:nvSpPr>
              <p:cNvPr id="213" name="Google Shape;213;p23"/>
              <p:cNvSpPr txBox="1"/>
              <p:nvPr/>
            </p:nvSpPr>
            <p:spPr>
              <a:xfrm>
                <a:off x="2243888" y="2093479"/>
                <a:ext cx="828900" cy="32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Eve (x</a:t>
                </a:r>
                <a:r>
                  <a:rPr baseline="30000" lang="en">
                    <a:latin typeface="Times New Roman"/>
                    <a:ea typeface="Times New Roman"/>
                    <a:cs typeface="Times New Roman"/>
                    <a:sym typeface="Times New Roman"/>
                  </a:rPr>
                  <a:t>*</a:t>
                </a:r>
                <a:r>
                  <a:rPr lang="en">
                    <a:latin typeface="Times New Roman"/>
                    <a:ea typeface="Times New Roman"/>
                    <a:cs typeface="Times New Roman"/>
                    <a:sym typeface="Times New Roman"/>
                  </a:rPr>
                  <a:t>,y</a:t>
                </a:r>
                <a:r>
                  <a:rPr baseline="30000" lang="en">
                    <a:latin typeface="Times New Roman"/>
                    <a:ea typeface="Times New Roman"/>
                    <a:cs typeface="Times New Roman"/>
                    <a:sym typeface="Times New Roman"/>
                  </a:rPr>
                  <a:t>*</a:t>
                </a:r>
                <a:r>
                  <a:rPr lang="en">
                    <a:latin typeface="Times New Roman"/>
                    <a:ea typeface="Times New Roman"/>
                    <a:cs typeface="Times New Roman"/>
                    <a:sym typeface="Times New Roman"/>
                  </a:rPr>
                  <a:t>)</a:t>
                </a:r>
                <a:endParaRPr>
                  <a:latin typeface="Times New Roman"/>
                  <a:ea typeface="Times New Roman"/>
                  <a:cs typeface="Times New Roman"/>
                  <a:sym typeface="Times New Roman"/>
                </a:endParaRPr>
              </a:p>
            </p:txBody>
          </p:sp>
          <p:sp>
            <p:nvSpPr>
              <p:cNvPr id="214" name="Google Shape;214;p23"/>
              <p:cNvSpPr/>
              <p:nvPr/>
            </p:nvSpPr>
            <p:spPr>
              <a:xfrm>
                <a:off x="2897375" y="2308500"/>
                <a:ext cx="64200" cy="64200"/>
              </a:xfrm>
              <a:prstGeom prst="ellipse">
                <a:avLst/>
              </a:prstGeom>
              <a:solidFill>
                <a:srgbClr val="99999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5" name="Google Shape;215;p23"/>
            <p:cNvSpPr txBox="1"/>
            <p:nvPr/>
          </p:nvSpPr>
          <p:spPr>
            <a:xfrm>
              <a:off x="4994473" y="4283057"/>
              <a:ext cx="1232400" cy="45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Alice (-0.5,0)</a:t>
              </a:r>
              <a:endParaRPr>
                <a:latin typeface="Times New Roman"/>
                <a:ea typeface="Times New Roman"/>
                <a:cs typeface="Times New Roman"/>
                <a:sym typeface="Times New Roman"/>
              </a:endParaRPr>
            </a:p>
          </p:txBody>
        </p:sp>
        <p:cxnSp>
          <p:nvCxnSpPr>
            <p:cNvPr id="216" name="Google Shape;216;p23"/>
            <p:cNvCxnSpPr>
              <a:stCxn id="217" idx="4"/>
              <a:endCxn id="207" idx="4"/>
            </p:cNvCxnSpPr>
            <p:nvPr/>
          </p:nvCxnSpPr>
          <p:spPr>
            <a:xfrm>
              <a:off x="5516669" y="4676969"/>
              <a:ext cx="0" cy="592200"/>
            </a:xfrm>
            <a:prstGeom prst="straightConnector1">
              <a:avLst/>
            </a:prstGeom>
            <a:noFill/>
            <a:ln cap="flat" cmpd="sng" w="28575">
              <a:solidFill>
                <a:srgbClr val="000000"/>
              </a:solidFill>
              <a:prstDash val="solid"/>
              <a:round/>
              <a:headEnd len="med" w="med" type="none"/>
              <a:tailEnd len="med" w="med" type="triangle"/>
            </a:ln>
          </p:spPr>
        </p:cxnSp>
        <p:sp>
          <p:nvSpPr>
            <p:cNvPr id="218" name="Google Shape;218;p23"/>
            <p:cNvSpPr txBox="1"/>
            <p:nvPr/>
          </p:nvSpPr>
          <p:spPr>
            <a:xfrm>
              <a:off x="5416514" y="4587869"/>
              <a:ext cx="309900" cy="30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3"/>
            <p:cNvSpPr/>
            <p:nvPr/>
          </p:nvSpPr>
          <p:spPr>
            <a:xfrm>
              <a:off x="5472119" y="4587869"/>
              <a:ext cx="89100" cy="89100"/>
            </a:xfrm>
            <a:prstGeom prst="ellipse">
              <a:avLst/>
            </a:prstGeom>
            <a:solidFill>
              <a:srgbClr val="99999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Delta" id="219" name="Google Shape;219;p23" title="MathEquation,#000000"/>
            <p:cNvPicPr preferRelativeResize="0"/>
            <p:nvPr/>
          </p:nvPicPr>
          <p:blipFill>
            <a:blip r:embed="rId5">
              <a:alphaModFix/>
            </a:blip>
            <a:stretch>
              <a:fillRect/>
            </a:stretch>
          </p:blipFill>
          <p:spPr>
            <a:xfrm>
              <a:off x="5211000" y="4773496"/>
              <a:ext cx="205514" cy="223738"/>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2400"/>
                                        <p:tgtEl>
                                          <p:spTgt spid="2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2400"/>
                                        <p:tgtEl>
                                          <p:spTgt spid="205"/>
                                        </p:tgtEl>
                                      </p:cBhvr>
                                    </p:animEffect>
                                  </p:childTnLst>
                                </p:cTn>
                              </p:par>
                              <p:par>
                                <p:cTn fill="hold" nodeType="with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2500"/>
                                        <p:tgtEl>
                                          <p:spTgt spid="2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