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8"/>
  </p:notesMasterIdLst>
  <p:sldIdLst>
    <p:sldId id="287" r:id="rId2"/>
    <p:sldId id="288" r:id="rId3"/>
    <p:sldId id="290" r:id="rId4"/>
    <p:sldId id="289" r:id="rId5"/>
    <p:sldId id="291" r:id="rId6"/>
    <p:sldId id="292" r:id="rId7"/>
    <p:sldId id="293" r:id="rId8"/>
    <p:sldId id="294" r:id="rId9"/>
    <p:sldId id="298"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8" r:id="rId27"/>
    <p:sldId id="316" r:id="rId28"/>
    <p:sldId id="319" r:id="rId29"/>
    <p:sldId id="320" r:id="rId30"/>
    <p:sldId id="321" r:id="rId31"/>
    <p:sldId id="322" r:id="rId32"/>
    <p:sldId id="323" r:id="rId33"/>
    <p:sldId id="324" r:id="rId34"/>
    <p:sldId id="325" r:id="rId35"/>
    <p:sldId id="326" r:id="rId36"/>
    <p:sldId id="263" r:id="rId37"/>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0099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4" autoAdjust="0"/>
  </p:normalViewPr>
  <p:slideViewPr>
    <p:cSldViewPr showGuides="1">
      <p:cViewPr varScale="1">
        <p:scale>
          <a:sx n="78" d="100"/>
          <a:sy n="78" d="100"/>
        </p:scale>
        <p:origin x="-1380"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ea typeface="宋体" charset="-122"/>
              </a:defRPr>
            </a:lvl1pPr>
          </a:lstStyle>
          <a:p>
            <a:pPr>
              <a:defRPr/>
            </a:pPr>
            <a:fld id="{35BA146D-DDAA-485E-AAA9-707F69B31128}" type="datetimeFigureOut">
              <a:rPr lang="zh-CN" altLang="en-US"/>
              <a:pPr>
                <a:defRPr/>
              </a:pPr>
              <a:t>2015/12/12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F60082C-D8D8-4379-AAFB-7C365A62C99C}" type="slidenum">
              <a:rPr lang="zh-CN" altLang="en-US"/>
              <a:pPr>
                <a:defRPr/>
              </a:pPr>
              <a:t>‹#›</a:t>
            </a:fld>
            <a:endParaRPr lang="zh-CN" altLang="en-US"/>
          </a:p>
        </p:txBody>
      </p:sp>
    </p:spTree>
    <p:extLst>
      <p:ext uri="{BB962C8B-B14F-4D97-AF65-F5344CB8AC3E}">
        <p14:creationId xmlns:p14="http://schemas.microsoft.com/office/powerpoint/2010/main" val="2084849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2B9F0527-E75D-433D-939A-584331501730}" type="slidenum">
              <a:rPr lang="zh-CN" altLang="en-US" smtClean="0"/>
              <a:pPr/>
              <a:t>7</a:t>
            </a:fld>
            <a:endParaRPr lang="zh-CN" altLang="en-US" smtClean="0"/>
          </a:p>
        </p:txBody>
      </p:sp>
    </p:spTree>
    <p:extLst>
      <p:ext uri="{BB962C8B-B14F-4D97-AF65-F5344CB8AC3E}">
        <p14:creationId xmlns:p14="http://schemas.microsoft.com/office/powerpoint/2010/main" val="53740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E74972F-1821-4F70-8E2A-20AA1A1EC3F4}" type="slidenum">
              <a:rPr lang="zh-CN" altLang="en-US" smtClean="0"/>
              <a:pPr/>
              <a:t>21</a:t>
            </a:fld>
            <a:endParaRPr lang="zh-CN" altLang="en-US" smtClean="0"/>
          </a:p>
        </p:txBody>
      </p:sp>
    </p:spTree>
    <p:extLst>
      <p:ext uri="{BB962C8B-B14F-4D97-AF65-F5344CB8AC3E}">
        <p14:creationId xmlns:p14="http://schemas.microsoft.com/office/powerpoint/2010/main" val="140869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F544FB17-AD84-42BD-82C4-0E6A3C36B39B}" type="slidenum">
              <a:rPr lang="zh-CN" altLang="en-US" smtClean="0"/>
              <a:pPr/>
              <a:t>22</a:t>
            </a:fld>
            <a:endParaRPr lang="zh-CN" altLang="en-US" smtClean="0"/>
          </a:p>
        </p:txBody>
      </p:sp>
    </p:spTree>
    <p:extLst>
      <p:ext uri="{BB962C8B-B14F-4D97-AF65-F5344CB8AC3E}">
        <p14:creationId xmlns:p14="http://schemas.microsoft.com/office/powerpoint/2010/main" val="3805859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7C80556A-5313-40A9-9559-BE85825B14F2}" type="slidenum">
              <a:rPr lang="zh-CN" altLang="en-US" smtClean="0"/>
              <a:pPr/>
              <a:t>23</a:t>
            </a:fld>
            <a:endParaRPr lang="zh-CN" altLang="en-US" smtClean="0"/>
          </a:p>
        </p:txBody>
      </p:sp>
    </p:spTree>
    <p:extLst>
      <p:ext uri="{BB962C8B-B14F-4D97-AF65-F5344CB8AC3E}">
        <p14:creationId xmlns:p14="http://schemas.microsoft.com/office/powerpoint/2010/main" val="299540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346B79B9-FAA4-4F9E-934B-5337D38100B8}" type="slidenum">
              <a:rPr lang="zh-CN" altLang="en-US" smtClean="0"/>
              <a:pPr/>
              <a:t>24</a:t>
            </a:fld>
            <a:endParaRPr lang="zh-CN" altLang="en-US" smtClean="0"/>
          </a:p>
        </p:txBody>
      </p:sp>
    </p:spTree>
    <p:extLst>
      <p:ext uri="{BB962C8B-B14F-4D97-AF65-F5344CB8AC3E}">
        <p14:creationId xmlns:p14="http://schemas.microsoft.com/office/powerpoint/2010/main" val="700384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D94507AC-1454-48EA-B6DF-684579C26DB2}" type="slidenum">
              <a:rPr lang="zh-CN" altLang="en-US" smtClean="0"/>
              <a:pPr/>
              <a:t>25</a:t>
            </a:fld>
            <a:endParaRPr lang="zh-CN" altLang="en-US" smtClean="0"/>
          </a:p>
        </p:txBody>
      </p:sp>
    </p:spTree>
    <p:extLst>
      <p:ext uri="{BB962C8B-B14F-4D97-AF65-F5344CB8AC3E}">
        <p14:creationId xmlns:p14="http://schemas.microsoft.com/office/powerpoint/2010/main" val="2734271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FFA8D816-1C1B-43B4-85CC-C8190E89A01D}" type="slidenum">
              <a:rPr lang="zh-CN" altLang="en-US" smtClean="0"/>
              <a:pPr/>
              <a:t>13</a:t>
            </a:fld>
            <a:endParaRPr lang="zh-CN" altLang="en-US" smtClean="0"/>
          </a:p>
        </p:txBody>
      </p:sp>
    </p:spTree>
    <p:extLst>
      <p:ext uri="{BB962C8B-B14F-4D97-AF65-F5344CB8AC3E}">
        <p14:creationId xmlns:p14="http://schemas.microsoft.com/office/powerpoint/2010/main" val="168243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82AA3A01-A7F7-4A1E-B8FE-F9657E66C341}" type="slidenum">
              <a:rPr lang="zh-CN" altLang="en-US" smtClean="0"/>
              <a:pPr/>
              <a:t>14</a:t>
            </a:fld>
            <a:endParaRPr lang="zh-CN" altLang="en-US" smtClean="0"/>
          </a:p>
        </p:txBody>
      </p:sp>
    </p:spTree>
    <p:extLst>
      <p:ext uri="{BB962C8B-B14F-4D97-AF65-F5344CB8AC3E}">
        <p14:creationId xmlns:p14="http://schemas.microsoft.com/office/powerpoint/2010/main" val="271189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4D1D3F3B-3CCE-4025-B622-DA0DEE2FD985}" type="slidenum">
              <a:rPr lang="zh-CN" altLang="en-US" smtClean="0"/>
              <a:pPr/>
              <a:t>15</a:t>
            </a:fld>
            <a:endParaRPr lang="zh-CN" altLang="en-US" smtClean="0"/>
          </a:p>
        </p:txBody>
      </p:sp>
    </p:spTree>
    <p:extLst>
      <p:ext uri="{BB962C8B-B14F-4D97-AF65-F5344CB8AC3E}">
        <p14:creationId xmlns:p14="http://schemas.microsoft.com/office/powerpoint/2010/main" val="230324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9BD9D013-5E3F-4540-817C-C457E5D085CA}" type="slidenum">
              <a:rPr lang="zh-CN" altLang="en-US" smtClean="0"/>
              <a:pPr/>
              <a:t>16</a:t>
            </a:fld>
            <a:endParaRPr lang="zh-CN" altLang="en-US" smtClean="0"/>
          </a:p>
        </p:txBody>
      </p:sp>
    </p:spTree>
    <p:extLst>
      <p:ext uri="{BB962C8B-B14F-4D97-AF65-F5344CB8AC3E}">
        <p14:creationId xmlns:p14="http://schemas.microsoft.com/office/powerpoint/2010/main" val="3085060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96624FF-E460-42A9-860C-103DE1D8696F}" type="slidenum">
              <a:rPr lang="zh-CN" altLang="en-US" smtClean="0"/>
              <a:pPr/>
              <a:t>17</a:t>
            </a:fld>
            <a:endParaRPr lang="zh-CN" altLang="en-US" smtClean="0"/>
          </a:p>
        </p:txBody>
      </p:sp>
    </p:spTree>
    <p:extLst>
      <p:ext uri="{BB962C8B-B14F-4D97-AF65-F5344CB8AC3E}">
        <p14:creationId xmlns:p14="http://schemas.microsoft.com/office/powerpoint/2010/main" val="181702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93CBC6CD-86B5-43CC-99D3-1F99F655A65F}" type="slidenum">
              <a:rPr lang="zh-CN" altLang="en-US" smtClean="0"/>
              <a:pPr/>
              <a:t>18</a:t>
            </a:fld>
            <a:endParaRPr lang="zh-CN" altLang="en-US" smtClean="0"/>
          </a:p>
        </p:txBody>
      </p:sp>
    </p:spTree>
    <p:extLst>
      <p:ext uri="{BB962C8B-B14F-4D97-AF65-F5344CB8AC3E}">
        <p14:creationId xmlns:p14="http://schemas.microsoft.com/office/powerpoint/2010/main" val="87791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A480E5D6-8FDD-4286-B55B-6D36EEB211EC}" type="slidenum">
              <a:rPr lang="zh-CN" altLang="en-US" smtClean="0"/>
              <a:pPr/>
              <a:t>19</a:t>
            </a:fld>
            <a:endParaRPr lang="zh-CN" altLang="en-US" smtClean="0"/>
          </a:p>
        </p:txBody>
      </p:sp>
    </p:spTree>
    <p:extLst>
      <p:ext uri="{BB962C8B-B14F-4D97-AF65-F5344CB8AC3E}">
        <p14:creationId xmlns:p14="http://schemas.microsoft.com/office/powerpoint/2010/main" val="349273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88F4C67-51AD-40AE-82E8-9D6E01E3E2E5}" type="slidenum">
              <a:rPr lang="zh-CN" altLang="en-US" smtClean="0"/>
              <a:pPr/>
              <a:t>20</a:t>
            </a:fld>
            <a:endParaRPr lang="zh-CN" altLang="en-US" smtClean="0"/>
          </a:p>
        </p:txBody>
      </p:sp>
    </p:spTree>
    <p:extLst>
      <p:ext uri="{BB962C8B-B14F-4D97-AF65-F5344CB8AC3E}">
        <p14:creationId xmlns:p14="http://schemas.microsoft.com/office/powerpoint/2010/main" val="255763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zh-CN" altLang="en-US"/>
          </a:p>
        </p:txBody>
      </p:sp>
      <p:sp>
        <p:nvSpPr>
          <p:cNvPr id="57346" name="Rectangle 2"/>
          <p:cNvSpPr>
            <a:spLocks noGrp="1" noChangeArrowheads="1"/>
          </p:cNvSpPr>
          <p:nvPr>
            <p:ph type="ctrTitle"/>
          </p:nvPr>
        </p:nvSpPr>
        <p:spPr>
          <a:xfrm>
            <a:off x="685800" y="990600"/>
            <a:ext cx="7772400" cy="1371600"/>
          </a:xfrm>
        </p:spPr>
        <p:txBody>
          <a:bodyPr/>
          <a:lstStyle>
            <a:lvl1pPr>
              <a:defRPr sz="4000"/>
            </a:lvl1pPr>
          </a:lstStyle>
          <a:p>
            <a:pPr lvl="0"/>
            <a:r>
              <a:rPr lang="zh-CN" altLang="en-US" noProof="0" smtClean="0"/>
              <a:t>单击此处编辑母版标题样式</a:t>
            </a:r>
          </a:p>
        </p:txBody>
      </p:sp>
      <p:sp>
        <p:nvSpPr>
          <p:cNvPr id="5734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zh-CN" altLang="en-US" noProof="0" dirty="0" smtClean="0"/>
              <a:t>单击此处编辑母版副标题样式</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B74F349-076C-4A57-B7E8-C297C65E234F}" type="slidenum">
              <a:rPr lang="en-US" altLang="zh-CN"/>
              <a:pPr>
                <a:defRPr/>
              </a:pPr>
              <a:t>‹#›</a:t>
            </a:fld>
            <a:endParaRPr lang="en-US" altLang="zh-CN"/>
          </a:p>
        </p:txBody>
      </p:sp>
    </p:spTree>
    <p:extLst>
      <p:ext uri="{BB962C8B-B14F-4D97-AF65-F5344CB8AC3E}">
        <p14:creationId xmlns:p14="http://schemas.microsoft.com/office/powerpoint/2010/main" val="215438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B4ED590C-710F-4F9A-A310-AA71AAED072B}" type="slidenum">
              <a:rPr lang="en-US" altLang="zh-CN"/>
              <a:pPr>
                <a:defRPr/>
              </a:pPr>
              <a:t>‹#›</a:t>
            </a:fld>
            <a:endParaRPr lang="en-US" altLang="zh-CN"/>
          </a:p>
        </p:txBody>
      </p:sp>
    </p:spTree>
    <p:extLst>
      <p:ext uri="{BB962C8B-B14F-4D97-AF65-F5344CB8AC3E}">
        <p14:creationId xmlns:p14="http://schemas.microsoft.com/office/powerpoint/2010/main" val="293986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5900" y="304800"/>
            <a:ext cx="2009775"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304800"/>
            <a:ext cx="5880100" cy="5715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ABED1D76-76B6-47F3-ADD3-14F27F9A5A73}" type="slidenum">
              <a:rPr lang="en-US" altLang="zh-CN"/>
              <a:pPr>
                <a:defRPr/>
              </a:pPr>
              <a:t>‹#›</a:t>
            </a:fld>
            <a:endParaRPr lang="en-US" altLang="zh-CN"/>
          </a:p>
        </p:txBody>
      </p:sp>
    </p:spTree>
    <p:extLst>
      <p:ext uri="{BB962C8B-B14F-4D97-AF65-F5344CB8AC3E}">
        <p14:creationId xmlns:p14="http://schemas.microsoft.com/office/powerpoint/2010/main" val="315058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C34BD2CB-A653-4722-8A87-4E6F1C4FF9B2}" type="slidenum">
              <a:rPr lang="en-US" altLang="zh-CN"/>
              <a:pPr>
                <a:defRPr/>
              </a:pPr>
              <a:t>‹#›</a:t>
            </a:fld>
            <a:endParaRPr lang="en-US" altLang="zh-CN"/>
          </a:p>
        </p:txBody>
      </p:sp>
    </p:spTree>
    <p:extLst>
      <p:ext uri="{BB962C8B-B14F-4D97-AF65-F5344CB8AC3E}">
        <p14:creationId xmlns:p14="http://schemas.microsoft.com/office/powerpoint/2010/main" val="90242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FA72E48F-695E-4AF0-82B9-53F2AA70C2BC}" type="slidenum">
              <a:rPr lang="en-US" altLang="zh-CN"/>
              <a:pPr>
                <a:defRPr/>
              </a:pPr>
              <a:t>‹#›</a:t>
            </a:fld>
            <a:endParaRPr lang="en-US" altLang="zh-CN"/>
          </a:p>
        </p:txBody>
      </p:sp>
    </p:spTree>
    <p:extLst>
      <p:ext uri="{BB962C8B-B14F-4D97-AF65-F5344CB8AC3E}">
        <p14:creationId xmlns:p14="http://schemas.microsoft.com/office/powerpoint/2010/main" val="93500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71600"/>
            <a:ext cx="3924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0100" y="1371600"/>
            <a:ext cx="3924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0F720D67-AFB9-43BA-A8D2-1AFDCFA14013}" type="slidenum">
              <a:rPr lang="en-US" altLang="zh-CN"/>
              <a:pPr>
                <a:defRPr/>
              </a:pPr>
              <a:t>‹#›</a:t>
            </a:fld>
            <a:endParaRPr lang="en-US" altLang="zh-CN"/>
          </a:p>
        </p:txBody>
      </p:sp>
    </p:spTree>
    <p:extLst>
      <p:ext uri="{BB962C8B-B14F-4D97-AF65-F5344CB8AC3E}">
        <p14:creationId xmlns:p14="http://schemas.microsoft.com/office/powerpoint/2010/main" val="387120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372842F7-271E-4C69-8F67-D3BC5D7A035F}" type="slidenum">
              <a:rPr lang="en-US" altLang="zh-CN"/>
              <a:pPr>
                <a:defRPr/>
              </a:pPr>
              <a:t>‹#›</a:t>
            </a:fld>
            <a:endParaRPr lang="en-US" altLang="zh-CN"/>
          </a:p>
        </p:txBody>
      </p:sp>
    </p:spTree>
    <p:extLst>
      <p:ext uri="{BB962C8B-B14F-4D97-AF65-F5344CB8AC3E}">
        <p14:creationId xmlns:p14="http://schemas.microsoft.com/office/powerpoint/2010/main" val="68155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5DC7724C-844D-40E0-9003-C089BFF47516}" type="slidenum">
              <a:rPr lang="en-US" altLang="zh-CN"/>
              <a:pPr>
                <a:defRPr/>
              </a:pPr>
              <a:t>‹#›</a:t>
            </a:fld>
            <a:endParaRPr lang="en-US" altLang="zh-CN"/>
          </a:p>
        </p:txBody>
      </p:sp>
    </p:spTree>
    <p:extLst>
      <p:ext uri="{BB962C8B-B14F-4D97-AF65-F5344CB8AC3E}">
        <p14:creationId xmlns:p14="http://schemas.microsoft.com/office/powerpoint/2010/main" val="350947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06DED866-011F-4FCA-B203-700A06E2AADB}" type="slidenum">
              <a:rPr lang="en-US" altLang="zh-CN"/>
              <a:pPr>
                <a:defRPr/>
              </a:pPr>
              <a:t>‹#›</a:t>
            </a:fld>
            <a:endParaRPr lang="en-US" altLang="zh-CN"/>
          </a:p>
        </p:txBody>
      </p:sp>
    </p:spTree>
    <p:extLst>
      <p:ext uri="{BB962C8B-B14F-4D97-AF65-F5344CB8AC3E}">
        <p14:creationId xmlns:p14="http://schemas.microsoft.com/office/powerpoint/2010/main" val="322347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0BCB76C4-4388-49BF-B30A-974C8DA26C4B}" type="slidenum">
              <a:rPr lang="en-US" altLang="zh-CN"/>
              <a:pPr>
                <a:defRPr/>
              </a:pPr>
              <a:t>‹#›</a:t>
            </a:fld>
            <a:endParaRPr lang="en-US" altLang="zh-CN"/>
          </a:p>
        </p:txBody>
      </p:sp>
    </p:spTree>
    <p:extLst>
      <p:ext uri="{BB962C8B-B14F-4D97-AF65-F5344CB8AC3E}">
        <p14:creationId xmlns:p14="http://schemas.microsoft.com/office/powerpoint/2010/main" val="268641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8951D0AC-24D8-4693-B524-BA8B4FCD2352}" type="slidenum">
              <a:rPr lang="en-US" altLang="zh-CN"/>
              <a:pPr>
                <a:defRPr/>
              </a:pPr>
              <a:t>‹#›</a:t>
            </a:fld>
            <a:endParaRPr lang="en-US" altLang="zh-CN"/>
          </a:p>
        </p:txBody>
      </p:sp>
    </p:spTree>
    <p:extLst>
      <p:ext uri="{BB962C8B-B14F-4D97-AF65-F5344CB8AC3E}">
        <p14:creationId xmlns:p14="http://schemas.microsoft.com/office/powerpoint/2010/main" val="164466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533400" y="1371600"/>
            <a:ext cx="8001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AutoShape 4"/>
          <p:cNvSpPr>
            <a:spLocks noChangeArrowheads="1"/>
          </p:cNvSpPr>
          <p:nvPr/>
        </p:nvSpPr>
        <p:spPr bwMode="auto">
          <a:xfrm>
            <a:off x="609600" y="1219200"/>
            <a:ext cx="7958138"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zh-CN"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326"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p>
        </p:txBody>
      </p:sp>
      <p:sp>
        <p:nvSpPr>
          <p:cNvPr id="56327"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p>
        </p:txBody>
      </p:sp>
      <p:sp>
        <p:nvSpPr>
          <p:cNvPr id="56328"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8E0EEDC5-FD12-4E5A-8DDE-488CF1C2A4D3}" type="slidenum">
              <a:rPr lang="en-US" altLang="zh-CN"/>
              <a:pPr>
                <a:defRPr/>
              </a:pPr>
              <a:t>‹#›</a:t>
            </a:fld>
            <a:endParaRPr lang="en-US" altLang="zh-CN"/>
          </a:p>
        </p:txBody>
      </p:sp>
      <p:pic>
        <p:nvPicPr>
          <p:cNvPr id="1033" name="Picture 9" descr="G:\科研工作\国际会议\美国\GlobalSIP2015\校徽.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29538" y="84138"/>
            <a:ext cx="1325562"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b="1">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b="1">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b="1">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b="1">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sz="2000" b="1">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sz="2000" b="1">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sz="2000" b="1">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1.emf"/></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5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58.emf"/><Relationship Id="rId4" Type="http://schemas.openxmlformats.org/officeDocument/2006/relationships/image" Target="../media/image57.emf"/></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emf"/><Relationship Id="rId4" Type="http://schemas.openxmlformats.org/officeDocument/2006/relationships/image" Target="../media/image57.emf"/></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0" y="533400"/>
            <a:ext cx="9144000" cy="5638800"/>
          </a:xfrm>
        </p:spPr>
        <p:txBody>
          <a:bodyPr/>
          <a:lstStyle/>
          <a:p>
            <a:pPr algn="ctr" eaLnBrk="1" hangingPunct="1">
              <a:buFont typeface="Wingdings" panose="05000000000000000000" pitchFamily="2" charset="2"/>
              <a:buNone/>
              <a:defRPr/>
            </a:pPr>
            <a:endParaRPr lang="en-US" altLang="zh-CN" sz="3200" dirty="0" smtClean="0"/>
          </a:p>
          <a:p>
            <a:pPr algn="ctr" eaLnBrk="1" hangingPunct="1">
              <a:lnSpc>
                <a:spcPct val="150000"/>
              </a:lnSpc>
              <a:spcBef>
                <a:spcPct val="0"/>
              </a:spcBef>
              <a:buClrTx/>
              <a:buFont typeface="Wingdings" panose="05000000000000000000" pitchFamily="2" charset="2"/>
              <a:buNone/>
              <a:defRPr/>
            </a:pPr>
            <a:endParaRPr lang="en-US" altLang="zh-CN" sz="4000" dirty="0" smtClean="0">
              <a:ea typeface="黑体" pitchFamily="49" charset="-122"/>
            </a:endParaRPr>
          </a:p>
          <a:p>
            <a:pPr marL="0" indent="0" algn="ctr">
              <a:buFont typeface="Wingdings" panose="05000000000000000000" pitchFamily="2" charset="2"/>
              <a:buNone/>
              <a:defRPr/>
            </a:pPr>
            <a:r>
              <a:rPr lang="en-US" altLang="zh-CN" sz="2800" dirty="0">
                <a:effectLst>
                  <a:outerShdw blurRad="38100" dist="38100" dir="2700000" algn="tl">
                    <a:srgbClr val="000000">
                      <a:alpha val="43137"/>
                    </a:srgbClr>
                  </a:outerShdw>
                </a:effectLst>
                <a:ea typeface="微软雅黑" pitchFamily="34" charset="-122"/>
              </a:rPr>
              <a:t>A Small World Model for Improving Robustness of Heterogeneous </a:t>
            </a:r>
            <a:r>
              <a:rPr lang="en-US" altLang="zh-CN" sz="2800" dirty="0" smtClean="0">
                <a:effectLst>
                  <a:outerShdw blurRad="38100" dist="38100" dir="2700000" algn="tl">
                    <a:srgbClr val="000000">
                      <a:alpha val="43137"/>
                    </a:srgbClr>
                  </a:outerShdw>
                </a:effectLst>
                <a:ea typeface="微软雅黑" pitchFamily="34" charset="-122"/>
              </a:rPr>
              <a:t>Networks</a:t>
            </a:r>
          </a:p>
          <a:p>
            <a:pPr marL="0" indent="0" algn="ctr">
              <a:buFont typeface="Wingdings" panose="05000000000000000000" pitchFamily="2" charset="2"/>
              <a:buNone/>
              <a:defRPr/>
            </a:pPr>
            <a:endParaRPr lang="en-US" altLang="zh-CN" sz="2800" dirty="0" smtClean="0">
              <a:effectLst>
                <a:outerShdw blurRad="38100" dist="38100" dir="2700000" algn="tl">
                  <a:srgbClr val="000000">
                    <a:alpha val="43137"/>
                  </a:srgbClr>
                </a:outerShdw>
              </a:effectLst>
              <a:ea typeface="微软雅黑" pitchFamily="34" charset="-122"/>
            </a:endParaRPr>
          </a:p>
          <a:p>
            <a:pPr marL="0" indent="0" algn="ctr">
              <a:buFont typeface="Wingdings" panose="05000000000000000000" pitchFamily="2" charset="2"/>
              <a:buNone/>
              <a:defRPr/>
            </a:pPr>
            <a:r>
              <a:rPr lang="en-US" altLang="zh-CN" sz="1800" dirty="0" err="1">
                <a:solidFill>
                  <a:schemeClr val="accent2"/>
                </a:solidFill>
              </a:rPr>
              <a:t>Diansong</a:t>
            </a:r>
            <a:r>
              <a:rPr lang="en-US" altLang="zh-CN" sz="1800" dirty="0">
                <a:solidFill>
                  <a:schemeClr val="accent2"/>
                </a:solidFill>
              </a:rPr>
              <a:t> </a:t>
            </a:r>
            <a:r>
              <a:rPr lang="en-US" altLang="zh-CN" sz="1800" dirty="0">
                <a:solidFill>
                  <a:schemeClr val="accent2"/>
                </a:solidFill>
              </a:rPr>
              <a:t>Luo, </a:t>
            </a:r>
            <a:r>
              <a:rPr lang="en-US" altLang="zh-CN" sz="1800" dirty="0">
                <a:solidFill>
                  <a:schemeClr val="accent2"/>
                </a:solidFill>
              </a:rPr>
              <a:t>Tie </a:t>
            </a:r>
            <a:r>
              <a:rPr lang="en-US" altLang="zh-CN" sz="1800" dirty="0" err="1">
                <a:solidFill>
                  <a:schemeClr val="accent2"/>
                </a:solidFill>
              </a:rPr>
              <a:t>Qiu</a:t>
            </a:r>
            <a:r>
              <a:rPr lang="en-US" altLang="zh-CN" sz="1800" dirty="0">
                <a:solidFill>
                  <a:schemeClr val="accent2"/>
                </a:solidFill>
              </a:rPr>
              <a:t>*, </a:t>
            </a:r>
            <a:r>
              <a:rPr lang="en-US" altLang="zh-CN" sz="1800" dirty="0" err="1">
                <a:solidFill>
                  <a:schemeClr val="accent2"/>
                </a:solidFill>
              </a:rPr>
              <a:t>Nakema</a:t>
            </a:r>
            <a:r>
              <a:rPr lang="en-US" altLang="zh-CN" sz="1800" dirty="0">
                <a:solidFill>
                  <a:schemeClr val="accent2"/>
                </a:solidFill>
              </a:rPr>
              <a:t> </a:t>
            </a:r>
            <a:r>
              <a:rPr lang="en-US" altLang="zh-CN" sz="1800" dirty="0" err="1">
                <a:solidFill>
                  <a:schemeClr val="accent2"/>
                </a:solidFill>
              </a:rPr>
              <a:t>Deonauth</a:t>
            </a:r>
            <a:r>
              <a:rPr lang="en-US" altLang="zh-CN" sz="1800" dirty="0">
                <a:solidFill>
                  <a:schemeClr val="accent2"/>
                </a:solidFill>
              </a:rPr>
              <a:t>, </a:t>
            </a:r>
            <a:r>
              <a:rPr lang="en-US" altLang="zh-CN" sz="1800" dirty="0" err="1">
                <a:solidFill>
                  <a:schemeClr val="accent2"/>
                </a:solidFill>
              </a:rPr>
              <a:t>Aoyang</a:t>
            </a:r>
            <a:r>
              <a:rPr lang="en-US" altLang="zh-CN" sz="1800" dirty="0">
                <a:solidFill>
                  <a:schemeClr val="accent2"/>
                </a:solidFill>
              </a:rPr>
              <a:t> </a:t>
            </a:r>
            <a:r>
              <a:rPr lang="en-US" altLang="zh-CN" sz="1800" dirty="0" smtClean="0">
                <a:solidFill>
                  <a:schemeClr val="accent2"/>
                </a:solidFill>
              </a:rPr>
              <a:t>Zhao</a:t>
            </a:r>
          </a:p>
          <a:p>
            <a:pPr marL="0" indent="0" algn="ctr">
              <a:buFont typeface="Wingdings" panose="05000000000000000000" pitchFamily="2" charset="2"/>
              <a:buNone/>
              <a:defRPr/>
            </a:pPr>
            <a:endParaRPr lang="en-US" altLang="zh-CN" sz="1800" dirty="0" smtClean="0">
              <a:solidFill>
                <a:schemeClr val="accent2"/>
              </a:solidFill>
            </a:endParaRPr>
          </a:p>
          <a:p>
            <a:pPr marL="0" indent="0" algn="ctr">
              <a:buNone/>
            </a:pPr>
            <a:r>
              <a:rPr lang="en-US" altLang="zh-CN" sz="2000" dirty="0" smtClean="0"/>
              <a:t>Presenter: Tie </a:t>
            </a:r>
            <a:r>
              <a:rPr lang="en-US" altLang="zh-CN" sz="2000" dirty="0" err="1" smtClean="0"/>
              <a:t>Qiu</a:t>
            </a:r>
            <a:r>
              <a:rPr lang="en-US" altLang="zh-CN" sz="2000" dirty="0" smtClean="0"/>
              <a:t> (PhD, Associate Professor)</a:t>
            </a:r>
            <a:endParaRPr lang="en-US" altLang="zh-CN" sz="2000" dirty="0" smtClean="0">
              <a:solidFill>
                <a:schemeClr val="accent2"/>
              </a:solidFill>
            </a:endParaRPr>
          </a:p>
          <a:p>
            <a:pPr marL="0" indent="0" algn="ctr" eaLnBrk="1" hangingPunct="1">
              <a:spcBef>
                <a:spcPct val="50000"/>
              </a:spcBef>
              <a:buFont typeface="Wingdings" panose="05000000000000000000" pitchFamily="2" charset="2"/>
              <a:buNone/>
              <a:defRPr/>
            </a:pPr>
            <a:r>
              <a:rPr lang="en-US" altLang="zh-CN" sz="2000" dirty="0" smtClean="0"/>
              <a:t>School </a:t>
            </a:r>
            <a:r>
              <a:rPr lang="en-US" altLang="zh-CN" sz="2000" dirty="0"/>
              <a:t>of Software, Dalian University of </a:t>
            </a:r>
            <a:r>
              <a:rPr lang="en-US" altLang="zh-CN" sz="2000" dirty="0" smtClean="0"/>
              <a:t>Technology</a:t>
            </a:r>
          </a:p>
          <a:p>
            <a:pPr marL="0" indent="0" algn="ctr" eaLnBrk="1" hangingPunct="1">
              <a:spcBef>
                <a:spcPct val="50000"/>
              </a:spcBef>
              <a:buFont typeface="Wingdings" panose="05000000000000000000" pitchFamily="2" charset="2"/>
              <a:buNone/>
              <a:defRPr/>
            </a:pPr>
            <a:r>
              <a:rPr lang="en-US" altLang="zh-CN" sz="2000" dirty="0" smtClean="0"/>
              <a:t>qiutie@ieee.org</a:t>
            </a:r>
            <a:endParaRPr lang="en-US" altLang="zh-CN" sz="2000" dirty="0"/>
          </a:p>
          <a:p>
            <a:pPr marL="0" indent="0" algn="ctr" eaLnBrk="1" hangingPunct="1">
              <a:spcBef>
                <a:spcPct val="50000"/>
              </a:spcBef>
              <a:buFont typeface="Wingdings" panose="05000000000000000000" pitchFamily="2" charset="2"/>
              <a:buNone/>
              <a:defRPr/>
            </a:pPr>
            <a:r>
              <a:rPr lang="en-US" altLang="zh-CN" sz="2000" dirty="0">
                <a:solidFill>
                  <a:srgbClr val="0000CC"/>
                </a:solidFill>
                <a:effectLst>
                  <a:outerShdw blurRad="38100" dist="38100" dir="2700000" algn="tl">
                    <a:srgbClr val="000000">
                      <a:alpha val="43137"/>
                    </a:srgbClr>
                  </a:outerShdw>
                </a:effectLst>
                <a:ea typeface="微软雅黑" pitchFamily="34" charset="-122"/>
              </a:rPr>
              <a:t>Dec. 15, 2015</a:t>
            </a:r>
            <a:endParaRPr lang="zh-CN" altLang="en-US" sz="2000" dirty="0">
              <a:solidFill>
                <a:srgbClr val="0000CC"/>
              </a:solidFill>
              <a:effectLst>
                <a:outerShdw blurRad="38100" dist="38100" dir="2700000" algn="tl">
                  <a:srgbClr val="000000">
                    <a:alpha val="43137"/>
                  </a:srgbClr>
                </a:outerShdw>
              </a:effectLst>
              <a:ea typeface="微软雅黑" pitchFamily="34" charset="-122"/>
            </a:endParaRPr>
          </a:p>
          <a:p>
            <a:pPr marL="0" indent="0" algn="ctr">
              <a:buFont typeface="Wingdings" panose="05000000000000000000" pitchFamily="2" charset="2"/>
              <a:buNone/>
              <a:defRPr/>
            </a:pPr>
            <a:endParaRPr lang="zh-CN" altLang="zh-CN" sz="2800" dirty="0">
              <a:effectLst>
                <a:outerShdw blurRad="38100" dist="38100" dir="2700000" algn="tl">
                  <a:srgbClr val="000000">
                    <a:alpha val="43137"/>
                  </a:srgbClr>
                </a:outerShdw>
              </a:effectLst>
              <a:ea typeface="微软雅黑" pitchFamily="34" charset="-122"/>
            </a:endParaRPr>
          </a:p>
        </p:txBody>
      </p:sp>
      <p:sp>
        <p:nvSpPr>
          <p:cNvPr id="4099" name="Rectangle 5"/>
          <p:cNvSpPr>
            <a:spLocks noGrp="1" noChangeArrowheads="1"/>
          </p:cNvSpPr>
          <p:nvPr>
            <p:ph type="title"/>
          </p:nvPr>
        </p:nvSpPr>
        <p:spPr/>
        <p:txBody>
          <a:bodyPr/>
          <a:lstStyle/>
          <a:p>
            <a:pPr eaLnBrk="1" hangingPunct="1"/>
            <a:r>
              <a:rPr lang="en-US" altLang="zh-CN" sz="2400" dirty="0" err="1" smtClean="0">
                <a:solidFill>
                  <a:srgbClr val="FF0000"/>
                </a:solidFill>
              </a:rPr>
              <a:t>GlobalSIP</a:t>
            </a:r>
            <a:r>
              <a:rPr lang="en-US" altLang="zh-CN" sz="2400" dirty="0" smtClean="0">
                <a:solidFill>
                  <a:srgbClr val="FF0000"/>
                </a:solidFill>
              </a:rPr>
              <a:t> 2015</a:t>
            </a:r>
            <a:endParaRPr lang="zh-CN" altLang="en-US" sz="2400"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a:solidFill>
                  <a:srgbClr val="008000"/>
                </a:solidFill>
                <a:effectLst>
                  <a:outerShdw blurRad="38100" dist="38100" dir="2700000" algn="tl">
                    <a:srgbClr val="000000">
                      <a:alpha val="43137"/>
                    </a:srgbClr>
                  </a:outerShdw>
                </a:effectLst>
                <a:ea typeface="微软雅黑" pitchFamily="34" charset="-122"/>
              </a:rPr>
              <a:t>Greedy Model with Small </a:t>
            </a: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World(3)</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mc:AlternateContent xmlns:mc="http://schemas.openxmlformats.org/markup-compatibility/2006" xmlns:a14="http://schemas.microsoft.com/office/drawing/2010/main">
        <mc:Choice Requires="a14">
          <p:sp>
            <p:nvSpPr>
              <p:cNvPr id="2" name="内容占位符 1"/>
              <p:cNvSpPr>
                <a:spLocks noGrp="1"/>
              </p:cNvSpPr>
              <p:nvPr>
                <p:ph idx="1"/>
              </p:nvPr>
            </p:nvSpPr>
            <p:spPr>
              <a:xfrm>
                <a:off x="152400" y="1676400"/>
                <a:ext cx="8991600" cy="4267200"/>
              </a:xfrm>
            </p:spPr>
            <p:txBody>
              <a:bodyPr/>
              <a:lstStyle/>
              <a:p>
                <a:r>
                  <a:rPr lang="en-US" altLang="zh-CN" dirty="0" smtClean="0"/>
                  <a:t>Influence Coefficient :</a:t>
                </a:r>
              </a:p>
              <a:p>
                <a:pPr marL="0" indent="0">
                  <a:buNone/>
                </a:pPr>
                <a:endParaRPr lang="en-US" altLang="zh-CN" sz="1800" dirty="0" smtClean="0">
                  <a:solidFill>
                    <a:schemeClr val="tx1"/>
                  </a:solidFill>
                  <a:ea typeface="微软雅黑" pitchFamily="34" charset="-122"/>
                </a:endParaRPr>
              </a:p>
              <a:p>
                <a:pPr marL="0" indent="0" algn="just">
                  <a:buNone/>
                </a:pPr>
                <a:r>
                  <a:rPr lang="en-US" altLang="zh-CN" sz="2000" dirty="0"/>
                  <a:t>Definition 1. The </a:t>
                </a:r>
                <a:r>
                  <a:rPr lang="en-US" altLang="zh-CN" sz="2000" i="1" dirty="0">
                    <a:solidFill>
                      <a:srgbClr val="0000CC"/>
                    </a:solidFill>
                  </a:rPr>
                  <a:t>influence coefficient </a:t>
                </a:r>
                <a14:m>
                  <m:oMath xmlns:m="http://schemas.openxmlformats.org/officeDocument/2006/math">
                    <m:r>
                      <a:rPr lang="en-US" altLang="zh-CN" sz="2000">
                        <a:solidFill>
                          <a:srgbClr val="0000CC"/>
                        </a:solidFill>
                        <a:latin typeface="Cambria Math" panose="02040503050406030204" pitchFamily="18" charset="0"/>
                      </a:rPr>
                      <m:t>𝑰𝑪</m:t>
                    </m:r>
                  </m:oMath>
                </a14:m>
                <a:r>
                  <a:rPr lang="en-US" altLang="zh-CN" sz="2000" dirty="0">
                    <a:solidFill>
                      <a:srgbClr val="0000CC"/>
                    </a:solidFill>
                  </a:rPr>
                  <a:t> </a:t>
                </a:r>
                <a:r>
                  <a:rPr lang="en-US" altLang="zh-CN" sz="2000" dirty="0"/>
                  <a:t>of one neighbor </a:t>
                </a:r>
                <a:r>
                  <a:rPr lang="en-US" altLang="zh-CN" sz="2000" dirty="0">
                    <a:solidFill>
                      <a:srgbClr val="0000CC"/>
                    </a:solidFill>
                  </a:rPr>
                  <a:t>v</a:t>
                </a:r>
                <a:r>
                  <a:rPr lang="en-US" altLang="zh-CN" sz="2000" dirty="0"/>
                  <a:t> is </a:t>
                </a:r>
                <a:endParaRPr lang="zh-CN" altLang="zh-CN" sz="2000" dirty="0"/>
              </a:p>
              <a:p>
                <a:endParaRPr lang="zh-CN" altLang="zh-CN" sz="2000" dirty="0"/>
              </a:p>
              <a:p>
                <a:pPr marL="0" indent="0" algn="r">
                  <a:buNone/>
                </a:pPr>
                <a:r>
                  <a:rPr lang="en-US" altLang="zh-CN" sz="2000" dirty="0"/>
                  <a:t>               </a:t>
                </a:r>
                <a14:m>
                  <m:oMath xmlns:m="http://schemas.openxmlformats.org/officeDocument/2006/math">
                    <m:sSub>
                      <m:sSubPr>
                        <m:ctrlPr>
                          <a:rPr lang="zh-CN" altLang="zh-CN" sz="2000" i="1">
                            <a:latin typeface="Cambria Math"/>
                          </a:rPr>
                        </m:ctrlPr>
                      </m:sSubPr>
                      <m:e>
                        <m:r>
                          <a:rPr lang="en-US" altLang="zh-CN" sz="2000" b="1" i="1">
                            <a:latin typeface="Cambria Math" panose="02040503050406030204" pitchFamily="18" charset="0"/>
                          </a:rPr>
                          <m:t>𝑰𝑪</m:t>
                        </m:r>
                      </m:e>
                      <m:sub>
                        <m:r>
                          <a:rPr lang="en-US" altLang="zh-CN" sz="2000" b="1" i="1">
                            <a:latin typeface="Cambria Math" panose="02040503050406030204" pitchFamily="18" charset="0"/>
                          </a:rPr>
                          <m:t>𝒗</m:t>
                        </m:r>
                      </m:sub>
                    </m:sSub>
                    <m:r>
                      <a:rPr lang="en-US" altLang="zh-CN" sz="2000" b="1">
                        <a:latin typeface="Cambria Math" panose="02040503050406030204" pitchFamily="18" charset="0"/>
                      </a:rPr>
                      <m:t>=</m:t>
                    </m:r>
                    <m:r>
                      <a:rPr lang="en-US" altLang="zh-CN" sz="2000" b="1" i="1">
                        <a:latin typeface="Cambria Math" panose="02040503050406030204" pitchFamily="18" charset="0"/>
                      </a:rPr>
                      <m:t>𝟏</m:t>
                    </m:r>
                    <m:r>
                      <a:rPr lang="en-US" altLang="zh-CN" sz="2000" b="1">
                        <a:latin typeface="Cambria Math" panose="02040503050406030204" pitchFamily="18" charset="0"/>
                      </a:rPr>
                      <m:t>−(</m:t>
                    </m:r>
                    <m:r>
                      <a:rPr lang="en-US" altLang="zh-CN" sz="2000" b="1" i="1">
                        <a:latin typeface="Cambria Math" panose="02040503050406030204" pitchFamily="18" charset="0"/>
                      </a:rPr>
                      <m:t>𝜶</m:t>
                    </m:r>
                    <m:r>
                      <a:rPr lang="en-US" altLang="zh-CN" sz="2000" b="1">
                        <a:latin typeface="Cambria Math" panose="02040503050406030204" pitchFamily="18" charset="0"/>
                      </a:rPr>
                      <m:t>∗</m:t>
                    </m:r>
                    <m:f>
                      <m:fPr>
                        <m:ctrlPr>
                          <a:rPr lang="zh-CN" altLang="zh-CN" sz="2000" i="1">
                            <a:latin typeface="Cambria Math"/>
                          </a:rPr>
                        </m:ctrlPr>
                      </m:fPr>
                      <m:num>
                        <m:sSub>
                          <m:sSubPr>
                            <m:ctrlPr>
                              <a:rPr lang="zh-CN" altLang="zh-CN" sz="2000" i="1">
                                <a:latin typeface="Cambria Math"/>
                              </a:rPr>
                            </m:ctrlPr>
                          </m:sSubPr>
                          <m:e>
                            <m:r>
                              <a:rPr lang="en-US" altLang="zh-CN" sz="2000" b="1" i="1">
                                <a:latin typeface="Cambria Math" panose="02040503050406030204" pitchFamily="18" charset="0"/>
                              </a:rPr>
                              <m:t>𝒅</m:t>
                            </m:r>
                          </m:e>
                          <m:sub>
                            <m:r>
                              <a:rPr lang="en-US" altLang="zh-CN" sz="2000" b="1" i="1">
                                <a:latin typeface="Cambria Math" panose="02040503050406030204" pitchFamily="18" charset="0"/>
                              </a:rPr>
                              <m:t>𝒗</m:t>
                            </m:r>
                          </m:sub>
                        </m:sSub>
                      </m:num>
                      <m:den>
                        <m:nary>
                          <m:naryPr>
                            <m:chr m:val="∑"/>
                            <m:limLoc m:val="undOvr"/>
                            <m:subHide m:val="on"/>
                            <m:supHide m:val="on"/>
                            <m:ctrlPr>
                              <a:rPr lang="zh-CN" altLang="zh-CN" sz="2000" i="1">
                                <a:latin typeface="Cambria Math"/>
                              </a:rPr>
                            </m:ctrlPr>
                          </m:naryPr>
                          <m:sub/>
                          <m:sup/>
                          <m:e>
                            <m:sSub>
                              <m:sSubPr>
                                <m:ctrlPr>
                                  <a:rPr lang="zh-CN" altLang="zh-CN" sz="2000" i="1">
                                    <a:latin typeface="Cambria Math"/>
                                  </a:rPr>
                                </m:ctrlPr>
                              </m:sSubPr>
                              <m:e>
                                <m:r>
                                  <a:rPr lang="en-US" altLang="zh-CN" sz="2000" b="1" i="1">
                                    <a:latin typeface="Cambria Math" panose="02040503050406030204" pitchFamily="18" charset="0"/>
                                  </a:rPr>
                                  <m:t>𝒅</m:t>
                                </m:r>
                              </m:e>
                              <m:sub>
                                <m:r>
                                  <a:rPr lang="en-US" altLang="zh-CN" sz="2000" b="1" i="1">
                                    <a:latin typeface="Cambria Math" panose="02040503050406030204" pitchFamily="18" charset="0"/>
                                  </a:rPr>
                                  <m:t>𝒗</m:t>
                                </m:r>
                              </m:sub>
                            </m:sSub>
                          </m:e>
                        </m:nary>
                      </m:den>
                    </m:f>
                    <m:r>
                      <a:rPr lang="en-US" altLang="zh-CN" sz="2000" b="1">
                        <a:latin typeface="Cambria Math" panose="02040503050406030204" pitchFamily="18" charset="0"/>
                      </a:rPr>
                      <m:t>+</m:t>
                    </m:r>
                    <m:d>
                      <m:dPr>
                        <m:ctrlPr>
                          <a:rPr lang="zh-CN" altLang="zh-CN" sz="2000" i="1">
                            <a:latin typeface="Cambria Math"/>
                          </a:rPr>
                        </m:ctrlPr>
                      </m:dPr>
                      <m:e>
                        <m:r>
                          <a:rPr lang="en-US" altLang="zh-CN" sz="2000" b="1" i="1">
                            <a:latin typeface="Cambria Math" panose="02040503050406030204" pitchFamily="18" charset="0"/>
                          </a:rPr>
                          <m:t>𝟏</m:t>
                        </m:r>
                        <m:r>
                          <a:rPr lang="en-US" altLang="zh-CN" sz="2000" b="1">
                            <a:latin typeface="Cambria Math" panose="02040503050406030204" pitchFamily="18" charset="0"/>
                          </a:rPr>
                          <m:t>−</m:t>
                        </m:r>
                        <m:r>
                          <a:rPr lang="en-US" altLang="zh-CN" sz="2000" b="1" i="1">
                            <a:latin typeface="Cambria Math" panose="02040503050406030204" pitchFamily="18" charset="0"/>
                          </a:rPr>
                          <m:t>𝜶</m:t>
                        </m:r>
                      </m:e>
                    </m:d>
                    <m:r>
                      <a:rPr lang="en-US" altLang="zh-CN" sz="2000" b="1">
                        <a:latin typeface="Cambria Math" panose="02040503050406030204" pitchFamily="18" charset="0"/>
                      </a:rPr>
                      <m:t>∗</m:t>
                    </m:r>
                    <m:f>
                      <m:fPr>
                        <m:ctrlPr>
                          <a:rPr lang="zh-CN" altLang="zh-CN" sz="2000" i="1">
                            <a:latin typeface="Cambria Math"/>
                          </a:rPr>
                        </m:ctrlPr>
                      </m:fPr>
                      <m:num>
                        <m:sSub>
                          <m:sSubPr>
                            <m:ctrlPr>
                              <a:rPr lang="zh-CN" altLang="zh-CN" sz="2000" i="1">
                                <a:latin typeface="Cambria Math"/>
                              </a:rPr>
                            </m:ctrlPr>
                          </m:sSubPr>
                          <m:e>
                            <m:r>
                              <a:rPr lang="en-US" altLang="zh-CN" sz="2000" b="1" i="1">
                                <a:latin typeface="Cambria Math" panose="02040503050406030204" pitchFamily="18" charset="0"/>
                              </a:rPr>
                              <m:t>𝒗𝒅</m:t>
                            </m:r>
                          </m:e>
                          <m:sub>
                            <m:r>
                              <a:rPr lang="en-US" altLang="zh-CN" sz="2000" b="1" i="1">
                                <a:latin typeface="Cambria Math" panose="02040503050406030204" pitchFamily="18" charset="0"/>
                              </a:rPr>
                              <m:t>𝒗</m:t>
                            </m:r>
                          </m:sub>
                        </m:sSub>
                      </m:num>
                      <m:den>
                        <m:nary>
                          <m:naryPr>
                            <m:chr m:val="∑"/>
                            <m:limLoc m:val="undOvr"/>
                            <m:subHide m:val="on"/>
                            <m:supHide m:val="on"/>
                            <m:ctrlPr>
                              <a:rPr lang="zh-CN" altLang="zh-CN" sz="2000" i="1">
                                <a:latin typeface="Cambria Math"/>
                              </a:rPr>
                            </m:ctrlPr>
                          </m:naryPr>
                          <m:sub/>
                          <m:sup/>
                          <m:e>
                            <m:sSub>
                              <m:sSubPr>
                                <m:ctrlPr>
                                  <a:rPr lang="zh-CN" altLang="zh-CN" sz="2000" i="1">
                                    <a:latin typeface="Cambria Math"/>
                                  </a:rPr>
                                </m:ctrlPr>
                              </m:sSubPr>
                              <m:e>
                                <m:r>
                                  <a:rPr lang="en-US" altLang="zh-CN" sz="2000" b="1" i="1">
                                    <a:latin typeface="Cambria Math" panose="02040503050406030204" pitchFamily="18" charset="0"/>
                                  </a:rPr>
                                  <m:t>𝒗𝒅</m:t>
                                </m:r>
                              </m:e>
                              <m:sub>
                                <m:r>
                                  <a:rPr lang="en-US" altLang="zh-CN" sz="2000" b="1" i="1">
                                    <a:latin typeface="Cambria Math" panose="02040503050406030204" pitchFamily="18" charset="0"/>
                                  </a:rPr>
                                  <m:t>𝒗</m:t>
                                </m:r>
                              </m:sub>
                            </m:sSub>
                          </m:e>
                        </m:nary>
                      </m:den>
                    </m:f>
                    <m:r>
                      <a:rPr lang="en-US" altLang="zh-CN" sz="2000" b="1">
                        <a:latin typeface="Cambria Math" panose="02040503050406030204" pitchFamily="18" charset="0"/>
                      </a:rPr>
                      <m:t>)</m:t>
                    </m:r>
                  </m:oMath>
                </a14:m>
                <a:r>
                  <a:rPr lang="en-US" altLang="zh-CN" sz="2000" dirty="0"/>
                  <a:t>              </a:t>
                </a:r>
                <a:r>
                  <a:rPr lang="en-US" altLang="zh-CN" sz="2000" dirty="0" smtClean="0"/>
                  <a:t>        (</a:t>
                </a:r>
                <a:r>
                  <a:rPr lang="en-US" altLang="zh-CN" sz="2000" dirty="0"/>
                  <a:t>1)</a:t>
                </a:r>
                <a:endParaRPr lang="zh-CN" altLang="zh-CN" sz="2000" dirty="0"/>
              </a:p>
              <a:p>
                <a:pPr marL="0" indent="0">
                  <a:buNone/>
                </a:pPr>
                <a:r>
                  <a:rPr lang="en-US" altLang="zh-CN" sz="2000" dirty="0"/>
                  <a:t> </a:t>
                </a:r>
                <a:endParaRPr lang="zh-CN" altLang="zh-CN" sz="2000" dirty="0"/>
              </a:p>
              <a:p>
                <a:pPr marL="0" indent="0" algn="just">
                  <a:buNone/>
                </a:pPr>
                <a:r>
                  <a:rPr lang="en-US" altLang="zh-CN" sz="2000" dirty="0"/>
                  <a:t>where </a:t>
                </a:r>
                <a14:m>
                  <m:oMath xmlns:m="http://schemas.openxmlformats.org/officeDocument/2006/math">
                    <m:sSub>
                      <m:sSubPr>
                        <m:ctrlPr>
                          <a:rPr lang="zh-CN" altLang="zh-CN" sz="2000" i="1">
                            <a:latin typeface="Cambria Math"/>
                          </a:rPr>
                        </m:ctrlPr>
                      </m:sSubPr>
                      <m:e>
                        <m:r>
                          <a:rPr lang="en-US" altLang="zh-CN" sz="2000">
                            <a:latin typeface="Cambria Math" panose="02040503050406030204" pitchFamily="18" charset="0"/>
                          </a:rPr>
                          <m:t>𝒅</m:t>
                        </m:r>
                      </m:e>
                      <m:sub>
                        <m:r>
                          <a:rPr lang="en-US" altLang="zh-CN" sz="2000">
                            <a:latin typeface="Cambria Math" panose="02040503050406030204" pitchFamily="18" charset="0"/>
                          </a:rPr>
                          <m:t>𝒗</m:t>
                        </m:r>
                      </m:sub>
                    </m:sSub>
                  </m:oMath>
                </a14:m>
                <a:r>
                  <a:rPr lang="en-US" altLang="zh-CN" sz="2000" dirty="0"/>
                  <a:t> is the distance between sink node and neighbor </a:t>
                </a:r>
                <a:r>
                  <a:rPr lang="en-US" altLang="zh-CN" sz="2000" dirty="0">
                    <a:solidFill>
                      <a:srgbClr val="0000CC"/>
                    </a:solidFill>
                  </a:rPr>
                  <a:t>v</a:t>
                </a:r>
                <a:r>
                  <a:rPr lang="en-US" altLang="zh-CN" sz="2000" dirty="0"/>
                  <a:t> and </a:t>
                </a:r>
                <a14:m>
                  <m:oMath xmlns:m="http://schemas.openxmlformats.org/officeDocument/2006/math">
                    <m:sSub>
                      <m:sSubPr>
                        <m:ctrlPr>
                          <a:rPr lang="zh-CN" altLang="zh-CN" sz="2000" i="1">
                            <a:latin typeface="Cambria Math"/>
                          </a:rPr>
                        </m:ctrlPr>
                      </m:sSubPr>
                      <m:e>
                        <m:r>
                          <a:rPr lang="en-US" altLang="zh-CN" sz="2000">
                            <a:latin typeface="Cambria Math" panose="02040503050406030204" pitchFamily="18" charset="0"/>
                          </a:rPr>
                          <m:t>𝒗𝒅</m:t>
                        </m:r>
                      </m:e>
                      <m:sub>
                        <m:r>
                          <a:rPr lang="en-US" altLang="zh-CN" sz="2000">
                            <a:latin typeface="Cambria Math" panose="02040503050406030204" pitchFamily="18" charset="0"/>
                          </a:rPr>
                          <m:t>𝒗</m:t>
                        </m:r>
                      </m:sub>
                    </m:sSub>
                  </m:oMath>
                </a14:m>
                <a:r>
                  <a:rPr lang="en-US" altLang="zh-CN" sz="2000" dirty="0"/>
                  <a:t> is the vertical distance to the s­t­raight line that passes by </a:t>
                </a:r>
                <a:r>
                  <a:rPr lang="en-US" altLang="zh-CN" sz="2000" dirty="0" smtClean="0"/>
                  <a:t>main node </a:t>
                </a:r>
                <a:r>
                  <a:rPr lang="en-US" altLang="zh-CN" sz="2000" dirty="0" smtClean="0">
                    <a:solidFill>
                      <a:srgbClr val="0000CC"/>
                    </a:solidFill>
                  </a:rPr>
                  <a:t>i</a:t>
                </a:r>
                <a:r>
                  <a:rPr lang="en-US" altLang="zh-CN" sz="2000" dirty="0" smtClean="0"/>
                  <a:t>’s </a:t>
                </a:r>
                <a:r>
                  <a:rPr lang="en-US" altLang="zh-CN" sz="2000" dirty="0"/>
                  <a:t>geographic location and the </a:t>
                </a:r>
                <a:r>
                  <a:rPr lang="en-US" altLang="zh-CN" sz="2000" dirty="0" smtClean="0"/>
                  <a:t>one of sink node. </a:t>
                </a:r>
                <a14:m>
                  <m:oMath xmlns:m="http://schemas.openxmlformats.org/officeDocument/2006/math">
                    <m:r>
                      <a:rPr lang="en-US" altLang="zh-CN" sz="2000" b="1" i="1">
                        <a:latin typeface="Cambria Math" panose="02040503050406030204" pitchFamily="18" charset="0"/>
                      </a:rPr>
                      <m:t>𝛂</m:t>
                    </m:r>
                  </m:oMath>
                </a14:m>
                <a:r>
                  <a:rPr lang="en-US" altLang="zh-CN" sz="2000" dirty="0"/>
                  <a:t> is a slide factor used to balance the two greedy criteria. </a:t>
                </a:r>
              </a:p>
              <a:p>
                <a:pPr marL="0" indent="0">
                  <a:buNone/>
                </a:pPr>
                <a:endParaRPr lang="en-US" altLang="zh-CN" sz="1800" dirty="0" smtClean="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152400" y="1676400"/>
                <a:ext cx="8991600" cy="4267200"/>
              </a:xfrm>
              <a:blipFill rotWithShape="0">
                <a:blip r:embed="rId2"/>
                <a:stretch>
                  <a:fillRect l="-1356" t="-1857" r="-678"/>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a:solidFill>
                  <a:srgbClr val="008000"/>
                </a:solidFill>
                <a:effectLst>
                  <a:outerShdw blurRad="38100" dist="38100" dir="2700000" algn="tl">
                    <a:srgbClr val="000000">
                      <a:alpha val="43137"/>
                    </a:srgbClr>
                  </a:outerShdw>
                </a:effectLst>
                <a:ea typeface="微软雅黑" pitchFamily="34" charset="-122"/>
              </a:rPr>
              <a:t>Greedy Model with Small </a:t>
            </a: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World(4)</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pic>
        <p:nvPicPr>
          <p:cNvPr id="7"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86200"/>
            <a:ext cx="28559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912" y="3886200"/>
            <a:ext cx="28590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3886200"/>
            <a:ext cx="28590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457200" y="1676400"/>
                <a:ext cx="8534400" cy="1905000"/>
              </a:xfrm>
            </p:spPr>
            <p:txBody>
              <a:bodyPr/>
              <a:lstStyle/>
              <a:p>
                <a:r>
                  <a:rPr lang="en-US" altLang="zh-CN" dirty="0" smtClean="0"/>
                  <a:t>Staining topology :</a:t>
                </a:r>
              </a:p>
              <a:p>
                <a:pPr algn="just">
                  <a:buFont typeface="Wingdings" panose="05000000000000000000" pitchFamily="2" charset="2"/>
                  <a:buChar char="Ø"/>
                </a:pPr>
                <a:r>
                  <a:rPr lang="en-US" altLang="zh-CN" sz="2000" dirty="0" smtClean="0">
                    <a:solidFill>
                      <a:schemeClr val="tx1"/>
                    </a:solidFill>
                    <a:ea typeface="微软雅黑" pitchFamily="34" charset="-122"/>
                  </a:rPr>
                  <a:t>Staining </a:t>
                </a:r>
                <a:r>
                  <a:rPr lang="en-US" altLang="zh-CN" sz="2000" dirty="0">
                    <a:solidFill>
                      <a:schemeClr val="tx1"/>
                    </a:solidFill>
                    <a:ea typeface="微软雅黑" pitchFamily="34" charset="-122"/>
                  </a:rPr>
                  <a:t>means to calculate all neighbors’ influence coefficients and sort them in descending </a:t>
                </a:r>
                <a:r>
                  <a:rPr lang="en-US" altLang="zh-CN" sz="2000" dirty="0" smtClean="0">
                    <a:solidFill>
                      <a:schemeClr val="tx1"/>
                    </a:solidFill>
                    <a:ea typeface="微软雅黑" pitchFamily="34" charset="-122"/>
                  </a:rPr>
                  <a:t>order. Then selecting </a:t>
                </a:r>
                <a:r>
                  <a:rPr lang="en-US" altLang="zh-CN" sz="2000" dirty="0">
                    <a:solidFill>
                      <a:schemeClr val="tx1"/>
                    </a:solidFill>
                    <a:ea typeface="微软雅黑" pitchFamily="34" charset="-122"/>
                  </a:rPr>
                  <a:t>the </a:t>
                </a:r>
                <a:r>
                  <a:rPr lang="en-US" altLang="zh-CN" sz="2000" dirty="0" smtClean="0">
                    <a:solidFill>
                      <a:schemeClr val="tx1"/>
                    </a:solidFill>
                    <a:ea typeface="微软雅黑" pitchFamily="34" charset="-122"/>
                  </a:rPr>
                  <a:t>maximum </a:t>
                </a:r>
                <a14:m>
                  <m:oMath xmlns:m="http://schemas.openxmlformats.org/officeDocument/2006/math">
                    <m:r>
                      <a:rPr lang="en-US" altLang="zh-CN" sz="2000" b="1" i="1">
                        <a:solidFill>
                          <a:schemeClr val="tx1"/>
                        </a:solidFill>
                        <a:latin typeface="Cambria Math" panose="02040503050406030204" pitchFamily="18" charset="0"/>
                        <a:ea typeface="微软雅黑" pitchFamily="34" charset="-122"/>
                      </a:rPr>
                      <m:t>𝒏</m:t>
                    </m:r>
                  </m:oMath>
                </a14:m>
                <a:r>
                  <a:rPr lang="en-US" altLang="zh-CN" sz="2000" dirty="0">
                    <a:solidFill>
                      <a:schemeClr val="tx1"/>
                    </a:solidFill>
                    <a:ea typeface="微软雅黑" pitchFamily="34" charset="-122"/>
                  </a:rPr>
                  <a:t> neighbors to stain a </a:t>
                </a:r>
                <a:r>
                  <a:rPr lang="en-US" altLang="zh-CN" sz="2000" dirty="0" smtClean="0">
                    <a:solidFill>
                      <a:schemeClr val="tx1"/>
                    </a:solidFill>
                    <a:ea typeface="微软雅黑" pitchFamily="34" charset="-122"/>
                  </a:rPr>
                  <a:t>different color. </a:t>
                </a:r>
                <a14:m>
                  <m:oMath xmlns:m="http://schemas.openxmlformats.org/officeDocument/2006/math">
                    <m:r>
                      <a:rPr lang="en-US" altLang="zh-CN" sz="2000" b="1" i="1">
                        <a:solidFill>
                          <a:schemeClr val="tx1"/>
                        </a:solidFill>
                        <a:latin typeface="Cambria Math" panose="02040503050406030204" pitchFamily="18" charset="0"/>
                        <a:ea typeface="微软雅黑" pitchFamily="34" charset="-122"/>
                      </a:rPr>
                      <m:t>𝒏</m:t>
                    </m:r>
                  </m:oMath>
                </a14:m>
                <a:r>
                  <a:rPr lang="en-US" altLang="zh-CN" sz="2000" dirty="0">
                    <a:solidFill>
                      <a:schemeClr val="tx1"/>
                    </a:solidFill>
                    <a:ea typeface="微软雅黑" pitchFamily="34" charset="-122"/>
                  </a:rPr>
                  <a:t> is the max number of stained-edge for all nodes. </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457200" y="1676400"/>
                <a:ext cx="8534400" cy="1905000"/>
              </a:xfrm>
              <a:blipFill rotWithShape="1">
                <a:blip r:embed="rId5"/>
                <a:stretch>
                  <a:fillRect l="-1429" t="-4153" r="-714" b="-175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
              <p:cNvSpPr txBox="1">
                <a:spLocks noChangeArrowheads="1"/>
              </p:cNvSpPr>
              <p:nvPr/>
            </p:nvSpPr>
            <p:spPr bwMode="auto">
              <a:xfrm>
                <a:off x="1905000" y="6260068"/>
                <a:ext cx="571500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b="1">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b="1">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b="1">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dirty="0" smtClean="0">
                    <a:latin typeface="Tahoma" panose="020B0604030504040204" pitchFamily="34" charset="0"/>
                  </a:rPr>
                  <a:t>(1) An example of staining topology when </a:t>
                </a:r>
                <a14:m>
                  <m:oMath xmlns:m="http://schemas.openxmlformats.org/officeDocument/2006/math">
                    <m:r>
                      <a:rPr lang="en-US" altLang="zh-CN" sz="1800" i="1">
                        <a:latin typeface="Cambria Math" panose="02040503050406030204" pitchFamily="18" charset="0"/>
                        <a:ea typeface="微软雅黑" pitchFamily="34" charset="-122"/>
                      </a:rPr>
                      <m:t>𝒏</m:t>
                    </m:r>
                  </m:oMath>
                </a14:m>
                <a:r>
                  <a:rPr lang="en-US" altLang="zh-CN" sz="1800" dirty="0" smtClean="0">
                    <a:latin typeface="Tahoma" panose="020B0604030504040204" pitchFamily="34" charset="0"/>
                  </a:rPr>
                  <a:t>=2.</a:t>
                </a:r>
                <a:endParaRPr lang="zh-CN" altLang="en-US" sz="1800" dirty="0">
                  <a:latin typeface="Tahoma" panose="020B0604030504040204" pitchFamily="34" charset="0"/>
                </a:endParaRPr>
              </a:p>
            </p:txBody>
          </p:sp>
        </mc:Choice>
        <mc:Fallback xmlns="">
          <p:sp>
            <p:nvSpPr>
              <p:cNvPr id="11" name="文本框 1"/>
              <p:cNvSpPr txBox="1">
                <a:spLocks noRot="1" noChangeAspect="1" noMove="1" noResize="1" noEditPoints="1" noAdjustHandles="1" noChangeArrowheads="1" noChangeShapeType="1" noTextEdit="1"/>
              </p:cNvSpPr>
              <p:nvPr/>
            </p:nvSpPr>
            <p:spPr bwMode="auto">
              <a:xfrm>
                <a:off x="1905000" y="6260068"/>
                <a:ext cx="5715000" cy="369332"/>
              </a:xfrm>
              <a:prstGeom prst="rect">
                <a:avLst/>
              </a:prstGeom>
              <a:blipFill rotWithShape="0">
                <a:blip r:embed="rId6"/>
                <a:stretch>
                  <a:fillRect l="-961" t="-9836"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69988"/>
            <a:ext cx="8888413"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箭头连接符 9"/>
          <p:cNvCxnSpPr/>
          <p:nvPr/>
        </p:nvCxnSpPr>
        <p:spPr>
          <a:xfrm>
            <a:off x="2411413" y="1817688"/>
            <a:ext cx="2889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a:spLocks noRot="1" noChangeAspect="1" noMove="1" noResize="1" noEditPoints="1" noAdjustHandles="1" noChangeArrowheads="1" noChangeShapeType="1" noTextEdit="1"/>
          </p:cNvSpPr>
          <p:nvPr/>
        </p:nvSpPr>
        <p:spPr>
          <a:xfrm>
            <a:off x="2915816" y="1457400"/>
            <a:ext cx="4464496" cy="646331"/>
          </a:xfrm>
          <a:prstGeom prst="rect">
            <a:avLst/>
          </a:prstGeom>
          <a:blipFill rotWithShape="0">
            <a:blip r:embed="rId3"/>
            <a:stretch>
              <a:fillRect t="-4717" b="-14151"/>
            </a:stretch>
          </a:blipFill>
        </p:spPr>
        <p:txBody>
          <a:bodyPr/>
          <a:lstStyle/>
          <a:p>
            <a:r>
              <a:rPr lang="zh-CN" altLang="en-US">
                <a:noFill/>
              </a:rPr>
              <a:t> </a:t>
            </a:r>
          </a:p>
        </p:txBody>
      </p:sp>
      <p:sp>
        <p:nvSpPr>
          <p:cNvPr id="12" name="文本框 11"/>
          <p:cNvSpPr txBox="1">
            <a:spLocks noRot="1" noChangeAspect="1" noMove="1" noResize="1" noEditPoints="1" noAdjustHandles="1" noChangeArrowheads="1" noChangeShapeType="1" noTextEdit="1"/>
          </p:cNvSpPr>
          <p:nvPr/>
        </p:nvSpPr>
        <p:spPr>
          <a:xfrm>
            <a:off x="3540790" y="2609528"/>
            <a:ext cx="5351690" cy="369332"/>
          </a:xfrm>
          <a:prstGeom prst="rect">
            <a:avLst/>
          </a:prstGeom>
          <a:blipFill rotWithShape="0">
            <a:blip r:embed="rId4"/>
            <a:stretch>
              <a:fillRect l="-1025" t="-8197" b="-98361"/>
            </a:stretch>
          </a:blipFill>
        </p:spPr>
        <p:txBody>
          <a:bodyPr/>
          <a:lstStyle/>
          <a:p>
            <a:r>
              <a:rPr lang="zh-CN" altLang="en-US">
                <a:noFill/>
              </a:rPr>
              <a:t> </a:t>
            </a:r>
          </a:p>
        </p:txBody>
      </p:sp>
      <p:cxnSp>
        <p:nvCxnSpPr>
          <p:cNvPr id="13" name="直接箭头连接符 12"/>
          <p:cNvCxnSpPr/>
          <p:nvPr/>
        </p:nvCxnSpPr>
        <p:spPr>
          <a:xfrm>
            <a:off x="3276600" y="2825750"/>
            <a:ext cx="28733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a:spLocks noRot="1" noChangeAspect="1" noMove="1" noResize="1" noEditPoints="1" noAdjustHandles="1" noChangeArrowheads="1" noChangeShapeType="1" noTextEdit="1"/>
          </p:cNvSpPr>
          <p:nvPr/>
        </p:nvSpPr>
        <p:spPr>
          <a:xfrm>
            <a:off x="5292080" y="3559319"/>
            <a:ext cx="3600400" cy="3139321"/>
          </a:xfrm>
          <a:prstGeom prst="rect">
            <a:avLst/>
          </a:prstGeom>
          <a:blipFill rotWithShape="0">
            <a:blip r:embed="rId5"/>
            <a:stretch>
              <a:fillRect l="-1354" t="-1165" r="-2876" b="-2136"/>
            </a:stretch>
          </a:blipFill>
        </p:spPr>
        <p:txBody>
          <a:bodyPr/>
          <a:lstStyle/>
          <a:p>
            <a:r>
              <a:rPr lang="zh-CN" altLang="en-US">
                <a:noFill/>
              </a:rPr>
              <a:t> </a:t>
            </a:r>
          </a:p>
        </p:txBody>
      </p:sp>
      <p:cxnSp>
        <p:nvCxnSpPr>
          <p:cNvPr id="15" name="直接箭头连接符 14"/>
          <p:cNvCxnSpPr/>
          <p:nvPr/>
        </p:nvCxnSpPr>
        <p:spPr>
          <a:xfrm>
            <a:off x="4859338" y="4410075"/>
            <a:ext cx="2889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a:spLocks noRot="1" noChangeAspect="1" noMove="1" noResize="1" noEditPoints="1" noAdjustHandles="1" noChangeArrowheads="1" noChangeShapeType="1" noTextEdit="1"/>
          </p:cNvSpPr>
          <p:nvPr/>
        </p:nvSpPr>
        <p:spPr>
          <a:xfrm>
            <a:off x="4860032" y="3104292"/>
            <a:ext cx="3839522" cy="369332"/>
          </a:xfrm>
          <a:prstGeom prst="rect">
            <a:avLst/>
          </a:prstGeom>
          <a:blipFill rotWithShape="0">
            <a:blip r:embed="rId6"/>
            <a:stretch>
              <a:fillRect l="-1270" t="-8197" b="-98361"/>
            </a:stretch>
          </a:blipFill>
        </p:spPr>
        <p:txBody>
          <a:bodyPr/>
          <a:lstStyle/>
          <a:p>
            <a:r>
              <a:rPr lang="zh-CN" altLang="en-US">
                <a:noFill/>
              </a:rPr>
              <a:t> </a:t>
            </a:r>
          </a:p>
        </p:txBody>
      </p:sp>
      <p:cxnSp>
        <p:nvCxnSpPr>
          <p:cNvPr id="17" name="直接箭头连接符 16"/>
          <p:cNvCxnSpPr/>
          <p:nvPr/>
        </p:nvCxnSpPr>
        <p:spPr>
          <a:xfrm>
            <a:off x="4500563" y="3328988"/>
            <a:ext cx="2873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a:solidFill>
                  <a:srgbClr val="008000"/>
                </a:solidFill>
                <a:effectLst>
                  <a:outerShdw blurRad="38100" dist="38100" dir="2700000" algn="tl">
                    <a:srgbClr val="000000">
                      <a:alpha val="43137"/>
                    </a:srgbClr>
                  </a:outerShdw>
                </a:effectLst>
                <a:ea typeface="微软雅黑" pitchFamily="34" charset="-122"/>
              </a:rPr>
              <a:t>Greedy Model with Small </a:t>
            </a: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World(5)</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a:solidFill>
                  <a:srgbClr val="008000"/>
                </a:solidFill>
                <a:effectLst>
                  <a:outerShdw blurRad="38100" dist="38100" dir="2700000" algn="tl">
                    <a:srgbClr val="000000">
                      <a:alpha val="43137"/>
                    </a:srgbClr>
                  </a:outerShdw>
                </a:effectLst>
                <a:ea typeface="微软雅黑" pitchFamily="34" charset="-122"/>
              </a:rPr>
              <a:t>Greedy Model with Small </a:t>
            </a: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World(6)</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mc:AlternateContent xmlns:mc="http://schemas.openxmlformats.org/markup-compatibility/2006" xmlns:a14="http://schemas.microsoft.com/office/drawing/2010/main">
        <mc:Choice Requires="a14">
          <p:sp>
            <p:nvSpPr>
              <p:cNvPr id="2" name="内容占位符 1"/>
              <p:cNvSpPr>
                <a:spLocks noGrp="1"/>
              </p:cNvSpPr>
              <p:nvPr>
                <p:ph idx="1"/>
              </p:nvPr>
            </p:nvSpPr>
            <p:spPr>
              <a:xfrm>
                <a:off x="457200" y="1371600"/>
                <a:ext cx="8686799" cy="4800600"/>
              </a:xfrm>
            </p:spPr>
            <p:txBody>
              <a:bodyPr/>
              <a:lstStyle/>
              <a:p>
                <a:r>
                  <a:rPr lang="en-US" altLang="zh-CN" dirty="0" smtClean="0"/>
                  <a:t>Local Importance of Node :</a:t>
                </a:r>
              </a:p>
              <a:p>
                <a:pPr marL="0" indent="0" algn="just">
                  <a:buNone/>
                </a:pPr>
                <a:endParaRPr lang="en-US" altLang="zh-CN" sz="1800" dirty="0" smtClean="0"/>
              </a:p>
              <a:p>
                <a:pPr marL="0" indent="0" algn="just">
                  <a:buNone/>
                </a:pPr>
                <a:r>
                  <a:rPr lang="en-US" altLang="zh-CN" sz="1800" dirty="0" smtClean="0"/>
                  <a:t>Definition </a:t>
                </a:r>
                <a:r>
                  <a:rPr lang="en-US" altLang="zh-CN" sz="1800" dirty="0"/>
                  <a:t>2. The </a:t>
                </a:r>
                <a:r>
                  <a:rPr lang="en-US" altLang="zh-CN" sz="1800" i="1" dirty="0">
                    <a:solidFill>
                      <a:srgbClr val="0000CC"/>
                    </a:solidFill>
                  </a:rPr>
                  <a:t>first importance degree </a:t>
                </a:r>
                <a14:m>
                  <m:oMath xmlns:m="http://schemas.openxmlformats.org/officeDocument/2006/math">
                    <m:r>
                      <a:rPr lang="en-US" altLang="zh-CN" sz="1800" b="1" i="1">
                        <a:solidFill>
                          <a:srgbClr val="0000CC"/>
                        </a:solidFill>
                        <a:latin typeface="Cambria Math" panose="02040503050406030204" pitchFamily="18" charset="0"/>
                      </a:rPr>
                      <m:t>𝑰𝑷𝑻</m:t>
                    </m:r>
                    <m:r>
                      <a:rPr lang="en-US" altLang="zh-CN" sz="1800" b="1" i="1">
                        <a:solidFill>
                          <a:srgbClr val="0000CC"/>
                        </a:solidFill>
                        <a:latin typeface="Cambria Math" panose="02040503050406030204" pitchFamily="18" charset="0"/>
                      </a:rPr>
                      <m:t>𝟏</m:t>
                    </m:r>
                  </m:oMath>
                </a14:m>
                <a:r>
                  <a:rPr lang="en-US" altLang="zh-CN" sz="1800" i="1" dirty="0">
                    <a:solidFill>
                      <a:srgbClr val="0000CC"/>
                    </a:solidFill>
                  </a:rPr>
                  <a:t> </a:t>
                </a:r>
                <a:r>
                  <a:rPr lang="en-US" altLang="zh-CN" sz="1800" dirty="0"/>
                  <a:t>of one neighbor </a:t>
                </a:r>
                <a:r>
                  <a:rPr lang="en-US" altLang="zh-CN" sz="1800" dirty="0">
                    <a:solidFill>
                      <a:srgbClr val="0000CC"/>
                    </a:solidFill>
                  </a:rPr>
                  <a:t>v</a:t>
                </a:r>
                <a:r>
                  <a:rPr lang="en-US" altLang="zh-CN" sz="1800" dirty="0" smtClean="0"/>
                  <a:t> is </a:t>
                </a:r>
                <a:r>
                  <a:rPr lang="en-US" altLang="zh-CN" sz="1800" dirty="0"/>
                  <a:t>its degree after staining. </a:t>
                </a:r>
                <a:endParaRPr lang="zh-CN" altLang="zh-CN" sz="1800" dirty="0"/>
              </a:p>
              <a:p>
                <a:pPr marL="0" indent="0" algn="r">
                  <a:buNone/>
                </a:pPr>
                <a:r>
                  <a:rPr lang="en-US" altLang="zh-CN" sz="1800" dirty="0"/>
                  <a:t>                                     </a:t>
                </a:r>
                <a14:m>
                  <m:oMath xmlns:m="http://schemas.openxmlformats.org/officeDocument/2006/math">
                    <m:sSub>
                      <m:sSubPr>
                        <m:ctrlPr>
                          <a:rPr lang="zh-CN" altLang="zh-CN" sz="1800" i="1">
                            <a:latin typeface="Cambria Math"/>
                          </a:rPr>
                        </m:ctrlPr>
                      </m:sSubPr>
                      <m:e>
                        <m:r>
                          <a:rPr lang="en-US" altLang="zh-CN" sz="1800" b="1" i="1">
                            <a:latin typeface="Cambria Math" panose="02040503050406030204" pitchFamily="18" charset="0"/>
                          </a:rPr>
                          <m:t>𝑰𝑷𝑻</m:t>
                        </m:r>
                        <m:r>
                          <a:rPr lang="en-US" altLang="zh-CN" sz="1800" b="1" i="1">
                            <a:latin typeface="Cambria Math" panose="02040503050406030204" pitchFamily="18" charset="0"/>
                          </a:rPr>
                          <m:t>𝟏</m:t>
                        </m:r>
                      </m:e>
                      <m:sub>
                        <m:r>
                          <a:rPr lang="en-US" altLang="zh-CN" sz="1800" b="1" i="1">
                            <a:latin typeface="Cambria Math" panose="02040503050406030204" pitchFamily="18" charset="0"/>
                          </a:rPr>
                          <m:t>𝒗</m:t>
                        </m:r>
                      </m:sub>
                    </m:sSub>
                    <m:r>
                      <a:rPr lang="en-US" altLang="zh-CN" sz="1800" b="1">
                        <a:latin typeface="Cambria Math" panose="02040503050406030204" pitchFamily="18" charset="0"/>
                      </a:rPr>
                      <m:t>=</m:t>
                    </m:r>
                    <m:sSub>
                      <m:sSubPr>
                        <m:ctrlPr>
                          <a:rPr lang="zh-CN" altLang="zh-CN" sz="1800" i="1">
                            <a:latin typeface="Cambria Math"/>
                          </a:rPr>
                        </m:ctrlPr>
                      </m:sSubPr>
                      <m:e>
                        <m:r>
                          <a:rPr lang="en-US" altLang="zh-CN" sz="1800" b="1" i="1">
                            <a:latin typeface="Cambria Math" panose="02040503050406030204" pitchFamily="18" charset="0"/>
                          </a:rPr>
                          <m:t>𝑺𝒅𝒆𝒈</m:t>
                        </m:r>
                      </m:e>
                      <m:sub>
                        <m:r>
                          <a:rPr lang="en-US" altLang="zh-CN" sz="1800" b="1" i="1">
                            <a:latin typeface="Cambria Math" panose="02040503050406030204" pitchFamily="18" charset="0"/>
                          </a:rPr>
                          <m:t>𝒗</m:t>
                        </m:r>
                      </m:sub>
                    </m:sSub>
                  </m:oMath>
                </a14:m>
                <a:r>
                  <a:rPr lang="en-US" altLang="zh-CN" sz="1800" dirty="0"/>
                  <a:t>                                          (2)</a:t>
                </a:r>
                <a:endParaRPr lang="zh-CN" altLang="zh-CN" sz="1800" dirty="0"/>
              </a:p>
              <a:p>
                <a:pPr marL="0" indent="0" algn="just">
                  <a:buNone/>
                </a:pPr>
                <a:endParaRPr lang="zh-CN" altLang="zh-CN" sz="1800" dirty="0"/>
              </a:p>
              <a:p>
                <a:pPr marL="0" indent="0" algn="just">
                  <a:buNone/>
                </a:pPr>
                <a:r>
                  <a:rPr lang="en-US" altLang="zh-CN" sz="1800" dirty="0"/>
                  <a:t>Definition 3. The </a:t>
                </a:r>
                <a:r>
                  <a:rPr lang="en-US" altLang="zh-CN" sz="1800" i="1" dirty="0">
                    <a:solidFill>
                      <a:srgbClr val="0000CC"/>
                    </a:solidFill>
                  </a:rPr>
                  <a:t>second importance degree </a:t>
                </a:r>
                <a14:m>
                  <m:oMath xmlns:m="http://schemas.openxmlformats.org/officeDocument/2006/math">
                    <m:r>
                      <a:rPr lang="en-US" altLang="zh-CN" sz="1800" b="1" i="1">
                        <a:solidFill>
                          <a:srgbClr val="0000CC"/>
                        </a:solidFill>
                        <a:latin typeface="Cambria Math" panose="02040503050406030204" pitchFamily="18" charset="0"/>
                      </a:rPr>
                      <m:t>𝑰𝑷𝑻</m:t>
                    </m:r>
                    <m:r>
                      <a:rPr lang="en-US" altLang="zh-CN" sz="1800" b="1" i="1">
                        <a:solidFill>
                          <a:srgbClr val="0000CC"/>
                        </a:solidFill>
                        <a:latin typeface="Cambria Math" panose="02040503050406030204" pitchFamily="18" charset="0"/>
                      </a:rPr>
                      <m:t>𝟐</m:t>
                    </m:r>
                  </m:oMath>
                </a14:m>
                <a:r>
                  <a:rPr lang="en-US" altLang="zh-CN" sz="1800" i="1" dirty="0">
                    <a:solidFill>
                      <a:srgbClr val="0000CC"/>
                    </a:solidFill>
                  </a:rPr>
                  <a:t> </a:t>
                </a:r>
                <a:r>
                  <a:rPr lang="en-US" altLang="zh-CN" sz="1800" dirty="0"/>
                  <a:t>of one </a:t>
                </a:r>
                <a:r>
                  <a:rPr lang="en-US" altLang="zh-CN" sz="1800" dirty="0" smtClean="0"/>
                  <a:t>neighbor </a:t>
                </a:r>
                <a:r>
                  <a:rPr lang="en-US" altLang="zh-CN" sz="1800" dirty="0">
                    <a:solidFill>
                      <a:srgbClr val="0000CC"/>
                    </a:solidFill>
                  </a:rPr>
                  <a:t>v</a:t>
                </a:r>
                <a:r>
                  <a:rPr lang="en-US" altLang="zh-CN" sz="1800" dirty="0" smtClean="0"/>
                  <a:t> with </a:t>
                </a:r>
                <a14:m>
                  <m:oMath xmlns:m="http://schemas.openxmlformats.org/officeDocument/2006/math">
                    <m:sSub>
                      <m:sSubPr>
                        <m:ctrlPr>
                          <a:rPr lang="zh-CN" altLang="zh-CN" sz="1800" i="1">
                            <a:latin typeface="Cambria Math"/>
                          </a:rPr>
                        </m:ctrlPr>
                      </m:sSubPr>
                      <m:e>
                        <m:r>
                          <a:rPr lang="en-US" altLang="zh-CN" sz="1800" b="1" i="1">
                            <a:latin typeface="Cambria Math" panose="02040503050406030204" pitchFamily="18" charset="0"/>
                          </a:rPr>
                          <m:t>𝒌</m:t>
                        </m:r>
                      </m:e>
                      <m:sub>
                        <m:r>
                          <a:rPr lang="en-US" altLang="zh-CN" sz="1800" b="1" i="1">
                            <a:latin typeface="Cambria Math" panose="02040503050406030204" pitchFamily="18" charset="0"/>
                          </a:rPr>
                          <m:t>𝒗</m:t>
                        </m:r>
                      </m:sub>
                    </m:sSub>
                  </m:oMath>
                </a14:m>
                <a:r>
                  <a:rPr lang="en-US" altLang="zh-CN" sz="1800" dirty="0"/>
                  <a:t> regular neighbors is the sum of </a:t>
                </a:r>
                <a14:m>
                  <m:oMath xmlns:m="http://schemas.openxmlformats.org/officeDocument/2006/math">
                    <m:sSub>
                      <m:sSubPr>
                        <m:ctrlPr>
                          <a:rPr lang="zh-CN" altLang="zh-CN" sz="1800" i="1">
                            <a:latin typeface="Cambria Math"/>
                          </a:rPr>
                        </m:ctrlPr>
                      </m:sSubPr>
                      <m:e>
                        <m:r>
                          <a:rPr lang="en-US" altLang="zh-CN" sz="1800" b="1" i="1">
                            <a:latin typeface="Cambria Math" panose="02040503050406030204" pitchFamily="18" charset="0"/>
                          </a:rPr>
                          <m:t>𝒌</m:t>
                        </m:r>
                      </m:e>
                      <m:sub>
                        <m:r>
                          <a:rPr lang="en-US" altLang="zh-CN" sz="1800" b="1" i="1">
                            <a:latin typeface="Cambria Math" panose="02040503050406030204" pitchFamily="18" charset="0"/>
                          </a:rPr>
                          <m:t>𝒗</m:t>
                        </m:r>
                      </m:sub>
                    </m:sSub>
                  </m:oMath>
                </a14:m>
                <a:r>
                  <a:rPr lang="en-US" altLang="zh-CN" sz="1800" dirty="0"/>
                  <a:t> neighbors’ </a:t>
                </a:r>
                <a14:m>
                  <m:oMath xmlns:m="http://schemas.openxmlformats.org/officeDocument/2006/math">
                    <m:r>
                      <a:rPr lang="en-US" altLang="zh-CN" sz="1800" b="1" i="1">
                        <a:latin typeface="Cambria Math" panose="02040503050406030204" pitchFamily="18" charset="0"/>
                      </a:rPr>
                      <m:t>𝑰𝑷𝑻</m:t>
                    </m:r>
                    <m:r>
                      <a:rPr lang="en-US" altLang="zh-CN" sz="1800" b="1" i="1">
                        <a:latin typeface="Cambria Math" panose="02040503050406030204" pitchFamily="18" charset="0"/>
                      </a:rPr>
                      <m:t>𝟏</m:t>
                    </m:r>
                  </m:oMath>
                </a14:m>
                <a:r>
                  <a:rPr lang="en-US" altLang="zh-CN" sz="1800" dirty="0"/>
                  <a:t>.</a:t>
                </a:r>
                <a:endParaRPr lang="zh-CN" altLang="zh-CN" sz="1800" dirty="0"/>
              </a:p>
              <a:p>
                <a:pPr marL="0" indent="0" algn="r">
                  <a:buNone/>
                </a:pPr>
                <a14:m>
                  <m:oMath xmlns:m="http://schemas.openxmlformats.org/officeDocument/2006/math">
                    <m:r>
                      <a:rPr lang="en-US" altLang="zh-CN" sz="1800" b="1">
                        <a:latin typeface="Cambria Math" panose="02040503050406030204" pitchFamily="18" charset="0"/>
                      </a:rPr>
                      <m:t>                                              </m:t>
                    </m:r>
                    <m:sSub>
                      <m:sSubPr>
                        <m:ctrlPr>
                          <a:rPr lang="zh-CN" altLang="zh-CN" sz="1800" i="1">
                            <a:latin typeface="Cambria Math"/>
                          </a:rPr>
                        </m:ctrlPr>
                      </m:sSubPr>
                      <m:e>
                        <m:r>
                          <a:rPr lang="en-US" altLang="zh-CN" sz="1800" b="1" i="1">
                            <a:latin typeface="Cambria Math" panose="02040503050406030204" pitchFamily="18" charset="0"/>
                          </a:rPr>
                          <m:t>𝑰𝑷𝑻</m:t>
                        </m:r>
                        <m:r>
                          <a:rPr lang="en-US" altLang="zh-CN" sz="1800" b="1" i="1">
                            <a:latin typeface="Cambria Math" panose="02040503050406030204" pitchFamily="18" charset="0"/>
                          </a:rPr>
                          <m:t>𝟐</m:t>
                        </m:r>
                      </m:e>
                      <m:sub>
                        <m:r>
                          <a:rPr lang="en-US" altLang="zh-CN" sz="1800" b="1" i="1">
                            <a:latin typeface="Cambria Math" panose="02040503050406030204" pitchFamily="18" charset="0"/>
                          </a:rPr>
                          <m:t>𝒗</m:t>
                        </m:r>
                      </m:sub>
                    </m:sSub>
                    <m:r>
                      <a:rPr lang="en-US" altLang="zh-CN" sz="1800" b="1">
                        <a:latin typeface="Cambria Math" panose="02040503050406030204" pitchFamily="18" charset="0"/>
                      </a:rPr>
                      <m:t>=</m:t>
                    </m:r>
                    <m:nary>
                      <m:naryPr>
                        <m:chr m:val="∑"/>
                        <m:limLoc m:val="subSup"/>
                        <m:supHide m:val="on"/>
                        <m:ctrlPr>
                          <a:rPr lang="zh-CN" altLang="zh-CN" sz="1800" i="1">
                            <a:latin typeface="Cambria Math"/>
                          </a:rPr>
                        </m:ctrlPr>
                      </m:naryPr>
                      <m:sub>
                        <m:sSub>
                          <m:sSubPr>
                            <m:ctrlPr>
                              <a:rPr lang="zh-CN" altLang="zh-CN" sz="1800" i="1">
                                <a:latin typeface="Cambria Math"/>
                              </a:rPr>
                            </m:ctrlPr>
                          </m:sSubPr>
                          <m:e>
                            <m:r>
                              <a:rPr lang="en-US" altLang="zh-CN" sz="1800" b="1" i="1">
                                <a:latin typeface="Cambria Math" panose="02040503050406030204" pitchFamily="18" charset="0"/>
                              </a:rPr>
                              <m:t>𝒌</m:t>
                            </m:r>
                          </m:e>
                          <m:sub>
                            <m:r>
                              <a:rPr lang="en-US" altLang="zh-CN" sz="1800" b="1" i="1">
                                <a:latin typeface="Cambria Math" panose="02040503050406030204" pitchFamily="18" charset="0"/>
                              </a:rPr>
                              <m:t>𝒗</m:t>
                            </m:r>
                          </m:sub>
                        </m:sSub>
                      </m:sub>
                      <m:sup/>
                      <m:e>
                        <m:sSub>
                          <m:sSubPr>
                            <m:ctrlPr>
                              <a:rPr lang="zh-CN" altLang="zh-CN" sz="1800" i="1">
                                <a:latin typeface="Cambria Math"/>
                              </a:rPr>
                            </m:ctrlPr>
                          </m:sSubPr>
                          <m:e>
                            <m:r>
                              <a:rPr lang="en-US" altLang="zh-CN" sz="1800" b="1" i="1">
                                <a:latin typeface="Cambria Math" panose="02040503050406030204" pitchFamily="18" charset="0"/>
                              </a:rPr>
                              <m:t>𝑰𝑷𝑻</m:t>
                            </m:r>
                            <m:r>
                              <a:rPr lang="en-US" altLang="zh-CN" sz="1800" b="1" i="1">
                                <a:latin typeface="Cambria Math" panose="02040503050406030204" pitchFamily="18" charset="0"/>
                              </a:rPr>
                              <m:t>𝟏</m:t>
                            </m:r>
                          </m:e>
                          <m:sub>
                            <m:r>
                              <a:rPr lang="en-US" altLang="zh-CN" sz="1800" b="1" i="1">
                                <a:latin typeface="Cambria Math" panose="02040503050406030204" pitchFamily="18" charset="0"/>
                              </a:rPr>
                              <m:t>𝒌</m:t>
                            </m:r>
                          </m:sub>
                        </m:sSub>
                      </m:e>
                    </m:nary>
                  </m:oMath>
                </a14:m>
                <a:r>
                  <a:rPr lang="en-US" altLang="zh-CN" sz="1800" dirty="0"/>
                  <a:t>                                       (3)</a:t>
                </a:r>
                <a:endParaRPr lang="zh-CN" altLang="zh-CN" sz="1800" dirty="0"/>
              </a:p>
              <a:p>
                <a:pPr marL="0" indent="0" algn="just">
                  <a:buNone/>
                </a:pPr>
                <a:r>
                  <a:rPr lang="en-US" altLang="zh-CN" sz="1800" dirty="0"/>
                  <a:t> </a:t>
                </a:r>
                <a:endParaRPr lang="zh-CN" altLang="zh-CN" sz="1800" dirty="0"/>
              </a:p>
              <a:p>
                <a:pPr marL="0" indent="0" algn="just">
                  <a:buNone/>
                </a:pPr>
                <a:r>
                  <a:rPr lang="en-US" altLang="zh-CN" sz="1800" dirty="0"/>
                  <a:t>Definition 4. The </a:t>
                </a:r>
                <a:r>
                  <a:rPr lang="en-US" altLang="zh-CN" sz="1800" i="1" dirty="0">
                    <a:solidFill>
                      <a:srgbClr val="0000CC"/>
                    </a:solidFill>
                  </a:rPr>
                  <a:t>local importance </a:t>
                </a:r>
                <a14:m>
                  <m:oMath xmlns:m="http://schemas.openxmlformats.org/officeDocument/2006/math">
                    <m:r>
                      <a:rPr lang="en-US" altLang="zh-CN" sz="1800" b="1" i="1">
                        <a:solidFill>
                          <a:srgbClr val="0000CC"/>
                        </a:solidFill>
                        <a:latin typeface="Cambria Math" panose="02040503050406030204" pitchFamily="18" charset="0"/>
                      </a:rPr>
                      <m:t>𝑳𝑰𝑷𝑻</m:t>
                    </m:r>
                  </m:oMath>
                </a14:m>
                <a:r>
                  <a:rPr lang="en-US" altLang="zh-CN" sz="1800" dirty="0"/>
                  <a:t> of one neighbor </a:t>
                </a:r>
                <a:r>
                  <a:rPr lang="en-US" altLang="zh-CN" sz="1800" dirty="0">
                    <a:solidFill>
                      <a:srgbClr val="0000CC"/>
                    </a:solidFill>
                  </a:rPr>
                  <a:t>v</a:t>
                </a:r>
                <a:r>
                  <a:rPr lang="en-US" altLang="zh-CN" sz="1800" dirty="0" smtClean="0"/>
                  <a:t> with </a:t>
                </a:r>
                <a14:m>
                  <m:oMath xmlns:m="http://schemas.openxmlformats.org/officeDocument/2006/math">
                    <m:sSub>
                      <m:sSubPr>
                        <m:ctrlPr>
                          <a:rPr lang="zh-CN" altLang="zh-CN" sz="1800" i="1">
                            <a:latin typeface="Cambria Math"/>
                          </a:rPr>
                        </m:ctrlPr>
                      </m:sSubPr>
                      <m:e>
                        <m:r>
                          <a:rPr lang="en-US" altLang="zh-CN" sz="1800" b="1" i="1">
                            <a:latin typeface="Cambria Math" panose="02040503050406030204" pitchFamily="18" charset="0"/>
                          </a:rPr>
                          <m:t>𝒌</m:t>
                        </m:r>
                      </m:e>
                      <m:sub>
                        <m:r>
                          <a:rPr lang="en-US" altLang="zh-CN" sz="1800" b="1" i="1">
                            <a:latin typeface="Cambria Math" panose="02040503050406030204" pitchFamily="18" charset="0"/>
                          </a:rPr>
                          <m:t>𝒗</m:t>
                        </m:r>
                      </m:sub>
                    </m:sSub>
                  </m:oMath>
                </a14:m>
                <a:r>
                  <a:rPr lang="en-US" altLang="zh-CN" sz="1800" dirty="0"/>
                  <a:t> regular neighbors is </a:t>
                </a:r>
                <a:endParaRPr lang="zh-CN" altLang="zh-CN" sz="1800" dirty="0"/>
              </a:p>
              <a:p>
                <a:pPr marL="0" indent="0" algn="r">
                  <a:buNone/>
                </a:pPr>
                <a14:m>
                  <m:oMath xmlns:m="http://schemas.openxmlformats.org/officeDocument/2006/math">
                    <m:r>
                      <a:rPr lang="en-US" altLang="zh-CN" sz="1800">
                        <a:latin typeface="Cambria Math" panose="02040503050406030204" pitchFamily="18" charset="0"/>
                      </a:rPr>
                      <m:t>                            </m:t>
                    </m:r>
                    <m:sSub>
                      <m:sSubPr>
                        <m:ctrlPr>
                          <a:rPr lang="zh-CN" altLang="zh-CN" sz="1800" i="1">
                            <a:latin typeface="Cambria Math"/>
                          </a:rPr>
                        </m:ctrlPr>
                      </m:sSubPr>
                      <m:e>
                        <m:r>
                          <a:rPr lang="en-US" altLang="zh-CN" sz="1800" b="1" i="1">
                            <a:latin typeface="Cambria Math" panose="02040503050406030204" pitchFamily="18" charset="0"/>
                          </a:rPr>
                          <m:t>𝑳𝑰𝑷𝑻</m:t>
                        </m:r>
                      </m:e>
                      <m:sub>
                        <m:r>
                          <a:rPr lang="en-US" altLang="zh-CN" sz="1800" b="1" i="1">
                            <a:latin typeface="Cambria Math" panose="02040503050406030204" pitchFamily="18" charset="0"/>
                          </a:rPr>
                          <m:t>𝒗</m:t>
                        </m:r>
                      </m:sub>
                    </m:sSub>
                    <m:r>
                      <a:rPr lang="en-US" altLang="zh-CN" sz="1800" b="1">
                        <a:latin typeface="Cambria Math" panose="02040503050406030204" pitchFamily="18" charset="0"/>
                      </a:rPr>
                      <m:t>=</m:t>
                    </m:r>
                    <m:r>
                      <a:rPr lang="en-US" altLang="zh-CN" sz="1800" b="1" i="1">
                        <a:latin typeface="Cambria Math" panose="02040503050406030204" pitchFamily="18" charset="0"/>
                      </a:rPr>
                      <m:t>𝜷</m:t>
                    </m:r>
                    <m:r>
                      <a:rPr lang="en-US" altLang="zh-CN" sz="1800" b="1">
                        <a:latin typeface="Cambria Math" panose="02040503050406030204" pitchFamily="18" charset="0"/>
                      </a:rPr>
                      <m:t>∗</m:t>
                    </m:r>
                    <m:f>
                      <m:fPr>
                        <m:ctrlPr>
                          <a:rPr lang="zh-CN" altLang="zh-CN" sz="1800" i="1">
                            <a:latin typeface="Cambria Math"/>
                          </a:rPr>
                        </m:ctrlPr>
                      </m:fPr>
                      <m:num>
                        <m:sSub>
                          <m:sSubPr>
                            <m:ctrlPr>
                              <a:rPr lang="zh-CN" altLang="zh-CN" sz="1800" i="1">
                                <a:latin typeface="Cambria Math"/>
                              </a:rPr>
                            </m:ctrlPr>
                          </m:sSubPr>
                          <m:e>
                            <m:r>
                              <a:rPr lang="en-US" altLang="zh-CN" sz="1800" b="1" i="1">
                                <a:latin typeface="Cambria Math" panose="02040503050406030204" pitchFamily="18" charset="0"/>
                              </a:rPr>
                              <m:t>𝑰𝑷𝑻</m:t>
                            </m:r>
                            <m:r>
                              <a:rPr lang="en-US" altLang="zh-CN" sz="1800" b="1" i="1">
                                <a:latin typeface="Cambria Math" panose="02040503050406030204" pitchFamily="18" charset="0"/>
                              </a:rPr>
                              <m:t>𝟏</m:t>
                            </m:r>
                          </m:e>
                          <m:sub>
                            <m:r>
                              <a:rPr lang="en-US" altLang="zh-CN" sz="1800" b="1" i="1">
                                <a:latin typeface="Cambria Math" panose="02040503050406030204" pitchFamily="18" charset="0"/>
                              </a:rPr>
                              <m:t>𝒗</m:t>
                            </m:r>
                          </m:sub>
                        </m:sSub>
                      </m:num>
                      <m:den>
                        <m:nary>
                          <m:naryPr>
                            <m:chr m:val="∑"/>
                            <m:limLoc m:val="undOvr"/>
                            <m:subHide m:val="on"/>
                            <m:supHide m:val="on"/>
                            <m:ctrlPr>
                              <a:rPr lang="zh-CN" altLang="zh-CN" sz="1800" i="1">
                                <a:latin typeface="Cambria Math"/>
                              </a:rPr>
                            </m:ctrlPr>
                          </m:naryPr>
                          <m:sub/>
                          <m:sup/>
                          <m:e>
                            <m:sSub>
                              <m:sSubPr>
                                <m:ctrlPr>
                                  <a:rPr lang="zh-CN" altLang="zh-CN" sz="1800" i="1">
                                    <a:latin typeface="Cambria Math"/>
                                  </a:rPr>
                                </m:ctrlPr>
                              </m:sSubPr>
                              <m:e>
                                <m:r>
                                  <a:rPr lang="en-US" altLang="zh-CN" sz="1800" b="1" i="1">
                                    <a:latin typeface="Cambria Math" panose="02040503050406030204" pitchFamily="18" charset="0"/>
                                  </a:rPr>
                                  <m:t>𝑰𝑷𝑻</m:t>
                                </m:r>
                                <m:r>
                                  <a:rPr lang="en-US" altLang="zh-CN" sz="1800" b="1" i="1">
                                    <a:latin typeface="Cambria Math" panose="02040503050406030204" pitchFamily="18" charset="0"/>
                                  </a:rPr>
                                  <m:t>𝟏</m:t>
                                </m:r>
                              </m:e>
                              <m:sub>
                                <m:r>
                                  <a:rPr lang="en-US" altLang="zh-CN" sz="1800" b="1" i="1">
                                    <a:latin typeface="Cambria Math" panose="02040503050406030204" pitchFamily="18" charset="0"/>
                                  </a:rPr>
                                  <m:t>𝒗</m:t>
                                </m:r>
                              </m:sub>
                            </m:sSub>
                          </m:e>
                        </m:nary>
                      </m:den>
                    </m:f>
                    <m:r>
                      <a:rPr lang="en-US" altLang="zh-CN" sz="1800" b="1">
                        <a:latin typeface="Cambria Math" panose="02040503050406030204" pitchFamily="18" charset="0"/>
                      </a:rPr>
                      <m:t>+</m:t>
                    </m:r>
                    <m:d>
                      <m:dPr>
                        <m:ctrlPr>
                          <a:rPr lang="zh-CN" altLang="zh-CN" sz="1800" i="1">
                            <a:latin typeface="Cambria Math"/>
                          </a:rPr>
                        </m:ctrlPr>
                      </m:dPr>
                      <m:e>
                        <m:r>
                          <a:rPr lang="en-US" altLang="zh-CN" sz="1800" b="1" i="1">
                            <a:latin typeface="Cambria Math" panose="02040503050406030204" pitchFamily="18" charset="0"/>
                          </a:rPr>
                          <m:t>𝟏</m:t>
                        </m:r>
                        <m:r>
                          <a:rPr lang="en-US" altLang="zh-CN" sz="1800" b="1">
                            <a:latin typeface="Cambria Math" panose="02040503050406030204" pitchFamily="18" charset="0"/>
                          </a:rPr>
                          <m:t>−</m:t>
                        </m:r>
                        <m:r>
                          <a:rPr lang="en-US" altLang="zh-CN" sz="1800" b="1" i="1">
                            <a:latin typeface="Cambria Math" panose="02040503050406030204" pitchFamily="18" charset="0"/>
                          </a:rPr>
                          <m:t>𝜷</m:t>
                        </m:r>
                      </m:e>
                    </m:d>
                    <m:f>
                      <m:fPr>
                        <m:ctrlPr>
                          <a:rPr lang="zh-CN" altLang="zh-CN" sz="1800" i="1">
                            <a:latin typeface="Cambria Math"/>
                          </a:rPr>
                        </m:ctrlPr>
                      </m:fPr>
                      <m:num>
                        <m:sSub>
                          <m:sSubPr>
                            <m:ctrlPr>
                              <a:rPr lang="zh-CN" altLang="zh-CN" sz="1800" i="1">
                                <a:latin typeface="Cambria Math"/>
                              </a:rPr>
                            </m:ctrlPr>
                          </m:sSubPr>
                          <m:e>
                            <m:r>
                              <a:rPr lang="en-US" altLang="zh-CN" sz="1800" b="1" i="1">
                                <a:latin typeface="Cambria Math" panose="02040503050406030204" pitchFamily="18" charset="0"/>
                              </a:rPr>
                              <m:t>𝑰𝑷𝑻</m:t>
                            </m:r>
                            <m:r>
                              <a:rPr lang="en-US" altLang="zh-CN" sz="1800" b="1" i="1">
                                <a:latin typeface="Cambria Math" panose="02040503050406030204" pitchFamily="18" charset="0"/>
                              </a:rPr>
                              <m:t>𝟐</m:t>
                            </m:r>
                          </m:e>
                          <m:sub>
                            <m:r>
                              <a:rPr lang="en-US" altLang="zh-CN" sz="1800" b="1" i="1">
                                <a:latin typeface="Cambria Math" panose="02040503050406030204" pitchFamily="18" charset="0"/>
                              </a:rPr>
                              <m:t>𝒗</m:t>
                            </m:r>
                          </m:sub>
                        </m:sSub>
                      </m:num>
                      <m:den>
                        <m:nary>
                          <m:naryPr>
                            <m:chr m:val="∑"/>
                            <m:limLoc m:val="undOvr"/>
                            <m:subHide m:val="on"/>
                            <m:supHide m:val="on"/>
                            <m:ctrlPr>
                              <a:rPr lang="zh-CN" altLang="zh-CN" sz="1800" i="1">
                                <a:latin typeface="Cambria Math"/>
                              </a:rPr>
                            </m:ctrlPr>
                          </m:naryPr>
                          <m:sub/>
                          <m:sup/>
                          <m:e>
                            <m:sSub>
                              <m:sSubPr>
                                <m:ctrlPr>
                                  <a:rPr lang="zh-CN" altLang="zh-CN" sz="1800" i="1">
                                    <a:latin typeface="Cambria Math"/>
                                  </a:rPr>
                                </m:ctrlPr>
                              </m:sSubPr>
                              <m:e>
                                <m:r>
                                  <a:rPr lang="en-US" altLang="zh-CN" sz="1800" b="1" i="1">
                                    <a:latin typeface="Cambria Math" panose="02040503050406030204" pitchFamily="18" charset="0"/>
                                  </a:rPr>
                                  <m:t>𝑰𝑷𝑻</m:t>
                                </m:r>
                                <m:r>
                                  <a:rPr lang="en-US" altLang="zh-CN" sz="1800" b="1" i="1">
                                    <a:latin typeface="Cambria Math" panose="02040503050406030204" pitchFamily="18" charset="0"/>
                                  </a:rPr>
                                  <m:t>𝟐</m:t>
                                </m:r>
                              </m:e>
                              <m:sub>
                                <m:r>
                                  <a:rPr lang="en-US" altLang="zh-CN" sz="1800" b="1" i="1">
                                    <a:latin typeface="Cambria Math" panose="02040503050406030204" pitchFamily="18" charset="0"/>
                                  </a:rPr>
                                  <m:t>𝒗</m:t>
                                </m:r>
                              </m:sub>
                            </m:sSub>
                          </m:e>
                        </m:nary>
                      </m:den>
                    </m:f>
                  </m:oMath>
                </a14:m>
                <a:r>
                  <a:rPr lang="en-US" altLang="zh-CN" sz="1800" dirty="0"/>
                  <a:t>                          (4)</a:t>
                </a:r>
                <a:endParaRPr lang="zh-CN" altLang="zh-CN" sz="1800" dirty="0"/>
              </a:p>
              <a:p>
                <a:pPr marL="0" indent="0">
                  <a:buNone/>
                </a:pP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457200" y="1371600"/>
                <a:ext cx="8686799" cy="4800600"/>
              </a:xfrm>
              <a:blipFill rotWithShape="0">
                <a:blip r:embed="rId3"/>
                <a:stretch>
                  <a:fillRect l="-1404" t="-1650" r="-561" b="-5584"/>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a:solidFill>
                  <a:srgbClr val="008000"/>
                </a:solidFill>
                <a:effectLst>
                  <a:outerShdw blurRad="38100" dist="38100" dir="2700000" algn="tl">
                    <a:srgbClr val="000000">
                      <a:alpha val="43137"/>
                    </a:srgbClr>
                  </a:outerShdw>
                </a:effectLst>
                <a:ea typeface="微软雅黑" pitchFamily="34" charset="-122"/>
              </a:rPr>
              <a:t>Greedy Model with Small </a:t>
            </a: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World(7)</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mc:AlternateContent xmlns:mc="http://schemas.openxmlformats.org/markup-compatibility/2006" xmlns:a14="http://schemas.microsoft.com/office/drawing/2010/main">
        <mc:Choice Requires="a14">
          <p:sp>
            <p:nvSpPr>
              <p:cNvPr id="2" name="内容占位符 1"/>
              <p:cNvSpPr>
                <a:spLocks noGrp="1"/>
              </p:cNvSpPr>
              <p:nvPr>
                <p:ph idx="1"/>
              </p:nvPr>
            </p:nvSpPr>
            <p:spPr>
              <a:xfrm>
                <a:off x="304800" y="1524000"/>
                <a:ext cx="8839200" cy="4648200"/>
              </a:xfrm>
            </p:spPr>
            <p:txBody>
              <a:bodyPr/>
              <a:lstStyle/>
              <a:p>
                <a:r>
                  <a:rPr lang="en-US" altLang="zh-CN" dirty="0" smtClean="0"/>
                  <a:t>Shortcut-added strategy :</a:t>
                </a:r>
              </a:p>
              <a:p>
                <a:pPr marL="720000" algn="just">
                  <a:buFont typeface="Wingdings" panose="05000000000000000000" pitchFamily="2" charset="2"/>
                  <a:buChar char="Ø"/>
                </a:pPr>
                <a:r>
                  <a:rPr lang="en-US" altLang="zh-CN" sz="2000" dirty="0"/>
                  <a:t>We assume the position of sink is fixed and it is known by all nodes. The steps are listed as follow. (main node </a:t>
                </a:r>
                <a:r>
                  <a:rPr lang="en-US" altLang="zh-CN" sz="2000" dirty="0" smtClean="0"/>
                  <a:t>is </a:t>
                </a:r>
                <a:r>
                  <a:rPr lang="en-US" altLang="zh-CN" sz="2000" dirty="0" err="1">
                    <a:solidFill>
                      <a:srgbClr val="0000CC"/>
                    </a:solidFill>
                  </a:rPr>
                  <a:t>i</a:t>
                </a:r>
                <a:r>
                  <a:rPr lang="en-US" altLang="zh-CN" sz="2000" dirty="0"/>
                  <a:t>,</a:t>
                </a:r>
                <a:r>
                  <a:rPr lang="en-US" altLang="zh-CN" sz="1800" dirty="0">
                    <a:solidFill>
                      <a:srgbClr val="0000CC"/>
                    </a:solidFill>
                  </a:rPr>
                  <a:t> </a:t>
                </a:r>
                <a:r>
                  <a:rPr lang="en-US" altLang="zh-CN" sz="2000" dirty="0"/>
                  <a:t>and node </a:t>
                </a:r>
                <a:r>
                  <a:rPr lang="en-US" altLang="zh-CN" sz="2000" dirty="0">
                    <a:solidFill>
                      <a:srgbClr val="0000CC"/>
                    </a:solidFill>
                  </a:rPr>
                  <a:t>j</a:t>
                </a:r>
                <a:r>
                  <a:rPr lang="en-US" altLang="zh-CN" sz="1800" dirty="0">
                    <a:solidFill>
                      <a:srgbClr val="0000CC"/>
                    </a:solidFill>
                  </a:rPr>
                  <a:t> </a:t>
                </a:r>
                <a:r>
                  <a:rPr lang="en-US" altLang="zh-CN" sz="2000" dirty="0" smtClean="0"/>
                  <a:t>is </a:t>
                </a:r>
                <a:r>
                  <a:rPr lang="en-US" altLang="zh-CN" sz="2000" dirty="0"/>
                  <a:t>one of its super sensor neighbor</a:t>
                </a:r>
                <a:r>
                  <a:rPr lang="en-US" altLang="zh-CN" sz="2000" dirty="0" smtClean="0"/>
                  <a:t>)</a:t>
                </a:r>
              </a:p>
              <a:p>
                <a:pPr marL="250100" indent="0" algn="just">
                  <a:buNone/>
                </a:pPr>
                <a:endParaRPr lang="en-US" altLang="zh-CN" sz="2000" dirty="0"/>
              </a:p>
              <a:p>
                <a:pPr marL="900000" indent="-457200" algn="just">
                  <a:buFont typeface="+mj-lt"/>
                  <a:buAutoNum type="alphaLcParenR"/>
                </a:pPr>
                <a:r>
                  <a:rPr lang="en-US" altLang="zh-CN" sz="1600" dirty="0" smtClean="0">
                    <a:solidFill>
                      <a:schemeClr val="tx1"/>
                    </a:solidFill>
                    <a:ea typeface="微软雅黑" pitchFamily="34" charset="-122"/>
                  </a:rPr>
                  <a:t>Stain the topology based on Definition 1. And get </a:t>
                </a:r>
                <a14:m>
                  <m:oMath xmlns:m="http://schemas.openxmlformats.org/officeDocument/2006/math">
                    <m:sSub>
                      <m:sSubPr>
                        <m:ctrlPr>
                          <a:rPr lang="zh-CN" altLang="zh-CN" sz="1600" i="1">
                            <a:solidFill>
                              <a:schemeClr val="tx1"/>
                            </a:solidFill>
                            <a:latin typeface="Cambria Math"/>
                            <a:ea typeface="微软雅黑" pitchFamily="34" charset="-122"/>
                          </a:rPr>
                        </m:ctrlPr>
                      </m:sSubPr>
                      <m:e>
                        <m:r>
                          <a:rPr lang="en-US" altLang="zh-CN" sz="1600" b="1" i="1">
                            <a:solidFill>
                              <a:schemeClr val="tx1"/>
                            </a:solidFill>
                            <a:latin typeface="Cambria Math" panose="02040503050406030204" pitchFamily="18" charset="0"/>
                            <a:ea typeface="微软雅黑" pitchFamily="34" charset="-122"/>
                          </a:rPr>
                          <m:t>𝑳𝒔𝒕</m:t>
                        </m:r>
                      </m:e>
                      <m:sub>
                        <m:r>
                          <a:rPr lang="en-US" altLang="zh-CN" sz="1600" b="1" i="1">
                            <a:solidFill>
                              <a:schemeClr val="tx1"/>
                            </a:solidFill>
                            <a:latin typeface="Cambria Math" panose="02040503050406030204" pitchFamily="18" charset="0"/>
                            <a:ea typeface="微软雅黑" pitchFamily="34" charset="-122"/>
                          </a:rPr>
                          <m:t>𝒊</m:t>
                        </m:r>
                      </m:sub>
                    </m:sSub>
                  </m:oMath>
                </a14:m>
                <a:r>
                  <a:rPr lang="en-US" altLang="zh-CN" sz="1600" dirty="0">
                    <a:solidFill>
                      <a:schemeClr val="tx1"/>
                    </a:solidFill>
                    <a:ea typeface="微软雅黑" pitchFamily="34" charset="-122"/>
                  </a:rPr>
                  <a:t> which means the list of </a:t>
                </a:r>
                <a:r>
                  <a:rPr lang="en-US" altLang="zh-CN" sz="1600" dirty="0" smtClean="0">
                    <a:solidFill>
                      <a:schemeClr val="tx1"/>
                    </a:solidFill>
                    <a:ea typeface="微软雅黑" pitchFamily="34" charset="-122"/>
                  </a:rPr>
                  <a:t>Node </a:t>
                </a:r>
                <a:r>
                  <a:rPr lang="en-US" altLang="zh-CN" sz="1600" dirty="0">
                    <a:solidFill>
                      <a:srgbClr val="0000CC"/>
                    </a:solidFill>
                  </a:rPr>
                  <a:t>i</a:t>
                </a:r>
                <a:r>
                  <a:rPr lang="en-US" altLang="zh-CN" sz="1600" dirty="0"/>
                  <a:t>’</a:t>
                </a:r>
                <a:r>
                  <a:rPr lang="en-US" altLang="zh-CN" sz="1600" dirty="0" smtClean="0">
                    <a:solidFill>
                      <a:schemeClr val="tx1"/>
                    </a:solidFill>
                    <a:ea typeface="微软雅黑" pitchFamily="34" charset="-122"/>
                  </a:rPr>
                  <a:t>s </a:t>
                </a:r>
                <a:r>
                  <a:rPr lang="en-US" altLang="zh-CN" sz="1600" dirty="0">
                    <a:solidFill>
                      <a:schemeClr val="tx1"/>
                    </a:solidFill>
                    <a:ea typeface="微软雅黑" pitchFamily="34" charset="-122"/>
                  </a:rPr>
                  <a:t>stained neighbors.</a:t>
                </a:r>
              </a:p>
              <a:p>
                <a:pPr marL="900000" indent="-457200" algn="just">
                  <a:buFont typeface="+mj-lt"/>
                  <a:buAutoNum type="alphaLcParenR"/>
                </a:pPr>
                <a:r>
                  <a:rPr lang="en-US" altLang="zh-CN" sz="1600" dirty="0">
                    <a:solidFill>
                      <a:schemeClr val="tx1"/>
                    </a:solidFill>
                    <a:ea typeface="微软雅黑" pitchFamily="34" charset="-122"/>
                  </a:rPr>
                  <a:t>Calculate </a:t>
                </a:r>
                <a14:m>
                  <m:oMath xmlns:m="http://schemas.openxmlformats.org/officeDocument/2006/math">
                    <m:r>
                      <a:rPr lang="en-US" altLang="zh-CN" sz="1600" b="1" i="1">
                        <a:solidFill>
                          <a:schemeClr val="tx1"/>
                        </a:solidFill>
                        <a:latin typeface="Cambria Math" panose="02040503050406030204" pitchFamily="18" charset="0"/>
                        <a:ea typeface="微软雅黑" pitchFamily="34" charset="-122"/>
                      </a:rPr>
                      <m:t>𝑰𝑷𝑻</m:t>
                    </m:r>
                    <m:r>
                      <a:rPr lang="en-US" altLang="zh-CN" sz="1600" b="1" i="1" smtClean="0">
                        <a:solidFill>
                          <a:schemeClr val="tx1"/>
                        </a:solidFill>
                        <a:latin typeface="Cambria Math" panose="02040503050406030204" pitchFamily="18" charset="0"/>
                        <a:ea typeface="微软雅黑" pitchFamily="34" charset="-122"/>
                      </a:rPr>
                      <m:t>𝟏</m:t>
                    </m:r>
                  </m:oMath>
                </a14:m>
                <a:r>
                  <a:rPr lang="en-US" altLang="zh-CN" sz="1600" dirty="0">
                    <a:solidFill>
                      <a:schemeClr val="tx1"/>
                    </a:solidFill>
                    <a:ea typeface="微软雅黑" pitchFamily="34" charset="-122"/>
                  </a:rPr>
                  <a:t> based on Definition 2.</a:t>
                </a:r>
              </a:p>
              <a:p>
                <a:pPr marL="900000" indent="-457200" algn="just">
                  <a:buFont typeface="+mj-lt"/>
                  <a:buAutoNum type="alphaLcParenR"/>
                </a:pPr>
                <a:r>
                  <a:rPr lang="en-US" altLang="zh-CN" sz="1600" dirty="0">
                    <a:solidFill>
                      <a:schemeClr val="tx1"/>
                    </a:solidFill>
                    <a:ea typeface="微软雅黑" pitchFamily="34" charset="-122"/>
                  </a:rPr>
                  <a:t>Calculate </a:t>
                </a:r>
                <a14:m>
                  <m:oMath xmlns:m="http://schemas.openxmlformats.org/officeDocument/2006/math">
                    <m:r>
                      <a:rPr lang="en-US" altLang="zh-CN" sz="1600" b="1" i="1">
                        <a:solidFill>
                          <a:schemeClr val="tx1"/>
                        </a:solidFill>
                        <a:latin typeface="Cambria Math" panose="02040503050406030204" pitchFamily="18" charset="0"/>
                        <a:ea typeface="微软雅黑" pitchFamily="34" charset="-122"/>
                      </a:rPr>
                      <m:t>𝑰𝑷𝑻</m:t>
                    </m:r>
                    <m:r>
                      <a:rPr lang="en-US" altLang="zh-CN" sz="1600" b="1" i="1">
                        <a:solidFill>
                          <a:schemeClr val="tx1"/>
                        </a:solidFill>
                        <a:latin typeface="Cambria Math" panose="02040503050406030204" pitchFamily="18" charset="0"/>
                        <a:ea typeface="微软雅黑" pitchFamily="34" charset="-122"/>
                      </a:rPr>
                      <m:t>𝟐</m:t>
                    </m:r>
                  </m:oMath>
                </a14:m>
                <a:r>
                  <a:rPr lang="en-US" altLang="zh-CN" sz="1600" dirty="0">
                    <a:solidFill>
                      <a:schemeClr val="tx1"/>
                    </a:solidFill>
                    <a:ea typeface="微软雅黑" pitchFamily="34" charset="-122"/>
                  </a:rPr>
                  <a:t> based on Definition 3.</a:t>
                </a:r>
              </a:p>
              <a:p>
                <a:pPr marL="900000" indent="-457200" algn="just">
                  <a:buFont typeface="+mj-lt"/>
                  <a:buAutoNum type="alphaLcParenR"/>
                </a:pPr>
                <a:r>
                  <a:rPr lang="en-US" altLang="zh-CN" sz="1600" dirty="0">
                    <a:solidFill>
                      <a:schemeClr val="tx1"/>
                    </a:solidFill>
                    <a:ea typeface="微软雅黑" pitchFamily="34" charset="-122"/>
                  </a:rPr>
                  <a:t>Calculate </a:t>
                </a:r>
                <a14:m>
                  <m:oMath xmlns:m="http://schemas.openxmlformats.org/officeDocument/2006/math">
                    <m:r>
                      <a:rPr lang="en-US" altLang="zh-CN" sz="1600" b="1" i="1" smtClean="0">
                        <a:solidFill>
                          <a:schemeClr val="tx1"/>
                        </a:solidFill>
                        <a:latin typeface="Cambria Math" panose="02040503050406030204" pitchFamily="18" charset="0"/>
                        <a:ea typeface="微软雅黑" pitchFamily="34" charset="-122"/>
                      </a:rPr>
                      <m:t>𝑳</m:t>
                    </m:r>
                    <m:r>
                      <a:rPr lang="en-US" altLang="zh-CN" sz="1600" b="1" i="1">
                        <a:solidFill>
                          <a:schemeClr val="tx1"/>
                        </a:solidFill>
                        <a:latin typeface="Cambria Math" panose="02040503050406030204" pitchFamily="18" charset="0"/>
                        <a:ea typeface="微软雅黑" pitchFamily="34" charset="-122"/>
                      </a:rPr>
                      <m:t>𝑰𝑷𝑻</m:t>
                    </m:r>
                  </m:oMath>
                </a14:m>
                <a:r>
                  <a:rPr lang="en-US" altLang="zh-CN" sz="1600" dirty="0">
                    <a:solidFill>
                      <a:schemeClr val="tx1"/>
                    </a:solidFill>
                    <a:ea typeface="微软雅黑" pitchFamily="34" charset="-122"/>
                  </a:rPr>
                  <a:t> based on Definition 4.</a:t>
                </a:r>
              </a:p>
              <a:p>
                <a:pPr marL="900000" indent="-457200" algn="just">
                  <a:buFont typeface="+mj-lt"/>
                  <a:buAutoNum type="alphaLcParenR"/>
                </a:pPr>
                <a:r>
                  <a:rPr lang="en-US" altLang="zh-CN" sz="1600" dirty="0">
                    <a:solidFill>
                      <a:schemeClr val="tx1"/>
                    </a:solidFill>
                    <a:ea typeface="微软雅黑" pitchFamily="34" charset="-122"/>
                  </a:rPr>
                  <a:t>If </a:t>
                </a:r>
                <a14:m>
                  <m:oMath xmlns:m="http://schemas.openxmlformats.org/officeDocument/2006/math">
                    <m:sSub>
                      <m:sSubPr>
                        <m:ctrlPr>
                          <a:rPr lang="en-US" altLang="zh-CN" sz="1600" i="1">
                            <a:solidFill>
                              <a:schemeClr val="tx1"/>
                            </a:solidFill>
                            <a:latin typeface="Cambria Math"/>
                            <a:ea typeface="微软雅黑" pitchFamily="34" charset="-122"/>
                          </a:rPr>
                        </m:ctrlPr>
                      </m:sSubPr>
                      <m:e>
                        <m:r>
                          <a:rPr lang="en-US" altLang="zh-CN" sz="1600" b="1" i="1">
                            <a:solidFill>
                              <a:schemeClr val="tx1"/>
                            </a:solidFill>
                            <a:latin typeface="Cambria Math" panose="02040503050406030204" pitchFamily="18" charset="0"/>
                            <a:ea typeface="微软雅黑" pitchFamily="34" charset="-122"/>
                          </a:rPr>
                          <m:t>𝑳𝑰𝑷𝑻</m:t>
                        </m:r>
                      </m:e>
                      <m:sub>
                        <m:r>
                          <a:rPr lang="en-US" altLang="zh-CN" sz="1600" b="1" i="1">
                            <a:solidFill>
                              <a:schemeClr val="tx1"/>
                            </a:solidFill>
                            <a:latin typeface="Cambria Math" panose="02040503050406030204" pitchFamily="18" charset="0"/>
                            <a:ea typeface="微软雅黑" pitchFamily="34" charset="-122"/>
                          </a:rPr>
                          <m:t>𝒋</m:t>
                        </m:r>
                      </m:sub>
                    </m:sSub>
                    <m:r>
                      <a:rPr lang="en-US" altLang="zh-CN" sz="1600" b="1">
                        <a:solidFill>
                          <a:schemeClr val="tx1"/>
                        </a:solidFill>
                        <a:latin typeface="Cambria Math" panose="02040503050406030204" pitchFamily="18" charset="0"/>
                        <a:ea typeface="微软雅黑" pitchFamily="34" charset="-122"/>
                      </a:rPr>
                      <m:t>∈</m:t>
                    </m:r>
                    <m:sSub>
                      <m:sSubPr>
                        <m:ctrlPr>
                          <a:rPr lang="zh-CN" altLang="zh-CN" sz="1600" i="1">
                            <a:solidFill>
                              <a:schemeClr val="tx1"/>
                            </a:solidFill>
                            <a:latin typeface="Cambria Math"/>
                            <a:ea typeface="微软雅黑" pitchFamily="34" charset="-122"/>
                          </a:rPr>
                        </m:ctrlPr>
                      </m:sSubPr>
                      <m:e>
                        <m:r>
                          <a:rPr lang="en-US" altLang="zh-CN" sz="1600" b="1" i="1" smtClean="0">
                            <a:solidFill>
                              <a:schemeClr val="tx1"/>
                            </a:solidFill>
                            <a:latin typeface="Cambria Math" panose="02040503050406030204" pitchFamily="18" charset="0"/>
                            <a:ea typeface="微软雅黑" pitchFamily="34" charset="-122"/>
                          </a:rPr>
                          <m:t>𝑳</m:t>
                        </m:r>
                        <m:r>
                          <a:rPr lang="en-US" altLang="zh-CN" sz="1600" b="1" i="1">
                            <a:solidFill>
                              <a:schemeClr val="tx1"/>
                            </a:solidFill>
                            <a:latin typeface="Cambria Math" panose="02040503050406030204" pitchFamily="18" charset="0"/>
                            <a:ea typeface="微软雅黑" pitchFamily="34" charset="-122"/>
                          </a:rPr>
                          <m:t>𝒔𝒕</m:t>
                        </m:r>
                      </m:e>
                      <m:sub>
                        <m:r>
                          <a:rPr lang="en-US" altLang="zh-CN" sz="1600" b="1" i="1">
                            <a:solidFill>
                              <a:schemeClr val="tx1"/>
                            </a:solidFill>
                            <a:latin typeface="Cambria Math" panose="02040503050406030204" pitchFamily="18" charset="0"/>
                            <a:ea typeface="微软雅黑" pitchFamily="34" charset="-122"/>
                          </a:rPr>
                          <m:t>𝒊</m:t>
                        </m:r>
                      </m:sub>
                    </m:sSub>
                    <m:r>
                      <a:rPr lang="en-US" altLang="zh-CN" sz="1600" b="1" smtClean="0">
                        <a:solidFill>
                          <a:schemeClr val="tx1"/>
                        </a:solidFill>
                        <a:latin typeface="Cambria Math" panose="02040503050406030204" pitchFamily="18" charset="0"/>
                        <a:ea typeface="微软雅黑" pitchFamily="34" charset="-122"/>
                      </a:rPr>
                      <m:t> </m:t>
                    </m:r>
                    <m:r>
                      <a:rPr lang="en-US" altLang="zh-CN" sz="1600" b="1" i="1">
                        <a:solidFill>
                          <a:schemeClr val="tx1"/>
                        </a:solidFill>
                        <a:latin typeface="Cambria Math" panose="02040503050406030204" pitchFamily="18" charset="0"/>
                        <a:ea typeface="微软雅黑" pitchFamily="34" charset="-122"/>
                      </a:rPr>
                      <m:t>𝐚𝐧𝐝</m:t>
                    </m:r>
                    <m:r>
                      <a:rPr lang="en-US" altLang="zh-CN" sz="1600" b="1">
                        <a:solidFill>
                          <a:schemeClr val="tx1"/>
                        </a:solidFill>
                        <a:latin typeface="Cambria Math" panose="02040503050406030204" pitchFamily="18" charset="0"/>
                        <a:ea typeface="微软雅黑" pitchFamily="34" charset="-122"/>
                      </a:rPr>
                      <m:t> </m:t>
                    </m:r>
                    <m:sSub>
                      <m:sSubPr>
                        <m:ctrlPr>
                          <a:rPr lang="en-US" altLang="zh-CN" sz="1600" i="1">
                            <a:solidFill>
                              <a:schemeClr val="tx1"/>
                            </a:solidFill>
                            <a:latin typeface="Cambria Math"/>
                            <a:ea typeface="微软雅黑" pitchFamily="34" charset="-122"/>
                          </a:rPr>
                        </m:ctrlPr>
                      </m:sSubPr>
                      <m:e>
                        <m:r>
                          <a:rPr lang="en-US" altLang="zh-CN" sz="1600" b="1" i="1">
                            <a:solidFill>
                              <a:schemeClr val="tx1"/>
                            </a:solidFill>
                            <a:latin typeface="Cambria Math" panose="02040503050406030204" pitchFamily="18" charset="0"/>
                            <a:ea typeface="微软雅黑" pitchFamily="34" charset="-122"/>
                          </a:rPr>
                          <m:t>𝑳𝑰𝑷𝑻</m:t>
                        </m:r>
                      </m:e>
                      <m:sub>
                        <m:r>
                          <a:rPr lang="en-US" altLang="zh-CN" sz="1600" b="1" i="1">
                            <a:solidFill>
                              <a:schemeClr val="tx1"/>
                            </a:solidFill>
                            <a:latin typeface="Cambria Math" panose="02040503050406030204" pitchFamily="18" charset="0"/>
                            <a:ea typeface="微软雅黑" pitchFamily="34" charset="-122"/>
                          </a:rPr>
                          <m:t>𝒋</m:t>
                        </m:r>
                      </m:sub>
                    </m:sSub>
                    <m:r>
                      <a:rPr lang="en-US" altLang="zh-CN" sz="1600" b="1">
                        <a:solidFill>
                          <a:schemeClr val="tx1"/>
                        </a:solidFill>
                        <a:latin typeface="Cambria Math" panose="02040503050406030204" pitchFamily="18" charset="0"/>
                        <a:ea typeface="微软雅黑" pitchFamily="34" charset="-122"/>
                      </a:rPr>
                      <m:t>≥</m:t>
                    </m:r>
                    <m:sSub>
                      <m:sSubPr>
                        <m:ctrlPr>
                          <a:rPr lang="en-US" altLang="zh-CN" sz="1600" i="1">
                            <a:solidFill>
                              <a:schemeClr val="tx1"/>
                            </a:solidFill>
                            <a:latin typeface="Cambria Math"/>
                            <a:ea typeface="微软雅黑" pitchFamily="34" charset="-122"/>
                          </a:rPr>
                        </m:ctrlPr>
                      </m:sSubPr>
                      <m:e>
                        <m:r>
                          <a:rPr lang="en-US" altLang="zh-CN" sz="1600" b="1" i="1">
                            <a:solidFill>
                              <a:schemeClr val="tx1"/>
                            </a:solidFill>
                            <a:latin typeface="Cambria Math" panose="02040503050406030204" pitchFamily="18" charset="0"/>
                            <a:ea typeface="微软雅黑" pitchFamily="34" charset="-122"/>
                          </a:rPr>
                          <m:t>𝑳𝑰𝑷𝑻</m:t>
                        </m:r>
                      </m:e>
                      <m:sub>
                        <m:r>
                          <a:rPr lang="en-US" altLang="zh-CN" sz="1600" b="1" i="1">
                            <a:solidFill>
                              <a:schemeClr val="tx1"/>
                            </a:solidFill>
                            <a:latin typeface="Cambria Math" panose="02040503050406030204" pitchFamily="18" charset="0"/>
                            <a:ea typeface="微软雅黑" pitchFamily="34" charset="-122"/>
                          </a:rPr>
                          <m:t>𝒐𝒌</m:t>
                        </m:r>
                      </m:sub>
                    </m:sSub>
                  </m:oMath>
                </a14:m>
                <a:r>
                  <a:rPr lang="en-US" altLang="zh-CN" sz="1600" dirty="0">
                    <a:solidFill>
                      <a:schemeClr val="tx1"/>
                    </a:solidFill>
                    <a:ea typeface="微软雅黑" pitchFamily="34" charset="-122"/>
                  </a:rPr>
                  <a:t>, a shortcut between </a:t>
                </a:r>
                <a:r>
                  <a:rPr lang="en-US" altLang="zh-CN" sz="1600" dirty="0" smtClean="0">
                    <a:solidFill>
                      <a:schemeClr val="tx1"/>
                    </a:solidFill>
                    <a:ea typeface="微软雅黑" pitchFamily="34" charset="-122"/>
                  </a:rPr>
                  <a:t>node </a:t>
                </a:r>
                <a:r>
                  <a:rPr lang="en-US" altLang="zh-CN" sz="1600" dirty="0" err="1">
                    <a:solidFill>
                      <a:srgbClr val="0000CC"/>
                    </a:solidFill>
                  </a:rPr>
                  <a:t>i</a:t>
                </a:r>
                <a:r>
                  <a:rPr lang="en-US" altLang="zh-CN" sz="1600" dirty="0" smtClean="0">
                    <a:solidFill>
                      <a:schemeClr val="tx1"/>
                    </a:solidFill>
                    <a:ea typeface="微软雅黑" pitchFamily="34" charset="-122"/>
                  </a:rPr>
                  <a:t> and node </a:t>
                </a:r>
                <a:r>
                  <a:rPr lang="en-US" altLang="zh-CN" sz="1600" dirty="0">
                    <a:solidFill>
                      <a:srgbClr val="0000CC"/>
                    </a:solidFill>
                  </a:rPr>
                  <a:t>j</a:t>
                </a:r>
                <a:r>
                  <a:rPr lang="en-US" altLang="zh-CN" sz="1600" dirty="0" smtClean="0">
                    <a:solidFill>
                      <a:schemeClr val="tx1"/>
                    </a:solidFill>
                    <a:ea typeface="微软雅黑" pitchFamily="34" charset="-122"/>
                  </a:rPr>
                  <a:t> can </a:t>
                </a:r>
                <a:r>
                  <a:rPr lang="en-US" altLang="zh-CN" sz="1600" dirty="0">
                    <a:solidFill>
                      <a:schemeClr val="tx1"/>
                    </a:solidFill>
                    <a:ea typeface="微软雅黑" pitchFamily="34" charset="-122"/>
                  </a:rPr>
                  <a:t>be built. </a:t>
                </a:r>
                <a14:m>
                  <m:oMath xmlns:m="http://schemas.openxmlformats.org/officeDocument/2006/math">
                    <m:sSub>
                      <m:sSubPr>
                        <m:ctrlPr>
                          <a:rPr lang="zh-CN" altLang="zh-CN" sz="1600" i="1">
                            <a:solidFill>
                              <a:schemeClr val="tx1"/>
                            </a:solidFill>
                            <a:latin typeface="Cambria Math"/>
                            <a:ea typeface="微软雅黑" pitchFamily="34" charset="-122"/>
                          </a:rPr>
                        </m:ctrlPr>
                      </m:sSubPr>
                      <m:e>
                        <m:r>
                          <a:rPr lang="en-US" altLang="zh-CN" sz="1600" b="1" i="1">
                            <a:solidFill>
                              <a:schemeClr val="tx1"/>
                            </a:solidFill>
                            <a:latin typeface="Cambria Math" panose="02040503050406030204" pitchFamily="18" charset="0"/>
                            <a:ea typeface="微软雅黑" pitchFamily="34" charset="-122"/>
                          </a:rPr>
                          <m:t>𝑳𝑰𝑷𝑻</m:t>
                        </m:r>
                      </m:e>
                      <m:sub>
                        <m:r>
                          <a:rPr lang="en-US" altLang="zh-CN" sz="1600" b="1" i="1">
                            <a:solidFill>
                              <a:schemeClr val="tx1"/>
                            </a:solidFill>
                            <a:latin typeface="Cambria Math" panose="02040503050406030204" pitchFamily="18" charset="0"/>
                            <a:ea typeface="微软雅黑" pitchFamily="34" charset="-122"/>
                          </a:rPr>
                          <m:t>𝒐𝒌</m:t>
                        </m:r>
                      </m:sub>
                    </m:sSub>
                  </m:oMath>
                </a14:m>
                <a:r>
                  <a:rPr lang="en-US" altLang="zh-CN" sz="1600" dirty="0">
                    <a:solidFill>
                      <a:schemeClr val="tx1"/>
                    </a:solidFill>
                    <a:ea typeface="微软雅黑" pitchFamily="34" charset="-122"/>
                  </a:rPr>
                  <a:t> varies between </a:t>
                </a:r>
                <a14:m>
                  <m:oMath xmlns:m="http://schemas.openxmlformats.org/officeDocument/2006/math">
                    <m:sSub>
                      <m:sSubPr>
                        <m:ctrlPr>
                          <a:rPr lang="zh-CN" altLang="zh-CN" sz="1600" i="1">
                            <a:solidFill>
                              <a:schemeClr val="tx1"/>
                            </a:solidFill>
                            <a:latin typeface="Cambria Math"/>
                            <a:ea typeface="微软雅黑" pitchFamily="34" charset="-122"/>
                          </a:rPr>
                        </m:ctrlPr>
                      </m:sSubPr>
                      <m:e>
                        <m:r>
                          <a:rPr lang="en-US" altLang="zh-CN" sz="1600" b="1" i="1">
                            <a:solidFill>
                              <a:schemeClr val="tx1"/>
                            </a:solidFill>
                            <a:latin typeface="Cambria Math" panose="02040503050406030204" pitchFamily="18" charset="0"/>
                            <a:ea typeface="微软雅黑" pitchFamily="34" charset="-122"/>
                          </a:rPr>
                          <m:t>𝑳𝑰𝑷𝑻</m:t>
                        </m:r>
                      </m:e>
                      <m:sub>
                        <m:r>
                          <a:rPr lang="en-US" altLang="zh-CN" sz="1600" b="1" i="1">
                            <a:solidFill>
                              <a:schemeClr val="tx1"/>
                            </a:solidFill>
                            <a:latin typeface="Cambria Math" panose="02040503050406030204" pitchFamily="18" charset="0"/>
                            <a:ea typeface="微软雅黑" pitchFamily="34" charset="-122"/>
                          </a:rPr>
                          <m:t>𝒎𝒊𝒏</m:t>
                        </m:r>
                      </m:sub>
                    </m:sSub>
                  </m:oMath>
                </a14:m>
                <a:r>
                  <a:rPr lang="en-US" altLang="zh-CN" sz="1600" dirty="0">
                    <a:solidFill>
                      <a:schemeClr val="tx1"/>
                    </a:solidFill>
                    <a:ea typeface="微软雅黑" pitchFamily="34" charset="-122"/>
                  </a:rPr>
                  <a:t> and </a:t>
                </a:r>
                <a14:m>
                  <m:oMath xmlns:m="http://schemas.openxmlformats.org/officeDocument/2006/math">
                    <m:sSub>
                      <m:sSubPr>
                        <m:ctrlPr>
                          <a:rPr lang="zh-CN" altLang="zh-CN" sz="1600" i="1">
                            <a:solidFill>
                              <a:schemeClr val="tx1"/>
                            </a:solidFill>
                            <a:latin typeface="Cambria Math"/>
                            <a:ea typeface="微软雅黑" pitchFamily="34" charset="-122"/>
                          </a:rPr>
                        </m:ctrlPr>
                      </m:sSubPr>
                      <m:e>
                        <m:r>
                          <a:rPr lang="en-US" altLang="zh-CN" sz="1600" b="1" i="1">
                            <a:solidFill>
                              <a:schemeClr val="tx1"/>
                            </a:solidFill>
                            <a:latin typeface="Cambria Math" panose="02040503050406030204" pitchFamily="18" charset="0"/>
                            <a:ea typeface="微软雅黑" pitchFamily="34" charset="-122"/>
                          </a:rPr>
                          <m:t>𝑳𝑰𝑷𝑻</m:t>
                        </m:r>
                      </m:e>
                      <m:sub>
                        <m:r>
                          <a:rPr lang="en-US" altLang="zh-CN" sz="1600" b="1" i="1">
                            <a:solidFill>
                              <a:schemeClr val="tx1"/>
                            </a:solidFill>
                            <a:latin typeface="Cambria Math" panose="02040503050406030204" pitchFamily="18" charset="0"/>
                            <a:ea typeface="微软雅黑" pitchFamily="34" charset="-122"/>
                          </a:rPr>
                          <m:t>𝒎𝒂𝒙</m:t>
                        </m:r>
                      </m:sub>
                    </m:sSub>
                  </m:oMath>
                </a14:m>
                <a:r>
                  <a:rPr lang="en-US" altLang="zh-CN" sz="1600" dirty="0">
                    <a:solidFill>
                      <a:schemeClr val="tx1"/>
                    </a:solidFill>
                    <a:ea typeface="微软雅黑" pitchFamily="34" charset="-122"/>
                  </a:rPr>
                  <a:t> based on the value of slide factor </a:t>
                </a:r>
                <a14:m>
                  <m:oMath xmlns:m="http://schemas.openxmlformats.org/officeDocument/2006/math">
                    <m:r>
                      <a:rPr lang="en-US" altLang="zh-CN" sz="1600" b="1" i="1">
                        <a:solidFill>
                          <a:schemeClr val="tx1"/>
                        </a:solidFill>
                        <a:latin typeface="Cambria Math" panose="02040503050406030204" pitchFamily="18" charset="0"/>
                        <a:ea typeface="微软雅黑" pitchFamily="34" charset="-122"/>
                      </a:rPr>
                      <m:t>𝛄</m:t>
                    </m:r>
                  </m:oMath>
                </a14:m>
                <a:r>
                  <a:rPr lang="en-US" altLang="zh-CN" sz="1600" dirty="0">
                    <a:solidFill>
                      <a:schemeClr val="tx1"/>
                    </a:solidFill>
                    <a:ea typeface="微软雅黑" pitchFamily="34" charset="-122"/>
                  </a:rPr>
                  <a:t> (0-1), and it is calculated as follow </a:t>
                </a:r>
                <a14:m>
                  <m:oMath xmlns:m="http://schemas.openxmlformats.org/officeDocument/2006/math">
                    <m:sSub>
                      <m:sSubPr>
                        <m:ctrlPr>
                          <a:rPr lang="zh-CN" altLang="zh-CN" sz="1600" i="1">
                            <a:solidFill>
                              <a:schemeClr val="tx1"/>
                            </a:solidFill>
                            <a:latin typeface="Cambria Math"/>
                            <a:ea typeface="微软雅黑" pitchFamily="34" charset="-122"/>
                          </a:rPr>
                        </m:ctrlPr>
                      </m:sSubPr>
                      <m:e>
                        <m:r>
                          <a:rPr lang="en-US" altLang="zh-CN" sz="1600" b="1" i="1">
                            <a:solidFill>
                              <a:schemeClr val="tx1"/>
                            </a:solidFill>
                            <a:latin typeface="Cambria Math" panose="02040503050406030204" pitchFamily="18" charset="0"/>
                            <a:ea typeface="微软雅黑" pitchFamily="34" charset="-122"/>
                          </a:rPr>
                          <m:t>𝑳𝑰𝑷𝑻</m:t>
                        </m:r>
                      </m:e>
                      <m:sub>
                        <m:r>
                          <a:rPr lang="en-US" altLang="zh-CN" sz="1600" b="1" i="1">
                            <a:solidFill>
                              <a:schemeClr val="tx1"/>
                            </a:solidFill>
                            <a:latin typeface="Cambria Math" panose="02040503050406030204" pitchFamily="18" charset="0"/>
                            <a:ea typeface="微软雅黑" pitchFamily="34" charset="-122"/>
                          </a:rPr>
                          <m:t>𝒐𝒌</m:t>
                        </m:r>
                      </m:sub>
                    </m:sSub>
                    <m:r>
                      <a:rPr lang="en-US" altLang="zh-CN" sz="1600" b="1">
                        <a:solidFill>
                          <a:schemeClr val="tx1"/>
                        </a:solidFill>
                        <a:latin typeface="Cambria Math" panose="02040503050406030204" pitchFamily="18" charset="0"/>
                        <a:ea typeface="微软雅黑" pitchFamily="34" charset="-122"/>
                      </a:rPr>
                      <m:t>=</m:t>
                    </m:r>
                    <m:sSub>
                      <m:sSubPr>
                        <m:ctrlPr>
                          <a:rPr lang="zh-CN" altLang="zh-CN" sz="1600" i="1">
                            <a:solidFill>
                              <a:schemeClr val="tx1"/>
                            </a:solidFill>
                            <a:latin typeface="Cambria Math"/>
                            <a:ea typeface="微软雅黑" pitchFamily="34" charset="-122"/>
                          </a:rPr>
                        </m:ctrlPr>
                      </m:sSubPr>
                      <m:e>
                        <m:r>
                          <a:rPr lang="en-US" altLang="zh-CN" sz="1600" b="1" i="1">
                            <a:solidFill>
                              <a:schemeClr val="tx1"/>
                            </a:solidFill>
                            <a:latin typeface="Cambria Math" panose="02040503050406030204" pitchFamily="18" charset="0"/>
                            <a:ea typeface="微软雅黑" pitchFamily="34" charset="-122"/>
                          </a:rPr>
                          <m:t>𝑳𝑰𝑷𝑻</m:t>
                        </m:r>
                      </m:e>
                      <m:sub>
                        <m:r>
                          <a:rPr lang="en-US" altLang="zh-CN" sz="1600" b="1" i="1">
                            <a:solidFill>
                              <a:schemeClr val="tx1"/>
                            </a:solidFill>
                            <a:latin typeface="Cambria Math" panose="02040503050406030204" pitchFamily="18" charset="0"/>
                            <a:ea typeface="微软雅黑" pitchFamily="34" charset="-122"/>
                          </a:rPr>
                          <m:t>𝒎𝒊𝒏</m:t>
                        </m:r>
                      </m:sub>
                    </m:sSub>
                    <m:r>
                      <a:rPr lang="en-US" altLang="zh-CN" sz="1600" b="1">
                        <a:solidFill>
                          <a:schemeClr val="tx1"/>
                        </a:solidFill>
                        <a:latin typeface="Cambria Math" panose="02040503050406030204" pitchFamily="18" charset="0"/>
                        <a:ea typeface="微软雅黑" pitchFamily="34" charset="-122"/>
                      </a:rPr>
                      <m:t>+</m:t>
                    </m:r>
                    <m:sSub>
                      <m:sSubPr>
                        <m:ctrlPr>
                          <a:rPr lang="zh-CN" altLang="zh-CN" sz="1600" i="1">
                            <a:solidFill>
                              <a:schemeClr val="tx1"/>
                            </a:solidFill>
                            <a:latin typeface="Cambria Math"/>
                            <a:ea typeface="微软雅黑" pitchFamily="34" charset="-122"/>
                          </a:rPr>
                        </m:ctrlPr>
                      </m:sSubPr>
                      <m:e>
                        <m:r>
                          <a:rPr lang="en-US" altLang="zh-CN" sz="1600" b="1">
                            <a:solidFill>
                              <a:schemeClr val="tx1"/>
                            </a:solidFill>
                            <a:latin typeface="Cambria Math" panose="02040503050406030204" pitchFamily="18" charset="0"/>
                            <a:ea typeface="微软雅黑" pitchFamily="34" charset="-122"/>
                          </a:rPr>
                          <m:t> </m:t>
                        </m:r>
                        <m:r>
                          <a:rPr lang="en-US" altLang="zh-CN" sz="1600" b="1" i="1">
                            <a:solidFill>
                              <a:schemeClr val="tx1"/>
                            </a:solidFill>
                            <a:latin typeface="Cambria Math" panose="02040503050406030204" pitchFamily="18" charset="0"/>
                            <a:ea typeface="微软雅黑" pitchFamily="34" charset="-122"/>
                          </a:rPr>
                          <m:t>𝛄</m:t>
                        </m:r>
                        <m:r>
                          <a:rPr lang="en-US" altLang="zh-CN" sz="1600" b="1">
                            <a:solidFill>
                              <a:schemeClr val="tx1"/>
                            </a:solidFill>
                            <a:latin typeface="Cambria Math" panose="02040503050406030204" pitchFamily="18" charset="0"/>
                            <a:ea typeface="微软雅黑" pitchFamily="34" charset="-122"/>
                          </a:rPr>
                          <m:t>∗(</m:t>
                        </m:r>
                        <m:r>
                          <a:rPr lang="en-US" altLang="zh-CN" sz="1600" b="1" i="1">
                            <a:solidFill>
                              <a:schemeClr val="tx1"/>
                            </a:solidFill>
                            <a:latin typeface="Cambria Math" panose="02040503050406030204" pitchFamily="18" charset="0"/>
                            <a:ea typeface="微软雅黑" pitchFamily="34" charset="-122"/>
                          </a:rPr>
                          <m:t>𝑳𝑰𝑷𝑻</m:t>
                        </m:r>
                      </m:e>
                      <m:sub>
                        <m:r>
                          <a:rPr lang="en-US" altLang="zh-CN" sz="1600" b="1" i="1">
                            <a:solidFill>
                              <a:schemeClr val="tx1"/>
                            </a:solidFill>
                            <a:latin typeface="Cambria Math" panose="02040503050406030204" pitchFamily="18" charset="0"/>
                            <a:ea typeface="微软雅黑" pitchFamily="34" charset="-122"/>
                          </a:rPr>
                          <m:t>𝒎𝒂𝒙</m:t>
                        </m:r>
                      </m:sub>
                    </m:sSub>
                    <m:r>
                      <a:rPr lang="en-US" altLang="zh-CN" sz="1600" b="1">
                        <a:solidFill>
                          <a:schemeClr val="tx1"/>
                        </a:solidFill>
                        <a:latin typeface="Cambria Math" panose="02040503050406030204" pitchFamily="18" charset="0"/>
                        <a:ea typeface="微软雅黑" pitchFamily="34" charset="-122"/>
                      </a:rPr>
                      <m:t>−</m:t>
                    </m:r>
                    <m:sSub>
                      <m:sSubPr>
                        <m:ctrlPr>
                          <a:rPr lang="zh-CN" altLang="zh-CN" sz="1600" i="1">
                            <a:solidFill>
                              <a:schemeClr val="tx1"/>
                            </a:solidFill>
                            <a:latin typeface="Cambria Math"/>
                            <a:ea typeface="微软雅黑" pitchFamily="34" charset="-122"/>
                          </a:rPr>
                        </m:ctrlPr>
                      </m:sSubPr>
                      <m:e>
                        <m:r>
                          <a:rPr lang="en-US" altLang="zh-CN" sz="1600" b="1" i="1">
                            <a:solidFill>
                              <a:schemeClr val="tx1"/>
                            </a:solidFill>
                            <a:latin typeface="Cambria Math" panose="02040503050406030204" pitchFamily="18" charset="0"/>
                            <a:ea typeface="微软雅黑" pitchFamily="34" charset="-122"/>
                          </a:rPr>
                          <m:t>𝑳𝑰𝑷𝑻</m:t>
                        </m:r>
                      </m:e>
                      <m:sub>
                        <m:r>
                          <a:rPr lang="en-US" altLang="zh-CN" sz="1600" b="1" i="1">
                            <a:solidFill>
                              <a:schemeClr val="tx1"/>
                            </a:solidFill>
                            <a:latin typeface="Cambria Math" panose="02040503050406030204" pitchFamily="18" charset="0"/>
                            <a:ea typeface="微软雅黑" pitchFamily="34" charset="-122"/>
                          </a:rPr>
                          <m:t>𝒎𝒊𝒏</m:t>
                        </m:r>
                      </m:sub>
                    </m:sSub>
                    <m:r>
                      <a:rPr lang="en-US" altLang="zh-CN" sz="1600" b="1">
                        <a:solidFill>
                          <a:schemeClr val="tx1"/>
                        </a:solidFill>
                        <a:latin typeface="Cambria Math" panose="02040503050406030204" pitchFamily="18" charset="0"/>
                        <a:ea typeface="微软雅黑" pitchFamily="34" charset="-122"/>
                      </a:rPr>
                      <m:t>)</m:t>
                    </m:r>
                  </m:oMath>
                </a14:m>
                <a:endParaRPr lang="zh-CN" altLang="zh-CN" sz="1600" dirty="0">
                  <a:solidFill>
                    <a:schemeClr val="tx1"/>
                  </a:solidFill>
                  <a:ea typeface="微软雅黑" pitchFamily="34" charset="-122"/>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304800" y="1524000"/>
                <a:ext cx="8839200" cy="4648200"/>
              </a:xfrm>
              <a:blipFill rotWithShape="0">
                <a:blip r:embed="rId3"/>
                <a:stretch>
                  <a:fillRect l="-1379" t="-1704" r="-690"/>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Step 1.</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pic>
        <p:nvPicPr>
          <p:cNvPr id="2253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288" y="1052513"/>
            <a:ext cx="632142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箭头连接符 7"/>
          <p:cNvCxnSpPr/>
          <p:nvPr/>
        </p:nvCxnSpPr>
        <p:spPr>
          <a:xfrm>
            <a:off x="4211638" y="2636838"/>
            <a:ext cx="288925" cy="3603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6372225" y="3716338"/>
            <a:ext cx="360363" cy="2174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5364163" y="1484313"/>
            <a:ext cx="71437" cy="3603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
              <p:cNvSpPr txBox="1"/>
              <p:nvPr/>
            </p:nvSpPr>
            <p:spPr>
              <a:xfrm>
                <a:off x="1676400" y="6346796"/>
                <a:ext cx="5256584" cy="369332"/>
              </a:xfrm>
              <a:prstGeom prst="rect">
                <a:avLst/>
              </a:prstGeom>
              <a:noFill/>
            </p:spPr>
            <p:txBody>
              <a:bodyPr wrap="square" rtlCol="0">
                <a:spAutoFit/>
              </a:bodyPr>
              <a:lstStyle/>
              <a:p>
                <a:pPr lvl="1" eaLnBrk="1" hangingPunct="1"/>
                <a:r>
                  <a:rPr lang="en-US" altLang="zh-CN" b="1" dirty="0"/>
                  <a:t>An example of adding shortcuts (</a:t>
                </a:r>
                <a14:m>
                  <m:oMath xmlns:m="http://schemas.openxmlformats.org/officeDocument/2006/math">
                    <m:r>
                      <a:rPr lang="en-US" altLang="zh-CN" b="1" i="1">
                        <a:latin typeface="Cambria Math"/>
                      </a:rPr>
                      <m:t>𝒏</m:t>
                    </m:r>
                    <m:r>
                      <a:rPr lang="en-US" altLang="zh-CN" b="1">
                        <a:latin typeface="Cambria Math"/>
                      </a:rPr>
                      <m:t>=</m:t>
                    </m:r>
                    <m:r>
                      <a:rPr lang="en-US" altLang="zh-CN" b="1" i="1">
                        <a:latin typeface="Cambria Math"/>
                      </a:rPr>
                      <m:t>𝟐</m:t>
                    </m:r>
                  </m:oMath>
                </a14:m>
                <a:r>
                  <a:rPr lang="en-US" altLang="zh-CN" b="1" dirty="0"/>
                  <a:t>).</a:t>
                </a:r>
                <a:endParaRPr lang="zh-CN" altLang="en-US" b="1" dirty="0"/>
              </a:p>
            </p:txBody>
          </p:sp>
        </mc:Choice>
        <mc:Fallback xmlns="">
          <p:sp>
            <p:nvSpPr>
              <p:cNvPr id="11" name="TextBox 1"/>
              <p:cNvSpPr txBox="1">
                <a:spLocks noRot="1" noChangeAspect="1" noMove="1" noResize="1" noEditPoints="1" noAdjustHandles="1" noChangeArrowheads="1" noChangeShapeType="1" noTextEdit="1"/>
              </p:cNvSpPr>
              <p:nvPr/>
            </p:nvSpPr>
            <p:spPr>
              <a:xfrm>
                <a:off x="1676400" y="6346796"/>
                <a:ext cx="5256584" cy="369332"/>
              </a:xfrm>
              <a:prstGeom prst="rect">
                <a:avLst/>
              </a:prstGeom>
              <a:blipFill rotWithShape="0">
                <a:blip r:embed="rId4"/>
                <a:stretch>
                  <a:fillRect t="-8197" r="-116" b="-24590"/>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Step 1.</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pic>
        <p:nvPicPr>
          <p:cNvPr id="24581"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981075"/>
            <a:ext cx="6321425"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箭头连接符 11"/>
          <p:cNvCxnSpPr/>
          <p:nvPr/>
        </p:nvCxnSpPr>
        <p:spPr>
          <a:xfrm>
            <a:off x="5148263" y="2420938"/>
            <a:ext cx="287337" cy="3603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6011863" y="2708275"/>
            <a:ext cx="360362" cy="215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
              <p:cNvSpPr txBox="1"/>
              <p:nvPr/>
            </p:nvSpPr>
            <p:spPr>
              <a:xfrm>
                <a:off x="1676400" y="6346796"/>
                <a:ext cx="5256584" cy="369332"/>
              </a:xfrm>
              <a:prstGeom prst="rect">
                <a:avLst/>
              </a:prstGeom>
              <a:noFill/>
            </p:spPr>
            <p:txBody>
              <a:bodyPr wrap="square" rtlCol="0">
                <a:spAutoFit/>
              </a:bodyPr>
              <a:lstStyle/>
              <a:p>
                <a:pPr lvl="1" eaLnBrk="1" hangingPunct="1"/>
                <a:r>
                  <a:rPr lang="en-US" altLang="zh-CN" b="1" dirty="0"/>
                  <a:t>An example of adding shortcuts (</a:t>
                </a:r>
                <a14:m>
                  <m:oMath xmlns:m="http://schemas.openxmlformats.org/officeDocument/2006/math">
                    <m:r>
                      <a:rPr lang="en-US" altLang="zh-CN" b="1" i="1">
                        <a:latin typeface="Cambria Math"/>
                      </a:rPr>
                      <m:t>𝒏</m:t>
                    </m:r>
                    <m:r>
                      <a:rPr lang="en-US" altLang="zh-CN" b="1">
                        <a:latin typeface="Cambria Math"/>
                      </a:rPr>
                      <m:t>=</m:t>
                    </m:r>
                    <m:r>
                      <a:rPr lang="en-US" altLang="zh-CN" b="1" i="1">
                        <a:latin typeface="Cambria Math"/>
                      </a:rPr>
                      <m:t>𝟐</m:t>
                    </m:r>
                  </m:oMath>
                </a14:m>
                <a:r>
                  <a:rPr lang="en-US" altLang="zh-CN" b="1" dirty="0"/>
                  <a:t>).</a:t>
                </a:r>
                <a:endParaRPr lang="zh-CN" altLang="en-US" b="1" dirty="0"/>
              </a:p>
            </p:txBody>
          </p:sp>
        </mc:Choice>
        <mc:Fallback xmlns="">
          <p:sp>
            <p:nvSpPr>
              <p:cNvPr id="8" name="TextBox 1"/>
              <p:cNvSpPr txBox="1">
                <a:spLocks noRot="1" noChangeAspect="1" noMove="1" noResize="1" noEditPoints="1" noAdjustHandles="1" noChangeArrowheads="1" noChangeShapeType="1" noTextEdit="1"/>
              </p:cNvSpPr>
              <p:nvPr/>
            </p:nvSpPr>
            <p:spPr>
              <a:xfrm>
                <a:off x="1676400" y="6346796"/>
                <a:ext cx="5256584" cy="369332"/>
              </a:xfrm>
              <a:prstGeom prst="rect">
                <a:avLst/>
              </a:prstGeom>
              <a:blipFill rotWithShape="0">
                <a:blip r:embed="rId4"/>
                <a:stretch>
                  <a:fillRect t="-8197" r="-116" b="-24590"/>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Step 1.</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pic>
        <p:nvPicPr>
          <p:cNvPr id="26628"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557338"/>
            <a:ext cx="503555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右箭头 8"/>
          <p:cNvSpPr/>
          <p:nvPr/>
        </p:nvSpPr>
        <p:spPr>
          <a:xfrm>
            <a:off x="5292725" y="3105150"/>
            <a:ext cx="1150938" cy="647700"/>
          </a:xfrm>
          <a:prstGeom prst="rightArrow">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10" name="圆角矩形 9"/>
          <p:cNvSpPr>
            <a:spLocks noRot="1" noChangeAspect="1" noMove="1" noResize="1" noEditPoints="1" noAdjustHandles="1" noChangeArrowheads="1" noChangeShapeType="1" noTextEdit="1"/>
          </p:cNvSpPr>
          <p:nvPr/>
        </p:nvSpPr>
        <p:spPr>
          <a:xfrm>
            <a:off x="6590918" y="2762926"/>
            <a:ext cx="2229554" cy="1332148"/>
          </a:xfrm>
          <a:prstGeom prst="roundRect">
            <a:avLst/>
          </a:prstGeom>
          <a:blipFill rotWithShape="0">
            <a:blip r:embed="rId4"/>
            <a:stretch>
              <a:fillRect/>
            </a:stretch>
          </a:blipFill>
          <a:ln>
            <a:solidFill>
              <a:schemeClr val="bg1"/>
            </a:solidFill>
          </a:ln>
        </p:spPr>
        <p:txBody>
          <a:bodyPr/>
          <a:lstStyle/>
          <a:p>
            <a:r>
              <a:rPr lang="zh-CN" altLang="en-US">
                <a:noFill/>
              </a:rPr>
              <a:t> </a:t>
            </a:r>
          </a:p>
        </p:txBody>
      </p:sp>
    </p:spTree>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Step 2.</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pic>
        <p:nvPicPr>
          <p:cNvPr id="28677"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068388"/>
            <a:ext cx="6237288"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a:spLocks noChangeArrowheads="1"/>
          </p:cNvSpPr>
          <p:nvPr/>
        </p:nvSpPr>
        <p:spPr bwMode="auto">
          <a:xfrm>
            <a:off x="5076825" y="1500188"/>
            <a:ext cx="21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1</a:t>
            </a:r>
            <a:endParaRPr lang="zh-CN" altLang="en-US" sz="1600" b="1">
              <a:solidFill>
                <a:srgbClr val="FF0000"/>
              </a:solidFill>
            </a:endParaRPr>
          </a:p>
        </p:txBody>
      </p:sp>
      <p:sp>
        <p:nvSpPr>
          <p:cNvPr id="10" name="文本框 9"/>
          <p:cNvSpPr txBox="1">
            <a:spLocks noChangeArrowheads="1"/>
          </p:cNvSpPr>
          <p:nvPr/>
        </p:nvSpPr>
        <p:spPr bwMode="auto">
          <a:xfrm>
            <a:off x="5364163" y="1571625"/>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2</a:t>
            </a:r>
            <a:endParaRPr lang="zh-CN" altLang="en-US" sz="1600" b="1">
              <a:solidFill>
                <a:srgbClr val="FF0000"/>
              </a:solidFill>
            </a:endParaRPr>
          </a:p>
        </p:txBody>
      </p:sp>
      <p:sp>
        <p:nvSpPr>
          <p:cNvPr id="14" name="文本框 13"/>
          <p:cNvSpPr txBox="1">
            <a:spLocks noChangeArrowheads="1"/>
          </p:cNvSpPr>
          <p:nvPr/>
        </p:nvSpPr>
        <p:spPr bwMode="auto">
          <a:xfrm>
            <a:off x="4932363" y="1787525"/>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4</a:t>
            </a:r>
            <a:endParaRPr lang="zh-CN" altLang="en-US" sz="1600" b="1">
              <a:solidFill>
                <a:srgbClr val="FF0000"/>
              </a:solidFill>
            </a:endParaRPr>
          </a:p>
        </p:txBody>
      </p:sp>
      <p:sp>
        <p:nvSpPr>
          <p:cNvPr id="15" name="文本框 14"/>
          <p:cNvSpPr txBox="1">
            <a:spLocks noChangeArrowheads="1"/>
          </p:cNvSpPr>
          <p:nvPr/>
        </p:nvSpPr>
        <p:spPr bwMode="auto">
          <a:xfrm>
            <a:off x="4932363" y="2025650"/>
            <a:ext cx="215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p:sp>
        <p:nvSpPr>
          <p:cNvPr id="16" name="文本框 15"/>
          <p:cNvSpPr txBox="1">
            <a:spLocks noChangeArrowheads="1"/>
          </p:cNvSpPr>
          <p:nvPr/>
        </p:nvSpPr>
        <p:spPr bwMode="auto">
          <a:xfrm>
            <a:off x="4356100" y="2652713"/>
            <a:ext cx="21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1</a:t>
            </a:r>
            <a:endParaRPr lang="zh-CN" altLang="en-US" sz="1600" b="1">
              <a:solidFill>
                <a:srgbClr val="FF0000"/>
              </a:solidFill>
            </a:endParaRPr>
          </a:p>
        </p:txBody>
      </p:sp>
      <p:sp>
        <p:nvSpPr>
          <p:cNvPr id="17" name="文本框 16"/>
          <p:cNvSpPr txBox="1">
            <a:spLocks noChangeArrowheads="1"/>
          </p:cNvSpPr>
          <p:nvPr/>
        </p:nvSpPr>
        <p:spPr bwMode="auto">
          <a:xfrm>
            <a:off x="4572000" y="2579688"/>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2</a:t>
            </a:r>
            <a:endParaRPr lang="zh-CN" altLang="en-US" sz="1600" b="1">
              <a:solidFill>
                <a:srgbClr val="FF0000"/>
              </a:solidFill>
            </a:endParaRPr>
          </a:p>
        </p:txBody>
      </p:sp>
      <p:sp>
        <p:nvSpPr>
          <p:cNvPr id="18" name="文本框 17"/>
          <p:cNvSpPr txBox="1">
            <a:spLocks noChangeArrowheads="1"/>
          </p:cNvSpPr>
          <p:nvPr/>
        </p:nvSpPr>
        <p:spPr bwMode="auto">
          <a:xfrm>
            <a:off x="4716463" y="2652713"/>
            <a:ext cx="21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p:sp>
        <p:nvSpPr>
          <p:cNvPr id="19" name="文本框 18"/>
          <p:cNvSpPr txBox="1">
            <a:spLocks noChangeArrowheads="1"/>
          </p:cNvSpPr>
          <p:nvPr/>
        </p:nvSpPr>
        <p:spPr bwMode="auto">
          <a:xfrm>
            <a:off x="4787900" y="2962275"/>
            <a:ext cx="215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4</a:t>
            </a:r>
            <a:endParaRPr lang="zh-CN" altLang="en-US" sz="1600" b="1">
              <a:solidFill>
                <a:srgbClr val="FF0000"/>
              </a:solidFill>
            </a:endParaRPr>
          </a:p>
        </p:txBody>
      </p:sp>
      <p:sp>
        <p:nvSpPr>
          <p:cNvPr id="20" name="文本框 19"/>
          <p:cNvSpPr txBox="1">
            <a:spLocks noChangeArrowheads="1"/>
          </p:cNvSpPr>
          <p:nvPr/>
        </p:nvSpPr>
        <p:spPr bwMode="auto">
          <a:xfrm>
            <a:off x="4140200" y="2940050"/>
            <a:ext cx="215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6</a:t>
            </a:r>
            <a:endParaRPr lang="zh-CN" altLang="en-US" sz="1600" b="1">
              <a:solidFill>
                <a:srgbClr val="FF0000"/>
              </a:solidFill>
            </a:endParaRPr>
          </a:p>
        </p:txBody>
      </p:sp>
      <p:sp>
        <p:nvSpPr>
          <p:cNvPr id="21" name="文本框 20"/>
          <p:cNvSpPr txBox="1">
            <a:spLocks noChangeArrowheads="1"/>
          </p:cNvSpPr>
          <p:nvPr/>
        </p:nvSpPr>
        <p:spPr bwMode="auto">
          <a:xfrm>
            <a:off x="4284663" y="3228975"/>
            <a:ext cx="215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5</a:t>
            </a:r>
            <a:endParaRPr lang="zh-CN" altLang="en-US" sz="1600" b="1">
              <a:solidFill>
                <a:srgbClr val="FF0000"/>
              </a:solidFill>
            </a:endParaRPr>
          </a:p>
        </p:txBody>
      </p:sp>
      <p:sp>
        <p:nvSpPr>
          <p:cNvPr id="22" name="文本框 21"/>
          <p:cNvSpPr txBox="1">
            <a:spLocks noChangeArrowheads="1"/>
          </p:cNvSpPr>
          <p:nvPr/>
        </p:nvSpPr>
        <p:spPr bwMode="auto">
          <a:xfrm>
            <a:off x="5867400" y="3732213"/>
            <a:ext cx="217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1</a:t>
            </a:r>
            <a:endParaRPr lang="zh-CN" altLang="en-US" sz="1600" b="1">
              <a:solidFill>
                <a:srgbClr val="FF0000"/>
              </a:solidFill>
            </a:endParaRPr>
          </a:p>
        </p:txBody>
      </p:sp>
      <p:sp>
        <p:nvSpPr>
          <p:cNvPr id="23" name="文本框 22"/>
          <p:cNvSpPr txBox="1">
            <a:spLocks noChangeArrowheads="1"/>
          </p:cNvSpPr>
          <p:nvPr/>
        </p:nvSpPr>
        <p:spPr bwMode="auto">
          <a:xfrm>
            <a:off x="6084888" y="3587750"/>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2</a:t>
            </a:r>
            <a:endParaRPr lang="zh-CN" altLang="en-US" sz="1600" b="1">
              <a:solidFill>
                <a:srgbClr val="FF0000"/>
              </a:solidFill>
            </a:endParaRPr>
          </a:p>
        </p:txBody>
      </p:sp>
      <p:sp>
        <p:nvSpPr>
          <p:cNvPr id="24" name="文本框 23"/>
          <p:cNvSpPr txBox="1">
            <a:spLocks noChangeArrowheads="1"/>
          </p:cNvSpPr>
          <p:nvPr/>
        </p:nvSpPr>
        <p:spPr bwMode="auto">
          <a:xfrm>
            <a:off x="6300788" y="3660775"/>
            <a:ext cx="215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p:sp>
        <p:nvSpPr>
          <p:cNvPr id="25" name="文本框 24"/>
          <p:cNvSpPr txBox="1">
            <a:spLocks noChangeArrowheads="1"/>
          </p:cNvSpPr>
          <p:nvPr/>
        </p:nvSpPr>
        <p:spPr bwMode="auto">
          <a:xfrm>
            <a:off x="6453188" y="3897313"/>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4</a:t>
            </a:r>
            <a:endParaRPr lang="zh-CN" altLang="en-US" sz="1600" b="1">
              <a:solidFill>
                <a:srgbClr val="FF0000"/>
              </a:solidFill>
            </a:endParaRPr>
          </a:p>
        </p:txBody>
      </p:sp>
      <p:sp>
        <p:nvSpPr>
          <p:cNvPr id="26" name="文本框 25"/>
          <p:cNvSpPr txBox="1">
            <a:spLocks noChangeArrowheads="1"/>
          </p:cNvSpPr>
          <p:nvPr/>
        </p:nvSpPr>
        <p:spPr bwMode="auto">
          <a:xfrm>
            <a:off x="6084888" y="4186238"/>
            <a:ext cx="21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5</a:t>
            </a:r>
            <a:endParaRPr lang="zh-CN" altLang="en-US" sz="1600" b="1">
              <a:solidFill>
                <a:srgbClr val="FF0000"/>
              </a:solidFill>
            </a:endParaRPr>
          </a:p>
        </p:txBody>
      </p:sp>
      <p:sp>
        <p:nvSpPr>
          <p:cNvPr id="27" name="文本框 26"/>
          <p:cNvSpPr txBox="1">
            <a:spLocks noChangeArrowheads="1"/>
          </p:cNvSpPr>
          <p:nvPr/>
        </p:nvSpPr>
        <p:spPr bwMode="auto">
          <a:xfrm>
            <a:off x="5795963" y="4164013"/>
            <a:ext cx="21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6</a:t>
            </a:r>
            <a:endParaRPr lang="zh-CN" altLang="en-US" sz="1600" b="1">
              <a:solidFill>
                <a:srgbClr val="FF0000"/>
              </a:solidFill>
            </a:endParaRPr>
          </a:p>
        </p:txBody>
      </p:sp>
      <mc:AlternateContent xmlns:mc="http://schemas.openxmlformats.org/markup-compatibility/2006" xmlns:a14="http://schemas.microsoft.com/office/drawing/2010/main">
        <mc:Choice Requires="a14">
          <p:sp>
            <p:nvSpPr>
              <p:cNvPr id="28" name="TextBox 1"/>
              <p:cNvSpPr txBox="1"/>
              <p:nvPr/>
            </p:nvSpPr>
            <p:spPr>
              <a:xfrm>
                <a:off x="1753816" y="6346796"/>
                <a:ext cx="5256584" cy="369332"/>
              </a:xfrm>
              <a:prstGeom prst="rect">
                <a:avLst/>
              </a:prstGeom>
              <a:noFill/>
            </p:spPr>
            <p:txBody>
              <a:bodyPr wrap="square" rtlCol="0">
                <a:spAutoFit/>
              </a:bodyPr>
              <a:lstStyle/>
              <a:p>
                <a:pPr lvl="1" eaLnBrk="1" hangingPunct="1"/>
                <a:r>
                  <a:rPr lang="en-US" altLang="zh-CN" b="1" dirty="0"/>
                  <a:t>An example of adding shortcuts (</a:t>
                </a:r>
                <a14:m>
                  <m:oMath xmlns:m="http://schemas.openxmlformats.org/officeDocument/2006/math">
                    <m:r>
                      <a:rPr lang="en-US" altLang="zh-CN" b="1" i="1">
                        <a:latin typeface="Cambria Math"/>
                      </a:rPr>
                      <m:t>𝒏</m:t>
                    </m:r>
                    <m:r>
                      <a:rPr lang="en-US" altLang="zh-CN" b="1">
                        <a:latin typeface="Cambria Math"/>
                      </a:rPr>
                      <m:t>=</m:t>
                    </m:r>
                    <m:r>
                      <a:rPr lang="en-US" altLang="zh-CN" b="1" i="1">
                        <a:latin typeface="Cambria Math"/>
                      </a:rPr>
                      <m:t>𝟐</m:t>
                    </m:r>
                  </m:oMath>
                </a14:m>
                <a:r>
                  <a:rPr lang="en-US" altLang="zh-CN" b="1" dirty="0"/>
                  <a:t>).</a:t>
                </a:r>
                <a:endParaRPr lang="zh-CN" altLang="en-US" b="1" dirty="0"/>
              </a:p>
            </p:txBody>
          </p:sp>
        </mc:Choice>
        <mc:Fallback xmlns="">
          <p:sp>
            <p:nvSpPr>
              <p:cNvPr id="28" name="TextBox 1"/>
              <p:cNvSpPr txBox="1">
                <a:spLocks noRot="1" noChangeAspect="1" noMove="1" noResize="1" noEditPoints="1" noAdjustHandles="1" noChangeArrowheads="1" noChangeShapeType="1" noTextEdit="1"/>
              </p:cNvSpPr>
              <p:nvPr/>
            </p:nvSpPr>
            <p:spPr>
              <a:xfrm>
                <a:off x="1753816" y="6346796"/>
                <a:ext cx="5256584" cy="369332"/>
              </a:xfrm>
              <a:prstGeom prst="rect">
                <a:avLst/>
              </a:prstGeom>
              <a:blipFill rotWithShape="0">
                <a:blip r:embed="rId4"/>
                <a:stretch>
                  <a:fillRect t="-8197" r="-116" b="-24590"/>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Step 2.</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sp>
        <p:nvSpPr>
          <p:cNvPr id="28" name="右箭头 27"/>
          <p:cNvSpPr/>
          <p:nvPr/>
        </p:nvSpPr>
        <p:spPr>
          <a:xfrm>
            <a:off x="5292725" y="3105150"/>
            <a:ext cx="1150938" cy="647700"/>
          </a:xfrm>
          <a:prstGeom prst="rightArrow">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29" name="圆角矩形 28"/>
          <p:cNvSpPr/>
          <p:nvPr/>
        </p:nvSpPr>
        <p:spPr>
          <a:xfrm>
            <a:off x="6591300" y="2636838"/>
            <a:ext cx="2228850" cy="1458912"/>
          </a:xfrm>
          <a:prstGeom prst="roundRect">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sz="2400" b="1" i="1" dirty="0">
              <a:solidFill>
                <a:schemeClr val="tx1"/>
              </a:solidFill>
              <a:latin typeface="微软雅黑" panose="020B0503020204020204" pitchFamily="34" charset="-122"/>
              <a:ea typeface="微软雅黑" panose="020B0503020204020204" pitchFamily="34" charset="-122"/>
            </a:endParaRPr>
          </a:p>
        </p:txBody>
      </p:sp>
      <p:pic>
        <p:nvPicPr>
          <p:cNvPr id="30727" name="图片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12875"/>
            <a:ext cx="49339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31"/>
          <p:cNvSpPr txBox="1">
            <a:spLocks noRot="1" noChangeAspect="1" noMove="1" noResize="1" noEditPoints="1" noAdjustHandles="1" noChangeArrowheads="1" noChangeShapeType="1" noTextEdit="1"/>
          </p:cNvSpPr>
          <p:nvPr/>
        </p:nvSpPr>
        <p:spPr>
          <a:xfrm>
            <a:off x="6840760" y="2780928"/>
            <a:ext cx="1835696" cy="1235338"/>
          </a:xfrm>
          <a:prstGeom prst="rect">
            <a:avLst/>
          </a:prstGeom>
          <a:blipFill rotWithShape="0">
            <a:blip r:embed="rId4"/>
            <a:stretch>
              <a:fillRect l="-664" b="-493"/>
            </a:stretch>
          </a:blipFill>
        </p:spPr>
        <p:txBody>
          <a:bodyPr/>
          <a:lstStyle/>
          <a:p>
            <a:r>
              <a:rPr lang="zh-CN" altLang="en-US">
                <a:noFill/>
              </a:rPr>
              <a:t> </a:t>
            </a:r>
          </a:p>
        </p:txBody>
      </p:sp>
      <mc:AlternateContent xmlns:mc="http://schemas.openxmlformats.org/markup-compatibility/2006" xmlns:a14="http://schemas.microsoft.com/office/drawing/2010/main">
        <mc:Choice Requires="a14">
          <p:sp>
            <p:nvSpPr>
              <p:cNvPr id="2" name="矩形 1"/>
              <p:cNvSpPr/>
              <p:nvPr/>
            </p:nvSpPr>
            <p:spPr>
              <a:xfrm>
                <a:off x="152400" y="5643884"/>
                <a:ext cx="8762999" cy="1015663"/>
              </a:xfrm>
              <a:prstGeom prst="rect">
                <a:avLst/>
              </a:prstGeom>
            </p:spPr>
            <p:txBody>
              <a:bodyPr wrap="square">
                <a:spAutoFit/>
              </a:bodyPr>
              <a:lstStyle/>
              <a:p>
                <a:pPr marL="0" indent="0" algn="just">
                  <a:buNone/>
                </a:pPr>
                <a:r>
                  <a:rPr lang="en-US" altLang="zh-CN" sz="2000" b="1" dirty="0"/>
                  <a:t>Definition 2. </a:t>
                </a:r>
                <a:r>
                  <a:rPr lang="en-US" altLang="zh-CN" sz="2000" dirty="0"/>
                  <a:t>The </a:t>
                </a:r>
                <a:r>
                  <a:rPr lang="en-US" altLang="zh-CN" sz="2000" i="1" dirty="0">
                    <a:solidFill>
                      <a:srgbClr val="0000CC"/>
                    </a:solidFill>
                  </a:rPr>
                  <a:t>first importance degree </a:t>
                </a:r>
                <a14:m>
                  <m:oMath xmlns:m="http://schemas.openxmlformats.org/officeDocument/2006/math">
                    <m:r>
                      <a:rPr lang="en-US" altLang="zh-CN" sz="2000" b="1" i="1">
                        <a:solidFill>
                          <a:srgbClr val="0000CC"/>
                        </a:solidFill>
                        <a:latin typeface="Cambria Math" panose="02040503050406030204" pitchFamily="18" charset="0"/>
                      </a:rPr>
                      <m:t>𝑰𝑷𝑻</m:t>
                    </m:r>
                    <m:r>
                      <a:rPr lang="en-US" altLang="zh-CN" sz="2000" b="1" i="1">
                        <a:solidFill>
                          <a:srgbClr val="0000CC"/>
                        </a:solidFill>
                        <a:latin typeface="Cambria Math" panose="02040503050406030204" pitchFamily="18" charset="0"/>
                      </a:rPr>
                      <m:t>𝟏</m:t>
                    </m:r>
                  </m:oMath>
                </a14:m>
                <a:r>
                  <a:rPr lang="en-US" altLang="zh-CN" sz="2000" i="1" dirty="0">
                    <a:solidFill>
                      <a:srgbClr val="0000CC"/>
                    </a:solidFill>
                  </a:rPr>
                  <a:t> </a:t>
                </a:r>
                <a:r>
                  <a:rPr lang="en-US" altLang="zh-CN" sz="2000" dirty="0"/>
                  <a:t>of one neighbor </a:t>
                </a:r>
                <a:r>
                  <a:rPr lang="en-US" altLang="zh-CN" sz="2000" dirty="0">
                    <a:solidFill>
                      <a:srgbClr val="0000CC"/>
                    </a:solidFill>
                  </a:rPr>
                  <a:t>v</a:t>
                </a:r>
                <a:r>
                  <a:rPr lang="en-US" altLang="zh-CN" sz="2000" dirty="0"/>
                  <a:t> is its degree after staining</a:t>
                </a:r>
                <a:r>
                  <a:rPr lang="en-US" altLang="zh-CN" sz="2000" dirty="0" smtClean="0"/>
                  <a:t>. </a:t>
                </a:r>
                <a:endParaRPr lang="zh-CN" altLang="zh-CN" sz="2000" dirty="0" smtClean="0"/>
              </a:p>
              <a:p>
                <a:pPr marL="0" indent="0" algn="ctr">
                  <a:buNone/>
                </a:pPr>
                <a14:m>
                  <m:oMathPara xmlns:m="http://schemas.openxmlformats.org/officeDocument/2006/math">
                    <m:oMathParaPr>
                      <m:jc m:val="centerGroup"/>
                    </m:oMathParaPr>
                    <m:oMath xmlns:m="http://schemas.openxmlformats.org/officeDocument/2006/math">
                      <m:sSub>
                        <m:sSubPr>
                          <m:ctrlPr>
                            <a:rPr lang="zh-CN" altLang="zh-CN" sz="2000" i="1">
                              <a:latin typeface="Cambria Math"/>
                            </a:rPr>
                          </m:ctrlPr>
                        </m:sSubPr>
                        <m:e>
                          <m:r>
                            <a:rPr lang="en-US" altLang="zh-CN" sz="2000" b="1" i="1">
                              <a:latin typeface="Cambria Math" panose="02040503050406030204" pitchFamily="18" charset="0"/>
                            </a:rPr>
                            <m:t>𝑰𝑷𝑻</m:t>
                          </m:r>
                          <m:r>
                            <a:rPr lang="en-US" altLang="zh-CN" sz="2000" b="1" i="1">
                              <a:latin typeface="Cambria Math" panose="02040503050406030204" pitchFamily="18" charset="0"/>
                            </a:rPr>
                            <m:t>𝟏</m:t>
                          </m:r>
                        </m:e>
                        <m:sub>
                          <m:r>
                            <a:rPr lang="en-US" altLang="zh-CN" sz="2000" b="1" i="1">
                              <a:latin typeface="Cambria Math" panose="02040503050406030204" pitchFamily="18" charset="0"/>
                            </a:rPr>
                            <m:t>𝒗</m:t>
                          </m:r>
                        </m:sub>
                      </m:sSub>
                      <m:r>
                        <a:rPr lang="en-US" altLang="zh-CN" sz="2000" b="1">
                          <a:latin typeface="Cambria Math" panose="02040503050406030204" pitchFamily="18" charset="0"/>
                        </a:rPr>
                        <m:t>=</m:t>
                      </m:r>
                      <m:sSub>
                        <m:sSubPr>
                          <m:ctrlPr>
                            <a:rPr lang="zh-CN" altLang="zh-CN" sz="2000" i="1">
                              <a:latin typeface="Cambria Math"/>
                            </a:rPr>
                          </m:ctrlPr>
                        </m:sSubPr>
                        <m:e>
                          <m:r>
                            <a:rPr lang="en-US" altLang="zh-CN" sz="2000" b="1" i="1">
                              <a:latin typeface="Cambria Math" panose="02040503050406030204" pitchFamily="18" charset="0"/>
                            </a:rPr>
                            <m:t>𝑺𝒅𝒆𝒈</m:t>
                          </m:r>
                        </m:e>
                        <m:sub>
                          <m:r>
                            <a:rPr lang="en-US" altLang="zh-CN" sz="2000" b="1" i="1">
                              <a:latin typeface="Cambria Math" panose="02040503050406030204" pitchFamily="18" charset="0"/>
                            </a:rPr>
                            <m:t>𝒗</m:t>
                          </m:r>
                        </m:sub>
                      </m:sSub>
                    </m:oMath>
                  </m:oMathPara>
                </a14:m>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152400" y="5643884"/>
                <a:ext cx="8762999" cy="1015663"/>
              </a:xfrm>
              <a:prstGeom prst="rect">
                <a:avLst/>
              </a:prstGeom>
              <a:blipFill rotWithShape="0">
                <a:blip r:embed="rId5"/>
                <a:stretch>
                  <a:fillRect l="-696" t="-3614" r="-696" b="-6627"/>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28600" y="1676400"/>
            <a:ext cx="8915400" cy="3962400"/>
          </a:xfrm>
        </p:spPr>
        <p:txBody>
          <a:bodyPr/>
          <a:lstStyle/>
          <a:p>
            <a:pPr>
              <a:lnSpc>
                <a:spcPct val="150000"/>
              </a:lnSpc>
              <a:buFont typeface="Wingdings" panose="05000000000000000000" pitchFamily="2" charset="2"/>
              <a:buChar char="u"/>
              <a:defRPr/>
            </a:pPr>
            <a:r>
              <a:rPr lang="en-US" altLang="zh-CN" sz="3200" dirty="0">
                <a:effectLst>
                  <a:outerShdw blurRad="38100" dist="38100" dir="2700000" algn="tl">
                    <a:srgbClr val="000000">
                      <a:alpha val="43137"/>
                    </a:srgbClr>
                  </a:outerShdw>
                </a:effectLst>
                <a:ea typeface="微软雅黑" pitchFamily="34" charset="-122"/>
              </a:rPr>
              <a:t>Background and </a:t>
            </a:r>
            <a:r>
              <a:rPr lang="en-US" altLang="zh-CN" sz="3200" dirty="0" smtClean="0">
                <a:effectLst>
                  <a:outerShdw blurRad="38100" dist="38100" dir="2700000" algn="tl">
                    <a:srgbClr val="000000">
                      <a:alpha val="43137"/>
                    </a:srgbClr>
                  </a:outerShdw>
                </a:effectLst>
                <a:ea typeface="微软雅黑" pitchFamily="34" charset="-122"/>
              </a:rPr>
              <a:t>Motivation</a:t>
            </a:r>
            <a:r>
              <a:rPr lang="zh-CN" altLang="en-US" sz="3200" dirty="0" smtClean="0">
                <a:effectLst>
                  <a:outerShdw blurRad="38100" dist="38100" dir="2700000" algn="tl">
                    <a:srgbClr val="000000">
                      <a:alpha val="43137"/>
                    </a:srgbClr>
                  </a:outerShdw>
                </a:effectLst>
                <a:ea typeface="微软雅黑" pitchFamily="34" charset="-122"/>
              </a:rPr>
              <a:t> </a:t>
            </a:r>
            <a:endParaRPr lang="en-US" altLang="zh-CN" sz="3200" dirty="0" smtClean="0">
              <a:effectLst>
                <a:outerShdw blurRad="38100" dist="38100" dir="2700000" algn="tl">
                  <a:srgbClr val="000000">
                    <a:alpha val="43137"/>
                  </a:srgbClr>
                </a:outerShdw>
              </a:effectLst>
              <a:ea typeface="微软雅黑" pitchFamily="34" charset="-122"/>
            </a:endParaRPr>
          </a:p>
          <a:p>
            <a:pPr>
              <a:lnSpc>
                <a:spcPct val="150000"/>
              </a:lnSpc>
              <a:buFont typeface="Wingdings" panose="05000000000000000000" pitchFamily="2" charset="2"/>
              <a:buChar char="u"/>
              <a:defRPr/>
            </a:pPr>
            <a:r>
              <a:rPr lang="en-US" altLang="zh-CN" sz="3200" dirty="0">
                <a:effectLst>
                  <a:outerShdw blurRad="38100" dist="38100" dir="2700000" algn="tl">
                    <a:srgbClr val="000000">
                      <a:alpha val="43137"/>
                    </a:srgbClr>
                  </a:outerShdw>
                </a:effectLst>
                <a:ea typeface="微软雅黑" pitchFamily="34" charset="-122"/>
              </a:rPr>
              <a:t>Greedy Model with Small World</a:t>
            </a:r>
            <a:endParaRPr lang="zh-CN" altLang="en-US" sz="3200" dirty="0">
              <a:effectLst>
                <a:outerShdw blurRad="38100" dist="38100" dir="2700000" algn="tl">
                  <a:srgbClr val="000000">
                    <a:alpha val="43137"/>
                  </a:srgbClr>
                </a:outerShdw>
              </a:effectLst>
              <a:ea typeface="微软雅黑" pitchFamily="34" charset="-122"/>
            </a:endParaRPr>
          </a:p>
          <a:p>
            <a:pPr>
              <a:lnSpc>
                <a:spcPct val="150000"/>
              </a:lnSpc>
              <a:buFont typeface="Wingdings" panose="05000000000000000000" pitchFamily="2" charset="2"/>
              <a:buChar char="u"/>
              <a:defRPr/>
            </a:pPr>
            <a:r>
              <a:rPr lang="en-US" altLang="zh-CN" sz="3200" dirty="0">
                <a:effectLst>
                  <a:outerShdw blurRad="38100" dist="38100" dir="2700000" algn="tl">
                    <a:srgbClr val="000000">
                      <a:alpha val="43137"/>
                    </a:srgbClr>
                  </a:outerShdw>
                </a:effectLst>
                <a:ea typeface="微软雅黑" pitchFamily="34" charset="-122"/>
              </a:rPr>
              <a:t>Simulation Results</a:t>
            </a:r>
          </a:p>
          <a:p>
            <a:pPr>
              <a:lnSpc>
                <a:spcPct val="150000"/>
              </a:lnSpc>
              <a:buFont typeface="Wingdings" panose="05000000000000000000" pitchFamily="2" charset="2"/>
              <a:buChar char="u"/>
              <a:defRPr/>
            </a:pPr>
            <a:r>
              <a:rPr lang="en-US" altLang="zh-CN" sz="3200" dirty="0">
                <a:effectLst>
                  <a:outerShdw blurRad="38100" dist="38100" dir="2700000" algn="tl">
                    <a:srgbClr val="000000">
                      <a:alpha val="43137"/>
                    </a:srgbClr>
                  </a:outerShdw>
                </a:effectLst>
                <a:ea typeface="微软雅黑" pitchFamily="34" charset="-122"/>
              </a:rPr>
              <a:t>Conclusion</a:t>
            </a:r>
            <a:r>
              <a:rPr lang="zh-CN" altLang="en-US" sz="3200" dirty="0">
                <a:effectLst>
                  <a:outerShdw blurRad="38100" dist="38100" dir="2700000" algn="tl">
                    <a:srgbClr val="000000">
                      <a:alpha val="43137"/>
                    </a:srgbClr>
                  </a:outerShdw>
                </a:effectLst>
                <a:ea typeface="微软雅黑" pitchFamily="34" charset="-122"/>
              </a:rPr>
              <a:t> </a:t>
            </a:r>
          </a:p>
          <a:p>
            <a:pPr marL="0" indent="0" algn="ctr">
              <a:buFont typeface="Wingdings" panose="05000000000000000000" pitchFamily="2" charset="2"/>
              <a:buNone/>
              <a:defRPr/>
            </a:pPr>
            <a:endParaRPr lang="zh-CN" altLang="en-US" sz="2800" dirty="0">
              <a:solidFill>
                <a:schemeClr val="bg1"/>
              </a:solidFill>
              <a:effectLst>
                <a:outerShdw blurRad="38100" dist="38100" dir="2700000" algn="tl">
                  <a:srgbClr val="000000">
                    <a:alpha val="43137"/>
                  </a:srgbClr>
                </a:outerShdw>
              </a:effectLst>
              <a:ea typeface="微软雅黑" pitchFamily="34" charset="-122"/>
            </a:endParaRPr>
          </a:p>
          <a:p>
            <a:pPr marL="0" indent="0" algn="ctr">
              <a:buFont typeface="Wingdings" panose="05000000000000000000" pitchFamily="2" charset="2"/>
              <a:buNone/>
              <a:defRPr/>
            </a:pPr>
            <a:endParaRPr lang="zh-CN" altLang="zh-CN" sz="2800" dirty="0">
              <a:effectLst>
                <a:outerShdw blurRad="38100" dist="38100" dir="2700000" algn="tl">
                  <a:srgbClr val="000000">
                    <a:alpha val="43137"/>
                  </a:srgbClr>
                </a:outerShdw>
              </a:effectLst>
              <a:ea typeface="微软雅黑" pitchFamily="34" charset="-122"/>
            </a:endParaRPr>
          </a:p>
        </p:txBody>
      </p:sp>
      <p:sp>
        <p:nvSpPr>
          <p:cNvPr id="5123" name="Rectangle 5"/>
          <p:cNvSpPr>
            <a:spLocks noGrp="1" noChangeArrowheads="1"/>
          </p:cNvSpPr>
          <p:nvPr>
            <p:ph type="title"/>
          </p:nvPr>
        </p:nvSpPr>
        <p:spPr/>
        <p:txBody>
          <a:bodyPr/>
          <a:lstStyle/>
          <a:p>
            <a:pPr eaLnBrk="1" hangingPunct="1"/>
            <a:r>
              <a:rPr lang="en-US" altLang="zh-CN" sz="4000" smtClean="0">
                <a:solidFill>
                  <a:srgbClr val="FF0000"/>
                </a:solidFill>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Step 3.</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pic>
        <p:nvPicPr>
          <p:cNvPr id="32773" name="图片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8388"/>
            <a:ext cx="6237288"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28"/>
          <p:cNvSpPr txBox="1">
            <a:spLocks noChangeArrowheads="1"/>
          </p:cNvSpPr>
          <p:nvPr/>
        </p:nvSpPr>
        <p:spPr bwMode="auto">
          <a:xfrm>
            <a:off x="5092700" y="1428750"/>
            <a:ext cx="215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2</a:t>
            </a:r>
            <a:endParaRPr lang="zh-CN" altLang="en-US" sz="1600" b="1">
              <a:solidFill>
                <a:srgbClr val="FF0000"/>
              </a:solidFill>
            </a:endParaRPr>
          </a:p>
        </p:txBody>
      </p:sp>
      <p:sp>
        <p:nvSpPr>
          <p:cNvPr id="30" name="文本框 29"/>
          <p:cNvSpPr txBox="1">
            <a:spLocks noChangeArrowheads="1"/>
          </p:cNvSpPr>
          <p:nvPr/>
        </p:nvSpPr>
        <p:spPr bwMode="auto">
          <a:xfrm>
            <a:off x="5668963" y="1520825"/>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2</a:t>
            </a:r>
            <a:endParaRPr lang="zh-CN" altLang="en-US" sz="1600" b="1">
              <a:solidFill>
                <a:srgbClr val="FF0000"/>
              </a:solidFill>
            </a:endParaRPr>
          </a:p>
        </p:txBody>
      </p:sp>
      <p:sp>
        <p:nvSpPr>
          <p:cNvPr id="31" name="文本框 30"/>
          <p:cNvSpPr txBox="1">
            <a:spLocks noChangeArrowheads="1"/>
          </p:cNvSpPr>
          <p:nvPr/>
        </p:nvSpPr>
        <p:spPr bwMode="auto">
          <a:xfrm>
            <a:off x="5740400" y="1954213"/>
            <a:ext cx="21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4</a:t>
            </a:r>
            <a:endParaRPr lang="zh-CN" altLang="en-US" sz="1600" b="1">
              <a:solidFill>
                <a:srgbClr val="FF0000"/>
              </a:solidFill>
            </a:endParaRPr>
          </a:p>
        </p:txBody>
      </p:sp>
      <p:sp>
        <p:nvSpPr>
          <p:cNvPr id="32" name="文本框 31"/>
          <p:cNvSpPr txBox="1">
            <a:spLocks noChangeArrowheads="1"/>
          </p:cNvSpPr>
          <p:nvPr/>
        </p:nvSpPr>
        <p:spPr bwMode="auto">
          <a:xfrm>
            <a:off x="5524500" y="2312988"/>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p:sp>
        <p:nvSpPr>
          <p:cNvPr id="33" name="文本框 32"/>
          <p:cNvSpPr txBox="1">
            <a:spLocks noChangeArrowheads="1"/>
          </p:cNvSpPr>
          <p:nvPr/>
        </p:nvSpPr>
        <p:spPr bwMode="auto">
          <a:xfrm>
            <a:off x="5237163" y="2220913"/>
            <a:ext cx="21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p:sp>
        <p:nvSpPr>
          <p:cNvPr id="34" name="文本框 33"/>
          <p:cNvSpPr txBox="1">
            <a:spLocks noChangeArrowheads="1"/>
          </p:cNvSpPr>
          <p:nvPr/>
        </p:nvSpPr>
        <p:spPr bwMode="auto">
          <a:xfrm>
            <a:off x="4732338" y="1881188"/>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p:sp>
        <p:nvSpPr>
          <p:cNvPr id="35" name="文本框 34"/>
          <p:cNvSpPr txBox="1">
            <a:spLocks noChangeArrowheads="1"/>
          </p:cNvSpPr>
          <p:nvPr/>
        </p:nvSpPr>
        <p:spPr bwMode="auto">
          <a:xfrm>
            <a:off x="4300538" y="2292350"/>
            <a:ext cx="215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4</a:t>
            </a:r>
            <a:endParaRPr lang="zh-CN" altLang="en-US" sz="1600" b="1">
              <a:solidFill>
                <a:srgbClr val="FF0000"/>
              </a:solidFill>
            </a:endParaRPr>
          </a:p>
        </p:txBody>
      </p:sp>
      <p:sp>
        <p:nvSpPr>
          <p:cNvPr id="36" name="文本框 35"/>
          <p:cNvSpPr txBox="1">
            <a:spLocks noChangeArrowheads="1"/>
          </p:cNvSpPr>
          <p:nvPr/>
        </p:nvSpPr>
        <p:spPr bwMode="auto">
          <a:xfrm>
            <a:off x="4805363" y="2579688"/>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4</a:t>
            </a:r>
            <a:endParaRPr lang="zh-CN" altLang="en-US" sz="1600" b="1">
              <a:solidFill>
                <a:srgbClr val="FF0000"/>
              </a:solidFill>
            </a:endParaRPr>
          </a:p>
        </p:txBody>
      </p:sp>
      <p:sp>
        <p:nvSpPr>
          <p:cNvPr id="37" name="文本框 36"/>
          <p:cNvSpPr txBox="1">
            <a:spLocks noChangeArrowheads="1"/>
          </p:cNvSpPr>
          <p:nvPr/>
        </p:nvSpPr>
        <p:spPr bwMode="auto">
          <a:xfrm>
            <a:off x="4948238" y="3321050"/>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4</a:t>
            </a:r>
            <a:endParaRPr lang="zh-CN" altLang="en-US" sz="1600" b="1">
              <a:solidFill>
                <a:srgbClr val="FF0000"/>
              </a:solidFill>
            </a:endParaRPr>
          </a:p>
        </p:txBody>
      </p:sp>
      <p:sp>
        <p:nvSpPr>
          <p:cNvPr id="38" name="文本框 37"/>
          <p:cNvSpPr txBox="1">
            <a:spLocks noChangeArrowheads="1"/>
          </p:cNvSpPr>
          <p:nvPr/>
        </p:nvSpPr>
        <p:spPr bwMode="auto">
          <a:xfrm>
            <a:off x="4660900" y="3516313"/>
            <a:ext cx="21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p:sp>
        <p:nvSpPr>
          <p:cNvPr id="39" name="文本框 38"/>
          <p:cNvSpPr txBox="1">
            <a:spLocks noChangeArrowheads="1"/>
          </p:cNvSpPr>
          <p:nvPr/>
        </p:nvSpPr>
        <p:spPr bwMode="auto">
          <a:xfrm>
            <a:off x="4156075" y="3249613"/>
            <a:ext cx="217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p:sp>
        <p:nvSpPr>
          <p:cNvPr id="40" name="文本框 39"/>
          <p:cNvSpPr txBox="1">
            <a:spLocks noChangeArrowheads="1"/>
          </p:cNvSpPr>
          <p:nvPr/>
        </p:nvSpPr>
        <p:spPr bwMode="auto">
          <a:xfrm>
            <a:off x="3868738" y="2673350"/>
            <a:ext cx="215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p:sp>
        <p:nvSpPr>
          <p:cNvPr id="41" name="文本框 40"/>
          <p:cNvSpPr txBox="1">
            <a:spLocks noChangeArrowheads="1"/>
          </p:cNvSpPr>
          <p:nvPr/>
        </p:nvSpPr>
        <p:spPr bwMode="auto">
          <a:xfrm>
            <a:off x="5740400" y="4019550"/>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p:sp>
        <p:nvSpPr>
          <p:cNvPr id="42" name="文本框 41"/>
          <p:cNvSpPr txBox="1">
            <a:spLocks noChangeArrowheads="1"/>
          </p:cNvSpPr>
          <p:nvPr/>
        </p:nvSpPr>
        <p:spPr bwMode="auto">
          <a:xfrm>
            <a:off x="5740400" y="3321050"/>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5</a:t>
            </a:r>
            <a:endParaRPr lang="zh-CN" altLang="en-US" sz="1600" b="1">
              <a:solidFill>
                <a:srgbClr val="FF0000"/>
              </a:solidFill>
            </a:endParaRPr>
          </a:p>
        </p:txBody>
      </p:sp>
      <p:sp>
        <p:nvSpPr>
          <p:cNvPr id="43" name="文本框 42"/>
          <p:cNvSpPr txBox="1">
            <a:spLocks noChangeArrowheads="1"/>
          </p:cNvSpPr>
          <p:nvPr/>
        </p:nvSpPr>
        <p:spPr bwMode="auto">
          <a:xfrm>
            <a:off x="6389688" y="3516313"/>
            <a:ext cx="21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4</a:t>
            </a:r>
            <a:endParaRPr lang="zh-CN" altLang="en-US" sz="1600" b="1">
              <a:solidFill>
                <a:srgbClr val="FF0000"/>
              </a:solidFill>
            </a:endParaRPr>
          </a:p>
        </p:txBody>
      </p:sp>
      <p:sp>
        <p:nvSpPr>
          <p:cNvPr id="44" name="文本框 43"/>
          <p:cNvSpPr txBox="1">
            <a:spLocks noChangeArrowheads="1"/>
          </p:cNvSpPr>
          <p:nvPr/>
        </p:nvSpPr>
        <p:spPr bwMode="auto">
          <a:xfrm>
            <a:off x="6605588" y="4019550"/>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p:sp>
        <p:nvSpPr>
          <p:cNvPr id="45" name="文本框 44"/>
          <p:cNvSpPr txBox="1">
            <a:spLocks noChangeArrowheads="1"/>
          </p:cNvSpPr>
          <p:nvPr/>
        </p:nvSpPr>
        <p:spPr bwMode="auto">
          <a:xfrm>
            <a:off x="6100763" y="4379913"/>
            <a:ext cx="215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solidFill>
                  <a:srgbClr val="FF0000"/>
                </a:solidFill>
              </a:rPr>
              <a:t>3</a:t>
            </a:r>
            <a:endParaRPr lang="zh-CN" altLang="en-US" sz="1600" b="1">
              <a:solidFill>
                <a:srgbClr val="FF0000"/>
              </a:solidFill>
            </a:endParaRPr>
          </a:p>
        </p:txBody>
      </p:sp>
      <mc:AlternateContent xmlns:mc="http://schemas.openxmlformats.org/markup-compatibility/2006" xmlns:a14="http://schemas.microsoft.com/office/drawing/2010/main">
        <mc:Choice Requires="a14">
          <p:sp>
            <p:nvSpPr>
              <p:cNvPr id="23" name="TextBox 1"/>
              <p:cNvSpPr txBox="1"/>
              <p:nvPr/>
            </p:nvSpPr>
            <p:spPr>
              <a:xfrm>
                <a:off x="1753816" y="6346796"/>
                <a:ext cx="5256584" cy="369332"/>
              </a:xfrm>
              <a:prstGeom prst="rect">
                <a:avLst/>
              </a:prstGeom>
              <a:noFill/>
            </p:spPr>
            <p:txBody>
              <a:bodyPr wrap="square" rtlCol="0">
                <a:spAutoFit/>
              </a:bodyPr>
              <a:lstStyle/>
              <a:p>
                <a:pPr lvl="1" eaLnBrk="1" hangingPunct="1"/>
                <a:r>
                  <a:rPr lang="en-US" altLang="zh-CN" b="1" dirty="0"/>
                  <a:t>An example of adding shortcuts (</a:t>
                </a:r>
                <a14:m>
                  <m:oMath xmlns:m="http://schemas.openxmlformats.org/officeDocument/2006/math">
                    <m:r>
                      <a:rPr lang="en-US" altLang="zh-CN" b="1" i="1">
                        <a:latin typeface="Cambria Math"/>
                      </a:rPr>
                      <m:t>𝒏</m:t>
                    </m:r>
                    <m:r>
                      <a:rPr lang="en-US" altLang="zh-CN" b="1">
                        <a:latin typeface="Cambria Math"/>
                      </a:rPr>
                      <m:t>=</m:t>
                    </m:r>
                    <m:r>
                      <a:rPr lang="en-US" altLang="zh-CN" b="1" i="1">
                        <a:latin typeface="Cambria Math"/>
                      </a:rPr>
                      <m:t>𝟐</m:t>
                    </m:r>
                  </m:oMath>
                </a14:m>
                <a:r>
                  <a:rPr lang="en-US" altLang="zh-CN" b="1" dirty="0"/>
                  <a:t>).</a:t>
                </a:r>
                <a:endParaRPr lang="zh-CN" altLang="en-US" b="1" dirty="0"/>
              </a:p>
            </p:txBody>
          </p:sp>
        </mc:Choice>
        <mc:Fallback xmlns="">
          <p:sp>
            <p:nvSpPr>
              <p:cNvPr id="23" name="TextBox 1"/>
              <p:cNvSpPr txBox="1">
                <a:spLocks noRot="1" noChangeAspect="1" noMove="1" noResize="1" noEditPoints="1" noAdjustHandles="1" noChangeArrowheads="1" noChangeShapeType="1" noTextEdit="1"/>
              </p:cNvSpPr>
              <p:nvPr/>
            </p:nvSpPr>
            <p:spPr>
              <a:xfrm>
                <a:off x="1753816" y="6346796"/>
                <a:ext cx="5256584" cy="369332"/>
              </a:xfrm>
              <a:prstGeom prst="rect">
                <a:avLst/>
              </a:prstGeom>
              <a:blipFill rotWithShape="0">
                <a:blip r:embed="rId4"/>
                <a:stretch>
                  <a:fillRect t="-8197" r="-116" b="-24590"/>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Step 3.</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sp>
        <p:nvSpPr>
          <p:cNvPr id="59" name="右箭头 58"/>
          <p:cNvSpPr/>
          <p:nvPr/>
        </p:nvSpPr>
        <p:spPr>
          <a:xfrm>
            <a:off x="5292725" y="3105150"/>
            <a:ext cx="1150938" cy="647700"/>
          </a:xfrm>
          <a:prstGeom prst="rightArrow">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60" name="圆角矩形 59"/>
          <p:cNvSpPr/>
          <p:nvPr/>
        </p:nvSpPr>
        <p:spPr>
          <a:xfrm>
            <a:off x="6591300" y="2636838"/>
            <a:ext cx="2228850" cy="1458912"/>
          </a:xfrm>
          <a:prstGeom prst="roundRect">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sz="2400" b="1" i="1" dirty="0">
              <a:solidFill>
                <a:schemeClr val="tx1"/>
              </a:solidFill>
              <a:latin typeface="微软雅黑" panose="020B0503020204020204" pitchFamily="34" charset="-122"/>
              <a:ea typeface="微软雅黑" panose="020B0503020204020204" pitchFamily="34" charset="-122"/>
            </a:endParaRPr>
          </a:p>
        </p:txBody>
      </p:sp>
      <p:pic>
        <p:nvPicPr>
          <p:cNvPr id="34823" name="图片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12875"/>
            <a:ext cx="496252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文本框 62"/>
          <p:cNvSpPr txBox="1">
            <a:spLocks noRot="1" noChangeAspect="1" noMove="1" noResize="1" noEditPoints="1" noAdjustHandles="1" noChangeArrowheads="1" noChangeShapeType="1" noTextEdit="1"/>
          </p:cNvSpPr>
          <p:nvPr/>
        </p:nvSpPr>
        <p:spPr>
          <a:xfrm>
            <a:off x="6804248" y="2708920"/>
            <a:ext cx="1835696" cy="1235338"/>
          </a:xfrm>
          <a:prstGeom prst="rect">
            <a:avLst/>
          </a:prstGeom>
          <a:blipFill rotWithShape="0">
            <a:blip r:embed="rId4"/>
            <a:stretch>
              <a:fillRect l="-664" b="-493"/>
            </a:stretch>
          </a:blipFill>
        </p:spPr>
        <p:txBody>
          <a:bodyPr/>
          <a:lstStyle/>
          <a:p>
            <a:r>
              <a:rPr lang="zh-CN" altLang="en-US">
                <a:noFill/>
              </a:rPr>
              <a:t> </a:t>
            </a:r>
          </a:p>
        </p:txBody>
      </p:sp>
      <mc:AlternateContent xmlns:mc="http://schemas.openxmlformats.org/markup-compatibility/2006" xmlns:a14="http://schemas.microsoft.com/office/drawing/2010/main">
        <mc:Choice Requires="a14">
          <p:sp>
            <p:nvSpPr>
              <p:cNvPr id="2" name="矩形 1"/>
              <p:cNvSpPr/>
              <p:nvPr/>
            </p:nvSpPr>
            <p:spPr>
              <a:xfrm>
                <a:off x="179388" y="5638800"/>
                <a:ext cx="8964612" cy="1314655"/>
              </a:xfrm>
              <a:prstGeom prst="rect">
                <a:avLst/>
              </a:prstGeom>
            </p:spPr>
            <p:txBody>
              <a:bodyPr wrap="square">
                <a:spAutoFit/>
              </a:bodyPr>
              <a:lstStyle/>
              <a:p>
                <a:pPr marL="0" indent="0" algn="just">
                  <a:buNone/>
                </a:pPr>
                <a:r>
                  <a:rPr lang="en-US" altLang="zh-CN" sz="2000" b="1" dirty="0"/>
                  <a:t>Definition 3. </a:t>
                </a:r>
                <a:r>
                  <a:rPr lang="en-US" altLang="zh-CN" sz="2000" dirty="0"/>
                  <a:t>The </a:t>
                </a:r>
                <a:r>
                  <a:rPr lang="en-US" altLang="zh-CN" sz="2000" i="1" dirty="0">
                    <a:solidFill>
                      <a:srgbClr val="0000CC"/>
                    </a:solidFill>
                  </a:rPr>
                  <a:t>second importance degree </a:t>
                </a:r>
                <a14:m>
                  <m:oMath xmlns:m="http://schemas.openxmlformats.org/officeDocument/2006/math">
                    <m:r>
                      <a:rPr lang="en-US" altLang="zh-CN" sz="2000" b="1" i="1">
                        <a:solidFill>
                          <a:srgbClr val="0000CC"/>
                        </a:solidFill>
                        <a:latin typeface="Cambria Math" panose="02040503050406030204" pitchFamily="18" charset="0"/>
                      </a:rPr>
                      <m:t>𝑰𝑷𝑻</m:t>
                    </m:r>
                    <m:r>
                      <a:rPr lang="en-US" altLang="zh-CN" sz="2000" b="1" i="1">
                        <a:solidFill>
                          <a:srgbClr val="0000CC"/>
                        </a:solidFill>
                        <a:latin typeface="Cambria Math" panose="02040503050406030204" pitchFamily="18" charset="0"/>
                      </a:rPr>
                      <m:t>𝟐</m:t>
                    </m:r>
                  </m:oMath>
                </a14:m>
                <a:r>
                  <a:rPr lang="en-US" altLang="zh-CN" sz="2000" i="1" dirty="0">
                    <a:solidFill>
                      <a:srgbClr val="0000CC"/>
                    </a:solidFill>
                  </a:rPr>
                  <a:t> </a:t>
                </a:r>
                <a:r>
                  <a:rPr lang="en-US" altLang="zh-CN" sz="2000" dirty="0"/>
                  <a:t>of one neighbor </a:t>
                </a:r>
                <a:r>
                  <a:rPr lang="en-US" altLang="zh-CN" sz="2000" dirty="0">
                    <a:solidFill>
                      <a:srgbClr val="0000CC"/>
                    </a:solidFill>
                  </a:rPr>
                  <a:t>v</a:t>
                </a:r>
                <a:r>
                  <a:rPr lang="en-US" altLang="zh-CN" sz="2000" dirty="0"/>
                  <a:t> with </a:t>
                </a:r>
                <a14:m>
                  <m:oMath xmlns:m="http://schemas.openxmlformats.org/officeDocument/2006/math">
                    <m:sSub>
                      <m:sSubPr>
                        <m:ctrlPr>
                          <a:rPr lang="zh-CN" altLang="zh-CN" sz="2000" i="1">
                            <a:latin typeface="Cambria Math"/>
                          </a:rPr>
                        </m:ctrlPr>
                      </m:sSubPr>
                      <m:e>
                        <m:r>
                          <a:rPr lang="en-US" altLang="zh-CN" sz="2000" b="1" i="1">
                            <a:latin typeface="Cambria Math" panose="02040503050406030204" pitchFamily="18" charset="0"/>
                          </a:rPr>
                          <m:t>𝒌</m:t>
                        </m:r>
                      </m:e>
                      <m:sub>
                        <m:r>
                          <a:rPr lang="en-US" altLang="zh-CN" sz="2000" b="1" i="1">
                            <a:latin typeface="Cambria Math" panose="02040503050406030204" pitchFamily="18" charset="0"/>
                          </a:rPr>
                          <m:t>𝒗</m:t>
                        </m:r>
                      </m:sub>
                    </m:sSub>
                  </m:oMath>
                </a14:m>
                <a:r>
                  <a:rPr lang="en-US" altLang="zh-CN" sz="2000" dirty="0"/>
                  <a:t> regular neighbors is the sum of </a:t>
                </a:r>
                <a14:m>
                  <m:oMath xmlns:m="http://schemas.openxmlformats.org/officeDocument/2006/math">
                    <m:sSub>
                      <m:sSubPr>
                        <m:ctrlPr>
                          <a:rPr lang="zh-CN" altLang="zh-CN" sz="2000" i="1">
                            <a:latin typeface="Cambria Math"/>
                          </a:rPr>
                        </m:ctrlPr>
                      </m:sSubPr>
                      <m:e>
                        <m:r>
                          <a:rPr lang="en-US" altLang="zh-CN" sz="2000" b="1" i="1">
                            <a:latin typeface="Cambria Math" panose="02040503050406030204" pitchFamily="18" charset="0"/>
                          </a:rPr>
                          <m:t>𝒌</m:t>
                        </m:r>
                      </m:e>
                      <m:sub>
                        <m:r>
                          <a:rPr lang="en-US" altLang="zh-CN" sz="2000" b="1" i="1">
                            <a:latin typeface="Cambria Math" panose="02040503050406030204" pitchFamily="18" charset="0"/>
                          </a:rPr>
                          <m:t>𝒗</m:t>
                        </m:r>
                      </m:sub>
                    </m:sSub>
                  </m:oMath>
                </a14:m>
                <a:r>
                  <a:rPr lang="en-US" altLang="zh-CN" sz="2000" dirty="0"/>
                  <a:t> neighbors’ </a:t>
                </a:r>
                <a14:m>
                  <m:oMath xmlns:m="http://schemas.openxmlformats.org/officeDocument/2006/math">
                    <m:r>
                      <a:rPr lang="en-US" altLang="zh-CN" sz="2000" b="1" i="1">
                        <a:latin typeface="Cambria Math" panose="02040503050406030204" pitchFamily="18" charset="0"/>
                      </a:rPr>
                      <m:t>𝑰𝑷𝑻</m:t>
                    </m:r>
                    <m:r>
                      <a:rPr lang="en-US" altLang="zh-CN" sz="2000" b="1" i="1">
                        <a:latin typeface="Cambria Math" panose="02040503050406030204" pitchFamily="18" charset="0"/>
                      </a:rPr>
                      <m:t>𝟏</m:t>
                    </m:r>
                  </m:oMath>
                </a14:m>
                <a:r>
                  <a:rPr lang="en-US" altLang="zh-CN" sz="2000" dirty="0"/>
                  <a:t>.</a:t>
                </a:r>
                <a:endParaRPr lang="zh-CN" altLang="zh-CN" sz="2000" dirty="0"/>
              </a:p>
              <a:p>
                <a:pPr marL="0" indent="0" algn="r">
                  <a:buNone/>
                </a:pPr>
                <a14:m>
                  <m:oMathPara xmlns:m="http://schemas.openxmlformats.org/officeDocument/2006/math">
                    <m:oMathParaPr>
                      <m:jc m:val="centerGroup"/>
                    </m:oMathParaPr>
                    <m:oMath xmlns:m="http://schemas.openxmlformats.org/officeDocument/2006/math">
                      <m:sSub>
                        <m:sSubPr>
                          <m:ctrlPr>
                            <a:rPr lang="zh-CN" altLang="zh-CN" sz="2000" i="1">
                              <a:latin typeface="Cambria Math"/>
                            </a:rPr>
                          </m:ctrlPr>
                        </m:sSubPr>
                        <m:e>
                          <m:r>
                            <a:rPr lang="en-US" altLang="zh-CN" sz="2000" b="1" i="1">
                              <a:latin typeface="Cambria Math" panose="02040503050406030204" pitchFamily="18" charset="0"/>
                            </a:rPr>
                            <m:t>𝑰𝑷𝑻</m:t>
                          </m:r>
                          <m:r>
                            <a:rPr lang="en-US" altLang="zh-CN" sz="2000" b="1" i="1">
                              <a:latin typeface="Cambria Math" panose="02040503050406030204" pitchFamily="18" charset="0"/>
                            </a:rPr>
                            <m:t>𝟐</m:t>
                          </m:r>
                        </m:e>
                        <m:sub>
                          <m:r>
                            <a:rPr lang="en-US" altLang="zh-CN" sz="2000" b="1" i="1">
                              <a:latin typeface="Cambria Math" panose="02040503050406030204" pitchFamily="18" charset="0"/>
                            </a:rPr>
                            <m:t>𝒗</m:t>
                          </m:r>
                        </m:sub>
                      </m:sSub>
                      <m:r>
                        <a:rPr lang="en-US" altLang="zh-CN" sz="2000" b="1">
                          <a:latin typeface="Cambria Math" panose="02040503050406030204" pitchFamily="18" charset="0"/>
                        </a:rPr>
                        <m:t>=</m:t>
                      </m:r>
                      <m:nary>
                        <m:naryPr>
                          <m:chr m:val="∑"/>
                          <m:limLoc m:val="subSup"/>
                          <m:supHide m:val="on"/>
                          <m:ctrlPr>
                            <a:rPr lang="zh-CN" altLang="zh-CN" sz="2000" i="1">
                              <a:latin typeface="Cambria Math"/>
                            </a:rPr>
                          </m:ctrlPr>
                        </m:naryPr>
                        <m:sub>
                          <m:sSub>
                            <m:sSubPr>
                              <m:ctrlPr>
                                <a:rPr lang="zh-CN" altLang="zh-CN" sz="2000" i="1">
                                  <a:latin typeface="Cambria Math"/>
                                </a:rPr>
                              </m:ctrlPr>
                            </m:sSubPr>
                            <m:e>
                              <m:r>
                                <a:rPr lang="en-US" altLang="zh-CN" sz="2000" b="1" i="1">
                                  <a:latin typeface="Cambria Math" panose="02040503050406030204" pitchFamily="18" charset="0"/>
                                </a:rPr>
                                <m:t>𝒌</m:t>
                              </m:r>
                            </m:e>
                            <m:sub>
                              <m:r>
                                <a:rPr lang="en-US" altLang="zh-CN" sz="2000" b="1" i="1">
                                  <a:latin typeface="Cambria Math" panose="02040503050406030204" pitchFamily="18" charset="0"/>
                                </a:rPr>
                                <m:t>𝒗</m:t>
                              </m:r>
                            </m:sub>
                          </m:sSub>
                        </m:sub>
                        <m:sup/>
                        <m:e>
                          <m:sSub>
                            <m:sSubPr>
                              <m:ctrlPr>
                                <a:rPr lang="zh-CN" altLang="zh-CN" sz="2000" i="1">
                                  <a:latin typeface="Cambria Math"/>
                                </a:rPr>
                              </m:ctrlPr>
                            </m:sSubPr>
                            <m:e>
                              <m:r>
                                <a:rPr lang="en-US" altLang="zh-CN" sz="2000" b="1" i="1">
                                  <a:latin typeface="Cambria Math" panose="02040503050406030204" pitchFamily="18" charset="0"/>
                                </a:rPr>
                                <m:t>𝑰𝑷𝑻</m:t>
                              </m:r>
                              <m:r>
                                <a:rPr lang="en-US" altLang="zh-CN" sz="2000" b="1" i="1">
                                  <a:latin typeface="Cambria Math" panose="02040503050406030204" pitchFamily="18" charset="0"/>
                                </a:rPr>
                                <m:t>𝟏</m:t>
                              </m:r>
                            </m:e>
                            <m:sub>
                              <m:r>
                                <a:rPr lang="en-US" altLang="zh-CN" sz="2000" b="1" i="1">
                                  <a:latin typeface="Cambria Math" panose="02040503050406030204" pitchFamily="18" charset="0"/>
                                </a:rPr>
                                <m:t>𝒌</m:t>
                              </m:r>
                            </m:sub>
                          </m:sSub>
                        </m:e>
                      </m:nary>
                    </m:oMath>
                  </m:oMathPara>
                </a14:m>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179388" y="5638800"/>
                <a:ext cx="8964612" cy="1314655"/>
              </a:xfrm>
              <a:prstGeom prst="rect">
                <a:avLst/>
              </a:prstGeom>
              <a:blipFill rotWithShape="0">
                <a:blip r:embed="rId5"/>
                <a:stretch>
                  <a:fillRect l="-680" t="-2315"/>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Step 4.</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sp>
        <p:nvSpPr>
          <p:cNvPr id="24" name="右箭头 23"/>
          <p:cNvSpPr/>
          <p:nvPr/>
        </p:nvSpPr>
        <p:spPr>
          <a:xfrm>
            <a:off x="107950" y="2852738"/>
            <a:ext cx="1150938" cy="647700"/>
          </a:xfrm>
          <a:prstGeom prst="rightArrow">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25" name="圆角矩形 24"/>
          <p:cNvSpPr/>
          <p:nvPr/>
        </p:nvSpPr>
        <p:spPr>
          <a:xfrm>
            <a:off x="1547813" y="1700213"/>
            <a:ext cx="7056437" cy="3024187"/>
          </a:xfrm>
          <a:prstGeom prst="roundRect">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sz="2400" b="1" i="1" dirty="0">
              <a:solidFill>
                <a:schemeClr val="tx1"/>
              </a:solidFill>
              <a:latin typeface="微软雅黑" panose="020B0503020204020204" pitchFamily="34" charset="-122"/>
              <a:ea typeface="微软雅黑" panose="020B0503020204020204" pitchFamily="34" charset="-122"/>
            </a:endParaRPr>
          </a:p>
        </p:txBody>
      </p:sp>
      <p:sp>
        <p:nvSpPr>
          <p:cNvPr id="26" name="文本框 25"/>
          <p:cNvSpPr txBox="1">
            <a:spLocks noRot="1" noChangeAspect="1" noMove="1" noResize="1" noEditPoints="1" noAdjustHandles="1" noChangeArrowheads="1" noChangeShapeType="1" noTextEdit="1"/>
          </p:cNvSpPr>
          <p:nvPr/>
        </p:nvSpPr>
        <p:spPr>
          <a:xfrm>
            <a:off x="1835696" y="2153791"/>
            <a:ext cx="6480720" cy="2067297"/>
          </a:xfrm>
          <a:prstGeom prst="rect">
            <a:avLst/>
          </a:prstGeom>
          <a:blipFill rotWithShape="0">
            <a:blip r:embed="rId3"/>
            <a:stretch>
              <a:fillRect/>
            </a:stretch>
          </a:blipFill>
        </p:spPr>
        <p:txBody>
          <a:bodyPr/>
          <a:lstStyle/>
          <a:p>
            <a:r>
              <a:rPr lang="zh-CN" altLang="en-US">
                <a:noFill/>
              </a:rPr>
              <a:t> </a:t>
            </a:r>
          </a:p>
        </p:txBody>
      </p:sp>
      <mc:AlternateContent xmlns:mc="http://schemas.openxmlformats.org/markup-compatibility/2006" xmlns:a14="http://schemas.microsoft.com/office/drawing/2010/main">
        <mc:Choice Requires="a14">
          <p:sp>
            <p:nvSpPr>
              <p:cNvPr id="2" name="矩形 1"/>
              <p:cNvSpPr/>
              <p:nvPr/>
            </p:nvSpPr>
            <p:spPr>
              <a:xfrm>
                <a:off x="107951" y="4800600"/>
                <a:ext cx="8883650" cy="1337867"/>
              </a:xfrm>
              <a:prstGeom prst="rect">
                <a:avLst/>
              </a:prstGeom>
            </p:spPr>
            <p:txBody>
              <a:bodyPr wrap="square">
                <a:spAutoFit/>
              </a:bodyPr>
              <a:lstStyle/>
              <a:p>
                <a:pPr marL="0" indent="0" algn="just">
                  <a:buNone/>
                </a:pPr>
                <a:r>
                  <a:rPr lang="en-US" altLang="zh-CN" sz="2000" b="1" dirty="0"/>
                  <a:t>Definition 4. </a:t>
                </a:r>
                <a:r>
                  <a:rPr lang="en-US" altLang="zh-CN" sz="2000" dirty="0"/>
                  <a:t>The </a:t>
                </a:r>
                <a:r>
                  <a:rPr lang="en-US" altLang="zh-CN" sz="2000" i="1" dirty="0">
                    <a:solidFill>
                      <a:srgbClr val="0000CC"/>
                    </a:solidFill>
                  </a:rPr>
                  <a:t>local importance </a:t>
                </a:r>
                <a14:m>
                  <m:oMath xmlns:m="http://schemas.openxmlformats.org/officeDocument/2006/math">
                    <m:r>
                      <a:rPr lang="en-US" altLang="zh-CN" sz="2000" b="1" i="1">
                        <a:solidFill>
                          <a:srgbClr val="0000CC"/>
                        </a:solidFill>
                        <a:latin typeface="Cambria Math" panose="02040503050406030204" pitchFamily="18" charset="0"/>
                      </a:rPr>
                      <m:t>𝑳𝑰𝑷𝑻</m:t>
                    </m:r>
                  </m:oMath>
                </a14:m>
                <a:r>
                  <a:rPr lang="en-US" altLang="zh-CN" sz="2000" dirty="0"/>
                  <a:t> of one neighbor </a:t>
                </a:r>
                <a:r>
                  <a:rPr lang="en-US" altLang="zh-CN" sz="2000" dirty="0">
                    <a:solidFill>
                      <a:srgbClr val="0000CC"/>
                    </a:solidFill>
                  </a:rPr>
                  <a:t>v</a:t>
                </a:r>
                <a:r>
                  <a:rPr lang="en-US" altLang="zh-CN" sz="2000" dirty="0"/>
                  <a:t> with </a:t>
                </a:r>
                <a14:m>
                  <m:oMath xmlns:m="http://schemas.openxmlformats.org/officeDocument/2006/math">
                    <m:sSub>
                      <m:sSubPr>
                        <m:ctrlPr>
                          <a:rPr lang="zh-CN" altLang="zh-CN" sz="2000" i="1">
                            <a:latin typeface="Cambria Math"/>
                          </a:rPr>
                        </m:ctrlPr>
                      </m:sSubPr>
                      <m:e>
                        <m:r>
                          <a:rPr lang="en-US" altLang="zh-CN" sz="2000" b="1" i="1">
                            <a:latin typeface="Cambria Math" panose="02040503050406030204" pitchFamily="18" charset="0"/>
                          </a:rPr>
                          <m:t>𝒌</m:t>
                        </m:r>
                      </m:e>
                      <m:sub>
                        <m:r>
                          <a:rPr lang="en-US" altLang="zh-CN" sz="2000" b="1" i="1">
                            <a:latin typeface="Cambria Math" panose="02040503050406030204" pitchFamily="18" charset="0"/>
                          </a:rPr>
                          <m:t>𝒗</m:t>
                        </m:r>
                      </m:sub>
                    </m:sSub>
                  </m:oMath>
                </a14:m>
                <a:r>
                  <a:rPr lang="en-US" altLang="zh-CN" sz="2000" dirty="0"/>
                  <a:t> regular neighbors is </a:t>
                </a:r>
                <a:endParaRPr lang="zh-CN" altLang="zh-CN" sz="2000" dirty="0"/>
              </a:p>
              <a:p>
                <a:pPr marL="0" indent="0" algn="r">
                  <a:buNone/>
                </a:pPr>
                <a14:m>
                  <m:oMathPara xmlns:m="http://schemas.openxmlformats.org/officeDocument/2006/math">
                    <m:oMathParaPr>
                      <m:jc m:val="centerGroup"/>
                    </m:oMathParaPr>
                    <m:oMath xmlns:m="http://schemas.openxmlformats.org/officeDocument/2006/math">
                      <m:sSub>
                        <m:sSubPr>
                          <m:ctrlPr>
                            <a:rPr lang="zh-CN" altLang="zh-CN" sz="2000" i="1">
                              <a:latin typeface="Cambria Math"/>
                            </a:rPr>
                          </m:ctrlPr>
                        </m:sSubPr>
                        <m:e>
                          <m:r>
                            <a:rPr lang="en-US" altLang="zh-CN" sz="2000" b="1" i="1">
                              <a:latin typeface="Cambria Math" panose="02040503050406030204" pitchFamily="18" charset="0"/>
                            </a:rPr>
                            <m:t>𝑳𝑰𝑷𝑻</m:t>
                          </m:r>
                        </m:e>
                        <m:sub>
                          <m:r>
                            <a:rPr lang="en-US" altLang="zh-CN" sz="2000" b="1" i="1">
                              <a:latin typeface="Cambria Math" panose="02040503050406030204" pitchFamily="18" charset="0"/>
                            </a:rPr>
                            <m:t>𝒗</m:t>
                          </m:r>
                        </m:sub>
                      </m:sSub>
                      <m:r>
                        <a:rPr lang="en-US" altLang="zh-CN" sz="2000" b="1">
                          <a:latin typeface="Cambria Math" panose="02040503050406030204" pitchFamily="18" charset="0"/>
                        </a:rPr>
                        <m:t>=</m:t>
                      </m:r>
                      <m:r>
                        <a:rPr lang="en-US" altLang="zh-CN" sz="2000" b="1" i="1">
                          <a:latin typeface="Cambria Math" panose="02040503050406030204" pitchFamily="18" charset="0"/>
                        </a:rPr>
                        <m:t>𝜷</m:t>
                      </m:r>
                      <m:r>
                        <a:rPr lang="en-US" altLang="zh-CN" sz="2000" b="1">
                          <a:latin typeface="Cambria Math" panose="02040503050406030204" pitchFamily="18" charset="0"/>
                        </a:rPr>
                        <m:t>∗</m:t>
                      </m:r>
                      <m:f>
                        <m:fPr>
                          <m:ctrlPr>
                            <a:rPr lang="zh-CN" altLang="zh-CN" sz="2000" i="1">
                              <a:latin typeface="Cambria Math"/>
                            </a:rPr>
                          </m:ctrlPr>
                        </m:fPr>
                        <m:num>
                          <m:sSub>
                            <m:sSubPr>
                              <m:ctrlPr>
                                <a:rPr lang="zh-CN" altLang="zh-CN" sz="2000" i="1">
                                  <a:latin typeface="Cambria Math"/>
                                </a:rPr>
                              </m:ctrlPr>
                            </m:sSubPr>
                            <m:e>
                              <m:r>
                                <a:rPr lang="en-US" altLang="zh-CN" sz="2000" b="1" i="1">
                                  <a:latin typeface="Cambria Math" panose="02040503050406030204" pitchFamily="18" charset="0"/>
                                </a:rPr>
                                <m:t>𝑰𝑷𝑻</m:t>
                              </m:r>
                              <m:r>
                                <a:rPr lang="en-US" altLang="zh-CN" sz="2000" b="1" i="1">
                                  <a:latin typeface="Cambria Math" panose="02040503050406030204" pitchFamily="18" charset="0"/>
                                </a:rPr>
                                <m:t>𝟏</m:t>
                              </m:r>
                            </m:e>
                            <m:sub>
                              <m:r>
                                <a:rPr lang="en-US" altLang="zh-CN" sz="2000" b="1" i="1">
                                  <a:latin typeface="Cambria Math" panose="02040503050406030204" pitchFamily="18" charset="0"/>
                                </a:rPr>
                                <m:t>𝒗</m:t>
                              </m:r>
                            </m:sub>
                          </m:sSub>
                        </m:num>
                        <m:den>
                          <m:nary>
                            <m:naryPr>
                              <m:chr m:val="∑"/>
                              <m:limLoc m:val="undOvr"/>
                              <m:subHide m:val="on"/>
                              <m:supHide m:val="on"/>
                              <m:ctrlPr>
                                <a:rPr lang="zh-CN" altLang="zh-CN" sz="2000" i="1">
                                  <a:latin typeface="Cambria Math"/>
                                </a:rPr>
                              </m:ctrlPr>
                            </m:naryPr>
                            <m:sub/>
                            <m:sup/>
                            <m:e>
                              <m:sSub>
                                <m:sSubPr>
                                  <m:ctrlPr>
                                    <a:rPr lang="zh-CN" altLang="zh-CN" sz="2000" i="1">
                                      <a:latin typeface="Cambria Math"/>
                                    </a:rPr>
                                  </m:ctrlPr>
                                </m:sSubPr>
                                <m:e>
                                  <m:r>
                                    <a:rPr lang="en-US" altLang="zh-CN" sz="2000" b="1" i="1">
                                      <a:latin typeface="Cambria Math" panose="02040503050406030204" pitchFamily="18" charset="0"/>
                                    </a:rPr>
                                    <m:t>𝑰𝑷𝑻</m:t>
                                  </m:r>
                                  <m:r>
                                    <a:rPr lang="en-US" altLang="zh-CN" sz="2000" b="1" i="1">
                                      <a:latin typeface="Cambria Math" panose="02040503050406030204" pitchFamily="18" charset="0"/>
                                    </a:rPr>
                                    <m:t>𝟏</m:t>
                                  </m:r>
                                </m:e>
                                <m:sub>
                                  <m:r>
                                    <a:rPr lang="en-US" altLang="zh-CN" sz="2000" b="1" i="1">
                                      <a:latin typeface="Cambria Math" panose="02040503050406030204" pitchFamily="18" charset="0"/>
                                    </a:rPr>
                                    <m:t>𝒗</m:t>
                                  </m:r>
                                </m:sub>
                              </m:sSub>
                            </m:e>
                          </m:nary>
                        </m:den>
                      </m:f>
                      <m:r>
                        <a:rPr lang="en-US" altLang="zh-CN" sz="2000" b="1">
                          <a:latin typeface="Cambria Math" panose="02040503050406030204" pitchFamily="18" charset="0"/>
                        </a:rPr>
                        <m:t>+</m:t>
                      </m:r>
                      <m:d>
                        <m:dPr>
                          <m:ctrlPr>
                            <a:rPr lang="zh-CN" altLang="zh-CN" sz="2000" i="1">
                              <a:latin typeface="Cambria Math"/>
                            </a:rPr>
                          </m:ctrlPr>
                        </m:dPr>
                        <m:e>
                          <m:r>
                            <a:rPr lang="en-US" altLang="zh-CN" sz="2000" b="1" i="1">
                              <a:latin typeface="Cambria Math" panose="02040503050406030204" pitchFamily="18" charset="0"/>
                            </a:rPr>
                            <m:t>𝟏</m:t>
                          </m:r>
                          <m:r>
                            <a:rPr lang="en-US" altLang="zh-CN" sz="2000" b="1">
                              <a:latin typeface="Cambria Math" panose="02040503050406030204" pitchFamily="18" charset="0"/>
                            </a:rPr>
                            <m:t>−</m:t>
                          </m:r>
                          <m:r>
                            <a:rPr lang="en-US" altLang="zh-CN" sz="2000" b="1" i="1">
                              <a:latin typeface="Cambria Math" panose="02040503050406030204" pitchFamily="18" charset="0"/>
                            </a:rPr>
                            <m:t>𝜷</m:t>
                          </m:r>
                        </m:e>
                      </m:d>
                      <m:f>
                        <m:fPr>
                          <m:ctrlPr>
                            <a:rPr lang="zh-CN" altLang="zh-CN" sz="2000" i="1">
                              <a:latin typeface="Cambria Math"/>
                            </a:rPr>
                          </m:ctrlPr>
                        </m:fPr>
                        <m:num>
                          <m:sSub>
                            <m:sSubPr>
                              <m:ctrlPr>
                                <a:rPr lang="zh-CN" altLang="zh-CN" sz="2000" i="1">
                                  <a:latin typeface="Cambria Math"/>
                                </a:rPr>
                              </m:ctrlPr>
                            </m:sSubPr>
                            <m:e>
                              <m:r>
                                <a:rPr lang="en-US" altLang="zh-CN" sz="2000" b="1" i="1">
                                  <a:latin typeface="Cambria Math" panose="02040503050406030204" pitchFamily="18" charset="0"/>
                                </a:rPr>
                                <m:t>𝑰𝑷𝑻</m:t>
                              </m:r>
                              <m:r>
                                <a:rPr lang="en-US" altLang="zh-CN" sz="2000" b="1" i="1">
                                  <a:latin typeface="Cambria Math" panose="02040503050406030204" pitchFamily="18" charset="0"/>
                                </a:rPr>
                                <m:t>𝟐</m:t>
                              </m:r>
                            </m:e>
                            <m:sub>
                              <m:r>
                                <a:rPr lang="en-US" altLang="zh-CN" sz="2000" b="1" i="1">
                                  <a:latin typeface="Cambria Math" panose="02040503050406030204" pitchFamily="18" charset="0"/>
                                </a:rPr>
                                <m:t>𝒗</m:t>
                              </m:r>
                            </m:sub>
                          </m:sSub>
                        </m:num>
                        <m:den>
                          <m:nary>
                            <m:naryPr>
                              <m:chr m:val="∑"/>
                              <m:limLoc m:val="undOvr"/>
                              <m:subHide m:val="on"/>
                              <m:supHide m:val="on"/>
                              <m:ctrlPr>
                                <a:rPr lang="zh-CN" altLang="zh-CN" sz="2000" i="1">
                                  <a:latin typeface="Cambria Math"/>
                                </a:rPr>
                              </m:ctrlPr>
                            </m:naryPr>
                            <m:sub/>
                            <m:sup/>
                            <m:e>
                              <m:sSub>
                                <m:sSubPr>
                                  <m:ctrlPr>
                                    <a:rPr lang="zh-CN" altLang="zh-CN" sz="2000" i="1">
                                      <a:latin typeface="Cambria Math"/>
                                    </a:rPr>
                                  </m:ctrlPr>
                                </m:sSubPr>
                                <m:e>
                                  <m:r>
                                    <a:rPr lang="en-US" altLang="zh-CN" sz="2000" b="1" i="1">
                                      <a:latin typeface="Cambria Math" panose="02040503050406030204" pitchFamily="18" charset="0"/>
                                    </a:rPr>
                                    <m:t>𝑰𝑷𝑻</m:t>
                                  </m:r>
                                  <m:r>
                                    <a:rPr lang="en-US" altLang="zh-CN" sz="2000" b="1" i="1">
                                      <a:latin typeface="Cambria Math" panose="02040503050406030204" pitchFamily="18" charset="0"/>
                                    </a:rPr>
                                    <m:t>𝟐</m:t>
                                  </m:r>
                                </m:e>
                                <m:sub>
                                  <m:r>
                                    <a:rPr lang="en-US" altLang="zh-CN" sz="2000" b="1" i="1">
                                      <a:latin typeface="Cambria Math" panose="02040503050406030204" pitchFamily="18" charset="0"/>
                                    </a:rPr>
                                    <m:t>𝒗</m:t>
                                  </m:r>
                                </m:sub>
                              </m:sSub>
                            </m:e>
                          </m:nary>
                        </m:den>
                      </m:f>
                    </m:oMath>
                  </m:oMathPara>
                </a14:m>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107951" y="4800600"/>
                <a:ext cx="8883650" cy="1337867"/>
              </a:xfrm>
              <a:prstGeom prst="rect">
                <a:avLst/>
              </a:prstGeom>
              <a:blipFill rotWithShape="0">
                <a:blip r:embed="rId4"/>
                <a:stretch>
                  <a:fillRect l="-755" t="-2740" r="-686"/>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Step 5.</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sp>
        <p:nvSpPr>
          <p:cNvPr id="8" name="圆角矩形 7"/>
          <p:cNvSpPr/>
          <p:nvPr/>
        </p:nvSpPr>
        <p:spPr>
          <a:xfrm>
            <a:off x="1276350" y="1147763"/>
            <a:ext cx="6751638" cy="1360487"/>
          </a:xfrm>
          <a:prstGeom prst="roundRect">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sz="2400" b="1" i="1"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a:spLocks noRot="1" noChangeAspect="1" noMove="1" noResize="1" noEditPoints="1" noAdjustHandles="1" noChangeArrowheads="1" noChangeShapeType="1" noTextEdit="1"/>
          </p:cNvSpPr>
          <p:nvPr/>
        </p:nvSpPr>
        <p:spPr>
          <a:xfrm>
            <a:off x="1276790" y="1329921"/>
            <a:ext cx="6535570" cy="943335"/>
          </a:xfrm>
          <a:prstGeom prst="rect">
            <a:avLst/>
          </a:prstGeom>
          <a:blipFill rotWithShape="0">
            <a:blip r:embed="rId3"/>
            <a:stretch>
              <a:fillRect/>
            </a:stretch>
          </a:blipFill>
        </p:spPr>
        <p:txBody>
          <a:bodyPr/>
          <a:lstStyle/>
          <a:p>
            <a:r>
              <a:rPr lang="zh-CN" altLang="en-US">
                <a:noFill/>
              </a:rPr>
              <a:t> </a:t>
            </a:r>
          </a:p>
        </p:txBody>
      </p:sp>
      <p:sp>
        <p:nvSpPr>
          <p:cNvPr id="10" name="圆角矩形 9"/>
          <p:cNvSpPr/>
          <p:nvPr/>
        </p:nvSpPr>
        <p:spPr>
          <a:xfrm>
            <a:off x="900113" y="3860800"/>
            <a:ext cx="7510462" cy="1739900"/>
          </a:xfrm>
          <a:prstGeom prst="roundRect">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sz="2400" b="1" i="1"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a:spLocks noRot="1" noChangeAspect="1" noMove="1" noResize="1" noEditPoints="1" noAdjustHandles="1" noChangeArrowheads="1" noChangeShapeType="1" noTextEdit="1"/>
          </p:cNvSpPr>
          <p:nvPr/>
        </p:nvSpPr>
        <p:spPr>
          <a:xfrm>
            <a:off x="971599" y="3933056"/>
            <a:ext cx="7344817" cy="1631088"/>
          </a:xfrm>
          <a:prstGeom prst="rect">
            <a:avLst/>
          </a:prstGeom>
          <a:blipFill rotWithShape="0">
            <a:blip r:embed="rId4"/>
            <a:stretch>
              <a:fillRect/>
            </a:stretch>
          </a:blipFill>
        </p:spPr>
        <p:txBody>
          <a:bodyPr/>
          <a:lstStyle/>
          <a:p>
            <a:r>
              <a:rPr lang="zh-CN" altLang="en-US">
                <a:noFill/>
              </a:rPr>
              <a:t> </a:t>
            </a:r>
          </a:p>
        </p:txBody>
      </p:sp>
      <p:sp>
        <p:nvSpPr>
          <p:cNvPr id="12" name="右箭头 11"/>
          <p:cNvSpPr/>
          <p:nvPr/>
        </p:nvSpPr>
        <p:spPr>
          <a:xfrm>
            <a:off x="12700" y="1625600"/>
            <a:ext cx="1152525" cy="647700"/>
          </a:xfrm>
          <a:prstGeom prst="rightArrow">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13" name="右箭头 12"/>
          <p:cNvSpPr/>
          <p:nvPr/>
        </p:nvSpPr>
        <p:spPr>
          <a:xfrm rot="5400000">
            <a:off x="4067175" y="2870201"/>
            <a:ext cx="1044575" cy="647700"/>
          </a:xfrm>
          <a:prstGeom prst="rightArrow">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14" name="右箭头 13"/>
          <p:cNvSpPr/>
          <p:nvPr/>
        </p:nvSpPr>
        <p:spPr>
          <a:xfrm rot="5400000">
            <a:off x="4086225" y="5967413"/>
            <a:ext cx="1044575" cy="647700"/>
          </a:xfrm>
          <a:prstGeom prst="rightArrow">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152400" y="304800"/>
            <a:ext cx="8305800" cy="838200"/>
          </a:xfrm>
          <a:prstGeom prst="rect">
            <a:avLst/>
          </a:prstGeom>
          <a:noFill/>
          <a:ln>
            <a:noFill/>
          </a:ln>
          <a:effectLs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Step 5.</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sp>
        <p:nvSpPr>
          <p:cNvPr id="15" name="圆角矩形 14"/>
          <p:cNvSpPr/>
          <p:nvPr/>
        </p:nvSpPr>
        <p:spPr>
          <a:xfrm>
            <a:off x="350838" y="1484313"/>
            <a:ext cx="2132012" cy="936625"/>
          </a:xfrm>
          <a:prstGeom prst="roundRect">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sz="2400" b="1" i="1" dirty="0">
              <a:solidFill>
                <a:schemeClr val="tx1"/>
              </a:solidFill>
              <a:latin typeface="微软雅黑" panose="020B0503020204020204" pitchFamily="34" charset="-122"/>
              <a:ea typeface="微软雅黑" panose="020B0503020204020204" pitchFamily="34" charset="-122"/>
            </a:endParaRPr>
          </a:p>
        </p:txBody>
      </p:sp>
      <p:sp>
        <p:nvSpPr>
          <p:cNvPr id="16" name="文本框 15"/>
          <p:cNvSpPr txBox="1">
            <a:spLocks noRot="1" noChangeAspect="1" noMove="1" noResize="1" noEditPoints="1" noAdjustHandles="1" noChangeArrowheads="1" noChangeShapeType="1" noTextEdit="1"/>
          </p:cNvSpPr>
          <p:nvPr/>
        </p:nvSpPr>
        <p:spPr>
          <a:xfrm>
            <a:off x="495205" y="1661899"/>
            <a:ext cx="2117124" cy="830997"/>
          </a:xfrm>
          <a:prstGeom prst="rect">
            <a:avLst/>
          </a:prstGeom>
          <a:blipFill rotWithShape="0">
            <a:blip r:embed="rId3"/>
            <a:stretch>
              <a:fillRect l="-575"/>
            </a:stretch>
          </a:blipFill>
        </p:spPr>
        <p:txBody>
          <a:bodyPr/>
          <a:lstStyle/>
          <a:p>
            <a:r>
              <a:rPr lang="zh-CN" altLang="en-US">
                <a:noFill/>
              </a:rPr>
              <a:t> </a:t>
            </a:r>
          </a:p>
        </p:txBody>
      </p:sp>
      <p:sp>
        <p:nvSpPr>
          <p:cNvPr id="17" name="圆角矩形 16"/>
          <p:cNvSpPr/>
          <p:nvPr/>
        </p:nvSpPr>
        <p:spPr>
          <a:xfrm>
            <a:off x="4095750" y="1484313"/>
            <a:ext cx="2563813" cy="936625"/>
          </a:xfrm>
          <a:prstGeom prst="roundRect">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sz="2400" b="1" i="1" dirty="0">
              <a:solidFill>
                <a:schemeClr val="tx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350838" y="3068638"/>
            <a:ext cx="2132012" cy="936625"/>
          </a:xfrm>
          <a:prstGeom prst="roundRect">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sz="2400" b="1" i="1" dirty="0">
              <a:solidFill>
                <a:schemeClr val="tx1"/>
              </a:solidFill>
              <a:latin typeface="微软雅黑" panose="020B0503020204020204" pitchFamily="34" charset="-122"/>
              <a:ea typeface="微软雅黑" panose="020B0503020204020204" pitchFamily="34" charset="-122"/>
            </a:endParaRPr>
          </a:p>
        </p:txBody>
      </p:sp>
      <p:sp>
        <p:nvSpPr>
          <p:cNvPr id="19" name="文本框 18"/>
          <p:cNvSpPr txBox="1">
            <a:spLocks noRot="1" noChangeAspect="1" noMove="1" noResize="1" noEditPoints="1" noAdjustHandles="1" noChangeArrowheads="1" noChangeShapeType="1" noTextEdit="1"/>
          </p:cNvSpPr>
          <p:nvPr/>
        </p:nvSpPr>
        <p:spPr>
          <a:xfrm>
            <a:off x="495502" y="3246075"/>
            <a:ext cx="2117124" cy="830997"/>
          </a:xfrm>
          <a:prstGeom prst="rect">
            <a:avLst/>
          </a:prstGeom>
          <a:blipFill rotWithShape="0">
            <a:blip r:embed="rId4"/>
            <a:stretch>
              <a:fillRect l="-575"/>
            </a:stretch>
          </a:blipFill>
        </p:spPr>
        <p:txBody>
          <a:bodyPr/>
          <a:lstStyle/>
          <a:p>
            <a:r>
              <a:rPr lang="zh-CN" altLang="en-US">
                <a:noFill/>
              </a:rPr>
              <a:t> </a:t>
            </a:r>
          </a:p>
        </p:txBody>
      </p:sp>
      <p:sp>
        <p:nvSpPr>
          <p:cNvPr id="20" name="圆角矩形 19"/>
          <p:cNvSpPr/>
          <p:nvPr/>
        </p:nvSpPr>
        <p:spPr>
          <a:xfrm>
            <a:off x="350838" y="4868863"/>
            <a:ext cx="2132012" cy="936625"/>
          </a:xfrm>
          <a:prstGeom prst="roundRect">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sz="2400" b="1" i="1" dirty="0">
              <a:solidFill>
                <a:schemeClr val="tx1"/>
              </a:solidFill>
              <a:latin typeface="微软雅黑" panose="020B0503020204020204" pitchFamily="34" charset="-122"/>
              <a:ea typeface="微软雅黑" panose="020B0503020204020204" pitchFamily="34" charset="-122"/>
            </a:endParaRPr>
          </a:p>
        </p:txBody>
      </p:sp>
      <p:sp>
        <p:nvSpPr>
          <p:cNvPr id="21" name="文本框 20"/>
          <p:cNvSpPr txBox="1">
            <a:spLocks noRot="1" noChangeAspect="1" noMove="1" noResize="1" noEditPoints="1" noAdjustHandles="1" noChangeArrowheads="1" noChangeShapeType="1" noTextEdit="1"/>
          </p:cNvSpPr>
          <p:nvPr/>
        </p:nvSpPr>
        <p:spPr>
          <a:xfrm>
            <a:off x="495502" y="5046275"/>
            <a:ext cx="2117124" cy="830997"/>
          </a:xfrm>
          <a:prstGeom prst="rect">
            <a:avLst/>
          </a:prstGeom>
          <a:blipFill rotWithShape="0">
            <a:blip r:embed="rId5"/>
            <a:stretch>
              <a:fillRect l="-575"/>
            </a:stretch>
          </a:blipFill>
        </p:spPr>
        <p:txBody>
          <a:bodyPr/>
          <a:lstStyle/>
          <a:p>
            <a:r>
              <a:rPr lang="zh-CN" altLang="en-US">
                <a:noFill/>
              </a:rPr>
              <a:t> </a:t>
            </a:r>
          </a:p>
        </p:txBody>
      </p:sp>
      <p:sp>
        <p:nvSpPr>
          <p:cNvPr id="22" name="加号 21"/>
          <p:cNvSpPr/>
          <p:nvPr/>
        </p:nvSpPr>
        <p:spPr>
          <a:xfrm>
            <a:off x="2954338" y="1662113"/>
            <a:ext cx="681037" cy="633412"/>
          </a:xfrm>
          <a:prstGeom prst="mathPlus">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文本框 22"/>
          <p:cNvSpPr txBox="1">
            <a:spLocks noRot="1" noChangeAspect="1" noMove="1" noResize="1" noEditPoints="1" noAdjustHandles="1" noChangeArrowheads="1" noChangeShapeType="1" noTextEdit="1"/>
          </p:cNvSpPr>
          <p:nvPr/>
        </p:nvSpPr>
        <p:spPr>
          <a:xfrm>
            <a:off x="4256311" y="1733907"/>
            <a:ext cx="2475929" cy="830997"/>
          </a:xfrm>
          <a:prstGeom prst="rect">
            <a:avLst/>
          </a:prstGeom>
          <a:blipFill rotWithShape="0">
            <a:blip r:embed="rId6"/>
            <a:stretch>
              <a:fillRect l="-493"/>
            </a:stretch>
          </a:blipFill>
        </p:spPr>
        <p:txBody>
          <a:bodyPr/>
          <a:lstStyle/>
          <a:p>
            <a:r>
              <a:rPr lang="zh-CN" altLang="en-US">
                <a:noFill/>
              </a:rPr>
              <a:t> </a:t>
            </a:r>
          </a:p>
        </p:txBody>
      </p:sp>
      <p:sp>
        <p:nvSpPr>
          <p:cNvPr id="24" name="圆角矩形 23"/>
          <p:cNvSpPr/>
          <p:nvPr/>
        </p:nvSpPr>
        <p:spPr>
          <a:xfrm>
            <a:off x="4140200" y="2997200"/>
            <a:ext cx="2563813" cy="936625"/>
          </a:xfrm>
          <a:prstGeom prst="roundRect">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sz="2400" b="1" i="1" dirty="0">
              <a:solidFill>
                <a:schemeClr val="tx1"/>
              </a:solidFill>
              <a:latin typeface="微软雅黑" panose="020B0503020204020204" pitchFamily="34" charset="-122"/>
              <a:ea typeface="微软雅黑" panose="020B0503020204020204" pitchFamily="34" charset="-122"/>
            </a:endParaRPr>
          </a:p>
        </p:txBody>
      </p:sp>
      <p:sp>
        <p:nvSpPr>
          <p:cNvPr id="25" name="文本框 24"/>
          <p:cNvSpPr txBox="1">
            <a:spLocks noRot="1" noChangeAspect="1" noMove="1" noResize="1" noEditPoints="1" noAdjustHandles="1" noChangeArrowheads="1" noChangeShapeType="1" noTextEdit="1"/>
          </p:cNvSpPr>
          <p:nvPr/>
        </p:nvSpPr>
        <p:spPr>
          <a:xfrm>
            <a:off x="4300659" y="3246075"/>
            <a:ext cx="2475929" cy="860748"/>
          </a:xfrm>
          <a:prstGeom prst="rect">
            <a:avLst/>
          </a:prstGeom>
          <a:blipFill rotWithShape="0">
            <a:blip r:embed="rId7"/>
            <a:stretch>
              <a:fillRect l="-491"/>
            </a:stretch>
          </a:blipFill>
        </p:spPr>
        <p:txBody>
          <a:bodyPr/>
          <a:lstStyle/>
          <a:p>
            <a:r>
              <a:rPr lang="zh-CN" altLang="en-US">
                <a:noFill/>
              </a:rPr>
              <a:t> </a:t>
            </a:r>
          </a:p>
        </p:txBody>
      </p:sp>
      <p:sp>
        <p:nvSpPr>
          <p:cNvPr id="26" name="圆角矩形 25"/>
          <p:cNvSpPr/>
          <p:nvPr/>
        </p:nvSpPr>
        <p:spPr>
          <a:xfrm>
            <a:off x="4140200" y="4868863"/>
            <a:ext cx="2563813" cy="936625"/>
          </a:xfrm>
          <a:prstGeom prst="roundRect">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sz="2400" b="1" i="1" dirty="0">
              <a:solidFill>
                <a:schemeClr val="tx1"/>
              </a:solidFill>
              <a:latin typeface="微软雅黑" panose="020B0503020204020204" pitchFamily="34" charset="-122"/>
              <a:ea typeface="微软雅黑" panose="020B0503020204020204" pitchFamily="34" charset="-122"/>
            </a:endParaRPr>
          </a:p>
        </p:txBody>
      </p:sp>
      <p:sp>
        <p:nvSpPr>
          <p:cNvPr id="27" name="文本框 26"/>
          <p:cNvSpPr txBox="1">
            <a:spLocks noRot="1" noChangeAspect="1" noMove="1" noResize="1" noEditPoints="1" noAdjustHandles="1" noChangeArrowheads="1" noChangeShapeType="1" noTextEdit="1"/>
          </p:cNvSpPr>
          <p:nvPr/>
        </p:nvSpPr>
        <p:spPr>
          <a:xfrm>
            <a:off x="4300659" y="5118283"/>
            <a:ext cx="2475929" cy="830997"/>
          </a:xfrm>
          <a:prstGeom prst="rect">
            <a:avLst/>
          </a:prstGeom>
          <a:blipFill rotWithShape="0">
            <a:blip r:embed="rId8"/>
            <a:stretch>
              <a:fillRect l="-491"/>
            </a:stretch>
          </a:blipFill>
        </p:spPr>
        <p:txBody>
          <a:bodyPr/>
          <a:lstStyle/>
          <a:p>
            <a:r>
              <a:rPr lang="zh-CN" altLang="en-US">
                <a:noFill/>
              </a:rPr>
              <a:t> </a:t>
            </a:r>
          </a:p>
        </p:txBody>
      </p:sp>
      <p:sp>
        <p:nvSpPr>
          <p:cNvPr id="28" name="加号 27"/>
          <p:cNvSpPr/>
          <p:nvPr/>
        </p:nvSpPr>
        <p:spPr>
          <a:xfrm>
            <a:off x="2987675" y="3155950"/>
            <a:ext cx="681038" cy="633413"/>
          </a:xfrm>
          <a:prstGeom prst="mathPlus">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加号 28"/>
          <p:cNvSpPr/>
          <p:nvPr/>
        </p:nvSpPr>
        <p:spPr>
          <a:xfrm>
            <a:off x="2987675" y="5027613"/>
            <a:ext cx="681038" cy="633412"/>
          </a:xfrm>
          <a:prstGeom prst="mathPlus">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右箭头 29"/>
          <p:cNvSpPr/>
          <p:nvPr/>
        </p:nvSpPr>
        <p:spPr>
          <a:xfrm>
            <a:off x="7596188" y="3141663"/>
            <a:ext cx="1152525" cy="647700"/>
          </a:xfrm>
          <a:prstGeom prst="rightArrow">
            <a:avLst/>
          </a:prstGeom>
          <a:solidFill>
            <a:schemeClr val="bg1">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152400" y="304800"/>
            <a:ext cx="8305800" cy="838200"/>
          </a:xfrm>
          <a:prstGeom prst="rect">
            <a:avLst/>
          </a:prstGeom>
          <a:noFill/>
          <a:ln>
            <a:noFill/>
          </a:ln>
          <a:effectLs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Step 5.</a:t>
            </a:r>
            <a:endParaRPr lang="en-US" altLang="zh-CN" sz="3200" kern="0" dirty="0">
              <a:solidFill>
                <a:srgbClr val="008000"/>
              </a:solidFill>
              <a:effectLst>
                <a:outerShdw blurRad="38100" dist="38100" dir="2700000" algn="tl">
                  <a:srgbClr val="000000">
                    <a:alpha val="43137"/>
                  </a:srgbClr>
                </a:outerShdw>
              </a:effectLst>
              <a:ea typeface="微软雅黑" pitchFamily="34" charset="-122"/>
            </a:endParaRPr>
          </a:p>
        </p:txBody>
      </p:sp>
      <p:pic>
        <p:nvPicPr>
          <p:cNvPr id="43011" name="图片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81075"/>
            <a:ext cx="6232525"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1"/>
              <p:cNvSpPr txBox="1"/>
              <p:nvPr/>
            </p:nvSpPr>
            <p:spPr>
              <a:xfrm>
                <a:off x="1753816" y="6346796"/>
                <a:ext cx="5256584" cy="369332"/>
              </a:xfrm>
              <a:prstGeom prst="rect">
                <a:avLst/>
              </a:prstGeom>
              <a:noFill/>
            </p:spPr>
            <p:txBody>
              <a:bodyPr wrap="square" rtlCol="0">
                <a:spAutoFit/>
              </a:bodyPr>
              <a:lstStyle/>
              <a:p>
                <a:pPr lvl="1" eaLnBrk="1" hangingPunct="1"/>
                <a:r>
                  <a:rPr lang="en-US" altLang="zh-CN" b="1" dirty="0"/>
                  <a:t>An example of adding shortcuts (</a:t>
                </a:r>
                <a14:m>
                  <m:oMath xmlns:m="http://schemas.openxmlformats.org/officeDocument/2006/math">
                    <m:r>
                      <a:rPr lang="en-US" altLang="zh-CN" b="1" i="1">
                        <a:latin typeface="Cambria Math"/>
                      </a:rPr>
                      <m:t>𝒏</m:t>
                    </m:r>
                    <m:r>
                      <a:rPr lang="en-US" altLang="zh-CN" b="1">
                        <a:latin typeface="Cambria Math"/>
                      </a:rPr>
                      <m:t>=</m:t>
                    </m:r>
                    <m:r>
                      <a:rPr lang="en-US" altLang="zh-CN" b="1" i="1">
                        <a:latin typeface="Cambria Math"/>
                      </a:rPr>
                      <m:t>𝟐</m:t>
                    </m:r>
                  </m:oMath>
                </a14:m>
                <a:r>
                  <a:rPr lang="en-US" altLang="zh-CN" b="1" dirty="0"/>
                  <a:t>).</a:t>
                </a:r>
                <a:endParaRPr lang="zh-CN" altLang="en-US" b="1" dirty="0"/>
              </a:p>
            </p:txBody>
          </p:sp>
        </mc:Choice>
        <mc:Fallback xmlns="">
          <p:sp>
            <p:nvSpPr>
              <p:cNvPr id="6" name="TextBox 1"/>
              <p:cNvSpPr txBox="1">
                <a:spLocks noRot="1" noChangeAspect="1" noMove="1" noResize="1" noEditPoints="1" noAdjustHandles="1" noChangeArrowheads="1" noChangeShapeType="1" noTextEdit="1"/>
              </p:cNvSpPr>
              <p:nvPr/>
            </p:nvSpPr>
            <p:spPr>
              <a:xfrm>
                <a:off x="1753816" y="6346796"/>
                <a:ext cx="5256584" cy="369332"/>
              </a:xfrm>
              <a:prstGeom prst="rect">
                <a:avLst/>
              </a:prstGeom>
              <a:blipFill rotWithShape="0">
                <a:blip r:embed="rId4"/>
                <a:stretch>
                  <a:fillRect t="-8197" r="-116" b="-24590"/>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28600" y="1676400"/>
            <a:ext cx="8077200" cy="3962400"/>
          </a:xfrm>
        </p:spPr>
        <p:txBody>
          <a:bodyPr/>
          <a:lstStyle/>
          <a:p>
            <a:pPr marL="469900" lvl="1" indent="-469900">
              <a:buFont typeface="Wingdings" panose="05000000000000000000" pitchFamily="2" charset="2"/>
              <a:buChar char="o"/>
              <a:defRPr/>
            </a:pPr>
            <a:r>
              <a:rPr lang="en-US" altLang="zh-CN" sz="2800" dirty="0" smtClean="0">
                <a:solidFill>
                  <a:srgbClr val="008000"/>
                </a:solidFill>
                <a:effectLst>
                  <a:outerShdw blurRad="38100" dist="38100" dir="2700000" algn="tl">
                    <a:srgbClr val="000000">
                      <a:alpha val="43137"/>
                    </a:srgbClr>
                  </a:outerShdw>
                </a:effectLst>
                <a:ea typeface="微软雅黑" pitchFamily="34" charset="-122"/>
              </a:rPr>
              <a:t>Small </a:t>
            </a:r>
            <a:r>
              <a:rPr lang="en-US" altLang="zh-CN" sz="2800" dirty="0">
                <a:solidFill>
                  <a:srgbClr val="008000"/>
                </a:solidFill>
                <a:effectLst>
                  <a:outerShdw blurRad="38100" dist="38100" dir="2700000" algn="tl">
                    <a:srgbClr val="000000">
                      <a:alpha val="43137"/>
                    </a:srgbClr>
                  </a:outerShdw>
                </a:effectLst>
                <a:ea typeface="微软雅黑" pitchFamily="34" charset="-122"/>
              </a:rPr>
              <a:t>World Properties Evaluation</a:t>
            </a:r>
            <a:endParaRPr lang="zh-CN" altLang="en-US" sz="2800" dirty="0">
              <a:solidFill>
                <a:srgbClr val="008000"/>
              </a:solidFill>
              <a:effectLst>
                <a:outerShdw blurRad="38100" dist="38100" dir="2700000" algn="tl">
                  <a:srgbClr val="000000">
                    <a:alpha val="43137"/>
                  </a:srgbClr>
                </a:outerShdw>
              </a:effectLst>
              <a:ea typeface="微软雅黑" pitchFamily="34" charset="-122"/>
            </a:endParaRPr>
          </a:p>
          <a:p>
            <a:pPr marL="723900" lvl="1" indent="-285750" algn="just">
              <a:lnSpc>
                <a:spcPct val="150000"/>
              </a:lnSpc>
              <a:buFont typeface="Wingdings" panose="05000000000000000000" pitchFamily="2" charset="2"/>
              <a:buChar char="Ø"/>
              <a:defRPr/>
            </a:pPr>
            <a:endParaRPr lang="en-US" altLang="zh-CN" sz="2400" dirty="0" smtClean="0"/>
          </a:p>
          <a:p>
            <a:pPr lvl="1"/>
            <a:r>
              <a:rPr lang="en-US" altLang="zh-CN" sz="2800" b="0" dirty="0" smtClean="0">
                <a:latin typeface="Times New Roman" panose="02020603050405020304" pitchFamily="18" charset="0"/>
                <a:cs typeface="Times New Roman" panose="02020603050405020304" pitchFamily="18" charset="0"/>
              </a:rPr>
              <a:t>500 </a:t>
            </a:r>
            <a:r>
              <a:rPr lang="en-US" altLang="zh-CN" sz="2800" b="0" dirty="0">
                <a:latin typeface="Times New Roman" panose="02020603050405020304" pitchFamily="18" charset="0"/>
                <a:cs typeface="Times New Roman" panose="02020603050405020304" pitchFamily="18" charset="0"/>
              </a:rPr>
              <a:t>nodes (RSNs </a:t>
            </a:r>
            <a:r>
              <a:rPr lang="en-US" altLang="zh-CN" sz="2800" b="0" dirty="0" smtClean="0">
                <a:latin typeface="Times New Roman" panose="02020603050405020304" pitchFamily="18" charset="0"/>
                <a:cs typeface="Times New Roman" panose="02020603050405020304" pitchFamily="18" charset="0"/>
              </a:rPr>
              <a:t>and SSNs</a:t>
            </a:r>
            <a:r>
              <a:rPr lang="en-US" altLang="zh-CN" sz="2800" b="0" dirty="0">
                <a:latin typeface="Times New Roman" panose="02020603050405020304" pitchFamily="18" charset="0"/>
                <a:cs typeface="Times New Roman" panose="02020603050405020304" pitchFamily="18" charset="0"/>
              </a:rPr>
              <a:t>) are randomly deployed in a sensor field of </a:t>
            </a:r>
            <a:r>
              <a:rPr lang="en-US" altLang="zh-CN" sz="2800" b="0" dirty="0" smtClean="0">
                <a:latin typeface="Times New Roman" panose="02020603050405020304" pitchFamily="18" charset="0"/>
                <a:cs typeface="Times New Roman" panose="02020603050405020304" pitchFamily="18" charset="0"/>
              </a:rPr>
              <a:t>1000*1000m. </a:t>
            </a:r>
          </a:p>
          <a:p>
            <a:pPr lvl="1"/>
            <a:r>
              <a:rPr lang="en-US" altLang="zh-CN" sz="2800" b="0" dirty="0" smtClean="0">
                <a:latin typeface="Times New Roman" panose="02020603050405020304" pitchFamily="18" charset="0"/>
                <a:cs typeface="Times New Roman" panose="02020603050405020304" pitchFamily="18" charset="0"/>
              </a:rPr>
              <a:t>communication </a:t>
            </a:r>
            <a:r>
              <a:rPr lang="en-US" altLang="zh-CN" sz="2800" b="0" dirty="0">
                <a:latin typeface="Times New Roman" panose="02020603050405020304" pitchFamily="18" charset="0"/>
                <a:cs typeface="Times New Roman" panose="02020603050405020304" pitchFamily="18" charset="0"/>
              </a:rPr>
              <a:t>radius of RSNs and SSNs </a:t>
            </a:r>
            <a:r>
              <a:rPr lang="en-US" altLang="zh-CN" sz="2800" b="0" dirty="0" smtClean="0">
                <a:latin typeface="Times New Roman" panose="02020603050405020304" pitchFamily="18" charset="0"/>
                <a:cs typeface="Times New Roman" panose="02020603050405020304" pitchFamily="18" charset="0"/>
              </a:rPr>
              <a:t>are100 </a:t>
            </a:r>
            <a:r>
              <a:rPr lang="en-US" altLang="zh-CN" sz="2800" b="0" dirty="0">
                <a:latin typeface="Times New Roman" panose="02020603050405020304" pitchFamily="18" charset="0"/>
                <a:cs typeface="Times New Roman" panose="02020603050405020304" pitchFamily="18" charset="0"/>
              </a:rPr>
              <a:t>m and 300 m, </a:t>
            </a:r>
            <a:r>
              <a:rPr lang="en-US" altLang="zh-CN" sz="2800" b="0" dirty="0" smtClean="0">
                <a:latin typeface="Times New Roman" panose="02020603050405020304" pitchFamily="18" charset="0"/>
                <a:cs typeface="Times New Roman" panose="02020603050405020304" pitchFamily="18" charset="0"/>
              </a:rPr>
              <a:t>respectively</a:t>
            </a:r>
            <a:r>
              <a:rPr lang="en-US" altLang="zh-CN" sz="2800" b="0" dirty="0">
                <a:latin typeface="Times New Roman" panose="02020603050405020304" pitchFamily="18" charset="0"/>
                <a:cs typeface="Times New Roman" panose="02020603050405020304" pitchFamily="18" charset="0"/>
              </a:rPr>
              <a:t>.</a:t>
            </a:r>
            <a:endParaRPr lang="zh-CN" altLang="en-US" sz="62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defRPr/>
            </a:pPr>
            <a:endParaRPr lang="zh-CN" altLang="en-US" sz="2000" dirty="0" smtClean="0"/>
          </a:p>
          <a:p>
            <a:pPr marL="285750" indent="-285750" algn="just">
              <a:buFont typeface="Wingdings" panose="05000000000000000000" pitchFamily="2" charset="2"/>
              <a:buChar char="Ø"/>
              <a:defRPr/>
            </a:pPr>
            <a:endParaRPr lang="en-US" altLang="zh-CN" sz="2000" dirty="0" smtClean="0"/>
          </a:p>
          <a:p>
            <a:pPr marL="285750" indent="-285750" algn="just">
              <a:buFont typeface="Wingdings" panose="05000000000000000000" pitchFamily="2" charset="2"/>
              <a:buChar char="Ø"/>
              <a:defRPr/>
            </a:pPr>
            <a:endParaRPr lang="zh-CN" altLang="en-US" sz="2000" dirty="0" smtClean="0"/>
          </a:p>
          <a:p>
            <a:pPr marL="0" indent="0" algn="ctr">
              <a:buFont typeface="Wingdings" panose="05000000000000000000" pitchFamily="2" charset="2"/>
              <a:buNone/>
              <a:defRPr/>
            </a:pPr>
            <a:endParaRPr lang="zh-CN" altLang="en-US" sz="2000" dirty="0">
              <a:effectLst>
                <a:outerShdw blurRad="38100" dist="38100" dir="2700000" algn="tl">
                  <a:srgbClr val="000000">
                    <a:alpha val="43137"/>
                  </a:srgbClr>
                </a:outerShdw>
              </a:effectLst>
              <a:ea typeface="微软雅黑" pitchFamily="34" charset="-122"/>
            </a:endParaRPr>
          </a:p>
          <a:p>
            <a:pPr marL="0" indent="0" algn="ctr">
              <a:buFont typeface="Wingdings" panose="05000000000000000000" pitchFamily="2" charset="2"/>
              <a:buNone/>
              <a:defRPr/>
            </a:pPr>
            <a:endParaRPr lang="zh-CN" altLang="zh-CN" sz="2000" dirty="0">
              <a:effectLst>
                <a:outerShdw blurRad="38100" dist="38100" dir="2700000" algn="tl">
                  <a:srgbClr val="000000">
                    <a:alpha val="43137"/>
                  </a:srgbClr>
                </a:outerShdw>
              </a:effectLst>
              <a:ea typeface="微软雅黑" pitchFamily="34" charset="-122"/>
            </a:endParaRPr>
          </a:p>
        </p:txBody>
      </p:sp>
      <p:sp>
        <p:nvSpPr>
          <p:cNvPr id="3075" name="Rectangle 5"/>
          <p:cNvSpPr>
            <a:spLocks noGrp="1" noChangeArrowheads="1"/>
          </p:cNvSpPr>
          <p:nvPr>
            <p:ph type="title"/>
          </p:nvPr>
        </p:nvSpPr>
        <p:spPr/>
        <p:txBody>
          <a:bodyPr/>
          <a:lstStyle/>
          <a:p>
            <a:pPr>
              <a:lnSpc>
                <a:spcPct val="150000"/>
              </a:lnSpc>
              <a:defRPr/>
            </a:pPr>
            <a:r>
              <a:rPr lang="en-US" altLang="zh-CN" sz="3200" dirty="0">
                <a:solidFill>
                  <a:srgbClr val="008000"/>
                </a:solidFill>
                <a:effectLst>
                  <a:outerShdw blurRad="38100" dist="38100" dir="2700000" algn="tl">
                    <a:srgbClr val="000000">
                      <a:alpha val="43137"/>
                    </a:srgbClr>
                  </a:outerShdw>
                </a:effectLst>
                <a:ea typeface="微软雅黑" pitchFamily="34" charset="-122"/>
              </a:rPr>
              <a:t>Simulation Results(1)</a:t>
            </a:r>
            <a:endParaRPr lang="en-US" altLang="zh-CN" sz="3200" dirty="0" smtClean="0">
              <a:solidFill>
                <a:srgbClr val="008000"/>
              </a:solidFill>
              <a:effectLst>
                <a:outerShdw blurRad="38100" dist="38100" dir="2700000" algn="tl">
                  <a:srgbClr val="000000">
                    <a:alpha val="43137"/>
                  </a:srgbClr>
                </a:outerShdw>
              </a:effectLst>
              <a:ea typeface="微软雅黑"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1412875"/>
            <a:ext cx="6165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文本框 5"/>
          <p:cNvSpPr txBox="1">
            <a:spLocks noChangeArrowheads="1"/>
          </p:cNvSpPr>
          <p:nvPr/>
        </p:nvSpPr>
        <p:spPr bwMode="auto">
          <a:xfrm>
            <a:off x="3402013" y="3441700"/>
            <a:ext cx="2389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2000" b="1">
                <a:solidFill>
                  <a:srgbClr val="FF0000"/>
                </a:solidFill>
              </a:rPr>
              <a:t>monitoring area</a:t>
            </a:r>
          </a:p>
          <a:p>
            <a:pPr algn="ctr"/>
            <a:r>
              <a:rPr lang="en-US" altLang="zh-CN" sz="2000" b="1">
                <a:solidFill>
                  <a:srgbClr val="FF0000"/>
                </a:solidFill>
              </a:rPr>
              <a:t>1000 * 1000 m</a:t>
            </a:r>
            <a:r>
              <a:rPr lang="en-US" altLang="zh-CN" sz="2000" b="1" baseline="30000">
                <a:solidFill>
                  <a:srgbClr val="FF0000"/>
                </a:solidFill>
              </a:rPr>
              <a:t>2</a:t>
            </a:r>
            <a:endParaRPr lang="zh-CN" altLang="zh-CN" sz="2000">
              <a:solidFill>
                <a:srgbClr val="FF0000"/>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371600"/>
            <a:ext cx="6196012"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1344613"/>
            <a:ext cx="620395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09688"/>
            <a:ext cx="620395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6213" y="1295400"/>
            <a:ext cx="6249987"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标题 2"/>
          <p:cNvSpPr>
            <a:spLocks noGrp="1"/>
          </p:cNvSpPr>
          <p:nvPr>
            <p:ph type="title"/>
          </p:nvPr>
        </p:nvSpPr>
        <p:spPr/>
        <p:txBody>
          <a:bodyPr/>
          <a:lstStyle/>
          <a:p>
            <a:endParaRPr lang="zh-CN" altLang="en-US" smtClean="0"/>
          </a:p>
        </p:txBody>
      </p:sp>
      <p:sp>
        <p:nvSpPr>
          <p:cNvPr id="12" name="Rectangle 5"/>
          <p:cNvSpPr txBox="1">
            <a:spLocks noChangeArrowheads="1"/>
          </p:cNvSpPr>
          <p:nvPr/>
        </p:nvSpPr>
        <p:spPr bwMode="auto">
          <a:xfrm>
            <a:off x="576263" y="306388"/>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Simulation Results(2)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2"/>
          <p:cNvSpPr>
            <a:spLocks noGrp="1"/>
          </p:cNvSpPr>
          <p:nvPr>
            <p:ph type="title"/>
          </p:nvPr>
        </p:nvSpPr>
        <p:spPr/>
        <p:txBody>
          <a:bodyPr/>
          <a:lstStyle/>
          <a:p>
            <a:endParaRPr lang="zh-CN" altLang="en-US" smtClean="0"/>
          </a:p>
        </p:txBody>
      </p:sp>
      <p:sp>
        <p:nvSpPr>
          <p:cNvPr id="12" name="Rectangle 5"/>
          <p:cNvSpPr txBox="1">
            <a:spLocks noChangeArrowheads="1"/>
          </p:cNvSpPr>
          <p:nvPr/>
        </p:nvSpPr>
        <p:spPr bwMode="auto">
          <a:xfrm>
            <a:off x="576263" y="306388"/>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Simulation Results(3)</a:t>
            </a:r>
          </a:p>
        </p:txBody>
      </p:sp>
      <p:sp>
        <p:nvSpPr>
          <p:cNvPr id="14" name="TextBox 3"/>
          <p:cNvSpPr txBox="1">
            <a:spLocks noRot="1" noChangeAspect="1" noMove="1" noResize="1" noEditPoints="1" noAdjustHandles="1" noChangeArrowheads="1" noChangeShapeType="1" noTextEdit="1"/>
          </p:cNvSpPr>
          <p:nvPr/>
        </p:nvSpPr>
        <p:spPr>
          <a:xfrm>
            <a:off x="350640" y="4501248"/>
            <a:ext cx="8640960" cy="361253"/>
          </a:xfrm>
          <a:prstGeom prst="rect">
            <a:avLst/>
          </a:prstGeom>
          <a:blipFill rotWithShape="0">
            <a:blip r:embed="rId2"/>
            <a:stretch>
              <a:fillRect b="-18333"/>
            </a:stretch>
          </a:blipFill>
        </p:spPr>
        <p:txBody>
          <a:bodyPr/>
          <a:lstStyle/>
          <a:p>
            <a:r>
              <a:rPr lang="zh-CN" altLang="en-US">
                <a:noFill/>
              </a:rPr>
              <a:t> </a:t>
            </a:r>
          </a:p>
        </p:txBody>
      </p:sp>
      <p:pic>
        <p:nvPicPr>
          <p:cNvPr id="47110" name="图片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41910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图片 16"/>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19200"/>
            <a:ext cx="4125913"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3"/>
              <p:cNvSpPr txBox="1"/>
              <p:nvPr/>
            </p:nvSpPr>
            <p:spPr>
              <a:xfrm>
                <a:off x="574674" y="4848761"/>
                <a:ext cx="8569325" cy="1323439"/>
              </a:xfrm>
              <a:prstGeom prst="rect">
                <a:avLst/>
              </a:prstGeom>
              <a:noFill/>
            </p:spPr>
            <p:txBody>
              <a:bodyPr wrap="square" rtlCol="0">
                <a:spAutoFit/>
              </a:bodyPr>
              <a:lstStyle/>
              <a:p>
                <a:pPr marL="0" lvl="1" algn="just"/>
                <a:r>
                  <a:rPr lang="en-US" altLang="zh-CN" sz="1600" b="1" dirty="0" smtClean="0">
                    <a:latin typeface="+mn-lt"/>
                    <a:ea typeface="微软雅黑" pitchFamily="34" charset="-122"/>
                  </a:rPr>
                  <a:t>X-axis -&gt; </a:t>
                </a:r>
                <a14:m>
                  <m:oMath xmlns:m="http://schemas.openxmlformats.org/officeDocument/2006/math">
                    <m:r>
                      <a:rPr lang="en-US" altLang="zh-CN" sz="1600" b="1" i="1">
                        <a:latin typeface="Cambria Math"/>
                        <a:ea typeface="微软雅黑" pitchFamily="34" charset="-122"/>
                      </a:rPr>
                      <m:t>𝒑</m:t>
                    </m:r>
                  </m:oMath>
                </a14:m>
                <a:r>
                  <a:rPr lang="en-US" altLang="zh-CN" sz="1600" b="1" dirty="0">
                    <a:latin typeface="+mn-lt"/>
                    <a:ea typeface="微软雅黑" pitchFamily="34" charset="-122"/>
                  </a:rPr>
                  <a:t>: </a:t>
                </a:r>
                <a:r>
                  <a:rPr lang="en-US" altLang="zh-CN" sz="1600" dirty="0">
                    <a:latin typeface="+mn-lt"/>
                    <a:ea typeface="微软雅黑" pitchFamily="34" charset="-122"/>
                  </a:rPr>
                  <a:t>Probability of shortcut addition between a pair of neighboring SSNs. </a:t>
                </a:r>
              </a:p>
              <a:p>
                <a:pPr marL="0" lvl="1" algn="just"/>
                <a:r>
                  <a:rPr lang="en-US" altLang="zh-CN" sz="1600" b="1" dirty="0">
                    <a:latin typeface="+mn-lt"/>
                    <a:ea typeface="微软雅黑" pitchFamily="34" charset="-122"/>
                  </a:rPr>
                  <a:t>Y-axis -&gt; </a:t>
                </a:r>
                <a14:m>
                  <m:oMath xmlns:m="http://schemas.openxmlformats.org/officeDocument/2006/math">
                    <m:r>
                      <a:rPr lang="en-US" altLang="zh-CN" sz="1600" b="1" i="1">
                        <a:latin typeface="Cambria Math"/>
                        <a:ea typeface="微软雅黑" pitchFamily="34" charset="-122"/>
                      </a:rPr>
                      <m:t>𝑪</m:t>
                    </m:r>
                    <m:r>
                      <a:rPr lang="en-US" altLang="zh-CN" sz="1600" b="1">
                        <a:latin typeface="Cambria Math"/>
                        <a:ea typeface="微软雅黑" pitchFamily="34" charset="-122"/>
                      </a:rPr>
                      <m:t>(</m:t>
                    </m:r>
                    <m:r>
                      <a:rPr lang="en-US" altLang="zh-CN" sz="1600" b="1" i="1">
                        <a:latin typeface="Cambria Math"/>
                        <a:ea typeface="微软雅黑" pitchFamily="34" charset="-122"/>
                      </a:rPr>
                      <m:t>𝒑</m:t>
                    </m:r>
                    <m:r>
                      <a:rPr lang="en-US" altLang="zh-CN" sz="1600" b="1">
                        <a:latin typeface="Cambria Math"/>
                        <a:ea typeface="微软雅黑" pitchFamily="34" charset="-122"/>
                      </a:rPr>
                      <m:t>)/</m:t>
                    </m:r>
                    <m:r>
                      <a:rPr lang="en-US" altLang="zh-CN" sz="1600" b="1" i="1">
                        <a:latin typeface="Cambria Math"/>
                        <a:ea typeface="微软雅黑" pitchFamily="34" charset="-122"/>
                      </a:rPr>
                      <m:t>𝑪</m:t>
                    </m:r>
                    <m:r>
                      <a:rPr lang="en-US" altLang="zh-CN" sz="1600" b="1">
                        <a:latin typeface="Cambria Math"/>
                        <a:ea typeface="微软雅黑" pitchFamily="34" charset="-122"/>
                      </a:rPr>
                      <m:t>(</m:t>
                    </m:r>
                    <m:r>
                      <a:rPr lang="en-US" altLang="zh-CN" sz="1600" b="1" i="1">
                        <a:latin typeface="Cambria Math"/>
                        <a:ea typeface="微软雅黑" pitchFamily="34" charset="-122"/>
                      </a:rPr>
                      <m:t>𝟎</m:t>
                    </m:r>
                    <m:r>
                      <a:rPr lang="en-US" altLang="zh-CN" sz="1600" b="1">
                        <a:latin typeface="Cambria Math"/>
                        <a:ea typeface="微软雅黑" pitchFamily="34" charset="-122"/>
                      </a:rPr>
                      <m:t>)</m:t>
                    </m:r>
                  </m:oMath>
                </a14:m>
                <a:r>
                  <a:rPr lang="en-US" altLang="zh-CN" sz="1600" b="1" dirty="0">
                    <a:latin typeface="+mn-lt"/>
                    <a:ea typeface="微软雅黑" pitchFamily="34" charset="-122"/>
                  </a:rPr>
                  <a:t> and </a:t>
                </a:r>
                <a14:m>
                  <m:oMath xmlns:m="http://schemas.openxmlformats.org/officeDocument/2006/math">
                    <m:r>
                      <a:rPr lang="en-US" altLang="zh-CN" sz="1600" b="1" i="1">
                        <a:latin typeface="Cambria Math"/>
                        <a:ea typeface="微软雅黑" pitchFamily="34" charset="-122"/>
                      </a:rPr>
                      <m:t>𝑳</m:t>
                    </m:r>
                    <m:r>
                      <a:rPr lang="en-US" altLang="zh-CN" sz="1600" b="1">
                        <a:latin typeface="Cambria Math"/>
                        <a:ea typeface="微软雅黑" pitchFamily="34" charset="-122"/>
                      </a:rPr>
                      <m:t>(</m:t>
                    </m:r>
                    <m:r>
                      <a:rPr lang="en-US" altLang="zh-CN" sz="1600" b="1" i="1">
                        <a:latin typeface="Cambria Math"/>
                        <a:ea typeface="微软雅黑" pitchFamily="34" charset="-122"/>
                      </a:rPr>
                      <m:t>𝒑</m:t>
                    </m:r>
                    <m:r>
                      <a:rPr lang="en-US" altLang="zh-CN" sz="1600" b="1">
                        <a:latin typeface="Cambria Math"/>
                        <a:ea typeface="微软雅黑" pitchFamily="34" charset="-122"/>
                      </a:rPr>
                      <m:t>)/</m:t>
                    </m:r>
                    <m:r>
                      <a:rPr lang="en-US" altLang="zh-CN" sz="1600" b="1" i="1">
                        <a:latin typeface="Cambria Math"/>
                        <a:ea typeface="微软雅黑" pitchFamily="34" charset="-122"/>
                      </a:rPr>
                      <m:t>𝑳</m:t>
                    </m:r>
                    <m:r>
                      <a:rPr lang="en-US" altLang="zh-CN" sz="1600" b="1">
                        <a:latin typeface="Cambria Math"/>
                        <a:ea typeface="微软雅黑" pitchFamily="34" charset="-122"/>
                      </a:rPr>
                      <m:t>(</m:t>
                    </m:r>
                    <m:r>
                      <a:rPr lang="en-US" altLang="zh-CN" sz="1600" b="1" i="1">
                        <a:latin typeface="Cambria Math"/>
                        <a:ea typeface="微软雅黑" pitchFamily="34" charset="-122"/>
                      </a:rPr>
                      <m:t>𝟎</m:t>
                    </m:r>
                    <m:r>
                      <a:rPr lang="en-US" altLang="zh-CN" sz="1600" b="1">
                        <a:latin typeface="Cambria Math"/>
                        <a:ea typeface="微软雅黑" pitchFamily="34" charset="-122"/>
                      </a:rPr>
                      <m:t>)</m:t>
                    </m:r>
                  </m:oMath>
                </a14:m>
                <a:r>
                  <a:rPr lang="en-US" altLang="zh-CN" sz="1600" b="1"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𝑪</m:t>
                    </m:r>
                    <m:r>
                      <a:rPr lang="en-US" altLang="zh-CN" sz="1600" b="1">
                        <a:latin typeface="Cambria Math"/>
                        <a:ea typeface="微软雅黑" pitchFamily="34" charset="-122"/>
                      </a:rPr>
                      <m:t>(</m:t>
                    </m:r>
                    <m:r>
                      <a:rPr lang="en-US" altLang="zh-CN" sz="1600" b="1" i="1">
                        <a:latin typeface="Cambria Math"/>
                        <a:ea typeface="微软雅黑" pitchFamily="34" charset="-122"/>
                      </a:rPr>
                      <m:t>𝟎</m:t>
                    </m:r>
                    <m:r>
                      <a:rPr lang="en-US" altLang="zh-CN" sz="1600" b="1">
                        <a:latin typeface="Cambria Math"/>
                        <a:ea typeface="微软雅黑" pitchFamily="34" charset="-122"/>
                      </a:rPr>
                      <m:t>)</m:t>
                    </m:r>
                  </m:oMath>
                </a14:m>
                <a:r>
                  <a:rPr lang="en-US" altLang="zh-CN" sz="1600" b="1" dirty="0">
                    <a:latin typeface="+mn-lt"/>
                    <a:ea typeface="微软雅黑" pitchFamily="34" charset="-122"/>
                  </a:rPr>
                  <a:t> </a:t>
                </a:r>
                <a:r>
                  <a:rPr lang="en-US" altLang="zh-CN" sz="1600" dirty="0">
                    <a:latin typeface="+mn-lt"/>
                    <a:ea typeface="微软雅黑" pitchFamily="34" charset="-122"/>
                  </a:rPr>
                  <a:t>and</a:t>
                </a:r>
                <a:r>
                  <a:rPr lang="en-US" altLang="zh-CN" sz="1600" b="1"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𝑳</m:t>
                    </m:r>
                    <m:r>
                      <a:rPr lang="en-US" altLang="zh-CN" sz="1600" b="1">
                        <a:latin typeface="Cambria Math"/>
                        <a:ea typeface="微软雅黑" pitchFamily="34" charset="-122"/>
                      </a:rPr>
                      <m:t>(</m:t>
                    </m:r>
                    <m:r>
                      <a:rPr lang="en-US" altLang="zh-CN" sz="1600" b="1" i="1">
                        <a:latin typeface="Cambria Math"/>
                        <a:ea typeface="微软雅黑" pitchFamily="34" charset="-122"/>
                      </a:rPr>
                      <m:t>𝟎</m:t>
                    </m:r>
                    <m:r>
                      <a:rPr lang="en-US" altLang="zh-CN" sz="1600" b="1">
                        <a:latin typeface="Cambria Math"/>
                        <a:ea typeface="微软雅黑" pitchFamily="34" charset="-122"/>
                      </a:rPr>
                      <m:t>)</m:t>
                    </m:r>
                  </m:oMath>
                </a14:m>
                <a:r>
                  <a:rPr lang="en-US" altLang="zh-CN" sz="1600" b="1" dirty="0">
                    <a:latin typeface="+mn-lt"/>
                    <a:ea typeface="微软雅黑" pitchFamily="34" charset="-122"/>
                  </a:rPr>
                  <a:t> </a:t>
                </a:r>
                <a:r>
                  <a:rPr lang="en-US" altLang="zh-CN" sz="1600" dirty="0">
                    <a:latin typeface="+mn-lt"/>
                    <a:ea typeface="微软雅黑" pitchFamily="34" charset="-122"/>
                  </a:rPr>
                  <a:t>define the clustering coefficient and the average path length respectively with</a:t>
                </a:r>
                <a:r>
                  <a:rPr lang="en-US" altLang="zh-CN" sz="1600" b="1"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𝒑</m:t>
                    </m:r>
                    <m:r>
                      <a:rPr lang="en-US" altLang="zh-CN" sz="1600" b="1">
                        <a:latin typeface="Cambria Math"/>
                        <a:ea typeface="微软雅黑" pitchFamily="34" charset="-122"/>
                      </a:rPr>
                      <m:t>=</m:t>
                    </m:r>
                    <m:r>
                      <a:rPr lang="en-US" altLang="zh-CN" sz="1600" b="1" i="1">
                        <a:latin typeface="Cambria Math"/>
                        <a:ea typeface="微软雅黑" pitchFamily="34" charset="-122"/>
                      </a:rPr>
                      <m:t>𝟎</m:t>
                    </m:r>
                  </m:oMath>
                </a14:m>
                <a:r>
                  <a:rPr lang="en-US" altLang="zh-CN" sz="1600" b="1" dirty="0">
                    <a:latin typeface="+mn-lt"/>
                    <a:ea typeface="微软雅黑" pitchFamily="34" charset="-122"/>
                  </a:rPr>
                  <a:t>, </a:t>
                </a:r>
                <a:r>
                  <a:rPr lang="en-US" altLang="zh-CN" sz="1600" dirty="0">
                    <a:latin typeface="+mn-lt"/>
                    <a:ea typeface="微软雅黑" pitchFamily="34" charset="-122"/>
                  </a:rPr>
                  <a:t>and the values </a:t>
                </a:r>
                <a14:m>
                  <m:oMath xmlns:m="http://schemas.openxmlformats.org/officeDocument/2006/math">
                    <m:r>
                      <a:rPr lang="en-US" altLang="zh-CN" sz="1600" b="1" i="1">
                        <a:latin typeface="Cambria Math"/>
                        <a:ea typeface="微软雅黑" pitchFamily="34" charset="-122"/>
                      </a:rPr>
                      <m:t>𝑪</m:t>
                    </m:r>
                    <m:r>
                      <a:rPr lang="en-US" altLang="zh-CN" sz="1600" b="1">
                        <a:latin typeface="Cambria Math"/>
                        <a:ea typeface="微软雅黑" pitchFamily="34" charset="-122"/>
                      </a:rPr>
                      <m:t>(</m:t>
                    </m:r>
                    <m:r>
                      <a:rPr lang="en-US" altLang="zh-CN" sz="1600" b="1" i="1">
                        <a:latin typeface="Cambria Math"/>
                        <a:ea typeface="微软雅黑" pitchFamily="34" charset="-122"/>
                      </a:rPr>
                      <m:t>𝐩</m:t>
                    </m:r>
                    <m:r>
                      <a:rPr lang="en-US" altLang="zh-CN" sz="1600" b="1">
                        <a:latin typeface="Cambria Math"/>
                        <a:ea typeface="微软雅黑" pitchFamily="34" charset="-122"/>
                      </a:rPr>
                      <m:t>)</m:t>
                    </m:r>
                  </m:oMath>
                </a14:m>
                <a:r>
                  <a:rPr lang="en-US" altLang="zh-CN" sz="1600" b="1" dirty="0">
                    <a:latin typeface="+mn-lt"/>
                    <a:ea typeface="微软雅黑" pitchFamily="34" charset="-122"/>
                  </a:rPr>
                  <a:t> </a:t>
                </a:r>
                <a:r>
                  <a:rPr lang="en-US" altLang="zh-CN" sz="1600" dirty="0">
                    <a:latin typeface="+mn-lt"/>
                    <a:ea typeface="微软雅黑" pitchFamily="34" charset="-122"/>
                  </a:rPr>
                  <a:t>and</a:t>
                </a:r>
                <a:r>
                  <a:rPr lang="en-US" altLang="zh-CN" sz="1600" b="1"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𝑳</m:t>
                    </m:r>
                    <m:r>
                      <a:rPr lang="en-US" altLang="zh-CN" sz="1600" b="1">
                        <a:latin typeface="Cambria Math"/>
                        <a:ea typeface="微软雅黑" pitchFamily="34" charset="-122"/>
                      </a:rPr>
                      <m:t>(</m:t>
                    </m:r>
                    <m:r>
                      <a:rPr lang="en-US" altLang="zh-CN" sz="1600" b="1" i="1">
                        <a:latin typeface="Cambria Math"/>
                        <a:ea typeface="微软雅黑" pitchFamily="34" charset="-122"/>
                      </a:rPr>
                      <m:t>𝐩</m:t>
                    </m:r>
                    <m:r>
                      <a:rPr lang="en-US" altLang="zh-CN" sz="1600" b="1">
                        <a:latin typeface="Cambria Math"/>
                        <a:ea typeface="微软雅黑" pitchFamily="34" charset="-122"/>
                      </a:rPr>
                      <m:t>)</m:t>
                    </m:r>
                  </m:oMath>
                </a14:m>
                <a:r>
                  <a:rPr lang="en-US" altLang="zh-CN" sz="1600" b="1" dirty="0">
                    <a:latin typeface="+mn-lt"/>
                    <a:ea typeface="微软雅黑" pitchFamily="34" charset="-122"/>
                  </a:rPr>
                  <a:t> </a:t>
                </a:r>
                <a:r>
                  <a:rPr lang="en-US" altLang="zh-CN" sz="1600" dirty="0">
                    <a:latin typeface="+mn-lt"/>
                    <a:ea typeface="微软雅黑" pitchFamily="34" charset="-122"/>
                  </a:rPr>
                  <a:t>define the same parameters but for a percent of </a:t>
                </a:r>
                <a14:m>
                  <m:oMath xmlns:m="http://schemas.openxmlformats.org/officeDocument/2006/math">
                    <m:r>
                      <a:rPr lang="en-US" altLang="zh-CN" sz="1600" b="1" i="1">
                        <a:latin typeface="Cambria Math"/>
                        <a:ea typeface="微软雅黑" pitchFamily="34" charset="-122"/>
                      </a:rPr>
                      <m:t>𝒑</m:t>
                    </m:r>
                  </m:oMath>
                </a14:m>
                <a:r>
                  <a:rPr lang="en-US" altLang="zh-CN" sz="1600" b="1"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𝟎</m:t>
                    </m:r>
                    <m:r>
                      <a:rPr lang="en-US" altLang="zh-CN" sz="1600" b="1">
                        <a:latin typeface="Cambria Math"/>
                        <a:ea typeface="微软雅黑" pitchFamily="34" charset="-122"/>
                      </a:rPr>
                      <m:t>&lt;</m:t>
                    </m:r>
                    <m:r>
                      <a:rPr lang="en-US" altLang="zh-CN" sz="1600" b="1" i="1">
                        <a:latin typeface="Cambria Math"/>
                        <a:ea typeface="微软雅黑" pitchFamily="34" charset="-122"/>
                      </a:rPr>
                      <m:t>𝒑</m:t>
                    </m:r>
                    <m:r>
                      <a:rPr lang="zh-CN" altLang="zh-CN" sz="1600" b="1">
                        <a:latin typeface="Cambria Math"/>
                        <a:ea typeface="微软雅黑" pitchFamily="34" charset="-122"/>
                      </a:rPr>
                      <m:t>≤</m:t>
                    </m:r>
                    <m:r>
                      <a:rPr lang="en-US" altLang="zh-CN" sz="1600" b="1" i="1">
                        <a:latin typeface="Cambria Math"/>
                        <a:ea typeface="微软雅黑" pitchFamily="34" charset="-122"/>
                      </a:rPr>
                      <m:t>𝟏</m:t>
                    </m:r>
                  </m:oMath>
                </a14:m>
                <a:r>
                  <a:rPr lang="en-US" altLang="zh-CN" sz="1600" b="1" dirty="0">
                    <a:latin typeface="+mn-lt"/>
                    <a:ea typeface="微软雅黑" pitchFamily="34" charset="-122"/>
                  </a:rPr>
                  <a:t>). </a:t>
                </a:r>
              </a:p>
              <a:p>
                <a:pPr marL="0" lvl="1" algn="just"/>
                <a:r>
                  <a:rPr lang="en-US" altLang="zh-CN" sz="1600" b="1" dirty="0">
                    <a:latin typeface="+mn-lt"/>
                    <a:ea typeface="微软雅黑" pitchFamily="34" charset="-122"/>
                  </a:rPr>
                  <a:t>Parameters: </a:t>
                </a:r>
                <a14:m>
                  <m:oMath xmlns:m="http://schemas.openxmlformats.org/officeDocument/2006/math">
                    <m:r>
                      <a:rPr lang="en-US" altLang="zh-CN" sz="1600" b="1" i="1">
                        <a:latin typeface="Cambria Math"/>
                        <a:ea typeface="微软雅黑" pitchFamily="34" charset="-122"/>
                      </a:rPr>
                      <m:t>𝛂</m:t>
                    </m:r>
                    <m:r>
                      <a:rPr lang="en-US" altLang="zh-CN" sz="1600" b="1">
                        <a:latin typeface="Cambria Math"/>
                        <a:ea typeface="微软雅黑" pitchFamily="34" charset="-122"/>
                      </a:rPr>
                      <m:t>=</m:t>
                    </m:r>
                    <m:r>
                      <a:rPr lang="en-US" altLang="zh-CN" sz="1600" b="1" i="1">
                        <a:latin typeface="Cambria Math"/>
                        <a:ea typeface="微软雅黑" pitchFamily="34" charset="-122"/>
                      </a:rPr>
                      <m:t>𝟎</m:t>
                    </m:r>
                    <m:r>
                      <a:rPr lang="en-US" altLang="zh-CN" sz="1600" b="1">
                        <a:latin typeface="Cambria Math"/>
                        <a:ea typeface="微软雅黑" pitchFamily="34" charset="-122"/>
                      </a:rPr>
                      <m:t>.</m:t>
                    </m:r>
                    <m:r>
                      <a:rPr lang="en-US" altLang="zh-CN" sz="1600" b="1" i="1">
                        <a:latin typeface="Cambria Math"/>
                        <a:ea typeface="微软雅黑" pitchFamily="34" charset="-122"/>
                      </a:rPr>
                      <m:t>𝟖</m:t>
                    </m:r>
                  </m:oMath>
                </a14:m>
                <a:r>
                  <a:rPr lang="en-US" altLang="zh-CN" sz="1600" b="1"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𝛃</m:t>
                    </m:r>
                    <m:r>
                      <a:rPr lang="en-US" altLang="zh-CN" sz="1600" b="1">
                        <a:latin typeface="Cambria Math"/>
                        <a:ea typeface="微软雅黑" pitchFamily="34" charset="-122"/>
                      </a:rPr>
                      <m:t>=</m:t>
                    </m:r>
                    <m:r>
                      <a:rPr lang="en-US" altLang="zh-CN" sz="1600" b="1" i="1">
                        <a:latin typeface="Cambria Math"/>
                        <a:ea typeface="微软雅黑" pitchFamily="34" charset="-122"/>
                      </a:rPr>
                      <m:t>𝟎</m:t>
                    </m:r>
                    <m:r>
                      <a:rPr lang="en-US" altLang="zh-CN" sz="1600" b="1">
                        <a:latin typeface="Cambria Math"/>
                        <a:ea typeface="微软雅黑" pitchFamily="34" charset="-122"/>
                      </a:rPr>
                      <m:t>.</m:t>
                    </m:r>
                    <m:r>
                      <a:rPr lang="en-US" altLang="zh-CN" sz="1600" b="1" i="1">
                        <a:latin typeface="Cambria Math"/>
                        <a:ea typeface="微软雅黑" pitchFamily="34" charset="-122"/>
                      </a:rPr>
                      <m:t>𝟖</m:t>
                    </m:r>
                  </m:oMath>
                </a14:m>
                <a:r>
                  <a:rPr lang="en-US" altLang="zh-CN" sz="1600" b="1"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𝛄</m:t>
                    </m:r>
                    <m:r>
                      <a:rPr lang="en-US" altLang="zh-CN" sz="1600" b="1">
                        <a:latin typeface="Cambria Math"/>
                        <a:ea typeface="微软雅黑" pitchFamily="34" charset="-122"/>
                      </a:rPr>
                      <m:t>=</m:t>
                    </m:r>
                    <m:r>
                      <a:rPr lang="en-US" altLang="zh-CN" sz="1600" b="1" i="1">
                        <a:latin typeface="Cambria Math"/>
                        <a:ea typeface="微软雅黑" pitchFamily="34" charset="-122"/>
                      </a:rPr>
                      <m:t>𝟎</m:t>
                    </m:r>
                    <m:r>
                      <a:rPr lang="en-US" altLang="zh-CN" sz="1600" b="1">
                        <a:latin typeface="Cambria Math"/>
                        <a:ea typeface="微软雅黑" pitchFamily="34" charset="-122"/>
                      </a:rPr>
                      <m:t>.</m:t>
                    </m:r>
                    <m:r>
                      <a:rPr lang="en-US" altLang="zh-CN" sz="1600" b="1" i="1">
                        <a:latin typeface="Cambria Math"/>
                        <a:ea typeface="微软雅黑" pitchFamily="34" charset="-122"/>
                      </a:rPr>
                      <m:t>𝟓</m:t>
                    </m:r>
                  </m:oMath>
                </a14:m>
                <a:r>
                  <a:rPr lang="en-US" altLang="zh-CN" sz="1600" b="1" dirty="0">
                    <a:latin typeface="+mn-lt"/>
                    <a:ea typeface="微软雅黑" pitchFamily="34" charset="-122"/>
                  </a:rPr>
                  <a:t> </a:t>
                </a:r>
                <a:r>
                  <a:rPr lang="en-US" altLang="zh-CN" sz="1600" dirty="0">
                    <a:latin typeface="+mn-lt"/>
                    <a:ea typeface="微软雅黑" pitchFamily="34" charset="-122"/>
                  </a:rPr>
                  <a:t>in GMSW.</a:t>
                </a:r>
                <a:endParaRPr lang="zh-CN" altLang="en-US" sz="1600" dirty="0">
                  <a:latin typeface="+mn-lt"/>
                  <a:ea typeface="微软雅黑" pitchFamily="34" charset="-122"/>
                </a:endParaRPr>
              </a:p>
            </p:txBody>
          </p:sp>
        </mc:Choice>
        <mc:Fallback xmlns="">
          <p:sp>
            <p:nvSpPr>
              <p:cNvPr id="8" name="TextBox 3"/>
              <p:cNvSpPr txBox="1">
                <a:spLocks noRot="1" noChangeAspect="1" noMove="1" noResize="1" noEditPoints="1" noAdjustHandles="1" noChangeArrowheads="1" noChangeShapeType="1" noTextEdit="1"/>
              </p:cNvSpPr>
              <p:nvPr/>
            </p:nvSpPr>
            <p:spPr>
              <a:xfrm>
                <a:off x="574674" y="4848761"/>
                <a:ext cx="8569325" cy="1323439"/>
              </a:xfrm>
              <a:prstGeom prst="rect">
                <a:avLst/>
              </a:prstGeom>
              <a:blipFill rotWithShape="0">
                <a:blip r:embed="rId5"/>
                <a:stretch>
                  <a:fillRect l="-356" t="-1376" r="-427" b="-4587"/>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2"/>
          <p:cNvSpPr>
            <a:spLocks noGrp="1"/>
          </p:cNvSpPr>
          <p:nvPr>
            <p:ph type="title"/>
          </p:nvPr>
        </p:nvSpPr>
        <p:spPr/>
        <p:txBody>
          <a:bodyPr/>
          <a:lstStyle/>
          <a:p>
            <a:endParaRPr lang="zh-CN" altLang="en-US" smtClean="0"/>
          </a:p>
        </p:txBody>
      </p:sp>
      <p:sp>
        <p:nvSpPr>
          <p:cNvPr id="12" name="Rectangle 5"/>
          <p:cNvSpPr txBox="1">
            <a:spLocks noChangeArrowheads="1"/>
          </p:cNvSpPr>
          <p:nvPr/>
        </p:nvSpPr>
        <p:spPr bwMode="auto">
          <a:xfrm>
            <a:off x="576263" y="306388"/>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Simulation Results(4)</a:t>
            </a:r>
          </a:p>
        </p:txBody>
      </p:sp>
      <p:sp>
        <p:nvSpPr>
          <p:cNvPr id="15" name="TextBox 3"/>
          <p:cNvSpPr txBox="1"/>
          <p:nvPr/>
        </p:nvSpPr>
        <p:spPr>
          <a:xfrm>
            <a:off x="304800" y="4894263"/>
            <a:ext cx="8647113" cy="1323975"/>
          </a:xfrm>
          <a:prstGeom prst="rect">
            <a:avLst/>
          </a:prstGeom>
          <a:noFill/>
        </p:spPr>
        <p:txBody>
          <a:bodyPr>
            <a:spAutoFit/>
          </a:bodyPr>
          <a:lstStyle/>
          <a:p>
            <a:pPr marL="285750" lvl="1" indent="-285750" algn="just">
              <a:buFont typeface="Wingdings" panose="05000000000000000000" pitchFamily="2" charset="2"/>
              <a:buChar char="Ø"/>
              <a:defRPr/>
            </a:pPr>
            <a:r>
              <a:rPr lang="en-US" altLang="zh-CN" sz="1600" b="1" dirty="0">
                <a:latin typeface="+mn-lt"/>
                <a:ea typeface="微软雅黑" pitchFamily="34" charset="-122"/>
              </a:rPr>
              <a:t>Why do we compare to DASM?</a:t>
            </a:r>
          </a:p>
          <a:p>
            <a:pPr marL="0" lvl="1" algn="just">
              <a:defRPr/>
            </a:pPr>
            <a:r>
              <a:rPr lang="en-US" altLang="zh-CN" sz="1600" dirty="0">
                <a:latin typeface="+mn-lt"/>
                <a:ea typeface="微软雅黑" pitchFamily="34" charset="-122"/>
              </a:rPr>
              <a:t>GMSW is similar to DASM because the result of two greedy criteria also makes added-shortcut direct to the sink node. The difference is that GMSW emphasizes on the different importance of network nodes when it comes to adding shortcuts, while DASM only pays attention to the direction of shortcuts.</a:t>
            </a:r>
            <a:endParaRPr lang="zh-CN" altLang="en-US" sz="1600" dirty="0">
              <a:latin typeface="+mn-lt"/>
              <a:ea typeface="微软雅黑" pitchFamily="34" charset="-122"/>
            </a:endParaRPr>
          </a:p>
        </p:txBody>
      </p:sp>
      <p:sp>
        <p:nvSpPr>
          <p:cNvPr id="8" name="TextBox 3"/>
          <p:cNvSpPr txBox="1">
            <a:spLocks noRot="1" noChangeAspect="1" noMove="1" noResize="1" noEditPoints="1" noAdjustHandles="1" noChangeArrowheads="1" noChangeShapeType="1" noTextEdit="1"/>
          </p:cNvSpPr>
          <p:nvPr/>
        </p:nvSpPr>
        <p:spPr>
          <a:xfrm>
            <a:off x="350640" y="4501248"/>
            <a:ext cx="8640960" cy="361253"/>
          </a:xfrm>
          <a:prstGeom prst="rect">
            <a:avLst/>
          </a:prstGeom>
          <a:blipFill rotWithShape="0">
            <a:blip r:embed="rId2"/>
            <a:stretch>
              <a:fillRect b="-18333"/>
            </a:stretch>
          </a:blipFill>
        </p:spPr>
        <p:txBody>
          <a:bodyPr/>
          <a:lstStyle/>
          <a:p>
            <a:r>
              <a:rPr lang="zh-CN" altLang="en-US">
                <a:noFill/>
              </a:rPr>
              <a:t> </a:t>
            </a:r>
          </a:p>
        </p:txBody>
      </p:sp>
      <p:pic>
        <p:nvPicPr>
          <p:cNvPr id="48134"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41910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图片 9"/>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19200"/>
            <a:ext cx="4125913"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p:txBody>
          <a:bodyPr/>
          <a:lstStyle/>
          <a:p>
            <a:pPr>
              <a:lnSpc>
                <a:spcPct val="150000"/>
              </a:lnSpc>
              <a:defRPr/>
            </a:pP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Background and </a:t>
            </a:r>
            <a:r>
              <a:rPr lang="en-US" altLang="zh-CN" sz="3200" dirty="0" err="1" smtClean="0">
                <a:solidFill>
                  <a:srgbClr val="008000"/>
                </a:solidFill>
                <a:effectLst>
                  <a:outerShdw blurRad="38100" dist="38100" dir="2700000" algn="tl">
                    <a:srgbClr val="000000">
                      <a:alpha val="43137"/>
                    </a:srgbClr>
                  </a:outerShdw>
                </a:effectLst>
                <a:ea typeface="微软雅黑" pitchFamily="34" charset="-122"/>
              </a:rPr>
              <a:t>Movivation</a:t>
            </a: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 (1)</a:t>
            </a:r>
            <a:r>
              <a:rPr lang="zh-CN" altLang="en-US" sz="3200" dirty="0" smtClean="0">
                <a:solidFill>
                  <a:srgbClr val="008000"/>
                </a:solidFill>
                <a:effectLst>
                  <a:outerShdw blurRad="38100" dist="38100" dir="2700000" algn="tl">
                    <a:srgbClr val="000000">
                      <a:alpha val="43137"/>
                    </a:srgbClr>
                  </a:outerShdw>
                </a:effectLst>
                <a:ea typeface="微软雅黑" pitchFamily="34" charset="-122"/>
              </a:rPr>
              <a:t> </a:t>
            </a:r>
            <a:endParaRPr lang="en-US" altLang="zh-CN" sz="3200" dirty="0" smtClean="0">
              <a:solidFill>
                <a:srgbClr val="008000"/>
              </a:solidFill>
              <a:effectLst>
                <a:outerShdw blurRad="38100" dist="38100" dir="2700000" algn="tl">
                  <a:srgbClr val="000000">
                    <a:alpha val="43137"/>
                  </a:srgbClr>
                </a:outerShdw>
              </a:effectLst>
              <a:ea typeface="微软雅黑" pitchFamily="34" charset="-122"/>
            </a:endParaRPr>
          </a:p>
        </p:txBody>
      </p:sp>
      <p:sp>
        <p:nvSpPr>
          <p:cNvPr id="6148" name="文本框 1"/>
          <p:cNvSpPr txBox="1">
            <a:spLocks noChangeArrowheads="1"/>
          </p:cNvSpPr>
          <p:nvPr/>
        </p:nvSpPr>
        <p:spPr bwMode="auto">
          <a:xfrm>
            <a:off x="860234" y="1676400"/>
            <a:ext cx="6988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b="1">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b="1">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b="1">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None/>
            </a:pPr>
            <a:r>
              <a:rPr lang="en-US" altLang="zh-CN" sz="1800" dirty="0">
                <a:latin typeface="Tahoma" panose="020B0604030504040204" pitchFamily="34" charset="0"/>
              </a:rPr>
              <a:t>Homogeneous network and </a:t>
            </a:r>
            <a:r>
              <a:rPr lang="en-US" altLang="zh-CN" sz="1800" dirty="0" smtClean="0">
                <a:latin typeface="Tahoma" panose="020B0604030504040204" pitchFamily="34" charset="0"/>
              </a:rPr>
              <a:t>Heterogeneous </a:t>
            </a:r>
            <a:r>
              <a:rPr lang="en-US" altLang="zh-CN" sz="1800" dirty="0">
                <a:latin typeface="Tahoma" panose="020B0604030504040204" pitchFamily="34" charset="0"/>
              </a:rPr>
              <a:t>network</a:t>
            </a:r>
            <a:endParaRPr lang="zh-CN" altLang="en-US" sz="1800" dirty="0">
              <a:latin typeface="Tahoma" panose="020B0604030504040204" pitchFamily="34" charset="0"/>
            </a:endParaRPr>
          </a:p>
          <a:p>
            <a:pPr eaLnBrk="1" hangingPunct="1">
              <a:spcBef>
                <a:spcPct val="0"/>
              </a:spcBef>
              <a:buClrTx/>
              <a:buFontTx/>
              <a:buNone/>
            </a:pPr>
            <a:endParaRPr lang="zh-CN" altLang="en-US" sz="1800" dirty="0">
              <a:latin typeface="Tahom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3984434" cy="319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034" y="2242851"/>
            <a:ext cx="3864166" cy="316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2"/>
          <p:cNvSpPr>
            <a:spLocks noGrp="1"/>
          </p:cNvSpPr>
          <p:nvPr>
            <p:ph type="title"/>
          </p:nvPr>
        </p:nvSpPr>
        <p:spPr/>
        <p:txBody>
          <a:bodyPr/>
          <a:lstStyle/>
          <a:p>
            <a:endParaRPr lang="zh-CN" altLang="en-US" smtClean="0"/>
          </a:p>
        </p:txBody>
      </p:sp>
      <p:sp>
        <p:nvSpPr>
          <p:cNvPr id="12" name="Rectangle 5"/>
          <p:cNvSpPr txBox="1">
            <a:spLocks noChangeArrowheads="1"/>
          </p:cNvSpPr>
          <p:nvPr/>
        </p:nvSpPr>
        <p:spPr bwMode="auto">
          <a:xfrm>
            <a:off x="576263" y="306388"/>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Simulation Results(5)</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887913"/>
            <a:ext cx="4103688"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Rot="1" noChangeAspect="1" noMove="1" noResize="1" noEditPoints="1" noAdjustHandles="1" noChangeArrowheads="1" noChangeShapeType="1" noTextEdit="1"/>
          </p:cNvSpPr>
          <p:nvPr/>
        </p:nvSpPr>
        <p:spPr>
          <a:xfrm>
            <a:off x="350640" y="4501248"/>
            <a:ext cx="8640960" cy="361253"/>
          </a:xfrm>
          <a:prstGeom prst="rect">
            <a:avLst/>
          </a:prstGeom>
          <a:blipFill rotWithShape="0">
            <a:blip r:embed="rId3"/>
            <a:stretch>
              <a:fillRect b="-18333"/>
            </a:stretch>
          </a:blipFill>
        </p:spPr>
        <p:txBody>
          <a:bodyPr/>
          <a:lstStyle/>
          <a:p>
            <a:r>
              <a:rPr lang="zh-CN" altLang="en-US">
                <a:noFill/>
              </a:rPr>
              <a:t> </a:t>
            </a:r>
          </a:p>
        </p:txBody>
      </p:sp>
      <p:pic>
        <p:nvPicPr>
          <p:cNvPr id="49158"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41910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图片 15"/>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19200"/>
            <a:ext cx="4125913"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28600" y="1676400"/>
            <a:ext cx="8915400" cy="3962400"/>
          </a:xfrm>
        </p:spPr>
        <p:txBody>
          <a:bodyPr/>
          <a:lstStyle/>
          <a:p>
            <a:pPr marL="469900" lvl="1" indent="-469900">
              <a:buFont typeface="Wingdings" panose="05000000000000000000" pitchFamily="2" charset="2"/>
              <a:buChar char="o"/>
              <a:defRPr/>
            </a:pPr>
            <a:r>
              <a:rPr lang="en-US" altLang="zh-CN" sz="2800" dirty="0" smtClean="0">
                <a:solidFill>
                  <a:srgbClr val="008000"/>
                </a:solidFill>
                <a:effectLst>
                  <a:outerShdw blurRad="38100" dist="38100" dir="2700000" algn="tl">
                    <a:srgbClr val="000000">
                      <a:alpha val="43137"/>
                    </a:srgbClr>
                  </a:outerShdw>
                </a:effectLst>
                <a:ea typeface="微软雅黑" pitchFamily="34" charset="-122"/>
              </a:rPr>
              <a:t>Robustness </a:t>
            </a:r>
            <a:r>
              <a:rPr lang="en-US" altLang="zh-CN" sz="2800" dirty="0">
                <a:solidFill>
                  <a:srgbClr val="008000"/>
                </a:solidFill>
                <a:effectLst>
                  <a:outerShdw blurRad="38100" dist="38100" dir="2700000" algn="tl">
                    <a:srgbClr val="000000">
                      <a:alpha val="43137"/>
                    </a:srgbClr>
                  </a:outerShdw>
                </a:effectLst>
                <a:ea typeface="微软雅黑" pitchFamily="34" charset="-122"/>
              </a:rPr>
              <a:t>Evaluation</a:t>
            </a:r>
            <a:endParaRPr lang="zh-CN" altLang="en-US" sz="2800" dirty="0">
              <a:solidFill>
                <a:srgbClr val="008000"/>
              </a:solidFill>
              <a:effectLst>
                <a:outerShdw blurRad="38100" dist="38100" dir="2700000" algn="tl">
                  <a:srgbClr val="000000">
                    <a:alpha val="43137"/>
                  </a:srgbClr>
                </a:outerShdw>
              </a:effectLst>
              <a:ea typeface="微软雅黑" pitchFamily="34" charset="-122"/>
            </a:endParaRPr>
          </a:p>
          <a:p>
            <a:pPr marL="723900" lvl="1" indent="-285750" algn="just">
              <a:lnSpc>
                <a:spcPct val="150000"/>
              </a:lnSpc>
              <a:buFont typeface="Wingdings" panose="05000000000000000000" pitchFamily="2" charset="2"/>
              <a:buChar char="Ø"/>
              <a:defRPr/>
            </a:pPr>
            <a:r>
              <a:rPr lang="en-US" altLang="zh-CN" sz="2400" dirty="0" smtClean="0"/>
              <a:t>Experimental </a:t>
            </a:r>
            <a:r>
              <a:rPr lang="en-US" altLang="zh-CN" sz="2400" dirty="0"/>
              <a:t>environment</a:t>
            </a:r>
            <a:r>
              <a:rPr lang="en-US" altLang="zh-CN" sz="2400" dirty="0" smtClean="0"/>
              <a:t>. </a:t>
            </a:r>
            <a:endParaRPr lang="zh-CN" altLang="en-US" sz="2000" dirty="0" smtClean="0"/>
          </a:p>
          <a:p>
            <a:pPr marL="285750" indent="-285750" algn="just">
              <a:lnSpc>
                <a:spcPct val="150000"/>
              </a:lnSpc>
              <a:buFont typeface="Wingdings" panose="05000000000000000000" pitchFamily="2" charset="2"/>
              <a:buChar char="Ø"/>
              <a:defRPr/>
            </a:pPr>
            <a:endParaRPr lang="zh-CN" altLang="en-US" sz="2000" dirty="0" smtClean="0"/>
          </a:p>
          <a:p>
            <a:pPr marL="285750" indent="-285750" algn="just">
              <a:buFont typeface="Wingdings" panose="05000000000000000000" pitchFamily="2" charset="2"/>
              <a:buChar char="Ø"/>
              <a:defRPr/>
            </a:pPr>
            <a:endParaRPr lang="en-US" altLang="zh-CN" sz="2000" dirty="0" smtClean="0"/>
          </a:p>
          <a:p>
            <a:pPr marL="285750" indent="-285750" algn="just">
              <a:buFont typeface="Wingdings" panose="05000000000000000000" pitchFamily="2" charset="2"/>
              <a:buChar char="Ø"/>
              <a:defRPr/>
            </a:pPr>
            <a:endParaRPr lang="zh-CN" altLang="en-US" sz="2000" dirty="0" smtClean="0"/>
          </a:p>
          <a:p>
            <a:pPr marL="0" indent="0" algn="ctr">
              <a:buFont typeface="Wingdings" panose="05000000000000000000" pitchFamily="2" charset="2"/>
              <a:buNone/>
              <a:defRPr/>
            </a:pPr>
            <a:endParaRPr lang="zh-CN" altLang="en-US" sz="2000" dirty="0">
              <a:effectLst>
                <a:outerShdw blurRad="38100" dist="38100" dir="2700000" algn="tl">
                  <a:srgbClr val="000000">
                    <a:alpha val="43137"/>
                  </a:srgbClr>
                </a:outerShdw>
              </a:effectLst>
              <a:ea typeface="微软雅黑" pitchFamily="34" charset="-122"/>
            </a:endParaRPr>
          </a:p>
          <a:p>
            <a:pPr marL="0" indent="0" algn="ctr">
              <a:buFont typeface="Wingdings" panose="05000000000000000000" pitchFamily="2" charset="2"/>
              <a:buNone/>
              <a:defRPr/>
            </a:pPr>
            <a:endParaRPr lang="zh-CN" altLang="zh-CN" sz="2000" dirty="0">
              <a:effectLst>
                <a:outerShdw blurRad="38100" dist="38100" dir="2700000" algn="tl">
                  <a:srgbClr val="000000">
                    <a:alpha val="43137"/>
                  </a:srgbClr>
                </a:outerShdw>
              </a:effectLst>
              <a:ea typeface="微软雅黑" pitchFamily="34" charset="-122"/>
            </a:endParaRPr>
          </a:p>
        </p:txBody>
      </p:sp>
      <p:sp>
        <p:nvSpPr>
          <p:cNvPr id="3075" name="Rectangle 5"/>
          <p:cNvSpPr>
            <a:spLocks noGrp="1" noChangeArrowheads="1"/>
          </p:cNvSpPr>
          <p:nvPr>
            <p:ph type="title"/>
          </p:nvPr>
        </p:nvSpPr>
        <p:spPr/>
        <p:txBody>
          <a:bodyPr/>
          <a:lstStyle/>
          <a:p>
            <a:pPr>
              <a:lnSpc>
                <a:spcPct val="150000"/>
              </a:lnSpc>
              <a:defRPr/>
            </a:pPr>
            <a:r>
              <a:rPr lang="en-US" altLang="zh-CN" sz="3200" dirty="0">
                <a:solidFill>
                  <a:srgbClr val="008000"/>
                </a:solidFill>
                <a:effectLst>
                  <a:outerShdw blurRad="38100" dist="38100" dir="2700000" algn="tl">
                    <a:srgbClr val="000000">
                      <a:alpha val="43137"/>
                    </a:srgbClr>
                  </a:outerShdw>
                </a:effectLst>
                <a:ea typeface="微软雅黑" pitchFamily="34" charset="-122"/>
              </a:rPr>
              <a:t>Simulation </a:t>
            </a: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Results(6)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a:xfrm>
            <a:off x="574675" y="228600"/>
            <a:ext cx="8001000" cy="838200"/>
          </a:xfrm>
        </p:spPr>
        <p:txBody>
          <a:bodyPr/>
          <a:lstStyle/>
          <a:p>
            <a:pPr>
              <a:lnSpc>
                <a:spcPct val="150000"/>
              </a:lnSpc>
              <a:defRPr/>
            </a:pPr>
            <a:r>
              <a:rPr lang="en-US" altLang="zh-CN" sz="3200" dirty="0">
                <a:solidFill>
                  <a:srgbClr val="008000"/>
                </a:solidFill>
                <a:effectLst>
                  <a:outerShdw blurRad="38100" dist="38100" dir="2700000" algn="tl">
                    <a:srgbClr val="000000">
                      <a:alpha val="43137"/>
                    </a:srgbClr>
                  </a:outerShdw>
                </a:effectLst>
                <a:ea typeface="微软雅黑" pitchFamily="34" charset="-122"/>
              </a:rPr>
              <a:t>Simulation </a:t>
            </a: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Results(7)</a:t>
            </a:r>
          </a:p>
        </p:txBody>
      </p:sp>
      <p:pic>
        <p:nvPicPr>
          <p:cNvPr id="51203"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1336675"/>
            <a:ext cx="6165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文本框 5"/>
          <p:cNvSpPr txBox="1">
            <a:spLocks noChangeArrowheads="1"/>
          </p:cNvSpPr>
          <p:nvPr/>
        </p:nvSpPr>
        <p:spPr bwMode="auto">
          <a:xfrm>
            <a:off x="3413125" y="3365500"/>
            <a:ext cx="2378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2000" b="1">
                <a:solidFill>
                  <a:srgbClr val="FF0000"/>
                </a:solidFill>
              </a:rPr>
              <a:t>monitoring area</a:t>
            </a:r>
          </a:p>
          <a:p>
            <a:pPr algn="ctr"/>
            <a:r>
              <a:rPr lang="en-US" altLang="zh-CN" sz="2000" b="1">
                <a:solidFill>
                  <a:srgbClr val="FF0000"/>
                </a:solidFill>
              </a:rPr>
              <a:t>1000 * 1000 m</a:t>
            </a:r>
            <a:r>
              <a:rPr lang="en-US" altLang="zh-CN" sz="2000" b="1" baseline="30000">
                <a:solidFill>
                  <a:srgbClr val="FF0000"/>
                </a:solidFill>
              </a:rPr>
              <a:t>2</a:t>
            </a:r>
            <a:endParaRPr lang="zh-CN" altLang="zh-CN" sz="2000">
              <a:solidFill>
                <a:srgbClr val="FF0000"/>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295400"/>
            <a:ext cx="6196012"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1295400"/>
            <a:ext cx="620395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95400"/>
            <a:ext cx="620395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295400"/>
            <a:ext cx="62499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4938" y="1247775"/>
            <a:ext cx="62912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2"/>
          <p:cNvSpPr>
            <a:spLocks noGrp="1"/>
          </p:cNvSpPr>
          <p:nvPr>
            <p:ph type="title"/>
          </p:nvPr>
        </p:nvSpPr>
        <p:spPr/>
        <p:txBody>
          <a:bodyPr/>
          <a:lstStyle/>
          <a:p>
            <a:endParaRPr lang="zh-CN" altLang="en-US" smtClean="0"/>
          </a:p>
        </p:txBody>
      </p:sp>
      <p:sp>
        <p:nvSpPr>
          <p:cNvPr id="12" name="Rectangle 5"/>
          <p:cNvSpPr txBox="1">
            <a:spLocks noChangeArrowheads="1"/>
          </p:cNvSpPr>
          <p:nvPr/>
        </p:nvSpPr>
        <p:spPr bwMode="auto">
          <a:xfrm>
            <a:off x="576263" y="306388"/>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Simulation Results(8)</a:t>
            </a:r>
          </a:p>
        </p:txBody>
      </p:sp>
      <p:sp>
        <p:nvSpPr>
          <p:cNvPr id="14" name="TextBox 3"/>
          <p:cNvSpPr txBox="1">
            <a:spLocks noRot="1" noChangeAspect="1" noMove="1" noResize="1" noEditPoints="1" noAdjustHandles="1" noChangeArrowheads="1" noChangeShapeType="1" noTextEdit="1"/>
          </p:cNvSpPr>
          <p:nvPr/>
        </p:nvSpPr>
        <p:spPr>
          <a:xfrm>
            <a:off x="351213" y="4292025"/>
            <a:ext cx="3687387" cy="584775"/>
          </a:xfrm>
          <a:prstGeom prst="rect">
            <a:avLst/>
          </a:prstGeom>
          <a:blipFill rotWithShape="0">
            <a:blip r:embed="rId2"/>
            <a:stretch>
              <a:fillRect t="-3125" b="-12500"/>
            </a:stretch>
          </a:blipFill>
        </p:spPr>
        <p:txBody>
          <a:bodyPr/>
          <a:lstStyle/>
          <a:p>
            <a:r>
              <a:rPr lang="zh-CN" altLang="en-US">
                <a:noFill/>
              </a:rPr>
              <a:t> </a:t>
            </a:r>
          </a:p>
        </p:txBody>
      </p:sp>
      <p:sp>
        <p:nvSpPr>
          <p:cNvPr id="10" name="TextBox 3"/>
          <p:cNvSpPr txBox="1">
            <a:spLocks noRot="1" noChangeAspect="1" noMove="1" noResize="1" noEditPoints="1" noAdjustHandles="1" noChangeArrowheads="1" noChangeShapeType="1" noTextEdit="1"/>
          </p:cNvSpPr>
          <p:nvPr/>
        </p:nvSpPr>
        <p:spPr>
          <a:xfrm>
            <a:off x="4770813" y="4306669"/>
            <a:ext cx="3687387" cy="584775"/>
          </a:xfrm>
          <a:prstGeom prst="rect">
            <a:avLst/>
          </a:prstGeom>
          <a:blipFill rotWithShape="0">
            <a:blip r:embed="rId3"/>
            <a:stretch>
              <a:fillRect t="-3125" b="-12500"/>
            </a:stretch>
          </a:blipFill>
        </p:spPr>
        <p:txBody>
          <a:bodyPr/>
          <a:lstStyle/>
          <a:p>
            <a:r>
              <a:rPr lang="zh-CN" altLang="en-US">
                <a:noFill/>
              </a:rPr>
              <a:t> </a:t>
            </a:r>
          </a:p>
        </p:txBody>
      </p:sp>
      <p:pic>
        <p:nvPicPr>
          <p:cNvPr id="52231"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39838"/>
            <a:ext cx="4125913"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525" y="1239838"/>
            <a:ext cx="412432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TextBox 3"/>
              <p:cNvSpPr txBox="1"/>
              <p:nvPr/>
            </p:nvSpPr>
            <p:spPr>
              <a:xfrm>
                <a:off x="351212" y="4868508"/>
                <a:ext cx="8792787" cy="1592359"/>
              </a:xfrm>
              <a:prstGeom prst="rect">
                <a:avLst/>
              </a:prstGeom>
              <a:noFill/>
            </p:spPr>
            <p:txBody>
              <a:bodyPr wrap="square" rtlCol="0">
                <a:spAutoFit/>
              </a:bodyPr>
              <a:lstStyle/>
              <a:p>
                <a:pPr marL="0" lvl="1" algn="just"/>
                <a:r>
                  <a:rPr lang="en-US" altLang="zh-CN" sz="1600" b="1" dirty="0">
                    <a:latin typeface="+mn-lt"/>
                    <a:ea typeface="微软雅黑" pitchFamily="34" charset="-122"/>
                  </a:rPr>
                  <a:t>X-axis -&gt; </a:t>
                </a:r>
                <a14:m>
                  <m:oMath xmlns:m="http://schemas.openxmlformats.org/officeDocument/2006/math">
                    <m:r>
                      <a:rPr lang="en-US" altLang="zh-CN" sz="1600" b="1" i="1">
                        <a:latin typeface="Cambria Math"/>
                        <a:ea typeface="微软雅黑" pitchFamily="34" charset="-122"/>
                      </a:rPr>
                      <m:t>𝑻𝒊𝒎𝒆𝒔</m:t>
                    </m:r>
                  </m:oMath>
                </a14:m>
                <a:r>
                  <a:rPr lang="en-US" altLang="zh-CN" sz="1600" b="1" dirty="0">
                    <a:latin typeface="+mn-lt"/>
                    <a:ea typeface="微软雅黑" pitchFamily="34" charset="-122"/>
                  </a:rPr>
                  <a:t>: </a:t>
                </a:r>
                <a:r>
                  <a:rPr lang="en-US" altLang="zh-CN" sz="1600" dirty="0">
                    <a:latin typeface="+mn-lt"/>
                    <a:ea typeface="微软雅黑" pitchFamily="34" charset="-122"/>
                  </a:rPr>
                  <a:t>Simulation time. </a:t>
                </a:r>
              </a:p>
              <a:p>
                <a:pPr marL="0" lvl="1" algn="just"/>
                <a:r>
                  <a:rPr lang="en-US" altLang="zh-CN" sz="1600" b="1" dirty="0">
                    <a:latin typeface="+mn-lt"/>
                    <a:ea typeface="微软雅黑" pitchFamily="34" charset="-122"/>
                  </a:rPr>
                  <a:t>Y-axis -&gt; </a:t>
                </a:r>
                <a14:m>
                  <m:oMath xmlns:m="http://schemas.openxmlformats.org/officeDocument/2006/math">
                    <m:r>
                      <a:rPr lang="en-US" altLang="zh-CN" sz="1600" b="1" i="1">
                        <a:latin typeface="Cambria Math"/>
                        <a:ea typeface="微软雅黑" pitchFamily="34" charset="-122"/>
                      </a:rPr>
                      <m:t>𝑳𝒂𝒕𝒆𝒏𝒄𝒚</m:t>
                    </m:r>
                    <m:r>
                      <a:rPr lang="en-US" altLang="zh-CN" sz="1600" b="1">
                        <a:latin typeface="Cambria Math"/>
                        <a:ea typeface="微软雅黑" pitchFamily="34" charset="-122"/>
                      </a:rPr>
                      <m:t>(</m:t>
                    </m:r>
                    <m:r>
                      <a:rPr lang="en-US" altLang="zh-CN" sz="1600" b="1" i="1">
                        <a:latin typeface="Cambria Math"/>
                        <a:ea typeface="微软雅黑" pitchFamily="34" charset="-122"/>
                      </a:rPr>
                      <m:t>𝒑</m:t>
                    </m:r>
                    <m:r>
                      <a:rPr lang="en-US" altLang="zh-CN" sz="1600" b="1">
                        <a:latin typeface="Cambria Math"/>
                        <a:ea typeface="微软雅黑" pitchFamily="34" charset="-122"/>
                      </a:rPr>
                      <m:t>)/</m:t>
                    </m:r>
                    <m:r>
                      <a:rPr lang="en-US" altLang="zh-CN" sz="1600" b="1" i="1">
                        <a:latin typeface="Cambria Math"/>
                        <a:ea typeface="微软雅黑" pitchFamily="34" charset="-122"/>
                      </a:rPr>
                      <m:t>𝑳𝒂𝒕𝒆𝒏𝒄𝒚</m:t>
                    </m:r>
                    <m:r>
                      <a:rPr lang="en-US" altLang="zh-CN" sz="1600" b="1">
                        <a:latin typeface="Cambria Math"/>
                        <a:ea typeface="微软雅黑" pitchFamily="34" charset="-122"/>
                      </a:rPr>
                      <m:t>(</m:t>
                    </m:r>
                    <m:r>
                      <a:rPr lang="en-US" altLang="zh-CN" sz="1600" b="1" i="1">
                        <a:latin typeface="Cambria Math"/>
                        <a:ea typeface="微软雅黑" pitchFamily="34" charset="-122"/>
                      </a:rPr>
                      <m:t>𝟎</m:t>
                    </m:r>
                    <m:r>
                      <a:rPr lang="en-US" altLang="zh-CN" sz="1600" b="1">
                        <a:latin typeface="Cambria Math"/>
                        <a:ea typeface="微软雅黑" pitchFamily="34" charset="-122"/>
                      </a:rPr>
                      <m:t>)</m:t>
                    </m:r>
                  </m:oMath>
                </a14:m>
                <a:r>
                  <a:rPr lang="en-US" altLang="zh-CN" sz="1600" b="1"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𝑳𝒂𝒕𝒆𝒏𝒄𝒚</m:t>
                    </m:r>
                    <m:r>
                      <a:rPr lang="en-US" altLang="zh-CN" sz="1600" b="1" i="1">
                        <a:latin typeface="Cambria Math"/>
                        <a:ea typeface="微软雅黑" pitchFamily="34" charset="-122"/>
                      </a:rPr>
                      <m:t>(</m:t>
                    </m:r>
                    <m:r>
                      <a:rPr lang="en-US" altLang="zh-CN" sz="1600" b="1" i="1">
                        <a:latin typeface="Cambria Math"/>
                        <a:ea typeface="微软雅黑" pitchFamily="34" charset="-122"/>
                      </a:rPr>
                      <m:t>𝟎</m:t>
                    </m:r>
                    <m:r>
                      <a:rPr lang="en-US" altLang="zh-CN" sz="1600" b="1" i="1">
                        <a:latin typeface="Cambria Math"/>
                        <a:ea typeface="微软雅黑" pitchFamily="34" charset="-122"/>
                      </a:rPr>
                      <m:t>)</m:t>
                    </m:r>
                  </m:oMath>
                </a14:m>
                <a:r>
                  <a:rPr lang="en-US" altLang="zh-CN" sz="1600" dirty="0">
                    <a:latin typeface="+mn-lt"/>
                    <a:ea typeface="微软雅黑" pitchFamily="34" charset="-122"/>
                  </a:rPr>
                  <a:t> defines the latency with </a:t>
                </a:r>
                <a14:m>
                  <m:oMath xmlns:m="http://schemas.openxmlformats.org/officeDocument/2006/math">
                    <m:r>
                      <a:rPr lang="en-US" altLang="zh-CN" sz="1600" b="1" i="1">
                        <a:latin typeface="Cambria Math"/>
                        <a:ea typeface="微软雅黑" pitchFamily="34" charset="-122"/>
                      </a:rPr>
                      <m:t>𝒑</m:t>
                    </m:r>
                    <m:r>
                      <a:rPr lang="en-US" altLang="zh-CN" sz="1600" b="1">
                        <a:latin typeface="Cambria Math"/>
                        <a:ea typeface="微软雅黑" pitchFamily="34" charset="-122"/>
                      </a:rPr>
                      <m:t>=</m:t>
                    </m:r>
                    <m:r>
                      <a:rPr lang="en-US" altLang="zh-CN" sz="1600" b="1" i="1">
                        <a:latin typeface="Cambria Math"/>
                        <a:ea typeface="微软雅黑" pitchFamily="34" charset="-122"/>
                      </a:rPr>
                      <m:t>𝟎</m:t>
                    </m:r>
                  </m:oMath>
                </a14:m>
                <a:r>
                  <a:rPr lang="en-US" altLang="zh-CN" sz="1600" dirty="0">
                    <a:latin typeface="+mn-lt"/>
                    <a:ea typeface="微软雅黑" pitchFamily="34" charset="-122"/>
                  </a:rPr>
                  <a:t>, and the value </a:t>
                </a:r>
                <a14:m>
                  <m:oMath xmlns:m="http://schemas.openxmlformats.org/officeDocument/2006/math">
                    <m:r>
                      <a:rPr lang="en-US" altLang="zh-CN" sz="1600" b="1" i="1">
                        <a:latin typeface="Cambria Math"/>
                        <a:ea typeface="微软雅黑" pitchFamily="34" charset="-122"/>
                      </a:rPr>
                      <m:t>𝑳𝒂𝒕𝒆𝒏𝒄𝒚</m:t>
                    </m:r>
                    <m:r>
                      <a:rPr lang="en-US" altLang="zh-CN" sz="1600" b="1">
                        <a:latin typeface="Cambria Math"/>
                        <a:ea typeface="微软雅黑" pitchFamily="34" charset="-122"/>
                      </a:rPr>
                      <m:t>(</m:t>
                    </m:r>
                    <m:r>
                      <a:rPr lang="en-US" altLang="zh-CN" sz="1600" b="1" i="1">
                        <a:latin typeface="Cambria Math"/>
                        <a:ea typeface="微软雅黑" pitchFamily="34" charset="-122"/>
                      </a:rPr>
                      <m:t>𝒑</m:t>
                    </m:r>
                    <m:r>
                      <a:rPr lang="en-US" altLang="zh-CN" sz="1600" b="1">
                        <a:latin typeface="Cambria Math"/>
                        <a:ea typeface="微软雅黑" pitchFamily="34" charset="-122"/>
                      </a:rPr>
                      <m:t>)</m:t>
                    </m:r>
                  </m:oMath>
                </a14:m>
                <a:r>
                  <a:rPr lang="en-US" altLang="zh-CN" sz="1600" dirty="0">
                    <a:latin typeface="+mn-lt"/>
                    <a:ea typeface="微软雅黑" pitchFamily="34" charset="-122"/>
                  </a:rPr>
                  <a:t> defines the same parameter but for a percent of </a:t>
                </a:r>
                <a14:m>
                  <m:oMath xmlns:m="http://schemas.openxmlformats.org/officeDocument/2006/math">
                    <m:r>
                      <a:rPr lang="en-US" altLang="zh-CN" sz="1600" b="1" i="1">
                        <a:latin typeface="Cambria Math"/>
                        <a:ea typeface="微软雅黑" pitchFamily="34" charset="-122"/>
                      </a:rPr>
                      <m:t>𝒑</m:t>
                    </m:r>
                  </m:oMath>
                </a14:m>
                <a:r>
                  <a:rPr lang="en-US" altLang="zh-CN" sz="1600"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𝟎</m:t>
                    </m:r>
                    <m:r>
                      <a:rPr lang="en-US" altLang="zh-CN" sz="1600" b="1">
                        <a:latin typeface="Cambria Math"/>
                        <a:ea typeface="微软雅黑" pitchFamily="34" charset="-122"/>
                      </a:rPr>
                      <m:t>&lt;</m:t>
                    </m:r>
                    <m:r>
                      <a:rPr lang="en-US" altLang="zh-CN" sz="1600" b="1" i="1">
                        <a:latin typeface="Cambria Math"/>
                        <a:ea typeface="微软雅黑" pitchFamily="34" charset="-122"/>
                      </a:rPr>
                      <m:t>𝒑</m:t>
                    </m:r>
                    <m:r>
                      <a:rPr lang="zh-CN" altLang="zh-CN" sz="1600" b="1">
                        <a:latin typeface="Cambria Math"/>
                        <a:ea typeface="微软雅黑" pitchFamily="34" charset="-122"/>
                      </a:rPr>
                      <m:t>≤</m:t>
                    </m:r>
                    <m:r>
                      <a:rPr lang="en-US" altLang="zh-CN" sz="1600" b="1" i="1">
                        <a:latin typeface="Cambria Math"/>
                        <a:ea typeface="微软雅黑" pitchFamily="34" charset="-122"/>
                      </a:rPr>
                      <m:t>𝟏</m:t>
                    </m:r>
                  </m:oMath>
                </a14:m>
                <a:r>
                  <a:rPr lang="en-US" altLang="zh-CN" sz="1600"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𝒑</m:t>
                    </m:r>
                    <m:r>
                      <a:rPr lang="en-US" altLang="zh-CN" sz="1600" b="0">
                        <a:latin typeface="Cambria Math"/>
                        <a:ea typeface="微软雅黑" pitchFamily="34" charset="-122"/>
                      </a:rPr>
                      <m:t> </m:t>
                    </m:r>
                  </m:oMath>
                </a14:m>
                <a:r>
                  <a:rPr lang="en-US" altLang="zh-CN" sz="1600" dirty="0">
                    <a:latin typeface="+mn-lt"/>
                    <a:ea typeface="微软雅黑" pitchFamily="34" charset="-122"/>
                  </a:rPr>
                  <a:t>is the probability of a network node failure.</a:t>
                </a:r>
              </a:p>
              <a:p>
                <a:pPr marL="0" lvl="1" algn="just"/>
                <a:r>
                  <a:rPr lang="en-US" altLang="zh-CN" sz="1600" b="1" dirty="0">
                    <a:latin typeface="+mn-lt"/>
                    <a:ea typeface="微软雅黑" pitchFamily="34" charset="-122"/>
                  </a:rPr>
                  <a:t>Parameters: </a:t>
                </a:r>
                <a14:m>
                  <m:oMath xmlns:m="http://schemas.openxmlformats.org/officeDocument/2006/math">
                    <m:r>
                      <a:rPr lang="en-US" altLang="zh-CN" sz="1600" b="1" i="0">
                        <a:latin typeface="Cambria Math"/>
                        <a:ea typeface="微软雅黑" pitchFamily="34" charset="-122"/>
                      </a:rPr>
                      <m:t>𝛟</m:t>
                    </m:r>
                    <m:r>
                      <a:rPr lang="en-US" altLang="zh-CN" sz="1600" b="1" i="0">
                        <a:latin typeface="Cambria Math"/>
                        <a:ea typeface="微软雅黑" pitchFamily="34" charset="-122"/>
                      </a:rPr>
                      <m:t> =</m:t>
                    </m:r>
                    <m:sSup>
                      <m:sSupPr>
                        <m:ctrlPr>
                          <a:rPr lang="zh-CN" altLang="zh-CN" sz="1600" b="1" i="1">
                            <a:latin typeface="Cambria Math"/>
                            <a:ea typeface="微软雅黑" pitchFamily="34" charset="-122"/>
                          </a:rPr>
                        </m:ctrlPr>
                      </m:sSupPr>
                      <m:e>
                        <m:r>
                          <a:rPr lang="en-US" altLang="zh-CN" sz="1600" b="1" i="0">
                            <a:latin typeface="Cambria Math"/>
                            <a:ea typeface="微软雅黑" pitchFamily="34" charset="-122"/>
                          </a:rPr>
                          <m:t>𝟑𝟎</m:t>
                        </m:r>
                      </m:e>
                      <m:sup>
                        <m:r>
                          <a:rPr lang="en-US" altLang="zh-CN" sz="1600" b="1" i="0">
                            <a:latin typeface="Cambria Math"/>
                            <a:ea typeface="微软雅黑" pitchFamily="34" charset="-122"/>
                          </a:rPr>
                          <m:t>°</m:t>
                        </m:r>
                      </m:sup>
                    </m:sSup>
                  </m:oMath>
                </a14:m>
                <a:r>
                  <a:rPr lang="en-US" altLang="zh-CN" sz="1600" dirty="0">
                    <a:latin typeface="+mn-lt"/>
                    <a:ea typeface="微软雅黑" pitchFamily="34" charset="-122"/>
                  </a:rPr>
                  <a:t> in DASM, </a:t>
                </a:r>
                <a14:m>
                  <m:oMath xmlns:m="http://schemas.openxmlformats.org/officeDocument/2006/math">
                    <m:r>
                      <a:rPr lang="en-US" altLang="zh-CN" sz="1600" b="1" i="1">
                        <a:latin typeface="Cambria Math"/>
                        <a:ea typeface="微软雅黑" pitchFamily="34" charset="-122"/>
                      </a:rPr>
                      <m:t>𝒏</m:t>
                    </m:r>
                    <m:r>
                      <a:rPr lang="en-US" altLang="zh-CN" sz="1600" b="1">
                        <a:latin typeface="Cambria Math"/>
                        <a:ea typeface="微软雅黑" pitchFamily="34" charset="-122"/>
                      </a:rPr>
                      <m:t>=</m:t>
                    </m:r>
                    <m:r>
                      <a:rPr lang="en-US" altLang="zh-CN" sz="1600" b="1" i="1">
                        <a:latin typeface="Cambria Math"/>
                        <a:ea typeface="微软雅黑" pitchFamily="34" charset="-122"/>
                      </a:rPr>
                      <m:t>𝟓</m:t>
                    </m:r>
                  </m:oMath>
                </a14:m>
                <a:r>
                  <a:rPr lang="en-US" altLang="zh-CN" sz="1600" b="1"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𝜶</m:t>
                    </m:r>
                    <m:r>
                      <a:rPr lang="en-US" altLang="zh-CN" sz="1600" b="1">
                        <a:latin typeface="Cambria Math"/>
                        <a:ea typeface="微软雅黑" pitchFamily="34" charset="-122"/>
                      </a:rPr>
                      <m:t>=</m:t>
                    </m:r>
                    <m:r>
                      <a:rPr lang="en-US" altLang="zh-CN" sz="1600" b="1" i="1">
                        <a:latin typeface="Cambria Math"/>
                        <a:ea typeface="微软雅黑" pitchFamily="34" charset="-122"/>
                      </a:rPr>
                      <m:t>𝟎</m:t>
                    </m:r>
                    <m:r>
                      <a:rPr lang="en-US" altLang="zh-CN" sz="1600" b="1">
                        <a:latin typeface="Cambria Math"/>
                        <a:ea typeface="微软雅黑" pitchFamily="34" charset="-122"/>
                      </a:rPr>
                      <m:t>.</m:t>
                    </m:r>
                    <m:r>
                      <a:rPr lang="en-US" altLang="zh-CN" sz="1600" b="1" i="1">
                        <a:latin typeface="Cambria Math"/>
                        <a:ea typeface="微软雅黑" pitchFamily="34" charset="-122"/>
                      </a:rPr>
                      <m:t>𝟖</m:t>
                    </m:r>
                  </m:oMath>
                </a14:m>
                <a:r>
                  <a:rPr lang="en-US" altLang="zh-CN" sz="1600" b="1"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𝜷</m:t>
                    </m:r>
                    <m:r>
                      <a:rPr lang="en-US" altLang="zh-CN" sz="1600" b="1">
                        <a:latin typeface="Cambria Math"/>
                        <a:ea typeface="微软雅黑" pitchFamily="34" charset="-122"/>
                      </a:rPr>
                      <m:t>=</m:t>
                    </m:r>
                    <m:r>
                      <a:rPr lang="en-US" altLang="zh-CN" sz="1600" b="1" i="1">
                        <a:latin typeface="Cambria Math"/>
                        <a:ea typeface="微软雅黑" pitchFamily="34" charset="-122"/>
                      </a:rPr>
                      <m:t>𝟎</m:t>
                    </m:r>
                    <m:r>
                      <a:rPr lang="en-US" altLang="zh-CN" sz="1600" b="1">
                        <a:latin typeface="Cambria Math"/>
                        <a:ea typeface="微软雅黑" pitchFamily="34" charset="-122"/>
                      </a:rPr>
                      <m:t>.</m:t>
                    </m:r>
                    <m:r>
                      <a:rPr lang="en-US" altLang="zh-CN" sz="1600" b="1" i="1">
                        <a:latin typeface="Cambria Math"/>
                        <a:ea typeface="微软雅黑" pitchFamily="34" charset="-122"/>
                      </a:rPr>
                      <m:t>𝟖</m:t>
                    </m:r>
                  </m:oMath>
                </a14:m>
                <a:r>
                  <a:rPr lang="en-US" altLang="zh-CN" sz="1600" b="1" dirty="0">
                    <a:latin typeface="+mn-lt"/>
                    <a:ea typeface="微软雅黑" pitchFamily="34" charset="-122"/>
                  </a:rPr>
                  <a:t>, </a:t>
                </a:r>
                <a14:m>
                  <m:oMath xmlns:m="http://schemas.openxmlformats.org/officeDocument/2006/math">
                    <m:r>
                      <a:rPr lang="en-US" altLang="zh-CN" sz="1600" b="1" i="1">
                        <a:latin typeface="Cambria Math"/>
                        <a:ea typeface="微软雅黑" pitchFamily="34" charset="-122"/>
                      </a:rPr>
                      <m:t>𝜸</m:t>
                    </m:r>
                    <m:r>
                      <a:rPr lang="en-US" altLang="zh-CN" sz="1600" b="1">
                        <a:latin typeface="Cambria Math"/>
                        <a:ea typeface="微软雅黑" pitchFamily="34" charset="-122"/>
                      </a:rPr>
                      <m:t>=</m:t>
                    </m:r>
                    <m:r>
                      <a:rPr lang="en-US" altLang="zh-CN" sz="1600" b="1" i="1">
                        <a:latin typeface="Cambria Math"/>
                        <a:ea typeface="微软雅黑" pitchFamily="34" charset="-122"/>
                      </a:rPr>
                      <m:t>𝟎</m:t>
                    </m:r>
                    <m:r>
                      <a:rPr lang="en-US" altLang="zh-CN" sz="1600" b="1">
                        <a:latin typeface="Cambria Math"/>
                        <a:ea typeface="微软雅黑" pitchFamily="34" charset="-122"/>
                      </a:rPr>
                      <m:t>.</m:t>
                    </m:r>
                    <m:r>
                      <a:rPr lang="en-US" altLang="zh-CN" sz="1600" b="1" i="1">
                        <a:latin typeface="Cambria Math"/>
                        <a:ea typeface="微软雅黑" pitchFamily="34" charset="-122"/>
                      </a:rPr>
                      <m:t>𝟓</m:t>
                    </m:r>
                  </m:oMath>
                </a14:m>
                <a:r>
                  <a:rPr lang="en-US" altLang="zh-CN" sz="1600" b="1" dirty="0">
                    <a:latin typeface="+mn-lt"/>
                    <a:ea typeface="微软雅黑" pitchFamily="34" charset="-122"/>
                  </a:rPr>
                  <a:t> </a:t>
                </a:r>
                <a:r>
                  <a:rPr lang="en-US" altLang="zh-CN" sz="1600" dirty="0">
                    <a:latin typeface="+mn-lt"/>
                    <a:ea typeface="微软雅黑" pitchFamily="34" charset="-122"/>
                  </a:rPr>
                  <a:t>in GMSW.</a:t>
                </a:r>
              </a:p>
              <a:p>
                <a:pPr marL="0" lvl="1" algn="just"/>
                <a:r>
                  <a:rPr lang="en-US" altLang="zh-CN" sz="1600" b="1" dirty="0">
                    <a:latin typeface="+mn-lt"/>
                    <a:ea typeface="微软雅黑" pitchFamily="34" charset="-122"/>
                  </a:rPr>
                  <a:t>Note: </a:t>
                </a:r>
                <a:r>
                  <a:rPr lang="en-US" altLang="zh-CN" sz="1600" dirty="0">
                    <a:latin typeface="+mn-lt"/>
                    <a:ea typeface="微软雅黑" pitchFamily="34" charset="-122"/>
                  </a:rPr>
                  <a:t>In this simulation, the percentage of </a:t>
                </a:r>
                <a:r>
                  <a:rPr lang="en-US" altLang="zh-CN" sz="1600" dirty="0"/>
                  <a:t>SSNs is 20 fixedly.</a:t>
                </a:r>
                <a:endParaRPr lang="zh-CN" altLang="en-US" sz="1600" dirty="0"/>
              </a:p>
            </p:txBody>
          </p:sp>
        </mc:Choice>
        <mc:Fallback xmlns="">
          <p:sp>
            <p:nvSpPr>
              <p:cNvPr id="9" name="TextBox 3"/>
              <p:cNvSpPr txBox="1">
                <a:spLocks noRot="1" noChangeAspect="1" noMove="1" noResize="1" noEditPoints="1" noAdjustHandles="1" noChangeArrowheads="1" noChangeShapeType="1" noTextEdit="1"/>
              </p:cNvSpPr>
              <p:nvPr/>
            </p:nvSpPr>
            <p:spPr>
              <a:xfrm>
                <a:off x="351212" y="4868508"/>
                <a:ext cx="8792787" cy="1592359"/>
              </a:xfrm>
              <a:prstGeom prst="rect">
                <a:avLst/>
              </a:prstGeom>
              <a:blipFill rotWithShape="0">
                <a:blip r:embed="rId6"/>
                <a:stretch>
                  <a:fillRect l="-416" t="-1149" r="-347" b="-4215"/>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2"/>
          <p:cNvSpPr>
            <a:spLocks noGrp="1"/>
          </p:cNvSpPr>
          <p:nvPr>
            <p:ph type="title"/>
          </p:nvPr>
        </p:nvSpPr>
        <p:spPr/>
        <p:txBody>
          <a:bodyPr/>
          <a:lstStyle/>
          <a:p>
            <a:endParaRPr lang="zh-CN" altLang="en-US" smtClean="0"/>
          </a:p>
        </p:txBody>
      </p:sp>
      <p:sp>
        <p:nvSpPr>
          <p:cNvPr id="12" name="Rectangle 5"/>
          <p:cNvSpPr txBox="1">
            <a:spLocks noChangeArrowheads="1"/>
          </p:cNvSpPr>
          <p:nvPr/>
        </p:nvSpPr>
        <p:spPr bwMode="auto">
          <a:xfrm>
            <a:off x="576263" y="306388"/>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Simulation Results(9)</a:t>
            </a:r>
          </a:p>
        </p:txBody>
      </p:sp>
      <p:sp>
        <p:nvSpPr>
          <p:cNvPr id="14" name="TextBox 3"/>
          <p:cNvSpPr txBox="1">
            <a:spLocks noRot="1" noChangeAspect="1" noMove="1" noResize="1" noEditPoints="1" noAdjustHandles="1" noChangeArrowheads="1" noChangeShapeType="1" noTextEdit="1"/>
          </p:cNvSpPr>
          <p:nvPr/>
        </p:nvSpPr>
        <p:spPr>
          <a:xfrm>
            <a:off x="351213" y="4292025"/>
            <a:ext cx="3687387" cy="584775"/>
          </a:xfrm>
          <a:prstGeom prst="rect">
            <a:avLst/>
          </a:prstGeom>
          <a:blipFill rotWithShape="0">
            <a:blip r:embed="rId2"/>
            <a:stretch>
              <a:fillRect t="-3125" b="-12500"/>
            </a:stretch>
          </a:blipFill>
        </p:spPr>
        <p:txBody>
          <a:bodyPr/>
          <a:lstStyle/>
          <a:p>
            <a:r>
              <a:rPr lang="zh-CN" altLang="en-US">
                <a:noFill/>
              </a:rPr>
              <a:t> </a:t>
            </a:r>
          </a:p>
        </p:txBody>
      </p:sp>
      <p:sp>
        <p:nvSpPr>
          <p:cNvPr id="10" name="TextBox 3"/>
          <p:cNvSpPr txBox="1">
            <a:spLocks noRot="1" noChangeAspect="1" noMove="1" noResize="1" noEditPoints="1" noAdjustHandles="1" noChangeArrowheads="1" noChangeShapeType="1" noTextEdit="1"/>
          </p:cNvSpPr>
          <p:nvPr/>
        </p:nvSpPr>
        <p:spPr>
          <a:xfrm>
            <a:off x="4770813" y="4306669"/>
            <a:ext cx="3687387" cy="584775"/>
          </a:xfrm>
          <a:prstGeom prst="rect">
            <a:avLst/>
          </a:prstGeom>
          <a:blipFill rotWithShape="0">
            <a:blip r:embed="rId3"/>
            <a:stretch>
              <a:fillRect t="-3125" b="-12500"/>
            </a:stretch>
          </a:blipFill>
        </p:spPr>
        <p:txBody>
          <a:bodyPr/>
          <a:lstStyle/>
          <a:p>
            <a:r>
              <a:rPr lang="zh-CN" altLang="en-US">
                <a:noFill/>
              </a:rPr>
              <a:t> </a:t>
            </a:r>
          </a:p>
        </p:txBody>
      </p:sp>
      <p:pic>
        <p:nvPicPr>
          <p:cNvPr id="53255" name="图片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39838"/>
            <a:ext cx="4125913"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图片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525" y="1239838"/>
            <a:ext cx="412432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9" name="TextBox 4"/>
              <p:cNvSpPr txBox="1"/>
              <p:nvPr/>
            </p:nvSpPr>
            <p:spPr>
              <a:xfrm>
                <a:off x="457200" y="4876800"/>
                <a:ext cx="8579296" cy="1323439"/>
              </a:xfrm>
              <a:prstGeom prst="rect">
                <a:avLst/>
              </a:prstGeom>
              <a:noFill/>
            </p:spPr>
            <p:txBody>
              <a:bodyPr wrap="square" rtlCol="0">
                <a:spAutoFit/>
              </a:bodyPr>
              <a:lstStyle/>
              <a:p>
                <a:pPr marL="0" lvl="1" algn="just"/>
                <a:r>
                  <a:rPr lang="en-US" altLang="zh-CN" sz="1600" b="1" dirty="0" smtClean="0">
                    <a:latin typeface="+mn-lt"/>
                    <a:ea typeface="微软雅黑" pitchFamily="34" charset="-122"/>
                  </a:rPr>
                  <a:t>At each </a:t>
                </a:r>
                <a:r>
                  <a:rPr lang="en-US" altLang="zh-CN" sz="1600" b="1" dirty="0">
                    <a:latin typeface="+mn-lt"/>
                    <a:ea typeface="微软雅黑" pitchFamily="34" charset="-122"/>
                  </a:rPr>
                  <a:t>interval of 10s of simulation (begin from 20s), all nodes in the network may get destroyed based on a random probability </a:t>
                </a:r>
                <a14:m>
                  <m:oMath xmlns:m="http://schemas.openxmlformats.org/officeDocument/2006/math">
                    <m:r>
                      <a:rPr lang="en-US" altLang="zh-CN" sz="1600" b="1" i="1">
                        <a:latin typeface="Cambria Math"/>
                        <a:ea typeface="微软雅黑" pitchFamily="34" charset="-122"/>
                      </a:rPr>
                      <m:t>𝒑</m:t>
                    </m:r>
                  </m:oMath>
                </a14:m>
                <a:r>
                  <a:rPr lang="en-US" altLang="zh-CN" sz="1600" b="1" dirty="0">
                    <a:latin typeface="+mn-lt"/>
                    <a:ea typeface="微软雅黑" pitchFamily="34" charset="-122"/>
                  </a:rPr>
                  <a:t>. While in the specific failure generation, at each interval of 10s of simulation, only the SSNs in the network may lose their shortcuts based on the random probability </a:t>
                </a:r>
                <a14:m>
                  <m:oMath xmlns:m="http://schemas.openxmlformats.org/officeDocument/2006/math">
                    <m:r>
                      <a:rPr lang="en-US" altLang="zh-CN" sz="1600" b="1" i="1">
                        <a:latin typeface="Cambria Math"/>
                        <a:ea typeface="微软雅黑" pitchFamily="34" charset="-122"/>
                      </a:rPr>
                      <m:t>𝒑</m:t>
                    </m:r>
                  </m:oMath>
                </a14:m>
                <a:r>
                  <a:rPr lang="en-US" altLang="zh-CN" sz="1600" b="1" dirty="0">
                    <a:latin typeface="+mn-lt"/>
                    <a:ea typeface="微软雅黑" pitchFamily="34" charset="-122"/>
                  </a:rPr>
                  <a:t>.  </a:t>
                </a:r>
                <a:endParaRPr lang="zh-CN" altLang="zh-CN" sz="1600" b="1" dirty="0">
                  <a:latin typeface="+mn-lt"/>
                  <a:ea typeface="微软雅黑" pitchFamily="34" charset="-122"/>
                </a:endParaRPr>
              </a:p>
            </p:txBody>
          </p:sp>
        </mc:Choice>
        <mc:Fallback>
          <p:sp>
            <p:nvSpPr>
              <p:cNvPr id="9" name="TextBox 4"/>
              <p:cNvSpPr txBox="1">
                <a:spLocks noRot="1" noChangeAspect="1" noMove="1" noResize="1" noEditPoints="1" noAdjustHandles="1" noChangeArrowheads="1" noChangeShapeType="1" noTextEdit="1"/>
              </p:cNvSpPr>
              <p:nvPr/>
            </p:nvSpPr>
            <p:spPr>
              <a:xfrm>
                <a:off x="457200" y="4876800"/>
                <a:ext cx="8579296" cy="1323439"/>
              </a:xfrm>
              <a:prstGeom prst="rect">
                <a:avLst/>
              </a:prstGeom>
              <a:blipFill rotWithShape="1">
                <a:blip r:embed="rId6"/>
                <a:stretch>
                  <a:fillRect l="-355" t="-1382" r="-355" b="-5069"/>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576263" y="306388"/>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smtClean="0">
                <a:solidFill>
                  <a:srgbClr val="008000"/>
                </a:solidFill>
                <a:effectLst>
                  <a:outerShdw blurRad="38100" dist="38100" dir="2700000" algn="tl">
                    <a:srgbClr val="000000">
                      <a:alpha val="43137"/>
                    </a:srgbClr>
                  </a:outerShdw>
                </a:effectLst>
                <a:ea typeface="微软雅黑" pitchFamily="34" charset="-122"/>
              </a:rPr>
              <a:t>Conclusion</a:t>
            </a:r>
          </a:p>
        </p:txBody>
      </p:sp>
      <mc:AlternateContent xmlns:mc="http://schemas.openxmlformats.org/markup-compatibility/2006" xmlns:a14="http://schemas.microsoft.com/office/drawing/2010/main">
        <mc:Choice Requires="a14">
          <p:sp>
            <p:nvSpPr>
              <p:cNvPr id="6" name="内容占位符 1"/>
              <p:cNvSpPr>
                <a:spLocks noGrp="1"/>
              </p:cNvSpPr>
              <p:nvPr>
                <p:ph idx="1"/>
              </p:nvPr>
            </p:nvSpPr>
            <p:spPr>
              <a:xfrm>
                <a:off x="228601" y="1600200"/>
                <a:ext cx="8610600" cy="4800600"/>
              </a:xfrm>
            </p:spPr>
            <p:txBody>
              <a:bodyPr/>
              <a:lstStyle/>
              <a:p>
                <a:pPr marL="720000" algn="just">
                  <a:buFont typeface="Wingdings" panose="05000000000000000000" pitchFamily="2" charset="2"/>
                  <a:buChar char="Ø"/>
                </a:pPr>
                <a:r>
                  <a:rPr lang="en-US" altLang="zh-CN" sz="2000" dirty="0" smtClean="0"/>
                  <a:t>When </a:t>
                </a:r>
                <a:r>
                  <a:rPr lang="en-US" altLang="zh-CN" sz="2000" dirty="0"/>
                  <a:t>the value of probability </a:t>
                </a:r>
                <a14:m>
                  <m:oMath xmlns:m="http://schemas.openxmlformats.org/officeDocument/2006/math">
                    <m:r>
                      <a:rPr lang="en-US" altLang="zh-CN" sz="2000">
                        <a:latin typeface="Cambria Math"/>
                      </a:rPr>
                      <m:t>𝒑</m:t>
                    </m:r>
                  </m:oMath>
                </a14:m>
                <a:r>
                  <a:rPr lang="en-US" altLang="zh-CN" sz="2000" dirty="0"/>
                  <a:t> is fixed, the number of added-shortcuts in GMSW is less than DASM. While the average minimum path length of GMSW is </a:t>
                </a:r>
                <a:r>
                  <a:rPr lang="en-US" altLang="zh-CN" sz="2000" dirty="0" smtClean="0"/>
                  <a:t>reduced </a:t>
                </a:r>
                <a:r>
                  <a:rPr lang="en-US" altLang="zh-CN" sz="2000" dirty="0"/>
                  <a:t>faster and meanwhile, its clustering coefficient decreases more slowly, which suggests </a:t>
                </a:r>
                <a:r>
                  <a:rPr lang="en-US" altLang="zh-CN" sz="2000" dirty="0" smtClean="0"/>
                  <a:t>our </a:t>
                </a:r>
                <a:r>
                  <a:rPr lang="en-US" altLang="zh-CN" sz="2000" dirty="0"/>
                  <a:t>model has a better small world characteristic than DASM</a:t>
                </a:r>
                <a:r>
                  <a:rPr lang="en-US" altLang="zh-CN" sz="2000" dirty="0" smtClean="0"/>
                  <a:t>.</a:t>
                </a:r>
              </a:p>
              <a:p>
                <a:pPr marL="720000" algn="just">
                  <a:buFont typeface="Wingdings" panose="05000000000000000000" pitchFamily="2" charset="2"/>
                  <a:buChar char="Ø"/>
                </a:pPr>
                <a:endParaRPr lang="zh-CN" altLang="en-US" sz="2000" dirty="0"/>
              </a:p>
              <a:p>
                <a:pPr marL="720000" algn="just">
                  <a:buFont typeface="Wingdings" panose="05000000000000000000" pitchFamily="2" charset="2"/>
                  <a:buChar char="Ø"/>
                </a:pPr>
                <a:r>
                  <a:rPr lang="en-US" altLang="zh-CN" sz="2000" dirty="0" smtClean="0"/>
                  <a:t>DASM </a:t>
                </a:r>
                <a:r>
                  <a:rPr lang="en-US" altLang="zh-CN" sz="2000" dirty="0"/>
                  <a:t>and GMSW show similar slopes, which means their robustness is similar. But in the same situation, GMSW cuts down the latency from source node to sink node.</a:t>
                </a:r>
                <a:endParaRPr lang="zh-CN" altLang="en-US" sz="2000" dirty="0"/>
              </a:p>
              <a:p>
                <a:pPr marL="720000" algn="just">
                  <a:buFont typeface="Wingdings" panose="05000000000000000000" pitchFamily="2" charset="2"/>
                  <a:buChar char="Ø"/>
                </a:pPr>
                <a:endParaRPr lang="zh-CN" altLang="en-US" sz="1800" dirty="0"/>
              </a:p>
            </p:txBody>
          </p:sp>
        </mc:Choice>
        <mc:Fallback xmlns="">
          <p:sp>
            <p:nvSpPr>
              <p:cNvPr id="6" name="内容占位符 1"/>
              <p:cNvSpPr>
                <a:spLocks noGrp="1" noRot="1" noChangeAspect="1" noMove="1" noResize="1" noEditPoints="1" noAdjustHandles="1" noChangeArrowheads="1" noChangeShapeType="1" noTextEdit="1"/>
              </p:cNvSpPr>
              <p:nvPr>
                <p:ph idx="1"/>
              </p:nvPr>
            </p:nvSpPr>
            <p:spPr>
              <a:xfrm>
                <a:off x="228601" y="1600200"/>
                <a:ext cx="8610600" cy="4800600"/>
              </a:xfrm>
              <a:blipFill rotWithShape="1">
                <a:blip r:embed="rId2"/>
                <a:stretch>
                  <a:fillRect t="-635" r="-708"/>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zh-CN" altLang="zh-CN" smtClean="0"/>
          </a:p>
        </p:txBody>
      </p:sp>
      <p:sp>
        <p:nvSpPr>
          <p:cNvPr id="55299" name="Rectangle 3"/>
          <p:cNvSpPr>
            <a:spLocks noGrp="1" noChangeArrowheads="1"/>
          </p:cNvSpPr>
          <p:nvPr>
            <p:ph type="body" idx="1"/>
          </p:nvPr>
        </p:nvSpPr>
        <p:spPr>
          <a:xfrm>
            <a:off x="533400" y="1447800"/>
            <a:ext cx="8610600" cy="5029200"/>
          </a:xfrm>
        </p:spPr>
        <p:txBody>
          <a:bodyPr/>
          <a:lstStyle/>
          <a:p>
            <a:pPr marL="762000" indent="-762000" eaLnBrk="1" hangingPunct="1"/>
            <a:endParaRPr lang="en-US" altLang="zh-CN" sz="4400" smtClean="0"/>
          </a:p>
          <a:p>
            <a:pPr marL="762000" indent="-762000" eaLnBrk="1" hangingPunct="1"/>
            <a:endParaRPr lang="en-US" altLang="zh-CN" sz="4400" smtClean="0"/>
          </a:p>
          <a:p>
            <a:pPr marL="762000" indent="-762000" algn="ctr" eaLnBrk="1" hangingPunct="1">
              <a:buFont typeface="Wingdings" panose="05000000000000000000" pitchFamily="2" charset="2"/>
              <a:buNone/>
            </a:pPr>
            <a:r>
              <a:rPr lang="en-US" altLang="zh-CN" sz="8000" smtClean="0">
                <a:solidFill>
                  <a:srgbClr val="008000"/>
                </a:solidFill>
              </a:rPr>
              <a:t>Thanks</a:t>
            </a:r>
            <a:endParaRPr lang="zh-CN" altLang="en-US" sz="8000" smtClean="0">
              <a:solidFill>
                <a:srgbClr val="008000"/>
              </a:solidFill>
            </a:endParaRPr>
          </a:p>
        </p:txBody>
      </p:sp>
      <p:sp>
        <p:nvSpPr>
          <p:cNvPr id="55300" name="Rectangle 5"/>
          <p:cNvSpPr>
            <a:spLocks noChangeArrowheads="1"/>
          </p:cNvSpPr>
          <p:nvPr/>
        </p:nvSpPr>
        <p:spPr bwMode="auto">
          <a:xfrm>
            <a:off x="0" y="228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Font typeface="Wingdings" panose="05000000000000000000" pitchFamily="2" charset="2"/>
              <a:buChar char="o"/>
              <a:defRPr sz="30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b="1">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b="1">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b="1">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endParaRPr lang="zh-CN" altLang="en-US" sz="1800" b="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28600" y="1676400"/>
            <a:ext cx="8915400" cy="3962400"/>
          </a:xfrm>
        </p:spPr>
        <p:txBody>
          <a:bodyPr/>
          <a:lstStyle/>
          <a:p>
            <a:pPr marL="285750" indent="-285750" algn="just">
              <a:lnSpc>
                <a:spcPct val="150000"/>
              </a:lnSpc>
              <a:buFont typeface="Wingdings" panose="05000000000000000000" pitchFamily="2" charset="2"/>
              <a:buChar char="Ø"/>
              <a:defRPr/>
            </a:pPr>
            <a:r>
              <a:rPr lang="en-US" altLang="zh-CN" sz="2400" dirty="0"/>
              <a:t>Constructing an </a:t>
            </a:r>
            <a:r>
              <a:rPr lang="en-US" altLang="zh-CN" sz="2400" dirty="0">
                <a:solidFill>
                  <a:srgbClr val="0000CC"/>
                </a:solidFill>
              </a:rPr>
              <a:t>efficient and robust </a:t>
            </a:r>
            <a:r>
              <a:rPr lang="en-US" altLang="zh-CN" sz="2400" dirty="0"/>
              <a:t>network topology for heterogeneous sensor networks</a:t>
            </a:r>
            <a:r>
              <a:rPr lang="en-US" altLang="zh-CN" sz="2400" dirty="0" smtClean="0"/>
              <a:t>.</a:t>
            </a:r>
            <a:endParaRPr lang="en-US" altLang="zh-CN" sz="2400" dirty="0"/>
          </a:p>
          <a:p>
            <a:pPr marL="723900" lvl="1" indent="-285750" algn="just">
              <a:lnSpc>
                <a:spcPct val="150000"/>
              </a:lnSpc>
              <a:buFont typeface="Wingdings" panose="05000000000000000000" pitchFamily="2" charset="2"/>
              <a:buChar char="Ø"/>
              <a:defRPr/>
            </a:pPr>
            <a:r>
              <a:rPr lang="en-US" altLang="zh-CN" sz="2000" dirty="0" smtClean="0"/>
              <a:t>Efficiency: high  </a:t>
            </a:r>
            <a:r>
              <a:rPr lang="en-US" altLang="zh-CN" sz="2000" dirty="0"/>
              <a:t>throughput and low latency.   </a:t>
            </a:r>
          </a:p>
          <a:p>
            <a:pPr marL="723900" lvl="1" indent="-285750" algn="just">
              <a:lnSpc>
                <a:spcPct val="150000"/>
              </a:lnSpc>
              <a:buFont typeface="Wingdings" panose="05000000000000000000" pitchFamily="2" charset="2"/>
              <a:buChar char="Ø"/>
              <a:defRPr/>
            </a:pPr>
            <a:r>
              <a:rPr lang="en-US" altLang="zh-CN" sz="2000" dirty="0" smtClean="0"/>
              <a:t>Robustness: acceptable </a:t>
            </a:r>
            <a:r>
              <a:rPr lang="en-US" altLang="zh-CN" sz="2000" dirty="0"/>
              <a:t>quality of se­r­vice in the presence of faults.   </a:t>
            </a:r>
            <a:endParaRPr lang="zh-CN" altLang="en-US" sz="2000" dirty="0"/>
          </a:p>
          <a:p>
            <a:pPr marL="285750" indent="-285750" algn="just">
              <a:buFont typeface="Wingdings" panose="05000000000000000000" pitchFamily="2" charset="2"/>
              <a:buChar char="Ø"/>
              <a:defRPr/>
            </a:pPr>
            <a:endParaRPr lang="zh-CN" altLang="en-US" sz="3200" dirty="0" smtClean="0">
              <a:solidFill>
                <a:schemeClr val="bg1"/>
              </a:solidFill>
            </a:endParaRPr>
          </a:p>
          <a:p>
            <a:pPr marL="285750" indent="-285750" algn="just">
              <a:buFont typeface="Wingdings" panose="05000000000000000000" pitchFamily="2" charset="2"/>
              <a:buChar char="Ø"/>
              <a:defRPr/>
            </a:pPr>
            <a:endParaRPr lang="en-US" altLang="zh-CN" sz="3200" dirty="0" smtClean="0"/>
          </a:p>
          <a:p>
            <a:pPr marL="285750" indent="-285750" algn="just">
              <a:buFont typeface="Wingdings" panose="05000000000000000000" pitchFamily="2" charset="2"/>
              <a:buChar char="Ø"/>
              <a:defRPr/>
            </a:pPr>
            <a:endParaRPr lang="zh-CN" altLang="en-US" sz="3200" dirty="0" smtClean="0"/>
          </a:p>
          <a:p>
            <a:pPr marL="0" indent="0" algn="ctr">
              <a:buFont typeface="Wingdings" panose="05000000000000000000" pitchFamily="2" charset="2"/>
              <a:buNone/>
              <a:defRPr/>
            </a:pPr>
            <a:endParaRPr lang="zh-CN" altLang="en-US" sz="2800" dirty="0">
              <a:solidFill>
                <a:schemeClr val="bg1"/>
              </a:solidFill>
              <a:effectLst>
                <a:outerShdw blurRad="38100" dist="38100" dir="2700000" algn="tl">
                  <a:srgbClr val="000000">
                    <a:alpha val="43137"/>
                  </a:srgbClr>
                </a:outerShdw>
              </a:effectLst>
              <a:ea typeface="微软雅黑" pitchFamily="34" charset="-122"/>
            </a:endParaRPr>
          </a:p>
          <a:p>
            <a:pPr marL="0" indent="0" algn="ctr">
              <a:buFont typeface="Wingdings" panose="05000000000000000000" pitchFamily="2" charset="2"/>
              <a:buNone/>
              <a:defRPr/>
            </a:pPr>
            <a:endParaRPr lang="zh-CN" altLang="zh-CN" sz="2800" dirty="0">
              <a:effectLst>
                <a:outerShdw blurRad="38100" dist="38100" dir="2700000" algn="tl">
                  <a:srgbClr val="000000">
                    <a:alpha val="43137"/>
                  </a:srgbClr>
                </a:outerShdw>
              </a:effectLst>
              <a:ea typeface="微软雅黑" pitchFamily="34" charset="-122"/>
            </a:endParaRPr>
          </a:p>
        </p:txBody>
      </p:sp>
      <p:sp>
        <p:nvSpPr>
          <p:cNvPr id="3075" name="Rectangle 5"/>
          <p:cNvSpPr>
            <a:spLocks noGrp="1" noChangeArrowheads="1"/>
          </p:cNvSpPr>
          <p:nvPr>
            <p:ph type="title"/>
          </p:nvPr>
        </p:nvSpPr>
        <p:spPr/>
        <p:txBody>
          <a:bodyPr/>
          <a:lstStyle/>
          <a:p>
            <a:pPr>
              <a:lnSpc>
                <a:spcPct val="150000"/>
              </a:lnSpc>
              <a:defRPr/>
            </a:pP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Background and </a:t>
            </a:r>
            <a:r>
              <a:rPr lang="en-US" altLang="zh-CN" sz="3200" dirty="0" err="1" smtClean="0">
                <a:solidFill>
                  <a:srgbClr val="008000"/>
                </a:solidFill>
                <a:effectLst>
                  <a:outerShdw blurRad="38100" dist="38100" dir="2700000" algn="tl">
                    <a:srgbClr val="000000">
                      <a:alpha val="43137"/>
                    </a:srgbClr>
                  </a:outerShdw>
                </a:effectLst>
                <a:ea typeface="微软雅黑" pitchFamily="34" charset="-122"/>
              </a:rPr>
              <a:t>Movivation</a:t>
            </a: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 </a:t>
            </a: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(2)</a:t>
            </a:r>
            <a:r>
              <a:rPr lang="zh-CN" altLang="en-US" sz="3200" dirty="0" smtClean="0">
                <a:solidFill>
                  <a:srgbClr val="008000"/>
                </a:solidFill>
                <a:effectLst>
                  <a:outerShdw blurRad="38100" dist="38100" dir="2700000" algn="tl">
                    <a:srgbClr val="000000">
                      <a:alpha val="43137"/>
                    </a:srgbClr>
                  </a:outerShdw>
                </a:effectLst>
                <a:ea typeface="微软雅黑" pitchFamily="34" charset="-122"/>
              </a:rPr>
              <a:t> </a:t>
            </a:r>
            <a:endParaRPr lang="en-US" altLang="zh-CN" sz="3200" dirty="0" smtClean="0">
              <a:solidFill>
                <a:srgbClr val="008000"/>
              </a:solidFill>
              <a:effectLst>
                <a:outerShdw blurRad="38100" dist="38100" dir="2700000" algn="tl">
                  <a:srgbClr val="000000">
                    <a:alpha val="43137"/>
                  </a:srgbClr>
                </a:outerShdw>
              </a:effectLst>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28600" y="1676400"/>
            <a:ext cx="8915400" cy="3962400"/>
          </a:xfrm>
        </p:spPr>
        <p:txBody>
          <a:bodyPr/>
          <a:lstStyle/>
          <a:p>
            <a:pPr marL="285750" indent="-285750" algn="just">
              <a:lnSpc>
                <a:spcPct val="150000"/>
              </a:lnSpc>
              <a:buFont typeface="Wingdings" panose="05000000000000000000" pitchFamily="2" charset="2"/>
              <a:buChar char="Ø"/>
              <a:defRPr/>
            </a:pPr>
            <a:r>
              <a:rPr lang="en-US" altLang="zh-CN" sz="3200" dirty="0">
                <a:effectLst>
                  <a:outerShdw blurRad="38100" dist="38100" dir="2700000" algn="tl">
                    <a:srgbClr val="000000">
                      <a:alpha val="43137"/>
                    </a:srgbClr>
                  </a:outerShdw>
                </a:effectLst>
                <a:ea typeface="微软雅黑" pitchFamily="34" charset="-122"/>
              </a:rPr>
              <a:t>small world </a:t>
            </a:r>
            <a:r>
              <a:rPr lang="en-US" altLang="zh-CN" sz="3200" dirty="0" smtClean="0">
                <a:effectLst>
                  <a:outerShdw blurRad="38100" dist="38100" dir="2700000" algn="tl">
                    <a:srgbClr val="000000">
                      <a:alpha val="43137"/>
                    </a:srgbClr>
                  </a:outerShdw>
                </a:effectLst>
                <a:ea typeface="微软雅黑" pitchFamily="34" charset="-122"/>
              </a:rPr>
              <a:t>properties</a:t>
            </a:r>
          </a:p>
          <a:p>
            <a:pPr marL="285750" indent="-285750" algn="just">
              <a:lnSpc>
                <a:spcPct val="150000"/>
              </a:lnSpc>
              <a:buFont typeface="Wingdings" panose="05000000000000000000" pitchFamily="2" charset="2"/>
              <a:buChar char="Ø"/>
              <a:defRPr/>
            </a:pPr>
            <a:r>
              <a:rPr lang="en-US" altLang="zh-CN" sz="2000" dirty="0" smtClean="0"/>
              <a:t>Small world model has desired characteristics for wireless network such as </a:t>
            </a:r>
            <a:r>
              <a:rPr lang="en-US" altLang="zh-CN" sz="2000" dirty="0" smtClean="0">
                <a:solidFill>
                  <a:srgbClr val="0000CC"/>
                </a:solidFill>
              </a:rPr>
              <a:t>small average path length and high clustering coefficient</a:t>
            </a:r>
            <a:r>
              <a:rPr lang="en-US" altLang="zh-CN" sz="2000" dirty="0" smtClean="0"/>
              <a:t>.</a:t>
            </a:r>
          </a:p>
          <a:p>
            <a:pPr marL="723900" lvl="1" indent="-285750" algn="just">
              <a:lnSpc>
                <a:spcPct val="150000"/>
              </a:lnSpc>
              <a:buFont typeface="Wingdings" panose="05000000000000000000" pitchFamily="2" charset="2"/>
              <a:buChar char="Ø"/>
              <a:defRPr/>
            </a:pPr>
            <a:r>
              <a:rPr lang="en-US" altLang="zh-CN" sz="1600" dirty="0" smtClean="0"/>
              <a:t>Small average path: only a small number of hops are required to transfer data between any two nodes. This can reduce the time of forwarding.</a:t>
            </a:r>
            <a:endParaRPr lang="zh-CN" altLang="en-US" sz="1600" dirty="0" smtClean="0"/>
          </a:p>
          <a:p>
            <a:pPr marL="723900" lvl="1" indent="-285750" algn="just">
              <a:lnSpc>
                <a:spcPct val="150000"/>
              </a:lnSpc>
              <a:buFont typeface="Wingdings" panose="05000000000000000000" pitchFamily="2" charset="2"/>
              <a:buChar char="Ø"/>
              <a:defRPr/>
            </a:pPr>
            <a:r>
              <a:rPr lang="en-US" altLang="zh-CN" sz="1600" dirty="0" smtClean="0"/>
              <a:t>A high clustering coefficient leads to a greater spread of messages throughout the network. </a:t>
            </a:r>
            <a:endParaRPr lang="zh-CN" altLang="en-US" sz="1600" dirty="0" smtClean="0"/>
          </a:p>
          <a:p>
            <a:pPr marL="285750" indent="-285750" algn="just">
              <a:lnSpc>
                <a:spcPct val="150000"/>
              </a:lnSpc>
              <a:buFont typeface="Wingdings" panose="05000000000000000000" pitchFamily="2" charset="2"/>
              <a:buChar char="Ø"/>
              <a:defRPr/>
            </a:pPr>
            <a:endParaRPr lang="zh-CN" altLang="en-US" sz="2000" dirty="0" smtClean="0"/>
          </a:p>
          <a:p>
            <a:pPr marL="285750" indent="-285750" algn="just">
              <a:lnSpc>
                <a:spcPct val="150000"/>
              </a:lnSpc>
              <a:buFont typeface="Wingdings" panose="05000000000000000000" pitchFamily="2" charset="2"/>
              <a:buChar char="Ø"/>
              <a:defRPr/>
            </a:pPr>
            <a:endParaRPr lang="zh-CN" altLang="en-US" sz="2000" dirty="0" smtClean="0"/>
          </a:p>
          <a:p>
            <a:pPr marL="285750" indent="-285750" algn="just">
              <a:buFont typeface="Wingdings" panose="05000000000000000000" pitchFamily="2" charset="2"/>
              <a:buChar char="Ø"/>
              <a:defRPr/>
            </a:pPr>
            <a:endParaRPr lang="en-US" altLang="zh-CN" sz="2000" dirty="0" smtClean="0"/>
          </a:p>
          <a:p>
            <a:pPr marL="285750" indent="-285750" algn="just">
              <a:buFont typeface="Wingdings" panose="05000000000000000000" pitchFamily="2" charset="2"/>
              <a:buChar char="Ø"/>
              <a:defRPr/>
            </a:pPr>
            <a:endParaRPr lang="zh-CN" altLang="en-US" sz="2000" dirty="0" smtClean="0"/>
          </a:p>
          <a:p>
            <a:pPr marL="0" indent="0" algn="ctr">
              <a:buFont typeface="Wingdings" panose="05000000000000000000" pitchFamily="2" charset="2"/>
              <a:buNone/>
              <a:defRPr/>
            </a:pPr>
            <a:endParaRPr lang="zh-CN" altLang="en-US" sz="2000" dirty="0">
              <a:effectLst>
                <a:outerShdw blurRad="38100" dist="38100" dir="2700000" algn="tl">
                  <a:srgbClr val="000000">
                    <a:alpha val="43137"/>
                  </a:srgbClr>
                </a:outerShdw>
              </a:effectLst>
              <a:ea typeface="微软雅黑" pitchFamily="34" charset="-122"/>
            </a:endParaRPr>
          </a:p>
          <a:p>
            <a:pPr marL="0" indent="0" algn="ctr">
              <a:buFont typeface="Wingdings" panose="05000000000000000000" pitchFamily="2" charset="2"/>
              <a:buNone/>
              <a:defRPr/>
            </a:pPr>
            <a:endParaRPr lang="zh-CN" altLang="zh-CN" sz="2000" dirty="0">
              <a:effectLst>
                <a:outerShdw blurRad="38100" dist="38100" dir="2700000" algn="tl">
                  <a:srgbClr val="000000">
                    <a:alpha val="43137"/>
                  </a:srgbClr>
                </a:outerShdw>
              </a:effectLst>
              <a:ea typeface="微软雅黑" pitchFamily="34" charset="-122"/>
            </a:endParaRPr>
          </a:p>
        </p:txBody>
      </p:sp>
      <p:sp>
        <p:nvSpPr>
          <p:cNvPr id="3075" name="Rectangle 5"/>
          <p:cNvSpPr>
            <a:spLocks noGrp="1" noChangeArrowheads="1"/>
          </p:cNvSpPr>
          <p:nvPr>
            <p:ph type="title"/>
          </p:nvPr>
        </p:nvSpPr>
        <p:spPr/>
        <p:txBody>
          <a:bodyPr/>
          <a:lstStyle/>
          <a:p>
            <a:pPr>
              <a:lnSpc>
                <a:spcPct val="150000"/>
              </a:lnSpc>
              <a:defRPr/>
            </a:pP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Background and </a:t>
            </a:r>
            <a:r>
              <a:rPr lang="en-US" altLang="zh-CN" sz="3200" dirty="0" err="1" smtClean="0">
                <a:solidFill>
                  <a:srgbClr val="008000"/>
                </a:solidFill>
                <a:effectLst>
                  <a:outerShdw blurRad="38100" dist="38100" dir="2700000" algn="tl">
                    <a:srgbClr val="000000">
                      <a:alpha val="43137"/>
                    </a:srgbClr>
                  </a:outerShdw>
                </a:effectLst>
                <a:ea typeface="微软雅黑" pitchFamily="34" charset="-122"/>
              </a:rPr>
              <a:t>Movivation</a:t>
            </a: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 </a:t>
            </a: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(3)</a:t>
            </a:r>
            <a:r>
              <a:rPr lang="zh-CN" altLang="en-US" sz="3200" dirty="0" smtClean="0">
                <a:solidFill>
                  <a:srgbClr val="008000"/>
                </a:solidFill>
                <a:effectLst>
                  <a:outerShdw blurRad="38100" dist="38100" dir="2700000" algn="tl">
                    <a:srgbClr val="000000">
                      <a:alpha val="43137"/>
                    </a:srgbClr>
                  </a:outerShdw>
                </a:effectLst>
                <a:ea typeface="微软雅黑" pitchFamily="34" charset="-122"/>
              </a:rPr>
              <a:t> </a:t>
            </a:r>
            <a:endParaRPr lang="en-US" altLang="zh-CN" sz="3200" dirty="0" smtClean="0">
              <a:solidFill>
                <a:srgbClr val="008000"/>
              </a:solidFill>
              <a:effectLst>
                <a:outerShdw blurRad="38100" dist="38100" dir="2700000" algn="tl">
                  <a:srgbClr val="000000">
                    <a:alpha val="43137"/>
                  </a:srgbClr>
                </a:outerShdw>
              </a:effectLst>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28600" y="1676400"/>
            <a:ext cx="8915400" cy="3962400"/>
          </a:xfrm>
        </p:spPr>
        <p:txBody>
          <a:bodyPr/>
          <a:lstStyle/>
          <a:p>
            <a:pPr>
              <a:defRPr/>
            </a:pPr>
            <a:r>
              <a:rPr lang="en-US" altLang="zh-CN" sz="2800" dirty="0">
                <a:solidFill>
                  <a:srgbClr val="008000"/>
                </a:solidFill>
                <a:effectLst>
                  <a:outerShdw blurRad="38100" dist="38100" dir="2700000" algn="tl">
                    <a:srgbClr val="000000">
                      <a:alpha val="43137"/>
                    </a:srgbClr>
                  </a:outerShdw>
                </a:effectLst>
                <a:ea typeface="微软雅黑" pitchFamily="34" charset="-122"/>
              </a:rPr>
              <a:t>How to construct a small-world model in heterogeneous sensor networks? </a:t>
            </a:r>
            <a:endParaRPr lang="zh-CN" altLang="en-US" sz="2800" dirty="0">
              <a:solidFill>
                <a:srgbClr val="008000"/>
              </a:solidFill>
              <a:effectLst>
                <a:outerShdw blurRad="38100" dist="38100" dir="2700000" algn="tl">
                  <a:srgbClr val="000000">
                    <a:alpha val="43137"/>
                  </a:srgbClr>
                </a:outerShdw>
              </a:effectLst>
              <a:ea typeface="微软雅黑" pitchFamily="34" charset="-122"/>
            </a:endParaRPr>
          </a:p>
          <a:p>
            <a:pPr marL="723900" lvl="1" indent="-285750" algn="just">
              <a:lnSpc>
                <a:spcPct val="150000"/>
              </a:lnSpc>
              <a:buFont typeface="Wingdings" panose="05000000000000000000" pitchFamily="2" charset="2"/>
              <a:buChar char="Ø"/>
              <a:defRPr/>
            </a:pPr>
            <a:r>
              <a:rPr lang="en-US" altLang="zh-CN" sz="2400" dirty="0" smtClean="0"/>
              <a:t>Introduce a small number of long-range links. </a:t>
            </a:r>
            <a:endParaRPr lang="zh-CN" altLang="en-US" sz="2000" dirty="0" smtClean="0"/>
          </a:p>
          <a:p>
            <a:pPr marL="285750" indent="-285750" algn="just">
              <a:lnSpc>
                <a:spcPct val="150000"/>
              </a:lnSpc>
              <a:buFont typeface="Wingdings" panose="05000000000000000000" pitchFamily="2" charset="2"/>
              <a:buChar char="Ø"/>
              <a:defRPr/>
            </a:pPr>
            <a:endParaRPr lang="zh-CN" altLang="en-US" sz="2000" dirty="0" smtClean="0"/>
          </a:p>
          <a:p>
            <a:pPr marL="285750" indent="-285750" algn="just">
              <a:buFont typeface="Wingdings" panose="05000000000000000000" pitchFamily="2" charset="2"/>
              <a:buChar char="Ø"/>
              <a:defRPr/>
            </a:pPr>
            <a:endParaRPr lang="en-US" altLang="zh-CN" sz="2000" dirty="0" smtClean="0"/>
          </a:p>
          <a:p>
            <a:pPr marL="285750" indent="-285750" algn="just">
              <a:buFont typeface="Wingdings" panose="05000000000000000000" pitchFamily="2" charset="2"/>
              <a:buChar char="Ø"/>
              <a:defRPr/>
            </a:pPr>
            <a:endParaRPr lang="zh-CN" altLang="en-US" sz="2000" dirty="0" smtClean="0"/>
          </a:p>
          <a:p>
            <a:pPr marL="0" indent="0" algn="ctr">
              <a:buFont typeface="Wingdings" panose="05000000000000000000" pitchFamily="2" charset="2"/>
              <a:buNone/>
              <a:defRPr/>
            </a:pPr>
            <a:endParaRPr lang="zh-CN" altLang="en-US" sz="2000" dirty="0">
              <a:effectLst>
                <a:outerShdw blurRad="38100" dist="38100" dir="2700000" algn="tl">
                  <a:srgbClr val="000000">
                    <a:alpha val="43137"/>
                  </a:srgbClr>
                </a:outerShdw>
              </a:effectLst>
              <a:ea typeface="微软雅黑" pitchFamily="34" charset="-122"/>
            </a:endParaRPr>
          </a:p>
          <a:p>
            <a:pPr marL="0" indent="0" algn="ctr">
              <a:buFont typeface="Wingdings" panose="05000000000000000000" pitchFamily="2" charset="2"/>
              <a:buNone/>
              <a:defRPr/>
            </a:pPr>
            <a:endParaRPr lang="zh-CN" altLang="zh-CN" sz="2000" dirty="0">
              <a:effectLst>
                <a:outerShdw blurRad="38100" dist="38100" dir="2700000" algn="tl">
                  <a:srgbClr val="000000">
                    <a:alpha val="43137"/>
                  </a:srgbClr>
                </a:outerShdw>
              </a:effectLst>
              <a:ea typeface="微软雅黑" pitchFamily="34" charset="-122"/>
            </a:endParaRPr>
          </a:p>
        </p:txBody>
      </p:sp>
      <p:sp>
        <p:nvSpPr>
          <p:cNvPr id="3075" name="Rectangle 5"/>
          <p:cNvSpPr>
            <a:spLocks noGrp="1" noChangeArrowheads="1"/>
          </p:cNvSpPr>
          <p:nvPr>
            <p:ph type="title"/>
          </p:nvPr>
        </p:nvSpPr>
        <p:spPr/>
        <p:txBody>
          <a:bodyPr/>
          <a:lstStyle/>
          <a:p>
            <a:pPr>
              <a:lnSpc>
                <a:spcPct val="150000"/>
              </a:lnSpc>
              <a:defRPr/>
            </a:pP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Background and </a:t>
            </a:r>
            <a:r>
              <a:rPr lang="en-US" altLang="zh-CN" sz="3200" dirty="0" err="1" smtClean="0">
                <a:solidFill>
                  <a:srgbClr val="008000"/>
                </a:solidFill>
                <a:effectLst>
                  <a:outerShdw blurRad="38100" dist="38100" dir="2700000" algn="tl">
                    <a:srgbClr val="000000">
                      <a:alpha val="43137"/>
                    </a:srgbClr>
                  </a:outerShdw>
                </a:effectLst>
                <a:ea typeface="微软雅黑" pitchFamily="34" charset="-122"/>
              </a:rPr>
              <a:t>Movivation</a:t>
            </a: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 </a:t>
            </a: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(4)</a:t>
            </a:r>
            <a:r>
              <a:rPr lang="zh-CN" altLang="en-US" sz="3200" dirty="0" smtClean="0">
                <a:solidFill>
                  <a:srgbClr val="008000"/>
                </a:solidFill>
                <a:effectLst>
                  <a:outerShdw blurRad="38100" dist="38100" dir="2700000" algn="tl">
                    <a:srgbClr val="000000">
                      <a:alpha val="43137"/>
                    </a:srgbClr>
                  </a:outerShdw>
                </a:effectLst>
                <a:ea typeface="微软雅黑" pitchFamily="34" charset="-122"/>
              </a:rPr>
              <a:t> </a:t>
            </a:r>
            <a:endParaRPr lang="en-US" altLang="zh-CN" sz="3200" dirty="0" smtClean="0">
              <a:solidFill>
                <a:srgbClr val="008000"/>
              </a:solidFill>
              <a:effectLst>
                <a:outerShdw blurRad="38100" dist="38100" dir="2700000" algn="tl">
                  <a:srgbClr val="000000">
                    <a:alpha val="43137"/>
                  </a:srgbClr>
                </a:outerShdw>
              </a:effectLst>
              <a:ea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9238"/>
            <a:ext cx="3352800" cy="26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3267075"/>
            <a:ext cx="3579813"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9163" y="3563938"/>
            <a:ext cx="4389437"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249238"/>
            <a:ext cx="4256087" cy="268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文本框 1"/>
          <p:cNvSpPr txBox="1">
            <a:spLocks noChangeArrowheads="1"/>
          </p:cNvSpPr>
          <p:nvPr/>
        </p:nvSpPr>
        <p:spPr bwMode="auto">
          <a:xfrm>
            <a:off x="1547813" y="2997200"/>
            <a:ext cx="2325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b="1">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b="1">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b="1">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a:latin typeface="Tahoma" panose="020B0604030504040204" pitchFamily="34" charset="0"/>
              </a:rPr>
              <a:t>(1) base station</a:t>
            </a:r>
            <a:endParaRPr lang="zh-CN" altLang="en-US" sz="1800">
              <a:latin typeface="Tahoma" panose="020B0604030504040204" pitchFamily="34" charset="0"/>
            </a:endParaRPr>
          </a:p>
        </p:txBody>
      </p:sp>
      <p:sp>
        <p:nvSpPr>
          <p:cNvPr id="11" name="文本框 10"/>
          <p:cNvSpPr txBox="1">
            <a:spLocks noChangeArrowheads="1"/>
          </p:cNvSpPr>
          <p:nvPr/>
        </p:nvSpPr>
        <p:spPr bwMode="auto">
          <a:xfrm>
            <a:off x="5334000" y="3009900"/>
            <a:ext cx="3355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b="1">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b="1">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b="1">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a:latin typeface="Tahoma" panose="020B0604030504040204" pitchFamily="34" charset="0"/>
              </a:rPr>
              <a:t>(2) wired shortcuts</a:t>
            </a:r>
            <a:endParaRPr lang="zh-CN" altLang="en-US" sz="1800">
              <a:latin typeface="Tahoma" panose="020B0604030504040204" pitchFamily="34" charset="0"/>
            </a:endParaRPr>
          </a:p>
        </p:txBody>
      </p:sp>
      <p:sp>
        <p:nvSpPr>
          <p:cNvPr id="12" name="文本框 11"/>
          <p:cNvSpPr txBox="1">
            <a:spLocks noChangeArrowheads="1"/>
          </p:cNvSpPr>
          <p:nvPr/>
        </p:nvSpPr>
        <p:spPr bwMode="auto">
          <a:xfrm>
            <a:off x="5943600" y="6421438"/>
            <a:ext cx="2509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b="1">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b="1">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b="1">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a:latin typeface="Tahoma" panose="020B0604030504040204" pitchFamily="34" charset="0"/>
              </a:rPr>
              <a:t>(3) super nodes</a:t>
            </a:r>
            <a:endParaRPr lang="zh-CN" altLang="en-US" sz="1800">
              <a:latin typeface="Tahoma" panose="020B0604030504040204" pitchFamily="34" charset="0"/>
            </a:endParaRPr>
          </a:p>
        </p:txBody>
      </p:sp>
      <p:sp>
        <p:nvSpPr>
          <p:cNvPr id="13" name="文本框 12"/>
          <p:cNvSpPr txBox="1">
            <a:spLocks noChangeArrowheads="1"/>
          </p:cNvSpPr>
          <p:nvPr/>
        </p:nvSpPr>
        <p:spPr bwMode="auto">
          <a:xfrm>
            <a:off x="1174750" y="6475413"/>
            <a:ext cx="353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b="1">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b="1">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b="1">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a:latin typeface="Tahoma" panose="020B0604030504040204" pitchFamily="34" charset="0"/>
              </a:rPr>
              <a:t>(4) super nodes (DASM)</a:t>
            </a:r>
            <a:endParaRPr lang="zh-CN" altLang="en-US" sz="18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fade">
                                      <p:cBhvr>
                                        <p:cTn id="7" dur="500"/>
                                        <p:tgtEl>
                                          <p:spTgt spid="112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28600" y="1676400"/>
            <a:ext cx="8915400" cy="3962400"/>
          </a:xfrm>
        </p:spPr>
        <p:txBody>
          <a:bodyPr/>
          <a:lstStyle/>
          <a:p>
            <a:pPr>
              <a:defRPr/>
            </a:pPr>
            <a:r>
              <a:rPr lang="en-US" altLang="zh-CN" sz="3200" dirty="0">
                <a:latin typeface="微软雅黑" pitchFamily="34" charset="-122"/>
                <a:ea typeface="微软雅黑" pitchFamily="34" charset="-122"/>
              </a:rPr>
              <a:t>Idea</a:t>
            </a:r>
            <a:r>
              <a:rPr lang="zh-CN" altLang="en-US" sz="3200" dirty="0">
                <a:latin typeface="微软雅黑" pitchFamily="34" charset="-122"/>
                <a:ea typeface="微软雅黑" pitchFamily="34" charset="-122"/>
              </a:rPr>
              <a:t>：</a:t>
            </a:r>
            <a:endParaRPr lang="en-US" altLang="zh-CN" sz="3200" dirty="0">
              <a:latin typeface="微软雅黑" pitchFamily="34" charset="-122"/>
              <a:ea typeface="微软雅黑" pitchFamily="34" charset="-122"/>
            </a:endParaRPr>
          </a:p>
          <a:p>
            <a:pPr lvl="1" indent="-457200">
              <a:buFont typeface="+mj-lt"/>
              <a:buAutoNum type="alphaLcParenR"/>
              <a:defRPr/>
            </a:pPr>
            <a:r>
              <a:rPr lang="en-US" altLang="zh-CN" sz="2000" dirty="0"/>
              <a:t>The direction of added-shortcuts should be directed to sink node.</a:t>
            </a:r>
          </a:p>
          <a:p>
            <a:pPr lvl="1" indent="-457200">
              <a:buFont typeface="+mj-lt"/>
              <a:buAutoNum type="alphaLcParenR"/>
              <a:defRPr/>
            </a:pPr>
            <a:r>
              <a:rPr lang="en-US" altLang="zh-CN" sz="2000" dirty="0"/>
              <a:t>Different nodes have different importance. Consider the importance of network nodes and add shortcuts between nodes with higher important degree.</a:t>
            </a:r>
          </a:p>
          <a:p>
            <a:pPr>
              <a:defRPr/>
            </a:pPr>
            <a:r>
              <a:rPr lang="en-US" altLang="zh-CN" sz="3200" dirty="0">
                <a:latin typeface="微软雅黑" pitchFamily="34" charset="-122"/>
                <a:ea typeface="微软雅黑" pitchFamily="34" charset="-122"/>
              </a:rPr>
              <a:t>We try to</a:t>
            </a:r>
            <a:r>
              <a:rPr lang="zh-CN" altLang="en-US" sz="3200" dirty="0">
                <a:latin typeface="微软雅黑" pitchFamily="34" charset="-122"/>
                <a:ea typeface="微软雅黑" pitchFamily="34" charset="-122"/>
              </a:rPr>
              <a:t>：</a:t>
            </a:r>
            <a:endParaRPr lang="en-US" altLang="zh-CN" sz="3200" dirty="0">
              <a:latin typeface="微软雅黑" pitchFamily="34" charset="-122"/>
              <a:ea typeface="微软雅黑" pitchFamily="34" charset="-122"/>
            </a:endParaRPr>
          </a:p>
          <a:p>
            <a:pPr lvl="1" indent="-457200">
              <a:buFont typeface="+mj-lt"/>
              <a:buAutoNum type="alphaLcParenR"/>
              <a:defRPr/>
            </a:pPr>
            <a:r>
              <a:rPr lang="en-US" altLang="zh-CN" sz="2000" dirty="0" smtClean="0"/>
              <a:t>Put forward two greedy criteria.</a:t>
            </a:r>
          </a:p>
          <a:p>
            <a:pPr lvl="1" indent="-457200">
              <a:buFont typeface="+mj-lt"/>
              <a:buAutoNum type="alphaLcParenR"/>
              <a:defRPr/>
            </a:pPr>
            <a:r>
              <a:rPr lang="en-US" altLang="zh-CN" sz="2000" dirty="0" smtClean="0"/>
              <a:t>Give the concept of local importance of node.</a:t>
            </a:r>
          </a:p>
          <a:p>
            <a:pPr lvl="1" indent="-457200">
              <a:buFont typeface="+mj-lt"/>
              <a:buAutoNum type="alphaLcParenR"/>
              <a:defRPr/>
            </a:pPr>
            <a:r>
              <a:rPr lang="en-US" altLang="zh-CN" sz="2000" dirty="0" smtClean="0"/>
              <a:t>design the shortcut-added strategy.</a:t>
            </a:r>
          </a:p>
          <a:p>
            <a:pPr marL="285750" indent="-285750" algn="just">
              <a:lnSpc>
                <a:spcPct val="150000"/>
              </a:lnSpc>
              <a:buFont typeface="Wingdings" panose="05000000000000000000" pitchFamily="2" charset="2"/>
              <a:buChar char="Ø"/>
              <a:defRPr/>
            </a:pPr>
            <a:endParaRPr lang="zh-CN" altLang="en-US" sz="2000" dirty="0" smtClean="0"/>
          </a:p>
          <a:p>
            <a:pPr marL="285750" indent="-285750" algn="just">
              <a:buFont typeface="Wingdings" panose="05000000000000000000" pitchFamily="2" charset="2"/>
              <a:buChar char="Ø"/>
              <a:defRPr/>
            </a:pPr>
            <a:endParaRPr lang="en-US" altLang="zh-CN" sz="2000" dirty="0" smtClean="0"/>
          </a:p>
          <a:p>
            <a:pPr marL="285750" indent="-285750" algn="just">
              <a:buFont typeface="Wingdings" panose="05000000000000000000" pitchFamily="2" charset="2"/>
              <a:buChar char="Ø"/>
              <a:defRPr/>
            </a:pPr>
            <a:endParaRPr lang="zh-CN" altLang="en-US" sz="2000" dirty="0" smtClean="0"/>
          </a:p>
          <a:p>
            <a:pPr marL="0" indent="0" algn="ctr">
              <a:buFont typeface="Wingdings" panose="05000000000000000000" pitchFamily="2" charset="2"/>
              <a:buNone/>
              <a:defRPr/>
            </a:pPr>
            <a:endParaRPr lang="zh-CN" altLang="en-US" sz="2000" dirty="0">
              <a:effectLst>
                <a:outerShdw blurRad="38100" dist="38100" dir="2700000" algn="tl">
                  <a:srgbClr val="000000">
                    <a:alpha val="43137"/>
                  </a:srgbClr>
                </a:outerShdw>
              </a:effectLst>
              <a:ea typeface="微软雅黑" pitchFamily="34" charset="-122"/>
            </a:endParaRPr>
          </a:p>
          <a:p>
            <a:pPr marL="0" indent="0" algn="ctr">
              <a:buFont typeface="Wingdings" panose="05000000000000000000" pitchFamily="2" charset="2"/>
              <a:buNone/>
              <a:defRPr/>
            </a:pPr>
            <a:endParaRPr lang="zh-CN" altLang="zh-CN" sz="2000" dirty="0">
              <a:effectLst>
                <a:outerShdw blurRad="38100" dist="38100" dir="2700000" algn="tl">
                  <a:srgbClr val="000000">
                    <a:alpha val="43137"/>
                  </a:srgbClr>
                </a:outerShdw>
              </a:effectLst>
              <a:ea typeface="微软雅黑" pitchFamily="34" charset="-122"/>
            </a:endParaRPr>
          </a:p>
        </p:txBody>
      </p:sp>
      <p:sp>
        <p:nvSpPr>
          <p:cNvPr id="3075" name="Rectangle 5"/>
          <p:cNvSpPr>
            <a:spLocks noGrp="1" noChangeArrowheads="1"/>
          </p:cNvSpPr>
          <p:nvPr>
            <p:ph type="title"/>
          </p:nvPr>
        </p:nvSpPr>
        <p:spPr>
          <a:xfrm>
            <a:off x="152400" y="304800"/>
            <a:ext cx="8305800" cy="838200"/>
          </a:xfrm>
        </p:spPr>
        <p:txBody>
          <a:bodyPr/>
          <a:lstStyle/>
          <a:p>
            <a:pPr>
              <a:lnSpc>
                <a:spcPct val="150000"/>
              </a:lnSpc>
              <a:defRPr/>
            </a:pP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Greedy </a:t>
            </a:r>
            <a:r>
              <a:rPr lang="en-US" altLang="zh-CN" sz="3200" dirty="0">
                <a:solidFill>
                  <a:srgbClr val="008000"/>
                </a:solidFill>
                <a:effectLst>
                  <a:outerShdw blurRad="38100" dist="38100" dir="2700000" algn="tl">
                    <a:srgbClr val="000000">
                      <a:alpha val="43137"/>
                    </a:srgbClr>
                  </a:outerShdw>
                </a:effectLst>
                <a:ea typeface="微软雅黑" pitchFamily="34" charset="-122"/>
              </a:rPr>
              <a:t>Model with Small </a:t>
            </a:r>
            <a:r>
              <a:rPr lang="en-US" altLang="zh-CN" sz="3200" dirty="0" smtClean="0">
                <a:solidFill>
                  <a:srgbClr val="008000"/>
                </a:solidFill>
                <a:effectLst>
                  <a:outerShdw blurRad="38100" dist="38100" dir="2700000" algn="tl">
                    <a:srgbClr val="000000">
                      <a:alpha val="43137"/>
                    </a:srgbClr>
                  </a:outerShdw>
                </a:effectLst>
                <a:ea typeface="微软雅黑" pitchFamily="34" charset="-122"/>
              </a:rPr>
              <a:t>World(1)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xEl>
                                              <p:pRg st="3" end="3"/>
                                            </p:txEl>
                                          </p:spTgt>
                                        </p:tgtEl>
                                        <p:attrNameLst>
                                          <p:attrName>style.visibility</p:attrName>
                                        </p:attrNameLst>
                                      </p:cBhvr>
                                      <p:to>
                                        <p:strVal val="visible"/>
                                      </p:to>
                                    </p:set>
                                    <p:animEffect transition="in" filter="fade">
                                      <p:cBhvr>
                                        <p:cTn id="7" dur="500"/>
                                        <p:tgtEl>
                                          <p:spTgt spid="307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xEl>
                                              <p:pRg st="4" end="4"/>
                                            </p:txEl>
                                          </p:spTgt>
                                        </p:tgtEl>
                                        <p:attrNameLst>
                                          <p:attrName>style.visibility</p:attrName>
                                        </p:attrNameLst>
                                      </p:cBhvr>
                                      <p:to>
                                        <p:strVal val="visible"/>
                                      </p:to>
                                    </p:set>
                                    <p:animEffect transition="in" filter="fade">
                                      <p:cBhvr>
                                        <p:cTn id="10" dur="500"/>
                                        <p:tgtEl>
                                          <p:spTgt spid="307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xEl>
                                              <p:pRg st="5" end="5"/>
                                            </p:txEl>
                                          </p:spTgt>
                                        </p:tgtEl>
                                        <p:attrNameLst>
                                          <p:attrName>style.visibility</p:attrName>
                                        </p:attrNameLst>
                                      </p:cBhvr>
                                      <p:to>
                                        <p:strVal val="visible"/>
                                      </p:to>
                                    </p:set>
                                    <p:animEffect transition="in" filter="fade">
                                      <p:cBhvr>
                                        <p:cTn id="13" dur="500"/>
                                        <p:tgtEl>
                                          <p:spTgt spid="307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xEl>
                                              <p:pRg st="6" end="6"/>
                                            </p:txEl>
                                          </p:spTgt>
                                        </p:tgtEl>
                                        <p:attrNameLst>
                                          <p:attrName>style.visibility</p:attrName>
                                        </p:attrNameLst>
                                      </p:cBhvr>
                                      <p:to>
                                        <p:strVal val="visible"/>
                                      </p:to>
                                    </p:set>
                                    <p:animEffect transition="in" filter="fade">
                                      <p:cBhvr>
                                        <p:cTn id="16" dur="500"/>
                                        <p:tgtEl>
                                          <p:spTgt spid="30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28600" y="1676400"/>
            <a:ext cx="8915400" cy="1676400"/>
          </a:xfrm>
        </p:spPr>
        <p:txBody>
          <a:bodyPr/>
          <a:lstStyle/>
          <a:p>
            <a:pPr marL="469900" lvl="1" indent="-469900">
              <a:buFont typeface="Wingdings" panose="05000000000000000000" pitchFamily="2" charset="2"/>
              <a:buChar char="o"/>
              <a:defRPr/>
            </a:pPr>
            <a:r>
              <a:rPr lang="en-US" altLang="zh-CN" sz="3200" dirty="0" smtClean="0">
                <a:latin typeface="微软雅黑" pitchFamily="34" charset="-122"/>
                <a:ea typeface="微软雅黑" pitchFamily="34" charset="-122"/>
              </a:rPr>
              <a:t>Greedy </a:t>
            </a:r>
            <a:r>
              <a:rPr lang="en-US" altLang="zh-CN" sz="3200" dirty="0">
                <a:latin typeface="微软雅黑" pitchFamily="34" charset="-122"/>
                <a:ea typeface="微软雅黑" pitchFamily="34" charset="-122"/>
              </a:rPr>
              <a:t>criteria</a:t>
            </a:r>
            <a:r>
              <a:rPr lang="zh-CN" altLang="en-US" sz="3200" dirty="0">
                <a:latin typeface="微软雅黑" pitchFamily="34" charset="-122"/>
                <a:ea typeface="微软雅黑" pitchFamily="34" charset="-122"/>
              </a:rPr>
              <a:t>：</a:t>
            </a:r>
            <a:endParaRPr lang="en-US" altLang="zh-CN" sz="3200" dirty="0">
              <a:latin typeface="微软雅黑" pitchFamily="34" charset="-122"/>
              <a:ea typeface="微软雅黑" pitchFamily="34" charset="-122"/>
            </a:endParaRPr>
          </a:p>
          <a:p>
            <a:pPr lvl="1" indent="-457200">
              <a:buFont typeface="+mj-lt"/>
              <a:buAutoNum type="alphaLcParenR"/>
              <a:defRPr/>
            </a:pPr>
            <a:r>
              <a:rPr lang="en-US" altLang="zh-CN" sz="2000" dirty="0"/>
              <a:t>The closer to the sink, the better.</a:t>
            </a:r>
          </a:p>
          <a:p>
            <a:pPr lvl="1" indent="-457200">
              <a:buFont typeface="+mj-lt"/>
              <a:buAutoNum type="alphaLcParenR"/>
              <a:defRPr/>
            </a:pPr>
            <a:r>
              <a:rPr lang="en-US" altLang="zh-CN" sz="2000" dirty="0"/>
              <a:t>The closer to the straight line that passes by main node and the sink node, the better.</a:t>
            </a:r>
          </a:p>
          <a:p>
            <a:pPr marL="0" indent="0" algn="just">
              <a:lnSpc>
                <a:spcPct val="150000"/>
              </a:lnSpc>
              <a:buFont typeface="Wingdings" panose="05000000000000000000" pitchFamily="2" charset="2"/>
              <a:buNone/>
              <a:defRPr/>
            </a:pPr>
            <a:endParaRPr lang="zh-CN" altLang="en-US" sz="2000" dirty="0" smtClean="0"/>
          </a:p>
          <a:p>
            <a:pPr marL="285750" indent="-285750" algn="just">
              <a:buFont typeface="Wingdings" panose="05000000000000000000" pitchFamily="2" charset="2"/>
              <a:buChar char="Ø"/>
              <a:defRPr/>
            </a:pPr>
            <a:endParaRPr lang="en-US" altLang="zh-CN" sz="2000" dirty="0" smtClean="0"/>
          </a:p>
          <a:p>
            <a:pPr marL="285750" indent="-285750" algn="just">
              <a:buFont typeface="Wingdings" panose="05000000000000000000" pitchFamily="2" charset="2"/>
              <a:buChar char="Ø"/>
              <a:defRPr/>
            </a:pPr>
            <a:endParaRPr lang="zh-CN" altLang="en-US" sz="2000" dirty="0" smtClean="0"/>
          </a:p>
          <a:p>
            <a:pPr marL="0" indent="0" algn="ctr">
              <a:buFont typeface="Wingdings" panose="05000000000000000000" pitchFamily="2" charset="2"/>
              <a:buNone/>
              <a:defRPr/>
            </a:pPr>
            <a:endParaRPr lang="zh-CN" altLang="en-US" sz="2000" dirty="0">
              <a:effectLst>
                <a:outerShdw blurRad="38100" dist="38100" dir="2700000" algn="tl">
                  <a:srgbClr val="000000">
                    <a:alpha val="43137"/>
                  </a:srgbClr>
                </a:outerShdw>
              </a:effectLst>
              <a:ea typeface="微软雅黑" pitchFamily="34" charset="-122"/>
            </a:endParaRPr>
          </a:p>
          <a:p>
            <a:pPr marL="0" indent="0" algn="ctr">
              <a:buFont typeface="Wingdings" panose="05000000000000000000" pitchFamily="2" charset="2"/>
              <a:buNone/>
              <a:defRPr/>
            </a:pPr>
            <a:endParaRPr lang="zh-CN" altLang="zh-CN" sz="2000" dirty="0">
              <a:effectLst>
                <a:outerShdw blurRad="38100" dist="38100" dir="2700000" algn="tl">
                  <a:srgbClr val="000000">
                    <a:alpha val="43137"/>
                  </a:srgbClr>
                </a:outerShdw>
              </a:effectLst>
              <a:ea typeface="微软雅黑" pitchFamily="34" charset="-122"/>
            </a:endParaRPr>
          </a:p>
        </p:txBody>
      </p:sp>
      <p:sp>
        <p:nvSpPr>
          <p:cNvPr id="14339" name="标题 1"/>
          <p:cNvSpPr>
            <a:spLocks noGrp="1"/>
          </p:cNvSpPr>
          <p:nvPr>
            <p:ph type="title"/>
          </p:nvPr>
        </p:nvSpPr>
        <p:spPr/>
        <p:txBody>
          <a:bodyPr/>
          <a:lstStyle/>
          <a:p>
            <a:endParaRPr lang="zh-CN" altLang="en-US" smtClean="0"/>
          </a:p>
        </p:txBody>
      </p:sp>
      <p:sp>
        <p:nvSpPr>
          <p:cNvPr id="5" name="Rectangle 5"/>
          <p:cNvSpPr txBox="1">
            <a:spLocks noChangeArrowheads="1"/>
          </p:cNvSpPr>
          <p:nvPr/>
        </p:nvSpPr>
        <p:spPr bwMode="auto">
          <a:xfrm>
            <a:off x="152400" y="304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pitchFamily="34" charset="0"/>
                <a:ea typeface="宋体" pitchFamily="2" charset="-122"/>
              </a:defRPr>
            </a:lvl2pPr>
            <a:lvl3pPr algn="l" rtl="0" eaLnBrk="0" fontAlgn="base" hangingPunct="0">
              <a:spcBef>
                <a:spcPct val="0"/>
              </a:spcBef>
              <a:spcAft>
                <a:spcPct val="0"/>
              </a:spcAft>
              <a:defRPr sz="3800" b="1">
                <a:solidFill>
                  <a:schemeClr val="tx2"/>
                </a:solidFill>
                <a:latin typeface="Verdana" pitchFamily="34" charset="0"/>
                <a:ea typeface="宋体" pitchFamily="2" charset="-122"/>
              </a:defRPr>
            </a:lvl3pPr>
            <a:lvl4pPr algn="l" rtl="0" eaLnBrk="0" fontAlgn="base" hangingPunct="0">
              <a:spcBef>
                <a:spcPct val="0"/>
              </a:spcBef>
              <a:spcAft>
                <a:spcPct val="0"/>
              </a:spcAft>
              <a:defRPr sz="3800" b="1">
                <a:solidFill>
                  <a:schemeClr val="tx2"/>
                </a:solidFill>
                <a:latin typeface="Verdana" pitchFamily="34" charset="0"/>
                <a:ea typeface="宋体" pitchFamily="2" charset="-122"/>
              </a:defRPr>
            </a:lvl4pPr>
            <a:lvl5pPr algn="l" rtl="0" eaLnBrk="0" fontAlgn="base" hangingPunct="0">
              <a:spcBef>
                <a:spcPct val="0"/>
              </a:spcBef>
              <a:spcAft>
                <a:spcPct val="0"/>
              </a:spcAft>
              <a:defRPr sz="3800" b="1">
                <a:solidFill>
                  <a:schemeClr val="tx2"/>
                </a:solidFill>
                <a:latin typeface="Verdana" pitchFamily="34" charset="0"/>
                <a:ea typeface="宋体" pitchFamily="2" charset="-122"/>
              </a:defRPr>
            </a:lvl5pPr>
            <a:lvl6pPr marL="457200" algn="l" rtl="0" fontAlgn="base">
              <a:spcBef>
                <a:spcPct val="0"/>
              </a:spcBef>
              <a:spcAft>
                <a:spcPct val="0"/>
              </a:spcAft>
              <a:defRPr sz="3800" b="1">
                <a:solidFill>
                  <a:schemeClr val="tx2"/>
                </a:solidFill>
                <a:latin typeface="Verdana" pitchFamily="34" charset="0"/>
                <a:ea typeface="宋体" pitchFamily="2" charset="-122"/>
              </a:defRPr>
            </a:lvl6pPr>
            <a:lvl7pPr marL="914400" algn="l" rtl="0" fontAlgn="base">
              <a:spcBef>
                <a:spcPct val="0"/>
              </a:spcBef>
              <a:spcAft>
                <a:spcPct val="0"/>
              </a:spcAft>
              <a:defRPr sz="3800" b="1">
                <a:solidFill>
                  <a:schemeClr val="tx2"/>
                </a:solidFill>
                <a:latin typeface="Verdana" pitchFamily="34" charset="0"/>
                <a:ea typeface="宋体" pitchFamily="2" charset="-122"/>
              </a:defRPr>
            </a:lvl7pPr>
            <a:lvl8pPr marL="1371600" algn="l" rtl="0" fontAlgn="base">
              <a:spcBef>
                <a:spcPct val="0"/>
              </a:spcBef>
              <a:spcAft>
                <a:spcPct val="0"/>
              </a:spcAft>
              <a:defRPr sz="3800" b="1">
                <a:solidFill>
                  <a:schemeClr val="tx2"/>
                </a:solidFill>
                <a:latin typeface="Verdana" pitchFamily="34" charset="0"/>
                <a:ea typeface="宋体" pitchFamily="2" charset="-122"/>
              </a:defRPr>
            </a:lvl8pPr>
            <a:lvl9pPr marL="1828800" algn="l" rtl="0" fontAlgn="base">
              <a:spcBef>
                <a:spcPct val="0"/>
              </a:spcBef>
              <a:spcAft>
                <a:spcPct val="0"/>
              </a:spcAft>
              <a:defRPr sz="3800" b="1">
                <a:solidFill>
                  <a:schemeClr val="tx2"/>
                </a:solidFill>
                <a:latin typeface="Verdana" pitchFamily="34" charset="0"/>
                <a:ea typeface="宋体" pitchFamily="2" charset="-122"/>
              </a:defRPr>
            </a:lvl9pPr>
          </a:lstStyle>
          <a:p>
            <a:pPr>
              <a:lnSpc>
                <a:spcPct val="150000"/>
              </a:lnSpc>
              <a:defRPr/>
            </a:pPr>
            <a:r>
              <a:rPr lang="en-US" altLang="zh-CN" sz="3200" kern="0" dirty="0">
                <a:solidFill>
                  <a:srgbClr val="008000"/>
                </a:solidFill>
                <a:effectLst>
                  <a:outerShdw blurRad="38100" dist="38100" dir="2700000" algn="tl">
                    <a:srgbClr val="000000">
                      <a:alpha val="43137"/>
                    </a:srgbClr>
                  </a:outerShdw>
                </a:effectLst>
                <a:ea typeface="微软雅黑" pitchFamily="34" charset="-122"/>
              </a:rPr>
              <a:t>Greedy Model with Small World(2)</a:t>
            </a:r>
          </a:p>
        </p:txBody>
      </p:sp>
      <p:pic>
        <p:nvPicPr>
          <p:cNvPr id="14341"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6600"/>
            <a:ext cx="38274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76600"/>
            <a:ext cx="38163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文本框 1"/>
          <p:cNvSpPr txBox="1">
            <a:spLocks noChangeArrowheads="1"/>
          </p:cNvSpPr>
          <p:nvPr/>
        </p:nvSpPr>
        <p:spPr bwMode="auto">
          <a:xfrm>
            <a:off x="1066800" y="63246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b="1">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b="1">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b="1">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600">
                <a:latin typeface="Tahoma" panose="020B0604030504040204" pitchFamily="34" charset="0"/>
              </a:rPr>
              <a:t>(a) Minimum hop route.</a:t>
            </a:r>
            <a:endParaRPr lang="zh-CN" altLang="en-US" sz="1600">
              <a:latin typeface="Tahoma" panose="020B0604030504040204" pitchFamily="34" charset="0"/>
            </a:endParaRPr>
          </a:p>
        </p:txBody>
      </p:sp>
      <p:sp>
        <p:nvSpPr>
          <p:cNvPr id="14344" name="文本框 1"/>
          <p:cNvSpPr txBox="1">
            <a:spLocks noChangeArrowheads="1"/>
          </p:cNvSpPr>
          <p:nvPr/>
        </p:nvSpPr>
        <p:spPr bwMode="auto">
          <a:xfrm>
            <a:off x="4800600" y="6324600"/>
            <a:ext cx="426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b="1">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b="1">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b="1">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b="1">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600" dirty="0">
                <a:latin typeface="Tahoma" panose="020B0604030504040204" pitchFamily="34" charset="0"/>
              </a:rPr>
              <a:t>(b) The shortest path length route.</a:t>
            </a:r>
            <a:endParaRPr lang="zh-CN" altLang="en-US" sz="1600" dirty="0">
              <a:latin typeface="Tahoma" panose="020B060403050404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2817</TotalTime>
  <Words>1522</Words>
  <Application>Microsoft Office PowerPoint</Application>
  <PresentationFormat>全屏显示(4:3)</PresentationFormat>
  <Paragraphs>231</Paragraphs>
  <Slides>36</Slides>
  <Notes>14</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Profile</vt:lpstr>
      <vt:lpstr>GlobalSIP 2015</vt:lpstr>
      <vt:lpstr>Outline</vt:lpstr>
      <vt:lpstr>Background and Movivation (1) </vt:lpstr>
      <vt:lpstr>Background and Movivation (2) </vt:lpstr>
      <vt:lpstr>Background and Movivation (3) </vt:lpstr>
      <vt:lpstr>Background and Movivation (4) </vt:lpstr>
      <vt:lpstr>PowerPoint 演示文稿</vt:lpstr>
      <vt:lpstr>Greedy Model with Small World(1)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Simulation Results(1)</vt:lpstr>
      <vt:lpstr>PowerPoint 演示文稿</vt:lpstr>
      <vt:lpstr>PowerPoint 演示文稿</vt:lpstr>
      <vt:lpstr>PowerPoint 演示文稿</vt:lpstr>
      <vt:lpstr>PowerPoint 演示文稿</vt:lpstr>
      <vt:lpstr>Simulation Results(6)</vt:lpstr>
      <vt:lpstr>Simulation Results(7)</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fe2000</dc:creator>
  <cp:lastModifiedBy>fe2000</cp:lastModifiedBy>
  <cp:revision>524</cp:revision>
  <cp:lastPrinted>1601-01-01T00:00:00Z</cp:lastPrinted>
  <dcterms:created xsi:type="dcterms:W3CDTF">1601-01-01T00:00:00Z</dcterms:created>
  <dcterms:modified xsi:type="dcterms:W3CDTF">2015-12-12T02:45:23Z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