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handoutMasterIdLst>
    <p:handoutMasterId r:id="rId14"/>
  </p:handoutMasterIdLst>
  <p:sldIdLst>
    <p:sldId id="257" r:id="rId2"/>
    <p:sldId id="273" r:id="rId3"/>
    <p:sldId id="307" r:id="rId4"/>
    <p:sldId id="308" r:id="rId5"/>
    <p:sldId id="309" r:id="rId6"/>
    <p:sldId id="306" r:id="rId7"/>
    <p:sldId id="301" r:id="rId8"/>
    <p:sldId id="305" r:id="rId9"/>
    <p:sldId id="310" r:id="rId10"/>
    <p:sldId id="285" r:id="rId11"/>
    <p:sldId id="295" r:id="rId12"/>
  </p:sldIdLst>
  <p:sldSz cx="9906000" cy="6858000" type="A4"/>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81" autoAdjust="0"/>
    <p:restoredTop sz="94660"/>
  </p:normalViewPr>
  <p:slideViewPr>
    <p:cSldViewPr snapToGrid="0">
      <p:cViewPr varScale="1">
        <p:scale>
          <a:sx n="114" d="100"/>
          <a:sy n="114" d="100"/>
        </p:scale>
        <p:origin x="972" y="108"/>
      </p:cViewPr>
      <p:guideLst>
        <p:guide orient="horz" pos="2160"/>
        <p:guide pos="2880"/>
        <p:guide pos="3120"/>
      </p:guideLst>
    </p:cSldViewPr>
  </p:slideViewPr>
  <p:notesTextViewPr>
    <p:cViewPr>
      <p:scale>
        <a:sx n="1" d="1"/>
        <a:sy n="1" d="1"/>
      </p:scale>
      <p:origin x="0" y="0"/>
    </p:cViewPr>
  </p:notesTextViewPr>
  <p:sorterViewPr>
    <p:cViewPr>
      <p:scale>
        <a:sx n="50" d="100"/>
        <a:sy n="50" d="100"/>
      </p:scale>
      <p:origin x="0" y="0"/>
    </p:cViewPr>
  </p:sorterViewPr>
  <p:notesViewPr>
    <p:cSldViewPr snapToGrid="0">
      <p:cViewPr varScale="1">
        <p:scale>
          <a:sx n="78" d="100"/>
          <a:sy n="78" d="100"/>
        </p:scale>
        <p:origin x="398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d086b698775772c4" providerId="LiveId" clId="{02DE9001-1EF1-43F5-8128-E2C270AC53AD}"/>
    <pc:docChg chg="undo custSel delSld modSld">
      <pc:chgData name="" userId="d086b698775772c4" providerId="LiveId" clId="{02DE9001-1EF1-43F5-8128-E2C270AC53AD}" dt="2018-05-07T08:41:10.854" v="312"/>
      <pc:docMkLst>
        <pc:docMk/>
      </pc:docMkLst>
      <pc:sldChg chg="modSp">
        <pc:chgData name="" userId="d086b698775772c4" providerId="LiveId" clId="{02DE9001-1EF1-43F5-8128-E2C270AC53AD}" dt="2018-05-07T08:40:00.020" v="286" actId="1076"/>
        <pc:sldMkLst>
          <pc:docMk/>
          <pc:sldMk cId="3447949830" sldId="282"/>
        </pc:sldMkLst>
        <pc:spChg chg="mod">
          <ac:chgData name="" userId="d086b698775772c4" providerId="LiveId" clId="{02DE9001-1EF1-43F5-8128-E2C270AC53AD}" dt="2018-05-07T08:40:00.020" v="286" actId="1076"/>
          <ac:spMkLst>
            <pc:docMk/>
            <pc:sldMk cId="3447949830" sldId="282"/>
            <ac:spMk id="2" creationId="{00000000-0000-0000-0000-000000000000}"/>
          </ac:spMkLst>
        </pc:spChg>
      </pc:sldChg>
      <pc:sldChg chg="del">
        <pc:chgData name="" userId="d086b698775772c4" providerId="LiveId" clId="{02DE9001-1EF1-43F5-8128-E2C270AC53AD}" dt="2018-05-07T08:38:53.153" v="261" actId="2696"/>
        <pc:sldMkLst>
          <pc:docMk/>
          <pc:sldMk cId="2319501140" sldId="284"/>
        </pc:sldMkLst>
      </pc:sldChg>
      <pc:sldChg chg="modSp">
        <pc:chgData name="" userId="d086b698775772c4" providerId="LiveId" clId="{02DE9001-1EF1-43F5-8128-E2C270AC53AD}" dt="2018-05-07T08:41:10.854" v="312"/>
        <pc:sldMkLst>
          <pc:docMk/>
          <pc:sldMk cId="3209808009" sldId="285"/>
        </pc:sldMkLst>
        <pc:spChg chg="mod">
          <ac:chgData name="" userId="d086b698775772c4" providerId="LiveId" clId="{02DE9001-1EF1-43F5-8128-E2C270AC53AD}" dt="2018-05-07T08:41:10.854" v="312"/>
          <ac:spMkLst>
            <pc:docMk/>
            <pc:sldMk cId="3209808009" sldId="285"/>
            <ac:spMk id="2" creationId="{00000000-0000-0000-0000-000000000000}"/>
          </ac:spMkLst>
        </pc:spChg>
      </pc:sldChg>
      <pc:sldChg chg="addSp delSp modSp">
        <pc:chgData name="" userId="d086b698775772c4" providerId="LiveId" clId="{02DE9001-1EF1-43F5-8128-E2C270AC53AD}" dt="2018-05-07T08:20:13.117" v="249"/>
        <pc:sldMkLst>
          <pc:docMk/>
          <pc:sldMk cId="3748420276" sldId="291"/>
        </pc:sldMkLst>
        <pc:spChg chg="mod">
          <ac:chgData name="" userId="d086b698775772c4" providerId="LiveId" clId="{02DE9001-1EF1-43F5-8128-E2C270AC53AD}" dt="2018-05-07T07:29:40.274" v="76" actId="20577"/>
          <ac:spMkLst>
            <pc:docMk/>
            <pc:sldMk cId="3748420276" sldId="291"/>
            <ac:spMk id="2" creationId="{00000000-0000-0000-0000-000000000000}"/>
          </ac:spMkLst>
        </pc:spChg>
        <pc:spChg chg="mod">
          <ac:chgData name="" userId="d086b698775772c4" providerId="LiveId" clId="{02DE9001-1EF1-43F5-8128-E2C270AC53AD}" dt="2018-05-07T07:36:18.818" v="220"/>
          <ac:spMkLst>
            <pc:docMk/>
            <pc:sldMk cId="3748420276" sldId="291"/>
            <ac:spMk id="3" creationId="{B4C685CF-6C8E-4B6C-A0B4-03D146F1E0A0}"/>
          </ac:spMkLst>
        </pc:spChg>
        <pc:spChg chg="add mod">
          <ac:chgData name="" userId="d086b698775772c4" providerId="LiveId" clId="{02DE9001-1EF1-43F5-8128-E2C270AC53AD}" dt="2018-05-07T07:36:30.444" v="223" actId="255"/>
          <ac:spMkLst>
            <pc:docMk/>
            <pc:sldMk cId="3748420276" sldId="291"/>
            <ac:spMk id="5" creationId="{936462BE-D7F8-4A8B-AA75-9F55077A7CED}"/>
          </ac:spMkLst>
        </pc:spChg>
        <pc:picChg chg="mod">
          <ac:chgData name="" userId="d086b698775772c4" providerId="LiveId" clId="{02DE9001-1EF1-43F5-8128-E2C270AC53AD}" dt="2018-05-07T07:36:37.242" v="225" actId="14100"/>
          <ac:picMkLst>
            <pc:docMk/>
            <pc:sldMk cId="3748420276" sldId="291"/>
            <ac:picMk id="4" creationId="{E485499F-5DAB-416E-8929-D5E589C805FF}"/>
          </ac:picMkLst>
        </pc:picChg>
        <pc:picChg chg="add del mod">
          <ac:chgData name="" userId="d086b698775772c4" providerId="LiveId" clId="{02DE9001-1EF1-43F5-8128-E2C270AC53AD}" dt="2018-05-07T08:20:06.433" v="246"/>
          <ac:picMkLst>
            <pc:docMk/>
            <pc:sldMk cId="3748420276" sldId="291"/>
            <ac:picMk id="6" creationId="{F7E19E33-E5EA-4D02-9AE2-336CB9683E2A}"/>
          </ac:picMkLst>
        </pc:picChg>
        <pc:picChg chg="add del mod">
          <ac:chgData name="" userId="d086b698775772c4" providerId="LiveId" clId="{02DE9001-1EF1-43F5-8128-E2C270AC53AD}" dt="2018-05-07T08:20:13.117" v="249"/>
          <ac:picMkLst>
            <pc:docMk/>
            <pc:sldMk cId="3748420276" sldId="291"/>
            <ac:picMk id="7" creationId="{0EB00C34-4CAD-44FF-97FB-CC26DA4284FC}"/>
          </ac:picMkLst>
        </pc:picChg>
      </pc:sldChg>
      <pc:sldChg chg="del">
        <pc:chgData name="" userId="d086b698775772c4" providerId="LiveId" clId="{02DE9001-1EF1-43F5-8128-E2C270AC53AD}" dt="2018-05-07T07:28:07.435" v="29" actId="2696"/>
        <pc:sldMkLst>
          <pc:docMk/>
          <pc:sldMk cId="1878129292" sldId="292"/>
        </pc:sldMkLst>
      </pc:sldChg>
      <pc:sldChg chg="addSp delSp modSp">
        <pc:chgData name="" userId="d086b698775772c4" providerId="LiveId" clId="{02DE9001-1EF1-43F5-8128-E2C270AC53AD}" dt="2018-05-07T08:38:24.246" v="256"/>
        <pc:sldMkLst>
          <pc:docMk/>
          <pc:sldMk cId="3599205655" sldId="293"/>
        </pc:sldMkLst>
        <pc:spChg chg="del">
          <ac:chgData name="" userId="d086b698775772c4" providerId="LiveId" clId="{02DE9001-1EF1-43F5-8128-E2C270AC53AD}" dt="2018-05-07T08:38:19.439" v="254" actId="478"/>
          <ac:spMkLst>
            <pc:docMk/>
            <pc:sldMk cId="3599205655" sldId="293"/>
            <ac:spMk id="2" creationId="{00000000-0000-0000-0000-000000000000}"/>
          </ac:spMkLst>
        </pc:spChg>
        <pc:spChg chg="add del mod">
          <ac:chgData name="" userId="d086b698775772c4" providerId="LiveId" clId="{02DE9001-1EF1-43F5-8128-E2C270AC53AD}" dt="2018-05-07T08:38:22.726" v="255" actId="478"/>
          <ac:spMkLst>
            <pc:docMk/>
            <pc:sldMk cId="3599205655" sldId="293"/>
            <ac:spMk id="5" creationId="{7F0021FE-3A9D-4C50-BD9E-2CD39CE128E2}"/>
          </ac:spMkLst>
        </pc:spChg>
        <pc:spChg chg="add">
          <ac:chgData name="" userId="d086b698775772c4" providerId="LiveId" clId="{02DE9001-1EF1-43F5-8128-E2C270AC53AD}" dt="2018-05-07T08:38:24.246" v="256"/>
          <ac:spMkLst>
            <pc:docMk/>
            <pc:sldMk cId="3599205655" sldId="293"/>
            <ac:spMk id="6" creationId="{7EA1168D-C456-48F8-B47B-514C17E16924}"/>
          </ac:spMkLst>
        </pc:spChg>
      </pc:sldChg>
      <pc:sldChg chg="del">
        <pc:chgData name="" userId="d086b698775772c4" providerId="LiveId" clId="{02DE9001-1EF1-43F5-8128-E2C270AC53AD}" dt="2018-05-07T08:38:32.997" v="257" actId="2696"/>
        <pc:sldMkLst>
          <pc:docMk/>
          <pc:sldMk cId="809892342" sldId="294"/>
        </pc:sldMkLst>
      </pc:sldChg>
      <pc:sldChg chg="modSp">
        <pc:chgData name="" userId="d086b698775772c4" providerId="LiveId" clId="{02DE9001-1EF1-43F5-8128-E2C270AC53AD}" dt="2018-05-06T23:40:30.904" v="28" actId="1076"/>
        <pc:sldMkLst>
          <pc:docMk/>
          <pc:sldMk cId="2818034791" sldId="296"/>
        </pc:sldMkLst>
        <pc:spChg chg="mod">
          <ac:chgData name="" userId="d086b698775772c4" providerId="LiveId" clId="{02DE9001-1EF1-43F5-8128-E2C270AC53AD}" dt="2018-05-06T23:39:01.310" v="6" actId="1076"/>
          <ac:spMkLst>
            <pc:docMk/>
            <pc:sldMk cId="2818034791" sldId="296"/>
            <ac:spMk id="4" creationId="{1401E51E-A5AB-4E77-BFD1-A3A827C0CB30}"/>
          </ac:spMkLst>
        </pc:spChg>
        <pc:spChg chg="mod">
          <ac:chgData name="" userId="d086b698775772c4" providerId="LiveId" clId="{02DE9001-1EF1-43F5-8128-E2C270AC53AD}" dt="2018-05-06T23:40:11.136" v="20" actId="1076"/>
          <ac:spMkLst>
            <pc:docMk/>
            <pc:sldMk cId="2818034791" sldId="296"/>
            <ac:spMk id="17" creationId="{B197437C-E310-42B6-9B9E-103419C7498E}"/>
          </ac:spMkLst>
        </pc:spChg>
        <pc:picChg chg="mod">
          <ac:chgData name="" userId="d086b698775772c4" providerId="LiveId" clId="{02DE9001-1EF1-43F5-8128-E2C270AC53AD}" dt="2018-05-06T23:40:06.573" v="18" actId="1076"/>
          <ac:picMkLst>
            <pc:docMk/>
            <pc:sldMk cId="2818034791" sldId="296"/>
            <ac:picMk id="3" creationId="{E4C264E9-C6B0-4923-87A0-473BFFEB2C56}"/>
          </ac:picMkLst>
        </pc:picChg>
        <pc:picChg chg="mod">
          <ac:chgData name="" userId="d086b698775772c4" providerId="LiveId" clId="{02DE9001-1EF1-43F5-8128-E2C270AC53AD}" dt="2018-05-06T23:40:27.154" v="27" actId="14100"/>
          <ac:picMkLst>
            <pc:docMk/>
            <pc:sldMk cId="2818034791" sldId="296"/>
            <ac:picMk id="8" creationId="{74BC129F-4BFD-460E-8C13-4D16CE19CEE4}"/>
          </ac:picMkLst>
        </pc:picChg>
        <pc:picChg chg="mod">
          <ac:chgData name="" userId="d086b698775772c4" providerId="LiveId" clId="{02DE9001-1EF1-43F5-8128-E2C270AC53AD}" dt="2018-05-06T23:40:30.904" v="28" actId="1076"/>
          <ac:picMkLst>
            <pc:docMk/>
            <pc:sldMk cId="2818034791" sldId="296"/>
            <ac:picMk id="23" creationId="{0A2C2B75-9F63-4A45-AE0C-5D79E1E56657}"/>
          </ac:picMkLst>
        </pc:picChg>
      </pc:sldChg>
      <pc:sldChg chg="addSp modSp">
        <pc:chgData name="" userId="d086b698775772c4" providerId="LiveId" clId="{02DE9001-1EF1-43F5-8128-E2C270AC53AD}" dt="2018-05-07T08:20:18.461" v="253" actId="1076"/>
        <pc:sldMkLst>
          <pc:docMk/>
          <pc:sldMk cId="2195501784" sldId="297"/>
        </pc:sldMkLst>
        <pc:picChg chg="add mod">
          <ac:chgData name="" userId="d086b698775772c4" providerId="LiveId" clId="{02DE9001-1EF1-43F5-8128-E2C270AC53AD}" dt="2018-05-07T08:20:10.429" v="248" actId="1076"/>
          <ac:picMkLst>
            <pc:docMk/>
            <pc:sldMk cId="2195501784" sldId="297"/>
            <ac:picMk id="6" creationId="{095E12D0-E54C-449E-A2C2-1FABA4F698DE}"/>
          </ac:picMkLst>
        </pc:picChg>
        <pc:picChg chg="add mod">
          <ac:chgData name="" userId="d086b698775772c4" providerId="LiveId" clId="{02DE9001-1EF1-43F5-8128-E2C270AC53AD}" dt="2018-05-07T08:20:18.461" v="253" actId="1076"/>
          <ac:picMkLst>
            <pc:docMk/>
            <pc:sldMk cId="2195501784" sldId="297"/>
            <ac:picMk id="9" creationId="{D9EE2D2D-86EF-48F5-BAC7-AA88188A4DE6}"/>
          </ac:picMkLst>
        </pc:picChg>
      </pc:sldChg>
      <pc:sldChg chg="del">
        <pc:chgData name="" userId="d086b698775772c4" providerId="LiveId" clId="{02DE9001-1EF1-43F5-8128-E2C270AC53AD}" dt="2018-05-07T08:38:34.216" v="258" actId="2696"/>
        <pc:sldMkLst>
          <pc:docMk/>
          <pc:sldMk cId="2194590506" sldId="298"/>
        </pc:sldMkLst>
      </pc:sldChg>
      <pc:sldChg chg="del">
        <pc:chgData name="" userId="d086b698775772c4" providerId="LiveId" clId="{02DE9001-1EF1-43F5-8128-E2C270AC53AD}" dt="2018-05-07T08:38:37.011" v="259" actId="2696"/>
        <pc:sldMkLst>
          <pc:docMk/>
          <pc:sldMk cId="3666948346" sldId="299"/>
        </pc:sldMkLst>
      </pc:sldChg>
      <pc:sldChg chg="del">
        <pc:chgData name="" userId="d086b698775772c4" providerId="LiveId" clId="{02DE9001-1EF1-43F5-8128-E2C270AC53AD}" dt="2018-05-07T08:38:39.339" v="260" actId="2696"/>
        <pc:sldMkLst>
          <pc:docMk/>
          <pc:sldMk cId="1053321798" sldId="30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AB2ECB28-C951-4441-ABF9-D012981ED8E0}" type="datetimeFigureOut">
              <a:rPr lang="zh-CN" altLang="en-US" smtClean="0"/>
              <a:t>2021/6/24</a:t>
            </a:fld>
            <a:endParaRPr lang="zh-CN" altLang="en-US"/>
          </a:p>
        </p:txBody>
      </p:sp>
      <p:sp>
        <p:nvSpPr>
          <p:cNvPr id="4" name="页脚占位符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8810057F-A808-4463-A280-22C961C73F65}" type="slidenum">
              <a:rPr lang="zh-CN" altLang="en-US" smtClean="0"/>
              <a:t>‹#›</a:t>
            </a:fld>
            <a:endParaRPr lang="zh-CN" altLang="en-US"/>
          </a:p>
        </p:txBody>
      </p:sp>
    </p:spTree>
    <p:extLst>
      <p:ext uri="{BB962C8B-B14F-4D97-AF65-F5344CB8AC3E}">
        <p14:creationId xmlns:p14="http://schemas.microsoft.com/office/powerpoint/2010/main" val="1639474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zh-CN" altLang="en-US"/>
          </a:p>
        </p:txBody>
      </p:sp>
      <p:sp>
        <p:nvSpPr>
          <p:cNvPr id="3" name="日期占位符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4CCA81FB-84C2-46F2-95AF-5B75DD96F234}" type="datetimeFigureOut">
              <a:rPr lang="zh-CN" altLang="en-US" smtClean="0"/>
              <a:pPr/>
              <a:t>2021/6/24</a:t>
            </a:fld>
            <a:endParaRPr lang="zh-CN" altLang="en-US"/>
          </a:p>
        </p:txBody>
      </p:sp>
      <p:sp>
        <p:nvSpPr>
          <p:cNvPr id="4" name="幻灯片图像占位符 3"/>
          <p:cNvSpPr>
            <a:spLocks noGrp="1" noRot="1" noChangeAspect="1"/>
          </p:cNvSpPr>
          <p:nvPr>
            <p:ph type="sldImg" idx="2"/>
          </p:nvPr>
        </p:nvSpPr>
        <p:spPr>
          <a:xfrm>
            <a:off x="781050" y="768350"/>
            <a:ext cx="5541963" cy="3836988"/>
          </a:xfrm>
          <a:prstGeom prst="rect">
            <a:avLst/>
          </a:prstGeom>
          <a:noFill/>
          <a:ln w="12700">
            <a:solidFill>
              <a:prstClr val="black"/>
            </a:solidFill>
          </a:ln>
        </p:spPr>
        <p:txBody>
          <a:bodyPr vert="horz" lIns="99075" tIns="49538" rIns="99075" bIns="49538" rtlCol="0" anchor="ctr"/>
          <a:lstStyle/>
          <a:p>
            <a:endParaRPr lang="zh-CN" altLang="en-US"/>
          </a:p>
        </p:txBody>
      </p:sp>
      <p:sp>
        <p:nvSpPr>
          <p:cNvPr id="5" name="备注占位符 4"/>
          <p:cNvSpPr>
            <a:spLocks noGrp="1"/>
          </p:cNvSpPr>
          <p:nvPr>
            <p:ph type="body" sz="quarter" idx="3"/>
          </p:nvPr>
        </p:nvSpPr>
        <p:spPr>
          <a:xfrm>
            <a:off x="710407" y="4861441"/>
            <a:ext cx="5683250" cy="4605576"/>
          </a:xfrm>
          <a:prstGeom prst="rect">
            <a:avLst/>
          </a:prstGeom>
        </p:spPr>
        <p:txBody>
          <a:bodyPr vert="horz" lIns="99075" tIns="49538" rIns="99075" bIns="49538"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zh-CN" altLang="en-US"/>
          </a:p>
        </p:txBody>
      </p:sp>
      <p:sp>
        <p:nvSpPr>
          <p:cNvPr id="7" name="灯片编号占位符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D6B3C80A-45EE-4FB3-AF5E-1F2A3F2A99BC}" type="slidenum">
              <a:rPr lang="zh-CN" altLang="en-US" smtClean="0"/>
              <a:pPr/>
              <a:t>‹#›</a:t>
            </a:fld>
            <a:endParaRPr lang="zh-CN" altLang="en-US"/>
          </a:p>
        </p:txBody>
      </p:sp>
    </p:spTree>
    <p:extLst>
      <p:ext uri="{BB962C8B-B14F-4D97-AF65-F5344CB8AC3E}">
        <p14:creationId xmlns:p14="http://schemas.microsoft.com/office/powerpoint/2010/main" val="1661155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cxnSp>
        <p:nvCxnSpPr>
          <p:cNvPr id="3" name="直接连接符 2"/>
          <p:cNvCxnSpPr/>
          <p:nvPr userDrawn="1"/>
        </p:nvCxnSpPr>
        <p:spPr>
          <a:xfrm>
            <a:off x="0" y="1275879"/>
            <a:ext cx="6435165" cy="0"/>
          </a:xfrm>
          <a:prstGeom prst="line">
            <a:avLst/>
          </a:prstGeom>
          <a:ln w="15875">
            <a:gradFill>
              <a:gsLst>
                <a:gs pos="13000">
                  <a:schemeClr val="accent2"/>
                </a:gs>
                <a:gs pos="100000">
                  <a:schemeClr val="accent2">
                    <a:alpha val="0"/>
                  </a:schemeClr>
                </a:gs>
              </a:gsLst>
              <a:lin ang="0" scaled="0"/>
            </a:gradFill>
          </a:ln>
        </p:spPr>
        <p:style>
          <a:lnRef idx="1">
            <a:schemeClr val="accent1"/>
          </a:lnRef>
          <a:fillRef idx="0">
            <a:schemeClr val="accent1"/>
          </a:fillRef>
          <a:effectRef idx="0">
            <a:schemeClr val="accent1"/>
          </a:effectRef>
          <a:fontRef idx="minor">
            <a:schemeClr val="tx1"/>
          </a:fontRef>
        </p:style>
      </p:cxnSp>
      <p:sp>
        <p:nvSpPr>
          <p:cNvPr id="8" name="文本占位符 7"/>
          <p:cNvSpPr>
            <a:spLocks noGrp="1"/>
          </p:cNvSpPr>
          <p:nvPr>
            <p:ph type="body" sz="quarter" idx="10"/>
          </p:nvPr>
        </p:nvSpPr>
        <p:spPr>
          <a:xfrm>
            <a:off x="395958" y="296901"/>
            <a:ext cx="7956670" cy="649287"/>
          </a:xfrm>
        </p:spPr>
        <p:txBody>
          <a:bodyPr>
            <a:noAutofit/>
          </a:bodyPr>
          <a:lstStyle>
            <a:lvl1pPr marL="0" indent="0">
              <a:buNone/>
              <a:defRPr sz="4400" b="1">
                <a:solidFill>
                  <a:schemeClr val="accent2"/>
                </a:solidFill>
                <a:latin typeface="+mj-ea"/>
                <a:ea typeface="+mj-ea"/>
              </a:defRPr>
            </a:lvl1pPr>
          </a:lstStyle>
          <a:p>
            <a:pPr lvl="0"/>
            <a:r>
              <a:rPr lang="zh-CN" altLang="en-US" dirty="0"/>
              <a:t>单击此处编辑母版文本样式</a:t>
            </a:r>
          </a:p>
        </p:txBody>
      </p:sp>
      <p:sp>
        <p:nvSpPr>
          <p:cNvPr id="4" name="矩形 3"/>
          <p:cNvSpPr/>
          <p:nvPr userDrawn="1"/>
        </p:nvSpPr>
        <p:spPr>
          <a:xfrm>
            <a:off x="6521450" y="135374"/>
            <a:ext cx="3427477" cy="369332"/>
          </a:xfrm>
          <a:prstGeom prst="rect">
            <a:avLst/>
          </a:prstGeom>
        </p:spPr>
        <p:txBody>
          <a:bodyPr wrap="none">
            <a:spAutoFit/>
          </a:bodyPr>
          <a:lstStyle/>
          <a:p>
            <a:r>
              <a:rPr lang="en-US" altLang="zh-CN" dirty="0">
                <a:solidFill>
                  <a:srgbClr val="FF0000"/>
                </a:solidFill>
              </a:rPr>
              <a:t>Presentation for ICASSP 2021</a:t>
            </a:r>
          </a:p>
          <a:p>
            <a:pPr algn="r"/>
            <a:r>
              <a:rPr lang="en-US" altLang="zh-CN" sz="1400" dirty="0">
                <a:solidFill>
                  <a:schemeClr val="accent1"/>
                </a:solidFill>
              </a:rPr>
              <a:t>No:1597</a:t>
            </a:r>
            <a:endParaRPr lang="zh-CN" altLang="en-US" sz="1400" dirty="0">
              <a:solidFill>
                <a:schemeClr val="accent1"/>
              </a:solidFill>
            </a:endParaRPr>
          </a:p>
        </p:txBody>
      </p:sp>
    </p:spTree>
    <p:extLst>
      <p:ext uri="{BB962C8B-B14F-4D97-AF65-F5344CB8AC3E}">
        <p14:creationId xmlns:p14="http://schemas.microsoft.com/office/powerpoint/2010/main" val="371071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247730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181850" y="274639"/>
            <a:ext cx="222885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95300" y="274639"/>
            <a:ext cx="652145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186944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67077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82506" y="4406901"/>
            <a:ext cx="84201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22432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13397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2950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
        <p:nvSpPr>
          <p:cNvPr id="6" name="矩形 5"/>
          <p:cNvSpPr/>
          <p:nvPr userDrawn="1"/>
        </p:nvSpPr>
        <p:spPr>
          <a:xfrm>
            <a:off x="6521450" y="135374"/>
            <a:ext cx="3427477" cy="369332"/>
          </a:xfrm>
          <a:prstGeom prst="rect">
            <a:avLst/>
          </a:prstGeom>
        </p:spPr>
        <p:txBody>
          <a:bodyPr wrap="none">
            <a:spAutoFit/>
          </a:bodyPr>
          <a:lstStyle/>
          <a:p>
            <a:r>
              <a:rPr lang="en-US" altLang="zh-CN" dirty="0"/>
              <a:t>Presentation for ICASSP 2021</a:t>
            </a:r>
            <a:endParaRPr lang="zh-CN" altLang="en-US" dirty="0"/>
          </a:p>
        </p:txBody>
      </p:sp>
    </p:spTree>
    <p:extLst>
      <p:ext uri="{BB962C8B-B14F-4D97-AF65-F5344CB8AC3E}">
        <p14:creationId xmlns:p14="http://schemas.microsoft.com/office/powerpoint/2010/main" val="957395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6" name="矩形 5"/>
          <p:cNvSpPr/>
          <p:nvPr userDrawn="1"/>
        </p:nvSpPr>
        <p:spPr>
          <a:xfrm>
            <a:off x="6491416" y="135374"/>
            <a:ext cx="3414585" cy="584775"/>
          </a:xfrm>
          <a:prstGeom prst="rect">
            <a:avLst/>
          </a:prstGeom>
        </p:spPr>
        <p:txBody>
          <a:bodyPr wrap="square">
            <a:spAutoFit/>
          </a:bodyPr>
          <a:lstStyle/>
          <a:p>
            <a:r>
              <a:rPr lang="en-US" altLang="zh-CN" dirty="0">
                <a:solidFill>
                  <a:srgbClr val="FF0000"/>
                </a:solidFill>
              </a:rPr>
              <a:t>Presentation for ICASSP 2021</a:t>
            </a:r>
          </a:p>
          <a:p>
            <a:pPr algn="r"/>
            <a:r>
              <a:rPr lang="en-US" altLang="zh-CN" sz="1400" dirty="0">
                <a:solidFill>
                  <a:schemeClr val="accent1"/>
                </a:solidFill>
              </a:rPr>
              <a:t>No:1597</a:t>
            </a:r>
            <a:endParaRPr lang="zh-CN" altLang="en-US" sz="1400" dirty="0">
              <a:solidFill>
                <a:schemeClr val="accent1"/>
              </a:solidFill>
            </a:endParaRPr>
          </a:p>
        </p:txBody>
      </p:sp>
    </p:spTree>
    <p:extLst>
      <p:ext uri="{BB962C8B-B14F-4D97-AF65-F5344CB8AC3E}">
        <p14:creationId xmlns:p14="http://schemas.microsoft.com/office/powerpoint/2010/main" val="4141154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95300" y="273050"/>
            <a:ext cx="3259006"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74360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941645" y="4800600"/>
            <a:ext cx="59436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41602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solidFill>
                  <a:prstClr val="black">
                    <a:tint val="75000"/>
                  </a:prstClr>
                </a:solidFill>
              </a:rPr>
              <a:pPr/>
              <a:t>2021/6/24</a:t>
            </a:fld>
            <a:endParaRPr lang="zh-CN" altLang="en-US">
              <a:solidFill>
                <a:prstClr val="black">
                  <a:tint val="75000"/>
                </a:prstClr>
              </a:solidFill>
            </a:endParaRPr>
          </a:p>
        </p:txBody>
      </p:sp>
      <p:sp>
        <p:nvSpPr>
          <p:cNvPr id="5" name="页脚占位符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99008267"/>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x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7.wmf"/><Relationship Id="rId12" Type="http://schemas.openxmlformats.org/officeDocument/2006/relationships/oleObject" Target="../embeddings/oleObject8.bin"/><Relationship Id="rId17" Type="http://schemas.openxmlformats.org/officeDocument/2006/relationships/image" Target="../media/image12.wmf"/><Relationship Id="rId2" Type="http://schemas.openxmlformats.org/officeDocument/2006/relationships/oleObject" Target="../embeddings/oleObject3.bin"/><Relationship Id="rId16" Type="http://schemas.openxmlformats.org/officeDocument/2006/relationships/oleObject" Target="../embeddings/oleObject10.bin"/><Relationship Id="rId1" Type="http://schemas.openxmlformats.org/officeDocument/2006/relationships/slideLayout" Target="../slideLayouts/slideLayout1.xml"/><Relationship Id="rId6" Type="http://schemas.openxmlformats.org/officeDocument/2006/relationships/oleObject" Target="../embeddings/oleObject5.bin"/><Relationship Id="rId11" Type="http://schemas.openxmlformats.org/officeDocument/2006/relationships/image" Target="../media/image9.wmf"/><Relationship Id="rId5" Type="http://schemas.openxmlformats.org/officeDocument/2006/relationships/image" Target="../media/image6.wmf"/><Relationship Id="rId15" Type="http://schemas.openxmlformats.org/officeDocument/2006/relationships/image" Target="../media/image11.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8.wmf"/><Relationship Id="rId1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6.bin"/><Relationship Id="rId3" Type="http://schemas.openxmlformats.org/officeDocument/2006/relationships/image" Target="../media/image13.wmf"/><Relationship Id="rId7" Type="http://schemas.openxmlformats.org/officeDocument/2006/relationships/oleObject" Target="../embeddings/oleObject13.bin"/><Relationship Id="rId12" Type="http://schemas.openxmlformats.org/officeDocument/2006/relationships/image" Target="../media/image18.wmf"/><Relationship Id="rId2" Type="http://schemas.openxmlformats.org/officeDocument/2006/relationships/oleObject" Target="../embeddings/oleObject11.bin"/><Relationship Id="rId1" Type="http://schemas.openxmlformats.org/officeDocument/2006/relationships/slideLayout" Target="../slideLayouts/slideLayout1.xml"/><Relationship Id="rId6" Type="http://schemas.openxmlformats.org/officeDocument/2006/relationships/image" Target="../media/image15.emf"/><Relationship Id="rId11" Type="http://schemas.openxmlformats.org/officeDocument/2006/relationships/oleObject" Target="../embeddings/oleObject15.bin"/><Relationship Id="rId5" Type="http://schemas.openxmlformats.org/officeDocument/2006/relationships/image" Target="../media/image14.wmf"/><Relationship Id="rId10" Type="http://schemas.openxmlformats.org/officeDocument/2006/relationships/image" Target="../media/image17.wmf"/><Relationship Id="rId4" Type="http://schemas.openxmlformats.org/officeDocument/2006/relationships/oleObject" Target="../embeddings/oleObject12.bin"/><Relationship Id="rId9" Type="http://schemas.openxmlformats.org/officeDocument/2006/relationships/oleObject" Target="../embeddings/oleObject14.bin"/><Relationship Id="rId14" Type="http://schemas.openxmlformats.org/officeDocument/2006/relationships/image" Target="../media/image19.wmf"/></Relationships>
</file>

<file path=ppt/slides/_rels/slide7.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17.bin"/><Relationship Id="rId1" Type="http://schemas.openxmlformats.org/officeDocument/2006/relationships/slideLayout" Target="../slideLayouts/slideLayout1.xml"/><Relationship Id="rId5" Type="http://schemas.openxmlformats.org/officeDocument/2006/relationships/image" Target="../media/image22.emf"/><Relationship Id="rId4" Type="http://schemas.openxmlformats.org/officeDocument/2006/relationships/image" Target="../media/image21.emf"/></Relationships>
</file>

<file path=ppt/slides/_rels/slide8.xml.rels><?xml version="1.0" encoding="UTF-8" standalone="yes"?>
<Relationships xmlns="http://schemas.openxmlformats.org/package/2006/relationships"><Relationship Id="rId8" Type="http://schemas.openxmlformats.org/officeDocument/2006/relationships/image" Target="../media/image28.jpg"/><Relationship Id="rId3" Type="http://schemas.openxmlformats.org/officeDocument/2006/relationships/image" Target="../media/image23.wmf"/><Relationship Id="rId7" Type="http://schemas.openxmlformats.org/officeDocument/2006/relationships/image" Target="../media/image27.jpg"/><Relationship Id="rId2" Type="http://schemas.openxmlformats.org/officeDocument/2006/relationships/oleObject" Target="../embeddings/oleObject18.bin"/><Relationship Id="rId1" Type="http://schemas.openxmlformats.org/officeDocument/2006/relationships/slideLayout" Target="../slideLayouts/slideLayout1.xml"/><Relationship Id="rId6" Type="http://schemas.openxmlformats.org/officeDocument/2006/relationships/image" Target="../media/image26.jpg"/><Relationship Id="rId5" Type="http://schemas.openxmlformats.org/officeDocument/2006/relationships/image" Target="../media/image25.jpeg"/><Relationship Id="rId4" Type="http://schemas.openxmlformats.org/officeDocument/2006/relationships/image" Target="../media/image24.jpeg"/><Relationship Id="rId9" Type="http://schemas.openxmlformats.org/officeDocument/2006/relationships/image" Target="../media/image29.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1629411" y="3605403"/>
            <a:ext cx="6428013" cy="1569660"/>
          </a:xfrm>
          <a:prstGeom prst="rect">
            <a:avLst/>
          </a:prstGeom>
          <a:noFill/>
        </p:spPr>
        <p:txBody>
          <a:bodyPr wrap="square" rtlCol="0">
            <a:spAutoFit/>
          </a:bodyPr>
          <a:lstStyle/>
          <a:p>
            <a:r>
              <a:rPr lang="en-US" altLang="zh-CN" sz="2400" b="1" kern="1800" spc="100" dirty="0">
                <a:latin typeface="Times New Roman" panose="02020603050405020304" pitchFamily="18" charset="0"/>
                <a:cs typeface="Times New Roman" panose="02020603050405020304" pitchFamily="18" charset="0"/>
              </a:rPr>
              <a:t>Name</a:t>
            </a:r>
            <a:r>
              <a:rPr lang="zh-CN" altLang="en-US" sz="2400" b="1" kern="1800" spc="100" dirty="0">
                <a:latin typeface="Times New Roman" panose="02020603050405020304" pitchFamily="18" charset="0"/>
                <a:cs typeface="Times New Roman" panose="02020603050405020304" pitchFamily="18" charset="0"/>
              </a:rPr>
              <a:t>：  </a:t>
            </a:r>
            <a:r>
              <a:rPr lang="en-US" altLang="zh-CN" sz="2400" b="1" kern="1800" spc="100" dirty="0" err="1">
                <a:latin typeface="Times New Roman" panose="02020603050405020304" pitchFamily="18" charset="0"/>
                <a:cs typeface="Times New Roman" panose="02020603050405020304" pitchFamily="18" charset="0"/>
              </a:rPr>
              <a:t>Xiaoyu</a:t>
            </a:r>
            <a:r>
              <a:rPr lang="en-US" altLang="zh-CN" sz="2400" b="1" kern="1800" spc="100" dirty="0">
                <a:latin typeface="Times New Roman" panose="02020603050405020304" pitchFamily="18" charset="0"/>
                <a:cs typeface="Times New Roman" panose="02020603050405020304" pitchFamily="18" charset="0"/>
              </a:rPr>
              <a:t> Ai</a:t>
            </a:r>
          </a:p>
          <a:p>
            <a:r>
              <a:rPr lang="en-US" altLang="zh-CN" sz="2400" b="1" kern="1800" spc="100" dirty="0">
                <a:latin typeface="Times New Roman" panose="02020603050405020304" pitchFamily="18" charset="0"/>
                <a:cs typeface="Times New Roman" panose="02020603050405020304" pitchFamily="18" charset="0"/>
              </a:rPr>
              <a:t>School</a:t>
            </a:r>
            <a:r>
              <a:rPr lang="zh-CN" altLang="en-US" sz="2400" b="1" kern="1800" spc="100" dirty="0">
                <a:latin typeface="Times New Roman" panose="02020603050405020304" pitchFamily="18" charset="0"/>
                <a:cs typeface="Times New Roman" panose="02020603050405020304" pitchFamily="18" charset="0"/>
              </a:rPr>
              <a:t>：</a:t>
            </a:r>
            <a:r>
              <a:rPr lang="en-US" altLang="zh-CN" sz="2400" b="1" kern="1800" spc="100" dirty="0">
                <a:latin typeface="Times New Roman" panose="02020603050405020304" pitchFamily="18" charset="0"/>
                <a:cs typeface="Times New Roman" panose="02020603050405020304" pitchFamily="18" charset="0"/>
              </a:rPr>
              <a:t>University of Electronic Science</a:t>
            </a:r>
          </a:p>
          <a:p>
            <a:r>
              <a:rPr lang="en-US" altLang="zh-CN" sz="2400" b="1" kern="1800" spc="100" dirty="0">
                <a:latin typeface="Times New Roman" panose="02020603050405020304" pitchFamily="18" charset="0"/>
                <a:cs typeface="Times New Roman" panose="02020603050405020304" pitchFamily="18" charset="0"/>
              </a:rPr>
              <a:t>              and Technology of China</a:t>
            </a:r>
          </a:p>
          <a:p>
            <a:r>
              <a:rPr lang="en-US" altLang="zh-CN" sz="2400" b="1" kern="1800" spc="100" dirty="0">
                <a:latin typeface="Times New Roman" panose="02020603050405020304" pitchFamily="18" charset="0"/>
                <a:cs typeface="Times New Roman" panose="02020603050405020304" pitchFamily="18" charset="0"/>
              </a:rPr>
              <a:t>Major</a:t>
            </a:r>
            <a:r>
              <a:rPr lang="zh-CN" altLang="en-US" sz="2400" b="1" kern="1800" spc="100" dirty="0">
                <a:latin typeface="Times New Roman" panose="02020603050405020304" pitchFamily="18" charset="0"/>
                <a:cs typeface="Times New Roman" panose="02020603050405020304" pitchFamily="18" charset="0"/>
              </a:rPr>
              <a:t>： </a:t>
            </a:r>
            <a:r>
              <a:rPr lang="en-US" altLang="zh-CN" sz="2400" b="1" kern="1800" spc="100" dirty="0">
                <a:latin typeface="Times New Roman" panose="02020603050405020304" pitchFamily="18" charset="0"/>
                <a:cs typeface="Times New Roman" panose="02020603050405020304" pitchFamily="18" charset="0"/>
              </a:rPr>
              <a:t>Signal and Information Processing</a:t>
            </a:r>
          </a:p>
        </p:txBody>
      </p:sp>
      <p:sp>
        <p:nvSpPr>
          <p:cNvPr id="8" name="文本框 7"/>
          <p:cNvSpPr txBox="1"/>
          <p:nvPr/>
        </p:nvSpPr>
        <p:spPr>
          <a:xfrm>
            <a:off x="317171" y="1482510"/>
            <a:ext cx="9052495" cy="1446550"/>
          </a:xfrm>
          <a:prstGeom prst="rect">
            <a:avLst/>
          </a:prstGeom>
          <a:noFill/>
        </p:spPr>
        <p:txBody>
          <a:bodyPr wrap="square" rtlCol="0">
            <a:spAutoFit/>
          </a:bodyPr>
          <a:lstStyle/>
          <a:p>
            <a:pPr algn="ctr"/>
            <a:r>
              <a:rPr lang="en-US" altLang="zh-CN" sz="4400" b="1" dirty="0">
                <a:solidFill>
                  <a:schemeClr val="accent2"/>
                </a:solidFill>
                <a:latin typeface="Times New Roman" panose="02020603050405020304" pitchFamily="18" charset="0"/>
                <a:ea typeface="微软雅黑" panose="020B0503020204020204" pitchFamily="34" charset="-122"/>
                <a:cs typeface="Times New Roman" panose="02020603050405020304" pitchFamily="18" charset="0"/>
              </a:rPr>
              <a:t>Single-Point</a:t>
            </a:r>
            <a:r>
              <a:rPr lang="en-US" altLang="zh-CN" sz="4400" b="1" dirty="0">
                <a:solidFill>
                  <a:schemeClr val="accent2"/>
                </a:solidFill>
                <a:latin typeface="Times New Roman" panose="02020603050405020304" pitchFamily="18" charset="0"/>
                <a:cs typeface="Times New Roman" panose="02020603050405020304" pitchFamily="18" charset="0"/>
              </a:rPr>
              <a:t> </a:t>
            </a:r>
            <a:r>
              <a:rPr lang="en-US" altLang="zh-CN" sz="4400" b="1" dirty="0">
                <a:solidFill>
                  <a:schemeClr val="accent2"/>
                </a:solidFill>
                <a:latin typeface="Times New Roman" panose="02020603050405020304" pitchFamily="18" charset="0"/>
                <a:ea typeface="微软雅黑" panose="020B0503020204020204" pitchFamily="34" charset="-122"/>
                <a:cs typeface="Times New Roman" panose="02020603050405020304" pitchFamily="18" charset="0"/>
              </a:rPr>
              <a:t>Array Response Control with Minimum Pattern Deviation</a:t>
            </a:r>
            <a:endParaRPr lang="zh-CN" altLang="en-US" sz="4400" b="1" dirty="0">
              <a:solidFill>
                <a:schemeClr val="accent2"/>
              </a:solidFill>
              <a:latin typeface="Times New Roman" panose="02020603050405020304" pitchFamily="18"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3440770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a16="http://schemas.microsoft.com/office/drawing/2014/main" id="{7BE6B625-4225-4675-A51C-2AD3C6EE178E}"/>
              </a:ext>
            </a:extLst>
          </p:cNvPr>
          <p:cNvSpPr txBox="1"/>
          <p:nvPr/>
        </p:nvSpPr>
        <p:spPr>
          <a:xfrm>
            <a:off x="757842" y="1651499"/>
            <a:ext cx="7956670" cy="646331"/>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A single-point array response control with minimum pattern deviation (SPARC-MPD) approach </a:t>
            </a:r>
            <a:r>
              <a:rPr lang="en-US" altLang="zh-CN">
                <a:latin typeface="Times New Roman" panose="02020603050405020304" pitchFamily="18" charset="0"/>
                <a:cs typeface="Times New Roman" panose="02020603050405020304" pitchFamily="18" charset="0"/>
              </a:rPr>
              <a:t>is presented to </a:t>
            </a:r>
            <a:r>
              <a:rPr lang="en-US" altLang="zh-CN" dirty="0">
                <a:latin typeface="Times New Roman" panose="02020603050405020304" pitchFamily="18" charset="0"/>
                <a:cs typeface="Times New Roman" panose="02020603050405020304" pitchFamily="18" charset="0"/>
              </a:rPr>
              <a:t>synthesize beampattern. </a:t>
            </a:r>
            <a:endParaRPr lang="zh-CN" altLang="en-US"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7BE6B625-4225-4675-A51C-2AD3C6EE178E}"/>
              </a:ext>
            </a:extLst>
          </p:cNvPr>
          <p:cNvSpPr txBox="1"/>
          <p:nvPr/>
        </p:nvSpPr>
        <p:spPr>
          <a:xfrm>
            <a:off x="757842" y="2690076"/>
            <a:ext cx="7956670" cy="923330"/>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The SPARC-MPD approach can adjust the magnitude response at one preassigned direction and minimize the pattern deviations at other directions simultaneously.</a:t>
            </a:r>
            <a:endParaRPr lang="zh-CN" altLang="en-US" dirty="0">
              <a:latin typeface="Times New Roman" panose="02020603050405020304" pitchFamily="18" charset="0"/>
              <a:cs typeface="Times New Roman" panose="02020603050405020304" pitchFamily="18" charset="0"/>
            </a:endParaRPr>
          </a:p>
        </p:txBody>
      </p:sp>
      <p:sp>
        <p:nvSpPr>
          <p:cNvPr id="8" name="文本框 7">
            <a:extLst>
              <a:ext uri="{FF2B5EF4-FFF2-40B4-BE49-F238E27FC236}">
                <a16:creationId xmlns:a16="http://schemas.microsoft.com/office/drawing/2014/main" id="{7BE6B625-4225-4675-A51C-2AD3C6EE178E}"/>
              </a:ext>
            </a:extLst>
          </p:cNvPr>
          <p:cNvSpPr txBox="1"/>
          <p:nvPr/>
        </p:nvSpPr>
        <p:spPr>
          <a:xfrm>
            <a:off x="757842" y="3999500"/>
            <a:ext cx="7956670" cy="369332"/>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The SPARC-MPD approach obtains desired weights in a closed-form.</a:t>
            </a:r>
            <a:endParaRPr lang="zh-CN" altLang="en-US" dirty="0">
              <a:latin typeface="Times New Roman" panose="02020603050405020304" pitchFamily="18" charset="0"/>
              <a:cs typeface="Times New Roman" panose="02020603050405020304" pitchFamily="18" charset="0"/>
            </a:endParaRPr>
          </a:p>
        </p:txBody>
      </p:sp>
      <p:sp>
        <p:nvSpPr>
          <p:cNvPr id="9" name="文本框 8">
            <a:extLst>
              <a:ext uri="{FF2B5EF4-FFF2-40B4-BE49-F238E27FC236}">
                <a16:creationId xmlns:a16="http://schemas.microsoft.com/office/drawing/2014/main" id="{7BE6B625-4225-4675-A51C-2AD3C6EE178E}"/>
              </a:ext>
            </a:extLst>
          </p:cNvPr>
          <p:cNvSpPr txBox="1"/>
          <p:nvPr/>
        </p:nvSpPr>
        <p:spPr>
          <a:xfrm>
            <a:off x="757842" y="4754926"/>
            <a:ext cx="7956670" cy="369332"/>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The SPARC-MPD can be applied to arbitrary arrays.</a:t>
            </a:r>
            <a:endParaRPr lang="zh-CN" altLang="en-US" dirty="0">
              <a:latin typeface="Times New Roman" panose="02020603050405020304" pitchFamily="18" charset="0"/>
              <a:cs typeface="Times New Roman" panose="02020603050405020304" pitchFamily="18" charset="0"/>
            </a:endParaRPr>
          </a:p>
        </p:txBody>
      </p:sp>
      <p:sp>
        <p:nvSpPr>
          <p:cNvPr id="10" name="文本框 9">
            <a:extLst>
              <a:ext uri="{FF2B5EF4-FFF2-40B4-BE49-F238E27FC236}">
                <a16:creationId xmlns:a16="http://schemas.microsoft.com/office/drawing/2014/main" id="{7BE6B625-4225-4675-A51C-2AD3C6EE178E}"/>
              </a:ext>
            </a:extLst>
          </p:cNvPr>
          <p:cNvSpPr txBox="1"/>
          <p:nvPr/>
        </p:nvSpPr>
        <p:spPr>
          <a:xfrm>
            <a:off x="757842" y="5510352"/>
            <a:ext cx="7956670" cy="646331"/>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In future work, we shall consider how to obtain desired patterns with multi-point array response control to improve the efficiency of beampattern synthesis.</a:t>
            </a:r>
            <a:endParaRPr lang="zh-CN" altLang="en-US" dirty="0">
              <a:latin typeface="Times New Roman" panose="02020603050405020304" pitchFamily="18" charset="0"/>
              <a:cs typeface="Times New Roman" panose="02020603050405020304" pitchFamily="18" charset="0"/>
            </a:endParaRPr>
          </a:p>
        </p:txBody>
      </p:sp>
      <p:sp>
        <p:nvSpPr>
          <p:cNvPr id="11" name="文本占位符 1"/>
          <p:cNvSpPr>
            <a:spLocks noGrp="1"/>
          </p:cNvSpPr>
          <p:nvPr>
            <p:ph type="body" sz="quarter" idx="10"/>
          </p:nvPr>
        </p:nvSpPr>
        <p:spPr>
          <a:xfrm>
            <a:off x="1291933" y="471237"/>
            <a:ext cx="7956670" cy="649287"/>
          </a:xfrm>
        </p:spPr>
        <p:txBody>
          <a:bodyPr/>
          <a:lstStyle/>
          <a:p>
            <a:r>
              <a:rPr lang="en-US" altLang="zh-CN" dirty="0">
                <a:latin typeface="Times New Roman" panose="02020603050405020304" pitchFamily="18" charset="0"/>
                <a:ea typeface="Yu Gothic UI Light" panose="020B0300000000000000" pitchFamily="34" charset="-128"/>
                <a:cs typeface="Times New Roman" panose="02020603050405020304" pitchFamily="18" charset="0"/>
              </a:rPr>
              <a:t>Conclusions</a:t>
            </a:r>
            <a:endParaRPr lang="zh-CN" altLang="en-US" sz="2800" b="0" dirty="0">
              <a:solidFill>
                <a:schemeClr val="accent2"/>
              </a:solidFill>
              <a:latin typeface="Times New Roman" panose="02020603050405020304" pitchFamily="18" charset="0"/>
              <a:ea typeface="Yu Gothic UI Light" panose="020B0300000000000000" pitchFamily="34" charset="-128"/>
              <a:cs typeface="Times New Roman" panose="02020603050405020304" pitchFamily="18" charset="0"/>
            </a:endParaRPr>
          </a:p>
        </p:txBody>
      </p:sp>
    </p:spTree>
    <p:extLst>
      <p:ext uri="{BB962C8B-B14F-4D97-AF65-F5344CB8AC3E}">
        <p14:creationId xmlns:p14="http://schemas.microsoft.com/office/powerpoint/2010/main" val="3209808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B4C685CF-6C8E-4B6C-A0B4-03D146F1E0A0}"/>
              </a:ext>
            </a:extLst>
          </p:cNvPr>
          <p:cNvSpPr txBox="1"/>
          <p:nvPr/>
        </p:nvSpPr>
        <p:spPr>
          <a:xfrm>
            <a:off x="1158388" y="2840256"/>
            <a:ext cx="7549439" cy="1015663"/>
          </a:xfrm>
          <a:prstGeom prst="rect">
            <a:avLst/>
          </a:prstGeom>
          <a:noFill/>
        </p:spPr>
        <p:txBody>
          <a:bodyPr wrap="square" rtlCol="0">
            <a:spAutoFit/>
          </a:bodyPr>
          <a:lstStyle/>
          <a:p>
            <a:pPr algn="ctr"/>
            <a:r>
              <a:rPr lang="en-US" altLang="zh-CN" sz="6000" b="1" dirty="0">
                <a:solidFill>
                  <a:schemeClr val="accent2"/>
                </a:solidFill>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525346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1291933" y="471237"/>
            <a:ext cx="7956670" cy="649287"/>
          </a:xfrm>
        </p:spPr>
        <p:txBody>
          <a:bodyPr/>
          <a:lstStyle/>
          <a:p>
            <a:r>
              <a:rPr lang="en-US" altLang="zh-CN" dirty="0">
                <a:latin typeface="Times New Roman" panose="02020603050405020304" pitchFamily="18" charset="0"/>
                <a:ea typeface="Yu Gothic UI Light" panose="020B0300000000000000" pitchFamily="34" charset="-128"/>
                <a:cs typeface="Times New Roman" panose="02020603050405020304" pitchFamily="18" charset="0"/>
              </a:rPr>
              <a:t>Contents</a:t>
            </a:r>
            <a:endParaRPr lang="zh-CN" altLang="en-US" sz="2800" b="0" dirty="0">
              <a:solidFill>
                <a:schemeClr val="accent2"/>
              </a:solidFill>
              <a:latin typeface="Times New Roman" panose="02020603050405020304" pitchFamily="18" charset="0"/>
              <a:ea typeface="Yu Gothic UI Light" panose="020B0300000000000000" pitchFamily="34" charset="-128"/>
              <a:cs typeface="Times New Roman" panose="02020603050405020304" pitchFamily="18" charset="0"/>
            </a:endParaRPr>
          </a:p>
        </p:txBody>
      </p:sp>
      <p:sp>
        <p:nvSpPr>
          <p:cNvPr id="9" name="文本框 8">
            <a:extLst>
              <a:ext uri="{FF2B5EF4-FFF2-40B4-BE49-F238E27FC236}">
                <a16:creationId xmlns:a16="http://schemas.microsoft.com/office/drawing/2014/main" id="{7BE6B625-4225-4675-A51C-2AD3C6EE178E}"/>
              </a:ext>
            </a:extLst>
          </p:cNvPr>
          <p:cNvSpPr txBox="1"/>
          <p:nvPr/>
        </p:nvSpPr>
        <p:spPr>
          <a:xfrm>
            <a:off x="1776614" y="2169231"/>
            <a:ext cx="2753822" cy="584775"/>
          </a:xfrm>
          <a:prstGeom prst="rect">
            <a:avLst/>
          </a:prstGeom>
          <a:noFill/>
        </p:spPr>
        <p:txBody>
          <a:bodyPr wrap="square" rtlCol="0">
            <a:spAutoFit/>
          </a:bodyPr>
          <a:lstStyle/>
          <a:p>
            <a:pPr marL="285750" indent="-285750">
              <a:buFont typeface="Wingdings" panose="05000000000000000000" pitchFamily="2" charset="2"/>
              <a:buChar char="Ø"/>
            </a:pPr>
            <a:r>
              <a:rPr lang="en-US" altLang="zh-CN" sz="3200" dirty="0">
                <a:latin typeface="Times New Roman" panose="02020603050405020304" pitchFamily="18" charset="0"/>
                <a:cs typeface="Times New Roman" panose="02020603050405020304" pitchFamily="18" charset="0"/>
              </a:rPr>
              <a:t>Background</a:t>
            </a:r>
            <a:endParaRPr lang="zh-CN" altLang="en-US" sz="2400" dirty="0">
              <a:latin typeface="Times New Roman" panose="02020603050405020304" pitchFamily="18" charset="0"/>
              <a:cs typeface="Times New Roman" panose="02020603050405020304" pitchFamily="18" charset="0"/>
            </a:endParaRPr>
          </a:p>
        </p:txBody>
      </p:sp>
      <p:sp>
        <p:nvSpPr>
          <p:cNvPr id="13" name="文本框 12">
            <a:extLst>
              <a:ext uri="{FF2B5EF4-FFF2-40B4-BE49-F238E27FC236}">
                <a16:creationId xmlns:a16="http://schemas.microsoft.com/office/drawing/2014/main" id="{7BE6B625-4225-4675-A51C-2AD3C6EE178E}"/>
              </a:ext>
            </a:extLst>
          </p:cNvPr>
          <p:cNvSpPr txBox="1"/>
          <p:nvPr/>
        </p:nvSpPr>
        <p:spPr>
          <a:xfrm>
            <a:off x="1776613" y="3232641"/>
            <a:ext cx="4383118" cy="584775"/>
          </a:xfrm>
          <a:prstGeom prst="rect">
            <a:avLst/>
          </a:prstGeom>
          <a:noFill/>
        </p:spPr>
        <p:txBody>
          <a:bodyPr wrap="square" rtlCol="0">
            <a:spAutoFit/>
          </a:bodyPr>
          <a:lstStyle/>
          <a:p>
            <a:pPr marL="285750" indent="-285750">
              <a:buFont typeface="Wingdings" panose="05000000000000000000" pitchFamily="2" charset="2"/>
              <a:buChar char="Ø"/>
            </a:pPr>
            <a:r>
              <a:rPr lang="en-US" altLang="zh-CN" sz="3200" dirty="0">
                <a:latin typeface="Times New Roman" panose="02020603050405020304" pitchFamily="18" charset="0"/>
                <a:cs typeface="Times New Roman" panose="02020603050405020304" pitchFamily="18" charset="0"/>
              </a:rPr>
              <a:t>Research</a:t>
            </a:r>
            <a:endParaRPr lang="zh-CN" altLang="en-US" sz="3200" dirty="0">
              <a:latin typeface="Times New Roman" panose="02020603050405020304" pitchFamily="18" charset="0"/>
              <a:cs typeface="Times New Roman" panose="02020603050405020304" pitchFamily="18" charset="0"/>
            </a:endParaRPr>
          </a:p>
        </p:txBody>
      </p:sp>
      <p:sp>
        <p:nvSpPr>
          <p:cNvPr id="14" name="文本框 13">
            <a:extLst>
              <a:ext uri="{FF2B5EF4-FFF2-40B4-BE49-F238E27FC236}">
                <a16:creationId xmlns:a16="http://schemas.microsoft.com/office/drawing/2014/main" id="{7BE6B625-4225-4675-A51C-2AD3C6EE178E}"/>
              </a:ext>
            </a:extLst>
          </p:cNvPr>
          <p:cNvSpPr txBox="1"/>
          <p:nvPr/>
        </p:nvSpPr>
        <p:spPr>
          <a:xfrm>
            <a:off x="1776613" y="4296051"/>
            <a:ext cx="3493655" cy="584775"/>
          </a:xfrm>
          <a:prstGeom prst="rect">
            <a:avLst/>
          </a:prstGeom>
          <a:noFill/>
        </p:spPr>
        <p:txBody>
          <a:bodyPr wrap="square" rtlCol="0">
            <a:spAutoFit/>
          </a:bodyPr>
          <a:lstStyle/>
          <a:p>
            <a:pPr marL="285750" indent="-285750">
              <a:buFont typeface="Wingdings" panose="05000000000000000000" pitchFamily="2" charset="2"/>
              <a:buChar char="Ø"/>
            </a:pPr>
            <a:r>
              <a:rPr lang="en-US" altLang="zh-CN" sz="3200" dirty="0">
                <a:latin typeface="Times New Roman" panose="02020603050405020304" pitchFamily="18" charset="0"/>
                <a:cs typeface="Times New Roman" panose="02020603050405020304" pitchFamily="18" charset="0"/>
              </a:rPr>
              <a:t>Conclusions</a:t>
            </a:r>
            <a:endParaRPr lang="zh-CN" alt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0498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7BE6B625-4225-4675-A51C-2AD3C6EE178E}"/>
              </a:ext>
            </a:extLst>
          </p:cNvPr>
          <p:cNvSpPr txBox="1"/>
          <p:nvPr/>
        </p:nvSpPr>
        <p:spPr>
          <a:xfrm>
            <a:off x="787400" y="1603966"/>
            <a:ext cx="8198658" cy="923330"/>
          </a:xfrm>
          <a:prstGeom prst="rect">
            <a:avLst/>
          </a:prstGeom>
          <a:noFill/>
        </p:spPr>
        <p:txBody>
          <a:bodyPr wrap="square" rtlCol="0">
            <a:spAutoFit/>
          </a:bodyPr>
          <a:lstStyle/>
          <a:p>
            <a:pPr marL="285750" indent="-285750" algn="just">
              <a:spcBef>
                <a:spcPts val="600"/>
              </a:spcBef>
              <a:spcAft>
                <a:spcPts val="600"/>
              </a:spcAf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This paper deals with the radiation pattern synthesis of a phased array, a quite classical problem receiving wide attention, and the beampattern synthesis technique  has been applied to radar, sonar, and wireless communications.</a:t>
            </a:r>
          </a:p>
        </p:txBody>
      </p:sp>
      <p:graphicFrame>
        <p:nvGraphicFramePr>
          <p:cNvPr id="3" name="对象 2"/>
          <p:cNvGraphicFramePr>
            <a:graphicFrameLocks noChangeAspect="1"/>
          </p:cNvGraphicFramePr>
          <p:nvPr>
            <p:extLst>
              <p:ext uri="{D42A27DB-BD31-4B8C-83A1-F6EECF244321}">
                <p14:modId xmlns:p14="http://schemas.microsoft.com/office/powerpoint/2010/main" val="4275084610"/>
              </p:ext>
            </p:extLst>
          </p:nvPr>
        </p:nvGraphicFramePr>
        <p:xfrm>
          <a:off x="3453543" y="3794079"/>
          <a:ext cx="1841500" cy="304800"/>
        </p:xfrm>
        <a:graphic>
          <a:graphicData uri="http://schemas.openxmlformats.org/presentationml/2006/ole">
            <mc:AlternateContent xmlns:mc="http://schemas.openxmlformats.org/markup-compatibility/2006">
              <mc:Choice xmlns:v="urn:schemas-microsoft-com:vml" Requires="v">
                <p:oleObj name="Equation" r:id="rId2" imgW="1841400" imgH="304560" progId="Equation.DSMT4">
                  <p:embed/>
                </p:oleObj>
              </mc:Choice>
              <mc:Fallback>
                <p:oleObj name="Equation" r:id="rId2" imgW="1841400" imgH="304560" progId="Equation.DSMT4">
                  <p:embed/>
                  <p:pic>
                    <p:nvPicPr>
                      <p:cNvPr id="3" name="对象 2"/>
                      <p:cNvPicPr/>
                      <p:nvPr/>
                    </p:nvPicPr>
                    <p:blipFill>
                      <a:blip r:embed="rId3"/>
                      <a:stretch>
                        <a:fillRect/>
                      </a:stretch>
                    </p:blipFill>
                    <p:spPr>
                      <a:xfrm>
                        <a:off x="3453543" y="3794079"/>
                        <a:ext cx="1841500" cy="304800"/>
                      </a:xfrm>
                      <a:prstGeom prst="rect">
                        <a:avLst/>
                      </a:prstGeom>
                    </p:spPr>
                  </p:pic>
                </p:oleObj>
              </mc:Fallback>
            </mc:AlternateContent>
          </a:graphicData>
        </a:graphic>
      </p:graphicFrame>
      <p:sp>
        <p:nvSpPr>
          <p:cNvPr id="15" name="文本框 14">
            <a:extLst>
              <a:ext uri="{FF2B5EF4-FFF2-40B4-BE49-F238E27FC236}">
                <a16:creationId xmlns:a16="http://schemas.microsoft.com/office/drawing/2014/main" id="{7BE6B625-4225-4675-A51C-2AD3C6EE178E}"/>
              </a:ext>
            </a:extLst>
          </p:cNvPr>
          <p:cNvSpPr txBox="1"/>
          <p:nvPr/>
        </p:nvSpPr>
        <p:spPr>
          <a:xfrm>
            <a:off x="787400" y="4269911"/>
            <a:ext cx="8198658" cy="923330"/>
          </a:xfrm>
          <a:prstGeom prst="rect">
            <a:avLst/>
          </a:prstGeom>
          <a:noFill/>
        </p:spPr>
        <p:txBody>
          <a:bodyPr wrap="square" rtlCol="0">
            <a:spAutoFit/>
          </a:bodyPr>
          <a:lstStyle/>
          <a:p>
            <a:pPr marL="285750" indent="-285750" algn="just">
              <a:spcBef>
                <a:spcPts val="600"/>
              </a:spcBef>
              <a:spcAft>
                <a:spcPts val="600"/>
              </a:spcAf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In beampattern synthesis, it is desirable to design a pattern that has the minimum pattern error with the reference one in the mainlobe region, and has a maximum ratio of the mainlobe power to the peak-sidelobe power:</a:t>
            </a:r>
          </a:p>
        </p:txBody>
      </p:sp>
      <p:graphicFrame>
        <p:nvGraphicFramePr>
          <p:cNvPr id="16" name="对象 15"/>
          <p:cNvGraphicFramePr>
            <a:graphicFrameLocks noChangeAspect="1"/>
          </p:cNvGraphicFramePr>
          <p:nvPr>
            <p:extLst>
              <p:ext uri="{D42A27DB-BD31-4B8C-83A1-F6EECF244321}">
                <p14:modId xmlns:p14="http://schemas.microsoft.com/office/powerpoint/2010/main" val="3713882701"/>
              </p:ext>
            </p:extLst>
          </p:nvPr>
        </p:nvGraphicFramePr>
        <p:xfrm>
          <a:off x="3205893" y="5303405"/>
          <a:ext cx="2336800" cy="698500"/>
        </p:xfrm>
        <a:graphic>
          <a:graphicData uri="http://schemas.openxmlformats.org/presentationml/2006/ole">
            <mc:AlternateContent xmlns:mc="http://schemas.openxmlformats.org/markup-compatibility/2006">
              <mc:Choice xmlns:v="urn:schemas-microsoft-com:vml" Requires="v">
                <p:oleObj name="Equation" r:id="rId4" imgW="2336760" imgH="698400" progId="Equation.DSMT4">
                  <p:embed/>
                </p:oleObj>
              </mc:Choice>
              <mc:Fallback>
                <p:oleObj name="Equation" r:id="rId4" imgW="2336760" imgH="698400" progId="Equation.DSMT4">
                  <p:embed/>
                  <p:pic>
                    <p:nvPicPr>
                      <p:cNvPr id="3" name="对象 2"/>
                      <p:cNvPicPr/>
                      <p:nvPr/>
                    </p:nvPicPr>
                    <p:blipFill>
                      <a:blip r:embed="rId5"/>
                      <a:stretch>
                        <a:fillRect/>
                      </a:stretch>
                    </p:blipFill>
                    <p:spPr>
                      <a:xfrm>
                        <a:off x="3205893" y="5303405"/>
                        <a:ext cx="2336800" cy="698500"/>
                      </a:xfrm>
                      <a:prstGeom prst="rect">
                        <a:avLst/>
                      </a:prstGeom>
                    </p:spPr>
                  </p:pic>
                </p:oleObj>
              </mc:Fallback>
            </mc:AlternateContent>
          </a:graphicData>
        </a:graphic>
      </p:graphicFrame>
      <p:sp>
        <p:nvSpPr>
          <p:cNvPr id="17" name="文本框 16">
            <a:extLst>
              <a:ext uri="{FF2B5EF4-FFF2-40B4-BE49-F238E27FC236}">
                <a16:creationId xmlns:a16="http://schemas.microsoft.com/office/drawing/2014/main" id="{7BE6B625-4225-4675-A51C-2AD3C6EE178E}"/>
              </a:ext>
            </a:extLst>
          </p:cNvPr>
          <p:cNvSpPr txBox="1"/>
          <p:nvPr/>
        </p:nvSpPr>
        <p:spPr>
          <a:xfrm>
            <a:off x="787400" y="2699717"/>
            <a:ext cx="8198658" cy="923330"/>
          </a:xfrm>
          <a:prstGeom prst="rect">
            <a:avLst/>
          </a:prstGeom>
          <a:noFill/>
        </p:spPr>
        <p:txBody>
          <a:bodyPr wrap="square" rtlCol="0">
            <a:spAutoFit/>
          </a:bodyPr>
          <a:lstStyle/>
          <a:p>
            <a:pPr marL="285750" indent="-285750" algn="just">
              <a:spcBef>
                <a:spcPts val="600"/>
              </a:spcBef>
              <a:spcAft>
                <a:spcPts val="600"/>
              </a:spcAf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The main task of beampattern synthesis is to design a complex weight vector       that the corresponding pattern satisfies some specific requirements, and the pattern associated with the designed weight is</a:t>
            </a:r>
          </a:p>
        </p:txBody>
      </p:sp>
      <p:sp>
        <p:nvSpPr>
          <p:cNvPr id="10" name="文本占位符 1"/>
          <p:cNvSpPr>
            <a:spLocks noGrp="1"/>
          </p:cNvSpPr>
          <p:nvPr>
            <p:ph type="body" sz="quarter" idx="10"/>
          </p:nvPr>
        </p:nvSpPr>
        <p:spPr>
          <a:xfrm>
            <a:off x="1291933" y="471237"/>
            <a:ext cx="7956670" cy="649287"/>
          </a:xfrm>
        </p:spPr>
        <p:txBody>
          <a:bodyPr/>
          <a:lstStyle/>
          <a:p>
            <a:r>
              <a:rPr lang="en-US" altLang="zh-CN" dirty="0">
                <a:latin typeface="Times New Roman" panose="02020603050405020304" pitchFamily="18" charset="0"/>
                <a:ea typeface="Yu Gothic UI Light" panose="020B0300000000000000" pitchFamily="34" charset="-128"/>
                <a:cs typeface="Times New Roman" panose="02020603050405020304" pitchFamily="18" charset="0"/>
              </a:rPr>
              <a:t>Background</a:t>
            </a:r>
            <a:endParaRPr lang="zh-CN" altLang="en-US" sz="2800" b="0" dirty="0">
              <a:solidFill>
                <a:schemeClr val="accent2"/>
              </a:solidFill>
              <a:latin typeface="Times New Roman" panose="02020603050405020304" pitchFamily="18" charset="0"/>
              <a:ea typeface="Yu Gothic UI Light" panose="020B0300000000000000" pitchFamily="34" charset="-128"/>
              <a:cs typeface="Times New Roman" panose="02020603050405020304" pitchFamily="18" charset="0"/>
            </a:endParaRPr>
          </a:p>
        </p:txBody>
      </p:sp>
    </p:spTree>
    <p:extLst>
      <p:ext uri="{BB962C8B-B14F-4D97-AF65-F5344CB8AC3E}">
        <p14:creationId xmlns:p14="http://schemas.microsoft.com/office/powerpoint/2010/main" val="2331185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a:extLst>
              <a:ext uri="{FF2B5EF4-FFF2-40B4-BE49-F238E27FC236}">
                <a16:creationId xmlns:a16="http://schemas.microsoft.com/office/drawing/2014/main" id="{7BE6B625-4225-4675-A51C-2AD3C6EE178E}"/>
              </a:ext>
            </a:extLst>
          </p:cNvPr>
          <p:cNvSpPr txBox="1"/>
          <p:nvPr/>
        </p:nvSpPr>
        <p:spPr>
          <a:xfrm>
            <a:off x="777701" y="1458909"/>
            <a:ext cx="7928556" cy="1200329"/>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The main idea of this paper comes from adaptive array theory. Specifically, in adaptive beamforming, the pattern is adaptively obtained based on the received data, and the array response at the interference direction would decrease with the increase of the interference power to suppress the interference component.</a:t>
            </a:r>
            <a:endParaRPr lang="zh-CN" altLang="en-US" dirty="0">
              <a:latin typeface="Times New Roman" panose="02020603050405020304" pitchFamily="18" charset="0"/>
              <a:cs typeface="Times New Roman" panose="02020603050405020304" pitchFamily="18" charset="0"/>
            </a:endParaRPr>
          </a:p>
        </p:txBody>
      </p:sp>
      <p:pic>
        <p:nvPicPr>
          <p:cNvPr id="9" name="图片 8"/>
          <p:cNvPicPr>
            <a:picLocks noChangeAspect="1"/>
          </p:cNvPicPr>
          <p:nvPr/>
        </p:nvPicPr>
        <p:blipFill>
          <a:blip r:embed="rId2"/>
          <a:stretch>
            <a:fillRect/>
          </a:stretch>
        </p:blipFill>
        <p:spPr>
          <a:xfrm>
            <a:off x="777701" y="2739827"/>
            <a:ext cx="4080870" cy="3060000"/>
          </a:xfrm>
          <a:prstGeom prst="rect">
            <a:avLst/>
          </a:prstGeom>
        </p:spPr>
      </p:pic>
      <p:pic>
        <p:nvPicPr>
          <p:cNvPr id="11" name="图片 10"/>
          <p:cNvPicPr>
            <a:picLocks noChangeAspect="1"/>
          </p:cNvPicPr>
          <p:nvPr/>
        </p:nvPicPr>
        <p:blipFill>
          <a:blip r:embed="rId3"/>
          <a:stretch>
            <a:fillRect/>
          </a:stretch>
        </p:blipFill>
        <p:spPr>
          <a:xfrm>
            <a:off x="4858571" y="2739827"/>
            <a:ext cx="4080870" cy="3060000"/>
          </a:xfrm>
          <a:prstGeom prst="rect">
            <a:avLst/>
          </a:prstGeom>
        </p:spPr>
      </p:pic>
      <p:sp>
        <p:nvSpPr>
          <p:cNvPr id="8" name="文本占位符 1"/>
          <p:cNvSpPr>
            <a:spLocks noGrp="1"/>
          </p:cNvSpPr>
          <p:nvPr>
            <p:ph type="body" sz="quarter" idx="10"/>
          </p:nvPr>
        </p:nvSpPr>
        <p:spPr>
          <a:xfrm>
            <a:off x="1291933" y="471237"/>
            <a:ext cx="7956670" cy="649287"/>
          </a:xfrm>
        </p:spPr>
        <p:txBody>
          <a:bodyPr/>
          <a:lstStyle/>
          <a:p>
            <a:r>
              <a:rPr lang="en-US" altLang="zh-CN" dirty="0">
                <a:latin typeface="Times New Roman" panose="02020603050405020304" pitchFamily="18" charset="0"/>
                <a:ea typeface="Yu Gothic UI Light" panose="020B0300000000000000" pitchFamily="34" charset="-128"/>
                <a:cs typeface="Times New Roman" panose="02020603050405020304" pitchFamily="18" charset="0"/>
              </a:rPr>
              <a:t>Background</a:t>
            </a:r>
            <a:endParaRPr lang="zh-CN" altLang="en-US" sz="2800" b="0" dirty="0">
              <a:solidFill>
                <a:schemeClr val="accent2"/>
              </a:solidFill>
              <a:latin typeface="Times New Roman" panose="02020603050405020304" pitchFamily="18" charset="0"/>
              <a:ea typeface="Yu Gothic UI Light" panose="020B0300000000000000" pitchFamily="34" charset="-128"/>
              <a:cs typeface="Times New Roman" panose="02020603050405020304" pitchFamily="18" charset="0"/>
            </a:endParaRPr>
          </a:p>
        </p:txBody>
      </p:sp>
    </p:spTree>
    <p:extLst>
      <p:ext uri="{BB962C8B-B14F-4D97-AF65-F5344CB8AC3E}">
        <p14:creationId xmlns:p14="http://schemas.microsoft.com/office/powerpoint/2010/main" val="1832357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7BE6B625-4225-4675-A51C-2AD3C6EE178E}"/>
              </a:ext>
            </a:extLst>
          </p:cNvPr>
          <p:cNvSpPr txBox="1"/>
          <p:nvPr/>
        </p:nvSpPr>
        <p:spPr>
          <a:xfrm>
            <a:off x="595628" y="1872507"/>
            <a:ext cx="8073967" cy="1554272"/>
          </a:xfrm>
          <a:prstGeom prst="rect">
            <a:avLst/>
          </a:prstGeom>
          <a:noFill/>
        </p:spPr>
        <p:txBody>
          <a:bodyPr wrap="square" rtlCol="0">
            <a:spAutoFit/>
          </a:bodyPr>
          <a:lstStyle/>
          <a:p>
            <a:pPr marL="285750" indent="-285750" algn="just">
              <a:spcBef>
                <a:spcPts val="600"/>
              </a:spcBef>
              <a:spcAft>
                <a:spcPts val="600"/>
              </a:spcAf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It is noticed that the optimal weight vector is a linear combination of the signal steering vector and the interference steering vector multiplied by a complex factor. </a:t>
            </a:r>
          </a:p>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According to adaptive array theory, the signal vector affects the beam axis, and interference determines the direction of null. Moreover, the complex factor determines the depth of null. </a:t>
            </a:r>
            <a:endParaRPr lang="zh-CN" altLang="en-US" dirty="0">
              <a:latin typeface="Times New Roman" panose="02020603050405020304" pitchFamily="18" charset="0"/>
              <a:cs typeface="Times New Roman" panose="02020603050405020304" pitchFamily="18" charset="0"/>
            </a:endParaRPr>
          </a:p>
        </p:txBody>
      </p:sp>
      <p:sp>
        <p:nvSpPr>
          <p:cNvPr id="10" name="文本框 9">
            <a:extLst>
              <a:ext uri="{FF2B5EF4-FFF2-40B4-BE49-F238E27FC236}">
                <a16:creationId xmlns:a16="http://schemas.microsoft.com/office/drawing/2014/main" id="{7BE6B625-4225-4675-A51C-2AD3C6EE178E}"/>
              </a:ext>
            </a:extLst>
          </p:cNvPr>
          <p:cNvSpPr txBox="1"/>
          <p:nvPr/>
        </p:nvSpPr>
        <p:spPr>
          <a:xfrm>
            <a:off x="595628" y="3987794"/>
            <a:ext cx="8073967" cy="646331"/>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The magnitude response deviation at the previous step is considered to determine the response control direction:</a:t>
            </a:r>
            <a:endParaRPr lang="zh-CN" altLang="en-US" dirty="0">
              <a:latin typeface="Times New Roman" panose="02020603050405020304" pitchFamily="18" charset="0"/>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054625741"/>
              </p:ext>
            </p:extLst>
          </p:nvPr>
        </p:nvGraphicFramePr>
        <p:xfrm>
          <a:off x="3610261" y="4700391"/>
          <a:ext cx="2044700" cy="342900"/>
        </p:xfrm>
        <a:graphic>
          <a:graphicData uri="http://schemas.openxmlformats.org/presentationml/2006/ole">
            <mc:AlternateContent xmlns:mc="http://schemas.openxmlformats.org/markup-compatibility/2006">
              <mc:Choice xmlns:v="urn:schemas-microsoft-com:vml" Requires="v">
                <p:oleObj name="Equation" r:id="rId2" imgW="2044440" imgH="342720" progId="Equation.DSMT4">
                  <p:embed/>
                </p:oleObj>
              </mc:Choice>
              <mc:Fallback>
                <p:oleObj name="Equation" r:id="rId2" imgW="2044440" imgH="342720" progId="Equation.DSMT4">
                  <p:embed/>
                  <p:pic>
                    <p:nvPicPr>
                      <p:cNvPr id="5" name="对象 4"/>
                      <p:cNvPicPr/>
                      <p:nvPr/>
                    </p:nvPicPr>
                    <p:blipFill>
                      <a:blip r:embed="rId3"/>
                      <a:stretch>
                        <a:fillRect/>
                      </a:stretch>
                    </p:blipFill>
                    <p:spPr>
                      <a:xfrm>
                        <a:off x="3610261" y="4700391"/>
                        <a:ext cx="2044700" cy="342900"/>
                      </a:xfrm>
                      <a:prstGeom prst="rect">
                        <a:avLst/>
                      </a:prstGeom>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322072194"/>
              </p:ext>
            </p:extLst>
          </p:nvPr>
        </p:nvGraphicFramePr>
        <p:xfrm>
          <a:off x="2399443" y="3591364"/>
          <a:ext cx="1384300" cy="254000"/>
        </p:xfrm>
        <a:graphic>
          <a:graphicData uri="http://schemas.openxmlformats.org/presentationml/2006/ole">
            <mc:AlternateContent xmlns:mc="http://schemas.openxmlformats.org/markup-compatibility/2006">
              <mc:Choice xmlns:v="urn:schemas-microsoft-com:vml" Requires="v">
                <p:oleObj name="Equation" r:id="rId4" imgW="1384200" imgH="253800" progId="Equation.DSMT4">
                  <p:embed/>
                </p:oleObj>
              </mc:Choice>
              <mc:Fallback>
                <p:oleObj name="Equation" r:id="rId4" imgW="1384200" imgH="253800" progId="Equation.DSMT4">
                  <p:embed/>
                  <p:pic>
                    <p:nvPicPr>
                      <p:cNvPr id="11" name="对象 10"/>
                      <p:cNvPicPr/>
                      <p:nvPr/>
                    </p:nvPicPr>
                    <p:blipFill>
                      <a:blip r:embed="rId5"/>
                      <a:stretch>
                        <a:fillRect/>
                      </a:stretch>
                    </p:blipFill>
                    <p:spPr>
                      <a:xfrm>
                        <a:off x="2399443" y="3591364"/>
                        <a:ext cx="1384300" cy="254000"/>
                      </a:xfrm>
                      <a:prstGeom prst="rect">
                        <a:avLst/>
                      </a:prstGeom>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1692892135"/>
              </p:ext>
            </p:extLst>
          </p:nvPr>
        </p:nvGraphicFramePr>
        <p:xfrm>
          <a:off x="5381566" y="1347564"/>
          <a:ext cx="1511300" cy="584200"/>
        </p:xfrm>
        <a:graphic>
          <a:graphicData uri="http://schemas.openxmlformats.org/presentationml/2006/ole">
            <mc:AlternateContent xmlns:mc="http://schemas.openxmlformats.org/markup-compatibility/2006">
              <mc:Choice xmlns:v="urn:schemas-microsoft-com:vml" Requires="v">
                <p:oleObj name="Equation" r:id="rId6" imgW="1511280" imgH="583920" progId="Equation.DSMT4">
                  <p:embed/>
                </p:oleObj>
              </mc:Choice>
              <mc:Fallback>
                <p:oleObj name="Equation" r:id="rId6" imgW="1511280" imgH="583920" progId="Equation.DSMT4">
                  <p:embed/>
                  <p:pic>
                    <p:nvPicPr>
                      <p:cNvPr id="12" name="对象 11"/>
                      <p:cNvPicPr/>
                      <p:nvPr/>
                    </p:nvPicPr>
                    <p:blipFill>
                      <a:blip r:embed="rId7"/>
                      <a:stretch>
                        <a:fillRect/>
                      </a:stretch>
                    </p:blipFill>
                    <p:spPr>
                      <a:xfrm>
                        <a:off x="5381566" y="1347564"/>
                        <a:ext cx="1511300" cy="584200"/>
                      </a:xfrm>
                      <a:prstGeom prst="rect">
                        <a:avLst/>
                      </a:prstGeom>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1827403109"/>
              </p:ext>
            </p:extLst>
          </p:nvPr>
        </p:nvGraphicFramePr>
        <p:xfrm>
          <a:off x="1808893" y="1473250"/>
          <a:ext cx="2565400" cy="304800"/>
        </p:xfrm>
        <a:graphic>
          <a:graphicData uri="http://schemas.openxmlformats.org/presentationml/2006/ole">
            <mc:AlternateContent xmlns:mc="http://schemas.openxmlformats.org/markup-compatibility/2006">
              <mc:Choice xmlns:v="urn:schemas-microsoft-com:vml" Requires="v">
                <p:oleObj name="Equation" r:id="rId8" imgW="2565360" imgH="304560" progId="Equation.DSMT4">
                  <p:embed/>
                </p:oleObj>
              </mc:Choice>
              <mc:Fallback>
                <p:oleObj name="Equation" r:id="rId8" imgW="2565360" imgH="304560" progId="Equation.DSMT4">
                  <p:embed/>
                  <p:pic>
                    <p:nvPicPr>
                      <p:cNvPr id="14" name="对象 13"/>
                      <p:cNvPicPr/>
                      <p:nvPr/>
                    </p:nvPicPr>
                    <p:blipFill>
                      <a:blip r:embed="rId9"/>
                      <a:stretch>
                        <a:fillRect/>
                      </a:stretch>
                    </p:blipFill>
                    <p:spPr>
                      <a:xfrm>
                        <a:off x="1808893" y="1473250"/>
                        <a:ext cx="2565400" cy="304800"/>
                      </a:xfrm>
                      <a:prstGeom prst="rect">
                        <a:avLst/>
                      </a:prstGeom>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2787314688"/>
              </p:ext>
            </p:extLst>
          </p:nvPr>
        </p:nvGraphicFramePr>
        <p:xfrm>
          <a:off x="4975166" y="3460247"/>
          <a:ext cx="2324100" cy="596900"/>
        </p:xfrm>
        <a:graphic>
          <a:graphicData uri="http://schemas.openxmlformats.org/presentationml/2006/ole">
            <mc:AlternateContent xmlns:mc="http://schemas.openxmlformats.org/markup-compatibility/2006">
              <mc:Choice xmlns:v="urn:schemas-microsoft-com:vml" Requires="v">
                <p:oleObj name="Equation" r:id="rId10" imgW="2323800" imgH="596880" progId="Equation.DSMT4">
                  <p:embed/>
                </p:oleObj>
              </mc:Choice>
              <mc:Fallback>
                <p:oleObj name="Equation" r:id="rId10" imgW="2323800" imgH="596880" progId="Equation.DSMT4">
                  <p:embed/>
                  <p:pic>
                    <p:nvPicPr>
                      <p:cNvPr id="11" name="对象 10"/>
                      <p:cNvPicPr/>
                      <p:nvPr/>
                    </p:nvPicPr>
                    <p:blipFill>
                      <a:blip r:embed="rId11"/>
                      <a:stretch>
                        <a:fillRect/>
                      </a:stretch>
                    </p:blipFill>
                    <p:spPr>
                      <a:xfrm>
                        <a:off x="4975166" y="3460247"/>
                        <a:ext cx="2324100" cy="596900"/>
                      </a:xfrm>
                      <a:prstGeom prst="rect">
                        <a:avLst/>
                      </a:prstGeom>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3630060924"/>
              </p:ext>
            </p:extLst>
          </p:nvPr>
        </p:nvGraphicFramePr>
        <p:xfrm>
          <a:off x="2126393" y="5122257"/>
          <a:ext cx="1930400" cy="381000"/>
        </p:xfrm>
        <a:graphic>
          <a:graphicData uri="http://schemas.openxmlformats.org/presentationml/2006/ole">
            <mc:AlternateContent xmlns:mc="http://schemas.openxmlformats.org/markup-compatibility/2006">
              <mc:Choice xmlns:v="urn:schemas-microsoft-com:vml" Requires="v">
                <p:oleObj name="Equation" r:id="rId12" imgW="1930320" imgH="380880" progId="Equation.DSMT4">
                  <p:embed/>
                </p:oleObj>
              </mc:Choice>
              <mc:Fallback>
                <p:oleObj name="Equation" r:id="rId12" imgW="1930320" imgH="380880" progId="Equation.DSMT4">
                  <p:embed/>
                  <p:pic>
                    <p:nvPicPr>
                      <p:cNvPr id="5" name="对象 4"/>
                      <p:cNvPicPr/>
                      <p:nvPr/>
                    </p:nvPicPr>
                    <p:blipFill>
                      <a:blip r:embed="rId13"/>
                      <a:stretch>
                        <a:fillRect/>
                      </a:stretch>
                    </p:blipFill>
                    <p:spPr>
                      <a:xfrm>
                        <a:off x="2126393" y="5122257"/>
                        <a:ext cx="1930400" cy="381000"/>
                      </a:xfrm>
                      <a:prstGeom prst="rect">
                        <a:avLst/>
                      </a:prstGeom>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3812714496"/>
              </p:ext>
            </p:extLst>
          </p:nvPr>
        </p:nvGraphicFramePr>
        <p:xfrm>
          <a:off x="5222816" y="5107438"/>
          <a:ext cx="1828800" cy="368300"/>
        </p:xfrm>
        <a:graphic>
          <a:graphicData uri="http://schemas.openxmlformats.org/presentationml/2006/ole">
            <mc:AlternateContent xmlns:mc="http://schemas.openxmlformats.org/markup-compatibility/2006">
              <mc:Choice xmlns:v="urn:schemas-microsoft-com:vml" Requires="v">
                <p:oleObj name="Equation" r:id="rId14" imgW="1828800" imgH="368280" progId="Equation.DSMT4">
                  <p:embed/>
                </p:oleObj>
              </mc:Choice>
              <mc:Fallback>
                <p:oleObj name="Equation" r:id="rId14" imgW="1828800" imgH="368280" progId="Equation.DSMT4">
                  <p:embed/>
                  <p:pic>
                    <p:nvPicPr>
                      <p:cNvPr id="18" name="对象 17"/>
                      <p:cNvPicPr/>
                      <p:nvPr/>
                    </p:nvPicPr>
                    <p:blipFill>
                      <a:blip r:embed="rId15"/>
                      <a:stretch>
                        <a:fillRect/>
                      </a:stretch>
                    </p:blipFill>
                    <p:spPr>
                      <a:xfrm>
                        <a:off x="5222816" y="5107438"/>
                        <a:ext cx="1828800" cy="368300"/>
                      </a:xfrm>
                      <a:prstGeom prst="rect">
                        <a:avLst/>
                      </a:prstGeom>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1553217901"/>
              </p:ext>
            </p:extLst>
          </p:nvPr>
        </p:nvGraphicFramePr>
        <p:xfrm>
          <a:off x="4033838" y="5927725"/>
          <a:ext cx="965200" cy="571500"/>
        </p:xfrm>
        <a:graphic>
          <a:graphicData uri="http://schemas.openxmlformats.org/presentationml/2006/ole">
            <mc:AlternateContent xmlns:mc="http://schemas.openxmlformats.org/markup-compatibility/2006">
              <mc:Choice xmlns:v="urn:schemas-microsoft-com:vml" Requires="v">
                <p:oleObj name="Equation" r:id="rId16" imgW="965160" imgH="571320" progId="Equation.DSMT4">
                  <p:embed/>
                </p:oleObj>
              </mc:Choice>
              <mc:Fallback>
                <p:oleObj name="Equation" r:id="rId16" imgW="965160" imgH="571320" progId="Equation.DSMT4">
                  <p:embed/>
                  <p:pic>
                    <p:nvPicPr>
                      <p:cNvPr id="5" name="对象 4"/>
                      <p:cNvPicPr/>
                      <p:nvPr/>
                    </p:nvPicPr>
                    <p:blipFill>
                      <a:blip r:embed="rId17"/>
                      <a:stretch>
                        <a:fillRect/>
                      </a:stretch>
                    </p:blipFill>
                    <p:spPr>
                      <a:xfrm>
                        <a:off x="4033838" y="5927725"/>
                        <a:ext cx="965200" cy="571500"/>
                      </a:xfrm>
                      <a:prstGeom prst="rect">
                        <a:avLst/>
                      </a:prstGeom>
                    </p:spPr>
                  </p:pic>
                </p:oleObj>
              </mc:Fallback>
            </mc:AlternateContent>
          </a:graphicData>
        </a:graphic>
      </p:graphicFrame>
      <p:sp>
        <p:nvSpPr>
          <p:cNvPr id="21" name="文本框 20">
            <a:extLst>
              <a:ext uri="{FF2B5EF4-FFF2-40B4-BE49-F238E27FC236}">
                <a16:creationId xmlns:a16="http://schemas.microsoft.com/office/drawing/2014/main" id="{7BE6B625-4225-4675-A51C-2AD3C6EE178E}"/>
              </a:ext>
            </a:extLst>
          </p:cNvPr>
          <p:cNvSpPr txBox="1"/>
          <p:nvPr/>
        </p:nvSpPr>
        <p:spPr>
          <a:xfrm>
            <a:off x="595628" y="5539885"/>
            <a:ext cx="8415948" cy="369332"/>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The magnitude response is obtained based on the requirements of the reference pattern</a:t>
            </a:r>
            <a:endParaRPr lang="zh-CN" altLang="en-US" dirty="0">
              <a:latin typeface="Times New Roman" panose="02020603050405020304" pitchFamily="18" charset="0"/>
              <a:cs typeface="Times New Roman" panose="02020603050405020304" pitchFamily="18" charset="0"/>
            </a:endParaRPr>
          </a:p>
        </p:txBody>
      </p:sp>
      <p:sp>
        <p:nvSpPr>
          <p:cNvPr id="16" name="文本占位符 1"/>
          <p:cNvSpPr>
            <a:spLocks noGrp="1"/>
          </p:cNvSpPr>
          <p:nvPr>
            <p:ph type="body" sz="quarter" idx="10"/>
          </p:nvPr>
        </p:nvSpPr>
        <p:spPr>
          <a:xfrm>
            <a:off x="1291933" y="471237"/>
            <a:ext cx="7956670" cy="649287"/>
          </a:xfrm>
        </p:spPr>
        <p:txBody>
          <a:bodyPr/>
          <a:lstStyle/>
          <a:p>
            <a:r>
              <a:rPr lang="en-US" altLang="zh-CN" dirty="0">
                <a:latin typeface="Times New Roman" panose="02020603050405020304" pitchFamily="18" charset="0"/>
                <a:ea typeface="Yu Gothic UI Light" panose="020B0300000000000000" pitchFamily="34" charset="-128"/>
                <a:cs typeface="Times New Roman" panose="02020603050405020304" pitchFamily="18" charset="0"/>
              </a:rPr>
              <a:t>Research</a:t>
            </a:r>
            <a:endParaRPr lang="zh-CN" altLang="en-US" sz="2800" b="0" dirty="0">
              <a:solidFill>
                <a:schemeClr val="accent2"/>
              </a:solidFill>
              <a:latin typeface="Times New Roman" panose="02020603050405020304" pitchFamily="18" charset="0"/>
              <a:ea typeface="Yu Gothic UI Light" panose="020B0300000000000000" pitchFamily="34" charset="-128"/>
              <a:cs typeface="Times New Roman" panose="02020603050405020304" pitchFamily="18" charset="0"/>
            </a:endParaRPr>
          </a:p>
        </p:txBody>
      </p:sp>
    </p:spTree>
    <p:extLst>
      <p:ext uri="{BB962C8B-B14F-4D97-AF65-F5344CB8AC3E}">
        <p14:creationId xmlns:p14="http://schemas.microsoft.com/office/powerpoint/2010/main" val="3523520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7BE6B625-4225-4675-A51C-2AD3C6EE178E}"/>
              </a:ext>
            </a:extLst>
          </p:cNvPr>
          <p:cNvSpPr txBox="1"/>
          <p:nvPr/>
        </p:nvSpPr>
        <p:spPr>
          <a:xfrm>
            <a:off x="395958" y="1450359"/>
            <a:ext cx="5431264" cy="923330"/>
          </a:xfrm>
          <a:prstGeom prst="rect">
            <a:avLst/>
          </a:prstGeom>
          <a:noFill/>
        </p:spPr>
        <p:txBody>
          <a:bodyPr wrap="square" rtlCol="0">
            <a:spAutoFit/>
          </a:bodyPr>
          <a:lstStyle/>
          <a:p>
            <a:pPr marL="285750" indent="-285750" algn="just">
              <a:buClr>
                <a:srgbClr val="FF0000"/>
              </a:buClr>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The phase ambiguity issue: there are infinite solutions to achieve the accurate magnitude response control, and the trajectory set of complex factor is a circle.</a:t>
            </a:r>
            <a:endParaRPr lang="zh-CN" altLang="en-US" dirty="0">
              <a:latin typeface="Times New Roman" panose="02020603050405020304" pitchFamily="18" charset="0"/>
              <a:cs typeface="Times New Roman" panose="02020603050405020304" pitchFamily="18" charset="0"/>
            </a:endParaRPr>
          </a:p>
        </p:txBody>
      </p:sp>
      <p:sp>
        <p:nvSpPr>
          <p:cNvPr id="10" name="文本框 9">
            <a:extLst>
              <a:ext uri="{FF2B5EF4-FFF2-40B4-BE49-F238E27FC236}">
                <a16:creationId xmlns:a16="http://schemas.microsoft.com/office/drawing/2014/main" id="{7BE6B625-4225-4675-A51C-2AD3C6EE178E}"/>
              </a:ext>
            </a:extLst>
          </p:cNvPr>
          <p:cNvSpPr txBox="1"/>
          <p:nvPr/>
        </p:nvSpPr>
        <p:spPr>
          <a:xfrm>
            <a:off x="395958" y="4994153"/>
            <a:ext cx="4550115" cy="1754326"/>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An appropriate phase response is the one that the corresponding weight vector is capable of achieving the accurate magnitude response at an intended direction and minimizing the pattern deviation at other directions.</a:t>
            </a:r>
            <a:endParaRPr lang="zh-CN" altLang="en-US" dirty="0">
              <a:latin typeface="Times New Roman" panose="02020603050405020304" pitchFamily="18" charset="0"/>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783079271"/>
              </p:ext>
            </p:extLst>
          </p:nvPr>
        </p:nvGraphicFramePr>
        <p:xfrm>
          <a:off x="5056073" y="5369133"/>
          <a:ext cx="4737100" cy="1206500"/>
        </p:xfrm>
        <a:graphic>
          <a:graphicData uri="http://schemas.openxmlformats.org/presentationml/2006/ole">
            <mc:AlternateContent xmlns:mc="http://schemas.openxmlformats.org/markup-compatibility/2006">
              <mc:Choice xmlns:v="urn:schemas-microsoft-com:vml" Requires="v">
                <p:oleObj name="Equation" r:id="rId2" imgW="4736880" imgH="1206360" progId="Equation.DSMT4">
                  <p:embed/>
                </p:oleObj>
              </mc:Choice>
              <mc:Fallback>
                <p:oleObj name="Equation" r:id="rId2" imgW="4736880" imgH="1206360" progId="Equation.DSMT4">
                  <p:embed/>
                  <p:pic>
                    <p:nvPicPr>
                      <p:cNvPr id="5" name="对象 4"/>
                      <p:cNvPicPr/>
                      <p:nvPr/>
                    </p:nvPicPr>
                    <p:blipFill>
                      <a:blip r:embed="rId3"/>
                      <a:stretch>
                        <a:fillRect/>
                      </a:stretch>
                    </p:blipFill>
                    <p:spPr>
                      <a:xfrm>
                        <a:off x="5056073" y="5369133"/>
                        <a:ext cx="4737100" cy="1206500"/>
                      </a:xfrm>
                      <a:prstGeom prst="rect">
                        <a:avLst/>
                      </a:prstGeom>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1152117012"/>
              </p:ext>
            </p:extLst>
          </p:nvPr>
        </p:nvGraphicFramePr>
        <p:xfrm>
          <a:off x="2038440" y="2405093"/>
          <a:ext cx="2146300" cy="596900"/>
        </p:xfrm>
        <a:graphic>
          <a:graphicData uri="http://schemas.openxmlformats.org/presentationml/2006/ole">
            <mc:AlternateContent xmlns:mc="http://schemas.openxmlformats.org/markup-compatibility/2006">
              <mc:Choice xmlns:v="urn:schemas-microsoft-com:vml" Requires="v">
                <p:oleObj name="Equation" r:id="rId4" imgW="2145960" imgH="596880" progId="Equation.DSMT4">
                  <p:embed/>
                </p:oleObj>
              </mc:Choice>
              <mc:Fallback>
                <p:oleObj name="Equation" r:id="rId4" imgW="2145960" imgH="596880" progId="Equation.DSMT4">
                  <p:embed/>
                  <p:pic>
                    <p:nvPicPr>
                      <p:cNvPr id="5" name="对象 4"/>
                      <p:cNvPicPr/>
                      <p:nvPr/>
                    </p:nvPicPr>
                    <p:blipFill>
                      <a:blip r:embed="rId5"/>
                      <a:stretch>
                        <a:fillRect/>
                      </a:stretch>
                    </p:blipFill>
                    <p:spPr>
                      <a:xfrm>
                        <a:off x="2038440" y="2405093"/>
                        <a:ext cx="2146300" cy="596900"/>
                      </a:xfrm>
                      <a:prstGeom prst="rect">
                        <a:avLst/>
                      </a:prstGeom>
                    </p:spPr>
                  </p:pic>
                </p:oleObj>
              </mc:Fallback>
            </mc:AlternateContent>
          </a:graphicData>
        </a:graphic>
      </p:graphicFrame>
      <p:sp>
        <p:nvSpPr>
          <p:cNvPr id="18" name="文本框 17">
            <a:extLst>
              <a:ext uri="{FF2B5EF4-FFF2-40B4-BE49-F238E27FC236}">
                <a16:creationId xmlns:a16="http://schemas.microsoft.com/office/drawing/2014/main" id="{7BE6B625-4225-4675-A51C-2AD3C6EE178E}"/>
              </a:ext>
            </a:extLst>
          </p:cNvPr>
          <p:cNvSpPr txBox="1"/>
          <p:nvPr/>
        </p:nvSpPr>
        <p:spPr>
          <a:xfrm>
            <a:off x="395958" y="3259409"/>
            <a:ext cx="4892268" cy="1477328"/>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The ideal criterion is to obtain a desired array response in one direction while the responses in other directions remain unchanged. However, this criterion is invalid since the array response is a continuous function of the designed weights.</a:t>
            </a:r>
            <a:endParaRPr lang="zh-CN" altLang="en-US" dirty="0">
              <a:latin typeface="Times New Roman" panose="02020603050405020304" pitchFamily="18" charset="0"/>
              <a:cs typeface="Times New Roman" panose="02020603050405020304" pitchFamily="18" charset="0"/>
            </a:endParaRPr>
          </a:p>
        </p:txBody>
      </p:sp>
      <p:pic>
        <p:nvPicPr>
          <p:cNvPr id="6" name="图片 5"/>
          <p:cNvPicPr>
            <a:picLocks noChangeAspect="1"/>
          </p:cNvPicPr>
          <p:nvPr/>
        </p:nvPicPr>
        <p:blipFill>
          <a:blip r:embed="rId6"/>
          <a:stretch>
            <a:fillRect/>
          </a:stretch>
        </p:blipFill>
        <p:spPr>
          <a:xfrm>
            <a:off x="5704196" y="789087"/>
            <a:ext cx="4029877" cy="3021763"/>
          </a:xfrm>
          <a:prstGeom prst="rect">
            <a:avLst/>
          </a:prstGeom>
        </p:spPr>
      </p:pic>
      <p:graphicFrame>
        <p:nvGraphicFramePr>
          <p:cNvPr id="19" name="对象 18"/>
          <p:cNvGraphicFramePr>
            <a:graphicFrameLocks noChangeAspect="1"/>
          </p:cNvGraphicFramePr>
          <p:nvPr>
            <p:extLst>
              <p:ext uri="{D42A27DB-BD31-4B8C-83A1-F6EECF244321}">
                <p14:modId xmlns:p14="http://schemas.microsoft.com/office/powerpoint/2010/main" val="2179960142"/>
              </p:ext>
            </p:extLst>
          </p:nvPr>
        </p:nvGraphicFramePr>
        <p:xfrm>
          <a:off x="6592773" y="5024186"/>
          <a:ext cx="3200400" cy="368300"/>
        </p:xfrm>
        <a:graphic>
          <a:graphicData uri="http://schemas.openxmlformats.org/presentationml/2006/ole">
            <mc:AlternateContent xmlns:mc="http://schemas.openxmlformats.org/markup-compatibility/2006">
              <mc:Choice xmlns:v="urn:schemas-microsoft-com:vml" Requires="v">
                <p:oleObj name="Equation" r:id="rId7" imgW="3200400" imgH="368280" progId="Equation.DSMT4">
                  <p:embed/>
                </p:oleObj>
              </mc:Choice>
              <mc:Fallback>
                <p:oleObj name="Equation" r:id="rId7" imgW="3200400" imgH="368280" progId="Equation.DSMT4">
                  <p:embed/>
                  <p:pic>
                    <p:nvPicPr>
                      <p:cNvPr id="5" name="对象 4"/>
                      <p:cNvPicPr/>
                      <p:nvPr/>
                    </p:nvPicPr>
                    <p:blipFill>
                      <a:blip r:embed="rId8"/>
                      <a:stretch>
                        <a:fillRect/>
                      </a:stretch>
                    </p:blipFill>
                    <p:spPr>
                      <a:xfrm>
                        <a:off x="6592773" y="5024186"/>
                        <a:ext cx="3200400" cy="368300"/>
                      </a:xfrm>
                      <a:prstGeom prst="rect">
                        <a:avLst/>
                      </a:prstGeom>
                    </p:spPr>
                  </p:pic>
                </p:oleObj>
              </mc:Fallback>
            </mc:AlternateContent>
          </a:graphicData>
        </a:graphic>
      </p:graphicFrame>
      <p:sp>
        <p:nvSpPr>
          <p:cNvPr id="20" name="文本框 19">
            <a:extLst>
              <a:ext uri="{FF2B5EF4-FFF2-40B4-BE49-F238E27FC236}">
                <a16:creationId xmlns:a16="http://schemas.microsoft.com/office/drawing/2014/main" id="{7BE6B625-4225-4675-A51C-2AD3C6EE178E}"/>
              </a:ext>
            </a:extLst>
          </p:cNvPr>
          <p:cNvSpPr txBox="1"/>
          <p:nvPr/>
        </p:nvSpPr>
        <p:spPr>
          <a:xfrm>
            <a:off x="5704197" y="3683401"/>
            <a:ext cx="4194599" cy="1169551"/>
          </a:xfrm>
          <a:prstGeom prst="rect">
            <a:avLst/>
          </a:prstGeom>
          <a:noFill/>
        </p:spPr>
        <p:txBody>
          <a:bodyPr wrap="square" rtlCol="0">
            <a:spAutoFit/>
          </a:bodyPr>
          <a:lstStyle/>
          <a:p>
            <a:pPr algn="just"/>
            <a:r>
              <a:rPr lang="en-US" altLang="zh-CN" sz="1400" dirty="0">
                <a:latin typeface="Times New Roman" panose="02020603050405020304" pitchFamily="18" charset="0"/>
                <a:cs typeface="Times New Roman" panose="02020603050405020304" pitchFamily="18" charset="0"/>
              </a:rPr>
              <a:t>Realize accurate array response control at an arbitrary direction      , the geometric illustration of the trajectory set of the array response at another direction   with different     .</a:t>
            </a:r>
          </a:p>
          <a:p>
            <a:pPr algn="just"/>
            <a:endParaRPr lang="zh-CN" altLang="en-US" sz="1400" dirty="0">
              <a:latin typeface="Times New Roman" panose="02020603050405020304" pitchFamily="18" charset="0"/>
              <a:cs typeface="Times New Roman" panose="02020603050405020304" pitchFamily="18" charset="0"/>
            </a:endParaRPr>
          </a:p>
        </p:txBody>
      </p:sp>
      <p:sp>
        <p:nvSpPr>
          <p:cNvPr id="21" name="文本框 20">
            <a:extLst>
              <a:ext uri="{FF2B5EF4-FFF2-40B4-BE49-F238E27FC236}">
                <a16:creationId xmlns:a16="http://schemas.microsoft.com/office/drawing/2014/main" id="{7BE6B625-4225-4675-A51C-2AD3C6EE178E}"/>
              </a:ext>
            </a:extLst>
          </p:cNvPr>
          <p:cNvSpPr txBox="1"/>
          <p:nvPr/>
        </p:nvSpPr>
        <p:spPr>
          <a:xfrm>
            <a:off x="5744770" y="4750021"/>
            <a:ext cx="1389708" cy="307777"/>
          </a:xfrm>
          <a:prstGeom prst="rect">
            <a:avLst/>
          </a:prstGeom>
          <a:noFill/>
        </p:spPr>
        <p:txBody>
          <a:bodyPr wrap="square" rtlCol="0">
            <a:spAutoFit/>
          </a:bodyPr>
          <a:lstStyle/>
          <a:p>
            <a:pPr algn="just"/>
            <a:r>
              <a:rPr lang="en-US" altLang="zh-CN" sz="1400" dirty="0">
                <a:latin typeface="Times New Roman" panose="02020603050405020304" pitchFamily="18" charset="0"/>
                <a:cs typeface="Times New Roman" panose="02020603050405020304" pitchFamily="18" charset="0"/>
              </a:rPr>
              <a:t>pattern deviation:</a:t>
            </a:r>
            <a:endParaRPr lang="zh-CN" altLang="en-US" sz="1400" dirty="0">
              <a:latin typeface="Times New Roman" panose="02020603050405020304" pitchFamily="18" charset="0"/>
              <a:cs typeface="Times New Roman" panose="02020603050405020304" pitchFamily="18" charset="0"/>
            </a:endParaRPr>
          </a:p>
        </p:txBody>
      </p:sp>
      <p:graphicFrame>
        <p:nvGraphicFramePr>
          <p:cNvPr id="22" name="对象 21"/>
          <p:cNvGraphicFramePr>
            <a:graphicFrameLocks noChangeAspect="1"/>
          </p:cNvGraphicFramePr>
          <p:nvPr>
            <p:extLst>
              <p:ext uri="{D42A27DB-BD31-4B8C-83A1-F6EECF244321}">
                <p14:modId xmlns:p14="http://schemas.microsoft.com/office/powerpoint/2010/main" val="2165531956"/>
              </p:ext>
            </p:extLst>
          </p:nvPr>
        </p:nvGraphicFramePr>
        <p:xfrm>
          <a:off x="6469237" y="3982084"/>
          <a:ext cx="177800" cy="228600"/>
        </p:xfrm>
        <a:graphic>
          <a:graphicData uri="http://schemas.openxmlformats.org/presentationml/2006/ole">
            <mc:AlternateContent xmlns:mc="http://schemas.openxmlformats.org/markup-compatibility/2006">
              <mc:Choice xmlns:v="urn:schemas-microsoft-com:vml" Requires="v">
                <p:oleObj name="Equation" r:id="rId9" imgW="177480" imgH="228600" progId="Equation.DSMT4">
                  <p:embed/>
                </p:oleObj>
              </mc:Choice>
              <mc:Fallback>
                <p:oleObj name="Equation" r:id="rId9" imgW="177480" imgH="228600" progId="Equation.DSMT4">
                  <p:embed/>
                  <p:pic>
                    <p:nvPicPr>
                      <p:cNvPr id="19" name="对象 18"/>
                      <p:cNvPicPr/>
                      <p:nvPr/>
                    </p:nvPicPr>
                    <p:blipFill>
                      <a:blip r:embed="rId10"/>
                      <a:stretch>
                        <a:fillRect/>
                      </a:stretch>
                    </p:blipFill>
                    <p:spPr>
                      <a:xfrm>
                        <a:off x="6469237" y="3982084"/>
                        <a:ext cx="177800" cy="228600"/>
                      </a:xfrm>
                      <a:prstGeom prst="rect">
                        <a:avLst/>
                      </a:prstGeom>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4003362217"/>
              </p:ext>
            </p:extLst>
          </p:nvPr>
        </p:nvGraphicFramePr>
        <p:xfrm>
          <a:off x="9264452" y="4186325"/>
          <a:ext cx="177800" cy="241300"/>
        </p:xfrm>
        <a:graphic>
          <a:graphicData uri="http://schemas.openxmlformats.org/presentationml/2006/ole">
            <mc:AlternateContent xmlns:mc="http://schemas.openxmlformats.org/markup-compatibility/2006">
              <mc:Choice xmlns:v="urn:schemas-microsoft-com:vml" Requires="v">
                <p:oleObj name="Equation" r:id="rId11" imgW="177480" imgH="241200" progId="Equation.DSMT4">
                  <p:embed/>
                </p:oleObj>
              </mc:Choice>
              <mc:Fallback>
                <p:oleObj name="Equation" r:id="rId11" imgW="177480" imgH="241200" progId="Equation.DSMT4">
                  <p:embed/>
                  <p:pic>
                    <p:nvPicPr>
                      <p:cNvPr id="22" name="对象 21"/>
                      <p:cNvPicPr/>
                      <p:nvPr/>
                    </p:nvPicPr>
                    <p:blipFill>
                      <a:blip r:embed="rId12"/>
                      <a:stretch>
                        <a:fillRect/>
                      </a:stretch>
                    </p:blipFill>
                    <p:spPr>
                      <a:xfrm>
                        <a:off x="9264452" y="4186325"/>
                        <a:ext cx="177800" cy="241300"/>
                      </a:xfrm>
                      <a:prstGeom prst="rect">
                        <a:avLst/>
                      </a:prstGeom>
                    </p:spPr>
                  </p:pic>
                </p:oleObj>
              </mc:Fallback>
            </mc:AlternateContent>
          </a:graphicData>
        </a:graphic>
      </p:graphicFrame>
      <p:graphicFrame>
        <p:nvGraphicFramePr>
          <p:cNvPr id="24" name="对象 23"/>
          <p:cNvGraphicFramePr>
            <a:graphicFrameLocks noChangeAspect="1"/>
          </p:cNvGraphicFramePr>
          <p:nvPr>
            <p:extLst>
              <p:ext uri="{D42A27DB-BD31-4B8C-83A1-F6EECF244321}">
                <p14:modId xmlns:p14="http://schemas.microsoft.com/office/powerpoint/2010/main" val="760531500"/>
              </p:ext>
            </p:extLst>
          </p:nvPr>
        </p:nvGraphicFramePr>
        <p:xfrm>
          <a:off x="6439624" y="4396336"/>
          <a:ext cx="190500" cy="228600"/>
        </p:xfrm>
        <a:graphic>
          <a:graphicData uri="http://schemas.openxmlformats.org/presentationml/2006/ole">
            <mc:AlternateContent xmlns:mc="http://schemas.openxmlformats.org/markup-compatibility/2006">
              <mc:Choice xmlns:v="urn:schemas-microsoft-com:vml" Requires="v">
                <p:oleObj name="Equation" r:id="rId13" imgW="190440" imgH="228600" progId="Equation.DSMT4">
                  <p:embed/>
                </p:oleObj>
              </mc:Choice>
              <mc:Fallback>
                <p:oleObj name="Equation" r:id="rId13" imgW="190440" imgH="228600" progId="Equation.DSMT4">
                  <p:embed/>
                  <p:pic>
                    <p:nvPicPr>
                      <p:cNvPr id="23" name="对象 22"/>
                      <p:cNvPicPr/>
                      <p:nvPr/>
                    </p:nvPicPr>
                    <p:blipFill>
                      <a:blip r:embed="rId14"/>
                      <a:stretch>
                        <a:fillRect/>
                      </a:stretch>
                    </p:blipFill>
                    <p:spPr>
                      <a:xfrm>
                        <a:off x="6439624" y="4396336"/>
                        <a:ext cx="190500" cy="228600"/>
                      </a:xfrm>
                      <a:prstGeom prst="rect">
                        <a:avLst/>
                      </a:prstGeom>
                    </p:spPr>
                  </p:pic>
                </p:oleObj>
              </mc:Fallback>
            </mc:AlternateContent>
          </a:graphicData>
        </a:graphic>
      </p:graphicFrame>
      <p:sp>
        <p:nvSpPr>
          <p:cNvPr id="16" name="文本占位符 1"/>
          <p:cNvSpPr>
            <a:spLocks noGrp="1"/>
          </p:cNvSpPr>
          <p:nvPr>
            <p:ph type="body" sz="quarter" idx="10"/>
          </p:nvPr>
        </p:nvSpPr>
        <p:spPr>
          <a:xfrm>
            <a:off x="1291933" y="471237"/>
            <a:ext cx="7956670" cy="649287"/>
          </a:xfrm>
        </p:spPr>
        <p:txBody>
          <a:bodyPr/>
          <a:lstStyle/>
          <a:p>
            <a:r>
              <a:rPr lang="en-US" altLang="zh-CN" dirty="0">
                <a:latin typeface="Times New Roman" panose="02020603050405020304" pitchFamily="18" charset="0"/>
                <a:ea typeface="Yu Gothic UI Light" panose="020B0300000000000000" pitchFamily="34" charset="-128"/>
                <a:cs typeface="Times New Roman" panose="02020603050405020304" pitchFamily="18" charset="0"/>
              </a:rPr>
              <a:t>Research</a:t>
            </a:r>
            <a:endParaRPr lang="zh-CN" altLang="en-US" sz="2800" b="0" dirty="0">
              <a:solidFill>
                <a:schemeClr val="accent2"/>
              </a:solidFill>
              <a:latin typeface="Times New Roman" panose="02020603050405020304" pitchFamily="18" charset="0"/>
              <a:ea typeface="Yu Gothic UI Light" panose="020B0300000000000000" pitchFamily="34" charset="-128"/>
              <a:cs typeface="Times New Roman" panose="02020603050405020304" pitchFamily="18" charset="0"/>
            </a:endParaRPr>
          </a:p>
        </p:txBody>
      </p:sp>
    </p:spTree>
    <p:extLst>
      <p:ext uri="{BB962C8B-B14F-4D97-AF65-F5344CB8AC3E}">
        <p14:creationId xmlns:p14="http://schemas.microsoft.com/office/powerpoint/2010/main" val="3251324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7BE6B625-4225-4675-A51C-2AD3C6EE178E}"/>
              </a:ext>
            </a:extLst>
          </p:cNvPr>
          <p:cNvSpPr txBox="1"/>
          <p:nvPr/>
        </p:nvSpPr>
        <p:spPr>
          <a:xfrm>
            <a:off x="686604" y="1551674"/>
            <a:ext cx="8762196" cy="2077492"/>
          </a:xfrm>
          <a:prstGeom prst="rect">
            <a:avLst/>
          </a:prstGeom>
          <a:noFill/>
        </p:spPr>
        <p:txBody>
          <a:bodyPr wrap="square" rtlCol="0">
            <a:spAutoFit/>
          </a:bodyPr>
          <a:lstStyle/>
          <a:p>
            <a:pPr marL="285750" indent="-285750" algn="just">
              <a:spcBef>
                <a:spcPts val="600"/>
              </a:spcBef>
              <a:spcAft>
                <a:spcPts val="600"/>
              </a:spcAf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Two examples are performed to show the effectiveness and flexibility of the beampattern synthesis scheme. Moreover, the convex programming (CP) method [1], the semidefinite relaxation (SDR) method [2], and the adaptive array theory-based A^2RC [3], WORD [4] and the OPARC [5] methods are demonstrated for comparison.</a:t>
            </a:r>
          </a:p>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Cosecant pattern with nonuniform sidelobe</a:t>
            </a:r>
          </a:p>
          <a:p>
            <a:r>
              <a:rPr lang="en-US" altLang="zh-CN" dirty="0">
                <a:latin typeface="Times New Roman" panose="02020603050405020304" pitchFamily="18" charset="0"/>
                <a:cs typeface="Times New Roman" panose="02020603050405020304" pitchFamily="18" charset="0"/>
              </a:rPr>
              <a:t>     </a:t>
            </a:r>
          </a:p>
          <a:p>
            <a:r>
              <a:rPr lang="en-US" altLang="zh-CN" sz="1600" dirty="0">
                <a:latin typeface="Times New Roman" panose="02020603050405020304" pitchFamily="18" charset="0"/>
                <a:cs typeface="Times New Roman" panose="02020603050405020304" pitchFamily="18" charset="0"/>
              </a:rPr>
              <a:t>half-wavelength spaced 30 isotropic elements</a:t>
            </a:r>
            <a:endParaRPr lang="zh-CN" altLang="en-US" dirty="0">
              <a:latin typeface="Times New Roman" panose="02020603050405020304" pitchFamily="18" charset="0"/>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2591828789"/>
              </p:ext>
            </p:extLst>
          </p:nvPr>
        </p:nvGraphicFramePr>
        <p:xfrm>
          <a:off x="5298296" y="2742363"/>
          <a:ext cx="4013200" cy="1155700"/>
        </p:xfrm>
        <a:graphic>
          <a:graphicData uri="http://schemas.openxmlformats.org/presentationml/2006/ole">
            <mc:AlternateContent xmlns:mc="http://schemas.openxmlformats.org/markup-compatibility/2006">
              <mc:Choice xmlns:v="urn:schemas-microsoft-com:vml" Requires="v">
                <p:oleObj name="Equation" r:id="rId2" imgW="4012920" imgH="1155600" progId="Equation.DSMT4">
                  <p:embed/>
                </p:oleObj>
              </mc:Choice>
              <mc:Fallback>
                <p:oleObj name="Equation" r:id="rId2" imgW="4012920" imgH="1155600" progId="Equation.DSMT4">
                  <p:embed/>
                  <p:pic>
                    <p:nvPicPr>
                      <p:cNvPr id="5" name="对象 4"/>
                      <p:cNvPicPr/>
                      <p:nvPr/>
                    </p:nvPicPr>
                    <p:blipFill>
                      <a:blip r:embed="rId3"/>
                      <a:stretch>
                        <a:fillRect/>
                      </a:stretch>
                    </p:blipFill>
                    <p:spPr>
                      <a:xfrm>
                        <a:off x="5298296" y="2742363"/>
                        <a:ext cx="4013200" cy="1155700"/>
                      </a:xfrm>
                      <a:prstGeom prst="rect">
                        <a:avLst/>
                      </a:prstGeom>
                    </p:spPr>
                  </p:pic>
                </p:oleObj>
              </mc:Fallback>
            </mc:AlternateContent>
          </a:graphicData>
        </a:graphic>
      </p:graphicFrame>
      <p:pic>
        <p:nvPicPr>
          <p:cNvPr id="5" name="图片 4"/>
          <p:cNvPicPr>
            <a:picLocks noChangeAspect="1"/>
          </p:cNvPicPr>
          <p:nvPr/>
        </p:nvPicPr>
        <p:blipFill>
          <a:blip r:embed="rId4"/>
          <a:stretch>
            <a:fillRect/>
          </a:stretch>
        </p:blipFill>
        <p:spPr>
          <a:xfrm>
            <a:off x="5056423" y="3798000"/>
            <a:ext cx="4080870" cy="3060000"/>
          </a:xfrm>
          <a:prstGeom prst="rect">
            <a:avLst/>
          </a:prstGeom>
        </p:spPr>
      </p:pic>
      <p:pic>
        <p:nvPicPr>
          <p:cNvPr id="7" name="图片 6"/>
          <p:cNvPicPr>
            <a:picLocks noChangeAspect="1"/>
          </p:cNvPicPr>
          <p:nvPr/>
        </p:nvPicPr>
        <p:blipFill>
          <a:blip r:embed="rId5"/>
          <a:stretch>
            <a:fillRect/>
          </a:stretch>
        </p:blipFill>
        <p:spPr>
          <a:xfrm>
            <a:off x="672333" y="3798000"/>
            <a:ext cx="4080870" cy="3060000"/>
          </a:xfrm>
          <a:prstGeom prst="rect">
            <a:avLst/>
          </a:prstGeom>
        </p:spPr>
      </p:pic>
      <p:sp>
        <p:nvSpPr>
          <p:cNvPr id="8" name="文本占位符 1"/>
          <p:cNvSpPr>
            <a:spLocks noGrp="1"/>
          </p:cNvSpPr>
          <p:nvPr>
            <p:ph type="body" sz="quarter" idx="10"/>
          </p:nvPr>
        </p:nvSpPr>
        <p:spPr>
          <a:xfrm>
            <a:off x="1291933" y="471237"/>
            <a:ext cx="7956670" cy="649287"/>
          </a:xfrm>
        </p:spPr>
        <p:txBody>
          <a:bodyPr/>
          <a:lstStyle/>
          <a:p>
            <a:r>
              <a:rPr lang="en-US" altLang="zh-CN" dirty="0">
                <a:latin typeface="Times New Roman" panose="02020603050405020304" pitchFamily="18" charset="0"/>
                <a:ea typeface="Yu Gothic UI Light" panose="020B0300000000000000" pitchFamily="34" charset="-128"/>
                <a:cs typeface="Times New Roman" panose="02020603050405020304" pitchFamily="18" charset="0"/>
              </a:rPr>
              <a:t>Research</a:t>
            </a:r>
            <a:endParaRPr lang="zh-CN" altLang="en-US" sz="2800" b="0" dirty="0">
              <a:solidFill>
                <a:schemeClr val="accent2"/>
              </a:solidFill>
              <a:latin typeface="Times New Roman" panose="02020603050405020304" pitchFamily="18" charset="0"/>
              <a:ea typeface="Yu Gothic UI Light" panose="020B0300000000000000" pitchFamily="34" charset="-128"/>
              <a:cs typeface="Times New Roman" panose="02020603050405020304" pitchFamily="18" charset="0"/>
            </a:endParaRPr>
          </a:p>
        </p:txBody>
      </p:sp>
    </p:spTree>
    <p:extLst>
      <p:ext uri="{BB962C8B-B14F-4D97-AF65-F5344CB8AC3E}">
        <p14:creationId xmlns:p14="http://schemas.microsoft.com/office/powerpoint/2010/main" val="969151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7BE6B625-4225-4675-A51C-2AD3C6EE178E}"/>
              </a:ext>
            </a:extLst>
          </p:cNvPr>
          <p:cNvSpPr txBox="1"/>
          <p:nvPr/>
        </p:nvSpPr>
        <p:spPr>
          <a:xfrm>
            <a:off x="80818" y="1433327"/>
            <a:ext cx="9653386" cy="369332"/>
          </a:xfrm>
          <a:prstGeom prst="rect">
            <a:avLst/>
          </a:prstGeom>
          <a:noFill/>
        </p:spPr>
        <p:txBody>
          <a:bodyPr wrap="square" rtlCol="0">
            <a:spAutoFit/>
          </a:bodyPr>
          <a:lstStyle/>
          <a:p>
            <a:pPr marL="285750" indent="-285750" algn="just">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Pattern synthesis for two-dimensional arrays              </a:t>
            </a:r>
            <a:r>
              <a:rPr lang="en-US" altLang="zh-CN" sz="1600" dirty="0">
                <a:latin typeface="Times New Roman" panose="02020603050405020304" pitchFamily="18" charset="0"/>
                <a:cs typeface="Times New Roman" panose="02020603050405020304" pitchFamily="18" charset="0"/>
              </a:rPr>
              <a:t>isotropic elements    flat-top pattern with deep notch</a:t>
            </a:r>
            <a:endParaRPr lang="zh-CN" altLang="en-US" sz="1600" dirty="0">
              <a:latin typeface="Times New Roman" panose="02020603050405020304" pitchFamily="18" charset="0"/>
              <a:cs typeface="Times New Roman" panose="02020603050405020304" pitchFamily="18" charset="0"/>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288724868"/>
              </p:ext>
            </p:extLst>
          </p:nvPr>
        </p:nvGraphicFramePr>
        <p:xfrm>
          <a:off x="4703416" y="1549270"/>
          <a:ext cx="635000" cy="187325"/>
        </p:xfrm>
        <a:graphic>
          <a:graphicData uri="http://schemas.openxmlformats.org/presentationml/2006/ole">
            <mc:AlternateContent xmlns:mc="http://schemas.openxmlformats.org/markup-compatibility/2006">
              <mc:Choice xmlns:v="urn:schemas-microsoft-com:vml" Requires="v">
                <p:oleObj name="Equation" r:id="rId2" imgW="634680" imgH="228600" progId="Equation.DSMT4">
                  <p:embed/>
                </p:oleObj>
              </mc:Choice>
              <mc:Fallback>
                <p:oleObj name="Equation" r:id="rId2" imgW="634680" imgH="228600" progId="Equation.DSMT4">
                  <p:embed/>
                  <p:pic>
                    <p:nvPicPr>
                      <p:cNvPr id="0" name=""/>
                      <p:cNvPicPr/>
                      <p:nvPr/>
                    </p:nvPicPr>
                    <p:blipFill>
                      <a:blip r:embed="rId3"/>
                      <a:stretch>
                        <a:fillRect/>
                      </a:stretch>
                    </p:blipFill>
                    <p:spPr>
                      <a:xfrm>
                        <a:off x="4703416" y="1549270"/>
                        <a:ext cx="635000" cy="187325"/>
                      </a:xfrm>
                      <a:prstGeom prst="rect">
                        <a:avLst/>
                      </a:prstGeom>
                    </p:spPr>
                  </p:pic>
                </p:oleObj>
              </mc:Fallback>
            </mc:AlternateContent>
          </a:graphicData>
        </a:graphic>
      </p:graphicFrame>
      <p:pic>
        <p:nvPicPr>
          <p:cNvPr id="8" name="图片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81111" y="1769407"/>
            <a:ext cx="3360000" cy="2520000"/>
          </a:xfrm>
          <a:prstGeom prst="rect">
            <a:avLst/>
          </a:prstGeom>
        </p:spPr>
      </p:pic>
      <p:pic>
        <p:nvPicPr>
          <p:cNvPr id="9" name="图片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73477" y="4289407"/>
            <a:ext cx="3360000" cy="2520000"/>
          </a:xfrm>
          <a:prstGeom prst="rect">
            <a:avLst/>
          </a:prstGeom>
        </p:spPr>
      </p:pic>
      <p:pic>
        <p:nvPicPr>
          <p:cNvPr id="10" name="图片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46000" y="1769407"/>
            <a:ext cx="3360000" cy="2520000"/>
          </a:xfrm>
          <a:prstGeom prst="rect">
            <a:avLst/>
          </a:prstGeom>
        </p:spPr>
      </p:pic>
      <p:pic>
        <p:nvPicPr>
          <p:cNvPr id="11" name="图片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256" y="4289407"/>
            <a:ext cx="3360000" cy="2520000"/>
          </a:xfrm>
          <a:prstGeom prst="rect">
            <a:avLst/>
          </a:prstGeom>
        </p:spPr>
      </p:pic>
      <p:pic>
        <p:nvPicPr>
          <p:cNvPr id="12" name="图片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552097" y="4289407"/>
            <a:ext cx="3360000" cy="2520000"/>
          </a:xfrm>
          <a:prstGeom prst="rect">
            <a:avLst/>
          </a:prstGeom>
        </p:spPr>
      </p:pic>
      <p:pic>
        <p:nvPicPr>
          <p:cNvPr id="13" name="图片 12"/>
          <p:cNvPicPr>
            <a:picLocks noChangeAspect="1"/>
          </p:cNvPicPr>
          <p:nvPr/>
        </p:nvPicPr>
        <p:blipFill>
          <a:blip r:embed="rId9"/>
          <a:stretch>
            <a:fillRect/>
          </a:stretch>
        </p:blipFill>
        <p:spPr>
          <a:xfrm>
            <a:off x="11897" y="1769407"/>
            <a:ext cx="3360717" cy="2520000"/>
          </a:xfrm>
          <a:prstGeom prst="rect">
            <a:avLst/>
          </a:prstGeom>
        </p:spPr>
      </p:pic>
      <p:sp>
        <p:nvSpPr>
          <p:cNvPr id="14" name="文本占位符 1"/>
          <p:cNvSpPr>
            <a:spLocks noGrp="1"/>
          </p:cNvSpPr>
          <p:nvPr>
            <p:ph type="body" sz="quarter" idx="10"/>
          </p:nvPr>
        </p:nvSpPr>
        <p:spPr>
          <a:xfrm>
            <a:off x="1291933" y="471237"/>
            <a:ext cx="7956670" cy="649287"/>
          </a:xfrm>
        </p:spPr>
        <p:txBody>
          <a:bodyPr/>
          <a:lstStyle/>
          <a:p>
            <a:r>
              <a:rPr lang="en-US" altLang="zh-CN" dirty="0">
                <a:latin typeface="Times New Roman" panose="02020603050405020304" pitchFamily="18" charset="0"/>
                <a:ea typeface="Yu Gothic UI Light" panose="020B0300000000000000" pitchFamily="34" charset="-128"/>
                <a:cs typeface="Times New Roman" panose="02020603050405020304" pitchFamily="18" charset="0"/>
              </a:rPr>
              <a:t>Research</a:t>
            </a:r>
            <a:endParaRPr lang="zh-CN" altLang="en-US" sz="2800" b="0" dirty="0">
              <a:solidFill>
                <a:schemeClr val="accent2"/>
              </a:solidFill>
              <a:latin typeface="Times New Roman" panose="02020603050405020304" pitchFamily="18" charset="0"/>
              <a:ea typeface="Yu Gothic UI Light" panose="020B0300000000000000" pitchFamily="34" charset="-128"/>
              <a:cs typeface="Times New Roman" panose="02020603050405020304" pitchFamily="18" charset="0"/>
            </a:endParaRPr>
          </a:p>
        </p:txBody>
      </p:sp>
    </p:spTree>
    <p:extLst>
      <p:ext uri="{BB962C8B-B14F-4D97-AF65-F5344CB8AC3E}">
        <p14:creationId xmlns:p14="http://schemas.microsoft.com/office/powerpoint/2010/main" val="1465298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a16="http://schemas.microsoft.com/office/drawing/2014/main" id="{7BE6B625-4225-4675-A51C-2AD3C6EE178E}"/>
              </a:ext>
            </a:extLst>
          </p:cNvPr>
          <p:cNvSpPr txBox="1"/>
          <p:nvPr/>
        </p:nvSpPr>
        <p:spPr>
          <a:xfrm>
            <a:off x="757841" y="1543433"/>
            <a:ext cx="8211591" cy="4124206"/>
          </a:xfrm>
          <a:prstGeom prst="rect">
            <a:avLst/>
          </a:prstGeom>
          <a:noFill/>
        </p:spPr>
        <p:txBody>
          <a:bodyPr wrap="square" rtlCol="0">
            <a:spAutoFit/>
          </a:bodyPr>
          <a:lstStyle/>
          <a:p>
            <a:pPr marL="285750" indent="-285750">
              <a:buFont typeface="Wingdings" panose="05000000000000000000" pitchFamily="2" charset="2"/>
              <a:buChar char="Ø"/>
            </a:pPr>
            <a:r>
              <a:rPr lang="en-US" altLang="zh-CN" sz="2400" b="1" dirty="0">
                <a:latin typeface="Times New Roman" panose="02020603050405020304" pitchFamily="18" charset="0"/>
                <a:cs typeface="Times New Roman" panose="02020603050405020304" pitchFamily="18" charset="0"/>
              </a:rPr>
              <a:t>Reference</a:t>
            </a:r>
            <a:endParaRPr lang="en-US" altLang="zh-CN" b="1" dirty="0">
              <a:latin typeface="Times New Roman" panose="02020603050405020304" pitchFamily="18" charset="0"/>
              <a:cs typeface="Times New Roman" panose="02020603050405020304" pitchFamily="18" charset="0"/>
            </a:endParaRPr>
          </a:p>
          <a:p>
            <a:pPr algn="just"/>
            <a:endParaRPr lang="en-US" altLang="zh-CN" sz="1400" dirty="0">
              <a:latin typeface="Times New Roman" panose="02020603050405020304" pitchFamily="18" charset="0"/>
              <a:cs typeface="Times New Roman" panose="02020603050405020304" pitchFamily="18" charset="0"/>
            </a:endParaRPr>
          </a:p>
          <a:p>
            <a:pPr algn="just"/>
            <a:r>
              <a:rPr lang="en-US" altLang="zh-CN" sz="1400" dirty="0">
                <a:latin typeface="Times New Roman" panose="02020603050405020304" pitchFamily="18" charset="0"/>
                <a:cs typeface="Times New Roman" panose="02020603050405020304" pitchFamily="18" charset="0"/>
              </a:rPr>
              <a:t>[1] </a:t>
            </a:r>
            <a:r>
              <a:rPr lang="en-US" altLang="zh-CN" sz="1400" dirty="0" err="1">
                <a:latin typeface="Times New Roman" panose="02020603050405020304" pitchFamily="18" charset="0"/>
                <a:cs typeface="Times New Roman" panose="02020603050405020304" pitchFamily="18" charset="0"/>
              </a:rPr>
              <a:t>Herv´e</a:t>
            </a:r>
            <a:r>
              <a:rPr lang="en-US" altLang="zh-CN" sz="1400" dirty="0">
                <a:latin typeface="Times New Roman" panose="02020603050405020304" pitchFamily="18" charset="0"/>
                <a:cs typeface="Times New Roman" panose="02020603050405020304" pitchFamily="18" charset="0"/>
              </a:rPr>
              <a:t> </a:t>
            </a:r>
            <a:r>
              <a:rPr lang="en-US" altLang="zh-CN" sz="1400" dirty="0" err="1">
                <a:latin typeface="Times New Roman" panose="02020603050405020304" pitchFamily="18" charset="0"/>
                <a:cs typeface="Times New Roman" panose="02020603050405020304" pitchFamily="18" charset="0"/>
              </a:rPr>
              <a:t>Lebret</a:t>
            </a:r>
            <a:r>
              <a:rPr lang="en-US" altLang="zh-CN" sz="1400" dirty="0">
                <a:latin typeface="Times New Roman" panose="02020603050405020304" pitchFamily="18" charset="0"/>
                <a:cs typeface="Times New Roman" panose="02020603050405020304" pitchFamily="18" charset="0"/>
              </a:rPr>
              <a:t> and Stephen Boyd, “Antenna array </a:t>
            </a:r>
            <a:r>
              <a:rPr lang="en-US" altLang="zh-CN" sz="1400" dirty="0" err="1">
                <a:latin typeface="Times New Roman" panose="02020603050405020304" pitchFamily="18" charset="0"/>
                <a:cs typeface="Times New Roman" panose="02020603050405020304" pitchFamily="18" charset="0"/>
              </a:rPr>
              <a:t>patternsynthesis</a:t>
            </a:r>
            <a:r>
              <a:rPr lang="en-US" altLang="zh-CN" sz="1400" dirty="0">
                <a:latin typeface="Times New Roman" panose="02020603050405020304" pitchFamily="18" charset="0"/>
                <a:cs typeface="Times New Roman" panose="02020603050405020304" pitchFamily="18" charset="0"/>
              </a:rPr>
              <a:t> via convex optimization,” IEEE Trans. </a:t>
            </a:r>
            <a:r>
              <a:rPr lang="en-US" altLang="zh-CN" sz="1400" dirty="0" err="1">
                <a:latin typeface="Times New Roman" panose="02020603050405020304" pitchFamily="18" charset="0"/>
                <a:cs typeface="Times New Roman" panose="02020603050405020304" pitchFamily="18" charset="0"/>
              </a:rPr>
              <a:t>SignalProcess</a:t>
            </a:r>
            <a:r>
              <a:rPr lang="en-US" altLang="zh-CN" sz="1400" dirty="0">
                <a:latin typeface="Times New Roman" panose="02020603050405020304" pitchFamily="18" charset="0"/>
                <a:cs typeface="Times New Roman" panose="02020603050405020304" pitchFamily="18" charset="0"/>
              </a:rPr>
              <a:t>., vol. 45, no. 3, pp. 526–532, Mar. 1997.</a:t>
            </a:r>
          </a:p>
          <a:p>
            <a:endParaRPr lang="en-US" altLang="zh-CN" sz="1400" dirty="0">
              <a:latin typeface="Times New Roman" panose="02020603050405020304" pitchFamily="18" charset="0"/>
              <a:cs typeface="Times New Roman" panose="02020603050405020304" pitchFamily="18" charset="0"/>
            </a:endParaRPr>
          </a:p>
          <a:p>
            <a:pPr algn="just"/>
            <a:r>
              <a:rPr lang="en-US" altLang="zh-CN" sz="1400" dirty="0">
                <a:latin typeface="Times New Roman" panose="02020603050405020304" pitchFamily="18" charset="0"/>
                <a:cs typeface="Times New Roman" panose="02020603050405020304" pitchFamily="18" charset="0"/>
              </a:rPr>
              <a:t>[2] Benjamin Fuchs, “Application of convex relaxation to array synthesis problems,” IEEE Trans. Antennas </a:t>
            </a:r>
            <a:r>
              <a:rPr lang="en-US" altLang="zh-CN" sz="1400" dirty="0" err="1">
                <a:latin typeface="Times New Roman" panose="02020603050405020304" pitchFamily="18" charset="0"/>
                <a:cs typeface="Times New Roman" panose="02020603050405020304" pitchFamily="18" charset="0"/>
              </a:rPr>
              <a:t>Propag</a:t>
            </a:r>
            <a:r>
              <a:rPr lang="en-US" altLang="zh-CN" sz="1400" dirty="0">
                <a:latin typeface="Times New Roman" panose="02020603050405020304" pitchFamily="18" charset="0"/>
                <a:cs typeface="Times New Roman" panose="02020603050405020304" pitchFamily="18" charset="0"/>
              </a:rPr>
              <a:t>., vol. 62, no. 2, pp. 634–640, Feb. 2014.</a:t>
            </a:r>
          </a:p>
          <a:p>
            <a:endParaRPr lang="en-US" altLang="zh-CN" sz="1400" dirty="0">
              <a:latin typeface="Times New Roman" panose="02020603050405020304" pitchFamily="18" charset="0"/>
              <a:cs typeface="Times New Roman" panose="02020603050405020304" pitchFamily="18" charset="0"/>
            </a:endParaRPr>
          </a:p>
          <a:p>
            <a:pPr algn="just"/>
            <a:r>
              <a:rPr lang="en-US" altLang="zh-CN" sz="1400" dirty="0">
                <a:latin typeface="Times New Roman" panose="02020603050405020304" pitchFamily="18" charset="0"/>
                <a:cs typeface="Times New Roman" panose="02020603050405020304" pitchFamily="18" charset="0"/>
              </a:rPr>
              <a:t>[3] X. Zhang, Z. He, B. Liao, X. Zhang, Z. Cheng, and Y. Lu, “A2RC: An accurate array response control algorithm for pattern synthesis</a:t>
            </a:r>
            <a:r>
              <a:rPr lang="en-US" altLang="zh-CN" sz="1400">
                <a:latin typeface="Times New Roman" panose="02020603050405020304" pitchFamily="18" charset="0"/>
                <a:cs typeface="Times New Roman" panose="02020603050405020304" pitchFamily="18" charset="0"/>
              </a:rPr>
              <a:t>,” IEEE Trans</a:t>
            </a:r>
            <a:r>
              <a:rPr lang="en-US" altLang="zh-CN" sz="1400" dirty="0">
                <a:latin typeface="Times New Roman" panose="02020603050405020304" pitchFamily="18" charset="0"/>
                <a:cs typeface="Times New Roman" panose="02020603050405020304" pitchFamily="18" charset="0"/>
              </a:rPr>
              <a:t>. Signal Process., vol. 65, no. 7, pp. 1810–1824, Apr. 2017.</a:t>
            </a:r>
          </a:p>
          <a:p>
            <a:endParaRPr lang="en-US" altLang="zh-CN" sz="1400" dirty="0">
              <a:latin typeface="Times New Roman" panose="02020603050405020304" pitchFamily="18" charset="0"/>
              <a:cs typeface="Times New Roman" panose="02020603050405020304" pitchFamily="18" charset="0"/>
            </a:endParaRPr>
          </a:p>
          <a:p>
            <a:pPr algn="just"/>
            <a:r>
              <a:rPr lang="en-US" altLang="zh-CN" sz="1400" dirty="0">
                <a:latin typeface="Times New Roman" panose="02020603050405020304" pitchFamily="18" charset="0"/>
                <a:cs typeface="Times New Roman" panose="02020603050405020304" pitchFamily="18" charset="0"/>
              </a:rPr>
              <a:t>[4] </a:t>
            </a:r>
            <a:r>
              <a:rPr lang="en-US" altLang="zh-CN" sz="1400" dirty="0" err="1">
                <a:latin typeface="Times New Roman" panose="02020603050405020304" pitchFamily="18" charset="0"/>
                <a:cs typeface="Times New Roman" panose="02020603050405020304" pitchFamily="18" charset="0"/>
              </a:rPr>
              <a:t>Xuejing</a:t>
            </a:r>
            <a:r>
              <a:rPr lang="en-US" altLang="zh-CN" sz="1400" dirty="0">
                <a:latin typeface="Times New Roman" panose="02020603050405020304" pitchFamily="18" charset="0"/>
                <a:cs typeface="Times New Roman" panose="02020603050405020304" pitchFamily="18" charset="0"/>
              </a:rPr>
              <a:t> Zhang, </a:t>
            </a:r>
            <a:r>
              <a:rPr lang="en-US" altLang="zh-CN" sz="1400" dirty="0" err="1">
                <a:latin typeface="Times New Roman" panose="02020603050405020304" pitchFamily="18" charset="0"/>
                <a:cs typeface="Times New Roman" panose="02020603050405020304" pitchFamily="18" charset="0"/>
              </a:rPr>
              <a:t>Zishu</a:t>
            </a:r>
            <a:r>
              <a:rPr lang="en-US" altLang="zh-CN" sz="1400" dirty="0">
                <a:latin typeface="Times New Roman" panose="02020603050405020304" pitchFamily="18" charset="0"/>
                <a:cs typeface="Times New Roman" panose="02020603050405020304" pitchFamily="18" charset="0"/>
              </a:rPr>
              <a:t> He, Bin Liao, </a:t>
            </a:r>
            <a:r>
              <a:rPr lang="en-US" altLang="zh-CN" sz="1400" dirty="0" err="1">
                <a:latin typeface="Times New Roman" panose="02020603050405020304" pitchFamily="18" charset="0"/>
                <a:cs typeface="Times New Roman" panose="02020603050405020304" pitchFamily="18" charset="0"/>
              </a:rPr>
              <a:t>Xuepan</a:t>
            </a:r>
            <a:r>
              <a:rPr lang="en-US" altLang="zh-CN" sz="1400" dirty="0">
                <a:latin typeface="Times New Roman" panose="02020603050405020304" pitchFamily="18" charset="0"/>
                <a:cs typeface="Times New Roman" panose="02020603050405020304" pitchFamily="18" charset="0"/>
              </a:rPr>
              <a:t> Zhang, and </a:t>
            </a:r>
            <a:r>
              <a:rPr lang="en-US" altLang="zh-CN" sz="1400" dirty="0" err="1">
                <a:latin typeface="Times New Roman" panose="02020603050405020304" pitchFamily="18" charset="0"/>
                <a:cs typeface="Times New Roman" panose="02020603050405020304" pitchFamily="18" charset="0"/>
              </a:rPr>
              <a:t>Weilai</a:t>
            </a:r>
            <a:r>
              <a:rPr lang="en-US" altLang="zh-CN" sz="1400" dirty="0">
                <a:latin typeface="Times New Roman" panose="02020603050405020304" pitchFamily="18" charset="0"/>
                <a:cs typeface="Times New Roman" panose="02020603050405020304" pitchFamily="18" charset="0"/>
              </a:rPr>
              <a:t> Peng, “Pattern synthesis for arbitrary arrays via weight vector orthogonal decomposition,” IEEE Trans. Signal Process., vol. 66, no. 5, pp. 1286–1299, Mar. 2018.</a:t>
            </a:r>
          </a:p>
          <a:p>
            <a:endParaRPr lang="en-US" altLang="zh-CN" sz="1400" dirty="0">
              <a:latin typeface="Times New Roman" panose="02020603050405020304" pitchFamily="18" charset="0"/>
              <a:cs typeface="Times New Roman" panose="02020603050405020304" pitchFamily="18" charset="0"/>
            </a:endParaRPr>
          </a:p>
          <a:p>
            <a:pPr algn="just"/>
            <a:r>
              <a:rPr lang="en-US" altLang="zh-CN" sz="1400" dirty="0">
                <a:latin typeface="Times New Roman" panose="02020603050405020304" pitchFamily="18" charset="0"/>
                <a:cs typeface="Times New Roman" panose="02020603050405020304" pitchFamily="18" charset="0"/>
              </a:rPr>
              <a:t>[5] </a:t>
            </a:r>
            <a:r>
              <a:rPr lang="en-US" altLang="zh-CN" sz="1400" dirty="0" err="1">
                <a:latin typeface="Times New Roman" panose="02020603050405020304" pitchFamily="18" charset="0"/>
                <a:cs typeface="Times New Roman" panose="02020603050405020304" pitchFamily="18" charset="0"/>
              </a:rPr>
              <a:t>Xuejing</a:t>
            </a:r>
            <a:r>
              <a:rPr lang="en-US" altLang="zh-CN" sz="1400" dirty="0">
                <a:latin typeface="Times New Roman" panose="02020603050405020304" pitchFamily="18" charset="0"/>
                <a:cs typeface="Times New Roman" panose="02020603050405020304" pitchFamily="18" charset="0"/>
              </a:rPr>
              <a:t> Zhang, </a:t>
            </a:r>
            <a:r>
              <a:rPr lang="en-US" altLang="zh-CN" sz="1400" dirty="0" err="1">
                <a:latin typeface="Times New Roman" panose="02020603050405020304" pitchFamily="18" charset="0"/>
                <a:cs typeface="Times New Roman" panose="02020603050405020304" pitchFamily="18" charset="0"/>
              </a:rPr>
              <a:t>Zishu</a:t>
            </a:r>
            <a:r>
              <a:rPr lang="en-US" altLang="zh-CN" sz="1400" dirty="0">
                <a:latin typeface="Times New Roman" panose="02020603050405020304" pitchFamily="18" charset="0"/>
                <a:cs typeface="Times New Roman" panose="02020603050405020304" pitchFamily="18" charset="0"/>
              </a:rPr>
              <a:t> He, Xiang-Gen Xia, Bin Liao, </a:t>
            </a:r>
            <a:r>
              <a:rPr lang="en-US" altLang="zh-CN" sz="1400" dirty="0" err="1">
                <a:latin typeface="Times New Roman" panose="02020603050405020304" pitchFamily="18" charset="0"/>
                <a:cs typeface="Times New Roman" panose="02020603050405020304" pitchFamily="18" charset="0"/>
              </a:rPr>
              <a:t>Xuepan</a:t>
            </a:r>
            <a:r>
              <a:rPr lang="en-US" altLang="zh-CN" sz="1400" dirty="0">
                <a:latin typeface="Times New Roman" panose="02020603050405020304" pitchFamily="18" charset="0"/>
                <a:cs typeface="Times New Roman" panose="02020603050405020304" pitchFamily="18" charset="0"/>
              </a:rPr>
              <a:t> Zhang, and Yue Yang, “OPARC: Optimal and precise array response control algorithm—Part I: Fundamentals,” IEEE Trans. Signal Process., vol. 67, no. 3, pp. 652–667, Feb. 2019.</a:t>
            </a:r>
            <a:endParaRPr lang="zh-CN" altLang="en-US" sz="1400" dirty="0">
              <a:latin typeface="Times New Roman" panose="02020603050405020304" pitchFamily="18" charset="0"/>
              <a:cs typeface="Times New Roman" panose="02020603050405020304" pitchFamily="18" charset="0"/>
            </a:endParaRPr>
          </a:p>
        </p:txBody>
      </p:sp>
      <p:sp>
        <p:nvSpPr>
          <p:cNvPr id="7" name="文本占位符 1"/>
          <p:cNvSpPr>
            <a:spLocks noGrp="1"/>
          </p:cNvSpPr>
          <p:nvPr>
            <p:ph type="body" sz="quarter" idx="10"/>
          </p:nvPr>
        </p:nvSpPr>
        <p:spPr>
          <a:xfrm>
            <a:off x="1291933" y="471237"/>
            <a:ext cx="7956670" cy="649287"/>
          </a:xfrm>
        </p:spPr>
        <p:txBody>
          <a:bodyPr/>
          <a:lstStyle/>
          <a:p>
            <a:r>
              <a:rPr lang="en-US" altLang="zh-CN" dirty="0">
                <a:latin typeface="Times New Roman" panose="02020603050405020304" pitchFamily="18" charset="0"/>
                <a:ea typeface="Yu Gothic UI Light" panose="020B0300000000000000" pitchFamily="34" charset="-128"/>
                <a:cs typeface="Times New Roman" panose="02020603050405020304" pitchFamily="18" charset="0"/>
              </a:rPr>
              <a:t>Research</a:t>
            </a:r>
            <a:endParaRPr lang="zh-CN" altLang="en-US" sz="2800" b="0" dirty="0">
              <a:solidFill>
                <a:schemeClr val="accent2"/>
              </a:solidFill>
              <a:latin typeface="Times New Roman" panose="02020603050405020304" pitchFamily="18" charset="0"/>
              <a:ea typeface="Yu Gothic UI Light" panose="020B0300000000000000" pitchFamily="34" charset="-128"/>
              <a:cs typeface="Times New Roman" panose="02020603050405020304" pitchFamily="18" charset="0"/>
            </a:endParaRPr>
          </a:p>
        </p:txBody>
      </p:sp>
    </p:spTree>
    <p:extLst>
      <p:ext uri="{BB962C8B-B14F-4D97-AF65-F5344CB8AC3E}">
        <p14:creationId xmlns:p14="http://schemas.microsoft.com/office/powerpoint/2010/main" val="218731892"/>
      </p:ext>
    </p:extLst>
  </p:cSld>
  <p:clrMapOvr>
    <a:masterClrMapping/>
  </p:clrMapOvr>
</p:sld>
</file>

<file path=ppt/theme/theme1.xml><?xml version="1.0" encoding="utf-8"?>
<a:theme xmlns:a="http://schemas.openxmlformats.org/drawingml/2006/main" name="1_Office 主题">
  <a:themeElements>
    <a:clrScheme name="论文蓝">
      <a:dk1>
        <a:srgbClr val="000000"/>
      </a:dk1>
      <a:lt1>
        <a:srgbClr val="FFFFFF"/>
      </a:lt1>
      <a:dk2>
        <a:srgbClr val="44546A"/>
      </a:dk2>
      <a:lt2>
        <a:srgbClr val="E7E6E6"/>
      </a:lt2>
      <a:accent1>
        <a:srgbClr val="365FAA"/>
      </a:accent1>
      <a:accent2>
        <a:srgbClr val="4472C4"/>
      </a:accent2>
      <a:accent3>
        <a:srgbClr val="A5A5A5"/>
      </a:accent3>
      <a:accent4>
        <a:srgbClr val="FFC000"/>
      </a:accent4>
      <a:accent5>
        <a:srgbClr val="4472C4"/>
      </a:accent5>
      <a:accent6>
        <a:srgbClr val="70AD47"/>
      </a:accent6>
      <a:hlink>
        <a:srgbClr val="0563C1"/>
      </a:hlink>
      <a:folHlink>
        <a:srgbClr val="954F72"/>
      </a:folHlink>
    </a:clrScheme>
    <a:fontScheme name="自定义 2">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13350</TotalTime>
  <Words>856</Words>
  <Application>Microsoft Office PowerPoint</Application>
  <PresentationFormat>A4 纸张(210x297 毫米)</PresentationFormat>
  <Paragraphs>52</Paragraphs>
  <Slides>11</Slides>
  <Notes>0</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11</vt:i4>
      </vt:variant>
    </vt:vector>
  </HeadingPairs>
  <TitlesOfParts>
    <vt:vector size="19" baseType="lpstr">
      <vt:lpstr>等线</vt:lpstr>
      <vt:lpstr>微软雅黑</vt:lpstr>
      <vt:lpstr>Arial</vt:lpstr>
      <vt:lpstr>Calibri</vt:lpstr>
      <vt:lpstr>Times New Roman</vt:lpstr>
      <vt:lpstr>Wingdings</vt:lpstr>
      <vt:lpstr>1_Office 主题</vt:lpstr>
      <vt:lpstr>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www.pptbz.com</dc:creator>
  <cp:lastModifiedBy>晓宇</cp:lastModifiedBy>
  <cp:revision>623</cp:revision>
  <cp:lastPrinted>2018-05-08T03:14:27Z</cp:lastPrinted>
  <dcterms:created xsi:type="dcterms:W3CDTF">2015-04-19T07:39:12Z</dcterms:created>
  <dcterms:modified xsi:type="dcterms:W3CDTF">2021-06-24T03:26:52Z</dcterms:modified>
</cp:coreProperties>
</file>