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1"/>
  </p:sldMasterIdLst>
  <p:notesMasterIdLst>
    <p:notesMasterId r:id="rId31"/>
  </p:notesMasterIdLst>
  <p:sldIdLst>
    <p:sldId id="257" r:id="rId2"/>
    <p:sldId id="258" r:id="rId3"/>
    <p:sldId id="285" r:id="rId4"/>
    <p:sldId id="284" r:id="rId5"/>
    <p:sldId id="287" r:id="rId6"/>
    <p:sldId id="269" r:id="rId7"/>
    <p:sldId id="260" r:id="rId8"/>
    <p:sldId id="286" r:id="rId9"/>
    <p:sldId id="264" r:id="rId10"/>
    <p:sldId id="313" r:id="rId11"/>
    <p:sldId id="314" r:id="rId12"/>
    <p:sldId id="315" r:id="rId13"/>
    <p:sldId id="317" r:id="rId14"/>
    <p:sldId id="272" r:id="rId15"/>
    <p:sldId id="308" r:id="rId16"/>
    <p:sldId id="276" r:id="rId17"/>
    <p:sldId id="296" r:id="rId18"/>
    <p:sldId id="297" r:id="rId19"/>
    <p:sldId id="318" r:id="rId20"/>
    <p:sldId id="320" r:id="rId21"/>
    <p:sldId id="293" r:id="rId22"/>
    <p:sldId id="321" r:id="rId23"/>
    <p:sldId id="309" r:id="rId24"/>
    <p:sldId id="310" r:id="rId25"/>
    <p:sldId id="311" r:id="rId26"/>
    <p:sldId id="312" r:id="rId27"/>
    <p:sldId id="323" r:id="rId28"/>
    <p:sldId id="324" r:id="rId29"/>
    <p:sldId id="32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tha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323" autoAdjust="0"/>
  </p:normalViewPr>
  <p:slideViewPr>
    <p:cSldViewPr>
      <p:cViewPr varScale="1">
        <p:scale>
          <a:sx n="73" d="100"/>
          <a:sy n="73" d="100"/>
        </p:scale>
        <p:origin x="166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A6247-84BC-499E-BF82-7FFF1DFDD5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7927AA-B31A-40AB-8DDF-D009EE52E882}">
      <dgm:prSet custT="1"/>
      <dgm:spPr/>
      <dgm:t>
        <a:bodyPr/>
        <a:lstStyle/>
        <a:p>
          <a:pPr rtl="0"/>
          <a:r>
            <a:rPr kumimoji="0" lang="en-US" sz="3600" b="0" kern="1200" dirty="0" smtClean="0">
              <a:ln>
                <a:noFill/>
              </a:ln>
              <a:solidFill>
                <a:srgbClr val="002060"/>
              </a:solidFill>
              <a:effectLst/>
              <a:latin typeface="+mj-lt"/>
              <a:ea typeface="+mj-ea"/>
              <a:cs typeface="+mj-cs"/>
            </a:rPr>
            <a:t>Two </a:t>
          </a:r>
          <a:r>
            <a:rPr kumimoji="0" lang="en-US" sz="3600" b="0" kern="1200" smtClean="0">
              <a:ln>
                <a:noFill/>
              </a:ln>
              <a:solidFill>
                <a:srgbClr val="002060"/>
              </a:solidFill>
              <a:effectLst/>
              <a:latin typeface="+mj-lt"/>
              <a:ea typeface="+mj-ea"/>
              <a:cs typeface="+mj-cs"/>
            </a:rPr>
            <a:t>Ways for </a:t>
          </a:r>
          <a:r>
            <a:rPr kumimoji="0" lang="en-US" sz="3600" b="0" kern="1200" dirty="0" smtClean="0">
              <a:ln>
                <a:noFill/>
              </a:ln>
              <a:solidFill>
                <a:srgbClr val="002060"/>
              </a:solidFill>
              <a:effectLst/>
              <a:latin typeface="+mj-lt"/>
              <a:ea typeface="+mj-ea"/>
              <a:cs typeface="+mj-cs"/>
            </a:rPr>
            <a:t>Getting These Signals</a:t>
          </a:r>
          <a:endParaRPr kumimoji="0" lang="en-US" sz="3600" b="0" kern="1200" dirty="0">
            <a:ln>
              <a:noFill/>
            </a:ln>
            <a:solidFill>
              <a:srgbClr val="002060"/>
            </a:solidFill>
            <a:effectLst/>
            <a:latin typeface="+mj-lt"/>
            <a:ea typeface="+mj-ea"/>
            <a:cs typeface="+mj-cs"/>
          </a:endParaRPr>
        </a:p>
      </dgm:t>
    </dgm:pt>
    <dgm:pt modelId="{4298F000-1672-4A3D-BD13-325C0D9E7EC0}" type="parTrans" cxnId="{8317FE88-4837-4FDA-8A91-2ACD120520D1}">
      <dgm:prSet/>
      <dgm:spPr/>
      <dgm:t>
        <a:bodyPr/>
        <a:lstStyle/>
        <a:p>
          <a:endParaRPr lang="en-US"/>
        </a:p>
      </dgm:t>
    </dgm:pt>
    <dgm:pt modelId="{2A96B4C7-EFF9-4F91-B693-34FFA08B7C5C}" type="sibTrans" cxnId="{8317FE88-4837-4FDA-8A91-2ACD120520D1}">
      <dgm:prSet/>
      <dgm:spPr/>
      <dgm:t>
        <a:bodyPr/>
        <a:lstStyle/>
        <a:p>
          <a:endParaRPr lang="en-US"/>
        </a:p>
      </dgm:t>
    </dgm:pt>
    <dgm:pt modelId="{7F62A424-13A1-492D-9C9A-4FECD5D9AD89}">
      <dgm:prSet custT="1"/>
      <dgm:spPr/>
      <dgm:t>
        <a:bodyPr/>
        <a:lstStyle/>
        <a:p>
          <a:pPr defTabSz="1155700" rtl="0"/>
          <a:r>
            <a:rPr kumimoji="0" lang="en-US" sz="2400" kern="1200" dirty="0" smtClean="0">
              <a:solidFill>
                <a:schemeClr val="tx1"/>
              </a:solidFill>
              <a:latin typeface="+mj-lt"/>
              <a:ea typeface="+mn-ea"/>
              <a:cs typeface="Times New Roman" pitchFamily="18" charset="0"/>
            </a:rPr>
            <a:t>Ready made machine for recording the </a:t>
          </a:r>
          <a:r>
            <a:rPr kumimoji="0" lang="en-US" sz="2400" kern="1200" dirty="0" err="1" smtClean="0">
              <a:solidFill>
                <a:schemeClr val="tx1"/>
              </a:solidFill>
              <a:latin typeface="+mj-lt"/>
              <a:ea typeface="+mn-ea"/>
              <a:cs typeface="Times New Roman" pitchFamily="18" charset="0"/>
            </a:rPr>
            <a:t>biosignal</a:t>
          </a:r>
          <a:r>
            <a:rPr kumimoji="0" lang="en-US" sz="2400" kern="1200" dirty="0" smtClean="0">
              <a:solidFill>
                <a:schemeClr val="tx1"/>
              </a:solidFill>
              <a:latin typeface="+mj-lt"/>
              <a:ea typeface="+mn-ea"/>
              <a:cs typeface="Times New Roman" pitchFamily="18" charset="0"/>
            </a:rPr>
            <a:t>                                                                                          </a:t>
          </a:r>
          <a:r>
            <a:rPr lang="en-US" sz="2800" kern="1200" dirty="0" smtClean="0">
              <a:latin typeface="+mj-lt"/>
            </a:rPr>
            <a:t>	</a:t>
          </a:r>
          <a:r>
            <a:rPr kumimoji="0" lang="en-US" sz="2000" kern="1200" dirty="0" err="1" smtClean="0">
              <a:solidFill>
                <a:schemeClr val="tx1"/>
              </a:solidFill>
              <a:latin typeface="+mj-lt"/>
              <a:ea typeface="+mn-ea"/>
              <a:cs typeface="Times New Roman" pitchFamily="18" charset="0"/>
            </a:rPr>
            <a:t>NeuroSky</a:t>
          </a:r>
          <a:r>
            <a:rPr kumimoji="0" lang="en-US" sz="2000" kern="1200" dirty="0" smtClean="0">
              <a:solidFill>
                <a:schemeClr val="tx1"/>
              </a:solidFill>
              <a:latin typeface="+mj-lt"/>
              <a:ea typeface="+mn-ea"/>
              <a:cs typeface="Times New Roman" pitchFamily="18" charset="0"/>
            </a:rPr>
            <a:t> </a:t>
          </a:r>
          <a:r>
            <a:rPr lang="en-US" sz="2800" kern="1200" dirty="0" smtClean="0">
              <a:latin typeface="+mj-lt"/>
            </a:rPr>
            <a:t>                                                              	</a:t>
          </a:r>
          <a:r>
            <a:rPr lang="en-US" sz="2000" kern="1200" dirty="0" smtClean="0">
              <a:latin typeface="+mj-lt"/>
            </a:rPr>
            <a:t>E-motive -</a:t>
          </a:r>
          <a:r>
            <a:rPr lang="en-US" sz="2000" kern="1200" dirty="0" err="1" smtClean="0">
              <a:latin typeface="+mj-lt"/>
            </a:rPr>
            <a:t>EPoc</a:t>
          </a:r>
          <a:r>
            <a:rPr lang="en-US" sz="2800" kern="1200" dirty="0" smtClean="0">
              <a:latin typeface="+mj-lt"/>
            </a:rPr>
            <a:t>                                                   	</a:t>
          </a:r>
          <a:r>
            <a:rPr lang="en-US" sz="2000" kern="1200" dirty="0" smtClean="0">
              <a:solidFill>
                <a:srgbClr val="002060"/>
              </a:solidFill>
              <a:latin typeface="+mj-lt"/>
            </a:rPr>
            <a:t>Brainsense</a:t>
          </a:r>
          <a:r>
            <a:rPr lang="en-US" sz="2400" kern="1200" dirty="0" smtClean="0">
              <a:solidFill>
                <a:srgbClr val="002060"/>
              </a:solidFill>
            </a:rPr>
            <a:t> </a:t>
          </a:r>
          <a:endParaRPr lang="en-US" sz="2400" kern="1200" dirty="0">
            <a:solidFill>
              <a:srgbClr val="002060"/>
            </a:solidFill>
          </a:endParaRPr>
        </a:p>
      </dgm:t>
    </dgm:pt>
    <dgm:pt modelId="{CAE20759-CE8A-446E-A469-3BC7E77B8276}" type="sibTrans" cxnId="{2C0BDC4E-F4B0-4EA3-954E-667773E722EA}">
      <dgm:prSet/>
      <dgm:spPr/>
      <dgm:t>
        <a:bodyPr/>
        <a:lstStyle/>
        <a:p>
          <a:endParaRPr lang="en-US"/>
        </a:p>
      </dgm:t>
    </dgm:pt>
    <dgm:pt modelId="{960C128B-63B0-44AD-8B90-6ADE1A09EC02}" type="parTrans" cxnId="{2C0BDC4E-F4B0-4EA3-954E-667773E722EA}">
      <dgm:prSet/>
      <dgm:spPr/>
      <dgm:t>
        <a:bodyPr/>
        <a:lstStyle/>
        <a:p>
          <a:endParaRPr lang="en-US"/>
        </a:p>
      </dgm:t>
    </dgm:pt>
    <dgm:pt modelId="{5BDC8C43-0C9E-4EC5-9E86-77F5D862D069}">
      <dgm:prSet custT="1"/>
      <dgm:spPr/>
      <dgm:t>
        <a:bodyPr/>
        <a:lstStyle/>
        <a:p>
          <a:pPr defTabSz="179388" rtl="0"/>
          <a:r>
            <a:rPr lang="en-US" sz="2400" kern="1200" dirty="0" smtClean="0">
              <a:latin typeface="+mj-lt"/>
            </a:rPr>
            <a:t>Make the whole circuit which </a:t>
          </a:r>
          <a:r>
            <a:rPr lang="en-US" sz="2400" kern="1200" dirty="0" smtClean="0">
              <a:latin typeface="+mj-lt"/>
            </a:rPr>
            <a:t>include A/D convertor</a:t>
          </a:r>
          <a:r>
            <a:rPr lang="en-US" sz="2400" kern="1200" dirty="0" smtClean="0">
              <a:latin typeface="+mj-lt"/>
            </a:rPr>
            <a:t>	</a:t>
          </a:r>
          <a:r>
            <a:rPr lang="en-US" sz="2400" kern="1200" dirty="0" smtClean="0">
              <a:latin typeface="+mj-lt"/>
            </a:rPr>
            <a:t>,	Low noise amplifier and various Filters</a:t>
          </a:r>
          <a:endParaRPr lang="en-US" sz="2400" kern="1200" dirty="0">
            <a:latin typeface="+mj-lt"/>
          </a:endParaRPr>
        </a:p>
      </dgm:t>
    </dgm:pt>
    <dgm:pt modelId="{DAD090AD-EC74-4E6D-8992-BF7D929AE1D2}" type="parTrans" cxnId="{1910F704-7DF5-4DBB-B5B6-11CAC2B05B15}">
      <dgm:prSet/>
      <dgm:spPr/>
      <dgm:t>
        <a:bodyPr/>
        <a:lstStyle/>
        <a:p>
          <a:endParaRPr lang="en-US"/>
        </a:p>
      </dgm:t>
    </dgm:pt>
    <dgm:pt modelId="{C0900EFA-22EE-4DC7-88CF-C6C4681A01F3}" type="sibTrans" cxnId="{1910F704-7DF5-4DBB-B5B6-11CAC2B05B15}">
      <dgm:prSet/>
      <dgm:spPr/>
      <dgm:t>
        <a:bodyPr/>
        <a:lstStyle/>
        <a:p>
          <a:endParaRPr lang="en-US"/>
        </a:p>
      </dgm:t>
    </dgm:pt>
    <dgm:pt modelId="{A123B5C1-205F-4432-A642-39E7F3375A8F}" type="pres">
      <dgm:prSet presAssocID="{49BA6247-84BC-499E-BF82-7FFF1DFDD5BB}" presName="Name0" presStyleCnt="0">
        <dgm:presLayoutVars>
          <dgm:dir/>
          <dgm:animLvl val="lvl"/>
          <dgm:resizeHandles val="exact"/>
        </dgm:presLayoutVars>
      </dgm:prSet>
      <dgm:spPr/>
      <dgm:t>
        <a:bodyPr/>
        <a:lstStyle/>
        <a:p>
          <a:endParaRPr lang="en-US"/>
        </a:p>
      </dgm:t>
    </dgm:pt>
    <dgm:pt modelId="{B62579AD-D7A9-4F35-B094-B537EBAFFC64}" type="pres">
      <dgm:prSet presAssocID="{757927AA-B31A-40AB-8DDF-D009EE52E882}" presName="composite" presStyleCnt="0"/>
      <dgm:spPr/>
    </dgm:pt>
    <dgm:pt modelId="{08967639-7053-48D5-AA40-7754F594CF57}" type="pres">
      <dgm:prSet presAssocID="{757927AA-B31A-40AB-8DDF-D009EE52E882}" presName="parTx" presStyleLbl="alignNode1" presStyleIdx="0" presStyleCnt="1" custScaleY="100000" custLinFactNeighborX="279" custLinFactNeighborY="-26344">
        <dgm:presLayoutVars>
          <dgm:chMax val="0"/>
          <dgm:chPref val="0"/>
          <dgm:bulletEnabled val="1"/>
        </dgm:presLayoutVars>
      </dgm:prSet>
      <dgm:spPr/>
      <dgm:t>
        <a:bodyPr/>
        <a:lstStyle/>
        <a:p>
          <a:endParaRPr lang="en-US"/>
        </a:p>
      </dgm:t>
    </dgm:pt>
    <dgm:pt modelId="{DB60970C-0A7F-449A-BFB9-12A5ED075993}" type="pres">
      <dgm:prSet presAssocID="{757927AA-B31A-40AB-8DDF-D009EE52E882}" presName="desTx" presStyleLbl="alignAccFollowNode1" presStyleIdx="0" presStyleCnt="1">
        <dgm:presLayoutVars>
          <dgm:bulletEnabled val="1"/>
        </dgm:presLayoutVars>
      </dgm:prSet>
      <dgm:spPr/>
      <dgm:t>
        <a:bodyPr/>
        <a:lstStyle/>
        <a:p>
          <a:endParaRPr lang="en-US"/>
        </a:p>
      </dgm:t>
    </dgm:pt>
  </dgm:ptLst>
  <dgm:cxnLst>
    <dgm:cxn modelId="{FFFAF9FC-36A8-4FFA-B7B8-04CE3A4FFA13}" type="presOf" srcId="{5BDC8C43-0C9E-4EC5-9E86-77F5D862D069}" destId="{DB60970C-0A7F-449A-BFB9-12A5ED075993}" srcOrd="0" destOrd="0" presId="urn:microsoft.com/office/officeart/2005/8/layout/hList1"/>
    <dgm:cxn modelId="{2C0BDC4E-F4B0-4EA3-954E-667773E722EA}" srcId="{757927AA-B31A-40AB-8DDF-D009EE52E882}" destId="{7F62A424-13A1-492D-9C9A-4FECD5D9AD89}" srcOrd="1" destOrd="0" parTransId="{960C128B-63B0-44AD-8B90-6ADE1A09EC02}" sibTransId="{CAE20759-CE8A-446E-A469-3BC7E77B8276}"/>
    <dgm:cxn modelId="{3E15C52E-8746-4366-A5C9-C98584107662}" type="presOf" srcId="{7F62A424-13A1-492D-9C9A-4FECD5D9AD89}" destId="{DB60970C-0A7F-449A-BFB9-12A5ED075993}" srcOrd="0" destOrd="1" presId="urn:microsoft.com/office/officeart/2005/8/layout/hList1"/>
    <dgm:cxn modelId="{8317FE88-4837-4FDA-8A91-2ACD120520D1}" srcId="{49BA6247-84BC-499E-BF82-7FFF1DFDD5BB}" destId="{757927AA-B31A-40AB-8DDF-D009EE52E882}" srcOrd="0" destOrd="0" parTransId="{4298F000-1672-4A3D-BD13-325C0D9E7EC0}" sibTransId="{2A96B4C7-EFF9-4F91-B693-34FFA08B7C5C}"/>
    <dgm:cxn modelId="{2A7AAE3F-FFD8-4A83-B832-F4B684F6DDE4}" type="presOf" srcId="{757927AA-B31A-40AB-8DDF-D009EE52E882}" destId="{08967639-7053-48D5-AA40-7754F594CF57}" srcOrd="0" destOrd="0" presId="urn:microsoft.com/office/officeart/2005/8/layout/hList1"/>
    <dgm:cxn modelId="{D223387E-6CDA-45E9-A798-9F86DE1659A5}" type="presOf" srcId="{49BA6247-84BC-499E-BF82-7FFF1DFDD5BB}" destId="{A123B5C1-205F-4432-A642-39E7F3375A8F}" srcOrd="0" destOrd="0" presId="urn:microsoft.com/office/officeart/2005/8/layout/hList1"/>
    <dgm:cxn modelId="{1910F704-7DF5-4DBB-B5B6-11CAC2B05B15}" srcId="{757927AA-B31A-40AB-8DDF-D009EE52E882}" destId="{5BDC8C43-0C9E-4EC5-9E86-77F5D862D069}" srcOrd="0" destOrd="0" parTransId="{DAD090AD-EC74-4E6D-8992-BF7D929AE1D2}" sibTransId="{C0900EFA-22EE-4DC7-88CF-C6C4681A01F3}"/>
    <dgm:cxn modelId="{8313BF66-7191-45D5-AD79-EB2B19B72E29}" type="presParOf" srcId="{A123B5C1-205F-4432-A642-39E7F3375A8F}" destId="{B62579AD-D7A9-4F35-B094-B537EBAFFC64}" srcOrd="0" destOrd="0" presId="urn:microsoft.com/office/officeart/2005/8/layout/hList1"/>
    <dgm:cxn modelId="{9DECD638-A98A-44AE-828E-E042A4538198}" type="presParOf" srcId="{B62579AD-D7A9-4F35-B094-B537EBAFFC64}" destId="{08967639-7053-48D5-AA40-7754F594CF57}" srcOrd="0" destOrd="0" presId="urn:microsoft.com/office/officeart/2005/8/layout/hList1"/>
    <dgm:cxn modelId="{A8430FE4-DD88-4314-A45F-C2C3C291440D}" type="presParOf" srcId="{B62579AD-D7A9-4F35-B094-B537EBAFFC64}" destId="{DB60970C-0A7F-449A-BFB9-12A5ED0759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67639-7053-48D5-AA40-7754F594CF57}">
      <dsp:nvSpPr>
        <dsp:cNvPr id="0" name=""/>
        <dsp:cNvSpPr/>
      </dsp:nvSpPr>
      <dsp:spPr>
        <a:xfrm>
          <a:off x="0" y="0"/>
          <a:ext cx="8265196" cy="18432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kumimoji="0" lang="en-US" sz="3600" b="0" kern="1200" dirty="0" smtClean="0">
              <a:ln>
                <a:noFill/>
              </a:ln>
              <a:solidFill>
                <a:srgbClr val="002060"/>
              </a:solidFill>
              <a:effectLst/>
              <a:latin typeface="+mj-lt"/>
              <a:ea typeface="+mj-ea"/>
              <a:cs typeface="+mj-cs"/>
            </a:rPr>
            <a:t>Two </a:t>
          </a:r>
          <a:r>
            <a:rPr kumimoji="0" lang="en-US" sz="3600" b="0" kern="1200" smtClean="0">
              <a:ln>
                <a:noFill/>
              </a:ln>
              <a:solidFill>
                <a:srgbClr val="002060"/>
              </a:solidFill>
              <a:effectLst/>
              <a:latin typeface="+mj-lt"/>
              <a:ea typeface="+mj-ea"/>
              <a:cs typeface="+mj-cs"/>
            </a:rPr>
            <a:t>Ways for </a:t>
          </a:r>
          <a:r>
            <a:rPr kumimoji="0" lang="en-US" sz="3600" b="0" kern="1200" dirty="0" smtClean="0">
              <a:ln>
                <a:noFill/>
              </a:ln>
              <a:solidFill>
                <a:srgbClr val="002060"/>
              </a:solidFill>
              <a:effectLst/>
              <a:latin typeface="+mj-lt"/>
              <a:ea typeface="+mj-ea"/>
              <a:cs typeface="+mj-cs"/>
            </a:rPr>
            <a:t>Getting These Signals</a:t>
          </a:r>
          <a:endParaRPr kumimoji="0" lang="en-US" sz="3600" b="0" kern="1200" dirty="0">
            <a:ln>
              <a:noFill/>
            </a:ln>
            <a:solidFill>
              <a:srgbClr val="002060"/>
            </a:solidFill>
            <a:effectLst/>
            <a:latin typeface="+mj-lt"/>
            <a:ea typeface="+mj-ea"/>
            <a:cs typeface="+mj-cs"/>
          </a:endParaRPr>
        </a:p>
      </dsp:txBody>
      <dsp:txXfrm>
        <a:off x="0" y="0"/>
        <a:ext cx="8265196" cy="1843200"/>
      </dsp:txXfrm>
    </dsp:sp>
    <dsp:sp modelId="{DB60970C-0A7F-449A-BFB9-12A5ED075993}">
      <dsp:nvSpPr>
        <dsp:cNvPr id="0" name=""/>
        <dsp:cNvSpPr/>
      </dsp:nvSpPr>
      <dsp:spPr>
        <a:xfrm>
          <a:off x="0" y="1878360"/>
          <a:ext cx="8265196" cy="281088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79388" rtl="0">
            <a:lnSpc>
              <a:spcPct val="90000"/>
            </a:lnSpc>
            <a:spcBef>
              <a:spcPct val="0"/>
            </a:spcBef>
            <a:spcAft>
              <a:spcPct val="15000"/>
            </a:spcAft>
            <a:buChar char="••"/>
          </a:pPr>
          <a:r>
            <a:rPr lang="en-US" sz="2400" kern="1200" dirty="0" smtClean="0">
              <a:latin typeface="+mj-lt"/>
            </a:rPr>
            <a:t>Make the whole circuit which </a:t>
          </a:r>
          <a:r>
            <a:rPr lang="en-US" sz="2400" kern="1200" dirty="0" smtClean="0">
              <a:latin typeface="+mj-lt"/>
            </a:rPr>
            <a:t>include A/D convertor</a:t>
          </a:r>
          <a:r>
            <a:rPr lang="en-US" sz="2400" kern="1200" dirty="0" smtClean="0">
              <a:latin typeface="+mj-lt"/>
            </a:rPr>
            <a:t>	</a:t>
          </a:r>
          <a:r>
            <a:rPr lang="en-US" sz="2400" kern="1200" dirty="0" smtClean="0">
              <a:latin typeface="+mj-lt"/>
            </a:rPr>
            <a:t>,	Low noise amplifier and various Filters</a:t>
          </a:r>
          <a:endParaRPr lang="en-US" sz="2400" kern="1200" dirty="0">
            <a:latin typeface="+mj-lt"/>
          </a:endParaRPr>
        </a:p>
        <a:p>
          <a:pPr marL="228600" lvl="1" indent="-228600" algn="l" defTabSz="1155700" rtl="0">
            <a:lnSpc>
              <a:spcPct val="90000"/>
            </a:lnSpc>
            <a:spcBef>
              <a:spcPct val="0"/>
            </a:spcBef>
            <a:spcAft>
              <a:spcPct val="15000"/>
            </a:spcAft>
            <a:buChar char="••"/>
          </a:pPr>
          <a:r>
            <a:rPr kumimoji="0" lang="en-US" sz="2400" kern="1200" dirty="0" smtClean="0">
              <a:solidFill>
                <a:schemeClr val="tx1"/>
              </a:solidFill>
              <a:latin typeface="+mj-lt"/>
              <a:ea typeface="+mn-ea"/>
              <a:cs typeface="Times New Roman" pitchFamily="18" charset="0"/>
            </a:rPr>
            <a:t>Ready made machine for recording the </a:t>
          </a:r>
          <a:r>
            <a:rPr kumimoji="0" lang="en-US" sz="2400" kern="1200" dirty="0" err="1" smtClean="0">
              <a:solidFill>
                <a:schemeClr val="tx1"/>
              </a:solidFill>
              <a:latin typeface="+mj-lt"/>
              <a:ea typeface="+mn-ea"/>
              <a:cs typeface="Times New Roman" pitchFamily="18" charset="0"/>
            </a:rPr>
            <a:t>biosignal</a:t>
          </a:r>
          <a:r>
            <a:rPr kumimoji="0" lang="en-US" sz="2400" kern="1200" dirty="0" smtClean="0">
              <a:solidFill>
                <a:schemeClr val="tx1"/>
              </a:solidFill>
              <a:latin typeface="+mj-lt"/>
              <a:ea typeface="+mn-ea"/>
              <a:cs typeface="Times New Roman" pitchFamily="18" charset="0"/>
            </a:rPr>
            <a:t>                                                                                          </a:t>
          </a:r>
          <a:r>
            <a:rPr lang="en-US" sz="2800" kern="1200" dirty="0" smtClean="0">
              <a:latin typeface="+mj-lt"/>
            </a:rPr>
            <a:t>	</a:t>
          </a:r>
          <a:r>
            <a:rPr kumimoji="0" lang="en-US" sz="2000" kern="1200" dirty="0" err="1" smtClean="0">
              <a:solidFill>
                <a:schemeClr val="tx1"/>
              </a:solidFill>
              <a:latin typeface="+mj-lt"/>
              <a:ea typeface="+mn-ea"/>
              <a:cs typeface="Times New Roman" pitchFamily="18" charset="0"/>
            </a:rPr>
            <a:t>NeuroSky</a:t>
          </a:r>
          <a:r>
            <a:rPr kumimoji="0" lang="en-US" sz="2000" kern="1200" dirty="0" smtClean="0">
              <a:solidFill>
                <a:schemeClr val="tx1"/>
              </a:solidFill>
              <a:latin typeface="+mj-lt"/>
              <a:ea typeface="+mn-ea"/>
              <a:cs typeface="Times New Roman" pitchFamily="18" charset="0"/>
            </a:rPr>
            <a:t> </a:t>
          </a:r>
          <a:r>
            <a:rPr lang="en-US" sz="2800" kern="1200" dirty="0" smtClean="0">
              <a:latin typeface="+mj-lt"/>
            </a:rPr>
            <a:t>                                                              	</a:t>
          </a:r>
          <a:r>
            <a:rPr lang="en-US" sz="2000" kern="1200" dirty="0" smtClean="0">
              <a:latin typeface="+mj-lt"/>
            </a:rPr>
            <a:t>E-motive -</a:t>
          </a:r>
          <a:r>
            <a:rPr lang="en-US" sz="2000" kern="1200" dirty="0" err="1" smtClean="0">
              <a:latin typeface="+mj-lt"/>
            </a:rPr>
            <a:t>EPoc</a:t>
          </a:r>
          <a:r>
            <a:rPr lang="en-US" sz="2800" kern="1200" dirty="0" smtClean="0">
              <a:latin typeface="+mj-lt"/>
            </a:rPr>
            <a:t>                                                   	</a:t>
          </a:r>
          <a:r>
            <a:rPr lang="en-US" sz="2000" kern="1200" dirty="0" smtClean="0">
              <a:solidFill>
                <a:srgbClr val="002060"/>
              </a:solidFill>
              <a:latin typeface="+mj-lt"/>
            </a:rPr>
            <a:t>Brainsense</a:t>
          </a:r>
          <a:r>
            <a:rPr lang="en-US" sz="2400" kern="1200" dirty="0" smtClean="0">
              <a:solidFill>
                <a:srgbClr val="002060"/>
              </a:solidFill>
            </a:rPr>
            <a:t> </a:t>
          </a:r>
          <a:endParaRPr lang="en-US" sz="2400" kern="1200" dirty="0">
            <a:solidFill>
              <a:srgbClr val="002060"/>
            </a:solidFill>
          </a:endParaRPr>
        </a:p>
      </dsp:txBody>
      <dsp:txXfrm>
        <a:off x="0" y="1878360"/>
        <a:ext cx="8265196"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D9CCE-5AE4-4E2E-B114-6D09CEEDBA00}" type="datetimeFigureOut">
              <a:rPr lang="en-US" smtClean="0"/>
              <a:t>8/26/2016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0D3F3-F910-49AD-82BA-06E603E522F2}" type="slidenum">
              <a:rPr lang="en-US" smtClean="0"/>
              <a:t>‹#›</a:t>
            </a:fld>
            <a:endParaRPr lang="en-US"/>
          </a:p>
        </p:txBody>
      </p:sp>
    </p:spTree>
    <p:extLst>
      <p:ext uri="{BB962C8B-B14F-4D97-AF65-F5344CB8AC3E}">
        <p14:creationId xmlns:p14="http://schemas.microsoft.com/office/powerpoint/2010/main" val="347471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0D3F3-F910-49AD-82BA-06E603E522F2}" type="slidenum">
              <a:rPr lang="en-US" smtClean="0"/>
              <a:t>1</a:t>
            </a:fld>
            <a:endParaRPr lang="en-US"/>
          </a:p>
        </p:txBody>
      </p:sp>
    </p:spTree>
    <p:extLst>
      <p:ext uri="{BB962C8B-B14F-4D97-AF65-F5344CB8AC3E}">
        <p14:creationId xmlns:p14="http://schemas.microsoft.com/office/powerpoint/2010/main" val="379327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buClr>
                    <a:schemeClr val="tx1"/>
                  </a:buClr>
                  <a:buFont typeface="Wingdings" pitchFamily="2" charset="2"/>
                  <a:buChar char="Ø"/>
                </a:pPr>
                <a:r>
                  <a:rPr lang="en-US" sz="1200" dirty="0" smtClean="0">
                    <a:solidFill>
                      <a:srgbClr val="002060"/>
                    </a:solidFill>
                  </a:rPr>
                  <a:t>Electroencephalogram (EEG) </a:t>
                </a:r>
                <a:endParaRPr lang="en-US" dirty="0" smtClean="0">
                  <a:solidFill>
                    <a:schemeClr val="tx1"/>
                  </a:solidFill>
                  <a:latin typeface="Times New Roman" pitchFamily="18" charset="0"/>
                  <a:cs typeface="Times New Roman" pitchFamily="18" charset="0"/>
                </a:endParaRP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Electroencephalogram (EEG) is for record the electrical activity of human brain.</a:t>
                </a: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Electrical impulses generated by nerve firing in the brain can be measured by electrode placed on the scalp.</a:t>
                </a: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Our </a:t>
                </a:r>
                <a:r>
                  <a:rPr lang="en-US" dirty="0">
                    <a:solidFill>
                      <a:schemeClr val="tx1"/>
                    </a:solidFill>
                    <a:latin typeface="Times New Roman" pitchFamily="18" charset="0"/>
                    <a:cs typeface="Times New Roman" pitchFamily="18" charset="0"/>
                  </a:rPr>
                  <a:t>brain cells communicate via electrical impulses and are active all the time, even when </a:t>
                </a:r>
                <a:r>
                  <a:rPr lang="en-US" dirty="0" smtClean="0">
                    <a:solidFill>
                      <a:schemeClr val="tx1"/>
                    </a:solidFill>
                    <a:latin typeface="Times New Roman" pitchFamily="18" charset="0"/>
                    <a:cs typeface="Times New Roman" pitchFamily="18" charset="0"/>
                  </a:rPr>
                  <a:t>we are asleep</a:t>
                </a:r>
                <a:r>
                  <a:rPr lang="en-US" dirty="0">
                    <a:solidFill>
                      <a:schemeClr val="tx1"/>
                    </a:solidFill>
                    <a:latin typeface="Times New Roman" pitchFamily="18" charset="0"/>
                    <a:cs typeface="Times New Roman" pitchFamily="18" charset="0"/>
                  </a:rPr>
                  <a:t>.</a:t>
                </a: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EEG signal quite small : Micro volt (</a:t>
                </a:r>
                <a14:m>
                  <m:oMath xmlns:m="http://schemas.openxmlformats.org/officeDocument/2006/math">
                    <m:r>
                      <a:rPr lang="en-US" b="0" i="1" smtClean="0">
                        <a:solidFill>
                          <a:schemeClr val="tx1"/>
                        </a:solidFill>
                        <a:latin typeface="Cambria Math"/>
                        <a:ea typeface="Cambria Math"/>
                      </a:rPr>
                      <m:t>𝜇</m:t>
                    </m:r>
                    <m:r>
                      <a:rPr lang="en-US" b="0" i="1" smtClean="0">
                        <a:solidFill>
                          <a:schemeClr val="tx1"/>
                        </a:solidFill>
                        <a:latin typeface="Cambria Math"/>
                        <a:ea typeface="Cambria Math"/>
                      </a:rPr>
                      <m:t>𝑉</m:t>
                    </m:r>
                  </m:oMath>
                </a14:m>
                <a:r>
                  <a:rPr lang="en-US" dirty="0" smtClean="0">
                    <a:solidFill>
                      <a:schemeClr val="tx1"/>
                    </a:solidFill>
                    <a:latin typeface="Times New Roman" pitchFamily="18" charset="0"/>
                    <a:cs typeface="Times New Roman" pitchFamily="18" charset="0"/>
                  </a:rPr>
                  <a:t>) </a:t>
                </a:r>
              </a:p>
              <a:p>
                <a:pPr marL="0" indent="0">
                  <a:buClr>
                    <a:schemeClr val="tx1"/>
                  </a:buCl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And Frequency up to approximately  30 Hz </a:t>
                </a:r>
              </a:p>
              <a:p>
                <a:endParaRPr lang="en-US" dirty="0"/>
              </a:p>
            </p:txBody>
          </p:sp>
        </mc:Choice>
        <mc:Fallback xmlns="">
          <p:sp>
            <p:nvSpPr>
              <p:cNvPr id="3" name="Notes Placeholder 2"/>
              <p:cNvSpPr>
                <a:spLocks noGrp="1"/>
              </p:cNvSpPr>
              <p:nvPr>
                <p:ph type="body" idx="1"/>
              </p:nvPr>
            </p:nvSpPr>
            <p:spPr/>
            <p:txBody>
              <a:bodyPr/>
              <a:lstStyle/>
              <a:p>
                <a:pPr>
                  <a:buClr>
                    <a:schemeClr val="tx1"/>
                  </a:buClr>
                  <a:buFont typeface="Wingdings" pitchFamily="2" charset="2"/>
                  <a:buChar char="Ø"/>
                </a:pPr>
                <a:r>
                  <a:rPr lang="en-US" sz="1200" dirty="0" smtClean="0">
                    <a:solidFill>
                      <a:srgbClr val="002060"/>
                    </a:solidFill>
                  </a:rPr>
                  <a:t>Electroencephalogram (EEG) </a:t>
                </a:r>
                <a:endParaRPr lang="en-US" dirty="0" smtClean="0">
                  <a:solidFill>
                    <a:schemeClr val="tx1"/>
                  </a:solidFill>
                  <a:latin typeface="Times New Roman" pitchFamily="18" charset="0"/>
                  <a:cs typeface="Times New Roman" pitchFamily="18" charset="0"/>
                </a:endParaRP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Electroencephalogram (EEG) is for record the electrical activity of human brain.</a:t>
                </a: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Electrical impulses generated by nerve firing in the brain can be measured by electrode placed on the scalp.</a:t>
                </a: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Our </a:t>
                </a:r>
                <a:r>
                  <a:rPr lang="en-US" dirty="0">
                    <a:solidFill>
                      <a:schemeClr val="tx1"/>
                    </a:solidFill>
                    <a:latin typeface="Times New Roman" pitchFamily="18" charset="0"/>
                    <a:cs typeface="Times New Roman" pitchFamily="18" charset="0"/>
                  </a:rPr>
                  <a:t>brain cells communicate via electrical impulses and are active all the time, even when </a:t>
                </a:r>
                <a:r>
                  <a:rPr lang="en-US" dirty="0" smtClean="0">
                    <a:solidFill>
                      <a:schemeClr val="tx1"/>
                    </a:solidFill>
                    <a:latin typeface="Times New Roman" pitchFamily="18" charset="0"/>
                    <a:cs typeface="Times New Roman" pitchFamily="18" charset="0"/>
                  </a:rPr>
                  <a:t>we are asleep</a:t>
                </a:r>
                <a:r>
                  <a:rPr lang="en-US" dirty="0">
                    <a:solidFill>
                      <a:schemeClr val="tx1"/>
                    </a:solidFill>
                    <a:latin typeface="Times New Roman" pitchFamily="18" charset="0"/>
                    <a:cs typeface="Times New Roman" pitchFamily="18" charset="0"/>
                  </a:rPr>
                  <a:t>.</a:t>
                </a:r>
              </a:p>
              <a:p>
                <a:pPr>
                  <a:buClr>
                    <a:schemeClr val="tx1"/>
                  </a:buClr>
                  <a:buFont typeface="Wingdings" pitchFamily="2" charset="2"/>
                  <a:buChar char="Ø"/>
                </a:pPr>
                <a:r>
                  <a:rPr lang="en-US" dirty="0" smtClean="0">
                    <a:solidFill>
                      <a:schemeClr val="tx1"/>
                    </a:solidFill>
                    <a:latin typeface="Times New Roman" pitchFamily="18" charset="0"/>
                    <a:cs typeface="Times New Roman" pitchFamily="18" charset="0"/>
                  </a:rPr>
                  <a:t>EEG signal quite small : Micro volt (</a:t>
                </a:r>
                <a:r>
                  <a:rPr lang="en-US" b="0" i="0" smtClean="0">
                    <a:solidFill>
                      <a:schemeClr val="tx1"/>
                    </a:solidFill>
                    <a:latin typeface="Cambria Math"/>
                    <a:ea typeface="Cambria Math"/>
                  </a:rPr>
                  <a:t>𝜇𝑉</a:t>
                </a:r>
                <a:r>
                  <a:rPr lang="en-US" dirty="0" smtClean="0">
                    <a:solidFill>
                      <a:schemeClr val="tx1"/>
                    </a:solidFill>
                    <a:latin typeface="Times New Roman" pitchFamily="18" charset="0"/>
                    <a:cs typeface="Times New Roman" pitchFamily="18" charset="0"/>
                  </a:rPr>
                  <a:t>) </a:t>
                </a:r>
              </a:p>
              <a:p>
                <a:pPr marL="0" indent="0">
                  <a:buClr>
                    <a:schemeClr val="tx1"/>
                  </a:buCl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And Frequency up to approximately  30 Hz </a:t>
                </a:r>
              </a:p>
              <a:p>
                <a:endParaRPr lang="en-US" dirty="0"/>
              </a:p>
            </p:txBody>
          </p:sp>
        </mc:Fallback>
      </mc:AlternateContent>
      <p:sp>
        <p:nvSpPr>
          <p:cNvPr id="4" name="Slide Number Placeholder 3"/>
          <p:cNvSpPr>
            <a:spLocks noGrp="1"/>
          </p:cNvSpPr>
          <p:nvPr>
            <p:ph type="sldNum" sz="quarter" idx="10"/>
          </p:nvPr>
        </p:nvSpPr>
        <p:spPr/>
        <p:txBody>
          <a:bodyPr/>
          <a:lstStyle/>
          <a:p>
            <a:fld id="{3610D3F3-F910-49AD-82BA-06E603E522F2}" type="slidenum">
              <a:rPr lang="en-US" smtClean="0"/>
              <a:t>4</a:t>
            </a:fld>
            <a:endParaRPr lang="en-US"/>
          </a:p>
        </p:txBody>
      </p:sp>
    </p:spTree>
    <p:extLst>
      <p:ext uri="{BB962C8B-B14F-4D97-AF65-F5344CB8AC3E}">
        <p14:creationId xmlns:p14="http://schemas.microsoft.com/office/powerpoint/2010/main" val="2968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A72F0EA-FCAD-4EED-B5A8-AAFEB05BE157}" type="datetime1">
              <a:rPr lang="en-US" smtClean="0"/>
              <a:t>8/26/2016</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4A896C3-20CF-4D35-9358-866078B53C24}"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546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66B9A3-C1CD-4B1D-AF61-DAB7D6E07691}" type="datetime1">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896C3-20CF-4D35-9358-866078B53C24}" type="slidenum">
              <a:rPr lang="en-US" smtClean="0"/>
              <a:t>‹#›</a:t>
            </a:fld>
            <a:endParaRPr lang="en-US"/>
          </a:p>
        </p:txBody>
      </p:sp>
    </p:spTree>
    <p:extLst>
      <p:ext uri="{BB962C8B-B14F-4D97-AF65-F5344CB8AC3E}">
        <p14:creationId xmlns:p14="http://schemas.microsoft.com/office/powerpoint/2010/main" val="405248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34C525-6E6A-4E1A-B88C-EA613AA9E2B8}" type="datetime1">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896C3-20CF-4D35-9358-866078B53C24}" type="slidenum">
              <a:rPr lang="en-US" smtClean="0"/>
              <a:t>‹#›</a:t>
            </a:fld>
            <a:endParaRPr lang="en-US"/>
          </a:p>
        </p:txBody>
      </p:sp>
    </p:spTree>
    <p:extLst>
      <p:ext uri="{BB962C8B-B14F-4D97-AF65-F5344CB8AC3E}">
        <p14:creationId xmlns:p14="http://schemas.microsoft.com/office/powerpoint/2010/main" val="166902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4115CD-308A-4BD0-A5C8-35725DF1D080}" type="datetime1">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896C3-20CF-4D35-9358-866078B53C24}" type="slidenum">
              <a:rPr lang="en-US" smtClean="0"/>
              <a:t>‹#›</a:t>
            </a:fld>
            <a:endParaRPr lang="en-US"/>
          </a:p>
        </p:txBody>
      </p:sp>
    </p:spTree>
    <p:extLst>
      <p:ext uri="{BB962C8B-B14F-4D97-AF65-F5344CB8AC3E}">
        <p14:creationId xmlns:p14="http://schemas.microsoft.com/office/powerpoint/2010/main" val="60407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0A7CD92A-5EC2-4944-A7A6-4416D584909E}" type="datetime1">
              <a:rPr lang="en-US" smtClean="0"/>
              <a:t>8/26/2016</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4A896C3-20CF-4D35-9358-866078B53C24}"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759430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2E250C-6EF7-4C85-9D17-3AEF4B047895}" type="datetime1">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896C3-20CF-4D35-9358-866078B53C24}" type="slidenum">
              <a:rPr lang="en-US" smtClean="0"/>
              <a:t>‹#›</a:t>
            </a:fld>
            <a:endParaRPr lang="en-US"/>
          </a:p>
        </p:txBody>
      </p:sp>
    </p:spTree>
    <p:extLst>
      <p:ext uri="{BB962C8B-B14F-4D97-AF65-F5344CB8AC3E}">
        <p14:creationId xmlns:p14="http://schemas.microsoft.com/office/powerpoint/2010/main" val="175442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D4281D-6E5D-473A-B5E4-261870DAF94B}" type="datetime1">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896C3-20CF-4D35-9358-866078B53C24}" type="slidenum">
              <a:rPr lang="en-US" smtClean="0"/>
              <a:t>‹#›</a:t>
            </a:fld>
            <a:endParaRPr lang="en-US"/>
          </a:p>
        </p:txBody>
      </p:sp>
    </p:spTree>
    <p:extLst>
      <p:ext uri="{BB962C8B-B14F-4D97-AF65-F5344CB8AC3E}">
        <p14:creationId xmlns:p14="http://schemas.microsoft.com/office/powerpoint/2010/main" val="315632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CD3A12-3423-4AD3-A8F2-A344E1F541E6}" type="datetime1">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896C3-20CF-4D35-9358-866078B53C24}" type="slidenum">
              <a:rPr lang="en-US" smtClean="0"/>
              <a:t>‹#›</a:t>
            </a:fld>
            <a:endParaRPr lang="en-US"/>
          </a:p>
        </p:txBody>
      </p:sp>
    </p:spTree>
    <p:extLst>
      <p:ext uri="{BB962C8B-B14F-4D97-AF65-F5344CB8AC3E}">
        <p14:creationId xmlns:p14="http://schemas.microsoft.com/office/powerpoint/2010/main" val="293570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896C3-20CF-4D35-9358-866078B53C24}" type="slidenum">
              <a:rPr lang="en-US" smtClean="0"/>
              <a:t>‹#›</a:t>
            </a:fld>
            <a:endParaRPr lang="en-US"/>
          </a:p>
        </p:txBody>
      </p:sp>
    </p:spTree>
    <p:extLst>
      <p:ext uri="{BB962C8B-B14F-4D97-AF65-F5344CB8AC3E}">
        <p14:creationId xmlns:p14="http://schemas.microsoft.com/office/powerpoint/2010/main" val="288135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1B44FC-E3FF-41D9-BFD4-9E8D03502FAA}" type="datetime1">
              <a:rPr lang="en-US" smtClean="0"/>
              <a:t>8/26/2016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4A896C3-20CF-4D35-9358-866078B53C24}"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987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9F4149E-6D81-4F2D-B9F9-5DC7AF23BA51}" type="datetime1">
              <a:rPr lang="en-US" smtClean="0"/>
              <a:t>8/26/2016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4A896C3-20CF-4D35-9358-866078B53C24}"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432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418C060-DB69-4B21-A154-2A9627ADC363}" type="datetime1">
              <a:rPr lang="en-US" smtClean="0"/>
              <a:t>8/26/2016</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4A896C3-20CF-4D35-9358-866078B53C24}"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744661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6912">
          <p15:clr>
            <a:srgbClr val="F26B43"/>
          </p15:clr>
        </p15:guide>
        <p15:guide id="4294967295" pos="936">
          <p15:clr>
            <a:srgbClr val="F26B43"/>
          </p15:clr>
        </p15:guide>
        <p15:guide id="4294967295" pos="864">
          <p15:clr>
            <a:srgbClr val="F26B43"/>
          </p15:clr>
        </p15:guide>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5184">
          <p15:clr>
            <a:srgbClr val="F26B43"/>
          </p15:clr>
        </p15:guide>
        <p15:guide id="4294967295" pos="702">
          <p15:clr>
            <a:srgbClr val="F26B43"/>
          </p15:clr>
        </p15:guide>
        <p15:guide id="4294967295"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283319"/>
            <a:ext cx="7772400" cy="1470025"/>
          </a:xfrm>
        </p:spPr>
        <p:txBody>
          <a:bodyPr>
            <a:normAutofit fontScale="90000"/>
          </a:bodyPr>
          <a:lstStyle/>
          <a:p>
            <a:pPr algn="ctr"/>
            <a:r>
              <a:rPr lang="en-US" b="1" dirty="0" smtClean="0">
                <a:solidFill>
                  <a:schemeClr val="bg1"/>
                </a:solidFill>
                <a:latin typeface="Aparajita" pitchFamily="34" charset="0"/>
                <a:cs typeface="Aparajita" pitchFamily="34" charset="0"/>
              </a:rPr>
              <a:t/>
            </a:r>
            <a:br>
              <a:rPr lang="en-US" b="1"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dirty="0" smtClean="0">
                <a:solidFill>
                  <a:schemeClr val="bg1"/>
                </a:solidFill>
                <a:latin typeface="Aparajita" pitchFamily="34" charset="0"/>
                <a:cs typeface="Aparajita" pitchFamily="34" charset="0"/>
              </a:rPr>
              <a:t/>
            </a:r>
            <a:br>
              <a:rPr lang="en-US"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dirty="0" smtClean="0">
                <a:solidFill>
                  <a:schemeClr val="bg1"/>
                </a:solidFill>
                <a:latin typeface="Aparajita" pitchFamily="34" charset="0"/>
                <a:cs typeface="Aparajita" pitchFamily="34" charset="0"/>
              </a:rPr>
              <a:t/>
            </a:r>
            <a:br>
              <a:rPr lang="en-US"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dirty="0" smtClean="0">
                <a:solidFill>
                  <a:schemeClr val="bg1"/>
                </a:solidFill>
                <a:latin typeface="Aparajita" pitchFamily="34" charset="0"/>
                <a:cs typeface="Aparajita" pitchFamily="34" charset="0"/>
              </a:rPr>
              <a:t/>
            </a:r>
            <a:br>
              <a:rPr lang="en-US"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dirty="0" smtClean="0">
                <a:solidFill>
                  <a:schemeClr val="bg1"/>
                </a:solidFill>
                <a:latin typeface="Aparajita" pitchFamily="34" charset="0"/>
                <a:cs typeface="Aparajita" pitchFamily="34" charset="0"/>
              </a:rPr>
              <a:t/>
            </a:r>
            <a:br>
              <a:rPr lang="en-US"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dirty="0" smtClean="0">
                <a:solidFill>
                  <a:schemeClr val="bg1"/>
                </a:solidFill>
                <a:latin typeface="Aparajita" pitchFamily="34" charset="0"/>
                <a:cs typeface="Aparajita" pitchFamily="34" charset="0"/>
              </a:rPr>
              <a:t/>
            </a:r>
            <a:br>
              <a:rPr lang="en-US"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dirty="0" smtClean="0">
                <a:solidFill>
                  <a:schemeClr val="bg1"/>
                </a:solidFill>
                <a:latin typeface="Aparajita" pitchFamily="34" charset="0"/>
                <a:cs typeface="Aparajita" pitchFamily="34" charset="0"/>
              </a:rPr>
              <a:t/>
            </a:r>
            <a:br>
              <a:rPr lang="en-US"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dirty="0" smtClean="0">
                <a:solidFill>
                  <a:schemeClr val="bg1"/>
                </a:solidFill>
                <a:latin typeface="Aparajita" pitchFamily="34" charset="0"/>
                <a:cs typeface="Aparajita" pitchFamily="34" charset="0"/>
              </a:rPr>
              <a:t/>
            </a:r>
            <a:br>
              <a:rPr lang="en-US" dirty="0" smtClean="0">
                <a:solidFill>
                  <a:schemeClr val="bg1"/>
                </a:solidFill>
                <a:latin typeface="Aparajita" pitchFamily="34" charset="0"/>
                <a:cs typeface="Aparajita" pitchFamily="34" charset="0"/>
              </a:rPr>
            </a:br>
            <a:r>
              <a:rPr lang="en-US" dirty="0">
                <a:solidFill>
                  <a:schemeClr val="bg1"/>
                </a:solidFill>
                <a:latin typeface="Aparajita" pitchFamily="34" charset="0"/>
                <a:cs typeface="Aparajita" pitchFamily="34" charset="0"/>
              </a:rPr>
              <a:t/>
            </a:r>
            <a:br>
              <a:rPr lang="en-US" dirty="0">
                <a:solidFill>
                  <a:schemeClr val="bg1"/>
                </a:solidFill>
                <a:latin typeface="Aparajita" pitchFamily="34" charset="0"/>
                <a:cs typeface="Aparajita" pitchFamily="34" charset="0"/>
              </a:rPr>
            </a:br>
            <a:r>
              <a:rPr lang="en-US" sz="4100" b="1" dirty="0" smtClean="0">
                <a:solidFill>
                  <a:schemeClr val="accent6">
                    <a:lumMod val="50000"/>
                  </a:schemeClr>
                </a:solidFill>
                <a:latin typeface="Aparajita" pitchFamily="34" charset="0"/>
                <a:cs typeface="Aparajita" pitchFamily="34" charset="0"/>
              </a:rPr>
              <a:t>W</a:t>
            </a:r>
            <a:r>
              <a:rPr lang="en-US" sz="4100" dirty="0" smtClean="0">
                <a:solidFill>
                  <a:schemeClr val="accent6">
                    <a:lumMod val="50000"/>
                  </a:schemeClr>
                </a:solidFill>
                <a:latin typeface="Aparajita" pitchFamily="34" charset="0"/>
                <a:cs typeface="Aparajita" pitchFamily="34" charset="0"/>
              </a:rPr>
              <a:t>ireless </a:t>
            </a:r>
            <a:r>
              <a:rPr lang="en-US" sz="4100" b="1" dirty="0" smtClean="0">
                <a:solidFill>
                  <a:schemeClr val="accent6">
                    <a:lumMod val="50000"/>
                  </a:schemeClr>
                </a:solidFill>
                <a:latin typeface="Aparajita" pitchFamily="34" charset="0"/>
                <a:cs typeface="Aparajita" pitchFamily="34" charset="0"/>
              </a:rPr>
              <a:t>E</a:t>
            </a:r>
            <a:r>
              <a:rPr lang="en-US" sz="4100" dirty="0" smtClean="0">
                <a:solidFill>
                  <a:schemeClr val="accent6">
                    <a:lumMod val="50000"/>
                  </a:schemeClr>
                </a:solidFill>
                <a:latin typeface="Aparajita" pitchFamily="34" charset="0"/>
                <a:cs typeface="Aparajita" pitchFamily="34" charset="0"/>
              </a:rPr>
              <a:t>EG </a:t>
            </a:r>
            <a:r>
              <a:rPr lang="en-US" sz="4100" b="1" dirty="0" smtClean="0">
                <a:solidFill>
                  <a:schemeClr val="accent6">
                    <a:lumMod val="50000"/>
                  </a:schemeClr>
                </a:solidFill>
                <a:latin typeface="Aparajita" pitchFamily="34" charset="0"/>
                <a:cs typeface="Aparajita" pitchFamily="34" charset="0"/>
              </a:rPr>
              <a:t>S</a:t>
            </a:r>
            <a:r>
              <a:rPr lang="en-US" sz="4100" dirty="0" smtClean="0">
                <a:solidFill>
                  <a:schemeClr val="accent6">
                    <a:lumMod val="50000"/>
                  </a:schemeClr>
                </a:solidFill>
                <a:latin typeface="Aparajita" pitchFamily="34" charset="0"/>
                <a:cs typeface="Aparajita" pitchFamily="34" charset="0"/>
              </a:rPr>
              <a:t>ignal </a:t>
            </a:r>
            <a:r>
              <a:rPr lang="en-US" sz="4100" b="1" dirty="0" smtClean="0">
                <a:solidFill>
                  <a:schemeClr val="accent6">
                    <a:lumMod val="50000"/>
                  </a:schemeClr>
                </a:solidFill>
                <a:latin typeface="Aparajita" pitchFamily="34" charset="0"/>
                <a:cs typeface="Aparajita" pitchFamily="34" charset="0"/>
              </a:rPr>
              <a:t>A</a:t>
            </a:r>
            <a:r>
              <a:rPr lang="en-US" sz="4100" dirty="0" smtClean="0">
                <a:solidFill>
                  <a:schemeClr val="accent6">
                    <a:lumMod val="50000"/>
                  </a:schemeClr>
                </a:solidFill>
                <a:latin typeface="Aparajita" pitchFamily="34" charset="0"/>
                <a:cs typeface="Aparajita" pitchFamily="34" charset="0"/>
              </a:rPr>
              <a:t>cquisition </a:t>
            </a:r>
            <a:r>
              <a:rPr lang="en-US" sz="4100" dirty="0" smtClean="0">
                <a:solidFill>
                  <a:schemeClr val="accent6">
                    <a:lumMod val="50000"/>
                  </a:schemeClr>
                </a:solidFill>
                <a:latin typeface="Aparajita" pitchFamily="34" charset="0"/>
                <a:cs typeface="Aparajita" pitchFamily="34" charset="0"/>
              </a:rPr>
              <a:t>and </a:t>
            </a:r>
            <a:r>
              <a:rPr lang="en-US" sz="4100" b="1" dirty="0" err="1" smtClean="0">
                <a:solidFill>
                  <a:schemeClr val="accent6">
                    <a:lumMod val="50000"/>
                  </a:schemeClr>
                </a:solidFill>
                <a:latin typeface="Aparajita" pitchFamily="34" charset="0"/>
                <a:cs typeface="Aparajita" pitchFamily="34" charset="0"/>
              </a:rPr>
              <a:t>R</a:t>
            </a:r>
            <a:r>
              <a:rPr lang="en-US" sz="4100" dirty="0" err="1" smtClean="0">
                <a:solidFill>
                  <a:schemeClr val="accent6">
                    <a:lumMod val="50000"/>
                  </a:schemeClr>
                </a:solidFill>
                <a:latin typeface="Aparajita" pitchFamily="34" charset="0"/>
                <a:cs typeface="Aparajita" pitchFamily="34" charset="0"/>
              </a:rPr>
              <a:t>obo</a:t>
            </a:r>
            <a:r>
              <a:rPr lang="en-US" sz="4100" dirty="0" smtClean="0">
                <a:solidFill>
                  <a:schemeClr val="accent6">
                    <a:lumMod val="50000"/>
                  </a:schemeClr>
                </a:solidFill>
                <a:latin typeface="Aparajita" pitchFamily="34" charset="0"/>
                <a:cs typeface="Aparajita" pitchFamily="34" charset="0"/>
              </a:rPr>
              <a:t> </a:t>
            </a:r>
            <a:r>
              <a:rPr lang="en-US" sz="4100" b="1" dirty="0" smtClean="0">
                <a:solidFill>
                  <a:schemeClr val="accent6">
                    <a:lumMod val="50000"/>
                  </a:schemeClr>
                </a:solidFill>
                <a:latin typeface="Aparajita" pitchFamily="34" charset="0"/>
                <a:cs typeface="Aparajita" pitchFamily="34" charset="0"/>
              </a:rPr>
              <a:t>C</a:t>
            </a:r>
            <a:r>
              <a:rPr lang="en-US" sz="4100" dirty="0" smtClean="0">
                <a:solidFill>
                  <a:schemeClr val="accent6">
                    <a:lumMod val="50000"/>
                  </a:schemeClr>
                </a:solidFill>
                <a:latin typeface="Aparajita" pitchFamily="34" charset="0"/>
                <a:cs typeface="Aparajita" pitchFamily="34" charset="0"/>
              </a:rPr>
              <a:t>ontrol</a:t>
            </a:r>
            <a:endParaRPr lang="en-US" sz="4100" dirty="0">
              <a:solidFill>
                <a:schemeClr val="accent6">
                  <a:lumMod val="50000"/>
                </a:schemeClr>
              </a:solidFill>
            </a:endParaRPr>
          </a:p>
        </p:txBody>
      </p:sp>
      <p:sp>
        <p:nvSpPr>
          <p:cNvPr id="4" name="Subtitle 2"/>
          <p:cNvSpPr txBox="1">
            <a:spLocks/>
          </p:cNvSpPr>
          <p:nvPr/>
        </p:nvSpPr>
        <p:spPr>
          <a:xfrm>
            <a:off x="5570739" y="4975356"/>
            <a:ext cx="3657600" cy="144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dirty="0">
              <a:solidFill>
                <a:schemeClr val="bg1"/>
              </a:solidFill>
            </a:endParaRPr>
          </a:p>
        </p:txBody>
      </p:sp>
      <p:sp>
        <p:nvSpPr>
          <p:cNvPr id="5" name="Subtitle 2"/>
          <p:cNvSpPr txBox="1">
            <a:spLocks/>
          </p:cNvSpPr>
          <p:nvPr/>
        </p:nvSpPr>
        <p:spPr>
          <a:xfrm>
            <a:off x="1237087" y="4594166"/>
            <a:ext cx="3429000" cy="129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smtClean="0">
                <a:solidFill>
                  <a:schemeClr val="accent6">
                    <a:lumMod val="50000"/>
                  </a:schemeClr>
                </a:solidFill>
              </a:rPr>
              <a:t>Dr. Rahul </a:t>
            </a:r>
            <a:r>
              <a:rPr lang="en-US" sz="1600" dirty="0" smtClean="0">
                <a:solidFill>
                  <a:schemeClr val="accent6">
                    <a:lumMod val="50000"/>
                  </a:schemeClr>
                </a:solidFill>
              </a:rPr>
              <a:t>K. </a:t>
            </a:r>
            <a:r>
              <a:rPr lang="en-US" sz="1600" dirty="0" err="1" smtClean="0">
                <a:solidFill>
                  <a:schemeClr val="accent6">
                    <a:lumMod val="50000"/>
                  </a:schemeClr>
                </a:solidFill>
              </a:rPr>
              <a:t>Kher</a:t>
            </a:r>
            <a:endParaRPr lang="en-US" sz="1600" dirty="0" smtClean="0">
              <a:solidFill>
                <a:schemeClr val="accent6">
                  <a:lumMod val="50000"/>
                </a:schemeClr>
              </a:solidFill>
            </a:endParaRPr>
          </a:p>
          <a:p>
            <a:r>
              <a:rPr lang="en-US" sz="1600" dirty="0" smtClean="0">
                <a:solidFill>
                  <a:schemeClr val="accent6">
                    <a:lumMod val="50000"/>
                  </a:schemeClr>
                </a:solidFill>
              </a:rPr>
              <a:t>Associate Professor, EC </a:t>
            </a:r>
            <a:r>
              <a:rPr lang="en-US" sz="1600" dirty="0" smtClean="0">
                <a:solidFill>
                  <a:schemeClr val="accent6">
                    <a:lumMod val="50000"/>
                  </a:schemeClr>
                </a:solidFill>
              </a:rPr>
              <a:t>Department </a:t>
            </a:r>
            <a:endParaRPr lang="en-US" sz="1600" dirty="0">
              <a:solidFill>
                <a:schemeClr val="accent6">
                  <a:lumMod val="50000"/>
                </a:schemeClr>
              </a:solidFill>
            </a:endParaRPr>
          </a:p>
          <a:p>
            <a:r>
              <a:rPr lang="en-US" sz="1600" dirty="0" smtClean="0">
                <a:solidFill>
                  <a:schemeClr val="accent6">
                    <a:lumMod val="50000"/>
                  </a:schemeClr>
                </a:solidFill>
              </a:rPr>
              <a:t>G H Patel College of Engg &amp; Tech, Vallabh </a:t>
            </a:r>
            <a:r>
              <a:rPr lang="en-US" sz="1600" dirty="0" err="1" smtClean="0">
                <a:solidFill>
                  <a:schemeClr val="accent6">
                    <a:lumMod val="50000"/>
                  </a:schemeClr>
                </a:solidFill>
              </a:rPr>
              <a:t>Vidiyanagar</a:t>
            </a:r>
            <a:r>
              <a:rPr lang="en-US" sz="1600" dirty="0" smtClean="0">
                <a:solidFill>
                  <a:schemeClr val="accent6">
                    <a:lumMod val="50000"/>
                  </a:schemeClr>
                </a:solidFill>
              </a:rPr>
              <a:t>, India</a:t>
            </a:r>
            <a:endParaRPr lang="en-US" sz="1600" dirty="0">
              <a:solidFill>
                <a:schemeClr val="accent6">
                  <a:lumMod val="50000"/>
                </a:schemeClr>
              </a:solidFill>
            </a:endParaRPr>
          </a:p>
          <a:p>
            <a:endParaRPr lang="en-US" sz="2400" dirty="0"/>
          </a:p>
        </p:txBody>
      </p:sp>
      <p:pic>
        <p:nvPicPr>
          <p:cNvPr id="11" name="Picture 2" descr="C:\Users\Rathang\Desktop\image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08218" y="2718952"/>
            <a:ext cx="2120387" cy="1590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4742287" y="4594166"/>
            <a:ext cx="3106313" cy="12486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err="1">
                <a:solidFill>
                  <a:schemeClr val="accent6">
                    <a:lumMod val="50000"/>
                  </a:schemeClr>
                </a:solidFill>
              </a:rPr>
              <a:t>Rathang</a:t>
            </a:r>
            <a:r>
              <a:rPr lang="en-US" sz="1600" dirty="0">
                <a:solidFill>
                  <a:schemeClr val="accent6">
                    <a:lumMod val="50000"/>
                  </a:schemeClr>
                </a:solidFill>
              </a:rPr>
              <a:t> U. Shah</a:t>
            </a:r>
            <a:endParaRPr lang="en-US" sz="1600" dirty="0">
              <a:solidFill>
                <a:schemeClr val="accent6">
                  <a:lumMod val="50000"/>
                </a:schemeClr>
              </a:solidFill>
            </a:endParaRPr>
          </a:p>
          <a:p>
            <a:r>
              <a:rPr lang="en-US" sz="1600" dirty="0" smtClean="0">
                <a:solidFill>
                  <a:schemeClr val="accent6">
                    <a:lumMod val="50000"/>
                  </a:schemeClr>
                </a:solidFill>
              </a:rPr>
              <a:t>M. E. (Communication Systems)</a:t>
            </a:r>
            <a:endParaRPr lang="en-US" sz="1600" dirty="0">
              <a:solidFill>
                <a:schemeClr val="accent6">
                  <a:lumMod val="50000"/>
                </a:schemeClr>
              </a:solidFill>
            </a:endParaRPr>
          </a:p>
          <a:p>
            <a:r>
              <a:rPr lang="en-US" sz="1600" dirty="0">
                <a:solidFill>
                  <a:schemeClr val="accent6">
                    <a:lumMod val="50000"/>
                  </a:schemeClr>
                </a:solidFill>
              </a:rPr>
              <a:t>G H Patel College of Engg &amp; Tech, Vallabh </a:t>
            </a:r>
            <a:r>
              <a:rPr lang="en-US" sz="1600" dirty="0" err="1">
                <a:solidFill>
                  <a:schemeClr val="accent6">
                    <a:lumMod val="50000"/>
                  </a:schemeClr>
                </a:solidFill>
              </a:rPr>
              <a:t>Vidiyanagar</a:t>
            </a:r>
            <a:r>
              <a:rPr lang="en-US" sz="1600" dirty="0">
                <a:solidFill>
                  <a:schemeClr val="accent6">
                    <a:lumMod val="50000"/>
                  </a:schemeClr>
                </a:solidFill>
              </a:rPr>
              <a:t>, India</a:t>
            </a:r>
            <a:endParaRPr lang="en-US" sz="1600" dirty="0">
              <a:solidFill>
                <a:schemeClr val="accent6">
                  <a:lumMod val="50000"/>
                </a:schemeClr>
              </a:solidFill>
            </a:endParaRPr>
          </a:p>
          <a:p>
            <a:endParaRPr lang="en-US" sz="2400" dirty="0"/>
          </a:p>
        </p:txBody>
      </p:sp>
      <p:sp>
        <p:nvSpPr>
          <p:cNvPr id="10" name="Rectangle 9"/>
          <p:cNvSpPr/>
          <p:nvPr/>
        </p:nvSpPr>
        <p:spPr>
          <a:xfrm>
            <a:off x="4343400" y="4267200"/>
            <a:ext cx="535724" cy="369332"/>
          </a:xfrm>
          <a:prstGeom prst="rect">
            <a:avLst/>
          </a:prstGeom>
        </p:spPr>
        <p:txBody>
          <a:bodyPr wrap="none">
            <a:spAutoFit/>
          </a:bodyPr>
          <a:lstStyle/>
          <a:p>
            <a:r>
              <a:rPr lang="en-US" b="1" dirty="0" smtClean="0">
                <a:solidFill>
                  <a:schemeClr val="accent6">
                    <a:lumMod val="50000"/>
                  </a:schemeClr>
                </a:solidFill>
              </a:rPr>
              <a:t>By </a:t>
            </a:r>
            <a:r>
              <a:rPr lang="en-US" b="1" dirty="0">
                <a:solidFill>
                  <a:schemeClr val="accent6">
                    <a:lumMod val="50000"/>
                  </a:schemeClr>
                </a:solidFill>
              </a:rPr>
              <a:t>:</a:t>
            </a:r>
          </a:p>
        </p:txBody>
      </p:sp>
    </p:spTree>
    <p:extLst>
      <p:ext uri="{BB962C8B-B14F-4D97-AF65-F5344CB8AC3E}">
        <p14:creationId xmlns:p14="http://schemas.microsoft.com/office/powerpoint/2010/main" val="3930843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46825265"/>
              </p:ext>
            </p:extLst>
          </p:nvPr>
        </p:nvGraphicFramePr>
        <p:xfrm>
          <a:off x="457200" y="533400"/>
          <a:ext cx="8534400" cy="5766035"/>
        </p:xfrm>
        <a:graphic>
          <a:graphicData uri="http://schemas.openxmlformats.org/drawingml/2006/table">
            <a:tbl>
              <a:tblPr firstRow="1" bandRow="1">
                <a:tableStyleId>{5C22544A-7EE6-4342-B048-85BDC9FD1C3A}</a:tableStyleId>
              </a:tblPr>
              <a:tblGrid>
                <a:gridCol w="1905000"/>
                <a:gridCol w="2362200"/>
                <a:gridCol w="4267200"/>
              </a:tblGrid>
              <a:tr h="533400">
                <a:tc>
                  <a:txBody>
                    <a:bodyPr/>
                    <a:lstStyle/>
                    <a:p>
                      <a:pPr algn="ctr"/>
                      <a:r>
                        <a:rPr lang="en-US" sz="1600" dirty="0" smtClean="0">
                          <a:solidFill>
                            <a:schemeClr val="tx1"/>
                          </a:solidFill>
                          <a:latin typeface="+mj-lt"/>
                        </a:rPr>
                        <a:t>Title</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mj-lt"/>
                        </a:rPr>
                        <a:t>Publication</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mj-lt"/>
                        </a:rPr>
                        <a:t>Details</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0795">
                <a:tc>
                  <a:txBody>
                    <a:bodyPr/>
                    <a:lstStyle/>
                    <a:p>
                      <a:r>
                        <a:rPr lang="en-US" sz="1400" dirty="0" smtClean="0">
                          <a:solidFill>
                            <a:schemeClr val="tx1"/>
                          </a:solidFill>
                          <a:latin typeface="+mj-lt"/>
                        </a:rPr>
                        <a:t>1.Brain EEG Signal Processing For Controlling a Robotic Arm</a:t>
                      </a:r>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kumimoji="0" lang="en-US" sz="1400" kern="1200" dirty="0" err="1" smtClean="0">
                          <a:solidFill>
                            <a:schemeClr val="tx1"/>
                          </a:solidFill>
                          <a:latin typeface="+mn-lt"/>
                          <a:ea typeface="+mn-ea"/>
                          <a:cs typeface="+mn-cs"/>
                        </a:rPr>
                        <a:t>HowidaA.Shedeed</a:t>
                      </a:r>
                      <a:r>
                        <a:rPr kumimoji="0" lang="en-US" sz="1400" kern="1200" dirty="0" err="1" smtClean="0">
                          <a:solidFill>
                            <a:schemeClr val="tx1"/>
                          </a:solidFill>
                          <a:latin typeface="+mj-lt"/>
                          <a:ea typeface="+mn-ea"/>
                          <a:cs typeface="+mn-cs"/>
                        </a:rPr>
                        <a:t>,</a:t>
                      </a:r>
                      <a:r>
                        <a:rPr kumimoji="0" lang="en-US" sz="1400" kern="1200" dirty="0" err="1" smtClean="0">
                          <a:solidFill>
                            <a:schemeClr val="tx1"/>
                          </a:solidFill>
                          <a:latin typeface="+mn-lt"/>
                          <a:ea typeface="+mn-ea"/>
                          <a:cs typeface="+mn-cs"/>
                        </a:rPr>
                        <a:t>MohamdF.Issa</a:t>
                      </a:r>
                      <a:r>
                        <a:rPr kumimoji="0" lang="en-US" sz="1400" kern="1200" dirty="0" smtClean="0">
                          <a:solidFill>
                            <a:schemeClr val="tx1"/>
                          </a:solidFill>
                          <a:latin typeface="+mn-lt"/>
                          <a:ea typeface="+mn-ea"/>
                          <a:cs typeface="+mn-cs"/>
                        </a:rPr>
                        <a:t> and Salah </a:t>
                      </a:r>
                      <a:r>
                        <a:rPr kumimoji="0" lang="en-US" sz="1400" kern="1200" dirty="0" err="1" smtClean="0">
                          <a:solidFill>
                            <a:schemeClr val="tx1"/>
                          </a:solidFill>
                          <a:latin typeface="+mn-lt"/>
                          <a:ea typeface="+mn-ea"/>
                          <a:cs typeface="+mn-cs"/>
                        </a:rPr>
                        <a:t>M.El-sayed</a:t>
                      </a:r>
                      <a:r>
                        <a:rPr kumimoji="0" lang="en-US" sz="1400" kern="1200" dirty="0" smtClean="0">
                          <a:solidFill>
                            <a:schemeClr val="tx1"/>
                          </a:solidFill>
                          <a:latin typeface="+mn-lt"/>
                          <a:ea typeface="+mn-ea"/>
                          <a:cs typeface="+mn-cs"/>
                        </a:rPr>
                        <a:t> </a:t>
                      </a:r>
                      <a:r>
                        <a:rPr kumimoji="0" lang="en-US" sz="1400" kern="1200" dirty="0" smtClean="0">
                          <a:solidFill>
                            <a:schemeClr val="tx1"/>
                          </a:solidFill>
                          <a:latin typeface="+mj-lt"/>
                          <a:ea typeface="+mn-ea"/>
                          <a:cs typeface="+mn-cs"/>
                        </a:rPr>
                        <a:t>IEEE Trans. Neural Syst. </a:t>
                      </a:r>
                      <a:r>
                        <a:rPr kumimoji="0" lang="en-US" sz="1400" kern="1200" dirty="0" err="1" smtClean="0">
                          <a:solidFill>
                            <a:schemeClr val="tx1"/>
                          </a:solidFill>
                          <a:latin typeface="+mj-lt"/>
                          <a:ea typeface="+mn-ea"/>
                          <a:cs typeface="+mn-cs"/>
                        </a:rPr>
                        <a:t>Rehabil</a:t>
                      </a:r>
                      <a:r>
                        <a:rPr kumimoji="0" lang="en-US" sz="1400" kern="1200" dirty="0" smtClean="0">
                          <a:solidFill>
                            <a:schemeClr val="tx1"/>
                          </a:solidFill>
                          <a:latin typeface="+mj-lt"/>
                          <a:ea typeface="+mn-ea"/>
                          <a:cs typeface="+mn-cs"/>
                        </a:rPr>
                        <a:t>. </a:t>
                      </a:r>
                      <a:r>
                        <a:rPr kumimoji="0" lang="en-US" sz="1400" kern="1200" dirty="0" err="1" smtClean="0">
                          <a:solidFill>
                            <a:schemeClr val="tx1"/>
                          </a:solidFill>
                          <a:latin typeface="+mj-lt"/>
                          <a:ea typeface="+mn-ea"/>
                          <a:cs typeface="+mn-cs"/>
                        </a:rPr>
                        <a:t>Eng</a:t>
                      </a:r>
                      <a:r>
                        <a:rPr kumimoji="0" lang="en-US" sz="1400" kern="1200" dirty="0" smtClean="0">
                          <a:solidFill>
                            <a:schemeClr val="tx1"/>
                          </a:solidFill>
                          <a:latin typeface="+mj-lt"/>
                          <a:ea typeface="+mn-ea"/>
                          <a:cs typeface="+mn-cs"/>
                        </a:rPr>
                        <a:t>, vol.15, no. 1,pp. 50-58, Mar 2013 .</a:t>
                      </a:r>
                      <a:endParaRPr kumimoji="0" lang="en-US" sz="14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en-US" sz="1400" dirty="0" smtClean="0">
                          <a:latin typeface="+mj-lt"/>
                        </a:rPr>
                        <a:t>Based on using the brain electroencephalography (EEG) signals associated with 3 arm movements (close, open arm and close hand) for controlling a robotic arm.</a:t>
                      </a:r>
                    </a:p>
                    <a:p>
                      <a:pPr marL="285750" indent="-285750" algn="just">
                        <a:buFont typeface="Arial" pitchFamily="34" charset="0"/>
                        <a:buChar char="•"/>
                      </a:pPr>
                      <a:r>
                        <a:rPr lang="en-US" sz="1400" dirty="0" smtClean="0">
                          <a:latin typeface="+mj-lt"/>
                        </a:rPr>
                        <a:t>Signals recorded from one subject using Emotive </a:t>
                      </a:r>
                      <a:r>
                        <a:rPr lang="en-US" sz="1400" dirty="0" err="1" smtClean="0">
                          <a:latin typeface="+mj-lt"/>
                        </a:rPr>
                        <a:t>Epoc</a:t>
                      </a:r>
                      <a:r>
                        <a:rPr lang="en-US" sz="1400" dirty="0" smtClean="0">
                          <a:latin typeface="+mj-lt"/>
                        </a:rPr>
                        <a:t> device.</a:t>
                      </a:r>
                      <a:endParaRPr kumimoji="0" lang="en-US" sz="1400" kern="1200" dirty="0" smtClean="0">
                        <a:solidFill>
                          <a:schemeClr val="dk1"/>
                        </a:solidFill>
                        <a:latin typeface="+mj-lt"/>
                        <a:ea typeface="+mn-ea"/>
                        <a:cs typeface="+mn-cs"/>
                      </a:endParaRPr>
                    </a:p>
                    <a:p>
                      <a:endParaRPr kumimoji="0"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5934">
                <a:tc>
                  <a:txBody>
                    <a:bodyPr/>
                    <a:lstStyle/>
                    <a:p>
                      <a:r>
                        <a:rPr lang="en-US" sz="1400" dirty="0" smtClean="0">
                          <a:solidFill>
                            <a:schemeClr val="tx1"/>
                          </a:solidFill>
                          <a:latin typeface="+mj-lt"/>
                        </a:rPr>
                        <a:t>2.EEG Controlled Remote Robotic System from Motor Imagery Classification</a:t>
                      </a:r>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dirty="0" smtClean="0">
                          <a:solidFill>
                            <a:schemeClr val="tx1"/>
                          </a:solidFill>
                          <a:latin typeface="+mj-lt"/>
                        </a:rPr>
                        <a:t>IEEE</a:t>
                      </a:r>
                      <a:r>
                        <a:rPr lang="en-US" sz="1400" baseline="0" dirty="0" smtClean="0">
                          <a:solidFill>
                            <a:schemeClr val="tx1"/>
                          </a:solidFill>
                          <a:latin typeface="+mj-lt"/>
                        </a:rPr>
                        <a:t> conference, </a:t>
                      </a:r>
                      <a:r>
                        <a:rPr lang="en-US" sz="1400" dirty="0" smtClean="0">
                          <a:solidFill>
                            <a:schemeClr val="tx1"/>
                          </a:solidFill>
                          <a:latin typeface="+mj-lt"/>
                        </a:rPr>
                        <a:t>ICCCNT'12 26th_28th July 2012, Coimbatore, India </a:t>
                      </a:r>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just">
                        <a:buFont typeface="Arial" pitchFamily="34" charset="0"/>
                        <a:buChar char="•"/>
                      </a:pPr>
                      <a:r>
                        <a:rPr lang="en-US" sz="1400" dirty="0" smtClean="0">
                          <a:latin typeface="+mj-lt"/>
                        </a:rPr>
                        <a:t>The paper employs the usage of finger-elbow-shoulder movement classification in addition to the left-right arm movement classification. </a:t>
                      </a:r>
                    </a:p>
                    <a:p>
                      <a:pPr marL="285750" lvl="0" indent="-285750" algn="just">
                        <a:buFont typeface="Arial" pitchFamily="34" charset="0"/>
                        <a:buChar char="•"/>
                      </a:pPr>
                      <a:r>
                        <a:rPr lang="en-US" sz="1400" dirty="0" smtClean="0">
                          <a:latin typeface="+mj-lt"/>
                        </a:rPr>
                        <a:t>The proposed system integrates the advantages of high classification accuracy of EEG measurements (more than 80% for both the folds, i.e., Left-Right classification and Finger-Elbow- Shoulder classification)</a:t>
                      </a:r>
                    </a:p>
                    <a:p>
                      <a:pPr marL="285750" indent="-285750" algn="just">
                        <a:buFont typeface="Arial" pitchFamily="34" charset="0"/>
                        <a:buChar char="•"/>
                      </a:pPr>
                      <a:r>
                        <a:rPr kumimoji="0" lang="en-US" sz="1400" kern="1200" dirty="0" smtClean="0">
                          <a:solidFill>
                            <a:schemeClr val="dk1"/>
                          </a:solidFill>
                          <a:latin typeface="+mj-lt"/>
                          <a:ea typeface="+mn-ea"/>
                          <a:cs typeface="+mn-cs"/>
                        </a:rPr>
                        <a:t>Transmission of data is radio transmission.</a:t>
                      </a:r>
                    </a:p>
                    <a:p>
                      <a:pPr marL="285750" indent="-285750" algn="just">
                        <a:buFont typeface="Arial" pitchFamily="34" charset="0"/>
                        <a:buChar char="•"/>
                      </a:pPr>
                      <a:r>
                        <a:rPr kumimoji="0" lang="en-US" sz="1400" kern="1200" dirty="0" smtClean="0">
                          <a:solidFill>
                            <a:schemeClr val="dk1"/>
                          </a:solidFill>
                          <a:latin typeface="+mj-lt"/>
                          <a:ea typeface="+mn-ea"/>
                          <a:cs typeface="+mn-cs"/>
                        </a:rPr>
                        <a:t>The received signals are decoded at the receiver flexible system but also provides suitable measures for error detection during the classification phase by using an efficient</a:t>
                      </a:r>
                      <a:r>
                        <a:rPr kumimoji="0" lang="en-US" sz="1400" kern="1200" baseline="0" dirty="0" smtClean="0">
                          <a:solidFill>
                            <a:schemeClr val="dk1"/>
                          </a:solidFill>
                          <a:latin typeface="+mj-lt"/>
                          <a:ea typeface="+mn-ea"/>
                          <a:cs typeface="+mn-cs"/>
                        </a:rPr>
                        <a:t> </a:t>
                      </a:r>
                      <a:r>
                        <a:rPr kumimoji="0" lang="en-US" sz="1400" kern="1200" dirty="0" smtClean="0">
                          <a:solidFill>
                            <a:schemeClr val="dk1"/>
                          </a:solidFill>
                          <a:latin typeface="+mj-lt"/>
                          <a:ea typeface="+mn-ea"/>
                          <a:cs typeface="+mn-cs"/>
                        </a:rPr>
                        <a:t>coding scheme.</a:t>
                      </a:r>
                    </a:p>
                    <a:p>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178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11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29655958"/>
              </p:ext>
            </p:extLst>
          </p:nvPr>
        </p:nvGraphicFramePr>
        <p:xfrm>
          <a:off x="457200" y="533400"/>
          <a:ext cx="8458200" cy="5760720"/>
        </p:xfrm>
        <a:graphic>
          <a:graphicData uri="http://schemas.openxmlformats.org/drawingml/2006/table">
            <a:tbl>
              <a:tblPr firstRow="1" bandRow="1">
                <a:tableStyleId>{5C22544A-7EE6-4342-B048-85BDC9FD1C3A}</a:tableStyleId>
              </a:tblPr>
              <a:tblGrid>
                <a:gridCol w="2438400"/>
                <a:gridCol w="1828800"/>
                <a:gridCol w="4191000"/>
              </a:tblGrid>
              <a:tr h="457200">
                <a:tc>
                  <a:txBody>
                    <a:bodyPr/>
                    <a:lstStyle/>
                    <a:p>
                      <a:pPr algn="ctr"/>
                      <a:r>
                        <a:rPr lang="en-US" sz="1600" dirty="0" smtClean="0">
                          <a:solidFill>
                            <a:schemeClr val="tx1"/>
                          </a:solidFill>
                          <a:latin typeface="+mj-lt"/>
                        </a:rPr>
                        <a:t>Title</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mj-lt"/>
                        </a:rPr>
                        <a:t>Publication</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mj-lt"/>
                        </a:rPr>
                        <a:t>Details</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200">
                <a:tc>
                  <a:txBody>
                    <a:bodyPr/>
                    <a:lstStyle/>
                    <a:p>
                      <a:r>
                        <a:rPr kumimoji="0" lang="en-US" sz="1400" kern="1200" dirty="0" smtClean="0">
                          <a:solidFill>
                            <a:schemeClr val="tx1"/>
                          </a:solidFill>
                          <a:latin typeface="+mj-lt"/>
                          <a:ea typeface="+mn-ea"/>
                          <a:cs typeface="+mn-cs"/>
                        </a:rPr>
                        <a:t>3.A Practical Method for Motor Imagery Based Real-time Prosthesis Control</a:t>
                      </a:r>
                      <a:endParaRPr kumimoji="0" lang="en-US" sz="14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kumimoji="0" lang="en-US" sz="1400" kern="1200" dirty="0" smtClean="0">
                          <a:solidFill>
                            <a:schemeClr val="tx1"/>
                          </a:solidFill>
                          <a:latin typeface="+mj-lt"/>
                          <a:ea typeface="+mn-ea"/>
                          <a:cs typeface="+mn-cs"/>
                        </a:rPr>
                        <a:t>8th IEEE International Conference on Automation Science and Engineering August 20-24, 2012, Seoul, Korea</a:t>
                      </a:r>
                      <a:endParaRPr kumimoji="0" lang="en-US" sz="14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just" rtl="0">
                        <a:buFont typeface="Arial" pitchFamily="34" charset="0"/>
                        <a:buChar char="•"/>
                      </a:pPr>
                      <a:r>
                        <a:rPr lang="en-US" sz="1400" dirty="0" smtClean="0">
                          <a:solidFill>
                            <a:schemeClr val="tx1"/>
                          </a:solidFill>
                          <a:latin typeface="+mj-lt"/>
                        </a:rPr>
                        <a:t>Control strategy was designed for controlling robotic arm with elbow, wrist, and hand joint.</a:t>
                      </a:r>
                    </a:p>
                    <a:p>
                      <a:pPr marL="285750" lvl="0" indent="-285750" algn="just" rtl="0">
                        <a:buFont typeface="Arial" pitchFamily="34" charset="0"/>
                        <a:buChar char="•"/>
                      </a:pPr>
                      <a:r>
                        <a:rPr lang="en-US" sz="1400" dirty="0" smtClean="0">
                          <a:solidFill>
                            <a:schemeClr val="tx1"/>
                          </a:solidFill>
                          <a:latin typeface="+mj-lt"/>
                        </a:rPr>
                        <a:t>They arranged corresponding relation between 3 kinds of imagination and 3 kinds of Prosthesis moments.</a:t>
                      </a:r>
                    </a:p>
                    <a:p>
                      <a:pPr marL="285750" lvl="0" indent="-285750" algn="just" rtl="0" eaLnBrk="1" latinLnBrk="0" hangingPunct="1">
                        <a:buFont typeface="Arial" pitchFamily="34" charset="0"/>
                        <a:buChar char="•"/>
                      </a:pPr>
                      <a:r>
                        <a:rPr kumimoji="0" lang="en-US" sz="1400" kern="1200" dirty="0" smtClean="0">
                          <a:solidFill>
                            <a:schemeClr val="tx1"/>
                          </a:solidFill>
                          <a:latin typeface="+mj-lt"/>
                          <a:ea typeface="+mn-ea"/>
                          <a:cs typeface="+mn-cs"/>
                        </a:rPr>
                        <a:t>All joints actions are controlled by the pulse command</a:t>
                      </a:r>
                    </a:p>
                    <a:p>
                      <a:pPr marL="0" lvl="0" algn="just" rtl="0" eaLnBrk="1" latinLnBrk="0" hangingPunct="1"/>
                      <a:r>
                        <a:rPr kumimoji="0" lang="en-US" sz="1400" kern="1200" dirty="0" smtClean="0">
                          <a:solidFill>
                            <a:schemeClr val="tx1"/>
                          </a:solidFill>
                          <a:latin typeface="+mj-lt"/>
                          <a:ea typeface="+mn-ea"/>
                          <a:cs typeface="+mn-cs"/>
                        </a:rPr>
                        <a:t>22 pulse commands for elbow</a:t>
                      </a:r>
                    </a:p>
                    <a:p>
                      <a:pPr marL="0" lvl="0" algn="just" rtl="0" eaLnBrk="1" latinLnBrk="0" hangingPunct="1"/>
                      <a:r>
                        <a:rPr kumimoji="0" lang="en-US" sz="1400" kern="1200" dirty="0" smtClean="0">
                          <a:solidFill>
                            <a:schemeClr val="tx1"/>
                          </a:solidFill>
                          <a:latin typeface="+mj-lt"/>
                          <a:ea typeface="+mn-ea"/>
                          <a:cs typeface="+mn-cs"/>
                        </a:rPr>
                        <a:t>50 pulse commands for wrist</a:t>
                      </a:r>
                    </a:p>
                    <a:p>
                      <a:pPr marL="0" lvl="0" algn="just" rtl="0" eaLnBrk="1" latinLnBrk="0" hangingPunct="1"/>
                      <a:r>
                        <a:rPr kumimoji="0" lang="en-US" sz="1400" kern="1200" dirty="0" smtClean="0">
                          <a:solidFill>
                            <a:schemeClr val="tx1"/>
                          </a:solidFill>
                          <a:latin typeface="+mj-lt"/>
                          <a:ea typeface="+mn-ea"/>
                          <a:cs typeface="+mn-cs"/>
                        </a:rPr>
                        <a:t>28 pulse commands for hand close to open</a:t>
                      </a:r>
                    </a:p>
                    <a:p>
                      <a:pPr algn="just"/>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6140">
                <a:tc>
                  <a:txBody>
                    <a:bodyPr/>
                    <a:lstStyle/>
                    <a:p>
                      <a:r>
                        <a:rPr kumimoji="0" lang="en-US" sz="1400" kern="1200" dirty="0" smtClean="0">
                          <a:solidFill>
                            <a:schemeClr val="tx1"/>
                          </a:solidFill>
                          <a:latin typeface="+mj-lt"/>
                          <a:ea typeface="+mn-ea"/>
                          <a:cs typeface="+mn-cs"/>
                        </a:rPr>
                        <a:t>4.Cost-Effective EEG Signal Acquisition and Recording System</a:t>
                      </a:r>
                      <a:endParaRPr kumimoji="0" lang="en-US" sz="14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kumimoji="0" lang="en-US" sz="1400" kern="1200" dirty="0" smtClean="0">
                          <a:solidFill>
                            <a:schemeClr val="tx1"/>
                          </a:solidFill>
                          <a:latin typeface="+mj-lt"/>
                          <a:ea typeface="+mn-ea"/>
                          <a:cs typeface="+mn-cs"/>
                        </a:rPr>
                        <a:t>International Journal of Bioscience, Biochemistry and Bioinformatics, Vol. 2, No. 5, September 2012</a:t>
                      </a:r>
                      <a:endParaRPr kumimoji="0" lang="en-US" sz="14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None/>
                      </a:pPr>
                      <a:r>
                        <a:rPr lang="en-US" sz="1400" dirty="0" smtClean="0">
                          <a:solidFill>
                            <a:schemeClr val="tx1"/>
                          </a:solidFill>
                          <a:latin typeface="+mj-lt"/>
                        </a:rPr>
                        <a:t>Problems faced in hardware implementation</a:t>
                      </a:r>
                    </a:p>
                    <a:p>
                      <a:pPr algn="just"/>
                      <a:endParaRPr lang="en-US" sz="1400" dirty="0" smtClean="0">
                        <a:solidFill>
                          <a:schemeClr val="tx1"/>
                        </a:solidFill>
                        <a:latin typeface="+mj-lt"/>
                      </a:endParaRPr>
                    </a:p>
                    <a:p>
                      <a:pPr algn="just"/>
                      <a:r>
                        <a:rPr lang="en-US" sz="1400" dirty="0" smtClean="0">
                          <a:solidFill>
                            <a:schemeClr val="tx1"/>
                          </a:solidFill>
                          <a:latin typeface="+mj-lt"/>
                        </a:rPr>
                        <a:t>Unavailability of high quality electrodes.</a:t>
                      </a:r>
                    </a:p>
                    <a:p>
                      <a:pPr algn="just"/>
                      <a:r>
                        <a:rPr lang="en-US" sz="1400" dirty="0" smtClean="0">
                          <a:solidFill>
                            <a:schemeClr val="tx1"/>
                          </a:solidFill>
                          <a:latin typeface="+mj-lt"/>
                        </a:rPr>
                        <a:t>Making the system noise free.</a:t>
                      </a:r>
                    </a:p>
                    <a:p>
                      <a:pPr algn="just"/>
                      <a:r>
                        <a:rPr lang="en-US" sz="1400" dirty="0" smtClean="0">
                          <a:solidFill>
                            <a:schemeClr val="tx1"/>
                          </a:solidFill>
                          <a:latin typeface="+mj-lt"/>
                        </a:rPr>
                        <a:t>Proper Electrode placement and Electrode life.</a:t>
                      </a:r>
                    </a:p>
                    <a:p>
                      <a:pPr algn="just"/>
                      <a:r>
                        <a:rPr lang="en-US" sz="1400" dirty="0" smtClean="0">
                          <a:solidFill>
                            <a:schemeClr val="tx1"/>
                          </a:solidFill>
                          <a:latin typeface="+mj-lt"/>
                        </a:rPr>
                        <a:t>Developing effective real time signal for collecting and analyzing the signals filtering the EMG signal from EEG signal.</a:t>
                      </a:r>
                    </a:p>
                    <a:p>
                      <a:pPr algn="just"/>
                      <a:endParaRPr lang="en-US" sz="1400" dirty="0" smtClean="0">
                        <a:solidFill>
                          <a:schemeClr val="tx1"/>
                        </a:solidFill>
                        <a:latin typeface="+mj-lt"/>
                      </a:endParaRPr>
                    </a:p>
                    <a:p>
                      <a:pPr marL="0" indent="0" algn="just">
                        <a:buNone/>
                      </a:pPr>
                      <a:r>
                        <a:rPr lang="en-US" sz="1400" dirty="0" smtClean="0">
                          <a:solidFill>
                            <a:schemeClr val="tx1"/>
                          </a:solidFill>
                          <a:latin typeface="+mj-lt"/>
                        </a:rPr>
                        <a:t>They conclude that, the data is stored in computer file using the DS-1140 processor. It analyzed using MATLAB.s</a:t>
                      </a:r>
                    </a:p>
                    <a:p>
                      <a:pPr algn="just"/>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543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27870886"/>
              </p:ext>
            </p:extLst>
          </p:nvPr>
        </p:nvGraphicFramePr>
        <p:xfrm>
          <a:off x="457200" y="533400"/>
          <a:ext cx="8229600" cy="3322320"/>
        </p:xfrm>
        <a:graphic>
          <a:graphicData uri="http://schemas.openxmlformats.org/drawingml/2006/table">
            <a:tbl>
              <a:tblPr firstRow="1" bandRow="1">
                <a:tableStyleId>{5C22544A-7EE6-4342-B048-85BDC9FD1C3A}</a:tableStyleId>
              </a:tblPr>
              <a:tblGrid>
                <a:gridCol w="2286000"/>
                <a:gridCol w="2540976"/>
                <a:gridCol w="3402624"/>
              </a:tblGrid>
              <a:tr h="457200">
                <a:tc>
                  <a:txBody>
                    <a:bodyPr/>
                    <a:lstStyle/>
                    <a:p>
                      <a:pPr algn="ctr"/>
                      <a:r>
                        <a:rPr lang="en-US" sz="1600" dirty="0" smtClean="0">
                          <a:solidFill>
                            <a:schemeClr val="tx1"/>
                          </a:solidFill>
                          <a:latin typeface="+mj-lt"/>
                        </a:rPr>
                        <a:t>Title</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mj-lt"/>
                        </a:rPr>
                        <a:t>Publication</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mj-lt"/>
                        </a:rPr>
                        <a:t>Details</a:t>
                      </a:r>
                      <a:endParaRPr lang="en-US" sz="16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1762">
                <a:tc>
                  <a:txBody>
                    <a:bodyPr/>
                    <a:lstStyle/>
                    <a:p>
                      <a:pPr algn="just"/>
                      <a:r>
                        <a:rPr kumimoji="0" lang="fr-FR" sz="1400" kern="1200" dirty="0" smtClean="0">
                          <a:solidFill>
                            <a:schemeClr val="tx1"/>
                          </a:solidFill>
                          <a:latin typeface="+mj-lt"/>
                          <a:ea typeface="+mn-ea"/>
                          <a:cs typeface="+mn-cs"/>
                        </a:rPr>
                        <a:t>5.Portable EEG signal acquisition system</a:t>
                      </a:r>
                      <a:endParaRPr kumimoji="0" lang="en-US" sz="14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kumimoji="0" lang="en-US" sz="1400" kern="1200" dirty="0" smtClean="0">
                          <a:solidFill>
                            <a:schemeClr val="tx1"/>
                          </a:solidFill>
                          <a:latin typeface="+mj-lt"/>
                          <a:ea typeface="+mn-ea"/>
                          <a:cs typeface="+mn-cs"/>
                        </a:rPr>
                        <a:t>Faculty of Engineering and Technology, Multimedia</a:t>
                      </a:r>
                      <a:r>
                        <a:rPr kumimoji="0" lang="en-US" sz="1400" kern="1200" baseline="0" dirty="0" smtClean="0">
                          <a:solidFill>
                            <a:schemeClr val="tx1"/>
                          </a:solidFill>
                          <a:latin typeface="+mj-lt"/>
                          <a:ea typeface="+mn-ea"/>
                          <a:cs typeface="+mn-cs"/>
                        </a:rPr>
                        <a:t> </a:t>
                      </a:r>
                      <a:r>
                        <a:rPr kumimoji="0" lang="en-US" sz="1400" kern="1200" dirty="0" smtClean="0">
                          <a:solidFill>
                            <a:schemeClr val="tx1"/>
                          </a:solidFill>
                          <a:latin typeface="+mj-lt"/>
                          <a:ea typeface="+mn-ea"/>
                          <a:cs typeface="+mn-cs"/>
                        </a:rPr>
                        <a:t>University, </a:t>
                      </a:r>
                      <a:r>
                        <a:rPr kumimoji="0" lang="en-US" sz="1400" kern="1200" dirty="0" err="1" smtClean="0">
                          <a:solidFill>
                            <a:schemeClr val="tx1"/>
                          </a:solidFill>
                          <a:latin typeface="+mj-lt"/>
                          <a:ea typeface="+mn-ea"/>
                          <a:cs typeface="+mn-cs"/>
                        </a:rPr>
                        <a:t>Jalan</a:t>
                      </a:r>
                      <a:r>
                        <a:rPr kumimoji="0" lang="en-US" sz="1400" kern="1200" dirty="0" smtClean="0">
                          <a:solidFill>
                            <a:schemeClr val="tx1"/>
                          </a:solidFill>
                          <a:latin typeface="+mj-lt"/>
                          <a:ea typeface="+mn-ea"/>
                          <a:cs typeface="+mn-cs"/>
                        </a:rPr>
                        <a:t> Ayer </a:t>
                      </a:r>
                      <a:r>
                        <a:rPr kumimoji="0" lang="en-US" sz="1400" kern="1200" dirty="0" err="1" smtClean="0">
                          <a:solidFill>
                            <a:schemeClr val="tx1"/>
                          </a:solidFill>
                          <a:latin typeface="+mj-lt"/>
                          <a:ea typeface="+mn-ea"/>
                          <a:cs typeface="+mn-cs"/>
                        </a:rPr>
                        <a:t>Keroh</a:t>
                      </a:r>
                      <a:r>
                        <a:rPr kumimoji="0" lang="en-US" sz="1400" kern="1200" dirty="0" smtClean="0">
                          <a:solidFill>
                            <a:schemeClr val="tx1"/>
                          </a:solidFill>
                          <a:latin typeface="+mj-lt"/>
                          <a:ea typeface="+mn-ea"/>
                          <a:cs typeface="+mn-cs"/>
                        </a:rPr>
                        <a:t> Lama,</a:t>
                      </a:r>
                      <a:r>
                        <a:rPr kumimoji="0" lang="en-US" sz="1400" kern="1200" baseline="0" dirty="0" smtClean="0">
                          <a:solidFill>
                            <a:schemeClr val="tx1"/>
                          </a:solidFill>
                          <a:latin typeface="+mj-lt"/>
                          <a:ea typeface="+mn-ea"/>
                          <a:cs typeface="+mn-cs"/>
                        </a:rPr>
                        <a:t> </a:t>
                      </a:r>
                      <a:r>
                        <a:rPr kumimoji="0" lang="en-US" sz="1400" kern="1200" dirty="0" smtClean="0">
                          <a:solidFill>
                            <a:schemeClr val="tx1"/>
                          </a:solidFill>
                          <a:latin typeface="+mj-lt"/>
                          <a:ea typeface="+mn-ea"/>
                          <a:cs typeface="+mn-cs"/>
                        </a:rPr>
                        <a:t>Melaka, </a:t>
                      </a:r>
                      <a:r>
                        <a:rPr kumimoji="0" lang="en-US" sz="1400" kern="1200" dirty="0" err="1" smtClean="0">
                          <a:solidFill>
                            <a:schemeClr val="tx1"/>
                          </a:solidFill>
                          <a:latin typeface="+mj-lt"/>
                          <a:ea typeface="+mn-ea"/>
                          <a:cs typeface="+mn-cs"/>
                        </a:rPr>
                        <a:t>Malaysi</a:t>
                      </a:r>
                      <a:r>
                        <a:rPr kumimoji="0" lang="en-US" sz="1400" kern="1200" dirty="0" smtClean="0">
                          <a:solidFill>
                            <a:schemeClr val="tx1"/>
                          </a:solidFill>
                          <a:latin typeface="+mj-lt"/>
                          <a:ea typeface="+mn-ea"/>
                          <a:cs typeface="+mn-cs"/>
                        </a:rPr>
                        <a:t> </a:t>
                      </a:r>
                      <a:r>
                        <a:rPr kumimoji="0" lang="en-US" sz="1400" kern="1200" dirty="0" err="1" smtClean="0">
                          <a:solidFill>
                            <a:schemeClr val="tx1"/>
                          </a:solidFill>
                          <a:latin typeface="+mj-lt"/>
                          <a:ea typeface="+mn-ea"/>
                          <a:cs typeface="+mn-cs"/>
                        </a:rPr>
                        <a:t>aacquisition</a:t>
                      </a:r>
                      <a:r>
                        <a:rPr kumimoji="0" lang="en-US" sz="1400" kern="1200" dirty="0" smtClean="0">
                          <a:solidFill>
                            <a:schemeClr val="tx1"/>
                          </a:solidFill>
                          <a:latin typeface="+mj-lt"/>
                          <a:ea typeface="+mn-ea"/>
                          <a:cs typeface="+mn-cs"/>
                        </a:rPr>
                        <a:t> System, February 2009 </a:t>
                      </a:r>
                      <a:endParaRPr kumimoji="0" lang="en-US" sz="14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just">
                        <a:buFont typeface="Arial" pitchFamily="34" charset="0"/>
                        <a:buChar char="•"/>
                      </a:pPr>
                      <a:r>
                        <a:rPr lang="en-US" sz="1400" dirty="0" smtClean="0">
                          <a:solidFill>
                            <a:schemeClr val="tx1"/>
                          </a:solidFill>
                          <a:latin typeface="+mj-lt"/>
                        </a:rPr>
                        <a:t>In this research paper the micro analog bio potential signal will be viewed by an oscilloscope. Successful implementation of the final system would be of benefit to all involved in the use of Electroencephalography for brain computer interface.</a:t>
                      </a:r>
                    </a:p>
                    <a:p>
                      <a:pPr marL="285750" lvl="0" indent="-285750" algn="just">
                        <a:buFont typeface="Arial" pitchFamily="34" charset="0"/>
                        <a:buChar char="•"/>
                      </a:pPr>
                      <a:r>
                        <a:rPr lang="en-US" sz="1400" dirty="0" smtClean="0">
                          <a:solidFill>
                            <a:schemeClr val="tx1"/>
                          </a:solidFill>
                          <a:latin typeface="+mj-lt"/>
                        </a:rPr>
                        <a:t>This project is further divided into three parts which is                                acquisition, gain and filtering </a:t>
                      </a:r>
                    </a:p>
                    <a:p>
                      <a:pPr marL="285750" lvl="0" indent="-285750" algn="just">
                        <a:buFont typeface="Arial" pitchFamily="34" charset="0"/>
                        <a:buChar char="•"/>
                      </a:pPr>
                      <a:r>
                        <a:rPr lang="en-US" sz="1400" dirty="0" smtClean="0">
                          <a:solidFill>
                            <a:schemeClr val="tx1"/>
                          </a:solidFill>
                          <a:latin typeface="+mj-lt"/>
                        </a:rPr>
                        <a:t>They</a:t>
                      </a:r>
                      <a:r>
                        <a:rPr lang="en-US" sz="1400" baseline="0" dirty="0" smtClean="0">
                          <a:solidFill>
                            <a:schemeClr val="tx1"/>
                          </a:solidFill>
                          <a:latin typeface="+mj-lt"/>
                        </a:rPr>
                        <a:t> make their own hardware implementation, but the </a:t>
                      </a:r>
                      <a:r>
                        <a:rPr lang="en-US" sz="1400" dirty="0" err="1" smtClean="0">
                          <a:solidFill>
                            <a:schemeClr val="tx1"/>
                          </a:solidFill>
                          <a:latin typeface="+mj-lt"/>
                        </a:rPr>
                        <a:t>the</a:t>
                      </a:r>
                      <a:r>
                        <a:rPr lang="en-US" sz="1400" dirty="0" smtClean="0">
                          <a:solidFill>
                            <a:schemeClr val="tx1"/>
                          </a:solidFill>
                          <a:latin typeface="+mj-lt"/>
                        </a:rPr>
                        <a:t> system is not fully accurate</a:t>
                      </a:r>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7813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13</a:t>
            </a:fld>
            <a:endParaRPr lang="en-US"/>
          </a:p>
        </p:txBody>
      </p:sp>
      <p:sp>
        <p:nvSpPr>
          <p:cNvPr id="4" name="Title 1"/>
          <p:cNvSpPr txBox="1">
            <a:spLocks/>
          </p:cNvSpPr>
          <p:nvPr/>
        </p:nvSpPr>
        <p:spPr>
          <a:xfrm>
            <a:off x="533400" y="2590800"/>
            <a:ext cx="8229600" cy="11430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solidFill>
                  <a:srgbClr val="002060"/>
                </a:solidFill>
              </a:rPr>
              <a:t>System Block diagram</a:t>
            </a:r>
          </a:p>
        </p:txBody>
      </p:sp>
      <p:sp>
        <p:nvSpPr>
          <p:cNvPr id="5" name="TextBox 4"/>
          <p:cNvSpPr txBox="1"/>
          <p:nvPr/>
        </p:nvSpPr>
        <p:spPr>
          <a:xfrm>
            <a:off x="1828800" y="3731172"/>
            <a:ext cx="5638800" cy="923330"/>
          </a:xfrm>
          <a:prstGeom prst="rect">
            <a:avLst/>
          </a:prstGeom>
          <a:noFill/>
        </p:spPr>
        <p:txBody>
          <a:bodyPr wrap="square" rtlCol="0">
            <a:spAutoFit/>
          </a:bodyPr>
          <a:lstStyle/>
          <a:p>
            <a:pPr marL="342900" indent="-342900">
              <a:buFont typeface="+mj-lt"/>
              <a:buAutoNum type="arabicPeriod"/>
            </a:pPr>
            <a:r>
              <a:rPr lang="en-US" dirty="0">
                <a:latin typeface="+mj-lt"/>
              </a:rPr>
              <a:t>Signal Analysis block diagram</a:t>
            </a:r>
          </a:p>
          <a:p>
            <a:pPr marL="342900" indent="-342900">
              <a:buFont typeface="+mj-lt"/>
              <a:buAutoNum type="arabicPeriod"/>
            </a:pPr>
            <a:r>
              <a:rPr lang="en-US" dirty="0">
                <a:latin typeface="+mj-lt"/>
              </a:rPr>
              <a:t>Signal Implementation block diagram </a:t>
            </a:r>
          </a:p>
          <a:p>
            <a:pPr marL="342900" indent="-342900">
              <a:buFont typeface="+mj-lt"/>
              <a:buAutoNum type="arabicPeriod"/>
            </a:pPr>
            <a:endParaRPr lang="en-US" dirty="0"/>
          </a:p>
        </p:txBody>
      </p:sp>
    </p:spTree>
    <p:extLst>
      <p:ext uri="{BB962C8B-B14F-4D97-AF65-F5344CB8AC3E}">
        <p14:creationId xmlns:p14="http://schemas.microsoft.com/office/powerpoint/2010/main" val="251669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612" y="21021"/>
            <a:ext cx="4396564" cy="921207"/>
          </a:xfrm>
        </p:spPr>
        <p:txBody>
          <a:bodyPr>
            <a:normAutofit/>
          </a:bodyPr>
          <a:lstStyle/>
          <a:p>
            <a:pPr algn="ctr"/>
            <a:r>
              <a:rPr lang="en-US" dirty="0" smtClean="0">
                <a:solidFill>
                  <a:srgbClr val="002060"/>
                </a:solidFill>
              </a:rPr>
              <a:t>Block diagram</a:t>
            </a:r>
            <a:endParaRPr lang="en-US" dirty="0">
              <a:solidFill>
                <a:srgbClr val="002060"/>
              </a:solidFill>
            </a:endParaRPr>
          </a:p>
        </p:txBody>
      </p:sp>
      <p:sp>
        <p:nvSpPr>
          <p:cNvPr id="3" name="Date Placeholder 2"/>
          <p:cNvSpPr>
            <a:spLocks noGrp="1"/>
          </p:cNvSpPr>
          <p:nvPr>
            <p:ph type="dt" sz="half" idx="10"/>
          </p:nvPr>
        </p:nvSpPr>
        <p:spPr/>
        <p:txBody>
          <a:bodyPr/>
          <a:lstStyle/>
          <a:p>
            <a:fld id="{C272CDA4-360E-4AF3-AFCD-4FD54E99317C}" type="datetime1">
              <a:rPr lang="en-US" smtClean="0"/>
              <a:t>8/26/2016</a:t>
            </a:fld>
            <a:endParaRPr lang="en-US"/>
          </a:p>
        </p:txBody>
      </p:sp>
      <p:sp>
        <p:nvSpPr>
          <p:cNvPr id="4" name="Slide Number Placeholder 3"/>
          <p:cNvSpPr>
            <a:spLocks noGrp="1"/>
          </p:cNvSpPr>
          <p:nvPr>
            <p:ph type="sldNum" sz="quarter" idx="12"/>
          </p:nvPr>
        </p:nvSpPr>
        <p:spPr/>
        <p:txBody>
          <a:bodyPr/>
          <a:lstStyle/>
          <a:p>
            <a:fld id="{C4A896C3-20CF-4D35-9358-866078B53C24}" type="slidenum">
              <a:rPr lang="en-US" smtClean="0"/>
              <a:t>14</a:t>
            </a:fld>
            <a:endParaRPr lang="en-US"/>
          </a:p>
        </p:txBody>
      </p:sp>
      <p:sp>
        <p:nvSpPr>
          <p:cNvPr id="5" name="Rectangle 4"/>
          <p:cNvSpPr>
            <a:spLocks noChangeArrowheads="1"/>
          </p:cNvSpPr>
          <p:nvPr/>
        </p:nvSpPr>
        <p:spPr bwMode="auto">
          <a:xfrm>
            <a:off x="2073451" y="1606550"/>
            <a:ext cx="5099050" cy="2171700"/>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200" b="1">
                <a:effectLst/>
                <a:latin typeface="Calibri"/>
                <a:ea typeface="Times New Roman"/>
                <a:cs typeface="Shruti"/>
              </a:rPr>
              <a:t>Mind wave detector (Brainsense)</a:t>
            </a:r>
            <a:endParaRPr lang="en-US" sz="1100">
              <a:effectLst/>
              <a:latin typeface="Calibri"/>
              <a:ea typeface="Times New Roman"/>
              <a:cs typeface="Shruti"/>
            </a:endParaRPr>
          </a:p>
        </p:txBody>
      </p:sp>
      <p:sp>
        <p:nvSpPr>
          <p:cNvPr id="6" name="Rectangle 5"/>
          <p:cNvSpPr>
            <a:spLocks noChangeArrowheads="1"/>
          </p:cNvSpPr>
          <p:nvPr/>
        </p:nvSpPr>
        <p:spPr bwMode="auto">
          <a:xfrm>
            <a:off x="2422701" y="2119630"/>
            <a:ext cx="132715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just">
              <a:lnSpc>
                <a:spcPct val="150000"/>
              </a:lnSpc>
              <a:spcBef>
                <a:spcPts val="1440"/>
              </a:spcBef>
              <a:spcAft>
                <a:spcPts val="1440"/>
              </a:spcAft>
            </a:pPr>
            <a:r>
              <a:rPr lang="en-US" sz="900" b="1">
                <a:effectLst/>
                <a:latin typeface="Times New Roman"/>
                <a:ea typeface="Times New Roman"/>
                <a:cs typeface="Shruti"/>
              </a:rPr>
              <a:t>Dry electrode</a:t>
            </a:r>
            <a:endParaRPr lang="en-US" sz="1100">
              <a:effectLst/>
              <a:latin typeface="Calibri"/>
              <a:ea typeface="Times New Roman"/>
              <a:cs typeface="Shruti"/>
            </a:endParaRPr>
          </a:p>
        </p:txBody>
      </p:sp>
      <p:sp>
        <p:nvSpPr>
          <p:cNvPr id="7" name="Rectangle 6"/>
          <p:cNvSpPr>
            <a:spLocks noChangeArrowheads="1"/>
          </p:cNvSpPr>
          <p:nvPr/>
        </p:nvSpPr>
        <p:spPr bwMode="auto">
          <a:xfrm>
            <a:off x="2431591" y="2757805"/>
            <a:ext cx="1387475" cy="8058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000" b="1">
                <a:effectLst/>
                <a:latin typeface="Times New Roman"/>
                <a:ea typeface="Times New Roman"/>
                <a:cs typeface="Shruti"/>
              </a:rPr>
              <a:t>Ref. electrode(Ear lobe)</a:t>
            </a:r>
            <a:endParaRPr lang="en-US" sz="1100">
              <a:effectLst/>
              <a:latin typeface="Calibri"/>
              <a:ea typeface="Times New Roman"/>
              <a:cs typeface="Shruti"/>
            </a:endParaRPr>
          </a:p>
        </p:txBody>
      </p:sp>
      <p:sp>
        <p:nvSpPr>
          <p:cNvPr id="8" name="Rectangle 7"/>
          <p:cNvSpPr>
            <a:spLocks noChangeArrowheads="1"/>
          </p:cNvSpPr>
          <p:nvPr/>
        </p:nvSpPr>
        <p:spPr bwMode="auto">
          <a:xfrm>
            <a:off x="4238801" y="2518410"/>
            <a:ext cx="977900"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just">
              <a:lnSpc>
                <a:spcPct val="150000"/>
              </a:lnSpc>
              <a:spcBef>
                <a:spcPts val="1440"/>
              </a:spcBef>
              <a:spcAft>
                <a:spcPts val="1440"/>
              </a:spcAft>
            </a:pPr>
            <a:r>
              <a:rPr lang="en-US" sz="1000" b="1">
                <a:effectLst/>
                <a:latin typeface="Times New Roman"/>
                <a:ea typeface="Times New Roman"/>
                <a:cs typeface="Shruti"/>
              </a:rPr>
              <a:t>A/D converter</a:t>
            </a:r>
            <a:endParaRPr lang="en-US" sz="1100">
              <a:effectLst/>
              <a:latin typeface="Calibri"/>
              <a:ea typeface="Times New Roman"/>
              <a:cs typeface="Shruti"/>
            </a:endParaRPr>
          </a:p>
        </p:txBody>
      </p:sp>
      <p:sp>
        <p:nvSpPr>
          <p:cNvPr id="9" name="Rectangle 8"/>
          <p:cNvSpPr>
            <a:spLocks noChangeArrowheads="1"/>
          </p:cNvSpPr>
          <p:nvPr/>
        </p:nvSpPr>
        <p:spPr bwMode="auto">
          <a:xfrm>
            <a:off x="5570396" y="2411730"/>
            <a:ext cx="1327150" cy="8089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000" b="1">
                <a:effectLst/>
                <a:latin typeface="Times New Roman"/>
                <a:ea typeface="Times New Roman"/>
                <a:cs typeface="Shruti"/>
              </a:rPr>
              <a:t>Filter of the EEG Digital signal</a:t>
            </a:r>
            <a:endParaRPr lang="en-US" sz="1100">
              <a:effectLst/>
              <a:latin typeface="Calibri"/>
              <a:ea typeface="Times New Roman"/>
              <a:cs typeface="Shruti"/>
            </a:endParaRPr>
          </a:p>
        </p:txBody>
      </p:sp>
      <p:cxnSp>
        <p:nvCxnSpPr>
          <p:cNvPr id="10" name="AutoShape 359"/>
          <p:cNvCxnSpPr>
            <a:cxnSpLocks noChangeShapeType="1"/>
          </p:cNvCxnSpPr>
          <p:nvPr/>
        </p:nvCxnSpPr>
        <p:spPr bwMode="auto">
          <a:xfrm>
            <a:off x="5216701" y="2864485"/>
            <a:ext cx="3492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360"/>
          <p:cNvCxnSpPr>
            <a:cxnSpLocks noChangeShapeType="1"/>
          </p:cNvCxnSpPr>
          <p:nvPr/>
        </p:nvCxnSpPr>
        <p:spPr bwMode="auto">
          <a:xfrm>
            <a:off x="3749851" y="2289810"/>
            <a:ext cx="7683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362"/>
          <p:cNvCxnSpPr>
            <a:cxnSpLocks noChangeShapeType="1"/>
          </p:cNvCxnSpPr>
          <p:nvPr/>
        </p:nvCxnSpPr>
        <p:spPr bwMode="auto">
          <a:xfrm>
            <a:off x="4518201" y="2289810"/>
            <a:ext cx="635"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2441094" y="4288221"/>
            <a:ext cx="4330700" cy="2057400"/>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7" name="Rectangle 16"/>
          <p:cNvSpPr>
            <a:spLocks noChangeArrowheads="1"/>
          </p:cNvSpPr>
          <p:nvPr/>
        </p:nvSpPr>
        <p:spPr bwMode="auto">
          <a:xfrm>
            <a:off x="2792249" y="5135628"/>
            <a:ext cx="1187450" cy="7562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ctr">
              <a:lnSpc>
                <a:spcPct val="150000"/>
              </a:lnSpc>
              <a:spcBef>
                <a:spcPts val="1440"/>
              </a:spcBef>
              <a:spcAft>
                <a:spcPts val="1440"/>
              </a:spcAft>
            </a:pPr>
            <a:r>
              <a:rPr lang="en-US" sz="1000" b="1" dirty="0">
                <a:effectLst/>
                <a:latin typeface="Times New Roman"/>
                <a:ea typeface="Times New Roman"/>
                <a:cs typeface="Shruti"/>
              </a:rPr>
              <a:t>Pair with PC using BT</a:t>
            </a:r>
            <a:endParaRPr lang="en-US" sz="1100" dirty="0">
              <a:effectLst/>
              <a:latin typeface="Calibri"/>
              <a:ea typeface="Times New Roman"/>
              <a:cs typeface="Shruti"/>
            </a:endParaRPr>
          </a:p>
        </p:txBody>
      </p:sp>
      <p:sp>
        <p:nvSpPr>
          <p:cNvPr id="18" name="Rectangle 17"/>
          <p:cNvSpPr>
            <a:spLocks noChangeArrowheads="1"/>
          </p:cNvSpPr>
          <p:nvPr/>
        </p:nvSpPr>
        <p:spPr bwMode="auto">
          <a:xfrm>
            <a:off x="4396894" y="4402521"/>
            <a:ext cx="2094865" cy="1828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200" b="1">
                <a:effectLst/>
                <a:latin typeface="Calibri"/>
                <a:ea typeface="Times New Roman"/>
                <a:cs typeface="Shruti"/>
              </a:rPr>
              <a:t>MATLAB Analysis</a:t>
            </a:r>
            <a:endParaRPr lang="en-US" sz="1100">
              <a:effectLst/>
              <a:latin typeface="Calibri"/>
              <a:ea typeface="Times New Roman"/>
              <a:cs typeface="Shruti"/>
            </a:endParaRPr>
          </a:p>
        </p:txBody>
      </p:sp>
      <p:pic>
        <p:nvPicPr>
          <p:cNvPr id="19" name="Picture 18" descr="G:\ME\DP\results\act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954" y="4861626"/>
            <a:ext cx="1635125" cy="1304290"/>
          </a:xfrm>
          <a:prstGeom prst="rect">
            <a:avLst/>
          </a:prstGeom>
          <a:noFill/>
          <a:ln>
            <a:noFill/>
          </a:ln>
        </p:spPr>
      </p:pic>
      <p:cxnSp>
        <p:nvCxnSpPr>
          <p:cNvPr id="20" name="AutoShape 362"/>
          <p:cNvCxnSpPr>
            <a:cxnSpLocks noChangeShapeType="1"/>
          </p:cNvCxnSpPr>
          <p:nvPr/>
        </p:nvCxnSpPr>
        <p:spPr bwMode="auto">
          <a:xfrm>
            <a:off x="3830168" y="2864485"/>
            <a:ext cx="428953"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702651" y="3367861"/>
            <a:ext cx="421321" cy="34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581588" y="4428578"/>
            <a:ext cx="421321" cy="34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2823780" y="1226007"/>
            <a:ext cx="3465500" cy="369332"/>
          </a:xfrm>
          <a:prstGeom prst="rect">
            <a:avLst/>
          </a:prstGeom>
        </p:spPr>
        <p:txBody>
          <a:bodyPr wrap="none">
            <a:spAutoFit/>
          </a:bodyPr>
          <a:lstStyle/>
          <a:p>
            <a:r>
              <a:rPr lang="en-US" b="1" dirty="0"/>
              <a:t>Signal Analysis Block-diagram</a:t>
            </a:r>
            <a:endParaRPr lang="en-US" dirty="0"/>
          </a:p>
        </p:txBody>
      </p:sp>
      <p:cxnSp>
        <p:nvCxnSpPr>
          <p:cNvPr id="21" name="AutoShape 360"/>
          <p:cNvCxnSpPr>
            <a:cxnSpLocks noChangeShapeType="1"/>
          </p:cNvCxnSpPr>
          <p:nvPr/>
        </p:nvCxnSpPr>
        <p:spPr bwMode="auto">
          <a:xfrm>
            <a:off x="3979699" y="5445010"/>
            <a:ext cx="4171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2071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98612" y="21021"/>
            <a:ext cx="4396564" cy="921207"/>
          </a:xfrm>
        </p:spPr>
        <p:txBody>
          <a:bodyPr>
            <a:normAutofit/>
          </a:bodyPr>
          <a:lstStyle/>
          <a:p>
            <a:pPr algn="ctr"/>
            <a:r>
              <a:rPr lang="en-US" dirty="0" smtClean="0">
                <a:solidFill>
                  <a:srgbClr val="002060"/>
                </a:solidFill>
              </a:rPr>
              <a:t>Block diagram</a:t>
            </a:r>
            <a:endParaRPr lang="en-US" dirty="0">
              <a:solidFill>
                <a:srgbClr val="002060"/>
              </a:solidFill>
            </a:endParaRPr>
          </a:p>
        </p:txBody>
      </p:sp>
      <p:sp>
        <p:nvSpPr>
          <p:cNvPr id="3" name="Date Placeholder 2"/>
          <p:cNvSpPr>
            <a:spLocks noGrp="1"/>
          </p:cNvSpPr>
          <p:nvPr>
            <p:ph type="dt" sz="half" idx="10"/>
          </p:nvPr>
        </p:nvSpPr>
        <p:spPr/>
        <p:txBody>
          <a:bodyPr/>
          <a:lstStyle/>
          <a:p>
            <a:fld id="{C272CDA4-360E-4AF3-AFCD-4FD54E99317C}" type="datetime1">
              <a:rPr lang="en-US" smtClean="0"/>
              <a:t>8/26/2016</a:t>
            </a:fld>
            <a:endParaRPr lang="en-US"/>
          </a:p>
        </p:txBody>
      </p:sp>
      <p:sp>
        <p:nvSpPr>
          <p:cNvPr id="4" name="Slide Number Placeholder 3"/>
          <p:cNvSpPr>
            <a:spLocks noGrp="1"/>
          </p:cNvSpPr>
          <p:nvPr>
            <p:ph type="sldNum" sz="quarter" idx="12"/>
          </p:nvPr>
        </p:nvSpPr>
        <p:spPr/>
        <p:txBody>
          <a:bodyPr/>
          <a:lstStyle/>
          <a:p>
            <a:fld id="{C4A896C3-20CF-4D35-9358-866078B53C24}" type="slidenum">
              <a:rPr lang="en-US" smtClean="0"/>
              <a:t>15</a:t>
            </a:fld>
            <a:endParaRPr lang="en-US"/>
          </a:p>
        </p:txBody>
      </p:sp>
      <p:sp>
        <p:nvSpPr>
          <p:cNvPr id="8" name="Rectangle 7"/>
          <p:cNvSpPr/>
          <p:nvPr/>
        </p:nvSpPr>
        <p:spPr>
          <a:xfrm>
            <a:off x="2322923" y="1203785"/>
            <a:ext cx="4600105" cy="369332"/>
          </a:xfrm>
          <a:prstGeom prst="rect">
            <a:avLst/>
          </a:prstGeom>
        </p:spPr>
        <p:txBody>
          <a:bodyPr wrap="none">
            <a:spAutoFit/>
          </a:bodyPr>
          <a:lstStyle/>
          <a:p>
            <a:r>
              <a:rPr lang="en-US" b="1" dirty="0"/>
              <a:t>Implementation of EEG Signal on </a:t>
            </a:r>
            <a:r>
              <a:rPr lang="en-US" b="1" dirty="0" smtClean="0"/>
              <a:t>Device</a:t>
            </a:r>
            <a:endParaRPr lang="en-US" dirty="0"/>
          </a:p>
        </p:txBody>
      </p:sp>
      <p:sp>
        <p:nvSpPr>
          <p:cNvPr id="9" name="Rectangle 8"/>
          <p:cNvSpPr>
            <a:spLocks noChangeArrowheads="1"/>
          </p:cNvSpPr>
          <p:nvPr/>
        </p:nvSpPr>
        <p:spPr bwMode="auto">
          <a:xfrm>
            <a:off x="2073451" y="1714500"/>
            <a:ext cx="5099050" cy="2171700"/>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200" b="1">
                <a:effectLst/>
                <a:latin typeface="Calibri"/>
                <a:ea typeface="Times New Roman"/>
                <a:cs typeface="Shruti"/>
              </a:rPr>
              <a:t>Mind wave detector (Brainsense)</a:t>
            </a:r>
            <a:endParaRPr lang="en-US" sz="1100">
              <a:effectLst/>
              <a:latin typeface="Calibri"/>
              <a:ea typeface="Times New Roman"/>
              <a:cs typeface="Shruti"/>
            </a:endParaRPr>
          </a:p>
        </p:txBody>
      </p:sp>
      <p:sp>
        <p:nvSpPr>
          <p:cNvPr id="10" name="Rectangle 9"/>
          <p:cNvSpPr>
            <a:spLocks noChangeArrowheads="1"/>
          </p:cNvSpPr>
          <p:nvPr/>
        </p:nvSpPr>
        <p:spPr bwMode="auto">
          <a:xfrm>
            <a:off x="2422701" y="2227580"/>
            <a:ext cx="132715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just">
              <a:lnSpc>
                <a:spcPct val="150000"/>
              </a:lnSpc>
              <a:spcBef>
                <a:spcPts val="1440"/>
              </a:spcBef>
              <a:spcAft>
                <a:spcPts val="1440"/>
              </a:spcAft>
            </a:pPr>
            <a:r>
              <a:rPr lang="en-US" sz="900" b="1">
                <a:effectLst/>
                <a:latin typeface="Times New Roman"/>
                <a:ea typeface="Times New Roman"/>
                <a:cs typeface="Shruti"/>
              </a:rPr>
              <a:t>Dry electrode</a:t>
            </a:r>
            <a:endParaRPr lang="en-US" sz="1100">
              <a:effectLst/>
              <a:latin typeface="Calibri"/>
              <a:ea typeface="Times New Roman"/>
              <a:cs typeface="Shruti"/>
            </a:endParaRPr>
          </a:p>
        </p:txBody>
      </p:sp>
      <p:sp>
        <p:nvSpPr>
          <p:cNvPr id="11" name="Rectangle 10"/>
          <p:cNvSpPr>
            <a:spLocks noChangeArrowheads="1"/>
          </p:cNvSpPr>
          <p:nvPr/>
        </p:nvSpPr>
        <p:spPr bwMode="auto">
          <a:xfrm>
            <a:off x="2431591" y="2865755"/>
            <a:ext cx="1387475" cy="8058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000" b="1">
                <a:effectLst/>
                <a:latin typeface="Times New Roman"/>
                <a:ea typeface="Times New Roman"/>
                <a:cs typeface="Shruti"/>
              </a:rPr>
              <a:t>Ref. electrode(Ear lobe)</a:t>
            </a:r>
            <a:endParaRPr lang="en-US" sz="1100">
              <a:effectLst/>
              <a:latin typeface="Calibri"/>
              <a:ea typeface="Times New Roman"/>
              <a:cs typeface="Shruti"/>
            </a:endParaRPr>
          </a:p>
        </p:txBody>
      </p:sp>
      <p:sp>
        <p:nvSpPr>
          <p:cNvPr id="12" name="Rectangle 11"/>
          <p:cNvSpPr>
            <a:spLocks noChangeArrowheads="1"/>
          </p:cNvSpPr>
          <p:nvPr/>
        </p:nvSpPr>
        <p:spPr bwMode="auto">
          <a:xfrm>
            <a:off x="4238801" y="2626360"/>
            <a:ext cx="977900"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just">
              <a:lnSpc>
                <a:spcPct val="150000"/>
              </a:lnSpc>
              <a:spcBef>
                <a:spcPts val="1440"/>
              </a:spcBef>
              <a:spcAft>
                <a:spcPts val="1440"/>
              </a:spcAft>
            </a:pPr>
            <a:r>
              <a:rPr lang="en-US" sz="1000" b="1">
                <a:effectLst/>
                <a:latin typeface="Times New Roman"/>
                <a:ea typeface="Times New Roman"/>
                <a:cs typeface="Shruti"/>
              </a:rPr>
              <a:t>A/D converter</a:t>
            </a:r>
            <a:endParaRPr lang="en-US" sz="1100">
              <a:effectLst/>
              <a:latin typeface="Calibri"/>
              <a:ea typeface="Times New Roman"/>
              <a:cs typeface="Shruti"/>
            </a:endParaRPr>
          </a:p>
        </p:txBody>
      </p:sp>
      <p:sp>
        <p:nvSpPr>
          <p:cNvPr id="13" name="Rectangle 12"/>
          <p:cNvSpPr>
            <a:spLocks noChangeArrowheads="1"/>
          </p:cNvSpPr>
          <p:nvPr/>
        </p:nvSpPr>
        <p:spPr bwMode="auto">
          <a:xfrm>
            <a:off x="5570396" y="2519680"/>
            <a:ext cx="1327150" cy="8089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000" b="1">
                <a:effectLst/>
                <a:latin typeface="Times New Roman"/>
                <a:ea typeface="Times New Roman"/>
                <a:cs typeface="Shruti"/>
              </a:rPr>
              <a:t>Filter of the EEG Digital signal</a:t>
            </a:r>
            <a:endParaRPr lang="en-US" sz="1100">
              <a:effectLst/>
              <a:latin typeface="Calibri"/>
              <a:ea typeface="Times New Roman"/>
              <a:cs typeface="Shruti"/>
            </a:endParaRPr>
          </a:p>
        </p:txBody>
      </p:sp>
      <p:cxnSp>
        <p:nvCxnSpPr>
          <p:cNvPr id="14" name="AutoShape 359"/>
          <p:cNvCxnSpPr>
            <a:cxnSpLocks noChangeShapeType="1"/>
          </p:cNvCxnSpPr>
          <p:nvPr/>
        </p:nvCxnSpPr>
        <p:spPr bwMode="auto">
          <a:xfrm>
            <a:off x="5216701" y="2972435"/>
            <a:ext cx="3492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360"/>
          <p:cNvCxnSpPr>
            <a:cxnSpLocks noChangeShapeType="1"/>
          </p:cNvCxnSpPr>
          <p:nvPr/>
        </p:nvCxnSpPr>
        <p:spPr bwMode="auto">
          <a:xfrm>
            <a:off x="3749851" y="2397760"/>
            <a:ext cx="7683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362"/>
          <p:cNvCxnSpPr>
            <a:cxnSpLocks noChangeShapeType="1"/>
          </p:cNvCxnSpPr>
          <p:nvPr/>
        </p:nvCxnSpPr>
        <p:spPr bwMode="auto">
          <a:xfrm>
            <a:off x="3830168" y="2972435"/>
            <a:ext cx="428953"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6702651" y="3475811"/>
            <a:ext cx="421321" cy="34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a:spLocks noChangeArrowheads="1"/>
          </p:cNvSpPr>
          <p:nvPr/>
        </p:nvSpPr>
        <p:spPr bwMode="auto">
          <a:xfrm>
            <a:off x="815889" y="4191000"/>
            <a:ext cx="7947111" cy="2171700"/>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ctr">
              <a:lnSpc>
                <a:spcPct val="150000"/>
              </a:lnSpc>
              <a:spcBef>
                <a:spcPts val="1440"/>
              </a:spcBef>
              <a:spcAft>
                <a:spcPts val="1440"/>
              </a:spcAft>
            </a:pPr>
            <a:r>
              <a:rPr lang="en-US" sz="1100" dirty="0" smtClean="0">
                <a:latin typeface="Calibri"/>
                <a:ea typeface="Times New Roman"/>
                <a:cs typeface="Shruti"/>
              </a:rPr>
              <a:t>Hardware diagram</a:t>
            </a:r>
            <a:endParaRPr lang="en-US" sz="1100" dirty="0">
              <a:effectLst/>
              <a:latin typeface="Calibri"/>
              <a:ea typeface="Times New Roman"/>
              <a:cs typeface="Shruti"/>
            </a:endParaRPr>
          </a:p>
        </p:txBody>
      </p:sp>
      <p:sp>
        <p:nvSpPr>
          <p:cNvPr id="38" name="Rectangle 37"/>
          <p:cNvSpPr>
            <a:spLocks noChangeArrowheads="1"/>
          </p:cNvSpPr>
          <p:nvPr/>
        </p:nvSpPr>
        <p:spPr bwMode="auto">
          <a:xfrm>
            <a:off x="1073769" y="4800600"/>
            <a:ext cx="838200" cy="647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ctr">
              <a:lnSpc>
                <a:spcPct val="150000"/>
              </a:lnSpc>
              <a:spcBef>
                <a:spcPts val="1440"/>
              </a:spcBef>
              <a:spcAft>
                <a:spcPts val="1440"/>
              </a:spcAft>
            </a:pPr>
            <a:r>
              <a:rPr lang="en-US" sz="1000" b="1" dirty="0">
                <a:effectLst/>
                <a:latin typeface="Times New Roman"/>
                <a:ea typeface="Times New Roman"/>
                <a:cs typeface="Shruti"/>
              </a:rPr>
              <a:t>HC05 BT</a:t>
            </a:r>
            <a:endParaRPr lang="en-US" sz="1100" dirty="0">
              <a:effectLst/>
              <a:latin typeface="Calibri"/>
              <a:ea typeface="Times New Roman"/>
              <a:cs typeface="Shruti"/>
            </a:endParaRPr>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282208" y="5095501"/>
            <a:ext cx="421321" cy="34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a:spLocks noChangeArrowheads="1"/>
          </p:cNvSpPr>
          <p:nvPr/>
        </p:nvSpPr>
        <p:spPr bwMode="auto">
          <a:xfrm>
            <a:off x="2386593" y="4683048"/>
            <a:ext cx="2535096" cy="1519555"/>
          </a:xfrm>
          <a:prstGeom prst="rect">
            <a:avLst/>
          </a:prstGeom>
          <a:solidFill>
            <a:schemeClr val="bg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indent="457200" algn="just">
              <a:lnSpc>
                <a:spcPct val="150000"/>
              </a:lnSpc>
              <a:spcBef>
                <a:spcPts val="1440"/>
              </a:spcBef>
              <a:spcAft>
                <a:spcPts val="1440"/>
              </a:spcAft>
            </a:pPr>
            <a:r>
              <a:rPr lang="en-US" sz="1100" dirty="0">
                <a:effectLst/>
                <a:latin typeface="Calibri"/>
                <a:ea typeface="Times New Roman"/>
                <a:cs typeface="Shruti"/>
              </a:rPr>
              <a:t> </a:t>
            </a:r>
          </a:p>
          <a:p>
            <a:pPr marL="0" marR="0" indent="457200" algn="just">
              <a:lnSpc>
                <a:spcPct val="150000"/>
              </a:lnSpc>
              <a:spcBef>
                <a:spcPts val="1440"/>
              </a:spcBef>
              <a:spcAft>
                <a:spcPts val="1440"/>
              </a:spcAft>
            </a:pPr>
            <a:r>
              <a:rPr lang="en-US" sz="1100" dirty="0">
                <a:effectLst/>
                <a:latin typeface="Calibri"/>
                <a:ea typeface="Times New Roman"/>
                <a:cs typeface="Shruti"/>
              </a:rPr>
              <a:t> </a:t>
            </a:r>
          </a:p>
          <a:p>
            <a:pPr marL="0" marR="0" indent="457200" algn="ctr">
              <a:lnSpc>
                <a:spcPct val="150000"/>
              </a:lnSpc>
              <a:spcBef>
                <a:spcPts val="1440"/>
              </a:spcBef>
              <a:spcAft>
                <a:spcPts val="1440"/>
              </a:spcAft>
            </a:pPr>
            <a:r>
              <a:rPr lang="en-US" sz="1000" b="1" dirty="0" smtClean="0">
                <a:effectLst/>
                <a:latin typeface="Times New Roman"/>
                <a:ea typeface="Times New Roman"/>
                <a:cs typeface="Shruti"/>
              </a:rPr>
              <a:t>ATMEGA328 </a:t>
            </a:r>
            <a:r>
              <a:rPr lang="en-US" sz="1000" b="1" dirty="0">
                <a:effectLst/>
                <a:latin typeface="Times New Roman"/>
                <a:ea typeface="Times New Roman"/>
                <a:cs typeface="Shruti"/>
              </a:rPr>
              <a:t>Internal Blocks</a:t>
            </a:r>
            <a:endParaRPr lang="en-US" sz="1100" dirty="0">
              <a:effectLst/>
              <a:latin typeface="Calibri"/>
              <a:ea typeface="Times New Roman"/>
              <a:cs typeface="Shruti"/>
            </a:endParaRPr>
          </a:p>
        </p:txBody>
      </p:sp>
      <p:sp>
        <p:nvSpPr>
          <p:cNvPr id="42" name="Rectangle 41"/>
          <p:cNvSpPr>
            <a:spLocks noChangeArrowheads="1"/>
          </p:cNvSpPr>
          <p:nvPr/>
        </p:nvSpPr>
        <p:spPr bwMode="auto">
          <a:xfrm>
            <a:off x="2485984" y="4818490"/>
            <a:ext cx="717374" cy="981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ctr">
              <a:lnSpc>
                <a:spcPct val="150000"/>
              </a:lnSpc>
              <a:spcBef>
                <a:spcPts val="1440"/>
              </a:spcBef>
              <a:spcAft>
                <a:spcPts val="1440"/>
              </a:spcAft>
            </a:pPr>
            <a:r>
              <a:rPr lang="en-US" sz="1000" b="1" dirty="0" smtClean="0">
                <a:effectLst/>
                <a:latin typeface="Times New Roman"/>
                <a:ea typeface="Times New Roman"/>
                <a:cs typeface="Shruti"/>
              </a:rPr>
              <a:t>  ATMEGA328</a:t>
            </a:r>
            <a:endParaRPr lang="en-US" sz="1100" dirty="0">
              <a:effectLst/>
              <a:latin typeface="Calibri"/>
              <a:ea typeface="Times New Roman"/>
              <a:cs typeface="Shruti"/>
            </a:endParaRPr>
          </a:p>
        </p:txBody>
      </p:sp>
      <p:cxnSp>
        <p:nvCxnSpPr>
          <p:cNvPr id="43" name="AutoShape 385"/>
          <p:cNvCxnSpPr>
            <a:cxnSpLocks noChangeShapeType="1"/>
          </p:cNvCxnSpPr>
          <p:nvPr/>
        </p:nvCxnSpPr>
        <p:spPr bwMode="auto">
          <a:xfrm>
            <a:off x="1911969" y="5124450"/>
            <a:ext cx="57401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 name="AutoShape 403"/>
          <p:cNvCxnSpPr>
            <a:cxnSpLocks noChangeShapeType="1"/>
          </p:cNvCxnSpPr>
          <p:nvPr/>
        </p:nvCxnSpPr>
        <p:spPr bwMode="auto">
          <a:xfrm>
            <a:off x="3203358" y="5305935"/>
            <a:ext cx="384087" cy="40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 name="Rectangle 44"/>
          <p:cNvSpPr>
            <a:spLocks noChangeArrowheads="1"/>
          </p:cNvSpPr>
          <p:nvPr/>
        </p:nvSpPr>
        <p:spPr bwMode="auto">
          <a:xfrm>
            <a:off x="3587445" y="4818489"/>
            <a:ext cx="838200" cy="11195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lgn="just">
              <a:lnSpc>
                <a:spcPct val="150000"/>
              </a:lnSpc>
              <a:spcBef>
                <a:spcPts val="1440"/>
              </a:spcBef>
              <a:spcAft>
                <a:spcPts val="1440"/>
              </a:spcAft>
            </a:pPr>
            <a:r>
              <a:rPr lang="en-US" sz="1000" b="1" dirty="0">
                <a:effectLst/>
                <a:latin typeface="+mj-lt"/>
                <a:ea typeface="Times New Roman"/>
                <a:cs typeface="Shruti"/>
              </a:rPr>
              <a:t>Code Checker  If  {                        }  else  Condition</a:t>
            </a:r>
            <a:endParaRPr lang="en-US" sz="1400" dirty="0">
              <a:effectLst/>
              <a:latin typeface="+mj-lt"/>
              <a:ea typeface="Times New Roman"/>
              <a:cs typeface="Shruti"/>
            </a:endParaRPr>
          </a:p>
        </p:txBody>
      </p:sp>
      <p:sp>
        <p:nvSpPr>
          <p:cNvPr id="48" name="Text Box 387"/>
          <p:cNvSpPr txBox="1">
            <a:spLocks noChangeArrowheads="1"/>
          </p:cNvSpPr>
          <p:nvPr/>
        </p:nvSpPr>
        <p:spPr bwMode="auto">
          <a:xfrm>
            <a:off x="1958383" y="5190964"/>
            <a:ext cx="428210" cy="361751"/>
          </a:xfrm>
          <a:prstGeom prst="rect">
            <a:avLst/>
          </a:prstGeom>
          <a:solidFill>
            <a:schemeClr val="bg2">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R="0">
              <a:lnSpc>
                <a:spcPct val="150000"/>
              </a:lnSpc>
              <a:spcBef>
                <a:spcPts val="1440"/>
              </a:spcBef>
              <a:spcAft>
                <a:spcPts val="1440"/>
              </a:spcAft>
            </a:pPr>
            <a:r>
              <a:rPr lang="en-US" sz="900" b="1" dirty="0">
                <a:effectLst/>
                <a:latin typeface="Calibri"/>
                <a:ea typeface="Times New Roman"/>
                <a:cs typeface="Shruti"/>
              </a:rPr>
              <a:t>TX</a:t>
            </a:r>
            <a:endParaRPr lang="en-US" sz="900" dirty="0">
              <a:effectLst/>
              <a:latin typeface="Calibri"/>
              <a:ea typeface="Times New Roman"/>
              <a:cs typeface="Shruti"/>
            </a:endParaRPr>
          </a:p>
        </p:txBody>
      </p:sp>
      <p:cxnSp>
        <p:nvCxnSpPr>
          <p:cNvPr id="49" name="AutoShape 362"/>
          <p:cNvCxnSpPr>
            <a:cxnSpLocks noChangeShapeType="1"/>
          </p:cNvCxnSpPr>
          <p:nvPr/>
        </p:nvCxnSpPr>
        <p:spPr bwMode="auto">
          <a:xfrm>
            <a:off x="4518201" y="2381994"/>
            <a:ext cx="635"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 name="Rectangle 49"/>
          <p:cNvSpPr>
            <a:spLocks noChangeArrowheads="1"/>
          </p:cNvSpPr>
          <p:nvPr/>
        </p:nvSpPr>
        <p:spPr bwMode="auto">
          <a:xfrm>
            <a:off x="5597702" y="4876800"/>
            <a:ext cx="838200" cy="9521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50000"/>
              </a:lnSpc>
              <a:spcBef>
                <a:spcPts val="1440"/>
              </a:spcBef>
              <a:spcAft>
                <a:spcPts val="1440"/>
              </a:spcAft>
            </a:pPr>
            <a:r>
              <a:rPr lang="en-US" sz="1000" b="1" dirty="0" smtClean="0">
                <a:latin typeface="+mj-lt"/>
                <a:ea typeface="Times New Roman"/>
                <a:cs typeface="Shruti"/>
              </a:rPr>
              <a:t>Motor </a:t>
            </a:r>
            <a:r>
              <a:rPr lang="en-US" sz="1000" b="1" dirty="0">
                <a:latin typeface="+mj-lt"/>
                <a:ea typeface="Times New Roman"/>
                <a:cs typeface="Shruti"/>
              </a:rPr>
              <a:t>driver IC L293d</a:t>
            </a:r>
          </a:p>
        </p:txBody>
      </p:sp>
      <p:cxnSp>
        <p:nvCxnSpPr>
          <p:cNvPr id="51" name="AutoShape 359"/>
          <p:cNvCxnSpPr>
            <a:cxnSpLocks noChangeShapeType="1"/>
          </p:cNvCxnSpPr>
          <p:nvPr/>
        </p:nvCxnSpPr>
        <p:spPr bwMode="auto">
          <a:xfrm>
            <a:off x="4921689" y="5190964"/>
            <a:ext cx="6760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AutoShape 359"/>
          <p:cNvCxnSpPr>
            <a:cxnSpLocks noChangeShapeType="1"/>
          </p:cNvCxnSpPr>
          <p:nvPr/>
        </p:nvCxnSpPr>
        <p:spPr bwMode="auto">
          <a:xfrm>
            <a:off x="4916256" y="5280463"/>
            <a:ext cx="6760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AutoShape 359"/>
          <p:cNvCxnSpPr>
            <a:cxnSpLocks noChangeShapeType="1"/>
          </p:cNvCxnSpPr>
          <p:nvPr/>
        </p:nvCxnSpPr>
        <p:spPr bwMode="auto">
          <a:xfrm>
            <a:off x="4916255" y="5396231"/>
            <a:ext cx="6760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5" name="AutoShape 359"/>
          <p:cNvCxnSpPr>
            <a:cxnSpLocks noChangeShapeType="1"/>
          </p:cNvCxnSpPr>
          <p:nvPr/>
        </p:nvCxnSpPr>
        <p:spPr bwMode="auto">
          <a:xfrm>
            <a:off x="4921689" y="5482804"/>
            <a:ext cx="6760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6" name="AutoShape 359"/>
          <p:cNvCxnSpPr>
            <a:cxnSpLocks noChangeShapeType="1"/>
          </p:cNvCxnSpPr>
          <p:nvPr/>
        </p:nvCxnSpPr>
        <p:spPr bwMode="auto">
          <a:xfrm>
            <a:off x="6441335" y="5212391"/>
            <a:ext cx="64231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 name="AutoShape 359"/>
          <p:cNvCxnSpPr>
            <a:cxnSpLocks noChangeShapeType="1"/>
          </p:cNvCxnSpPr>
          <p:nvPr/>
        </p:nvCxnSpPr>
        <p:spPr bwMode="auto">
          <a:xfrm>
            <a:off x="6435902" y="5301890"/>
            <a:ext cx="647750" cy="80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8" name="AutoShape 359"/>
          <p:cNvCxnSpPr>
            <a:cxnSpLocks noChangeShapeType="1"/>
          </p:cNvCxnSpPr>
          <p:nvPr/>
        </p:nvCxnSpPr>
        <p:spPr bwMode="auto">
          <a:xfrm>
            <a:off x="6435901" y="5417658"/>
            <a:ext cx="64775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9" name="AutoShape 359"/>
          <p:cNvCxnSpPr>
            <a:cxnSpLocks noChangeShapeType="1"/>
          </p:cNvCxnSpPr>
          <p:nvPr/>
        </p:nvCxnSpPr>
        <p:spPr bwMode="auto">
          <a:xfrm>
            <a:off x="6441335" y="5504231"/>
            <a:ext cx="64231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026" name="Picture 2" descr="C:\Users\Rathang\Desktop\Rob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27584"/>
          <a:stretch/>
        </p:blipFill>
        <p:spPr bwMode="auto">
          <a:xfrm rot="5400000">
            <a:off x="7110893" y="4682573"/>
            <a:ext cx="1139584" cy="1340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6" name="Rectangle 75"/>
          <p:cNvSpPr/>
          <p:nvPr/>
        </p:nvSpPr>
        <p:spPr>
          <a:xfrm rot="16200000">
            <a:off x="4433828" y="5121269"/>
            <a:ext cx="604653" cy="369332"/>
          </a:xfrm>
          <a:prstGeom prst="rect">
            <a:avLst/>
          </a:prstGeom>
        </p:spPr>
        <p:txBody>
          <a:bodyPr wrap="none">
            <a:spAutoFit/>
          </a:bodyPr>
          <a:lstStyle/>
          <a:p>
            <a:r>
              <a:rPr lang="en-US" b="1" dirty="0"/>
              <a:t> </a:t>
            </a:r>
            <a:r>
              <a:rPr lang="en-US" sz="700" dirty="0"/>
              <a:t>I/O Ports</a:t>
            </a:r>
          </a:p>
        </p:txBody>
      </p:sp>
      <p:cxnSp>
        <p:nvCxnSpPr>
          <p:cNvPr id="81" name="AutoShape 403"/>
          <p:cNvCxnSpPr>
            <a:cxnSpLocks noChangeShapeType="1"/>
          </p:cNvCxnSpPr>
          <p:nvPr/>
        </p:nvCxnSpPr>
        <p:spPr bwMode="auto">
          <a:xfrm flipV="1">
            <a:off x="5772327" y="5836961"/>
            <a:ext cx="0" cy="26056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3" name="AutoShape 403"/>
          <p:cNvCxnSpPr>
            <a:cxnSpLocks noChangeShapeType="1"/>
          </p:cNvCxnSpPr>
          <p:nvPr/>
        </p:nvCxnSpPr>
        <p:spPr bwMode="auto">
          <a:xfrm flipV="1">
            <a:off x="6172201" y="5859079"/>
            <a:ext cx="0" cy="26056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2" name="TextBox 81"/>
          <p:cNvSpPr txBox="1"/>
          <p:nvPr/>
        </p:nvSpPr>
        <p:spPr>
          <a:xfrm>
            <a:off x="5586517" y="6071798"/>
            <a:ext cx="949500" cy="261610"/>
          </a:xfrm>
          <a:prstGeom prst="rect">
            <a:avLst/>
          </a:prstGeom>
          <a:noFill/>
        </p:spPr>
        <p:txBody>
          <a:bodyPr wrap="square" rtlCol="0">
            <a:spAutoFit/>
          </a:bodyPr>
          <a:lstStyle/>
          <a:p>
            <a:r>
              <a:rPr lang="en-US" sz="1050" dirty="0" smtClean="0">
                <a:latin typeface="+mj-lt"/>
              </a:rPr>
              <a:t>12V       5V</a:t>
            </a:r>
            <a:endParaRPr lang="en-US" sz="1050" dirty="0">
              <a:latin typeface="+mj-lt"/>
            </a:endParaRPr>
          </a:p>
        </p:txBody>
      </p:sp>
    </p:spTree>
    <p:extLst>
      <p:ext uri="{BB962C8B-B14F-4D97-AF65-F5344CB8AC3E}">
        <p14:creationId xmlns:p14="http://schemas.microsoft.com/office/powerpoint/2010/main" val="4027752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9C5094-107B-4BC6-8DB9-A1DBD75F9675}" type="datetime1">
              <a:rPr lang="en-US" smtClean="0"/>
              <a:t>8/26/2016</a:t>
            </a:fld>
            <a:endParaRPr lang="en-US"/>
          </a:p>
        </p:txBody>
      </p:sp>
      <p:sp>
        <p:nvSpPr>
          <p:cNvPr id="4" name="Slide Number Placeholder 3"/>
          <p:cNvSpPr>
            <a:spLocks noGrp="1"/>
          </p:cNvSpPr>
          <p:nvPr>
            <p:ph type="sldNum" sz="quarter" idx="12"/>
          </p:nvPr>
        </p:nvSpPr>
        <p:spPr/>
        <p:txBody>
          <a:bodyPr/>
          <a:lstStyle/>
          <a:p>
            <a:fld id="{C4A896C3-20CF-4D35-9358-866078B53C24}" type="slidenum">
              <a:rPr lang="en-US" smtClean="0"/>
              <a:t>16</a:t>
            </a:fld>
            <a:endParaRPr lang="en-US"/>
          </a:p>
        </p:txBody>
      </p:sp>
      <p:sp>
        <p:nvSpPr>
          <p:cNvPr id="5" name="TextBox 4"/>
          <p:cNvSpPr txBox="1"/>
          <p:nvPr/>
        </p:nvSpPr>
        <p:spPr>
          <a:xfrm>
            <a:off x="1981200" y="3505199"/>
            <a:ext cx="5638800" cy="2308324"/>
          </a:xfrm>
          <a:prstGeom prst="rect">
            <a:avLst/>
          </a:prstGeom>
          <a:noFill/>
        </p:spPr>
        <p:txBody>
          <a:bodyPr wrap="square" rtlCol="0">
            <a:spAutoFit/>
          </a:bodyPr>
          <a:lstStyle/>
          <a:p>
            <a:pPr marL="342900" indent="-342900">
              <a:buFont typeface="+mj-lt"/>
              <a:buAutoNum type="arabicPeriod"/>
            </a:pPr>
            <a:r>
              <a:rPr lang="en-US" dirty="0" smtClean="0">
                <a:latin typeface="+mj-lt"/>
              </a:rPr>
              <a:t>Signal Analysis of different users</a:t>
            </a:r>
          </a:p>
          <a:p>
            <a:pPr marL="342900" indent="-342900">
              <a:buFont typeface="+mj-lt"/>
              <a:buAutoNum type="arabicPeriod"/>
            </a:pPr>
            <a:r>
              <a:rPr lang="en-US" dirty="0" smtClean="0">
                <a:latin typeface="+mj-lt"/>
              </a:rPr>
              <a:t>Interfacing </a:t>
            </a:r>
            <a:r>
              <a:rPr lang="en-US" dirty="0">
                <a:latin typeface="+mj-lt"/>
              </a:rPr>
              <a:t>to </a:t>
            </a:r>
            <a:r>
              <a:rPr lang="en-US" dirty="0" err="1">
                <a:latin typeface="+mj-lt"/>
              </a:rPr>
              <a:t>Brainsense</a:t>
            </a:r>
            <a:r>
              <a:rPr lang="en-US" dirty="0">
                <a:latin typeface="+mj-lt"/>
              </a:rPr>
              <a:t> to HC05 </a:t>
            </a:r>
            <a:r>
              <a:rPr lang="en-US" dirty="0" smtClean="0">
                <a:latin typeface="+mj-lt"/>
              </a:rPr>
              <a:t>Bluetooth</a:t>
            </a:r>
          </a:p>
          <a:p>
            <a:pPr marL="342900" indent="-342900">
              <a:buFont typeface="+mj-lt"/>
              <a:buAutoNum type="arabicPeriod"/>
            </a:pPr>
            <a:r>
              <a:rPr lang="en-US" dirty="0" smtClean="0">
                <a:latin typeface="+mj-lt"/>
              </a:rPr>
              <a:t>Research Algorithm</a:t>
            </a:r>
          </a:p>
          <a:p>
            <a:pPr marL="342900" indent="-342900">
              <a:buFont typeface="+mj-lt"/>
              <a:buAutoNum type="arabicPeriod"/>
            </a:pPr>
            <a:r>
              <a:rPr lang="en-US" dirty="0">
                <a:latin typeface="+mj-lt"/>
              </a:rPr>
              <a:t>Hardware Implementation</a:t>
            </a:r>
          </a:p>
          <a:p>
            <a:pPr marL="342900" indent="-342900">
              <a:buFont typeface="+mj-lt"/>
              <a:buAutoNum type="arabicPeriod"/>
            </a:pPr>
            <a:endParaRPr lang="en-US" dirty="0">
              <a:latin typeface="+mj-lt"/>
            </a:endParaRPr>
          </a:p>
          <a:p>
            <a:pPr marL="342900" indent="-342900">
              <a:buFont typeface="+mj-lt"/>
              <a:buAutoNum type="arabicPeriod"/>
            </a:pPr>
            <a:endParaRPr lang="en-US" dirty="0">
              <a:latin typeface="+mj-lt"/>
            </a:endParaRPr>
          </a:p>
          <a:p>
            <a:pPr marL="342900" indent="-342900">
              <a:buFont typeface="+mj-lt"/>
              <a:buAutoNum type="arabicPeriod"/>
            </a:pPr>
            <a:endParaRPr lang="en-US" dirty="0" smtClean="0">
              <a:latin typeface="+mj-lt"/>
            </a:endParaRPr>
          </a:p>
          <a:p>
            <a:pPr marL="342900" indent="-342900">
              <a:buFont typeface="+mj-lt"/>
              <a:buAutoNum type="arabicPeriod"/>
            </a:pPr>
            <a:endParaRPr lang="en-US" dirty="0">
              <a:latin typeface="+mj-lt"/>
            </a:endParaRPr>
          </a:p>
        </p:txBody>
      </p:sp>
      <p:sp>
        <p:nvSpPr>
          <p:cNvPr id="6" name="Title 1"/>
          <p:cNvSpPr txBox="1">
            <a:spLocks/>
          </p:cNvSpPr>
          <p:nvPr/>
        </p:nvSpPr>
        <p:spPr>
          <a:xfrm>
            <a:off x="381000" y="22098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solidFill>
                  <a:srgbClr val="002060"/>
                </a:solidFill>
              </a:rPr>
              <a:t>Simulation Part</a:t>
            </a:r>
          </a:p>
        </p:txBody>
      </p:sp>
    </p:spTree>
    <p:extLst>
      <p:ext uri="{BB962C8B-B14F-4D97-AF65-F5344CB8AC3E}">
        <p14:creationId xmlns:p14="http://schemas.microsoft.com/office/powerpoint/2010/main" val="1055242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17</a:t>
            </a:fld>
            <a:endParaRPr lang="en-US"/>
          </a:p>
        </p:txBody>
      </p:sp>
      <p:sp>
        <p:nvSpPr>
          <p:cNvPr id="4" name="Rectangle 3"/>
          <p:cNvSpPr/>
          <p:nvPr/>
        </p:nvSpPr>
        <p:spPr>
          <a:xfrm>
            <a:off x="1371600" y="763042"/>
            <a:ext cx="5943600" cy="400110"/>
          </a:xfrm>
          <a:prstGeom prst="rect">
            <a:avLst/>
          </a:prstGeom>
        </p:spPr>
        <p:txBody>
          <a:bodyPr wrap="square">
            <a:spAutoFit/>
          </a:bodyPr>
          <a:lstStyle/>
          <a:p>
            <a:r>
              <a:rPr lang="en-US" sz="2000" b="1" dirty="0" smtClean="0"/>
              <a:t>1)  Mind Wave Reading of Different People</a:t>
            </a:r>
            <a:endParaRPr lang="en-US" sz="2000" b="1" dirty="0"/>
          </a:p>
        </p:txBody>
      </p:sp>
      <p:pic>
        <p:nvPicPr>
          <p:cNvPr id="5" name="Picture 2" descr="C:\Users\Rathang\Desktop\results\acti.JPG"/>
          <p:cNvPicPr>
            <a:picLocks noChangeAspect="1" noChangeArrowheads="1"/>
          </p:cNvPicPr>
          <p:nvPr/>
        </p:nvPicPr>
        <p:blipFill rotWithShape="1">
          <a:blip r:embed="rId2">
            <a:extLst>
              <a:ext uri="{28A0092B-C50C-407E-A947-70E740481C1C}">
                <a14:useLocalDpi xmlns:a14="http://schemas.microsoft.com/office/drawing/2010/main" val="0"/>
              </a:ext>
            </a:extLst>
          </a:blip>
          <a:srcRect t="4527"/>
          <a:stretch/>
        </p:blipFill>
        <p:spPr bwMode="auto">
          <a:xfrm>
            <a:off x="685800" y="1994310"/>
            <a:ext cx="3968917" cy="30228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1446053"/>
            <a:ext cx="1910255" cy="369332"/>
          </a:xfrm>
          <a:prstGeom prst="rect">
            <a:avLst/>
          </a:prstGeom>
          <a:noFill/>
        </p:spPr>
        <p:txBody>
          <a:bodyPr wrap="square" rtlCol="0">
            <a:spAutoFit/>
          </a:bodyPr>
          <a:lstStyle/>
          <a:p>
            <a:r>
              <a:rPr lang="en-US" dirty="0" smtClean="0">
                <a:latin typeface="+mj-lt"/>
              </a:rPr>
              <a:t>Fig</a:t>
            </a:r>
            <a:r>
              <a:rPr lang="en-US" dirty="0" smtClean="0">
                <a:latin typeface="+mj-lt"/>
              </a:rPr>
              <a:t>. 1 </a:t>
            </a:r>
            <a:r>
              <a:rPr lang="en-US" dirty="0" smtClean="0">
                <a:latin typeface="+mj-lt"/>
              </a:rPr>
              <a:t>Active state</a:t>
            </a:r>
            <a:endParaRPr lang="en-US" dirty="0">
              <a:latin typeface="+mj-lt"/>
            </a:endParaRPr>
          </a:p>
        </p:txBody>
      </p:sp>
      <p:pic>
        <p:nvPicPr>
          <p:cNvPr id="7" name="Picture 2" descr="C:\Users\Rathang\Desktop\results\dhananj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12167"/>
            <a:ext cx="4037550" cy="30228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10194" y="1446053"/>
            <a:ext cx="1862206" cy="369332"/>
          </a:xfrm>
          <a:prstGeom prst="rect">
            <a:avLst/>
          </a:prstGeom>
          <a:noFill/>
        </p:spPr>
        <p:txBody>
          <a:bodyPr wrap="square" rtlCol="0">
            <a:spAutoFit/>
          </a:bodyPr>
          <a:lstStyle/>
          <a:p>
            <a:r>
              <a:rPr lang="en-US" dirty="0" smtClean="0">
                <a:latin typeface="+mj-lt"/>
              </a:rPr>
              <a:t>Fig</a:t>
            </a:r>
            <a:r>
              <a:rPr lang="en-US" dirty="0" smtClean="0">
                <a:latin typeface="+mj-lt"/>
              </a:rPr>
              <a:t>. 2 </a:t>
            </a:r>
            <a:r>
              <a:rPr lang="en-US" dirty="0" smtClean="0">
                <a:latin typeface="+mj-lt"/>
              </a:rPr>
              <a:t>Relax state</a:t>
            </a:r>
            <a:endParaRPr lang="en-US" dirty="0">
              <a:latin typeface="+mj-lt"/>
            </a:endParaRPr>
          </a:p>
        </p:txBody>
      </p:sp>
      <p:sp>
        <p:nvSpPr>
          <p:cNvPr id="9" name="TextBox 8"/>
          <p:cNvSpPr txBox="1"/>
          <p:nvPr/>
        </p:nvSpPr>
        <p:spPr>
          <a:xfrm>
            <a:off x="748255" y="5663606"/>
            <a:ext cx="7862345" cy="369332"/>
          </a:xfrm>
          <a:prstGeom prst="rect">
            <a:avLst/>
          </a:prstGeom>
          <a:noFill/>
        </p:spPr>
        <p:txBody>
          <a:bodyPr wrap="none" rtlCol="0">
            <a:spAutoFit/>
          </a:bodyPr>
          <a:lstStyle/>
          <a:p>
            <a:r>
              <a:rPr lang="en-US" dirty="0" smtClean="0">
                <a:latin typeface="+mj-lt"/>
              </a:rPr>
              <a:t>In fig.1 person is thinking </a:t>
            </a:r>
            <a:r>
              <a:rPr lang="en-US" dirty="0" smtClean="0">
                <a:latin typeface="+mj-lt"/>
              </a:rPr>
              <a:t>a particular </a:t>
            </a:r>
            <a:r>
              <a:rPr lang="en-US" dirty="0" smtClean="0">
                <a:latin typeface="+mj-lt"/>
              </a:rPr>
              <a:t>thing, in fig.2 person is </a:t>
            </a:r>
            <a:r>
              <a:rPr lang="en-US" dirty="0" smtClean="0">
                <a:latin typeface="+mj-lt"/>
              </a:rPr>
              <a:t>in a relaxed state.</a:t>
            </a:r>
            <a:endParaRPr lang="en-US" dirty="0">
              <a:latin typeface="+mj-lt"/>
            </a:endParaRPr>
          </a:p>
        </p:txBody>
      </p:sp>
    </p:spTree>
    <p:extLst>
      <p:ext uri="{BB962C8B-B14F-4D97-AF65-F5344CB8AC3E}">
        <p14:creationId xmlns:p14="http://schemas.microsoft.com/office/powerpoint/2010/main" val="3035761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18</a:t>
            </a:fld>
            <a:endParaRPr lang="en-US"/>
          </a:p>
        </p:txBody>
      </p:sp>
      <p:pic>
        <p:nvPicPr>
          <p:cNvPr id="1032" name="Picture 29" descr="Description: G:\ME\DP\results\ani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339" y="4676036"/>
            <a:ext cx="267877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1" descr="Description: G:\ME\DP\results\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339" y="2559841"/>
            <a:ext cx="2678770" cy="207486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024" descr="Description: G:\ME\DP\results\n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60007"/>
            <a:ext cx="2719332"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027" descr="Description: G:\ME\DP\results\r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4690214"/>
            <a:ext cx="271933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8" descr="Description: G:\ME\DP\results\att2 h.jpg"/>
          <p:cNvPicPr>
            <a:picLocks noChangeAspect="1" noChangeArrowheads="1"/>
          </p:cNvPicPr>
          <p:nvPr/>
        </p:nvPicPr>
        <p:blipFill rotWithShape="1">
          <a:blip r:embed="rId6">
            <a:extLst>
              <a:ext uri="{28A0092B-C50C-407E-A947-70E740481C1C}">
                <a14:useLocalDpi xmlns:a14="http://schemas.microsoft.com/office/drawing/2010/main" val="0"/>
              </a:ext>
            </a:extLst>
          </a:blip>
          <a:srcRect l="8791" r="5972" b="4339"/>
          <a:stretch/>
        </p:blipFill>
        <p:spPr bwMode="auto">
          <a:xfrm>
            <a:off x="4571999" y="199698"/>
            <a:ext cx="2719333" cy="22879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6" descr="Description: G:\ME\DP\results\att.jpg"/>
          <p:cNvPicPr>
            <a:picLocks noChangeAspect="1" noChangeArrowheads="1"/>
          </p:cNvPicPr>
          <p:nvPr/>
        </p:nvPicPr>
        <p:blipFill>
          <a:blip r:embed="rId7">
            <a:extLst>
              <a:ext uri="{28A0092B-C50C-407E-A947-70E740481C1C}">
                <a14:useLocalDpi xmlns:a14="http://schemas.microsoft.com/office/drawing/2010/main" val="0"/>
              </a:ext>
            </a:extLst>
          </a:blip>
          <a:srcRect l="4076" r="5925"/>
          <a:stretch>
            <a:fillRect/>
          </a:stretch>
        </p:blipFill>
        <p:spPr bwMode="auto">
          <a:xfrm>
            <a:off x="1558925" y="228600"/>
            <a:ext cx="2717800" cy="22590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4230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19</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533399" y="1752600"/>
                <a:ext cx="8458201" cy="2308324"/>
              </a:xfrm>
              <a:prstGeom prst="rect">
                <a:avLst/>
              </a:prstGeom>
              <a:noFill/>
            </p:spPr>
            <p:txBody>
              <a:bodyPr wrap="square" rtlCol="0">
                <a:spAutoFit/>
              </a:bodyPr>
              <a:lstStyle/>
              <a:p>
                <a:pPr marL="285750" indent="-285750" algn="just">
                  <a:buFont typeface="Arial" pitchFamily="34" charset="0"/>
                  <a:buChar char="•"/>
                </a:pPr>
                <a:r>
                  <a:rPr lang="en-US" sz="2400" dirty="0" smtClean="0">
                    <a:latin typeface="+mj-lt"/>
                  </a:rPr>
                  <a:t>According to analysis of different people’s EEG signal one conclusion is, when human mind is in alert or in conscious the EEG signal value are more than mind is relax or sleep condition.</a:t>
                </a:r>
              </a:p>
              <a:p>
                <a:pPr marL="285750" indent="-285750" algn="just">
                  <a:buFont typeface="Arial" pitchFamily="34" charset="0"/>
                  <a:buChar char="•"/>
                </a:pPr>
                <a:r>
                  <a:rPr lang="en-US" sz="2400" dirty="0" smtClean="0">
                    <a:latin typeface="+mj-lt"/>
                  </a:rPr>
                  <a:t>So the alert condition waves are </a:t>
                </a:r>
                <a14:m>
                  <m:oMath xmlns:m="http://schemas.openxmlformats.org/officeDocument/2006/math">
                    <m:r>
                      <a:rPr lang="en-US" sz="2400" i="1">
                        <a:latin typeface="Cambria Math"/>
                        <a:ea typeface="Cambria Math"/>
                      </a:rPr>
                      <m:t>𝛽</m:t>
                    </m:r>
                    <m:r>
                      <a:rPr lang="en-US" sz="2400" i="1">
                        <a:latin typeface="Cambria Math"/>
                        <a:ea typeface="Cambria Math"/>
                      </a:rPr>
                      <m:t> </m:t>
                    </m:r>
                    <m:r>
                      <a:rPr lang="en-US" sz="2400" i="1">
                        <a:latin typeface="Cambria Math"/>
                        <a:ea typeface="Cambria Math"/>
                      </a:rPr>
                      <m:t>𝑤𝑎𝑣𝑒𝑠</m:t>
                    </m:r>
                    <m:r>
                      <a:rPr lang="en-US" sz="2400" i="1">
                        <a:latin typeface="Cambria Math"/>
                        <a:ea typeface="Cambria Math"/>
                      </a:rPr>
                      <m:t> </m:t>
                    </m:r>
                  </m:oMath>
                </a14:m>
                <a:r>
                  <a:rPr lang="en-US" sz="2400" dirty="0" smtClean="0">
                    <a:latin typeface="+mj-lt"/>
                  </a:rPr>
                  <a:t>and relax </a:t>
                </a:r>
                <a:r>
                  <a:rPr lang="en-US" sz="2400" dirty="0">
                    <a:latin typeface="+mj-lt"/>
                  </a:rPr>
                  <a:t>condition</a:t>
                </a:r>
                <a:r>
                  <a:rPr lang="en-US" sz="2400" dirty="0" smtClean="0">
                    <a:latin typeface="+mj-lt"/>
                  </a:rPr>
                  <a:t> waves are </a:t>
                </a:r>
                <a14:m>
                  <m:oMath xmlns:m="http://schemas.openxmlformats.org/officeDocument/2006/math">
                    <m:r>
                      <a:rPr lang="en-US" sz="2400" i="1">
                        <a:latin typeface="Cambria Math"/>
                        <a:ea typeface="Cambria Math"/>
                      </a:rPr>
                      <m:t>𝛼</m:t>
                    </m:r>
                    <m:r>
                      <a:rPr lang="en-US" sz="2400" i="1">
                        <a:latin typeface="Cambria Math"/>
                        <a:ea typeface="Cambria Math"/>
                      </a:rPr>
                      <m:t> </m:t>
                    </m:r>
                    <m:r>
                      <a:rPr lang="en-US" sz="2400" i="1">
                        <a:latin typeface="Cambria Math"/>
                        <a:ea typeface="Cambria Math"/>
                      </a:rPr>
                      <m:t>𝑤𝑎𝑣𝑒𝑠</m:t>
                    </m:r>
                  </m:oMath>
                </a14:m>
                <a:r>
                  <a:rPr lang="en-US" sz="2400" dirty="0" smtClean="0">
                    <a:latin typeface="+mj-lt"/>
                  </a:rPr>
                  <a:t>, or attention and meditation waves</a:t>
                </a:r>
                <a:endParaRPr lang="en-US" sz="2400" dirty="0">
                  <a:latin typeface="+mj-lt"/>
                </a:endParaRPr>
              </a:p>
            </p:txBody>
          </p:sp>
        </mc:Choice>
        <mc:Fallback>
          <p:sp>
            <p:nvSpPr>
              <p:cNvPr id="4" name="TextBox 3"/>
              <p:cNvSpPr txBox="1">
                <a:spLocks noRot="1" noChangeAspect="1" noMove="1" noResize="1" noEditPoints="1" noAdjustHandles="1" noChangeArrowheads="1" noChangeShapeType="1" noTextEdit="1"/>
              </p:cNvSpPr>
              <p:nvPr/>
            </p:nvSpPr>
            <p:spPr>
              <a:xfrm>
                <a:off x="533399" y="1752600"/>
                <a:ext cx="8458201" cy="2308324"/>
              </a:xfrm>
              <a:prstGeom prst="rect">
                <a:avLst/>
              </a:prstGeom>
              <a:blipFill rotWithShape="0">
                <a:blip r:embed="rId2"/>
                <a:stretch>
                  <a:fillRect l="-937" t="-1852" r="-1081" b="-5291"/>
                </a:stretch>
              </a:blipFill>
            </p:spPr>
            <p:txBody>
              <a:bodyPr/>
              <a:lstStyle/>
              <a:p>
                <a:r>
                  <a:rPr lang="en-IN">
                    <a:noFill/>
                  </a:rPr>
                  <a:t> </a:t>
                </a:r>
              </a:p>
            </p:txBody>
          </p:sp>
        </mc:Fallback>
      </mc:AlternateContent>
    </p:spTree>
    <p:extLst>
      <p:ext uri="{BB962C8B-B14F-4D97-AF65-F5344CB8AC3E}">
        <p14:creationId xmlns:p14="http://schemas.microsoft.com/office/powerpoint/2010/main" val="2745818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pPr algn="ctr"/>
            <a:r>
              <a:rPr lang="en-US" dirty="0" smtClean="0">
                <a:solidFill>
                  <a:srgbClr val="002060"/>
                </a:solidFill>
              </a:rPr>
              <a:t>Outline</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ClrTx/>
              <a:buFont typeface="+mj-lt"/>
              <a:buAutoNum type="arabicPeriod"/>
            </a:pPr>
            <a:r>
              <a:rPr lang="en-US" dirty="0" smtClean="0">
                <a:latin typeface="+mj-lt"/>
              </a:rPr>
              <a:t>Introduction</a:t>
            </a:r>
          </a:p>
          <a:p>
            <a:pPr marL="514350" indent="-514350">
              <a:buClrTx/>
              <a:buFont typeface="+mj-lt"/>
              <a:buAutoNum type="arabicPeriod"/>
            </a:pPr>
            <a:r>
              <a:rPr lang="en-US" dirty="0" smtClean="0">
                <a:latin typeface="+mj-lt"/>
              </a:rPr>
              <a:t>Literature Review</a:t>
            </a:r>
          </a:p>
          <a:p>
            <a:pPr marL="514350" indent="-514350">
              <a:buClrTx/>
              <a:buFont typeface="+mj-lt"/>
              <a:buAutoNum type="arabicPeriod"/>
            </a:pPr>
            <a:r>
              <a:rPr lang="en-US" dirty="0" smtClean="0">
                <a:latin typeface="+mj-lt"/>
              </a:rPr>
              <a:t>Simulation Part</a:t>
            </a:r>
          </a:p>
          <a:p>
            <a:pPr marL="514350" indent="-514350">
              <a:buClrTx/>
              <a:buFont typeface="+mj-lt"/>
              <a:buAutoNum type="arabicPeriod"/>
            </a:pPr>
            <a:r>
              <a:rPr lang="en-US" dirty="0" smtClean="0">
                <a:latin typeface="+mj-lt"/>
              </a:rPr>
              <a:t>Conclusion</a:t>
            </a:r>
          </a:p>
          <a:p>
            <a:pPr marL="514350" indent="-514350">
              <a:buClrTx/>
              <a:buFont typeface="+mj-lt"/>
              <a:buAutoNum type="arabicPeriod"/>
            </a:pPr>
            <a:r>
              <a:rPr lang="en-US" dirty="0" smtClean="0">
                <a:latin typeface="+mj-lt"/>
              </a:rPr>
              <a:t>Future Direction</a:t>
            </a:r>
          </a:p>
          <a:p>
            <a:pPr marL="514350" indent="-514350">
              <a:buClrTx/>
              <a:buFont typeface="+mj-lt"/>
              <a:buAutoNum type="arabicPeriod"/>
            </a:pPr>
            <a:r>
              <a:rPr lang="en-US" dirty="0" smtClean="0">
                <a:latin typeface="+mj-lt"/>
              </a:rPr>
              <a:t>References</a:t>
            </a:r>
          </a:p>
          <a:p>
            <a:pPr marL="514350" indent="-514350">
              <a:buClrTx/>
              <a:buFont typeface="+mj-lt"/>
              <a:buAutoNum type="arabicPeriod"/>
            </a:pPr>
            <a:endParaRPr lang="en-US" dirty="0" smtClean="0"/>
          </a:p>
          <a:p>
            <a:pPr marL="514350" indent="-514350">
              <a:buClrTx/>
              <a:buFont typeface="+mj-lt"/>
              <a:buAutoNum type="arabicPeriod"/>
            </a:pPr>
            <a:endParaRPr lang="en-US" dirty="0"/>
          </a:p>
          <a:p>
            <a:endParaRPr lang="en-US" dirty="0"/>
          </a:p>
        </p:txBody>
      </p:sp>
      <p:sp>
        <p:nvSpPr>
          <p:cNvPr id="4" name="Date Placeholder 3"/>
          <p:cNvSpPr>
            <a:spLocks noGrp="1"/>
          </p:cNvSpPr>
          <p:nvPr>
            <p:ph type="dt" sz="half" idx="10"/>
          </p:nvPr>
        </p:nvSpPr>
        <p:spPr/>
        <p:txBody>
          <a:bodyPr/>
          <a:lstStyle/>
          <a:p>
            <a:fld id="{4B3667C9-ED7C-4B8A-BEDD-45E9A50E88C8}" type="datetime1">
              <a:rPr lang="en-US" smtClean="0"/>
              <a:t>8/26/2016</a:t>
            </a:fld>
            <a:endParaRPr lang="en-US"/>
          </a:p>
        </p:txBody>
      </p:sp>
      <p:sp>
        <p:nvSpPr>
          <p:cNvPr id="5" name="Slide Number Placeholder 4"/>
          <p:cNvSpPr>
            <a:spLocks noGrp="1"/>
          </p:cNvSpPr>
          <p:nvPr>
            <p:ph type="sldNum" sz="quarter" idx="12"/>
          </p:nvPr>
        </p:nvSpPr>
        <p:spPr/>
        <p:txBody>
          <a:bodyPr/>
          <a:lstStyle/>
          <a:p>
            <a:fld id="{C4A896C3-20CF-4D35-9358-866078B53C24}" type="slidenum">
              <a:rPr lang="en-US" smtClean="0"/>
              <a:t>2</a:t>
            </a:fld>
            <a:endParaRPr lang="en-US"/>
          </a:p>
        </p:txBody>
      </p:sp>
    </p:spTree>
    <p:extLst>
      <p:ext uri="{BB962C8B-B14F-4D97-AF65-F5344CB8AC3E}">
        <p14:creationId xmlns:p14="http://schemas.microsoft.com/office/powerpoint/2010/main" val="2305104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20</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9600" y="2562460"/>
            <a:ext cx="2819400" cy="3655695"/>
          </a:xfrm>
          <a:prstGeom prst="rect">
            <a:avLst/>
          </a:prstGeom>
          <a:ln>
            <a:solidFill>
              <a:schemeClr val="tx1"/>
            </a:solidFill>
          </a:ln>
        </p:spPr>
      </p:pic>
      <p:sp>
        <p:nvSpPr>
          <p:cNvPr id="6" name="TextBox 5"/>
          <p:cNvSpPr txBox="1"/>
          <p:nvPr/>
        </p:nvSpPr>
        <p:spPr>
          <a:xfrm>
            <a:off x="838200" y="1714160"/>
            <a:ext cx="6400800" cy="369332"/>
          </a:xfrm>
          <a:prstGeom prst="rect">
            <a:avLst/>
          </a:prstGeom>
          <a:noFill/>
        </p:spPr>
        <p:txBody>
          <a:bodyPr wrap="square" rtlCol="0">
            <a:spAutoFit/>
          </a:bodyPr>
          <a:lstStyle/>
          <a:p>
            <a:pPr marL="285750" indent="-285750" algn="just">
              <a:buFont typeface="Arial" pitchFamily="34" charset="0"/>
              <a:buChar char="•"/>
            </a:pPr>
            <a:r>
              <a:rPr lang="en-US" dirty="0" smtClean="0">
                <a:latin typeface="+mj-lt"/>
              </a:rPr>
              <a:t>Steps for paring </a:t>
            </a:r>
            <a:r>
              <a:rPr lang="en-US" dirty="0" err="1" smtClean="0">
                <a:latin typeface="+mj-lt"/>
              </a:rPr>
              <a:t>Brainsense</a:t>
            </a:r>
            <a:r>
              <a:rPr lang="en-US" dirty="0" smtClean="0">
                <a:latin typeface="+mj-lt"/>
              </a:rPr>
              <a:t> and HC05  </a:t>
            </a:r>
            <a:r>
              <a:rPr lang="en-US" dirty="0" err="1" smtClean="0">
                <a:latin typeface="+mj-lt"/>
              </a:rPr>
              <a:t>bluetooth</a:t>
            </a:r>
            <a:r>
              <a:rPr lang="en-US" dirty="0" smtClean="0">
                <a:latin typeface="+mj-lt"/>
              </a:rPr>
              <a:t> module.</a:t>
            </a:r>
            <a:endParaRPr lang="en-US" dirty="0">
              <a:latin typeface="+mj-lt"/>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7850" r="11402"/>
          <a:stretch/>
        </p:blipFill>
        <p:spPr bwMode="auto">
          <a:xfrm>
            <a:off x="3581400" y="2961557"/>
            <a:ext cx="2743200" cy="28575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cxnSp>
        <p:nvCxnSpPr>
          <p:cNvPr id="8" name="AutoShape 420"/>
          <p:cNvCxnSpPr>
            <a:cxnSpLocks noChangeShapeType="1"/>
          </p:cNvCxnSpPr>
          <p:nvPr/>
        </p:nvCxnSpPr>
        <p:spPr bwMode="auto">
          <a:xfrm flipH="1" flipV="1">
            <a:off x="4495800" y="4867827"/>
            <a:ext cx="423042" cy="260272"/>
          </a:xfrm>
          <a:prstGeom prst="straightConnector1">
            <a:avLst/>
          </a:prstGeom>
          <a:noFill/>
          <a:ln w="38100">
            <a:solidFill>
              <a:schemeClr val="lt1">
                <a:lumMod val="9500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4">
                      <a:lumMod val="50000"/>
                      <a:lumOff val="0"/>
                      <a:alpha val="50000"/>
                    </a:schemeClr>
                  </a:outerShdw>
                </a:effectLst>
              </a14:hiddenEffects>
            </a:ext>
          </a:extLst>
        </p:spPr>
      </p:cxnSp>
      <p:sp>
        <p:nvSpPr>
          <p:cNvPr id="9" name="Rectangle 8"/>
          <p:cNvSpPr/>
          <p:nvPr/>
        </p:nvSpPr>
        <p:spPr>
          <a:xfrm>
            <a:off x="4893046" y="5022046"/>
            <a:ext cx="772160" cy="477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just">
              <a:lnSpc>
                <a:spcPct val="150000"/>
              </a:lnSpc>
              <a:spcBef>
                <a:spcPts val="1440"/>
              </a:spcBef>
              <a:spcAft>
                <a:spcPts val="1440"/>
              </a:spcAft>
            </a:pPr>
            <a:r>
              <a:rPr lang="en-US" sz="1100" dirty="0">
                <a:solidFill>
                  <a:srgbClr val="C0504D"/>
                </a:solidFill>
                <a:effectLst/>
                <a:ea typeface="Times New Roman"/>
                <a:cs typeface="Shruti"/>
              </a:rPr>
              <a:t>Receiver</a:t>
            </a:r>
            <a:endParaRPr lang="en-US" sz="1100" dirty="0">
              <a:effectLst/>
              <a:ea typeface="Times New Roman"/>
              <a:cs typeface="Shruti"/>
            </a:endParaRPr>
          </a:p>
        </p:txBody>
      </p:sp>
      <p:pic>
        <p:nvPicPr>
          <p:cNvPr id="2050" name="Picture 2" descr="G:\ME\DP\results\VALUE.JPG"/>
          <p:cNvPicPr>
            <a:picLocks noChangeAspect="1" noChangeArrowheads="1"/>
          </p:cNvPicPr>
          <p:nvPr/>
        </p:nvPicPr>
        <p:blipFill rotWithShape="1">
          <a:blip r:embed="rId4">
            <a:extLst>
              <a:ext uri="{28A0092B-C50C-407E-A947-70E740481C1C}">
                <a14:useLocalDpi xmlns:a14="http://schemas.microsoft.com/office/drawing/2010/main" val="0"/>
              </a:ext>
            </a:extLst>
          </a:blip>
          <a:srcRect r="65085" b="8027"/>
          <a:stretch/>
        </p:blipFill>
        <p:spPr bwMode="auto">
          <a:xfrm>
            <a:off x="6553199" y="2562460"/>
            <a:ext cx="2383221" cy="36556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1369813" y="794266"/>
            <a:ext cx="5943600" cy="400110"/>
          </a:xfrm>
          <a:prstGeom prst="rect">
            <a:avLst/>
          </a:prstGeom>
        </p:spPr>
        <p:txBody>
          <a:bodyPr wrap="square">
            <a:spAutoFit/>
          </a:bodyPr>
          <a:lstStyle/>
          <a:p>
            <a:r>
              <a:rPr lang="en-US" sz="2000" b="1" dirty="0">
                <a:latin typeface="+mj-lt"/>
              </a:rPr>
              <a:t>2</a:t>
            </a:r>
            <a:r>
              <a:rPr lang="en-US" sz="2000" b="1" dirty="0" smtClean="0">
                <a:latin typeface="+mj-lt"/>
              </a:rPr>
              <a:t>) Interfacing to </a:t>
            </a:r>
            <a:r>
              <a:rPr lang="en-US" sz="2000" b="1" dirty="0" err="1" smtClean="0">
                <a:latin typeface="+mj-lt"/>
              </a:rPr>
              <a:t>Brainsense</a:t>
            </a:r>
            <a:r>
              <a:rPr lang="en-US" sz="2000" b="1" dirty="0" smtClean="0">
                <a:latin typeface="+mj-lt"/>
              </a:rPr>
              <a:t> to HC05 Bluetooth</a:t>
            </a:r>
            <a:endParaRPr lang="en-US" sz="2000" dirty="0">
              <a:latin typeface="+mj-lt"/>
            </a:endParaRPr>
          </a:p>
        </p:txBody>
      </p:sp>
    </p:spTree>
    <p:extLst>
      <p:ext uri="{BB962C8B-B14F-4D97-AF65-F5344CB8AC3E}">
        <p14:creationId xmlns:p14="http://schemas.microsoft.com/office/powerpoint/2010/main" val="1390750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4115CD-308A-4BD0-A5C8-35725DF1D080}" type="datetime1">
              <a:rPr lang="en-US" smtClean="0"/>
              <a:t>8/26/2016</a:t>
            </a:fld>
            <a:endParaRPr lang="en-US"/>
          </a:p>
        </p:txBody>
      </p:sp>
      <p:sp>
        <p:nvSpPr>
          <p:cNvPr id="5" name="Slide Number Placeholder 4"/>
          <p:cNvSpPr>
            <a:spLocks noGrp="1"/>
          </p:cNvSpPr>
          <p:nvPr>
            <p:ph type="sldNum" sz="quarter" idx="12"/>
          </p:nvPr>
        </p:nvSpPr>
        <p:spPr/>
        <p:txBody>
          <a:bodyPr/>
          <a:lstStyle/>
          <a:p>
            <a:fld id="{C4A896C3-20CF-4D35-9358-866078B53C24}" type="slidenum">
              <a:rPr lang="en-US" smtClean="0"/>
              <a:t>21</a:t>
            </a:fld>
            <a:endParaRPr lang="en-US"/>
          </a:p>
        </p:txBody>
      </p:sp>
      <p:sp>
        <p:nvSpPr>
          <p:cNvPr id="30" name="Rectangle 28"/>
          <p:cNvSpPr>
            <a:spLocks noChangeArrowheads="1"/>
          </p:cNvSpPr>
          <p:nvPr/>
        </p:nvSpPr>
        <p:spPr bwMode="auto">
          <a:xfrm>
            <a:off x="190500" y="35197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28788"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3" name="Rectangle 32"/>
          <p:cNvSpPr>
            <a:spLocks noChangeArrowheads="1"/>
          </p:cNvSpPr>
          <p:nvPr/>
        </p:nvSpPr>
        <p:spPr bwMode="auto">
          <a:xfrm>
            <a:off x="1524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23975" algn="l"/>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239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 name="Rectangle 37"/>
          <p:cNvSpPr>
            <a:spLocks noChangeArrowheads="1"/>
          </p:cNvSpPr>
          <p:nvPr/>
        </p:nvSpPr>
        <p:spPr bwMode="auto">
          <a:xfrm>
            <a:off x="1524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5" name="Rectangle 39"/>
          <p:cNvSpPr>
            <a:spLocks noChangeArrowheads="1"/>
          </p:cNvSpPr>
          <p:nvPr/>
        </p:nvSpPr>
        <p:spPr bwMode="auto">
          <a:xfrm>
            <a:off x="1524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1088" algn="l"/>
              </a:tabLst>
            </a:pP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81088" algn="l"/>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81088"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42"/>
          <p:cNvSpPr>
            <a:spLocks noChangeArrowheads="1"/>
          </p:cNvSpPr>
          <p:nvPr/>
        </p:nvSpPr>
        <p:spPr bwMode="auto">
          <a:xfrm>
            <a:off x="1524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9" name="Rectangle 44"/>
          <p:cNvSpPr>
            <a:spLocks noChangeArrowheads="1"/>
          </p:cNvSpPr>
          <p:nvPr/>
        </p:nvSpPr>
        <p:spPr bwMode="auto">
          <a:xfrm>
            <a:off x="1524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371600" y="1371600"/>
            <a:ext cx="7380890" cy="11295400"/>
          </a:xfrm>
          <a:prstGeom prst="rect">
            <a:avLst/>
          </a:prstGeom>
          <a:noFill/>
        </p:spPr>
        <p:txBody>
          <a:bodyPr wrap="square" numCol="2" rtlCol="0">
            <a:spAutoFit/>
          </a:bodyPr>
          <a:lstStyle/>
          <a:p>
            <a:pPr marL="342900" indent="-342900">
              <a:buFont typeface="+mj-lt"/>
              <a:buAutoNum type="arabicPeriod"/>
            </a:pPr>
            <a:r>
              <a:rPr lang="en-US" sz="1400" dirty="0" smtClean="0">
                <a:latin typeface="+mj-lt"/>
              </a:rPr>
              <a:t>Define </a:t>
            </a:r>
            <a:r>
              <a:rPr lang="en-US" sz="1400" dirty="0" err="1" smtClean="0">
                <a:latin typeface="+mj-lt"/>
              </a:rPr>
              <a:t>baudrate</a:t>
            </a:r>
            <a:endParaRPr lang="en-US" sz="1400" dirty="0" smtClean="0">
              <a:latin typeface="+mj-lt"/>
            </a:endParaRPr>
          </a:p>
          <a:p>
            <a:pPr marL="342900" indent="-342900">
              <a:buFont typeface="+mj-lt"/>
              <a:buAutoNum type="arabicPeriod"/>
            </a:pPr>
            <a:r>
              <a:rPr lang="en-US" sz="1400" dirty="0" smtClean="0">
                <a:latin typeface="+mj-lt"/>
              </a:rPr>
              <a:t>Define attention </a:t>
            </a:r>
            <a:r>
              <a:rPr lang="en-US" sz="1400" dirty="0" err="1" smtClean="0">
                <a:latin typeface="+mj-lt"/>
              </a:rPr>
              <a:t>theshrold</a:t>
            </a:r>
            <a:r>
              <a:rPr lang="en-US" sz="1400" dirty="0" smtClean="0">
                <a:latin typeface="+mj-lt"/>
              </a:rPr>
              <a:t> _value</a:t>
            </a:r>
          </a:p>
          <a:p>
            <a:pPr marL="342900" indent="-342900">
              <a:buFont typeface="+mj-lt"/>
              <a:buAutoNum type="arabicPeriod"/>
            </a:pPr>
            <a:r>
              <a:rPr lang="en-US" sz="1400" dirty="0" smtClean="0">
                <a:latin typeface="+mj-lt"/>
              </a:rPr>
              <a:t>Define motor digital ports</a:t>
            </a:r>
          </a:p>
          <a:p>
            <a:pPr marL="342900" indent="-342900">
              <a:buFont typeface="+mj-lt"/>
              <a:buAutoNum type="arabicPeriod"/>
            </a:pPr>
            <a:r>
              <a:rPr lang="en-US" sz="1400" dirty="0" smtClean="0">
                <a:latin typeface="+mj-lt"/>
              </a:rPr>
              <a:t>{</a:t>
            </a:r>
          </a:p>
          <a:p>
            <a:pPr marL="342900" indent="-342900">
              <a:buFont typeface="+mj-lt"/>
              <a:buAutoNum type="arabicPeriod"/>
            </a:pPr>
            <a:r>
              <a:rPr lang="en-US" sz="1400" dirty="0" smtClean="0">
                <a:latin typeface="+mj-lt"/>
              </a:rPr>
              <a:t>    </a:t>
            </a:r>
            <a:r>
              <a:rPr lang="en-US" sz="1400" dirty="0" err="1" smtClean="0">
                <a:latin typeface="+mj-lt"/>
              </a:rPr>
              <a:t>serial_begin</a:t>
            </a:r>
            <a:r>
              <a:rPr lang="en-US" sz="1400" dirty="0" smtClean="0">
                <a:latin typeface="+mj-lt"/>
              </a:rPr>
              <a:t>(</a:t>
            </a:r>
            <a:r>
              <a:rPr lang="en-US" sz="1400" dirty="0" err="1" smtClean="0">
                <a:latin typeface="+mj-lt"/>
              </a:rPr>
              <a:t>baudrate</a:t>
            </a:r>
            <a:r>
              <a:rPr lang="en-US" sz="1400" dirty="0" smtClean="0">
                <a:latin typeface="+mj-lt"/>
              </a:rPr>
              <a:t>)</a:t>
            </a:r>
          </a:p>
          <a:p>
            <a:pPr marL="342900" indent="-342900">
              <a:buFont typeface="+mj-lt"/>
              <a:buAutoNum type="arabicPeriod"/>
            </a:pPr>
            <a:r>
              <a:rPr lang="en-US" sz="1400" dirty="0" smtClean="0">
                <a:latin typeface="+mj-lt"/>
              </a:rPr>
              <a:t>define pin mode(according to </a:t>
            </a:r>
            <a:r>
              <a:rPr lang="en-US" sz="1400" dirty="0" err="1" smtClean="0">
                <a:latin typeface="+mj-lt"/>
              </a:rPr>
              <a:t>output_plus</a:t>
            </a:r>
            <a:r>
              <a:rPr lang="en-US" sz="1400" dirty="0" smtClean="0">
                <a:latin typeface="+mj-lt"/>
              </a:rPr>
              <a:t>/minus)</a:t>
            </a:r>
          </a:p>
          <a:p>
            <a:pPr marL="342900" indent="-342900">
              <a:buFont typeface="+mj-lt"/>
              <a:buAutoNum type="arabicPeriod"/>
            </a:pPr>
            <a:r>
              <a:rPr lang="en-US" sz="1400" dirty="0">
                <a:latin typeface="+mj-lt"/>
              </a:rPr>
              <a:t> </a:t>
            </a:r>
            <a:r>
              <a:rPr lang="en-US" sz="1400" dirty="0" smtClean="0">
                <a:latin typeface="+mj-lt"/>
              </a:rPr>
              <a:t>}</a:t>
            </a:r>
          </a:p>
          <a:p>
            <a:pPr marL="342900" indent="-342900">
              <a:buFont typeface="+mj-lt"/>
              <a:buAutoNum type="arabicPeriod"/>
            </a:pPr>
            <a:r>
              <a:rPr lang="en-US" sz="1400" dirty="0">
                <a:latin typeface="+mj-lt"/>
              </a:rPr>
              <a:t> </a:t>
            </a:r>
            <a:r>
              <a:rPr lang="en-US" sz="1400" dirty="0" smtClean="0">
                <a:latin typeface="+mj-lt"/>
              </a:rPr>
              <a:t>Read byte(read function at receive port)</a:t>
            </a:r>
          </a:p>
          <a:p>
            <a:pPr marL="342900" indent="-342900">
              <a:buFont typeface="+mj-lt"/>
              <a:buAutoNum type="arabicPeriod"/>
            </a:pPr>
            <a:r>
              <a:rPr lang="en-US" sz="1400" dirty="0" smtClean="0">
                <a:latin typeface="+mj-lt"/>
              </a:rPr>
              <a:t>{</a:t>
            </a:r>
          </a:p>
          <a:p>
            <a:pPr marL="342900" indent="-342900">
              <a:buFont typeface="+mj-lt"/>
              <a:buAutoNum type="arabicPeriod"/>
            </a:pPr>
            <a:r>
              <a:rPr lang="en-US" sz="1400" dirty="0">
                <a:latin typeface="+mj-lt"/>
              </a:rPr>
              <a:t> </a:t>
            </a:r>
            <a:r>
              <a:rPr lang="en-US" sz="1400" dirty="0" smtClean="0">
                <a:latin typeface="+mj-lt"/>
              </a:rPr>
              <a:t>   read one byte(</a:t>
            </a:r>
            <a:r>
              <a:rPr lang="en-US" sz="1400" dirty="0" err="1" smtClean="0">
                <a:latin typeface="+mj-lt"/>
              </a:rPr>
              <a:t>syn</a:t>
            </a:r>
            <a:r>
              <a:rPr lang="en-US" sz="1400" dirty="0" smtClean="0">
                <a:latin typeface="+mj-lt"/>
              </a:rPr>
              <a:t> byte1)</a:t>
            </a:r>
          </a:p>
          <a:p>
            <a:pPr marL="342900" indent="-342900">
              <a:buFont typeface="+mj-lt"/>
              <a:buAutoNum type="arabicPeriod"/>
            </a:pPr>
            <a:r>
              <a:rPr lang="en-US" sz="1400" dirty="0" smtClean="0">
                <a:latin typeface="+mj-lt"/>
              </a:rPr>
              <a:t>    read </a:t>
            </a:r>
            <a:r>
              <a:rPr lang="en-US" sz="1400" dirty="0">
                <a:latin typeface="+mj-lt"/>
              </a:rPr>
              <a:t>one byte(</a:t>
            </a:r>
            <a:r>
              <a:rPr lang="en-US" sz="1400" dirty="0" err="1">
                <a:latin typeface="+mj-lt"/>
              </a:rPr>
              <a:t>syn</a:t>
            </a:r>
            <a:r>
              <a:rPr lang="en-US" sz="1400" dirty="0">
                <a:latin typeface="+mj-lt"/>
              </a:rPr>
              <a:t> </a:t>
            </a:r>
            <a:r>
              <a:rPr lang="en-US" sz="1400" dirty="0" smtClean="0">
                <a:latin typeface="+mj-lt"/>
              </a:rPr>
              <a:t>byte2)</a:t>
            </a:r>
          </a:p>
          <a:p>
            <a:pPr marL="342900" indent="-342900">
              <a:buFont typeface="+mj-lt"/>
              <a:buAutoNum type="arabicPeriod"/>
            </a:pPr>
            <a:r>
              <a:rPr lang="en-US" sz="1400" dirty="0" smtClean="0">
                <a:latin typeface="+mj-lt"/>
              </a:rPr>
              <a:t>    </a:t>
            </a:r>
            <a:r>
              <a:rPr lang="en-US" sz="1400" dirty="0">
                <a:latin typeface="+mj-lt"/>
              </a:rPr>
              <a:t>read one </a:t>
            </a:r>
            <a:r>
              <a:rPr lang="en-US" sz="1400" dirty="0" smtClean="0">
                <a:latin typeface="+mj-lt"/>
              </a:rPr>
              <a:t>byte(starting </a:t>
            </a:r>
            <a:r>
              <a:rPr lang="en-US" sz="1400" dirty="0">
                <a:latin typeface="+mj-lt"/>
              </a:rPr>
              <a:t>byte</a:t>
            </a:r>
            <a:r>
              <a:rPr lang="en-US" sz="1400" dirty="0" smtClean="0">
                <a:latin typeface="+mj-lt"/>
              </a:rPr>
              <a:t>)</a:t>
            </a:r>
          </a:p>
          <a:p>
            <a:pPr marL="342900" indent="-342900">
              <a:buFont typeface="+mj-lt"/>
              <a:buAutoNum type="arabicPeriod"/>
            </a:pPr>
            <a:r>
              <a:rPr lang="en-US" sz="1400" dirty="0" smtClean="0">
                <a:latin typeface="+mj-lt"/>
              </a:rPr>
              <a:t>    </a:t>
            </a:r>
            <a:r>
              <a:rPr lang="en-US" sz="1400" dirty="0">
                <a:latin typeface="+mj-lt"/>
              </a:rPr>
              <a:t>read </a:t>
            </a:r>
            <a:r>
              <a:rPr lang="en-US" sz="1400" dirty="0" smtClean="0">
                <a:latin typeface="+mj-lt"/>
              </a:rPr>
              <a:t>original string’s byte()</a:t>
            </a:r>
          </a:p>
          <a:p>
            <a:pPr marL="342900" indent="-342900">
              <a:buFont typeface="+mj-lt"/>
              <a:buAutoNum type="arabicPeriod"/>
            </a:pPr>
            <a:r>
              <a:rPr lang="en-US" sz="1400" dirty="0">
                <a:latin typeface="+mj-lt"/>
              </a:rPr>
              <a:t> </a:t>
            </a:r>
            <a:r>
              <a:rPr lang="en-US" sz="1400" dirty="0" smtClean="0">
                <a:latin typeface="+mj-lt"/>
              </a:rPr>
              <a:t>   Attention=read </a:t>
            </a:r>
            <a:r>
              <a:rPr lang="en-US" sz="1400" dirty="0">
                <a:latin typeface="+mj-lt"/>
              </a:rPr>
              <a:t>original string’s byte()</a:t>
            </a:r>
          </a:p>
          <a:p>
            <a:pPr marL="342900" indent="-342900">
              <a:buFont typeface="+mj-lt"/>
              <a:buAutoNum type="arabicPeriod"/>
            </a:pPr>
            <a:r>
              <a:rPr lang="en-US" sz="1400" dirty="0" smtClean="0">
                <a:latin typeface="+mj-lt"/>
              </a:rPr>
              <a:t>}</a:t>
            </a:r>
            <a:endParaRPr lang="en-US" sz="1400" dirty="0">
              <a:latin typeface="+mj-lt"/>
            </a:endParaRPr>
          </a:p>
          <a:p>
            <a:pPr marL="342900" indent="-342900">
              <a:buFont typeface="+mj-lt"/>
              <a:buAutoNum type="arabicPeriod"/>
            </a:pPr>
            <a:r>
              <a:rPr lang="en-US" sz="1400" dirty="0">
                <a:latin typeface="+mj-lt"/>
              </a:rPr>
              <a:t>void </a:t>
            </a:r>
            <a:r>
              <a:rPr lang="en-US" sz="1400" dirty="0" err="1">
                <a:latin typeface="+mj-lt"/>
              </a:rPr>
              <a:t>Attention_Fun</a:t>
            </a:r>
            <a:r>
              <a:rPr lang="en-US" sz="1400" dirty="0">
                <a:latin typeface="+mj-lt"/>
              </a:rPr>
              <a:t>(byte data1)</a:t>
            </a:r>
          </a:p>
          <a:p>
            <a:pPr marL="342900" indent="-342900">
              <a:buFont typeface="+mj-lt"/>
              <a:buAutoNum type="arabicPeriod"/>
            </a:pPr>
            <a:r>
              <a:rPr lang="en-US" sz="1400" dirty="0">
                <a:latin typeface="+mj-lt"/>
              </a:rPr>
              <a:t> </a:t>
            </a:r>
            <a:r>
              <a:rPr lang="en-US" sz="1400" dirty="0" smtClean="0">
                <a:latin typeface="+mj-lt"/>
              </a:rPr>
              <a:t>{         </a:t>
            </a:r>
            <a:endParaRPr lang="en-US" sz="1400" dirty="0">
              <a:latin typeface="+mj-lt"/>
            </a:endParaRPr>
          </a:p>
          <a:p>
            <a:pPr marL="342900" indent="-342900">
              <a:buFont typeface="+mj-lt"/>
              <a:buAutoNum type="arabicPeriod"/>
            </a:pPr>
            <a:r>
              <a:rPr lang="en-US" sz="1400" dirty="0">
                <a:latin typeface="+mj-lt"/>
              </a:rPr>
              <a:t>      if (j&lt;3)</a:t>
            </a:r>
          </a:p>
          <a:p>
            <a:pPr marL="342900" indent="-342900">
              <a:buFont typeface="+mj-lt"/>
              <a:buAutoNum type="arabicPeriod"/>
            </a:pPr>
            <a:r>
              <a:rPr lang="en-US" sz="1400" dirty="0">
                <a:latin typeface="+mj-lt"/>
              </a:rPr>
              <a:t>       </a:t>
            </a:r>
            <a:r>
              <a:rPr lang="en-US" sz="1400" dirty="0" smtClean="0">
                <a:latin typeface="+mj-lt"/>
              </a:rPr>
              <a:t>{          Temp   </a:t>
            </a:r>
          </a:p>
          <a:p>
            <a:pPr marL="342900" indent="-342900">
              <a:buFont typeface="+mj-lt"/>
              <a:buAutoNum type="arabicPeriod"/>
            </a:pPr>
            <a:r>
              <a:rPr lang="en-US" sz="1400" dirty="0">
                <a:latin typeface="+mj-lt"/>
              </a:rPr>
              <a:t> </a:t>
            </a:r>
            <a:r>
              <a:rPr lang="en-US" sz="1400" dirty="0" smtClean="0">
                <a:latin typeface="+mj-lt"/>
              </a:rPr>
              <a:t>              j++ } </a:t>
            </a: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endParaRPr lang="en-US" sz="1400" dirty="0">
              <a:latin typeface="+mj-lt"/>
            </a:endParaRPr>
          </a:p>
          <a:p>
            <a:pPr marL="342900" indent="-342900">
              <a:buFont typeface="+mj-lt"/>
              <a:buAutoNum type="arabicPeriod"/>
            </a:pPr>
            <a:endParaRPr lang="en-US" sz="1400" dirty="0" smtClean="0">
              <a:latin typeface="+mj-lt"/>
            </a:endParaRPr>
          </a:p>
          <a:p>
            <a:pPr marL="342900" indent="-342900">
              <a:buFont typeface="+mj-lt"/>
              <a:buAutoNum type="arabicPeriod"/>
            </a:pPr>
            <a:r>
              <a:rPr lang="en-US" sz="1400" dirty="0" smtClean="0">
                <a:latin typeface="+mj-lt"/>
              </a:rPr>
              <a:t> else</a:t>
            </a:r>
            <a:endParaRPr lang="en-US" sz="1400" dirty="0">
              <a:latin typeface="+mj-lt"/>
            </a:endParaRPr>
          </a:p>
          <a:p>
            <a:pPr marL="342900" indent="-342900">
              <a:buFont typeface="+mj-lt"/>
              <a:buAutoNum type="arabicPeriod"/>
            </a:pPr>
            <a:r>
              <a:rPr lang="en-US" sz="1400" dirty="0">
                <a:latin typeface="+mj-lt"/>
              </a:rPr>
              <a:t>       {</a:t>
            </a:r>
          </a:p>
          <a:p>
            <a:pPr marL="342900" indent="-342900">
              <a:buFont typeface="+mj-lt"/>
              <a:buAutoNum type="arabicPeriod"/>
            </a:pPr>
            <a:r>
              <a:rPr lang="en-US" sz="1400" dirty="0">
                <a:latin typeface="+mj-lt"/>
              </a:rPr>
              <a:t>         Temp += data1;</a:t>
            </a:r>
          </a:p>
          <a:p>
            <a:pPr marL="342900" indent="-342900">
              <a:buFont typeface="+mj-lt"/>
              <a:buAutoNum type="arabicPeriod"/>
            </a:pPr>
            <a:r>
              <a:rPr lang="en-US" sz="1400" dirty="0">
                <a:latin typeface="+mj-lt"/>
              </a:rPr>
              <a:t>         </a:t>
            </a:r>
            <a:r>
              <a:rPr lang="en-US" sz="1400" dirty="0" err="1">
                <a:latin typeface="+mj-lt"/>
              </a:rPr>
              <a:t>Att_Avg</a:t>
            </a:r>
            <a:r>
              <a:rPr lang="en-US" sz="1400" dirty="0">
                <a:latin typeface="+mj-lt"/>
              </a:rPr>
              <a:t> = Temp/4;</a:t>
            </a:r>
          </a:p>
          <a:p>
            <a:pPr marL="342900" indent="-342900">
              <a:buFont typeface="+mj-lt"/>
              <a:buAutoNum type="arabicPeriod"/>
            </a:pPr>
            <a:r>
              <a:rPr lang="en-US" sz="1400" dirty="0" smtClean="0">
                <a:latin typeface="+mj-lt"/>
              </a:rPr>
              <a:t>   if </a:t>
            </a:r>
            <a:r>
              <a:rPr lang="en-US" sz="1400" dirty="0">
                <a:latin typeface="+mj-lt"/>
              </a:rPr>
              <a:t>(</a:t>
            </a:r>
            <a:r>
              <a:rPr lang="en-US" sz="1400" dirty="0" err="1">
                <a:latin typeface="+mj-lt"/>
              </a:rPr>
              <a:t>Att_Avg</a:t>
            </a:r>
            <a:r>
              <a:rPr lang="en-US" sz="1400" dirty="0">
                <a:latin typeface="+mj-lt"/>
              </a:rPr>
              <a:t> &gt;= ATT_TH)</a:t>
            </a:r>
          </a:p>
          <a:p>
            <a:pPr marL="342900" indent="-342900">
              <a:buFont typeface="+mj-lt"/>
              <a:buAutoNum type="arabicPeriod"/>
            </a:pPr>
            <a:r>
              <a:rPr lang="en-US" sz="1400" dirty="0">
                <a:latin typeface="+mj-lt"/>
              </a:rPr>
              <a:t>         {</a:t>
            </a:r>
          </a:p>
          <a:p>
            <a:pPr marL="342900" indent="-342900">
              <a:buFont typeface="+mj-lt"/>
              <a:buAutoNum type="arabicPeriod"/>
            </a:pPr>
            <a:r>
              <a:rPr lang="en-US" sz="1400" dirty="0" smtClean="0">
                <a:latin typeface="+mj-lt"/>
              </a:rPr>
              <a:t>                  </a:t>
            </a:r>
            <a:r>
              <a:rPr lang="en-US" sz="1400" dirty="0" err="1" smtClean="0">
                <a:latin typeface="+mj-lt"/>
              </a:rPr>
              <a:t>Robot_Forword</a:t>
            </a:r>
            <a:r>
              <a:rPr lang="en-US" sz="1400" dirty="0">
                <a:latin typeface="+mj-lt"/>
              </a:rPr>
              <a:t>();</a:t>
            </a:r>
          </a:p>
          <a:p>
            <a:pPr marL="342900" indent="-342900">
              <a:buFont typeface="+mj-lt"/>
              <a:buAutoNum type="arabicPeriod"/>
            </a:pPr>
            <a:r>
              <a:rPr lang="en-US" sz="1400" dirty="0">
                <a:latin typeface="+mj-lt"/>
              </a:rPr>
              <a:t>         }</a:t>
            </a:r>
          </a:p>
          <a:p>
            <a:pPr marL="342900" indent="-342900">
              <a:buFont typeface="+mj-lt"/>
              <a:buAutoNum type="arabicPeriod"/>
            </a:pPr>
            <a:r>
              <a:rPr lang="en-US" sz="1400" dirty="0">
                <a:latin typeface="+mj-lt"/>
              </a:rPr>
              <a:t>         else</a:t>
            </a:r>
          </a:p>
          <a:p>
            <a:pPr marL="342900" indent="-342900">
              <a:buFont typeface="+mj-lt"/>
              <a:buAutoNum type="arabicPeriod"/>
            </a:pPr>
            <a:r>
              <a:rPr lang="en-US" sz="1400" dirty="0">
                <a:latin typeface="+mj-lt"/>
              </a:rPr>
              <a:t>         {</a:t>
            </a:r>
          </a:p>
          <a:p>
            <a:pPr marL="342900" indent="-342900">
              <a:buFont typeface="+mj-lt"/>
              <a:buAutoNum type="arabicPeriod"/>
            </a:pPr>
            <a:r>
              <a:rPr lang="en-US" sz="1400" dirty="0" smtClean="0">
                <a:latin typeface="+mj-lt"/>
              </a:rPr>
              <a:t>                     </a:t>
            </a:r>
            <a:r>
              <a:rPr lang="en-US" sz="1400" dirty="0" err="1" smtClean="0">
                <a:latin typeface="+mj-lt"/>
              </a:rPr>
              <a:t>Robot_Stop</a:t>
            </a:r>
            <a:r>
              <a:rPr lang="en-US" sz="1400" dirty="0">
                <a:latin typeface="+mj-lt"/>
              </a:rPr>
              <a:t>();</a:t>
            </a:r>
          </a:p>
          <a:p>
            <a:pPr marL="342900" indent="-342900">
              <a:buFont typeface="+mj-lt"/>
              <a:buAutoNum type="arabicPeriod"/>
            </a:pPr>
            <a:r>
              <a:rPr lang="en-US" sz="1400" dirty="0">
                <a:latin typeface="+mj-lt"/>
              </a:rPr>
              <a:t>         }</a:t>
            </a:r>
          </a:p>
          <a:p>
            <a:endParaRPr lang="en-US" sz="1400" dirty="0" smtClean="0">
              <a:latin typeface="+mj-lt"/>
            </a:endParaRPr>
          </a:p>
        </p:txBody>
      </p:sp>
      <p:cxnSp>
        <p:nvCxnSpPr>
          <p:cNvPr id="6" name="Straight Connector 5"/>
          <p:cNvCxnSpPr/>
          <p:nvPr/>
        </p:nvCxnSpPr>
        <p:spPr>
          <a:xfrm>
            <a:off x="4882060" y="1371600"/>
            <a:ext cx="38100" cy="46571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71600" y="763042"/>
            <a:ext cx="5943600" cy="400110"/>
          </a:xfrm>
          <a:prstGeom prst="rect">
            <a:avLst/>
          </a:prstGeom>
        </p:spPr>
        <p:txBody>
          <a:bodyPr wrap="square">
            <a:spAutoFit/>
          </a:bodyPr>
          <a:lstStyle/>
          <a:p>
            <a:r>
              <a:rPr lang="en-US" sz="2000" b="1" dirty="0" smtClean="0">
                <a:latin typeface="+mj-lt"/>
              </a:rPr>
              <a:t>3)  </a:t>
            </a:r>
            <a:r>
              <a:rPr lang="en-US" sz="2000" b="1" dirty="0" smtClean="0">
                <a:latin typeface="+mj-lt"/>
              </a:rPr>
              <a:t>Device (</a:t>
            </a:r>
            <a:r>
              <a:rPr lang="en-US" sz="2000" b="1" dirty="0" err="1" smtClean="0">
                <a:latin typeface="+mj-lt"/>
              </a:rPr>
              <a:t>Robo</a:t>
            </a:r>
            <a:r>
              <a:rPr lang="en-US" sz="2000" b="1" dirty="0" smtClean="0">
                <a:latin typeface="+mj-lt"/>
              </a:rPr>
              <a:t>) Control </a:t>
            </a:r>
            <a:r>
              <a:rPr lang="en-US" sz="2000" b="1" dirty="0" smtClean="0">
                <a:latin typeface="+mj-lt"/>
              </a:rPr>
              <a:t>Algorithm</a:t>
            </a:r>
            <a:endParaRPr lang="en-US" sz="2000" b="1" dirty="0">
              <a:latin typeface="+mj-lt"/>
            </a:endParaRPr>
          </a:p>
        </p:txBody>
      </p:sp>
    </p:spTree>
    <p:extLst>
      <p:ext uri="{BB962C8B-B14F-4D97-AF65-F5344CB8AC3E}">
        <p14:creationId xmlns:p14="http://schemas.microsoft.com/office/powerpoint/2010/main" val="955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8/27/2016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22</a:t>
            </a:fld>
            <a:endParaRPr lang="en-US"/>
          </a:p>
        </p:txBody>
      </p:sp>
      <p:pic>
        <p:nvPicPr>
          <p:cNvPr id="4" name="Picture 3" descr="G:\ME\DP\robo_output\20160514_165216.jpg"/>
          <p:cNvPicPr/>
          <p:nvPr/>
        </p:nvPicPr>
        <p:blipFill rotWithShape="1">
          <a:blip r:embed="rId2" cstate="print">
            <a:extLst>
              <a:ext uri="{28A0092B-C50C-407E-A947-70E740481C1C}">
                <a14:useLocalDpi xmlns:a14="http://schemas.microsoft.com/office/drawing/2010/main" val="0"/>
              </a:ext>
            </a:extLst>
          </a:blip>
          <a:srcRect b="11941"/>
          <a:stretch/>
        </p:blipFill>
        <p:spPr bwMode="auto">
          <a:xfrm>
            <a:off x="2795893" y="1460492"/>
            <a:ext cx="2819400" cy="1864272"/>
          </a:xfrm>
          <a:prstGeom prst="rect">
            <a:avLst/>
          </a:prstGeom>
          <a:noFill/>
          <a:ln>
            <a:solidFill>
              <a:schemeClr val="tx1"/>
            </a:solidFill>
          </a:ln>
          <a:extLst>
            <a:ext uri="{53640926-AAD7-44D8-BBD7-CCE9431645EC}">
              <a14:shadowObscured xmlns:a14="http://schemas.microsoft.com/office/drawing/2010/main"/>
            </a:ext>
          </a:extLst>
        </p:spPr>
      </p:pic>
      <p:pic>
        <p:nvPicPr>
          <p:cNvPr id="3074" name="Picture 2" descr="C:\Users\Rathang\Desktop\Screenshot_2016-05-10-18-34-2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35" r="23724"/>
          <a:stretch/>
        </p:blipFill>
        <p:spPr bwMode="auto">
          <a:xfrm>
            <a:off x="754412" y="1460492"/>
            <a:ext cx="1902843" cy="1864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371600" y="763042"/>
            <a:ext cx="5943600" cy="400110"/>
          </a:xfrm>
          <a:prstGeom prst="rect">
            <a:avLst/>
          </a:prstGeom>
        </p:spPr>
        <p:txBody>
          <a:bodyPr wrap="square">
            <a:spAutoFit/>
          </a:bodyPr>
          <a:lstStyle/>
          <a:p>
            <a:r>
              <a:rPr lang="en-US" sz="2000" b="1" dirty="0">
                <a:latin typeface="+mj-lt"/>
              </a:rPr>
              <a:t>4</a:t>
            </a:r>
            <a:r>
              <a:rPr lang="en-US" sz="2000" b="1" dirty="0" smtClean="0">
                <a:latin typeface="+mj-lt"/>
              </a:rPr>
              <a:t>)  Hardware Implementation</a:t>
            </a:r>
            <a:endParaRPr lang="en-US" sz="2000" b="1" dirty="0">
              <a:latin typeface="+mj-lt"/>
            </a:endParaRPr>
          </a:p>
        </p:txBody>
      </p:sp>
      <p:pic>
        <p:nvPicPr>
          <p:cNvPr id="7" name="Picture 2" descr="C:\Users\Rathang\Desktop\c.JPG"/>
          <p:cNvPicPr>
            <a:picLocks noChangeAspect="1" noChangeArrowheads="1"/>
          </p:cNvPicPr>
          <p:nvPr/>
        </p:nvPicPr>
        <p:blipFill rotWithShape="1">
          <a:blip r:embed="rId4">
            <a:extLst>
              <a:ext uri="{28A0092B-C50C-407E-A947-70E740481C1C}">
                <a14:useLocalDpi xmlns:a14="http://schemas.microsoft.com/office/drawing/2010/main" val="0"/>
              </a:ext>
            </a:extLst>
          </a:blip>
          <a:srcRect t="1457" r="57904" b="4112"/>
          <a:stretch/>
        </p:blipFill>
        <p:spPr bwMode="auto">
          <a:xfrm>
            <a:off x="5929307" y="3704897"/>
            <a:ext cx="2474883" cy="28962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7388" y="4691360"/>
            <a:ext cx="4727905" cy="923330"/>
          </a:xfrm>
          <a:prstGeom prst="rect">
            <a:avLst/>
          </a:prstGeom>
          <a:noFill/>
        </p:spPr>
        <p:txBody>
          <a:bodyPr wrap="square" rtlCol="0">
            <a:spAutoFit/>
          </a:bodyPr>
          <a:lstStyle/>
          <a:p>
            <a:pPr marL="285750" indent="-285750" algn="just">
              <a:buFont typeface="Arial" pitchFamily="34" charset="0"/>
              <a:buChar char="•"/>
            </a:pPr>
            <a:r>
              <a:rPr lang="en-US" dirty="0" smtClean="0">
                <a:latin typeface="+mj-lt"/>
              </a:rPr>
              <a:t>When mind wave device is not </a:t>
            </a:r>
            <a:r>
              <a:rPr lang="en-US" dirty="0" smtClean="0">
                <a:latin typeface="+mj-lt"/>
              </a:rPr>
              <a:t>worn, then a 0 </a:t>
            </a:r>
            <a:r>
              <a:rPr lang="en-US" dirty="0" smtClean="0">
                <a:latin typeface="+mj-lt"/>
              </a:rPr>
              <a:t>value </a:t>
            </a:r>
            <a:r>
              <a:rPr lang="en-US" dirty="0" smtClean="0"/>
              <a:t>is received via </a:t>
            </a:r>
            <a:r>
              <a:rPr lang="en-US" dirty="0" err="1"/>
              <a:t>bluetooth</a:t>
            </a:r>
            <a:r>
              <a:rPr lang="en-US" dirty="0" smtClean="0"/>
              <a:t> </a:t>
            </a:r>
            <a:r>
              <a:rPr lang="en-US" dirty="0" smtClean="0">
                <a:latin typeface="+mj-lt"/>
              </a:rPr>
              <a:t>on </a:t>
            </a:r>
            <a:r>
              <a:rPr lang="en-US" dirty="0" smtClean="0">
                <a:latin typeface="+mj-lt"/>
              </a:rPr>
              <a:t>serial monitor.</a:t>
            </a:r>
            <a:endParaRPr lang="en-US" dirty="0">
              <a:latin typeface="+mj-lt"/>
            </a:endParaRPr>
          </a:p>
        </p:txBody>
      </p:sp>
      <p:sp>
        <p:nvSpPr>
          <p:cNvPr id="10" name="TextBox 9"/>
          <p:cNvSpPr txBox="1"/>
          <p:nvPr/>
        </p:nvSpPr>
        <p:spPr>
          <a:xfrm>
            <a:off x="6157652" y="1091160"/>
            <a:ext cx="2209800" cy="369332"/>
          </a:xfrm>
          <a:prstGeom prst="rect">
            <a:avLst/>
          </a:prstGeom>
          <a:noFill/>
        </p:spPr>
        <p:txBody>
          <a:bodyPr wrap="square" rtlCol="0">
            <a:spAutoFit/>
          </a:bodyPr>
          <a:lstStyle/>
          <a:p>
            <a:pPr marL="285750" indent="-285750" algn="just">
              <a:buFont typeface="Arial" pitchFamily="34" charset="0"/>
              <a:buChar char="•"/>
            </a:pPr>
            <a:r>
              <a:rPr lang="en-US" dirty="0" smtClean="0"/>
              <a:t>PCB Design</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34613" y="1139914"/>
            <a:ext cx="1864272" cy="25483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57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23</a:t>
            </a:fld>
            <a:endParaRPr lang="en-US"/>
          </a:p>
        </p:txBody>
      </p:sp>
      <p:pic>
        <p:nvPicPr>
          <p:cNvPr id="6" name="Picture 5"/>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2935090" y="1163152"/>
            <a:ext cx="4895457" cy="2631737"/>
          </a:xfrm>
          <a:prstGeom prst="rect">
            <a:avLst/>
          </a:prstGeom>
          <a:ln>
            <a:solidFill>
              <a:schemeClr val="tx1"/>
            </a:solidFill>
          </a:ln>
        </p:spPr>
      </p:pic>
      <p:sp>
        <p:nvSpPr>
          <p:cNvPr id="7" name="AutoShape 437"/>
          <p:cNvSpPr>
            <a:spLocks noChangeArrowheads="1"/>
          </p:cNvSpPr>
          <p:nvPr/>
        </p:nvSpPr>
        <p:spPr bwMode="auto">
          <a:xfrm>
            <a:off x="3848023" y="2013529"/>
            <a:ext cx="977900" cy="114300"/>
          </a:xfrm>
          <a:prstGeom prst="rightArrow">
            <a:avLst>
              <a:gd name="adj1" fmla="val 50000"/>
              <a:gd name="adj2" fmla="val 213889"/>
            </a:avLst>
          </a:prstGeom>
          <a:solidFill>
            <a:srgbClr val="FF0000"/>
          </a:solidFill>
          <a:ln w="9525">
            <a:solidFill>
              <a:srgbClr val="FFFF00"/>
            </a:solidFill>
            <a:miter lim="800000"/>
            <a:headEnd/>
            <a:tailEnd/>
          </a:ln>
        </p:spPr>
        <p:txBody>
          <a:bodyPr rot="0" vert="horz" wrap="square" lIns="91440" tIns="45720" rIns="91440" bIns="45720" anchor="t" anchorCtr="0" upright="1">
            <a:noAutofit/>
          </a:bodyPr>
          <a:lstStyle/>
          <a:p>
            <a:endParaRPr lang="en-US"/>
          </a:p>
        </p:txBody>
      </p:sp>
      <p:pic>
        <p:nvPicPr>
          <p:cNvPr id="9" name="Picture 8" descr="C:\Users\Rathang\Desktop\z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499" y="1657012"/>
            <a:ext cx="1425575" cy="1644015"/>
          </a:xfrm>
          <a:prstGeom prst="rect">
            <a:avLst/>
          </a:prstGeom>
          <a:noFill/>
          <a:ln>
            <a:solidFill>
              <a:schemeClr val="tx1"/>
            </a:solidFill>
          </a:ln>
        </p:spPr>
      </p:pic>
      <p:sp>
        <p:nvSpPr>
          <p:cNvPr id="10" name="TextBox 9"/>
          <p:cNvSpPr txBox="1"/>
          <p:nvPr/>
        </p:nvSpPr>
        <p:spPr>
          <a:xfrm>
            <a:off x="2908541" y="1681553"/>
            <a:ext cx="1143000" cy="892552"/>
          </a:xfrm>
          <a:prstGeom prst="rect">
            <a:avLst/>
          </a:prstGeom>
          <a:noFill/>
        </p:spPr>
        <p:txBody>
          <a:bodyPr wrap="square" rtlCol="0">
            <a:spAutoFit/>
          </a:bodyPr>
          <a:lstStyle/>
          <a:p>
            <a:r>
              <a:rPr lang="en-US" dirty="0">
                <a:solidFill>
                  <a:schemeClr val="bg1"/>
                </a:solidFill>
                <a:latin typeface="Calibri"/>
                <a:ea typeface="Times New Roman"/>
                <a:cs typeface="Shruti"/>
              </a:rPr>
              <a:t> </a:t>
            </a:r>
            <a:r>
              <a:rPr lang="en-US" sz="1600" dirty="0">
                <a:solidFill>
                  <a:schemeClr val="accent6">
                    <a:lumMod val="50000"/>
                  </a:schemeClr>
                </a:solidFill>
                <a:latin typeface="Calibri"/>
                <a:ea typeface="Times New Roman"/>
                <a:cs typeface="Shruti"/>
              </a:rPr>
              <a:t>Forward direction</a:t>
            </a:r>
          </a:p>
          <a:p>
            <a:endParaRPr lang="en-US" dirty="0"/>
          </a:p>
        </p:txBody>
      </p:sp>
      <p:pic>
        <p:nvPicPr>
          <p:cNvPr id="11" name="Picture 4" descr="C:\Users\Rathang\Desktop\b.JPG"/>
          <p:cNvPicPr>
            <a:picLocks noChangeAspect="1" noChangeArrowheads="1"/>
          </p:cNvPicPr>
          <p:nvPr/>
        </p:nvPicPr>
        <p:blipFill rotWithShape="1">
          <a:blip r:embed="rId5">
            <a:extLst>
              <a:ext uri="{28A0092B-C50C-407E-A947-70E740481C1C}">
                <a14:useLocalDpi xmlns:a14="http://schemas.microsoft.com/office/drawing/2010/main" val="0"/>
              </a:ext>
            </a:extLst>
          </a:blip>
          <a:srcRect r="67664" b="9425"/>
          <a:stretch/>
        </p:blipFill>
        <p:spPr bwMode="auto">
          <a:xfrm>
            <a:off x="6629400" y="3879016"/>
            <a:ext cx="1945460" cy="2978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6096000" y="6096000"/>
            <a:ext cx="685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5400" y="5592926"/>
            <a:ext cx="4978248" cy="646331"/>
          </a:xfrm>
          <a:prstGeom prst="rect">
            <a:avLst/>
          </a:prstGeom>
          <a:noFill/>
        </p:spPr>
        <p:txBody>
          <a:bodyPr wrap="square" rtlCol="0">
            <a:spAutoFit/>
          </a:bodyPr>
          <a:lstStyle/>
          <a:p>
            <a:pPr marL="285750" indent="-285750" algn="just">
              <a:buFont typeface="Arial" pitchFamily="34" charset="0"/>
              <a:buChar char="•"/>
            </a:pPr>
            <a:r>
              <a:rPr lang="en-US" dirty="0" smtClean="0">
                <a:latin typeface="+mj-lt"/>
              </a:rPr>
              <a:t>When the average of four attention value is 50 or </a:t>
            </a:r>
            <a:r>
              <a:rPr lang="en-US" dirty="0" smtClean="0">
                <a:latin typeface="+mj-lt"/>
              </a:rPr>
              <a:t>more, then the device (</a:t>
            </a:r>
            <a:r>
              <a:rPr lang="en-US" dirty="0" err="1" smtClean="0">
                <a:latin typeface="+mj-lt"/>
              </a:rPr>
              <a:t>robo</a:t>
            </a:r>
            <a:r>
              <a:rPr lang="en-US" dirty="0" smtClean="0">
                <a:latin typeface="+mj-lt"/>
              </a:rPr>
              <a:t>)  </a:t>
            </a:r>
            <a:r>
              <a:rPr lang="en-US" dirty="0" smtClean="0">
                <a:latin typeface="+mj-lt"/>
              </a:rPr>
              <a:t>is </a:t>
            </a:r>
            <a:r>
              <a:rPr lang="en-US" dirty="0" smtClean="0">
                <a:latin typeface="+mj-lt"/>
              </a:rPr>
              <a:t>turned on</a:t>
            </a:r>
            <a:r>
              <a:rPr lang="en-US" dirty="0" smtClean="0">
                <a:latin typeface="+mj-lt"/>
              </a:rPr>
              <a:t>.</a:t>
            </a:r>
            <a:endParaRPr lang="en-US" dirty="0">
              <a:latin typeface="+mj-lt"/>
            </a:endParaRPr>
          </a:p>
        </p:txBody>
      </p:sp>
      <p:sp>
        <p:nvSpPr>
          <p:cNvPr id="14" name="Rectangle 13"/>
          <p:cNvSpPr/>
          <p:nvPr/>
        </p:nvSpPr>
        <p:spPr>
          <a:xfrm>
            <a:off x="1371600" y="763042"/>
            <a:ext cx="5943600" cy="400110"/>
          </a:xfrm>
          <a:prstGeom prst="rect">
            <a:avLst/>
          </a:prstGeom>
        </p:spPr>
        <p:txBody>
          <a:bodyPr wrap="square">
            <a:spAutoFit/>
          </a:bodyPr>
          <a:lstStyle/>
          <a:p>
            <a:r>
              <a:rPr lang="en-US" sz="2000" b="1" dirty="0" smtClean="0">
                <a:latin typeface="+mj-lt"/>
              </a:rPr>
              <a:t>4)  Hardware Implementation</a:t>
            </a:r>
            <a:endParaRPr lang="en-US" sz="2000" b="1" dirty="0">
              <a:latin typeface="+mj-lt"/>
            </a:endParaRPr>
          </a:p>
        </p:txBody>
      </p:sp>
    </p:spTree>
    <p:extLst>
      <p:ext uri="{BB962C8B-B14F-4D97-AF65-F5344CB8AC3E}">
        <p14:creationId xmlns:p14="http://schemas.microsoft.com/office/powerpoint/2010/main" val="952658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24</a:t>
            </a:fld>
            <a:endParaRPr lang="en-US"/>
          </a:p>
        </p:txBody>
      </p:sp>
      <p:pic>
        <p:nvPicPr>
          <p:cNvPr id="4" name="Picture 3"/>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261109" y="1197541"/>
            <a:ext cx="5276850" cy="2744470"/>
          </a:xfrm>
          <a:prstGeom prst="rect">
            <a:avLst/>
          </a:prstGeom>
          <a:ln>
            <a:solidFill>
              <a:schemeClr val="tx1"/>
            </a:solidFill>
          </a:ln>
        </p:spPr>
      </p:pic>
      <p:sp>
        <p:nvSpPr>
          <p:cNvPr id="5" name="Rectangle 4"/>
          <p:cNvSpPr>
            <a:spLocks noChangeArrowheads="1"/>
          </p:cNvSpPr>
          <p:nvPr/>
        </p:nvSpPr>
        <p:spPr bwMode="auto">
          <a:xfrm>
            <a:off x="3620134" y="1772145"/>
            <a:ext cx="1396365" cy="669291"/>
          </a:xfrm>
          <a:prstGeom prst="rect">
            <a:avLst/>
          </a:prstGeom>
          <a:noFill/>
          <a:ln w="9525">
            <a:noFill/>
            <a:miter lim="800000"/>
            <a:headEnd/>
            <a:tailEnd/>
          </a:ln>
        </p:spPr>
        <p:txBody>
          <a:bodyPr rot="0" vert="horz" wrap="square" lIns="91440" tIns="45720" rIns="91440" bIns="45720" anchor="t" anchorCtr="0" upright="1">
            <a:noAutofit/>
          </a:bodyPr>
          <a:lstStyle/>
          <a:p>
            <a:pPr marL="0" marR="0" indent="0" algn="just">
              <a:lnSpc>
                <a:spcPct val="150000"/>
              </a:lnSpc>
              <a:spcBef>
                <a:spcPts val="1440"/>
              </a:spcBef>
              <a:spcAft>
                <a:spcPts val="1440"/>
              </a:spcAft>
            </a:pPr>
            <a:r>
              <a:rPr lang="en-US" sz="1100" dirty="0">
                <a:effectLst/>
                <a:latin typeface="Calibri"/>
                <a:ea typeface="Times New Roman"/>
                <a:cs typeface="Shruti"/>
              </a:rPr>
              <a:t>                 </a:t>
            </a:r>
            <a:r>
              <a:rPr lang="en-US" sz="1100" dirty="0">
                <a:solidFill>
                  <a:srgbClr val="FFFFFF"/>
                </a:solidFill>
                <a:effectLst/>
                <a:latin typeface="Calibri"/>
                <a:ea typeface="Times New Roman"/>
                <a:cs typeface="Shruti"/>
              </a:rPr>
              <a:t>STOP</a:t>
            </a:r>
            <a:endParaRPr lang="en-US" sz="1100" dirty="0">
              <a:effectLst/>
              <a:latin typeface="Calibri"/>
              <a:ea typeface="Times New Roman"/>
              <a:cs typeface="Shruti"/>
            </a:endParaRPr>
          </a:p>
        </p:txBody>
      </p:sp>
      <p:sp>
        <p:nvSpPr>
          <p:cNvPr id="6" name="AutoShape 439"/>
          <p:cNvSpPr>
            <a:spLocks noChangeArrowheads="1"/>
          </p:cNvSpPr>
          <p:nvPr/>
        </p:nvSpPr>
        <p:spPr bwMode="auto">
          <a:xfrm>
            <a:off x="3899534" y="1811664"/>
            <a:ext cx="279400" cy="228600"/>
          </a:xfrm>
          <a:prstGeom prst="noSmoking">
            <a:avLst>
              <a:gd name="adj" fmla="val 13750"/>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pic>
        <p:nvPicPr>
          <p:cNvPr id="7" name="Picture 3" descr="C:\Users\Rathang\Desktop\a.JPG"/>
          <p:cNvPicPr>
            <a:picLocks noChangeAspect="1" noChangeArrowheads="1"/>
          </p:cNvPicPr>
          <p:nvPr/>
        </p:nvPicPr>
        <p:blipFill rotWithShape="1">
          <a:blip r:embed="rId4">
            <a:extLst>
              <a:ext uri="{28A0092B-C50C-407E-A947-70E740481C1C}">
                <a14:useLocalDpi xmlns:a14="http://schemas.microsoft.com/office/drawing/2010/main" val="0"/>
              </a:ext>
            </a:extLst>
          </a:blip>
          <a:srcRect r="64445"/>
          <a:stretch/>
        </p:blipFill>
        <p:spPr bwMode="auto">
          <a:xfrm>
            <a:off x="6934200" y="3699719"/>
            <a:ext cx="2004848" cy="3105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6440331" y="5192265"/>
            <a:ext cx="685800" cy="114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41841" y="4926249"/>
            <a:ext cx="4727905" cy="646331"/>
          </a:xfrm>
          <a:prstGeom prst="rect">
            <a:avLst/>
          </a:prstGeom>
          <a:noFill/>
        </p:spPr>
        <p:txBody>
          <a:bodyPr wrap="square" rtlCol="0">
            <a:spAutoFit/>
          </a:bodyPr>
          <a:lstStyle/>
          <a:p>
            <a:pPr marL="285750" indent="-285750" algn="just">
              <a:buFont typeface="Arial" pitchFamily="34" charset="0"/>
              <a:buChar char="•"/>
            </a:pPr>
            <a:r>
              <a:rPr lang="en-US" dirty="0" smtClean="0">
                <a:latin typeface="+mj-lt"/>
              </a:rPr>
              <a:t>When the average of four attention value is less than 50 than the device is stop.</a:t>
            </a:r>
            <a:endParaRPr lang="en-US" dirty="0">
              <a:latin typeface="+mj-lt"/>
            </a:endParaRPr>
          </a:p>
        </p:txBody>
      </p:sp>
      <p:sp>
        <p:nvSpPr>
          <p:cNvPr id="13" name="Rectangle 12"/>
          <p:cNvSpPr/>
          <p:nvPr/>
        </p:nvSpPr>
        <p:spPr>
          <a:xfrm>
            <a:off x="1371600" y="763042"/>
            <a:ext cx="5943600" cy="400110"/>
          </a:xfrm>
          <a:prstGeom prst="rect">
            <a:avLst/>
          </a:prstGeom>
        </p:spPr>
        <p:txBody>
          <a:bodyPr wrap="square">
            <a:spAutoFit/>
          </a:bodyPr>
          <a:lstStyle/>
          <a:p>
            <a:r>
              <a:rPr lang="en-US" sz="2000" b="1" dirty="0" smtClean="0">
                <a:latin typeface="+mj-lt"/>
              </a:rPr>
              <a:t>4)  Hardware Implementation</a:t>
            </a:r>
            <a:endParaRPr lang="en-US" sz="2000" b="1" dirty="0">
              <a:latin typeface="+mj-lt"/>
            </a:endParaRPr>
          </a:p>
        </p:txBody>
      </p:sp>
    </p:spTree>
    <p:extLst>
      <p:ext uri="{BB962C8B-B14F-4D97-AF65-F5344CB8AC3E}">
        <p14:creationId xmlns:p14="http://schemas.microsoft.com/office/powerpoint/2010/main" val="1132001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25</a:t>
            </a:fld>
            <a:endParaRPr lang="en-US"/>
          </a:p>
        </p:txBody>
      </p:sp>
      <p:pic>
        <p:nvPicPr>
          <p:cNvPr id="4" name="Picture 3" descr="C:\Users\Rathang\Desktop\z22.JPG"/>
          <p:cNvPicPr/>
          <p:nvPr/>
        </p:nvPicPr>
        <p:blipFill rotWithShape="1">
          <a:blip r:embed="rId2" cstate="print">
            <a:extLst>
              <a:ext uri="{28A0092B-C50C-407E-A947-70E740481C1C}">
                <a14:useLocalDpi xmlns:a14="http://schemas.microsoft.com/office/drawing/2010/main" val="0"/>
              </a:ext>
            </a:extLst>
          </a:blip>
          <a:srcRect l="7356" r="9530"/>
          <a:stretch/>
        </p:blipFill>
        <p:spPr bwMode="auto">
          <a:xfrm>
            <a:off x="1858980" y="914400"/>
            <a:ext cx="2651760" cy="164592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5" name="Picture 4" descr="C:\Users\Rathang\Desktop\z222.JPG"/>
          <p:cNvPicPr/>
          <p:nvPr/>
        </p:nvPicPr>
        <p:blipFill rotWithShape="1">
          <a:blip r:embed="rId3" cstate="print">
            <a:extLst>
              <a:ext uri="{28A0092B-C50C-407E-A947-70E740481C1C}">
                <a14:useLocalDpi xmlns:a14="http://schemas.microsoft.com/office/drawing/2010/main" val="0"/>
              </a:ext>
            </a:extLst>
          </a:blip>
          <a:srcRect l="7060" r="7941"/>
          <a:stretch/>
        </p:blipFill>
        <p:spPr bwMode="auto">
          <a:xfrm>
            <a:off x="4772025" y="923925"/>
            <a:ext cx="2651760" cy="164592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6" name="Picture 5" descr="C:\Users\Rathang\Desktop\z33.JPG"/>
          <p:cNvPicPr/>
          <p:nvPr/>
        </p:nvPicPr>
        <p:blipFill rotWithShape="1">
          <a:blip r:embed="rId4" cstate="print">
            <a:extLst>
              <a:ext uri="{28A0092B-C50C-407E-A947-70E740481C1C}">
                <a14:useLocalDpi xmlns:a14="http://schemas.microsoft.com/office/drawing/2010/main" val="0"/>
              </a:ext>
            </a:extLst>
          </a:blip>
          <a:srcRect l="8832" r="6896"/>
          <a:stretch/>
        </p:blipFill>
        <p:spPr bwMode="auto">
          <a:xfrm>
            <a:off x="4759007" y="2697480"/>
            <a:ext cx="2651760" cy="164592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C:\Users\Rathang\Desktop\z3.JPG"/>
          <p:cNvPicPr/>
          <p:nvPr/>
        </p:nvPicPr>
        <p:blipFill rotWithShape="1">
          <a:blip r:embed="rId5" cstate="print">
            <a:extLst>
              <a:ext uri="{28A0092B-C50C-407E-A947-70E740481C1C}">
                <a14:useLocalDpi xmlns:a14="http://schemas.microsoft.com/office/drawing/2010/main" val="0"/>
              </a:ext>
            </a:extLst>
          </a:blip>
          <a:srcRect l="8856" r="8118"/>
          <a:stretch/>
        </p:blipFill>
        <p:spPr bwMode="auto">
          <a:xfrm>
            <a:off x="1856421" y="2697480"/>
            <a:ext cx="2651760" cy="164592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C:\Users\Rathang\Desktop\z44.JPG"/>
          <p:cNvPicPr/>
          <p:nvPr/>
        </p:nvPicPr>
        <p:blipFill rotWithShape="1">
          <a:blip r:embed="rId6" cstate="print">
            <a:extLst>
              <a:ext uri="{28A0092B-C50C-407E-A947-70E740481C1C}">
                <a14:useLocalDpi xmlns:a14="http://schemas.microsoft.com/office/drawing/2010/main" val="0"/>
              </a:ext>
            </a:extLst>
          </a:blip>
          <a:srcRect l="7012" r="8487"/>
          <a:stretch/>
        </p:blipFill>
        <p:spPr bwMode="auto">
          <a:xfrm>
            <a:off x="4800600" y="4526280"/>
            <a:ext cx="2651760" cy="164592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descr="C:\Users\Rathang\Desktop\z4.JPG"/>
          <p:cNvPicPr/>
          <p:nvPr/>
        </p:nvPicPr>
        <p:blipFill rotWithShape="1">
          <a:blip r:embed="rId7" cstate="print">
            <a:extLst>
              <a:ext uri="{28A0092B-C50C-407E-A947-70E740481C1C}">
                <a14:useLocalDpi xmlns:a14="http://schemas.microsoft.com/office/drawing/2010/main" val="0"/>
              </a:ext>
            </a:extLst>
          </a:blip>
          <a:srcRect l="7436" r="8944"/>
          <a:stretch/>
        </p:blipFill>
        <p:spPr bwMode="auto">
          <a:xfrm>
            <a:off x="1866900" y="4526280"/>
            <a:ext cx="2651760" cy="164592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Text Box 1171"/>
              <p:cNvSpPr txBox="1"/>
              <p:nvPr/>
            </p:nvSpPr>
            <p:spPr>
              <a:xfrm>
                <a:off x="2197735" y="6267450"/>
                <a:ext cx="5099050"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just">
                  <a:lnSpc>
                    <a:spcPct val="150000"/>
                  </a:lnSpc>
                  <a:spcBef>
                    <a:spcPts val="1440"/>
                  </a:spcBef>
                  <a:spcAft>
                    <a:spcPts val="1440"/>
                  </a:spcAft>
                  <a:buFont typeface="+mj-lt"/>
                  <a:buAutoNum type="alphaLcParenR"/>
                </a:pPr>
                <a:r>
                  <a:rPr lang="en-US" sz="1100" dirty="0">
                    <a:effectLst/>
                    <a:ea typeface="Times New Roman"/>
                    <a:cs typeface="Shruti"/>
                  </a:rPr>
                  <a:t>Attention wave </a:t>
                </a:r>
                <a:r>
                  <a:rPr lang="en-US" sz="1100" dirty="0" smtClean="0">
                    <a:effectLst/>
                    <a:ea typeface="Times New Roman"/>
                    <a:cs typeface="Shruti"/>
                  </a:rPr>
                  <a:t>(</a:t>
                </a:r>
                <a14:m>
                  <m:oMath xmlns:m="http://schemas.openxmlformats.org/officeDocument/2006/math">
                    <m:r>
                      <a:rPr lang="en-US" sz="1100" i="1" smtClean="0">
                        <a:effectLst/>
                        <a:latin typeface="Cambria Math"/>
                        <a:ea typeface="Cambria Math"/>
                        <a:cs typeface="Shruti"/>
                      </a:rPr>
                      <m:t>𝛽</m:t>
                    </m:r>
                  </m:oMath>
                </a14:m>
                <a:r>
                  <a:rPr lang="en-US" sz="1100" dirty="0" smtClean="0">
                    <a:effectLst/>
                    <a:ea typeface="Times New Roman"/>
                    <a:cs typeface="Shruti"/>
                  </a:rPr>
                  <a:t>)                                                  </a:t>
                </a:r>
                <a:r>
                  <a:rPr lang="en-US" sz="1100" dirty="0">
                    <a:effectLst/>
                    <a:ea typeface="Times New Roman"/>
                    <a:cs typeface="Shruti"/>
                  </a:rPr>
                  <a:t>b)  Meditation </a:t>
                </a:r>
                <a:r>
                  <a:rPr lang="en-US" sz="1100" dirty="0" smtClean="0">
                    <a:effectLst/>
                    <a:ea typeface="Times New Roman"/>
                    <a:cs typeface="Shruti"/>
                  </a:rPr>
                  <a:t>wave(</a:t>
                </a:r>
                <a14:m>
                  <m:oMath xmlns:m="http://schemas.openxmlformats.org/officeDocument/2006/math">
                    <m:r>
                      <a:rPr lang="en-US" sz="1100" i="1" smtClean="0">
                        <a:effectLst/>
                        <a:latin typeface="Cambria Math"/>
                        <a:ea typeface="Cambria Math"/>
                        <a:cs typeface="Shruti"/>
                      </a:rPr>
                      <m:t>𝛼</m:t>
                    </m:r>
                  </m:oMath>
                </a14:m>
                <a:r>
                  <a:rPr lang="en-US" sz="1100" dirty="0" smtClean="0">
                    <a:effectLst/>
                    <a:ea typeface="Times New Roman"/>
                    <a:cs typeface="Shruti"/>
                  </a:rPr>
                  <a:t>)</a:t>
                </a:r>
                <a:endParaRPr lang="en-US" sz="1100" dirty="0">
                  <a:effectLst/>
                  <a:ea typeface="Times New Roman"/>
                  <a:cs typeface="Shruti"/>
                </a:endParaRPr>
              </a:p>
            </p:txBody>
          </p:sp>
        </mc:Choice>
        <mc:Fallback xmlns="">
          <p:sp>
            <p:nvSpPr>
              <p:cNvPr id="10" name="Text Box 1171"/>
              <p:cNvSpPr txBox="1">
                <a:spLocks noRot="1" noChangeAspect="1" noMove="1" noResize="1" noEditPoints="1" noAdjustHandles="1" noChangeArrowheads="1" noChangeShapeType="1" noTextEdit="1"/>
              </p:cNvSpPr>
              <p:nvPr/>
            </p:nvSpPr>
            <p:spPr>
              <a:xfrm>
                <a:off x="2197735" y="6267450"/>
                <a:ext cx="5099050" cy="457200"/>
              </a:xfrm>
              <a:prstGeom prst="rect">
                <a:avLst/>
              </a:prstGeom>
              <a:blipFill rotWithShape="1">
                <a:blip r:embed="rId8"/>
                <a:stretch>
                  <a:fillRect/>
                </a:stretch>
              </a:blipFill>
              <a:ln w="6350">
                <a:noFill/>
              </a:ln>
              <a:effectLst/>
            </p:spPr>
            <p:txBody>
              <a:bodyPr/>
              <a:lstStyle/>
              <a:p>
                <a:r>
                  <a:rPr lang="en-US">
                    <a:noFill/>
                  </a:rPr>
                  <a:t> </a:t>
                </a:r>
              </a:p>
            </p:txBody>
          </p:sp>
        </mc:Fallback>
      </mc:AlternateContent>
      <p:sp>
        <p:nvSpPr>
          <p:cNvPr id="11" name="Oval 10"/>
          <p:cNvSpPr/>
          <p:nvPr/>
        </p:nvSpPr>
        <p:spPr>
          <a:xfrm>
            <a:off x="3733800" y="5345430"/>
            <a:ext cx="419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2972751" y="3905250"/>
            <a:ext cx="419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3552825" y="1866900"/>
            <a:ext cx="419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32001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26</a:t>
            </a:fld>
            <a:endParaRPr lang="en-US"/>
          </a:p>
        </p:txBody>
      </p:sp>
      <p:sp>
        <p:nvSpPr>
          <p:cNvPr id="6" name="TextBox 5"/>
          <p:cNvSpPr txBox="1"/>
          <p:nvPr/>
        </p:nvSpPr>
        <p:spPr>
          <a:xfrm>
            <a:off x="2932392" y="838200"/>
            <a:ext cx="4343400" cy="369332"/>
          </a:xfrm>
          <a:prstGeom prst="rect">
            <a:avLst/>
          </a:prstGeom>
          <a:noFill/>
        </p:spPr>
        <p:txBody>
          <a:bodyPr wrap="square" rtlCol="0">
            <a:spAutoFit/>
          </a:bodyPr>
          <a:lstStyle/>
          <a:p>
            <a:r>
              <a:rPr lang="en-US" b="1" dirty="0"/>
              <a:t>Different User Analysis </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242299030"/>
                  </p:ext>
                </p:extLst>
              </p:nvPr>
            </p:nvGraphicFramePr>
            <p:xfrm>
              <a:off x="1524000" y="1447800"/>
              <a:ext cx="6096000" cy="41046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solidFill>
                                <a:schemeClr val="tx1"/>
                              </a:solidFill>
                              <a:latin typeface="+mj-lt"/>
                            </a:rPr>
                            <a:t>User</a:t>
                          </a:r>
                          <a:endParaRPr lang="en-US" dirty="0">
                            <a:solidFill>
                              <a:schemeClr val="tx1"/>
                            </a:solidFill>
                            <a:latin typeface="+mj-lt"/>
                          </a:endParaRPr>
                        </a:p>
                      </a:txBody>
                      <a:tcPr>
                        <a:solidFill>
                          <a:schemeClr val="bg1">
                            <a:lumMod val="75000"/>
                          </a:schemeClr>
                        </a:solidFill>
                      </a:tcPr>
                    </a:tc>
                    <a:tc>
                      <a:txBody>
                        <a:bodyPr/>
                        <a:lstStyle/>
                        <a:p>
                          <a:pPr algn="ctr"/>
                          <a:r>
                            <a:rPr lang="en-US" dirty="0" err="1" smtClean="0">
                              <a:solidFill>
                                <a:schemeClr val="tx1"/>
                              </a:solidFill>
                              <a:latin typeface="+mj-lt"/>
                            </a:rPr>
                            <a:t>Att_avg</a:t>
                          </a:r>
                          <a:r>
                            <a:rPr lang="en-US" dirty="0" smtClean="0">
                              <a:solidFill>
                                <a:schemeClr val="tx1"/>
                              </a:solidFill>
                              <a:latin typeface="+mj-lt"/>
                            </a:rPr>
                            <a:t>(</a:t>
                          </a:r>
                          <a14:m>
                            <m:oMath xmlns:m="http://schemas.openxmlformats.org/officeDocument/2006/math">
                              <m:r>
                                <a:rPr lang="en-US" i="1" smtClean="0">
                                  <a:solidFill>
                                    <a:schemeClr val="tx1"/>
                                  </a:solidFill>
                                  <a:latin typeface="Cambria Math"/>
                                  <a:ea typeface="Cambria Math"/>
                                </a:rPr>
                                <m:t>𝜷</m:t>
                              </m:r>
                            </m:oMath>
                          </a14:m>
                          <a:r>
                            <a:rPr lang="en-US" dirty="0" smtClean="0">
                              <a:solidFill>
                                <a:schemeClr val="tx1"/>
                              </a:solidFill>
                              <a:latin typeface="+mj-lt"/>
                            </a:rPr>
                            <a:t>)</a:t>
                          </a:r>
                          <a:endParaRPr lang="en-US" dirty="0">
                            <a:solidFill>
                              <a:schemeClr val="tx1"/>
                            </a:solidFill>
                            <a:latin typeface="+mj-lt"/>
                          </a:endParaRPr>
                        </a:p>
                      </a:txBody>
                      <a:tcPr>
                        <a:solidFill>
                          <a:schemeClr val="bg1">
                            <a:lumMod val="75000"/>
                          </a:schemeClr>
                        </a:solidFill>
                      </a:tcPr>
                    </a:tc>
                    <a:tc>
                      <a:txBody>
                        <a:bodyPr/>
                        <a:lstStyle/>
                        <a:p>
                          <a:pPr algn="ctr"/>
                          <a:r>
                            <a:rPr lang="en-US" dirty="0" err="1" smtClean="0">
                              <a:solidFill>
                                <a:schemeClr val="tx1"/>
                              </a:solidFill>
                              <a:latin typeface="+mj-lt"/>
                            </a:rPr>
                            <a:t>Med_avg</a:t>
                          </a:r>
                          <a:r>
                            <a:rPr lang="en-US" dirty="0" smtClean="0">
                              <a:solidFill>
                                <a:schemeClr val="tx1"/>
                              </a:solidFill>
                              <a:latin typeface="+mj-lt"/>
                            </a:rPr>
                            <a:t>(</a:t>
                          </a:r>
                          <a14:m>
                            <m:oMath xmlns:m="http://schemas.openxmlformats.org/officeDocument/2006/math">
                              <m:r>
                                <a:rPr lang="en-US" i="1" smtClean="0">
                                  <a:solidFill>
                                    <a:schemeClr val="tx1"/>
                                  </a:solidFill>
                                  <a:latin typeface="Cambria Math"/>
                                  <a:ea typeface="Cambria Math"/>
                                </a:rPr>
                                <m:t>𝜶</m:t>
                              </m:r>
                            </m:oMath>
                          </a14:m>
                          <a:r>
                            <a:rPr lang="en-US" dirty="0" smtClean="0">
                              <a:solidFill>
                                <a:schemeClr val="tx1"/>
                              </a:solidFill>
                              <a:latin typeface="+mj-lt"/>
                            </a:rPr>
                            <a:t>)</a:t>
                          </a:r>
                          <a:endParaRPr lang="en-US" dirty="0">
                            <a:solidFill>
                              <a:schemeClr val="tx1"/>
                            </a:solidFill>
                            <a:latin typeface="+mj-lt"/>
                          </a:endParaRPr>
                        </a:p>
                      </a:txBody>
                      <a:tcPr>
                        <a:solidFill>
                          <a:schemeClr val="bg1">
                            <a:lumMod val="75000"/>
                          </a:schemeClr>
                        </a:solidFill>
                      </a:tcPr>
                    </a:tc>
                    <a:tc>
                      <a:txBody>
                        <a:bodyPr/>
                        <a:lstStyle/>
                        <a:p>
                          <a:pPr algn="ctr"/>
                          <a:r>
                            <a:rPr lang="en-US" dirty="0" smtClean="0">
                              <a:solidFill>
                                <a:schemeClr val="tx1"/>
                              </a:solidFill>
                              <a:latin typeface="+mj-lt"/>
                            </a:rPr>
                            <a:t>Time(sec)</a:t>
                          </a:r>
                          <a:endParaRPr lang="en-US" dirty="0">
                            <a:solidFill>
                              <a:schemeClr val="tx1"/>
                            </a:solidFill>
                            <a:latin typeface="+mj-lt"/>
                          </a:endParaRPr>
                        </a:p>
                      </a:txBody>
                      <a:tcPr>
                        <a:solidFill>
                          <a:schemeClr val="bg1">
                            <a:lumMod val="75000"/>
                          </a:schemeClr>
                        </a:solidFill>
                      </a:tcPr>
                    </a:tc>
                  </a:tr>
                  <a:tr h="370840">
                    <a:tc>
                      <a:txBody>
                        <a:bodyPr/>
                        <a:lstStyle/>
                        <a:p>
                          <a:pPr algn="ctr"/>
                          <a:r>
                            <a:rPr lang="en-US" dirty="0" smtClean="0">
                              <a:latin typeface="+mj-lt"/>
                            </a:rPr>
                            <a:t>Harsh</a:t>
                          </a:r>
                          <a:endParaRPr lang="en-US" dirty="0">
                            <a:latin typeface="+mj-lt"/>
                          </a:endParaRPr>
                        </a:p>
                      </a:txBody>
                      <a:tcPr>
                        <a:solidFill>
                          <a:schemeClr val="bg1">
                            <a:lumMod val="75000"/>
                          </a:schemeClr>
                        </a:solidFill>
                      </a:tcPr>
                    </a:tc>
                    <a:tc>
                      <a:txBody>
                        <a:bodyPr/>
                        <a:lstStyle/>
                        <a:p>
                          <a:pPr algn="ctr"/>
                          <a:r>
                            <a:rPr lang="en-US" dirty="0" smtClean="0">
                              <a:latin typeface="+mj-lt"/>
                            </a:rPr>
                            <a:t>55</a:t>
                          </a:r>
                          <a:endParaRPr lang="en-US" dirty="0">
                            <a:latin typeface="+mj-lt"/>
                          </a:endParaRPr>
                        </a:p>
                      </a:txBody>
                      <a:tcPr/>
                    </a:tc>
                    <a:tc>
                      <a:txBody>
                        <a:bodyPr/>
                        <a:lstStyle/>
                        <a:p>
                          <a:pPr algn="ctr"/>
                          <a:r>
                            <a:rPr lang="en-US" dirty="0" smtClean="0">
                              <a:latin typeface="+mj-lt"/>
                            </a:rPr>
                            <a:t>33</a:t>
                          </a:r>
                          <a:endParaRPr lang="en-US" dirty="0">
                            <a:latin typeface="+mj-lt"/>
                          </a:endParaRPr>
                        </a:p>
                      </a:txBody>
                      <a:tcPr/>
                    </a:tc>
                    <a:tc>
                      <a:txBody>
                        <a:bodyPr/>
                        <a:lstStyle/>
                        <a:p>
                          <a:pPr algn="ctr"/>
                          <a:r>
                            <a:rPr lang="en-US" dirty="0" smtClean="0">
                              <a:latin typeface="+mj-lt"/>
                            </a:rPr>
                            <a:t>03</a:t>
                          </a:r>
                          <a:endParaRPr lang="en-US" dirty="0">
                            <a:latin typeface="+mj-lt"/>
                          </a:endParaRPr>
                        </a:p>
                      </a:txBody>
                      <a:tcPr/>
                    </a:tc>
                  </a:tr>
                  <a:tr h="370840">
                    <a:tc>
                      <a:txBody>
                        <a:bodyPr/>
                        <a:lstStyle/>
                        <a:p>
                          <a:pPr algn="ctr"/>
                          <a:r>
                            <a:rPr lang="en-US" dirty="0" err="1" smtClean="0">
                              <a:latin typeface="+mj-lt"/>
                            </a:rPr>
                            <a:t>Darshak</a:t>
                          </a:r>
                          <a:endParaRPr lang="en-US" dirty="0">
                            <a:latin typeface="+mj-lt"/>
                          </a:endParaRPr>
                        </a:p>
                      </a:txBody>
                      <a:tcPr>
                        <a:solidFill>
                          <a:schemeClr val="bg1">
                            <a:lumMod val="75000"/>
                          </a:schemeClr>
                        </a:solidFill>
                      </a:tcPr>
                    </a:tc>
                    <a:tc>
                      <a:txBody>
                        <a:bodyPr/>
                        <a:lstStyle/>
                        <a:p>
                          <a:pPr algn="ctr"/>
                          <a:r>
                            <a:rPr lang="en-US" dirty="0" smtClean="0">
                              <a:latin typeface="+mj-lt"/>
                            </a:rPr>
                            <a:t>68</a:t>
                          </a:r>
                          <a:endParaRPr lang="en-US" dirty="0">
                            <a:latin typeface="+mj-lt"/>
                          </a:endParaRPr>
                        </a:p>
                      </a:txBody>
                      <a:tcPr/>
                    </a:tc>
                    <a:tc>
                      <a:txBody>
                        <a:bodyPr/>
                        <a:lstStyle/>
                        <a:p>
                          <a:pPr algn="ctr"/>
                          <a:r>
                            <a:rPr lang="en-US" dirty="0" smtClean="0">
                              <a:latin typeface="+mj-lt"/>
                            </a:rPr>
                            <a:t>48</a:t>
                          </a:r>
                          <a:endParaRPr lang="en-US" dirty="0">
                            <a:latin typeface="+mj-lt"/>
                          </a:endParaRPr>
                        </a:p>
                      </a:txBody>
                      <a:tcPr/>
                    </a:tc>
                    <a:tc>
                      <a:txBody>
                        <a:bodyPr/>
                        <a:lstStyle/>
                        <a:p>
                          <a:pPr algn="ctr"/>
                          <a:r>
                            <a:rPr lang="en-US" dirty="0" smtClean="0">
                              <a:latin typeface="+mj-lt"/>
                            </a:rPr>
                            <a:t>04</a:t>
                          </a:r>
                          <a:endParaRPr lang="en-US" dirty="0">
                            <a:latin typeface="+mj-lt"/>
                          </a:endParaRPr>
                        </a:p>
                      </a:txBody>
                      <a:tcPr/>
                    </a:tc>
                  </a:tr>
                  <a:tr h="370840">
                    <a:tc>
                      <a:txBody>
                        <a:bodyPr/>
                        <a:lstStyle/>
                        <a:p>
                          <a:pPr algn="ctr"/>
                          <a:r>
                            <a:rPr lang="en-US" dirty="0" err="1" smtClean="0">
                              <a:latin typeface="+mj-lt"/>
                            </a:rPr>
                            <a:t>Yogiraj</a:t>
                          </a:r>
                          <a:endParaRPr lang="en-US" dirty="0">
                            <a:latin typeface="+mj-lt"/>
                          </a:endParaRPr>
                        </a:p>
                      </a:txBody>
                      <a:tcPr>
                        <a:solidFill>
                          <a:schemeClr val="bg1">
                            <a:lumMod val="75000"/>
                          </a:schemeClr>
                        </a:solidFill>
                      </a:tcPr>
                    </a:tc>
                    <a:tc>
                      <a:txBody>
                        <a:bodyPr/>
                        <a:lstStyle/>
                        <a:p>
                          <a:pPr algn="ctr"/>
                          <a:r>
                            <a:rPr lang="en-US" dirty="0" smtClean="0">
                              <a:latin typeface="+mj-lt"/>
                            </a:rPr>
                            <a:t>51</a:t>
                          </a:r>
                          <a:endParaRPr lang="en-US" dirty="0">
                            <a:latin typeface="+mj-lt"/>
                          </a:endParaRPr>
                        </a:p>
                      </a:txBody>
                      <a:tcPr/>
                    </a:tc>
                    <a:tc>
                      <a:txBody>
                        <a:bodyPr/>
                        <a:lstStyle/>
                        <a:p>
                          <a:pPr algn="ctr"/>
                          <a:r>
                            <a:rPr lang="en-US" dirty="0" smtClean="0">
                              <a:latin typeface="+mj-lt"/>
                            </a:rPr>
                            <a:t>29</a:t>
                          </a:r>
                          <a:endParaRPr lang="en-US" dirty="0">
                            <a:latin typeface="+mj-lt"/>
                          </a:endParaRPr>
                        </a:p>
                      </a:txBody>
                      <a:tcPr/>
                    </a:tc>
                    <a:tc>
                      <a:txBody>
                        <a:bodyPr/>
                        <a:lstStyle/>
                        <a:p>
                          <a:pPr algn="ctr"/>
                          <a:r>
                            <a:rPr lang="en-US" dirty="0" smtClean="0">
                              <a:latin typeface="+mj-lt"/>
                            </a:rPr>
                            <a:t>04</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Rathang</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56</a:t>
                          </a:r>
                          <a:endParaRPr lang="en-US" dirty="0">
                            <a:latin typeface="+mj-lt"/>
                          </a:endParaRPr>
                        </a:p>
                      </a:txBody>
                      <a:tcPr/>
                    </a:tc>
                    <a:tc>
                      <a:txBody>
                        <a:bodyPr/>
                        <a:lstStyle/>
                        <a:p>
                          <a:pPr algn="ctr"/>
                          <a:r>
                            <a:rPr lang="en-US" dirty="0" smtClean="0">
                              <a:latin typeface="+mj-lt"/>
                            </a:rPr>
                            <a:t>35</a:t>
                          </a:r>
                          <a:endParaRPr lang="en-US" dirty="0">
                            <a:latin typeface="+mj-lt"/>
                          </a:endParaRPr>
                        </a:p>
                      </a:txBody>
                      <a:tcPr/>
                    </a:tc>
                    <a:tc>
                      <a:txBody>
                        <a:bodyPr/>
                        <a:lstStyle/>
                        <a:p>
                          <a:pPr algn="ctr"/>
                          <a:r>
                            <a:rPr lang="en-US" dirty="0" smtClean="0">
                              <a:latin typeface="+mj-lt"/>
                            </a:rPr>
                            <a:t>06</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Paresh</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55</a:t>
                          </a:r>
                          <a:endParaRPr lang="en-US" dirty="0">
                            <a:latin typeface="+mj-lt"/>
                          </a:endParaRPr>
                        </a:p>
                      </a:txBody>
                      <a:tcPr/>
                    </a:tc>
                    <a:tc>
                      <a:txBody>
                        <a:bodyPr/>
                        <a:lstStyle/>
                        <a:p>
                          <a:pPr algn="ctr"/>
                          <a:r>
                            <a:rPr lang="en-US" dirty="0" smtClean="0">
                              <a:latin typeface="+mj-lt"/>
                            </a:rPr>
                            <a:t>37</a:t>
                          </a:r>
                          <a:endParaRPr lang="en-US" dirty="0">
                            <a:latin typeface="+mj-lt"/>
                          </a:endParaRPr>
                        </a:p>
                      </a:txBody>
                      <a:tcPr/>
                    </a:tc>
                    <a:tc>
                      <a:txBody>
                        <a:bodyPr/>
                        <a:lstStyle/>
                        <a:p>
                          <a:pPr algn="ctr"/>
                          <a:r>
                            <a:rPr lang="en-US" dirty="0" smtClean="0">
                              <a:latin typeface="+mj-lt"/>
                            </a:rPr>
                            <a:t>05</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Bhavin</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59</a:t>
                          </a:r>
                          <a:endParaRPr lang="en-US" dirty="0">
                            <a:latin typeface="+mj-lt"/>
                          </a:endParaRPr>
                        </a:p>
                      </a:txBody>
                      <a:tcPr/>
                    </a:tc>
                    <a:tc>
                      <a:txBody>
                        <a:bodyPr/>
                        <a:lstStyle/>
                        <a:p>
                          <a:pPr algn="ctr"/>
                          <a:r>
                            <a:rPr lang="en-US" dirty="0" smtClean="0">
                              <a:latin typeface="+mj-lt"/>
                            </a:rPr>
                            <a:t>40</a:t>
                          </a:r>
                          <a:endParaRPr lang="en-US" dirty="0">
                            <a:latin typeface="+mj-lt"/>
                          </a:endParaRPr>
                        </a:p>
                      </a:txBody>
                      <a:tcPr/>
                    </a:tc>
                    <a:tc>
                      <a:txBody>
                        <a:bodyPr/>
                        <a:lstStyle/>
                        <a:p>
                          <a:pPr algn="ctr"/>
                          <a:r>
                            <a:rPr lang="en-US" dirty="0" smtClean="0">
                              <a:latin typeface="+mj-lt"/>
                            </a:rPr>
                            <a:t>05</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Yogesh</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50</a:t>
                          </a:r>
                          <a:endParaRPr lang="en-US" dirty="0">
                            <a:latin typeface="+mj-lt"/>
                          </a:endParaRPr>
                        </a:p>
                      </a:txBody>
                      <a:tcPr/>
                    </a:tc>
                    <a:tc>
                      <a:txBody>
                        <a:bodyPr/>
                        <a:lstStyle/>
                        <a:p>
                          <a:pPr algn="ctr"/>
                          <a:r>
                            <a:rPr lang="en-US" dirty="0" smtClean="0">
                              <a:latin typeface="+mj-lt"/>
                            </a:rPr>
                            <a:t>38</a:t>
                          </a:r>
                          <a:endParaRPr lang="en-US" dirty="0">
                            <a:latin typeface="+mj-lt"/>
                          </a:endParaRPr>
                        </a:p>
                      </a:txBody>
                      <a:tcPr/>
                    </a:tc>
                    <a:tc>
                      <a:txBody>
                        <a:bodyPr/>
                        <a:lstStyle/>
                        <a:p>
                          <a:pPr algn="ctr"/>
                          <a:r>
                            <a:rPr lang="en-US" dirty="0" smtClean="0">
                              <a:latin typeface="+mj-lt"/>
                            </a:rPr>
                            <a:t>06</a:t>
                          </a:r>
                          <a:endParaRPr lang="en-US" dirty="0">
                            <a:latin typeface="+mj-lt"/>
                          </a:endParaRPr>
                        </a:p>
                      </a:txBody>
                      <a:tcPr/>
                    </a:tc>
                  </a:tr>
                  <a:tr h="370840">
                    <a:tc>
                      <a:txBody>
                        <a:bodyPr/>
                        <a:lstStyle/>
                        <a:p>
                          <a:pPr marL="0" algn="ctr" rtl="0" eaLnBrk="1" latinLnBrk="0" hangingPunct="1"/>
                          <a:r>
                            <a:rPr kumimoji="0" lang="en-US" kern="1200" dirty="0" smtClean="0">
                              <a:solidFill>
                                <a:schemeClr val="dk1"/>
                              </a:solidFill>
                              <a:latin typeface="+mj-lt"/>
                              <a:ea typeface="+mn-ea"/>
                              <a:cs typeface="+mn-cs"/>
                            </a:rPr>
                            <a:t>Raj</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52</a:t>
                          </a:r>
                          <a:endParaRPr lang="en-US" dirty="0">
                            <a:latin typeface="+mj-lt"/>
                          </a:endParaRPr>
                        </a:p>
                      </a:txBody>
                      <a:tcPr/>
                    </a:tc>
                    <a:tc>
                      <a:txBody>
                        <a:bodyPr/>
                        <a:lstStyle/>
                        <a:p>
                          <a:pPr algn="ctr"/>
                          <a:r>
                            <a:rPr lang="en-US" dirty="0" smtClean="0">
                              <a:latin typeface="+mj-lt"/>
                            </a:rPr>
                            <a:t>31</a:t>
                          </a:r>
                          <a:endParaRPr lang="en-US" dirty="0">
                            <a:latin typeface="+mj-lt"/>
                          </a:endParaRPr>
                        </a:p>
                      </a:txBody>
                      <a:tcPr/>
                    </a:tc>
                    <a:tc>
                      <a:txBody>
                        <a:bodyPr/>
                        <a:lstStyle/>
                        <a:p>
                          <a:pPr algn="ctr"/>
                          <a:r>
                            <a:rPr lang="en-US" dirty="0" smtClean="0">
                              <a:latin typeface="+mj-lt"/>
                            </a:rPr>
                            <a:t>07</a:t>
                          </a:r>
                          <a:endParaRPr lang="en-US" dirty="0">
                            <a:latin typeface="+mj-lt"/>
                          </a:endParaRPr>
                        </a:p>
                      </a:txBody>
                      <a:tcPr/>
                    </a:tc>
                  </a:tr>
                  <a:tr h="396240">
                    <a:tc>
                      <a:txBody>
                        <a:bodyPr/>
                        <a:lstStyle/>
                        <a:p>
                          <a:pPr marL="0" algn="ctr" rtl="0" eaLnBrk="1" latinLnBrk="0" hangingPunct="1"/>
                          <a:r>
                            <a:rPr kumimoji="0" lang="en-US" kern="1200" dirty="0" err="1" smtClean="0">
                              <a:solidFill>
                                <a:schemeClr val="dk1"/>
                              </a:solidFill>
                              <a:latin typeface="+mj-lt"/>
                              <a:ea typeface="+mn-ea"/>
                              <a:cs typeface="+mn-cs"/>
                            </a:rPr>
                            <a:t>Neha</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59</a:t>
                          </a:r>
                          <a:endParaRPr lang="en-US" dirty="0">
                            <a:latin typeface="+mj-lt"/>
                          </a:endParaRPr>
                        </a:p>
                      </a:txBody>
                      <a:tcPr/>
                    </a:tc>
                    <a:tc>
                      <a:txBody>
                        <a:bodyPr/>
                        <a:lstStyle/>
                        <a:p>
                          <a:pPr algn="ctr"/>
                          <a:r>
                            <a:rPr lang="en-US" dirty="0" smtClean="0">
                              <a:latin typeface="+mj-lt"/>
                            </a:rPr>
                            <a:t>27</a:t>
                          </a:r>
                          <a:endParaRPr lang="en-US" dirty="0">
                            <a:latin typeface="+mj-lt"/>
                          </a:endParaRPr>
                        </a:p>
                      </a:txBody>
                      <a:tcPr/>
                    </a:tc>
                    <a:tc>
                      <a:txBody>
                        <a:bodyPr/>
                        <a:lstStyle/>
                        <a:p>
                          <a:pPr algn="ctr"/>
                          <a:r>
                            <a:rPr lang="en-US" dirty="0" smtClean="0">
                              <a:latin typeface="+mj-lt"/>
                            </a:rPr>
                            <a:t>06</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Devangi</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51</a:t>
                          </a:r>
                          <a:endParaRPr lang="en-US" dirty="0">
                            <a:latin typeface="+mj-lt"/>
                          </a:endParaRPr>
                        </a:p>
                      </a:txBody>
                      <a:tcPr/>
                    </a:tc>
                    <a:tc>
                      <a:txBody>
                        <a:bodyPr/>
                        <a:lstStyle/>
                        <a:p>
                          <a:pPr algn="ctr"/>
                          <a:r>
                            <a:rPr lang="en-US" dirty="0" smtClean="0">
                              <a:latin typeface="+mj-lt"/>
                            </a:rPr>
                            <a:t>26</a:t>
                          </a:r>
                          <a:endParaRPr lang="en-US" dirty="0">
                            <a:latin typeface="+mj-lt"/>
                          </a:endParaRPr>
                        </a:p>
                      </a:txBody>
                      <a:tcPr/>
                    </a:tc>
                    <a:tc>
                      <a:txBody>
                        <a:bodyPr/>
                        <a:lstStyle/>
                        <a:p>
                          <a:pPr algn="ctr"/>
                          <a:r>
                            <a:rPr lang="en-US" dirty="0" smtClean="0">
                              <a:latin typeface="+mj-lt"/>
                            </a:rPr>
                            <a:t>04</a:t>
                          </a:r>
                          <a:endParaRPr lang="en-US" dirty="0">
                            <a:latin typeface="+mj-lt"/>
                          </a:endParaRPr>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242299030"/>
                  </p:ext>
                </p:extLst>
              </p:nvPr>
            </p:nvGraphicFramePr>
            <p:xfrm>
              <a:off x="1524000" y="1447800"/>
              <a:ext cx="6096000" cy="41046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solidFill>
                                <a:schemeClr val="tx1"/>
                              </a:solidFill>
                              <a:latin typeface="+mj-lt"/>
                            </a:rPr>
                            <a:t>User</a:t>
                          </a:r>
                          <a:endParaRPr lang="en-US" dirty="0">
                            <a:solidFill>
                              <a:schemeClr val="tx1"/>
                            </a:solidFill>
                            <a:latin typeface="+mj-lt"/>
                          </a:endParaRPr>
                        </a:p>
                      </a:txBody>
                      <a:tcPr>
                        <a:solidFill>
                          <a:schemeClr val="bg1">
                            <a:lumMod val="75000"/>
                          </a:schemeClr>
                        </a:solidFill>
                      </a:tcPr>
                    </a:tc>
                    <a:tc>
                      <a:txBody>
                        <a:bodyPr/>
                        <a:lstStyle/>
                        <a:p>
                          <a:endParaRPr lang="en-US"/>
                        </a:p>
                      </a:txBody>
                      <a:tcPr>
                        <a:blipFill rotWithShape="1">
                          <a:blip r:embed="rId2"/>
                          <a:stretch>
                            <a:fillRect l="-100000" t="-8197" r="-200000" b="-1027869"/>
                          </a:stretch>
                        </a:blipFill>
                      </a:tcPr>
                    </a:tc>
                    <a:tc>
                      <a:txBody>
                        <a:bodyPr/>
                        <a:lstStyle/>
                        <a:p>
                          <a:endParaRPr lang="en-US"/>
                        </a:p>
                      </a:txBody>
                      <a:tcPr>
                        <a:blipFill rotWithShape="1">
                          <a:blip r:embed="rId2"/>
                          <a:stretch>
                            <a:fillRect l="-200000" t="-8197" r="-100000" b="-1027869"/>
                          </a:stretch>
                        </a:blipFill>
                      </a:tcPr>
                    </a:tc>
                    <a:tc>
                      <a:txBody>
                        <a:bodyPr/>
                        <a:lstStyle/>
                        <a:p>
                          <a:pPr algn="ctr"/>
                          <a:r>
                            <a:rPr lang="en-US" dirty="0" smtClean="0">
                              <a:solidFill>
                                <a:schemeClr val="tx1"/>
                              </a:solidFill>
                              <a:latin typeface="+mj-lt"/>
                            </a:rPr>
                            <a:t>Time(sec)</a:t>
                          </a:r>
                          <a:endParaRPr lang="en-US" dirty="0">
                            <a:solidFill>
                              <a:schemeClr val="tx1"/>
                            </a:solidFill>
                            <a:latin typeface="+mj-lt"/>
                          </a:endParaRPr>
                        </a:p>
                      </a:txBody>
                      <a:tcPr>
                        <a:solidFill>
                          <a:schemeClr val="bg1">
                            <a:lumMod val="75000"/>
                          </a:schemeClr>
                        </a:solidFill>
                      </a:tcPr>
                    </a:tc>
                  </a:tr>
                  <a:tr h="370840">
                    <a:tc>
                      <a:txBody>
                        <a:bodyPr/>
                        <a:lstStyle/>
                        <a:p>
                          <a:pPr algn="ctr"/>
                          <a:r>
                            <a:rPr lang="en-US" dirty="0" smtClean="0">
                              <a:latin typeface="+mj-lt"/>
                            </a:rPr>
                            <a:t>Harsh</a:t>
                          </a:r>
                          <a:endParaRPr lang="en-US" dirty="0">
                            <a:latin typeface="+mj-lt"/>
                          </a:endParaRPr>
                        </a:p>
                      </a:txBody>
                      <a:tcPr>
                        <a:solidFill>
                          <a:schemeClr val="bg1">
                            <a:lumMod val="75000"/>
                          </a:schemeClr>
                        </a:solidFill>
                      </a:tcPr>
                    </a:tc>
                    <a:tc>
                      <a:txBody>
                        <a:bodyPr/>
                        <a:lstStyle/>
                        <a:p>
                          <a:pPr algn="ctr"/>
                          <a:r>
                            <a:rPr lang="en-US" dirty="0" smtClean="0">
                              <a:latin typeface="+mj-lt"/>
                            </a:rPr>
                            <a:t>55</a:t>
                          </a:r>
                          <a:endParaRPr lang="en-US" dirty="0">
                            <a:latin typeface="+mj-lt"/>
                          </a:endParaRPr>
                        </a:p>
                      </a:txBody>
                      <a:tcPr/>
                    </a:tc>
                    <a:tc>
                      <a:txBody>
                        <a:bodyPr/>
                        <a:lstStyle/>
                        <a:p>
                          <a:pPr algn="ctr"/>
                          <a:r>
                            <a:rPr lang="en-US" dirty="0" smtClean="0">
                              <a:latin typeface="+mj-lt"/>
                            </a:rPr>
                            <a:t>33</a:t>
                          </a:r>
                          <a:endParaRPr lang="en-US" dirty="0">
                            <a:latin typeface="+mj-lt"/>
                          </a:endParaRPr>
                        </a:p>
                      </a:txBody>
                      <a:tcPr/>
                    </a:tc>
                    <a:tc>
                      <a:txBody>
                        <a:bodyPr/>
                        <a:lstStyle/>
                        <a:p>
                          <a:pPr algn="ctr"/>
                          <a:r>
                            <a:rPr lang="en-US" dirty="0" smtClean="0">
                              <a:latin typeface="+mj-lt"/>
                            </a:rPr>
                            <a:t>03</a:t>
                          </a:r>
                          <a:endParaRPr lang="en-US" dirty="0">
                            <a:latin typeface="+mj-lt"/>
                          </a:endParaRPr>
                        </a:p>
                      </a:txBody>
                      <a:tcPr/>
                    </a:tc>
                  </a:tr>
                  <a:tr h="370840">
                    <a:tc>
                      <a:txBody>
                        <a:bodyPr/>
                        <a:lstStyle/>
                        <a:p>
                          <a:pPr algn="ctr"/>
                          <a:r>
                            <a:rPr lang="en-US" dirty="0" err="1" smtClean="0">
                              <a:latin typeface="+mj-lt"/>
                            </a:rPr>
                            <a:t>Darshak</a:t>
                          </a:r>
                          <a:endParaRPr lang="en-US" dirty="0">
                            <a:latin typeface="+mj-lt"/>
                          </a:endParaRPr>
                        </a:p>
                      </a:txBody>
                      <a:tcPr>
                        <a:solidFill>
                          <a:schemeClr val="bg1">
                            <a:lumMod val="75000"/>
                          </a:schemeClr>
                        </a:solidFill>
                      </a:tcPr>
                    </a:tc>
                    <a:tc>
                      <a:txBody>
                        <a:bodyPr/>
                        <a:lstStyle/>
                        <a:p>
                          <a:pPr algn="ctr"/>
                          <a:r>
                            <a:rPr lang="en-US" dirty="0" smtClean="0">
                              <a:latin typeface="+mj-lt"/>
                            </a:rPr>
                            <a:t>68</a:t>
                          </a:r>
                          <a:endParaRPr lang="en-US" dirty="0">
                            <a:latin typeface="+mj-lt"/>
                          </a:endParaRPr>
                        </a:p>
                      </a:txBody>
                      <a:tcPr/>
                    </a:tc>
                    <a:tc>
                      <a:txBody>
                        <a:bodyPr/>
                        <a:lstStyle/>
                        <a:p>
                          <a:pPr algn="ctr"/>
                          <a:r>
                            <a:rPr lang="en-US" dirty="0" smtClean="0">
                              <a:latin typeface="+mj-lt"/>
                            </a:rPr>
                            <a:t>48</a:t>
                          </a:r>
                          <a:endParaRPr lang="en-US" dirty="0">
                            <a:latin typeface="+mj-lt"/>
                          </a:endParaRPr>
                        </a:p>
                      </a:txBody>
                      <a:tcPr/>
                    </a:tc>
                    <a:tc>
                      <a:txBody>
                        <a:bodyPr/>
                        <a:lstStyle/>
                        <a:p>
                          <a:pPr algn="ctr"/>
                          <a:r>
                            <a:rPr lang="en-US" dirty="0" smtClean="0">
                              <a:latin typeface="+mj-lt"/>
                            </a:rPr>
                            <a:t>04</a:t>
                          </a:r>
                          <a:endParaRPr lang="en-US" dirty="0">
                            <a:latin typeface="+mj-lt"/>
                          </a:endParaRPr>
                        </a:p>
                      </a:txBody>
                      <a:tcPr/>
                    </a:tc>
                  </a:tr>
                  <a:tr h="370840">
                    <a:tc>
                      <a:txBody>
                        <a:bodyPr/>
                        <a:lstStyle/>
                        <a:p>
                          <a:pPr algn="ctr"/>
                          <a:r>
                            <a:rPr lang="en-US" dirty="0" err="1" smtClean="0">
                              <a:latin typeface="+mj-lt"/>
                            </a:rPr>
                            <a:t>Yogiraj</a:t>
                          </a:r>
                          <a:endParaRPr lang="en-US" dirty="0">
                            <a:latin typeface="+mj-lt"/>
                          </a:endParaRPr>
                        </a:p>
                      </a:txBody>
                      <a:tcPr>
                        <a:solidFill>
                          <a:schemeClr val="bg1">
                            <a:lumMod val="75000"/>
                          </a:schemeClr>
                        </a:solidFill>
                      </a:tcPr>
                    </a:tc>
                    <a:tc>
                      <a:txBody>
                        <a:bodyPr/>
                        <a:lstStyle/>
                        <a:p>
                          <a:pPr algn="ctr"/>
                          <a:r>
                            <a:rPr lang="en-US" dirty="0" smtClean="0">
                              <a:latin typeface="+mj-lt"/>
                            </a:rPr>
                            <a:t>51</a:t>
                          </a:r>
                          <a:endParaRPr lang="en-US" dirty="0">
                            <a:latin typeface="+mj-lt"/>
                          </a:endParaRPr>
                        </a:p>
                      </a:txBody>
                      <a:tcPr/>
                    </a:tc>
                    <a:tc>
                      <a:txBody>
                        <a:bodyPr/>
                        <a:lstStyle/>
                        <a:p>
                          <a:pPr algn="ctr"/>
                          <a:r>
                            <a:rPr lang="en-US" dirty="0" smtClean="0">
                              <a:latin typeface="+mj-lt"/>
                            </a:rPr>
                            <a:t>29</a:t>
                          </a:r>
                          <a:endParaRPr lang="en-US" dirty="0">
                            <a:latin typeface="+mj-lt"/>
                          </a:endParaRPr>
                        </a:p>
                      </a:txBody>
                      <a:tcPr/>
                    </a:tc>
                    <a:tc>
                      <a:txBody>
                        <a:bodyPr/>
                        <a:lstStyle/>
                        <a:p>
                          <a:pPr algn="ctr"/>
                          <a:r>
                            <a:rPr lang="en-US" dirty="0" smtClean="0">
                              <a:latin typeface="+mj-lt"/>
                            </a:rPr>
                            <a:t>04</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Rathang</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56</a:t>
                          </a:r>
                          <a:endParaRPr lang="en-US" dirty="0">
                            <a:latin typeface="+mj-lt"/>
                          </a:endParaRPr>
                        </a:p>
                      </a:txBody>
                      <a:tcPr/>
                    </a:tc>
                    <a:tc>
                      <a:txBody>
                        <a:bodyPr/>
                        <a:lstStyle/>
                        <a:p>
                          <a:pPr algn="ctr"/>
                          <a:r>
                            <a:rPr lang="en-US" dirty="0" smtClean="0">
                              <a:latin typeface="+mj-lt"/>
                            </a:rPr>
                            <a:t>35</a:t>
                          </a:r>
                          <a:endParaRPr lang="en-US" dirty="0">
                            <a:latin typeface="+mj-lt"/>
                          </a:endParaRPr>
                        </a:p>
                      </a:txBody>
                      <a:tcPr/>
                    </a:tc>
                    <a:tc>
                      <a:txBody>
                        <a:bodyPr/>
                        <a:lstStyle/>
                        <a:p>
                          <a:pPr algn="ctr"/>
                          <a:r>
                            <a:rPr lang="en-US" dirty="0" smtClean="0">
                              <a:latin typeface="+mj-lt"/>
                            </a:rPr>
                            <a:t>06</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Paresh</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55</a:t>
                          </a:r>
                          <a:endParaRPr lang="en-US" dirty="0">
                            <a:latin typeface="+mj-lt"/>
                          </a:endParaRPr>
                        </a:p>
                      </a:txBody>
                      <a:tcPr/>
                    </a:tc>
                    <a:tc>
                      <a:txBody>
                        <a:bodyPr/>
                        <a:lstStyle/>
                        <a:p>
                          <a:pPr algn="ctr"/>
                          <a:r>
                            <a:rPr lang="en-US" dirty="0" smtClean="0">
                              <a:latin typeface="+mj-lt"/>
                            </a:rPr>
                            <a:t>37</a:t>
                          </a:r>
                          <a:endParaRPr lang="en-US" dirty="0">
                            <a:latin typeface="+mj-lt"/>
                          </a:endParaRPr>
                        </a:p>
                      </a:txBody>
                      <a:tcPr/>
                    </a:tc>
                    <a:tc>
                      <a:txBody>
                        <a:bodyPr/>
                        <a:lstStyle/>
                        <a:p>
                          <a:pPr algn="ctr"/>
                          <a:r>
                            <a:rPr lang="en-US" dirty="0" smtClean="0">
                              <a:latin typeface="+mj-lt"/>
                            </a:rPr>
                            <a:t>05</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Bhavin</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59</a:t>
                          </a:r>
                          <a:endParaRPr lang="en-US" dirty="0">
                            <a:latin typeface="+mj-lt"/>
                          </a:endParaRPr>
                        </a:p>
                      </a:txBody>
                      <a:tcPr/>
                    </a:tc>
                    <a:tc>
                      <a:txBody>
                        <a:bodyPr/>
                        <a:lstStyle/>
                        <a:p>
                          <a:pPr algn="ctr"/>
                          <a:r>
                            <a:rPr lang="en-US" dirty="0" smtClean="0">
                              <a:latin typeface="+mj-lt"/>
                            </a:rPr>
                            <a:t>40</a:t>
                          </a:r>
                          <a:endParaRPr lang="en-US" dirty="0">
                            <a:latin typeface="+mj-lt"/>
                          </a:endParaRPr>
                        </a:p>
                      </a:txBody>
                      <a:tcPr/>
                    </a:tc>
                    <a:tc>
                      <a:txBody>
                        <a:bodyPr/>
                        <a:lstStyle/>
                        <a:p>
                          <a:pPr algn="ctr"/>
                          <a:r>
                            <a:rPr lang="en-US" dirty="0" smtClean="0">
                              <a:latin typeface="+mj-lt"/>
                            </a:rPr>
                            <a:t>05</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Yogesh</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50</a:t>
                          </a:r>
                          <a:endParaRPr lang="en-US" dirty="0">
                            <a:latin typeface="+mj-lt"/>
                          </a:endParaRPr>
                        </a:p>
                      </a:txBody>
                      <a:tcPr/>
                    </a:tc>
                    <a:tc>
                      <a:txBody>
                        <a:bodyPr/>
                        <a:lstStyle/>
                        <a:p>
                          <a:pPr algn="ctr"/>
                          <a:r>
                            <a:rPr lang="en-US" dirty="0" smtClean="0">
                              <a:latin typeface="+mj-lt"/>
                            </a:rPr>
                            <a:t>38</a:t>
                          </a:r>
                          <a:endParaRPr lang="en-US" dirty="0">
                            <a:latin typeface="+mj-lt"/>
                          </a:endParaRPr>
                        </a:p>
                      </a:txBody>
                      <a:tcPr/>
                    </a:tc>
                    <a:tc>
                      <a:txBody>
                        <a:bodyPr/>
                        <a:lstStyle/>
                        <a:p>
                          <a:pPr algn="ctr"/>
                          <a:r>
                            <a:rPr lang="en-US" dirty="0" smtClean="0">
                              <a:latin typeface="+mj-lt"/>
                            </a:rPr>
                            <a:t>06</a:t>
                          </a:r>
                          <a:endParaRPr lang="en-US" dirty="0">
                            <a:latin typeface="+mj-lt"/>
                          </a:endParaRPr>
                        </a:p>
                      </a:txBody>
                      <a:tcPr/>
                    </a:tc>
                  </a:tr>
                  <a:tr h="370840">
                    <a:tc>
                      <a:txBody>
                        <a:bodyPr/>
                        <a:lstStyle/>
                        <a:p>
                          <a:pPr marL="0" algn="ctr" rtl="0" eaLnBrk="1" latinLnBrk="0" hangingPunct="1"/>
                          <a:r>
                            <a:rPr kumimoji="0" lang="en-US" kern="1200" dirty="0" smtClean="0">
                              <a:solidFill>
                                <a:schemeClr val="dk1"/>
                              </a:solidFill>
                              <a:latin typeface="+mj-lt"/>
                              <a:ea typeface="+mn-ea"/>
                              <a:cs typeface="+mn-cs"/>
                            </a:rPr>
                            <a:t>Raj</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52</a:t>
                          </a:r>
                          <a:endParaRPr lang="en-US" dirty="0">
                            <a:latin typeface="+mj-lt"/>
                          </a:endParaRPr>
                        </a:p>
                      </a:txBody>
                      <a:tcPr/>
                    </a:tc>
                    <a:tc>
                      <a:txBody>
                        <a:bodyPr/>
                        <a:lstStyle/>
                        <a:p>
                          <a:pPr algn="ctr"/>
                          <a:r>
                            <a:rPr lang="en-US" dirty="0" smtClean="0">
                              <a:latin typeface="+mj-lt"/>
                            </a:rPr>
                            <a:t>31</a:t>
                          </a:r>
                          <a:endParaRPr lang="en-US" dirty="0">
                            <a:latin typeface="+mj-lt"/>
                          </a:endParaRPr>
                        </a:p>
                      </a:txBody>
                      <a:tcPr/>
                    </a:tc>
                    <a:tc>
                      <a:txBody>
                        <a:bodyPr/>
                        <a:lstStyle/>
                        <a:p>
                          <a:pPr algn="ctr"/>
                          <a:r>
                            <a:rPr lang="en-US" dirty="0" smtClean="0">
                              <a:latin typeface="+mj-lt"/>
                            </a:rPr>
                            <a:t>07</a:t>
                          </a:r>
                          <a:endParaRPr lang="en-US" dirty="0">
                            <a:latin typeface="+mj-lt"/>
                          </a:endParaRPr>
                        </a:p>
                      </a:txBody>
                      <a:tcPr/>
                    </a:tc>
                  </a:tr>
                  <a:tr h="396240">
                    <a:tc>
                      <a:txBody>
                        <a:bodyPr/>
                        <a:lstStyle/>
                        <a:p>
                          <a:pPr marL="0" algn="ctr" rtl="0" eaLnBrk="1" latinLnBrk="0" hangingPunct="1"/>
                          <a:r>
                            <a:rPr kumimoji="0" lang="en-US" kern="1200" dirty="0" err="1" smtClean="0">
                              <a:solidFill>
                                <a:schemeClr val="dk1"/>
                              </a:solidFill>
                              <a:latin typeface="+mj-lt"/>
                              <a:ea typeface="+mn-ea"/>
                              <a:cs typeface="+mn-cs"/>
                            </a:rPr>
                            <a:t>Neha</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59</a:t>
                          </a:r>
                          <a:endParaRPr lang="en-US" dirty="0">
                            <a:latin typeface="+mj-lt"/>
                          </a:endParaRPr>
                        </a:p>
                      </a:txBody>
                      <a:tcPr/>
                    </a:tc>
                    <a:tc>
                      <a:txBody>
                        <a:bodyPr/>
                        <a:lstStyle/>
                        <a:p>
                          <a:pPr algn="ctr"/>
                          <a:r>
                            <a:rPr lang="en-US" dirty="0" smtClean="0">
                              <a:latin typeface="+mj-lt"/>
                            </a:rPr>
                            <a:t>27</a:t>
                          </a:r>
                          <a:endParaRPr lang="en-US" dirty="0">
                            <a:latin typeface="+mj-lt"/>
                          </a:endParaRPr>
                        </a:p>
                      </a:txBody>
                      <a:tcPr/>
                    </a:tc>
                    <a:tc>
                      <a:txBody>
                        <a:bodyPr/>
                        <a:lstStyle/>
                        <a:p>
                          <a:pPr algn="ctr"/>
                          <a:r>
                            <a:rPr lang="en-US" dirty="0" smtClean="0">
                              <a:latin typeface="+mj-lt"/>
                            </a:rPr>
                            <a:t>06</a:t>
                          </a:r>
                          <a:endParaRPr lang="en-US" dirty="0">
                            <a:latin typeface="+mj-lt"/>
                          </a:endParaRPr>
                        </a:p>
                      </a:txBody>
                      <a:tcPr/>
                    </a:tc>
                  </a:tr>
                  <a:tr h="370840">
                    <a:tc>
                      <a:txBody>
                        <a:bodyPr/>
                        <a:lstStyle/>
                        <a:p>
                          <a:pPr marL="0" algn="ctr" rtl="0" eaLnBrk="1" latinLnBrk="0" hangingPunct="1"/>
                          <a:r>
                            <a:rPr kumimoji="0" lang="en-US" kern="1200" dirty="0" err="1" smtClean="0">
                              <a:solidFill>
                                <a:schemeClr val="dk1"/>
                              </a:solidFill>
                              <a:latin typeface="+mj-lt"/>
                              <a:ea typeface="+mn-ea"/>
                              <a:cs typeface="+mn-cs"/>
                            </a:rPr>
                            <a:t>Devangi</a:t>
                          </a:r>
                          <a:endParaRPr kumimoji="0" lang="en-US" kern="1200" dirty="0">
                            <a:solidFill>
                              <a:schemeClr val="dk1"/>
                            </a:solidFill>
                            <a:latin typeface="+mj-lt"/>
                            <a:ea typeface="+mn-ea"/>
                            <a:cs typeface="+mn-cs"/>
                          </a:endParaRPr>
                        </a:p>
                      </a:txBody>
                      <a:tcPr>
                        <a:solidFill>
                          <a:schemeClr val="bg1">
                            <a:lumMod val="75000"/>
                          </a:schemeClr>
                        </a:solidFill>
                      </a:tcPr>
                    </a:tc>
                    <a:tc>
                      <a:txBody>
                        <a:bodyPr/>
                        <a:lstStyle/>
                        <a:p>
                          <a:pPr algn="ctr"/>
                          <a:r>
                            <a:rPr lang="en-US" dirty="0" smtClean="0">
                              <a:latin typeface="+mj-lt"/>
                            </a:rPr>
                            <a:t>51</a:t>
                          </a:r>
                          <a:endParaRPr lang="en-US" dirty="0">
                            <a:latin typeface="+mj-lt"/>
                          </a:endParaRPr>
                        </a:p>
                      </a:txBody>
                      <a:tcPr/>
                    </a:tc>
                    <a:tc>
                      <a:txBody>
                        <a:bodyPr/>
                        <a:lstStyle/>
                        <a:p>
                          <a:pPr algn="ctr"/>
                          <a:r>
                            <a:rPr lang="en-US" dirty="0" smtClean="0">
                              <a:latin typeface="+mj-lt"/>
                            </a:rPr>
                            <a:t>26</a:t>
                          </a:r>
                          <a:endParaRPr lang="en-US" dirty="0">
                            <a:latin typeface="+mj-lt"/>
                          </a:endParaRPr>
                        </a:p>
                      </a:txBody>
                      <a:tcPr/>
                    </a:tc>
                    <a:tc>
                      <a:txBody>
                        <a:bodyPr/>
                        <a:lstStyle/>
                        <a:p>
                          <a:pPr algn="ctr"/>
                          <a:r>
                            <a:rPr lang="en-US" dirty="0" smtClean="0">
                              <a:latin typeface="+mj-lt"/>
                            </a:rPr>
                            <a:t>04</a:t>
                          </a:r>
                          <a:endParaRPr lang="en-US" dirty="0">
                            <a:latin typeface="+mj-lt"/>
                          </a:endParaRPr>
                        </a:p>
                      </a:txBody>
                      <a:tcPr/>
                    </a:tc>
                  </a:tr>
                </a:tbl>
              </a:graphicData>
            </a:graphic>
          </p:graphicFrame>
        </mc:Fallback>
      </mc:AlternateContent>
    </p:spTree>
    <p:extLst>
      <p:ext uri="{BB962C8B-B14F-4D97-AF65-F5344CB8AC3E}">
        <p14:creationId xmlns:p14="http://schemas.microsoft.com/office/powerpoint/2010/main" val="916627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27</a:t>
            </a:fld>
            <a:endParaRPr lang="en-US"/>
          </a:p>
        </p:txBody>
      </p:sp>
      <p:sp>
        <p:nvSpPr>
          <p:cNvPr id="4" name="Rectangle 3"/>
          <p:cNvSpPr/>
          <p:nvPr/>
        </p:nvSpPr>
        <p:spPr>
          <a:xfrm>
            <a:off x="762000" y="838200"/>
            <a:ext cx="1824538" cy="738664"/>
          </a:xfrm>
          <a:prstGeom prst="rect">
            <a:avLst/>
          </a:prstGeom>
        </p:spPr>
        <p:txBody>
          <a:bodyPr wrap="none">
            <a:spAutoFit/>
          </a:bodyPr>
          <a:lstStyle/>
          <a:p>
            <a:r>
              <a:rPr lang="en-US" sz="2400" b="1" dirty="0" smtClean="0">
                <a:latin typeface="+mj-lt"/>
              </a:rPr>
              <a:t>Conclusion :-</a:t>
            </a:r>
          </a:p>
          <a:p>
            <a:endParaRPr lang="en-US" b="1" dirty="0">
              <a:latin typeface="+mj-lt"/>
            </a:endParaRPr>
          </a:p>
        </p:txBody>
      </p:sp>
      <p:sp>
        <p:nvSpPr>
          <p:cNvPr id="5" name="Rectangle 4"/>
          <p:cNvSpPr/>
          <p:nvPr/>
        </p:nvSpPr>
        <p:spPr>
          <a:xfrm>
            <a:off x="762000" y="1539932"/>
            <a:ext cx="7620000" cy="3416320"/>
          </a:xfrm>
          <a:prstGeom prst="rect">
            <a:avLst/>
          </a:prstGeom>
        </p:spPr>
        <p:txBody>
          <a:bodyPr wrap="square">
            <a:spAutoFit/>
          </a:bodyPr>
          <a:lstStyle/>
          <a:p>
            <a:pPr marL="285750" indent="-285750" algn="just">
              <a:buFont typeface="Arial" pitchFamily="34" charset="0"/>
              <a:buChar char="•"/>
            </a:pPr>
            <a:r>
              <a:rPr lang="en-US" dirty="0">
                <a:latin typeface="+mj-lt"/>
              </a:rPr>
              <a:t>The work presented </a:t>
            </a:r>
            <a:r>
              <a:rPr lang="en-US" dirty="0" smtClean="0">
                <a:latin typeface="+mj-lt"/>
              </a:rPr>
              <a:t>here is </a:t>
            </a:r>
            <a:r>
              <a:rPr lang="en-US" dirty="0">
                <a:latin typeface="+mj-lt"/>
              </a:rPr>
              <a:t>implementation of Electroencephalogram based human to machine interface. For reading the mind wave signal we used </a:t>
            </a:r>
            <a:r>
              <a:rPr lang="en-US" dirty="0" err="1">
                <a:latin typeface="+mj-lt"/>
              </a:rPr>
              <a:t>Brainsense</a:t>
            </a:r>
            <a:r>
              <a:rPr lang="en-US" dirty="0">
                <a:latin typeface="+mj-lt"/>
              </a:rPr>
              <a:t> machine, which have one electrode and one reference port. Using this machine we analysis the different people mind wave in different situation. </a:t>
            </a:r>
            <a:endParaRPr lang="en-US" dirty="0" smtClean="0">
              <a:latin typeface="+mj-lt"/>
            </a:endParaRPr>
          </a:p>
          <a:p>
            <a:pPr marL="285750" indent="-285750" algn="just">
              <a:buFont typeface="Arial" pitchFamily="34" charset="0"/>
              <a:buChar char="•"/>
            </a:pPr>
            <a:r>
              <a:rPr lang="en-US" dirty="0" smtClean="0">
                <a:latin typeface="+mj-lt"/>
              </a:rPr>
              <a:t>At </a:t>
            </a:r>
            <a:r>
              <a:rPr lang="en-US" dirty="0">
                <a:latin typeface="+mj-lt"/>
              </a:rPr>
              <a:t>last we conclude two conditions for driving the </a:t>
            </a:r>
            <a:r>
              <a:rPr lang="en-US" dirty="0" err="1">
                <a:latin typeface="+mj-lt"/>
              </a:rPr>
              <a:t>robo</a:t>
            </a:r>
            <a:r>
              <a:rPr lang="en-US" dirty="0">
                <a:latin typeface="+mj-lt"/>
              </a:rPr>
              <a:t> car one is attention wave for forward direction and second is meditation wave for stop the </a:t>
            </a:r>
            <a:r>
              <a:rPr lang="en-US" dirty="0" err="1">
                <a:latin typeface="+mj-lt"/>
              </a:rPr>
              <a:t>robo</a:t>
            </a:r>
            <a:r>
              <a:rPr lang="en-US" dirty="0">
                <a:latin typeface="+mj-lt"/>
              </a:rPr>
              <a:t> car. For driving the car we use the L293D driver IC. And controlling whole system we use ATMEGA328 controller. To control </a:t>
            </a:r>
            <a:r>
              <a:rPr lang="en-US" dirty="0" err="1">
                <a:latin typeface="+mj-lt"/>
              </a:rPr>
              <a:t>Brainsense</a:t>
            </a:r>
            <a:r>
              <a:rPr lang="en-US" dirty="0">
                <a:latin typeface="+mj-lt"/>
              </a:rPr>
              <a:t> to device wirelessly we use HC05 Bluetooth. </a:t>
            </a:r>
            <a:endParaRPr lang="en-US" dirty="0" smtClean="0">
              <a:latin typeface="+mj-lt"/>
            </a:endParaRPr>
          </a:p>
          <a:p>
            <a:pPr marL="285750" indent="-285750" algn="just">
              <a:buFont typeface="Arial" pitchFamily="34" charset="0"/>
              <a:buChar char="•"/>
            </a:pPr>
            <a:r>
              <a:rPr lang="en-US" dirty="0" smtClean="0">
                <a:latin typeface="+mj-lt"/>
              </a:rPr>
              <a:t>The </a:t>
            </a:r>
            <a:r>
              <a:rPr lang="en-US" dirty="0">
                <a:latin typeface="+mj-lt"/>
              </a:rPr>
              <a:t>whole system is dependent on mind strength or powerful thought. Finally the system is design Human Mind to </a:t>
            </a:r>
            <a:r>
              <a:rPr lang="en-US" dirty="0" err="1">
                <a:latin typeface="+mj-lt"/>
              </a:rPr>
              <a:t>Robo</a:t>
            </a:r>
            <a:r>
              <a:rPr lang="en-US" dirty="0">
                <a:latin typeface="+mj-lt"/>
              </a:rPr>
              <a:t> Car Interface. </a:t>
            </a:r>
          </a:p>
        </p:txBody>
      </p:sp>
    </p:spTree>
    <p:extLst>
      <p:ext uri="{BB962C8B-B14F-4D97-AF65-F5344CB8AC3E}">
        <p14:creationId xmlns:p14="http://schemas.microsoft.com/office/powerpoint/2010/main" val="1911964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28</a:t>
            </a:fld>
            <a:endParaRPr lang="en-US"/>
          </a:p>
        </p:txBody>
      </p:sp>
      <p:sp>
        <p:nvSpPr>
          <p:cNvPr id="4" name="Rectangle 3"/>
          <p:cNvSpPr/>
          <p:nvPr/>
        </p:nvSpPr>
        <p:spPr>
          <a:xfrm>
            <a:off x="762000" y="838200"/>
            <a:ext cx="2513317" cy="738664"/>
          </a:xfrm>
          <a:prstGeom prst="rect">
            <a:avLst/>
          </a:prstGeom>
        </p:spPr>
        <p:txBody>
          <a:bodyPr wrap="none">
            <a:spAutoFit/>
          </a:bodyPr>
          <a:lstStyle/>
          <a:p>
            <a:r>
              <a:rPr lang="en-US" sz="2400" b="1" dirty="0" smtClean="0">
                <a:latin typeface="+mj-lt"/>
              </a:rPr>
              <a:t>Future Direction :-</a:t>
            </a:r>
          </a:p>
          <a:p>
            <a:endParaRPr lang="en-US" b="1" dirty="0">
              <a:latin typeface="+mj-lt"/>
            </a:endParaRPr>
          </a:p>
        </p:txBody>
      </p:sp>
      <p:sp>
        <p:nvSpPr>
          <p:cNvPr id="5" name="Rectangle 4"/>
          <p:cNvSpPr/>
          <p:nvPr/>
        </p:nvSpPr>
        <p:spPr>
          <a:xfrm>
            <a:off x="762000" y="1576864"/>
            <a:ext cx="7772400" cy="1200329"/>
          </a:xfrm>
          <a:prstGeom prst="rect">
            <a:avLst/>
          </a:prstGeom>
        </p:spPr>
        <p:txBody>
          <a:bodyPr wrap="square">
            <a:spAutoFit/>
          </a:bodyPr>
          <a:lstStyle/>
          <a:p>
            <a:pPr marL="285750" indent="-285750" algn="just">
              <a:buFont typeface="Arial" pitchFamily="34" charset="0"/>
              <a:buChar char="•"/>
            </a:pPr>
            <a:r>
              <a:rPr lang="en-US" dirty="0" smtClean="0">
                <a:latin typeface="+mj-lt"/>
              </a:rPr>
              <a:t>Can </a:t>
            </a:r>
            <a:r>
              <a:rPr lang="en-US" dirty="0">
                <a:latin typeface="+mj-lt"/>
              </a:rPr>
              <a:t>analyze digital data on LCD screen. One recommendation is using more electrodes for getting the more accurate result. Using this algorithm, can be make EEG based wheelchair system. And for more driving direction of </a:t>
            </a:r>
            <a:r>
              <a:rPr lang="en-US" dirty="0" smtClean="0">
                <a:latin typeface="+mj-lt"/>
              </a:rPr>
              <a:t>robot car. </a:t>
            </a:r>
            <a:endParaRPr lang="en-US" dirty="0">
              <a:latin typeface="+mj-lt"/>
            </a:endParaRPr>
          </a:p>
        </p:txBody>
      </p:sp>
    </p:spTree>
    <p:extLst>
      <p:ext uri="{BB962C8B-B14F-4D97-AF65-F5344CB8AC3E}">
        <p14:creationId xmlns:p14="http://schemas.microsoft.com/office/powerpoint/2010/main" val="331703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9F98-019F-461B-98C2-6E068C663BC3}"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29</a:t>
            </a:fld>
            <a:endParaRPr lang="en-US"/>
          </a:p>
        </p:txBody>
      </p:sp>
      <p:sp>
        <p:nvSpPr>
          <p:cNvPr id="4" name="Rectangle 3"/>
          <p:cNvSpPr/>
          <p:nvPr/>
        </p:nvSpPr>
        <p:spPr>
          <a:xfrm>
            <a:off x="381000" y="1295400"/>
            <a:ext cx="8153400" cy="4370427"/>
          </a:xfrm>
          <a:prstGeom prst="rect">
            <a:avLst/>
          </a:prstGeom>
        </p:spPr>
        <p:txBody>
          <a:bodyPr wrap="square">
            <a:spAutoFit/>
          </a:bodyPr>
          <a:lstStyle/>
          <a:p>
            <a:pPr marL="342900" indent="-342900" algn="just">
              <a:buFont typeface="+mj-lt"/>
              <a:buAutoNum type="arabicPeriod"/>
            </a:pPr>
            <a:r>
              <a:rPr lang="en-US" sz="1600" dirty="0" err="1" smtClean="0">
                <a:latin typeface="+mj-lt"/>
              </a:rPr>
              <a:t>Jalan</a:t>
            </a:r>
            <a:r>
              <a:rPr lang="en-US" sz="1600" dirty="0" smtClean="0">
                <a:latin typeface="+mj-lt"/>
              </a:rPr>
              <a:t> </a:t>
            </a:r>
            <a:r>
              <a:rPr lang="en-US" sz="1600" dirty="0">
                <a:latin typeface="+mj-lt"/>
              </a:rPr>
              <a:t>Ayer </a:t>
            </a:r>
            <a:r>
              <a:rPr lang="en-US" sz="1600" dirty="0" err="1">
                <a:latin typeface="+mj-lt"/>
              </a:rPr>
              <a:t>Keroh</a:t>
            </a:r>
            <a:r>
              <a:rPr lang="en-US" sz="1600" dirty="0">
                <a:latin typeface="+mj-lt"/>
              </a:rPr>
              <a:t> Lama, “Portable EEG signal acquisition system Faculty of Engineering and Technology, Multimedia University”, </a:t>
            </a:r>
            <a:r>
              <a:rPr lang="en-US" sz="1600" dirty="0" err="1">
                <a:latin typeface="+mj-lt"/>
              </a:rPr>
              <a:t>Malaysi</a:t>
            </a:r>
            <a:r>
              <a:rPr lang="en-US" sz="1600" dirty="0">
                <a:latin typeface="+mj-lt"/>
              </a:rPr>
              <a:t> </a:t>
            </a:r>
            <a:r>
              <a:rPr lang="en-US" sz="1600" dirty="0" err="1">
                <a:latin typeface="+mj-lt"/>
              </a:rPr>
              <a:t>aacquisition</a:t>
            </a:r>
            <a:r>
              <a:rPr lang="en-US" sz="1600" dirty="0">
                <a:latin typeface="+mj-lt"/>
              </a:rPr>
              <a:t> System, February 2009 </a:t>
            </a:r>
            <a:endParaRPr lang="en-US" sz="1600" dirty="0" smtClean="0">
              <a:latin typeface="+mj-lt"/>
            </a:endParaRPr>
          </a:p>
          <a:p>
            <a:pPr marL="342900" indent="-342900" algn="just">
              <a:buFont typeface="+mj-lt"/>
              <a:buAutoNum type="arabicPeriod"/>
            </a:pPr>
            <a:r>
              <a:rPr lang="en-US" sz="1600" dirty="0" err="1" smtClean="0">
                <a:latin typeface="+mj-lt"/>
              </a:rPr>
              <a:t>Sabbir</a:t>
            </a:r>
            <a:r>
              <a:rPr lang="en-US" sz="1600" dirty="0" smtClean="0">
                <a:latin typeface="+mj-lt"/>
              </a:rPr>
              <a:t> </a:t>
            </a:r>
            <a:r>
              <a:rPr lang="en-US" sz="1600" dirty="0" err="1">
                <a:latin typeface="+mj-lt"/>
              </a:rPr>
              <a:t>Ibn</a:t>
            </a:r>
            <a:r>
              <a:rPr lang="en-US" sz="1600" dirty="0">
                <a:latin typeface="+mj-lt"/>
              </a:rPr>
              <a:t> </a:t>
            </a:r>
            <a:r>
              <a:rPr lang="en-US" sz="1600" dirty="0" err="1">
                <a:latin typeface="+mj-lt"/>
              </a:rPr>
              <a:t>Arman</a:t>
            </a:r>
            <a:r>
              <a:rPr lang="en-US" sz="1600" dirty="0">
                <a:latin typeface="+mj-lt"/>
              </a:rPr>
              <a:t>, </a:t>
            </a:r>
            <a:r>
              <a:rPr lang="en-US" sz="1600" dirty="0" err="1">
                <a:latin typeface="+mj-lt"/>
              </a:rPr>
              <a:t>Arif</a:t>
            </a:r>
            <a:r>
              <a:rPr lang="en-US" sz="1600" dirty="0">
                <a:latin typeface="+mj-lt"/>
              </a:rPr>
              <a:t> Ahmed, and </a:t>
            </a:r>
            <a:r>
              <a:rPr lang="en-US" sz="1600" dirty="0" err="1">
                <a:latin typeface="+mj-lt"/>
              </a:rPr>
              <a:t>Anas</a:t>
            </a:r>
            <a:r>
              <a:rPr lang="en-US" sz="1600" dirty="0">
                <a:latin typeface="+mj-lt"/>
              </a:rPr>
              <a:t> </a:t>
            </a:r>
            <a:r>
              <a:rPr lang="en-US" sz="1600" dirty="0" err="1">
                <a:latin typeface="+mj-lt"/>
              </a:rPr>
              <a:t>Syed,“Cost</a:t>
            </a:r>
            <a:r>
              <a:rPr lang="en-US" sz="1600" dirty="0">
                <a:latin typeface="+mj-lt"/>
              </a:rPr>
              <a:t>-Effective EEG Signal Acquisition and Recording System”, International Journal of Bioscience, Biochemistry and Bioinformatics, Vol. 2, No. 5, September 2012 </a:t>
            </a:r>
            <a:endParaRPr lang="en-US" sz="1600" dirty="0" smtClean="0">
              <a:latin typeface="+mj-lt"/>
            </a:endParaRPr>
          </a:p>
          <a:p>
            <a:pPr marL="342900" indent="-342900" algn="just">
              <a:buFont typeface="+mj-lt"/>
              <a:buAutoNum type="arabicPeriod"/>
            </a:pPr>
            <a:r>
              <a:rPr lang="en-US" sz="1600" dirty="0" smtClean="0">
                <a:latin typeface="+mj-lt"/>
              </a:rPr>
              <a:t>Yao-Nan </a:t>
            </a:r>
            <a:r>
              <a:rPr lang="en-US" sz="1600" dirty="0">
                <a:latin typeface="+mj-lt"/>
              </a:rPr>
              <a:t>LI, Xiao-Dong ZHANG, and Zhao-Xiang HUANG,“A Practical Method for Motor Imagery Based Real-time Prosthesis Control”, 8th IEEE International Conference on Automation Science and Engineering August 20-24, 2012,pg.no. 09,Seoul, Korea </a:t>
            </a:r>
            <a:endParaRPr lang="en-US" sz="1600" dirty="0" smtClean="0">
              <a:latin typeface="+mj-lt"/>
            </a:endParaRPr>
          </a:p>
          <a:p>
            <a:pPr marL="342900" indent="-342900" algn="just">
              <a:buFont typeface="+mj-lt"/>
              <a:buAutoNum type="arabicPeriod"/>
            </a:pPr>
            <a:r>
              <a:rPr lang="en-US" sz="1600" dirty="0" err="1" smtClean="0">
                <a:latin typeface="+mj-lt"/>
              </a:rPr>
              <a:t>Howida</a:t>
            </a:r>
            <a:r>
              <a:rPr lang="en-US" sz="1600" dirty="0" smtClean="0">
                <a:latin typeface="+mj-lt"/>
              </a:rPr>
              <a:t> </a:t>
            </a:r>
            <a:r>
              <a:rPr lang="en-US" sz="1600" dirty="0" err="1">
                <a:latin typeface="+mj-lt"/>
              </a:rPr>
              <a:t>A.Shedeed</a:t>
            </a:r>
            <a:r>
              <a:rPr lang="en-US" sz="1600" dirty="0">
                <a:latin typeface="+mj-lt"/>
              </a:rPr>
              <a:t> “Brain EEG Signal Processing For Controlling a Robotic Arm”, Faculty of Computer and Information Scientific Computing </a:t>
            </a:r>
            <a:r>
              <a:rPr lang="en-US" sz="1600" dirty="0" err="1">
                <a:latin typeface="+mj-lt"/>
              </a:rPr>
              <a:t>Dep</a:t>
            </a:r>
            <a:r>
              <a:rPr lang="en-US" sz="1600" dirty="0">
                <a:latin typeface="+mj-lt"/>
              </a:rPr>
              <a:t> </a:t>
            </a:r>
            <a:r>
              <a:rPr lang="en-US" sz="1600" dirty="0" err="1">
                <a:latin typeface="+mj-lt"/>
              </a:rPr>
              <a:t>Ain</a:t>
            </a:r>
            <a:r>
              <a:rPr lang="en-US" sz="1600" dirty="0">
                <a:latin typeface="+mj-lt"/>
              </a:rPr>
              <a:t> Shams University Cairo, EGYPT,2013 IEEE </a:t>
            </a:r>
            <a:endParaRPr lang="en-US" sz="1600" dirty="0" smtClean="0">
              <a:latin typeface="+mj-lt"/>
            </a:endParaRPr>
          </a:p>
          <a:p>
            <a:pPr marL="342900" indent="-342900" algn="just">
              <a:buFont typeface="+mj-lt"/>
              <a:buAutoNum type="arabicPeriod"/>
            </a:pPr>
            <a:r>
              <a:rPr lang="en-US" sz="1600" dirty="0" err="1" smtClean="0">
                <a:latin typeface="+mj-lt"/>
              </a:rPr>
              <a:t>Vojkan</a:t>
            </a:r>
            <a:r>
              <a:rPr lang="en-US" sz="1600" dirty="0" smtClean="0">
                <a:latin typeface="+mj-lt"/>
              </a:rPr>
              <a:t> </a:t>
            </a:r>
            <a:r>
              <a:rPr lang="en-US" sz="1600" dirty="0" err="1">
                <a:latin typeface="+mj-lt"/>
              </a:rPr>
              <a:t>Mihajlovic</a:t>
            </a:r>
            <a:r>
              <a:rPr lang="en-US" sz="1600" dirty="0">
                <a:latin typeface="+mj-lt"/>
              </a:rPr>
              <a:t>, Bernard </a:t>
            </a:r>
            <a:r>
              <a:rPr lang="en-US" sz="1600" dirty="0" err="1">
                <a:latin typeface="+mj-lt"/>
              </a:rPr>
              <a:t>Grundlehner</a:t>
            </a:r>
            <a:r>
              <a:rPr lang="en-US" sz="1600" dirty="0">
                <a:latin typeface="+mj-lt"/>
              </a:rPr>
              <a:t>, Ruud </a:t>
            </a:r>
            <a:r>
              <a:rPr lang="en-US" sz="1600" dirty="0" err="1">
                <a:latin typeface="+mj-lt"/>
              </a:rPr>
              <a:t>Vullers</a:t>
            </a:r>
            <a:r>
              <a:rPr lang="en-US" sz="1600" dirty="0">
                <a:latin typeface="+mj-lt"/>
              </a:rPr>
              <a:t>, “Wearable, Wireless EEG Solutions in Daily Life Applications: What are we Missing?”, IEEE journal of biomedical and health </a:t>
            </a:r>
            <a:r>
              <a:rPr lang="en-US" sz="1600" dirty="0" err="1">
                <a:latin typeface="+mj-lt"/>
              </a:rPr>
              <a:t>informatics,vol</a:t>
            </a:r>
            <a:r>
              <a:rPr lang="en-US" sz="1600" dirty="0">
                <a:latin typeface="+mj-lt"/>
              </a:rPr>
              <a:t> 19, </a:t>
            </a:r>
            <a:r>
              <a:rPr lang="en-US" sz="1600" dirty="0" err="1">
                <a:latin typeface="+mj-lt"/>
              </a:rPr>
              <a:t>jan.</a:t>
            </a:r>
            <a:r>
              <a:rPr lang="en-US" sz="1600" dirty="0">
                <a:latin typeface="+mj-lt"/>
              </a:rPr>
              <a:t> 2015 </a:t>
            </a:r>
            <a:endParaRPr lang="en-US" sz="1600" dirty="0" smtClean="0">
              <a:latin typeface="+mj-lt"/>
            </a:endParaRPr>
          </a:p>
          <a:p>
            <a:pPr marL="342900" indent="-342900" algn="just">
              <a:buFont typeface="+mj-lt"/>
              <a:buAutoNum type="arabicPeriod"/>
            </a:pPr>
            <a:r>
              <a:rPr lang="en-US" sz="1600" dirty="0">
                <a:latin typeface="+mj-lt"/>
              </a:rPr>
              <a:t>Fig1 : Reddy DC. (2005). Biomedical Signal Processing: Principles and Techniques. </a:t>
            </a:r>
            <a:r>
              <a:rPr lang="en-US" sz="1600" dirty="0" err="1">
                <a:latin typeface="+mj-lt"/>
              </a:rPr>
              <a:t>Mc</a:t>
            </a:r>
            <a:r>
              <a:rPr lang="en-US" sz="1600" dirty="0">
                <a:latin typeface="+mj-lt"/>
              </a:rPr>
              <a:t> </a:t>
            </a:r>
            <a:r>
              <a:rPr lang="en-US" sz="1600" dirty="0" err="1">
                <a:latin typeface="+mj-lt"/>
              </a:rPr>
              <a:t>Graw</a:t>
            </a:r>
            <a:r>
              <a:rPr lang="en-US" sz="1600" dirty="0">
                <a:latin typeface="+mj-lt"/>
              </a:rPr>
              <a:t> Hill pp. 128-135 </a:t>
            </a:r>
          </a:p>
          <a:p>
            <a:pPr marL="342900" indent="-342900" algn="just">
              <a:buFont typeface="+mj-lt"/>
              <a:buAutoNum type="arabicPeriod"/>
            </a:pPr>
            <a:endParaRPr lang="en-US" sz="1600" dirty="0">
              <a:latin typeface="+mj-lt"/>
            </a:endParaRPr>
          </a:p>
        </p:txBody>
      </p:sp>
      <p:sp>
        <p:nvSpPr>
          <p:cNvPr id="5" name="Title 1"/>
          <p:cNvSpPr txBox="1">
            <a:spLocks/>
          </p:cNvSpPr>
          <p:nvPr/>
        </p:nvSpPr>
        <p:spPr>
          <a:xfrm>
            <a:off x="304800" y="457200"/>
            <a:ext cx="8229600" cy="70408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500" dirty="0" smtClean="0">
                <a:solidFill>
                  <a:srgbClr val="002060"/>
                </a:solidFill>
              </a:rPr>
              <a:t>References</a:t>
            </a:r>
            <a:endParaRPr lang="en-US" sz="2500" dirty="0">
              <a:solidFill>
                <a:srgbClr val="002060"/>
              </a:solidFill>
            </a:endParaRPr>
          </a:p>
        </p:txBody>
      </p:sp>
    </p:spTree>
    <p:extLst>
      <p:ext uri="{BB962C8B-B14F-4D97-AF65-F5344CB8AC3E}">
        <p14:creationId xmlns:p14="http://schemas.microsoft.com/office/powerpoint/2010/main" val="939345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4115CD-308A-4BD0-A5C8-35725DF1D080}" type="datetime1">
              <a:rPr lang="en-US" smtClean="0"/>
              <a:t>8/26/2016</a:t>
            </a:fld>
            <a:endParaRPr lang="en-US"/>
          </a:p>
        </p:txBody>
      </p:sp>
      <p:sp>
        <p:nvSpPr>
          <p:cNvPr id="5" name="Slide Number Placeholder 4"/>
          <p:cNvSpPr>
            <a:spLocks noGrp="1"/>
          </p:cNvSpPr>
          <p:nvPr>
            <p:ph type="sldNum" sz="quarter" idx="12"/>
          </p:nvPr>
        </p:nvSpPr>
        <p:spPr/>
        <p:txBody>
          <a:bodyPr/>
          <a:lstStyle/>
          <a:p>
            <a:fld id="{C4A896C3-20CF-4D35-9358-866078B53C24}" type="slidenum">
              <a:rPr lang="en-US" smtClean="0"/>
              <a:t>3</a:t>
            </a:fld>
            <a:endParaRPr lang="en-US"/>
          </a:p>
        </p:txBody>
      </p:sp>
      <p:sp>
        <p:nvSpPr>
          <p:cNvPr id="6" name="Title 1"/>
          <p:cNvSpPr txBox="1">
            <a:spLocks/>
          </p:cNvSpPr>
          <p:nvPr/>
        </p:nvSpPr>
        <p:spPr>
          <a:xfrm>
            <a:off x="228600" y="25908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solidFill>
                  <a:srgbClr val="002060"/>
                </a:solidFill>
              </a:rPr>
              <a:t>Introduction</a:t>
            </a:r>
            <a:endParaRPr lang="en-US" dirty="0">
              <a:solidFill>
                <a:srgbClr val="002060"/>
              </a:solidFill>
            </a:endParaRPr>
          </a:p>
        </p:txBody>
      </p:sp>
    </p:spTree>
    <p:extLst>
      <p:ext uri="{BB962C8B-B14F-4D97-AF65-F5344CB8AC3E}">
        <p14:creationId xmlns:p14="http://schemas.microsoft.com/office/powerpoint/2010/main" val="3167734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5334000" cy="914400"/>
          </a:xfrm>
        </p:spPr>
        <p:txBody>
          <a:bodyPr>
            <a:normAutofit/>
          </a:bodyPr>
          <a:lstStyle/>
          <a:p>
            <a:r>
              <a:rPr lang="en-US" sz="3600" dirty="0" smtClean="0">
                <a:solidFill>
                  <a:srgbClr val="002060"/>
                </a:solidFill>
              </a:rPr>
              <a:t>          </a:t>
            </a:r>
            <a:r>
              <a:rPr lang="en-US" sz="3600" dirty="0" err="1" smtClean="0">
                <a:solidFill>
                  <a:srgbClr val="002060"/>
                </a:solidFill>
              </a:rPr>
              <a:t>Biosignals</a:t>
            </a:r>
            <a:endParaRPr lang="en-US" sz="3600" dirty="0">
              <a:solidFill>
                <a:srgbClr val="002060"/>
              </a:solidFill>
            </a:endParaRPr>
          </a:p>
        </p:txBody>
      </p:sp>
      <p:sp>
        <p:nvSpPr>
          <p:cNvPr id="3" name="Content Placeholder 2"/>
          <p:cNvSpPr>
            <a:spLocks noGrp="1"/>
          </p:cNvSpPr>
          <p:nvPr>
            <p:ph idx="1"/>
          </p:nvPr>
        </p:nvSpPr>
        <p:spPr>
          <a:xfrm>
            <a:off x="762000" y="1905000"/>
            <a:ext cx="8458200" cy="2438400"/>
          </a:xfrm>
        </p:spPr>
        <p:txBody>
          <a:bodyPr/>
          <a:lstStyle/>
          <a:p>
            <a:r>
              <a:rPr lang="en-US" dirty="0" smtClean="0"/>
              <a:t> Electrocardiography(ECG</a:t>
            </a:r>
            <a:r>
              <a:rPr lang="en-US" dirty="0"/>
              <a:t>) </a:t>
            </a:r>
          </a:p>
          <a:p>
            <a:r>
              <a:rPr lang="en-US" dirty="0" smtClean="0"/>
              <a:t> </a:t>
            </a:r>
            <a:r>
              <a:rPr lang="en-US" dirty="0"/>
              <a:t>Electrooculography (EOG) </a:t>
            </a:r>
          </a:p>
          <a:p>
            <a:r>
              <a:rPr lang="en-US" dirty="0" smtClean="0"/>
              <a:t> Electromyography </a:t>
            </a:r>
            <a:r>
              <a:rPr lang="en-US" dirty="0"/>
              <a:t>(EMG) </a:t>
            </a:r>
            <a:endParaRPr lang="en-US" dirty="0" smtClean="0"/>
          </a:p>
          <a:p>
            <a:r>
              <a:rPr lang="en-US" dirty="0" smtClean="0">
                <a:solidFill>
                  <a:srgbClr val="002060"/>
                </a:solidFill>
              </a:rPr>
              <a:t> Electroencephalography </a:t>
            </a:r>
            <a:r>
              <a:rPr lang="en-US" dirty="0">
                <a:solidFill>
                  <a:srgbClr val="002060"/>
                </a:solidFill>
              </a:rPr>
              <a:t>(EEG) </a:t>
            </a:r>
          </a:p>
          <a:p>
            <a:endParaRPr lang="en-US" dirty="0"/>
          </a:p>
        </p:txBody>
      </p:sp>
      <p:sp>
        <p:nvSpPr>
          <p:cNvPr id="4" name="Date Placeholder 3"/>
          <p:cNvSpPr>
            <a:spLocks noGrp="1"/>
          </p:cNvSpPr>
          <p:nvPr>
            <p:ph type="dt" sz="half" idx="10"/>
          </p:nvPr>
        </p:nvSpPr>
        <p:spPr/>
        <p:txBody>
          <a:bodyPr/>
          <a:lstStyle/>
          <a:p>
            <a:fld id="{414115CD-308A-4BD0-A5C8-35725DF1D080}" type="datetime1">
              <a:rPr lang="en-US" smtClean="0"/>
              <a:t>8/26/2016</a:t>
            </a:fld>
            <a:endParaRPr lang="en-US"/>
          </a:p>
        </p:txBody>
      </p:sp>
      <p:sp>
        <p:nvSpPr>
          <p:cNvPr id="5" name="Slide Number Placeholder 4"/>
          <p:cNvSpPr>
            <a:spLocks noGrp="1"/>
          </p:cNvSpPr>
          <p:nvPr>
            <p:ph type="sldNum" sz="quarter" idx="12"/>
          </p:nvPr>
        </p:nvSpPr>
        <p:spPr/>
        <p:txBody>
          <a:bodyPr/>
          <a:lstStyle/>
          <a:p>
            <a:fld id="{C4A896C3-20CF-4D35-9358-866078B53C24}" type="slidenum">
              <a:rPr lang="en-US" smtClean="0"/>
              <a:t>4</a:t>
            </a:fld>
            <a:endParaRPr lang="en-US"/>
          </a:p>
        </p:txBody>
      </p:sp>
    </p:spTree>
    <p:extLst>
      <p:ext uri="{BB962C8B-B14F-4D97-AF65-F5344CB8AC3E}">
        <p14:creationId xmlns:p14="http://schemas.microsoft.com/office/powerpoint/2010/main" val="304021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04088"/>
          </a:xfrm>
        </p:spPr>
        <p:txBody>
          <a:bodyPr>
            <a:normAutofit/>
          </a:bodyPr>
          <a:lstStyle/>
          <a:p>
            <a:r>
              <a:rPr lang="en-US" sz="2500" dirty="0" smtClean="0">
                <a:solidFill>
                  <a:srgbClr val="002060"/>
                </a:solidFill>
              </a:rPr>
              <a:t>Different Types Of Waves</a:t>
            </a:r>
            <a:r>
              <a:rPr lang="en-US" sz="1100" dirty="0" smtClean="0">
                <a:solidFill>
                  <a:srgbClr val="002060"/>
                </a:solidFill>
              </a:rPr>
              <a:t>[3]</a:t>
            </a:r>
            <a:endParaRPr lang="en-US" sz="2500" dirty="0">
              <a:solidFill>
                <a:srgbClr val="002060"/>
              </a:solidFill>
            </a:endParaRPr>
          </a:p>
        </p:txBody>
      </p:sp>
      <p:sp>
        <p:nvSpPr>
          <p:cNvPr id="3" name="Content Placeholder 2"/>
          <p:cNvSpPr>
            <a:spLocks noGrp="1"/>
          </p:cNvSpPr>
          <p:nvPr>
            <p:ph idx="1"/>
          </p:nvPr>
        </p:nvSpPr>
        <p:spPr>
          <a:xfrm>
            <a:off x="533400" y="1828800"/>
            <a:ext cx="8229600" cy="4389120"/>
          </a:xfrm>
        </p:spPr>
        <p:txBody>
          <a:bodyPr/>
          <a:lstStyle/>
          <a:p>
            <a:r>
              <a:rPr lang="en-US" dirty="0" smtClean="0">
                <a:latin typeface="+mj-lt"/>
              </a:rPr>
              <a:t>Our mind produce different types of waves which are divide in different category like,</a:t>
            </a:r>
          </a:p>
          <a:p>
            <a:pPr lvl="1"/>
            <a:endParaRPr lang="en-US" dirty="0" smtClean="0">
              <a:latin typeface="+mj-lt"/>
            </a:endParaRPr>
          </a:p>
          <a:p>
            <a:pPr lvl="1"/>
            <a:r>
              <a:rPr lang="en-US" dirty="0" smtClean="0">
                <a:latin typeface="+mj-lt"/>
              </a:rPr>
              <a:t>Alpha  </a:t>
            </a:r>
            <a:r>
              <a:rPr lang="en-US" dirty="0" smtClean="0">
                <a:latin typeface="+mj-lt"/>
                <a:sym typeface="Wingdings" pitchFamily="2" charset="2"/>
              </a:rPr>
              <a:t> </a:t>
            </a:r>
            <a:r>
              <a:rPr lang="en-US" dirty="0" smtClean="0">
                <a:latin typeface="+mj-lt"/>
              </a:rPr>
              <a:t>Conscious, Relaxed State With Eyes Closed</a:t>
            </a:r>
          </a:p>
          <a:p>
            <a:pPr lvl="1"/>
            <a:r>
              <a:rPr lang="en-US" dirty="0" smtClean="0">
                <a:latin typeface="+mj-lt"/>
              </a:rPr>
              <a:t>Beta    </a:t>
            </a:r>
            <a:r>
              <a:rPr lang="en-US" dirty="0" smtClean="0">
                <a:latin typeface="+mj-lt"/>
                <a:sym typeface="Wingdings" pitchFamily="2" charset="2"/>
              </a:rPr>
              <a:t> </a:t>
            </a:r>
            <a:r>
              <a:rPr lang="en-US" dirty="0" smtClean="0">
                <a:latin typeface="+mj-lt"/>
              </a:rPr>
              <a:t>Alert, With Their Eyes Open</a:t>
            </a:r>
          </a:p>
          <a:p>
            <a:pPr lvl="1" fontAlgn="t"/>
            <a:r>
              <a:rPr lang="en-US" dirty="0" smtClean="0">
                <a:latin typeface="+mj-lt"/>
              </a:rPr>
              <a:t>Theta  </a:t>
            </a:r>
            <a:r>
              <a:rPr lang="en-US" dirty="0" smtClean="0">
                <a:latin typeface="+mj-lt"/>
                <a:sym typeface="Wingdings" pitchFamily="2" charset="2"/>
              </a:rPr>
              <a:t></a:t>
            </a:r>
            <a:r>
              <a:rPr lang="en-US" b="1" dirty="0" smtClean="0">
                <a:latin typeface="+mj-lt"/>
              </a:rPr>
              <a:t> </a:t>
            </a:r>
            <a:r>
              <a:rPr lang="en-US" sz="2200" dirty="0" smtClean="0">
                <a:latin typeface="+mj-lt"/>
              </a:rPr>
              <a:t>Parietal And Temporal Region	</a:t>
            </a:r>
            <a:endParaRPr lang="en-US" dirty="0" smtClean="0">
              <a:latin typeface="+mj-lt"/>
            </a:endParaRPr>
          </a:p>
          <a:p>
            <a:pPr lvl="1" fontAlgn="t"/>
            <a:r>
              <a:rPr lang="en-US" dirty="0" smtClean="0">
                <a:latin typeface="+mj-lt"/>
              </a:rPr>
              <a:t>Delta  </a:t>
            </a:r>
            <a:r>
              <a:rPr lang="en-US" dirty="0" smtClean="0">
                <a:latin typeface="+mj-lt"/>
                <a:sym typeface="Wingdings" pitchFamily="2" charset="2"/>
              </a:rPr>
              <a:t> </a:t>
            </a:r>
            <a:r>
              <a:rPr lang="en-US" sz="2200" dirty="0" smtClean="0">
                <a:latin typeface="+mj-lt"/>
              </a:rPr>
              <a:t>Deep Sleep</a:t>
            </a:r>
          </a:p>
          <a:p>
            <a:pPr lvl="1"/>
            <a:endParaRPr lang="en-US" dirty="0" smtClean="0">
              <a:latin typeface="+mj-lt"/>
            </a:endParaRPr>
          </a:p>
        </p:txBody>
      </p:sp>
      <p:sp>
        <p:nvSpPr>
          <p:cNvPr id="4" name="Date Placeholder 3"/>
          <p:cNvSpPr>
            <a:spLocks noGrp="1"/>
          </p:cNvSpPr>
          <p:nvPr>
            <p:ph type="dt" sz="half" idx="10"/>
          </p:nvPr>
        </p:nvSpPr>
        <p:spPr/>
        <p:txBody>
          <a:bodyPr/>
          <a:lstStyle/>
          <a:p>
            <a:fld id="{414115CD-308A-4BD0-A5C8-35725DF1D080}" type="datetime1">
              <a:rPr lang="en-US" smtClean="0"/>
              <a:t>8/26/2016</a:t>
            </a:fld>
            <a:endParaRPr lang="en-US" dirty="0"/>
          </a:p>
        </p:txBody>
      </p:sp>
      <p:sp>
        <p:nvSpPr>
          <p:cNvPr id="5" name="Slide Number Placeholder 4"/>
          <p:cNvSpPr>
            <a:spLocks noGrp="1"/>
          </p:cNvSpPr>
          <p:nvPr>
            <p:ph type="sldNum" sz="quarter" idx="12"/>
          </p:nvPr>
        </p:nvSpPr>
        <p:spPr/>
        <p:txBody>
          <a:bodyPr/>
          <a:lstStyle/>
          <a:p>
            <a:fld id="{C4A896C3-20CF-4D35-9358-866078B53C24}" type="slidenum">
              <a:rPr lang="en-US" smtClean="0"/>
              <a:t>5</a:t>
            </a:fld>
            <a:endParaRPr lang="en-US"/>
          </a:p>
        </p:txBody>
      </p:sp>
    </p:spTree>
    <p:extLst>
      <p:ext uri="{BB962C8B-B14F-4D97-AF65-F5344CB8AC3E}">
        <p14:creationId xmlns:p14="http://schemas.microsoft.com/office/powerpoint/2010/main" val="413490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4361832"/>
              </p:ext>
            </p:extLst>
          </p:nvPr>
        </p:nvGraphicFramePr>
        <p:xfrm>
          <a:off x="685800" y="1267400"/>
          <a:ext cx="4495800" cy="4859396"/>
        </p:xfrm>
        <a:graphic>
          <a:graphicData uri="http://schemas.openxmlformats.org/drawingml/2006/table">
            <a:tbl>
              <a:tblPr firstRow="1" bandRow="1">
                <a:tableStyleId>{C4B1156A-380E-4F78-BDF5-A606A8083BF9}</a:tableStyleId>
              </a:tblPr>
              <a:tblGrid>
                <a:gridCol w="1498600"/>
                <a:gridCol w="1498600"/>
                <a:gridCol w="1498600"/>
              </a:tblGrid>
              <a:tr h="917669">
                <a:tc>
                  <a:txBody>
                    <a:bodyPr/>
                    <a:lstStyle/>
                    <a:p>
                      <a:pPr algn="ctr"/>
                      <a:endParaRPr lang="en-US" dirty="0" smtClean="0">
                        <a:latin typeface="+mj-lt"/>
                      </a:endParaRPr>
                    </a:p>
                    <a:p>
                      <a:pPr algn="ctr"/>
                      <a:r>
                        <a:rPr lang="en-US" dirty="0" smtClean="0">
                          <a:latin typeface="+mj-lt"/>
                        </a:rPr>
                        <a:t>    Waves</a:t>
                      </a:r>
                      <a:endParaRPr lang="en-US" dirty="0">
                        <a:latin typeface="+mj-lt"/>
                      </a:endParaRPr>
                    </a:p>
                  </a:txBody>
                  <a:tcPr/>
                </a:tc>
                <a:tc>
                  <a:txBody>
                    <a:bodyPr/>
                    <a:lstStyle/>
                    <a:p>
                      <a:pPr algn="ctr"/>
                      <a:endParaRPr lang="en-US" dirty="0" smtClean="0">
                        <a:latin typeface="+mj-lt"/>
                      </a:endParaRPr>
                    </a:p>
                    <a:p>
                      <a:pPr algn="ctr"/>
                      <a:r>
                        <a:rPr lang="en-US" dirty="0" smtClean="0">
                          <a:latin typeface="+mj-lt"/>
                        </a:rPr>
                        <a:t>  Frequency</a:t>
                      </a:r>
                      <a:endParaRPr lang="en-US" dirty="0">
                        <a:latin typeface="+mj-lt"/>
                      </a:endParaRPr>
                    </a:p>
                  </a:txBody>
                  <a:tcPr/>
                </a:tc>
                <a:tc>
                  <a:txBody>
                    <a:bodyPr/>
                    <a:lstStyle/>
                    <a:p>
                      <a:pPr algn="ctr"/>
                      <a:endParaRPr lang="en-US" dirty="0" smtClean="0">
                        <a:latin typeface="+mj-lt"/>
                      </a:endParaRPr>
                    </a:p>
                    <a:p>
                      <a:pPr algn="ctr"/>
                      <a:r>
                        <a:rPr lang="en-US" dirty="0" smtClean="0">
                          <a:latin typeface="+mj-lt"/>
                        </a:rPr>
                        <a:t>  Stage</a:t>
                      </a:r>
                      <a:endParaRPr lang="en-US" dirty="0">
                        <a:latin typeface="+mj-lt"/>
                      </a:endParaRPr>
                    </a:p>
                  </a:txBody>
                  <a:tcPr/>
                </a:tc>
              </a:tr>
              <a:tr h="1084518">
                <a:tc>
                  <a:txBody>
                    <a:bodyPr/>
                    <a:lstStyle/>
                    <a:p>
                      <a:pPr algn="ctr"/>
                      <a:endParaRPr lang="en-US" dirty="0" smtClean="0">
                        <a:latin typeface="+mj-lt"/>
                      </a:endParaRPr>
                    </a:p>
                    <a:p>
                      <a:pPr algn="ctr"/>
                      <a:r>
                        <a:rPr lang="en-US" dirty="0" smtClean="0">
                          <a:latin typeface="+mj-lt"/>
                        </a:rPr>
                        <a:t> Alpha</a:t>
                      </a:r>
                      <a:endParaRPr lang="en-US" dirty="0">
                        <a:latin typeface="+mj-lt"/>
                      </a:endParaRPr>
                    </a:p>
                  </a:txBody>
                  <a:tcPr/>
                </a:tc>
                <a:tc>
                  <a:txBody>
                    <a:bodyPr/>
                    <a:lstStyle/>
                    <a:p>
                      <a:pPr algn="ctr"/>
                      <a:endParaRPr lang="en-US" dirty="0" smtClean="0">
                        <a:latin typeface="+mj-lt"/>
                      </a:endParaRPr>
                    </a:p>
                    <a:p>
                      <a:pPr algn="ctr"/>
                      <a:r>
                        <a:rPr lang="en-US" sz="1800" dirty="0" smtClean="0">
                          <a:latin typeface="+mj-lt"/>
                        </a:rPr>
                        <a:t>9 and 13Hz</a:t>
                      </a:r>
                      <a:endParaRPr lang="en-US" dirty="0">
                        <a:latin typeface="+mj-lt"/>
                      </a:endParaRPr>
                    </a:p>
                  </a:txBody>
                  <a:tcPr/>
                </a:tc>
                <a:tc>
                  <a:txBody>
                    <a:bodyPr/>
                    <a:lstStyle/>
                    <a:p>
                      <a:pPr algn="ctr"/>
                      <a:r>
                        <a:rPr lang="en-US" sz="1800" dirty="0" smtClean="0">
                          <a:latin typeface="+mj-lt"/>
                        </a:rPr>
                        <a:t>Conscious, relaxed state with eyes closed</a:t>
                      </a:r>
                      <a:endParaRPr lang="en-US" dirty="0">
                        <a:latin typeface="+mj-lt"/>
                      </a:endParaRPr>
                    </a:p>
                  </a:txBody>
                  <a:tcPr/>
                </a:tc>
              </a:tr>
              <a:tr h="917669">
                <a:tc>
                  <a:txBody>
                    <a:bodyPr/>
                    <a:lstStyle/>
                    <a:p>
                      <a:pPr algn="ctr"/>
                      <a:endParaRPr lang="en-US" dirty="0" smtClean="0">
                        <a:latin typeface="+mj-lt"/>
                      </a:endParaRPr>
                    </a:p>
                    <a:p>
                      <a:pPr algn="ctr"/>
                      <a:r>
                        <a:rPr lang="en-US" dirty="0" smtClean="0">
                          <a:latin typeface="+mj-lt"/>
                        </a:rPr>
                        <a:t> Beta</a:t>
                      </a:r>
                      <a:endParaRPr lang="en-US" dirty="0">
                        <a:latin typeface="+mj-lt"/>
                      </a:endParaRPr>
                    </a:p>
                  </a:txBody>
                  <a:tcPr/>
                </a:tc>
                <a:tc>
                  <a:txBody>
                    <a:bodyPr/>
                    <a:lstStyle/>
                    <a:p>
                      <a:pPr algn="ctr"/>
                      <a:endParaRPr lang="en-US" dirty="0" smtClean="0">
                        <a:latin typeface="+mj-lt"/>
                      </a:endParaRPr>
                    </a:p>
                    <a:p>
                      <a:pPr algn="ctr"/>
                      <a:r>
                        <a:rPr lang="en-US" sz="1800" dirty="0" smtClean="0">
                          <a:latin typeface="+mj-lt"/>
                        </a:rPr>
                        <a:t>14-30Hz</a:t>
                      </a:r>
                      <a:endParaRPr lang="en-US" dirty="0">
                        <a:latin typeface="+mj-lt"/>
                      </a:endParaRPr>
                    </a:p>
                  </a:txBody>
                  <a:tcPr/>
                </a:tc>
                <a:tc>
                  <a:txBody>
                    <a:bodyPr/>
                    <a:lstStyle/>
                    <a:p>
                      <a:pPr algn="ctr"/>
                      <a:r>
                        <a:rPr lang="en-US" sz="1800" dirty="0" smtClean="0">
                          <a:latin typeface="+mj-lt"/>
                        </a:rPr>
                        <a:t>Alert, with their eyes open</a:t>
                      </a:r>
                      <a:endParaRPr lang="en-US" dirty="0">
                        <a:latin typeface="+mj-lt"/>
                      </a:endParaRPr>
                    </a:p>
                  </a:txBody>
                  <a:tcPr/>
                </a:tc>
              </a:tr>
              <a:tr h="917669">
                <a:tc>
                  <a:txBody>
                    <a:bodyPr/>
                    <a:lstStyle/>
                    <a:p>
                      <a:pPr algn="ctr"/>
                      <a:r>
                        <a:rPr lang="en-US" dirty="0" smtClean="0">
                          <a:latin typeface="+mj-lt"/>
                        </a:rPr>
                        <a:t>   </a:t>
                      </a:r>
                    </a:p>
                    <a:p>
                      <a:pPr algn="ctr"/>
                      <a:r>
                        <a:rPr lang="en-US" dirty="0" smtClean="0">
                          <a:latin typeface="+mj-lt"/>
                        </a:rPr>
                        <a:t>  Delta</a:t>
                      </a:r>
                      <a:endParaRPr lang="en-US" dirty="0">
                        <a:latin typeface="+mj-lt"/>
                      </a:endParaRPr>
                    </a:p>
                  </a:txBody>
                  <a:tcPr/>
                </a:tc>
                <a:tc>
                  <a:txBody>
                    <a:bodyPr/>
                    <a:lstStyle/>
                    <a:p>
                      <a:pPr algn="ctr"/>
                      <a:endParaRPr lang="en-US" dirty="0" smtClean="0">
                        <a:latin typeface="+mj-lt"/>
                      </a:endParaRPr>
                    </a:p>
                    <a:p>
                      <a:pPr algn="ctr"/>
                      <a:r>
                        <a:rPr lang="en-US" dirty="0" smtClean="0">
                          <a:latin typeface="+mj-lt"/>
                        </a:rPr>
                        <a:t> &lt; </a:t>
                      </a:r>
                      <a:r>
                        <a:rPr lang="en-US" sz="1800" dirty="0" smtClean="0">
                          <a:latin typeface="+mj-lt"/>
                        </a:rPr>
                        <a:t>4 Hz</a:t>
                      </a:r>
                      <a:endParaRPr lang="en-US" dirty="0">
                        <a:latin typeface="+mj-lt"/>
                      </a:endParaRPr>
                    </a:p>
                  </a:txBody>
                  <a:tcPr/>
                </a:tc>
                <a:tc>
                  <a:txBody>
                    <a:bodyPr/>
                    <a:lstStyle/>
                    <a:p>
                      <a:pPr algn="ctr"/>
                      <a:endParaRPr lang="en-US" sz="1800" dirty="0" smtClean="0">
                        <a:latin typeface="+mj-lt"/>
                      </a:endParaRPr>
                    </a:p>
                    <a:p>
                      <a:pPr algn="ctr"/>
                      <a:r>
                        <a:rPr lang="en-US" sz="1800" dirty="0" smtClean="0">
                          <a:latin typeface="+mj-lt"/>
                        </a:rPr>
                        <a:t>Deep sleep</a:t>
                      </a:r>
                      <a:endParaRPr lang="en-US" dirty="0">
                        <a:latin typeface="+mj-lt"/>
                      </a:endParaRPr>
                    </a:p>
                  </a:txBody>
                  <a:tcPr/>
                </a:tc>
              </a:tr>
              <a:tr h="917669">
                <a:tc>
                  <a:txBody>
                    <a:bodyPr/>
                    <a:lstStyle/>
                    <a:p>
                      <a:pPr algn="ctr"/>
                      <a:r>
                        <a:rPr lang="en-US" dirty="0" smtClean="0">
                          <a:latin typeface="+mj-lt"/>
                        </a:rPr>
                        <a:t> </a:t>
                      </a:r>
                    </a:p>
                    <a:p>
                      <a:pPr algn="ctr"/>
                      <a:r>
                        <a:rPr lang="en-US" dirty="0" smtClean="0">
                          <a:latin typeface="+mj-lt"/>
                        </a:rPr>
                        <a:t>  Theta</a:t>
                      </a:r>
                    </a:p>
                    <a:p>
                      <a:pPr algn="ctr"/>
                      <a:endParaRPr lang="en-US" dirty="0">
                        <a:latin typeface="+mj-lt"/>
                      </a:endParaRPr>
                    </a:p>
                  </a:txBody>
                  <a:tcPr/>
                </a:tc>
                <a:tc>
                  <a:txBody>
                    <a:bodyPr/>
                    <a:lstStyle/>
                    <a:p>
                      <a:pPr algn="ctr"/>
                      <a:endParaRPr lang="en-US" dirty="0" smtClean="0">
                        <a:latin typeface="+mj-lt"/>
                      </a:endParaRPr>
                    </a:p>
                    <a:p>
                      <a:pPr algn="ctr"/>
                      <a:r>
                        <a:rPr lang="en-US" sz="1800" dirty="0" smtClean="0">
                          <a:latin typeface="+mj-lt"/>
                        </a:rPr>
                        <a:t>4 and 8Hz </a:t>
                      </a:r>
                      <a:endParaRPr lang="en-US" dirty="0">
                        <a:latin typeface="+mj-lt"/>
                      </a:endParaRPr>
                    </a:p>
                  </a:txBody>
                  <a:tcPr/>
                </a:tc>
                <a:tc>
                  <a:txBody>
                    <a:bodyPr/>
                    <a:lstStyle/>
                    <a:p>
                      <a:pPr algn="ctr"/>
                      <a:r>
                        <a:rPr lang="en-US" sz="1800" dirty="0" smtClean="0">
                          <a:latin typeface="+mj-lt"/>
                        </a:rPr>
                        <a:t>Parietal and temporal region</a:t>
                      </a:r>
                      <a:endParaRPr lang="en-US" dirty="0">
                        <a:latin typeface="+mj-lt"/>
                      </a:endParaRPr>
                    </a:p>
                  </a:txBody>
                  <a:tcPr/>
                </a:tc>
              </a:tr>
            </a:tbl>
          </a:graphicData>
        </a:graphic>
      </p:graphicFrame>
      <p:sp>
        <p:nvSpPr>
          <p:cNvPr id="2" name="Date Placeholder 1"/>
          <p:cNvSpPr>
            <a:spLocks noGrp="1"/>
          </p:cNvSpPr>
          <p:nvPr>
            <p:ph type="dt" sz="half" idx="10"/>
          </p:nvPr>
        </p:nvSpPr>
        <p:spPr/>
        <p:txBody>
          <a:bodyPr/>
          <a:lstStyle/>
          <a:p>
            <a:fld id="{BAF6EAD3-CAC8-410C-81BE-E41F34D16C42}" type="datetime1">
              <a:rPr lang="en-US" smtClean="0"/>
              <a:t>8/26/2016</a:t>
            </a:fld>
            <a:endParaRPr lang="en-US"/>
          </a:p>
        </p:txBody>
      </p:sp>
      <p:sp>
        <p:nvSpPr>
          <p:cNvPr id="3" name="Slide Number Placeholder 2"/>
          <p:cNvSpPr>
            <a:spLocks noGrp="1"/>
          </p:cNvSpPr>
          <p:nvPr>
            <p:ph type="sldNum" sz="quarter" idx="12"/>
          </p:nvPr>
        </p:nvSpPr>
        <p:spPr/>
        <p:txBody>
          <a:bodyPr/>
          <a:lstStyle/>
          <a:p>
            <a:fld id="{C4A896C3-20CF-4D35-9358-866078B53C24}" type="slidenum">
              <a:rPr lang="en-US" smtClean="0"/>
              <a:t>6</a:t>
            </a:fld>
            <a:endParaRPr lang="en-US"/>
          </a:p>
        </p:txBody>
      </p:sp>
      <p:sp>
        <p:nvSpPr>
          <p:cNvPr id="6" name="TextBox 5"/>
          <p:cNvSpPr txBox="1"/>
          <p:nvPr/>
        </p:nvSpPr>
        <p:spPr>
          <a:xfrm>
            <a:off x="6079238" y="5942130"/>
            <a:ext cx="2225161" cy="369332"/>
          </a:xfrm>
          <a:prstGeom prst="rect">
            <a:avLst/>
          </a:prstGeom>
          <a:noFill/>
        </p:spPr>
        <p:txBody>
          <a:bodyPr wrap="none" rtlCol="0">
            <a:spAutoFit/>
          </a:bodyPr>
          <a:lstStyle/>
          <a:p>
            <a:r>
              <a:rPr lang="en-US" dirty="0" smtClean="0">
                <a:latin typeface="+mj-lt"/>
              </a:rPr>
              <a:t>Fig. 1</a:t>
            </a:r>
            <a:r>
              <a:rPr lang="en-US" dirty="0" smtClean="0">
                <a:latin typeface="+mj-lt"/>
              </a:rPr>
              <a:t>. Brain waves </a:t>
            </a:r>
            <a:r>
              <a:rPr lang="en-US" sz="1100" dirty="0" smtClean="0">
                <a:latin typeface="+mj-lt"/>
              </a:rPr>
              <a:t>[6]</a:t>
            </a:r>
            <a:endParaRPr lang="en-US" dirty="0">
              <a:latin typeface="+mj-lt"/>
            </a:endParaRPr>
          </a:p>
        </p:txBody>
      </p:sp>
      <p:pic>
        <p:nvPicPr>
          <p:cNvPr id="1026" name="Picture 2" descr="G:\ME\DP\DP33\brain-wave-states.jpg"/>
          <p:cNvPicPr>
            <a:picLocks noChangeAspect="1" noChangeArrowheads="1"/>
          </p:cNvPicPr>
          <p:nvPr/>
        </p:nvPicPr>
        <p:blipFill rotWithShape="1">
          <a:blip r:embed="rId2">
            <a:extLst>
              <a:ext uri="{28A0092B-C50C-407E-A947-70E740481C1C}">
                <a14:useLocalDpi xmlns:a14="http://schemas.microsoft.com/office/drawing/2010/main" val="0"/>
              </a:ext>
            </a:extLst>
          </a:blip>
          <a:srcRect b="14281"/>
          <a:stretch/>
        </p:blipFill>
        <p:spPr bwMode="auto">
          <a:xfrm>
            <a:off x="5562600" y="2300423"/>
            <a:ext cx="3328607" cy="34997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1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normAutofit/>
          </a:bodyPr>
          <a:lstStyle/>
          <a:p>
            <a:pPr algn="ctr"/>
            <a:r>
              <a:rPr lang="en-US" dirty="0">
                <a:solidFill>
                  <a:srgbClr val="002060"/>
                </a:solidFill>
              </a:rPr>
              <a:t>Acquisition of EEG Signal</a:t>
            </a:r>
          </a:p>
        </p:txBody>
      </p:sp>
      <p:sp>
        <p:nvSpPr>
          <p:cNvPr id="5" name="Date Placeholder 4"/>
          <p:cNvSpPr>
            <a:spLocks noGrp="1"/>
          </p:cNvSpPr>
          <p:nvPr>
            <p:ph type="dt" sz="half" idx="10"/>
          </p:nvPr>
        </p:nvSpPr>
        <p:spPr/>
        <p:txBody>
          <a:bodyPr/>
          <a:lstStyle/>
          <a:p>
            <a:fld id="{CD475E16-1211-4428-9134-1078B58773C4}" type="datetime1">
              <a:rPr lang="en-US" smtClean="0"/>
              <a:t>8/26/2016</a:t>
            </a:fld>
            <a:endParaRPr lang="en-US"/>
          </a:p>
        </p:txBody>
      </p:sp>
      <p:sp>
        <p:nvSpPr>
          <p:cNvPr id="7" name="Slide Number Placeholder 6"/>
          <p:cNvSpPr>
            <a:spLocks noGrp="1"/>
          </p:cNvSpPr>
          <p:nvPr>
            <p:ph type="sldNum" sz="quarter" idx="12"/>
          </p:nvPr>
        </p:nvSpPr>
        <p:spPr/>
        <p:txBody>
          <a:bodyPr/>
          <a:lstStyle/>
          <a:p>
            <a:fld id="{C4A896C3-20CF-4D35-9358-866078B53C24}" type="slidenum">
              <a:rPr lang="en-US" smtClean="0"/>
              <a:t>7</a:t>
            </a:fld>
            <a:endParaRPr lang="en-US"/>
          </a:p>
        </p:txBody>
      </p:sp>
    </p:spTree>
    <p:extLst>
      <p:ext uri="{BB962C8B-B14F-4D97-AF65-F5344CB8AC3E}">
        <p14:creationId xmlns:p14="http://schemas.microsoft.com/office/powerpoint/2010/main" val="346082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4115CD-308A-4BD0-A5C8-35725DF1D080}" type="datetime1">
              <a:rPr lang="en-US" smtClean="0"/>
              <a:t>8/27/2016</a:t>
            </a:fld>
            <a:endParaRPr lang="en-US"/>
          </a:p>
        </p:txBody>
      </p:sp>
      <p:sp>
        <p:nvSpPr>
          <p:cNvPr id="5" name="Slide Number Placeholder 4"/>
          <p:cNvSpPr>
            <a:spLocks noGrp="1"/>
          </p:cNvSpPr>
          <p:nvPr>
            <p:ph type="sldNum" sz="quarter" idx="12"/>
          </p:nvPr>
        </p:nvSpPr>
        <p:spPr/>
        <p:txBody>
          <a:bodyPr/>
          <a:lstStyle/>
          <a:p>
            <a:fld id="{C4A896C3-20CF-4D35-9358-866078B53C24}" type="slidenum">
              <a:rPr lang="en-US" smtClean="0"/>
              <a:t>8</a:t>
            </a:fld>
            <a:endParaRPr lang="en-US"/>
          </a:p>
        </p:txBody>
      </p:sp>
      <p:graphicFrame>
        <p:nvGraphicFramePr>
          <p:cNvPr id="7" name="Diagram 6"/>
          <p:cNvGraphicFramePr/>
          <p:nvPr>
            <p:extLst>
              <p:ext uri="{D42A27DB-BD31-4B8C-83A1-F6EECF244321}">
                <p14:modId xmlns:p14="http://schemas.microsoft.com/office/powerpoint/2010/main" val="3210964115"/>
              </p:ext>
            </p:extLst>
          </p:nvPr>
        </p:nvGraphicFramePr>
        <p:xfrm>
          <a:off x="762000" y="1066800"/>
          <a:ext cx="826519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4238545"/>
            <a:ext cx="3295650" cy="24329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085" y="5563291"/>
            <a:ext cx="1461365" cy="10956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94317" y="6333692"/>
            <a:ext cx="1371600" cy="369332"/>
          </a:xfrm>
          <a:prstGeom prst="rect">
            <a:avLst/>
          </a:prstGeom>
        </p:spPr>
        <p:txBody>
          <a:bodyPr wrap="square">
            <a:spAutoFit/>
          </a:bodyPr>
          <a:lstStyle/>
          <a:p>
            <a:r>
              <a:rPr lang="en-US" dirty="0"/>
              <a:t>Brainsense </a:t>
            </a:r>
          </a:p>
        </p:txBody>
      </p:sp>
    </p:spTree>
    <p:extLst>
      <p:ext uri="{BB962C8B-B14F-4D97-AF65-F5344CB8AC3E}">
        <p14:creationId xmlns:p14="http://schemas.microsoft.com/office/powerpoint/2010/main" val="3921200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pPr algn="ctr"/>
            <a:r>
              <a:rPr lang="en-US" dirty="0" smtClean="0">
                <a:solidFill>
                  <a:srgbClr val="002060"/>
                </a:solidFill>
              </a:rPr>
              <a:t>Literature Review</a:t>
            </a:r>
            <a:endParaRPr lang="en-US" dirty="0">
              <a:solidFill>
                <a:srgbClr val="002060"/>
              </a:solidFill>
            </a:endParaRPr>
          </a:p>
        </p:txBody>
      </p:sp>
      <p:sp>
        <p:nvSpPr>
          <p:cNvPr id="3" name="Date Placeholder 2"/>
          <p:cNvSpPr>
            <a:spLocks noGrp="1"/>
          </p:cNvSpPr>
          <p:nvPr>
            <p:ph type="dt" sz="half" idx="10"/>
          </p:nvPr>
        </p:nvSpPr>
        <p:spPr/>
        <p:txBody>
          <a:bodyPr/>
          <a:lstStyle/>
          <a:p>
            <a:fld id="{BAE7396F-F60D-4A61-ACDC-A1698F1AFFEE}" type="datetime1">
              <a:rPr lang="en-US" smtClean="0"/>
              <a:t>8/26/2016</a:t>
            </a:fld>
            <a:endParaRPr lang="en-US"/>
          </a:p>
        </p:txBody>
      </p:sp>
      <p:sp>
        <p:nvSpPr>
          <p:cNvPr id="4" name="Slide Number Placeholder 3"/>
          <p:cNvSpPr>
            <a:spLocks noGrp="1"/>
          </p:cNvSpPr>
          <p:nvPr>
            <p:ph type="sldNum" sz="quarter" idx="12"/>
          </p:nvPr>
        </p:nvSpPr>
        <p:spPr/>
        <p:txBody>
          <a:bodyPr/>
          <a:lstStyle/>
          <a:p>
            <a:fld id="{C4A896C3-20CF-4D35-9358-866078B53C24}" type="slidenum">
              <a:rPr lang="en-US" smtClean="0"/>
              <a:t>9</a:t>
            </a:fld>
            <a:endParaRPr lang="en-US"/>
          </a:p>
        </p:txBody>
      </p:sp>
    </p:spTree>
    <p:extLst>
      <p:ext uri="{BB962C8B-B14F-4D97-AF65-F5344CB8AC3E}">
        <p14:creationId xmlns:p14="http://schemas.microsoft.com/office/powerpoint/2010/main" val="93299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6334</TotalTime>
  <Words>1665</Words>
  <Application>Microsoft Office PowerPoint</Application>
  <PresentationFormat>On-screen Show (4:3)</PresentationFormat>
  <Paragraphs>350</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Aparajita</vt:lpstr>
      <vt:lpstr>Arial</vt:lpstr>
      <vt:lpstr>Calibri</vt:lpstr>
      <vt:lpstr>Cambria Math</vt:lpstr>
      <vt:lpstr>Franklin Gothic Book</vt:lpstr>
      <vt:lpstr>Shruti</vt:lpstr>
      <vt:lpstr>Times New Roman</vt:lpstr>
      <vt:lpstr>Wingdings</vt:lpstr>
      <vt:lpstr>Crop</vt:lpstr>
      <vt:lpstr>                Wireless EEG Signal Acquisition and Robo Control</vt:lpstr>
      <vt:lpstr>Outline </vt:lpstr>
      <vt:lpstr>PowerPoint Presentation</vt:lpstr>
      <vt:lpstr>          Biosignals</vt:lpstr>
      <vt:lpstr>Different Types Of Waves[3]</vt:lpstr>
      <vt:lpstr>PowerPoint Presentation</vt:lpstr>
      <vt:lpstr>Acquisition of EEG Signal</vt:lpstr>
      <vt:lpstr>PowerPoint Presentation</vt:lpstr>
      <vt:lpstr>Literature Review</vt:lpstr>
      <vt:lpstr>PowerPoint Presentation</vt:lpstr>
      <vt:lpstr>PowerPoint Presentation</vt:lpstr>
      <vt:lpstr>PowerPoint Presentation</vt:lpstr>
      <vt:lpstr>PowerPoint Presentation</vt:lpstr>
      <vt:lpstr>Block diagram</vt:lpstr>
      <vt:lpstr>Block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EEG Signal Acquisition and Robo Control</dc:title>
  <dc:creator>Rathang</dc:creator>
  <cp:lastModifiedBy>Rahul Kher</cp:lastModifiedBy>
  <cp:revision>246</cp:revision>
  <dcterms:created xsi:type="dcterms:W3CDTF">2015-12-18T08:13:14Z</dcterms:created>
  <dcterms:modified xsi:type="dcterms:W3CDTF">2016-08-27T03:13:50Z</dcterms:modified>
</cp:coreProperties>
</file>