
<file path=[Content_Types].xml><?xml version="1.0" encoding="utf-8"?>
<Types xmlns="http://schemas.openxmlformats.org/package/2006/content-types">
  <Default Extension="bin" ContentType="application/vnd.openxmlformats-officedocument.oleObject"/>
  <Default Extension="wmf" ContentType="image/x-wmf"/>
  <Default Extension="jpeg" ContentType="image/jpeg"/>
  <Default Extension="emf" ContentType="image/x-emf"/>
  <Default Extension="rels" ContentType="application/vnd.openxmlformats-package.relationships+xml"/>
  <Default Extension="xml" ContentType="application/xml"/>
  <Default Extension="vml" ContentType="application/vnd.openxmlformats-officedocument.vmlDrawing"/>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43919775" cy="21959888"/>
  <p:notesSz cx="6858000" cy="9144000"/>
  <p:defaultTextStyle>
    <a:defPPr>
      <a:defRPr lang="zh-CN"/>
    </a:defPPr>
    <a:lvl1pPr marL="0" algn="l" defTabSz="3162178" rtl="0" eaLnBrk="1" latinLnBrk="0" hangingPunct="1">
      <a:defRPr sz="6225" kern="1200">
        <a:solidFill>
          <a:schemeClr val="tx1"/>
        </a:solidFill>
        <a:latin typeface="+mn-lt"/>
        <a:ea typeface="+mn-ea"/>
        <a:cs typeface="+mn-cs"/>
      </a:defRPr>
    </a:lvl1pPr>
    <a:lvl2pPr marL="1581089" algn="l" defTabSz="3162178" rtl="0" eaLnBrk="1" latinLnBrk="0" hangingPunct="1">
      <a:defRPr sz="6225" kern="1200">
        <a:solidFill>
          <a:schemeClr val="tx1"/>
        </a:solidFill>
        <a:latin typeface="+mn-lt"/>
        <a:ea typeface="+mn-ea"/>
        <a:cs typeface="+mn-cs"/>
      </a:defRPr>
    </a:lvl2pPr>
    <a:lvl3pPr marL="3162178" algn="l" defTabSz="3162178" rtl="0" eaLnBrk="1" latinLnBrk="0" hangingPunct="1">
      <a:defRPr sz="6225" kern="1200">
        <a:solidFill>
          <a:schemeClr val="tx1"/>
        </a:solidFill>
        <a:latin typeface="+mn-lt"/>
        <a:ea typeface="+mn-ea"/>
        <a:cs typeface="+mn-cs"/>
      </a:defRPr>
    </a:lvl3pPr>
    <a:lvl4pPr marL="4743267" algn="l" defTabSz="3162178" rtl="0" eaLnBrk="1" latinLnBrk="0" hangingPunct="1">
      <a:defRPr sz="6225" kern="1200">
        <a:solidFill>
          <a:schemeClr val="tx1"/>
        </a:solidFill>
        <a:latin typeface="+mn-lt"/>
        <a:ea typeface="+mn-ea"/>
        <a:cs typeface="+mn-cs"/>
      </a:defRPr>
    </a:lvl4pPr>
    <a:lvl5pPr marL="6324356" algn="l" defTabSz="3162178" rtl="0" eaLnBrk="1" latinLnBrk="0" hangingPunct="1">
      <a:defRPr sz="6225" kern="1200">
        <a:solidFill>
          <a:schemeClr val="tx1"/>
        </a:solidFill>
        <a:latin typeface="+mn-lt"/>
        <a:ea typeface="+mn-ea"/>
        <a:cs typeface="+mn-cs"/>
      </a:defRPr>
    </a:lvl5pPr>
    <a:lvl6pPr marL="7905445" algn="l" defTabSz="3162178" rtl="0" eaLnBrk="1" latinLnBrk="0" hangingPunct="1">
      <a:defRPr sz="6225" kern="1200">
        <a:solidFill>
          <a:schemeClr val="tx1"/>
        </a:solidFill>
        <a:latin typeface="+mn-lt"/>
        <a:ea typeface="+mn-ea"/>
        <a:cs typeface="+mn-cs"/>
      </a:defRPr>
    </a:lvl6pPr>
    <a:lvl7pPr marL="9486534" algn="l" defTabSz="3162178" rtl="0" eaLnBrk="1" latinLnBrk="0" hangingPunct="1">
      <a:defRPr sz="6225" kern="1200">
        <a:solidFill>
          <a:schemeClr val="tx1"/>
        </a:solidFill>
        <a:latin typeface="+mn-lt"/>
        <a:ea typeface="+mn-ea"/>
        <a:cs typeface="+mn-cs"/>
      </a:defRPr>
    </a:lvl7pPr>
    <a:lvl8pPr marL="11067623" algn="l" defTabSz="3162178" rtl="0" eaLnBrk="1" latinLnBrk="0" hangingPunct="1">
      <a:defRPr sz="6225" kern="1200">
        <a:solidFill>
          <a:schemeClr val="tx1"/>
        </a:solidFill>
        <a:latin typeface="+mn-lt"/>
        <a:ea typeface="+mn-ea"/>
        <a:cs typeface="+mn-cs"/>
      </a:defRPr>
    </a:lvl8pPr>
    <a:lvl9pPr marL="12648712" algn="l" defTabSz="3162178" rtl="0" eaLnBrk="1" latinLnBrk="0" hangingPunct="1">
      <a:defRPr sz="6225"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3080" autoAdjust="0"/>
  </p:normalViewPr>
  <p:slideViewPr>
    <p:cSldViewPr snapToGrid="0">
      <p:cViewPr>
        <p:scale>
          <a:sx n="25" d="100"/>
          <a:sy n="25" d="100"/>
        </p:scale>
        <p:origin x="1254" y="61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B11D244-FA51-4F2E-B268-9AAFDCBCBD97}" type="datetimeFigureOut">
              <a:rPr lang="zh-CN" altLang="en-US" smtClean="0"/>
              <a:t>2017/2/24</a:t>
            </a:fld>
            <a:endParaRPr lang="zh-CN" altLang="en-US"/>
          </a:p>
        </p:txBody>
      </p:sp>
      <p:sp>
        <p:nvSpPr>
          <p:cNvPr id="4" name="幻灯片图像占位符 3"/>
          <p:cNvSpPr>
            <a:spLocks noGrp="1" noRot="1" noChangeAspect="1"/>
          </p:cNvSpPr>
          <p:nvPr>
            <p:ph type="sldImg" idx="2"/>
          </p:nvPr>
        </p:nvSpPr>
        <p:spPr>
          <a:xfrm>
            <a:off x="342900" y="1143000"/>
            <a:ext cx="61722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F1BB127-7F19-4C8D-B826-1A64D1E33D2E}" type="slidenum">
              <a:rPr lang="zh-CN" altLang="en-US" smtClean="0"/>
              <a:t>‹#›</a:t>
            </a:fld>
            <a:endParaRPr lang="zh-CN" altLang="en-US"/>
          </a:p>
        </p:txBody>
      </p:sp>
    </p:spTree>
    <p:extLst>
      <p:ext uri="{BB962C8B-B14F-4D97-AF65-F5344CB8AC3E}">
        <p14:creationId xmlns:p14="http://schemas.microsoft.com/office/powerpoint/2010/main" val="21523794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8F1BB127-7F19-4C8D-B826-1A64D1E33D2E}" type="slidenum">
              <a:rPr lang="zh-CN" altLang="en-US" smtClean="0"/>
              <a:t>1</a:t>
            </a:fld>
            <a:endParaRPr lang="zh-CN" altLang="en-US"/>
          </a:p>
        </p:txBody>
      </p:sp>
    </p:spTree>
    <p:extLst>
      <p:ext uri="{BB962C8B-B14F-4D97-AF65-F5344CB8AC3E}">
        <p14:creationId xmlns:p14="http://schemas.microsoft.com/office/powerpoint/2010/main" val="291199648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5489972" y="3593900"/>
            <a:ext cx="32939831" cy="7645294"/>
          </a:xfrm>
        </p:spPr>
        <p:txBody>
          <a:bodyPr anchor="b"/>
          <a:lstStyle>
            <a:lvl1pPr algn="ctr">
              <a:defRPr sz="19213"/>
            </a:lvl1p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5489972" y="11534026"/>
            <a:ext cx="32939831" cy="5301888"/>
          </a:xfrm>
        </p:spPr>
        <p:txBody>
          <a:bodyPr/>
          <a:lstStyle>
            <a:lvl1pPr marL="0" indent="0" algn="ctr">
              <a:buNone/>
              <a:defRPr sz="7685"/>
            </a:lvl1pPr>
            <a:lvl2pPr marL="1464000" indent="0" algn="ctr">
              <a:buNone/>
              <a:defRPr sz="6404"/>
            </a:lvl2pPr>
            <a:lvl3pPr marL="2928000" indent="0" algn="ctr">
              <a:buNone/>
              <a:defRPr sz="5764"/>
            </a:lvl3pPr>
            <a:lvl4pPr marL="4392000" indent="0" algn="ctr">
              <a:buNone/>
              <a:defRPr sz="5123"/>
            </a:lvl4pPr>
            <a:lvl5pPr marL="5856000" indent="0" algn="ctr">
              <a:buNone/>
              <a:defRPr sz="5123"/>
            </a:lvl5pPr>
            <a:lvl6pPr marL="7320001" indent="0" algn="ctr">
              <a:buNone/>
              <a:defRPr sz="5123"/>
            </a:lvl6pPr>
            <a:lvl7pPr marL="8784001" indent="0" algn="ctr">
              <a:buNone/>
              <a:defRPr sz="5123"/>
            </a:lvl7pPr>
            <a:lvl8pPr marL="10248001" indent="0" algn="ctr">
              <a:buNone/>
              <a:defRPr sz="5123"/>
            </a:lvl8pPr>
            <a:lvl9pPr marL="11712001" indent="0" algn="ctr">
              <a:buNone/>
              <a:defRPr sz="5123"/>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fld id="{2FAA562B-B44B-49A7-82D1-C1FA99040C67}" type="datetimeFigureOut">
              <a:rPr lang="zh-CN" altLang="en-US" smtClean="0"/>
              <a:t>2017/2/24</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FF70B4C2-662C-43D7-83EA-A1D399BC5460}" type="slidenum">
              <a:rPr lang="zh-CN" altLang="en-US" smtClean="0"/>
              <a:t>‹#›</a:t>
            </a:fld>
            <a:endParaRPr lang="zh-CN" altLang="en-US"/>
          </a:p>
        </p:txBody>
      </p:sp>
    </p:spTree>
    <p:extLst>
      <p:ext uri="{BB962C8B-B14F-4D97-AF65-F5344CB8AC3E}">
        <p14:creationId xmlns:p14="http://schemas.microsoft.com/office/powerpoint/2010/main" val="1862967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2FAA562B-B44B-49A7-82D1-C1FA99040C67}" type="datetimeFigureOut">
              <a:rPr lang="zh-CN" altLang="en-US" smtClean="0"/>
              <a:t>2017/2/24</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FF70B4C2-662C-43D7-83EA-A1D399BC5460}" type="slidenum">
              <a:rPr lang="zh-CN" altLang="en-US" smtClean="0"/>
              <a:t>‹#›</a:t>
            </a:fld>
            <a:endParaRPr lang="zh-CN" altLang="en-US"/>
          </a:p>
        </p:txBody>
      </p:sp>
    </p:spTree>
    <p:extLst>
      <p:ext uri="{BB962C8B-B14F-4D97-AF65-F5344CB8AC3E}">
        <p14:creationId xmlns:p14="http://schemas.microsoft.com/office/powerpoint/2010/main" val="7092987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113224955" y="3741316"/>
            <a:ext cx="34112167" cy="59591614"/>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10877007" y="3741316"/>
            <a:ext cx="101798949" cy="59591614"/>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2FAA562B-B44B-49A7-82D1-C1FA99040C67}" type="datetimeFigureOut">
              <a:rPr lang="zh-CN" altLang="en-US" smtClean="0"/>
              <a:t>2017/2/24</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FF70B4C2-662C-43D7-83EA-A1D399BC5460}" type="slidenum">
              <a:rPr lang="zh-CN" altLang="en-US" smtClean="0"/>
              <a:t>‹#›</a:t>
            </a:fld>
            <a:endParaRPr lang="zh-CN" altLang="en-US"/>
          </a:p>
        </p:txBody>
      </p:sp>
    </p:spTree>
    <p:extLst>
      <p:ext uri="{BB962C8B-B14F-4D97-AF65-F5344CB8AC3E}">
        <p14:creationId xmlns:p14="http://schemas.microsoft.com/office/powerpoint/2010/main" val="8943483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2FAA562B-B44B-49A7-82D1-C1FA99040C67}" type="datetimeFigureOut">
              <a:rPr lang="zh-CN" altLang="en-US" smtClean="0"/>
              <a:t>2017/2/24</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FF70B4C2-662C-43D7-83EA-A1D399BC5460}" type="slidenum">
              <a:rPr lang="zh-CN" altLang="en-US" smtClean="0"/>
              <a:t>‹#›</a:t>
            </a:fld>
            <a:endParaRPr lang="zh-CN" altLang="en-US"/>
          </a:p>
        </p:txBody>
      </p:sp>
    </p:spTree>
    <p:extLst>
      <p:ext uri="{BB962C8B-B14F-4D97-AF65-F5344CB8AC3E}">
        <p14:creationId xmlns:p14="http://schemas.microsoft.com/office/powerpoint/2010/main" val="26482874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2996610" y="5474725"/>
            <a:ext cx="37880806" cy="9134702"/>
          </a:xfrm>
        </p:spPr>
        <p:txBody>
          <a:bodyPr anchor="b"/>
          <a:lstStyle>
            <a:lvl1pPr>
              <a:defRPr sz="19213"/>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2996610" y="14695845"/>
            <a:ext cx="37880806" cy="4803724"/>
          </a:xfrm>
        </p:spPr>
        <p:txBody>
          <a:bodyPr/>
          <a:lstStyle>
            <a:lvl1pPr marL="0" indent="0">
              <a:buNone/>
              <a:defRPr sz="7685">
                <a:solidFill>
                  <a:schemeClr val="tx1">
                    <a:tint val="75000"/>
                  </a:schemeClr>
                </a:solidFill>
              </a:defRPr>
            </a:lvl1pPr>
            <a:lvl2pPr marL="1464000" indent="0">
              <a:buNone/>
              <a:defRPr sz="6404">
                <a:solidFill>
                  <a:schemeClr val="tx1">
                    <a:tint val="75000"/>
                  </a:schemeClr>
                </a:solidFill>
              </a:defRPr>
            </a:lvl2pPr>
            <a:lvl3pPr marL="2928000" indent="0">
              <a:buNone/>
              <a:defRPr sz="5764">
                <a:solidFill>
                  <a:schemeClr val="tx1">
                    <a:tint val="75000"/>
                  </a:schemeClr>
                </a:solidFill>
              </a:defRPr>
            </a:lvl3pPr>
            <a:lvl4pPr marL="4392000" indent="0">
              <a:buNone/>
              <a:defRPr sz="5123">
                <a:solidFill>
                  <a:schemeClr val="tx1">
                    <a:tint val="75000"/>
                  </a:schemeClr>
                </a:solidFill>
              </a:defRPr>
            </a:lvl4pPr>
            <a:lvl5pPr marL="5856000" indent="0">
              <a:buNone/>
              <a:defRPr sz="5123">
                <a:solidFill>
                  <a:schemeClr val="tx1">
                    <a:tint val="75000"/>
                  </a:schemeClr>
                </a:solidFill>
              </a:defRPr>
            </a:lvl5pPr>
            <a:lvl6pPr marL="7320001" indent="0">
              <a:buNone/>
              <a:defRPr sz="5123">
                <a:solidFill>
                  <a:schemeClr val="tx1">
                    <a:tint val="75000"/>
                  </a:schemeClr>
                </a:solidFill>
              </a:defRPr>
            </a:lvl6pPr>
            <a:lvl7pPr marL="8784001" indent="0">
              <a:buNone/>
              <a:defRPr sz="5123">
                <a:solidFill>
                  <a:schemeClr val="tx1">
                    <a:tint val="75000"/>
                  </a:schemeClr>
                </a:solidFill>
              </a:defRPr>
            </a:lvl7pPr>
            <a:lvl8pPr marL="10248001" indent="0">
              <a:buNone/>
              <a:defRPr sz="5123">
                <a:solidFill>
                  <a:schemeClr val="tx1">
                    <a:tint val="75000"/>
                  </a:schemeClr>
                </a:solidFill>
              </a:defRPr>
            </a:lvl8pPr>
            <a:lvl9pPr marL="11712001" indent="0">
              <a:buNone/>
              <a:defRPr sz="5123">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p>
            <a:fld id="{2FAA562B-B44B-49A7-82D1-C1FA99040C67}" type="datetimeFigureOut">
              <a:rPr lang="zh-CN" altLang="en-US" smtClean="0"/>
              <a:t>2017/2/24</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FF70B4C2-662C-43D7-83EA-A1D399BC5460}" type="slidenum">
              <a:rPr lang="zh-CN" altLang="en-US" smtClean="0"/>
              <a:t>‹#›</a:t>
            </a:fld>
            <a:endParaRPr lang="zh-CN" altLang="en-US"/>
          </a:p>
        </p:txBody>
      </p:sp>
    </p:spTree>
    <p:extLst>
      <p:ext uri="{BB962C8B-B14F-4D97-AF65-F5344CB8AC3E}">
        <p14:creationId xmlns:p14="http://schemas.microsoft.com/office/powerpoint/2010/main" val="33285791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10877009" y="18716738"/>
            <a:ext cx="67955560" cy="44616191"/>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79381564" y="18716738"/>
            <a:ext cx="67955556" cy="44616191"/>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2FAA562B-B44B-49A7-82D1-C1FA99040C67}" type="datetimeFigureOut">
              <a:rPr lang="zh-CN" altLang="en-US" smtClean="0"/>
              <a:t>2017/2/24</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FF70B4C2-662C-43D7-83EA-A1D399BC5460}" type="slidenum">
              <a:rPr lang="zh-CN" altLang="en-US" smtClean="0"/>
              <a:t>‹#›</a:t>
            </a:fld>
            <a:endParaRPr lang="zh-CN" altLang="en-US"/>
          </a:p>
        </p:txBody>
      </p:sp>
    </p:spTree>
    <p:extLst>
      <p:ext uri="{BB962C8B-B14F-4D97-AF65-F5344CB8AC3E}">
        <p14:creationId xmlns:p14="http://schemas.microsoft.com/office/powerpoint/2010/main" val="34401028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3025205" y="1169162"/>
            <a:ext cx="37880806" cy="4244563"/>
          </a:xfrm>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3025207" y="5383224"/>
            <a:ext cx="18580122" cy="2638235"/>
          </a:xfrm>
        </p:spPr>
        <p:txBody>
          <a:bodyPr anchor="b"/>
          <a:lstStyle>
            <a:lvl1pPr marL="0" indent="0">
              <a:buNone/>
              <a:defRPr sz="7685" b="1"/>
            </a:lvl1pPr>
            <a:lvl2pPr marL="1464000" indent="0">
              <a:buNone/>
              <a:defRPr sz="6404" b="1"/>
            </a:lvl2pPr>
            <a:lvl3pPr marL="2928000" indent="0">
              <a:buNone/>
              <a:defRPr sz="5764" b="1"/>
            </a:lvl3pPr>
            <a:lvl4pPr marL="4392000" indent="0">
              <a:buNone/>
              <a:defRPr sz="5123" b="1"/>
            </a:lvl4pPr>
            <a:lvl5pPr marL="5856000" indent="0">
              <a:buNone/>
              <a:defRPr sz="5123" b="1"/>
            </a:lvl5pPr>
            <a:lvl6pPr marL="7320001" indent="0">
              <a:buNone/>
              <a:defRPr sz="5123" b="1"/>
            </a:lvl6pPr>
            <a:lvl7pPr marL="8784001" indent="0">
              <a:buNone/>
              <a:defRPr sz="5123" b="1"/>
            </a:lvl7pPr>
            <a:lvl8pPr marL="10248001" indent="0">
              <a:buNone/>
              <a:defRPr sz="5123" b="1"/>
            </a:lvl8pPr>
            <a:lvl9pPr marL="11712001" indent="0">
              <a:buNone/>
              <a:defRPr sz="5123" b="1"/>
            </a:lvl9pPr>
          </a:lstStyle>
          <a:p>
            <a:pPr lvl="0"/>
            <a:r>
              <a:rPr lang="zh-CN" altLang="en-US" smtClean="0"/>
              <a:t>单击此处编辑母版文本样式</a:t>
            </a:r>
          </a:p>
        </p:txBody>
      </p:sp>
      <p:sp>
        <p:nvSpPr>
          <p:cNvPr id="4" name="内容占位符 3"/>
          <p:cNvSpPr>
            <a:spLocks noGrp="1"/>
          </p:cNvSpPr>
          <p:nvPr>
            <p:ph sz="half" idx="2"/>
          </p:nvPr>
        </p:nvSpPr>
        <p:spPr>
          <a:xfrm>
            <a:off x="3025207" y="8021459"/>
            <a:ext cx="18580122" cy="1179835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22234386" y="5383224"/>
            <a:ext cx="18671625" cy="2638235"/>
          </a:xfrm>
        </p:spPr>
        <p:txBody>
          <a:bodyPr anchor="b"/>
          <a:lstStyle>
            <a:lvl1pPr marL="0" indent="0">
              <a:buNone/>
              <a:defRPr sz="7685" b="1"/>
            </a:lvl1pPr>
            <a:lvl2pPr marL="1464000" indent="0">
              <a:buNone/>
              <a:defRPr sz="6404" b="1"/>
            </a:lvl2pPr>
            <a:lvl3pPr marL="2928000" indent="0">
              <a:buNone/>
              <a:defRPr sz="5764" b="1"/>
            </a:lvl3pPr>
            <a:lvl4pPr marL="4392000" indent="0">
              <a:buNone/>
              <a:defRPr sz="5123" b="1"/>
            </a:lvl4pPr>
            <a:lvl5pPr marL="5856000" indent="0">
              <a:buNone/>
              <a:defRPr sz="5123" b="1"/>
            </a:lvl5pPr>
            <a:lvl6pPr marL="7320001" indent="0">
              <a:buNone/>
              <a:defRPr sz="5123" b="1"/>
            </a:lvl6pPr>
            <a:lvl7pPr marL="8784001" indent="0">
              <a:buNone/>
              <a:defRPr sz="5123" b="1"/>
            </a:lvl7pPr>
            <a:lvl8pPr marL="10248001" indent="0">
              <a:buNone/>
              <a:defRPr sz="5123" b="1"/>
            </a:lvl8pPr>
            <a:lvl9pPr marL="11712001" indent="0">
              <a:buNone/>
              <a:defRPr sz="5123" b="1"/>
            </a:lvl9pPr>
          </a:lstStyle>
          <a:p>
            <a:pPr lvl="0"/>
            <a:r>
              <a:rPr lang="zh-CN" altLang="en-US" smtClean="0"/>
              <a:t>单击此处编辑母版文本样式</a:t>
            </a:r>
          </a:p>
        </p:txBody>
      </p:sp>
      <p:sp>
        <p:nvSpPr>
          <p:cNvPr id="6" name="内容占位符 5"/>
          <p:cNvSpPr>
            <a:spLocks noGrp="1"/>
          </p:cNvSpPr>
          <p:nvPr>
            <p:ph sz="quarter" idx="4"/>
          </p:nvPr>
        </p:nvSpPr>
        <p:spPr>
          <a:xfrm>
            <a:off x="22234386" y="8021459"/>
            <a:ext cx="18671625" cy="1179835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2FAA562B-B44B-49A7-82D1-C1FA99040C67}" type="datetimeFigureOut">
              <a:rPr lang="zh-CN" altLang="en-US" smtClean="0"/>
              <a:t>2017/2/24</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FF70B4C2-662C-43D7-83EA-A1D399BC5460}" type="slidenum">
              <a:rPr lang="zh-CN" altLang="en-US" smtClean="0"/>
              <a:t>‹#›</a:t>
            </a:fld>
            <a:endParaRPr lang="zh-CN" altLang="en-US"/>
          </a:p>
        </p:txBody>
      </p:sp>
    </p:spTree>
    <p:extLst>
      <p:ext uri="{BB962C8B-B14F-4D97-AF65-F5344CB8AC3E}">
        <p14:creationId xmlns:p14="http://schemas.microsoft.com/office/powerpoint/2010/main" val="33920672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2FAA562B-B44B-49A7-82D1-C1FA99040C67}" type="datetimeFigureOut">
              <a:rPr lang="zh-CN" altLang="en-US" smtClean="0"/>
              <a:t>2017/2/24</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FF70B4C2-662C-43D7-83EA-A1D399BC5460}" type="slidenum">
              <a:rPr lang="zh-CN" altLang="en-US" smtClean="0"/>
              <a:t>‹#›</a:t>
            </a:fld>
            <a:endParaRPr lang="zh-CN" altLang="en-US"/>
          </a:p>
        </p:txBody>
      </p:sp>
    </p:spTree>
    <p:extLst>
      <p:ext uri="{BB962C8B-B14F-4D97-AF65-F5344CB8AC3E}">
        <p14:creationId xmlns:p14="http://schemas.microsoft.com/office/powerpoint/2010/main" val="37468974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2FAA562B-B44B-49A7-82D1-C1FA99040C67}" type="datetimeFigureOut">
              <a:rPr lang="zh-CN" altLang="en-US" smtClean="0"/>
              <a:t>2017/2/24</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FF70B4C2-662C-43D7-83EA-A1D399BC5460}" type="slidenum">
              <a:rPr lang="zh-CN" altLang="en-US" smtClean="0"/>
              <a:t>‹#›</a:t>
            </a:fld>
            <a:endParaRPr lang="zh-CN" altLang="en-US"/>
          </a:p>
        </p:txBody>
      </p:sp>
    </p:spTree>
    <p:extLst>
      <p:ext uri="{BB962C8B-B14F-4D97-AF65-F5344CB8AC3E}">
        <p14:creationId xmlns:p14="http://schemas.microsoft.com/office/powerpoint/2010/main" val="18150469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3025207" y="1463992"/>
            <a:ext cx="14165269" cy="5123974"/>
          </a:xfrm>
        </p:spPr>
        <p:txBody>
          <a:bodyPr anchor="b"/>
          <a:lstStyle>
            <a:lvl1pPr>
              <a:defRPr sz="10247"/>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18671625" y="3161819"/>
            <a:ext cx="22234386" cy="15605754"/>
          </a:xfrm>
        </p:spPr>
        <p:txBody>
          <a:bodyPr/>
          <a:lstStyle>
            <a:lvl1pPr>
              <a:defRPr sz="10247"/>
            </a:lvl1pPr>
            <a:lvl2pPr>
              <a:defRPr sz="8966"/>
            </a:lvl2pPr>
            <a:lvl3pPr>
              <a:defRPr sz="7685"/>
            </a:lvl3pPr>
            <a:lvl4pPr>
              <a:defRPr sz="6404"/>
            </a:lvl4pPr>
            <a:lvl5pPr>
              <a:defRPr sz="6404"/>
            </a:lvl5pPr>
            <a:lvl6pPr>
              <a:defRPr sz="6404"/>
            </a:lvl6pPr>
            <a:lvl7pPr>
              <a:defRPr sz="6404"/>
            </a:lvl7pPr>
            <a:lvl8pPr>
              <a:defRPr sz="6404"/>
            </a:lvl8pPr>
            <a:lvl9pPr>
              <a:defRPr sz="6404"/>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3025207" y="6587966"/>
            <a:ext cx="14165269" cy="12205023"/>
          </a:xfrm>
        </p:spPr>
        <p:txBody>
          <a:bodyPr/>
          <a:lstStyle>
            <a:lvl1pPr marL="0" indent="0">
              <a:buNone/>
              <a:defRPr sz="5123"/>
            </a:lvl1pPr>
            <a:lvl2pPr marL="1464000" indent="0">
              <a:buNone/>
              <a:defRPr sz="4483"/>
            </a:lvl2pPr>
            <a:lvl3pPr marL="2928000" indent="0">
              <a:buNone/>
              <a:defRPr sz="3843"/>
            </a:lvl3pPr>
            <a:lvl4pPr marL="4392000" indent="0">
              <a:buNone/>
              <a:defRPr sz="3202"/>
            </a:lvl4pPr>
            <a:lvl5pPr marL="5856000" indent="0">
              <a:buNone/>
              <a:defRPr sz="3202"/>
            </a:lvl5pPr>
            <a:lvl6pPr marL="7320001" indent="0">
              <a:buNone/>
              <a:defRPr sz="3202"/>
            </a:lvl6pPr>
            <a:lvl7pPr marL="8784001" indent="0">
              <a:buNone/>
              <a:defRPr sz="3202"/>
            </a:lvl7pPr>
            <a:lvl8pPr marL="10248001" indent="0">
              <a:buNone/>
              <a:defRPr sz="3202"/>
            </a:lvl8pPr>
            <a:lvl9pPr marL="11712001" indent="0">
              <a:buNone/>
              <a:defRPr sz="3202"/>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2FAA562B-B44B-49A7-82D1-C1FA99040C67}" type="datetimeFigureOut">
              <a:rPr lang="zh-CN" altLang="en-US" smtClean="0"/>
              <a:t>2017/2/24</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FF70B4C2-662C-43D7-83EA-A1D399BC5460}" type="slidenum">
              <a:rPr lang="zh-CN" altLang="en-US" smtClean="0"/>
              <a:t>‹#›</a:t>
            </a:fld>
            <a:endParaRPr lang="zh-CN" altLang="en-US"/>
          </a:p>
        </p:txBody>
      </p:sp>
    </p:spTree>
    <p:extLst>
      <p:ext uri="{BB962C8B-B14F-4D97-AF65-F5344CB8AC3E}">
        <p14:creationId xmlns:p14="http://schemas.microsoft.com/office/powerpoint/2010/main" val="3616025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3025207" y="1463992"/>
            <a:ext cx="14165269" cy="5123974"/>
          </a:xfrm>
        </p:spPr>
        <p:txBody>
          <a:bodyPr anchor="b"/>
          <a:lstStyle>
            <a:lvl1pPr>
              <a:defRPr sz="10247"/>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18671625" y="3161819"/>
            <a:ext cx="22234386" cy="15605754"/>
          </a:xfrm>
        </p:spPr>
        <p:txBody>
          <a:bodyPr/>
          <a:lstStyle>
            <a:lvl1pPr marL="0" indent="0">
              <a:buNone/>
              <a:defRPr sz="10247"/>
            </a:lvl1pPr>
            <a:lvl2pPr marL="1464000" indent="0">
              <a:buNone/>
              <a:defRPr sz="8966"/>
            </a:lvl2pPr>
            <a:lvl3pPr marL="2928000" indent="0">
              <a:buNone/>
              <a:defRPr sz="7685"/>
            </a:lvl3pPr>
            <a:lvl4pPr marL="4392000" indent="0">
              <a:buNone/>
              <a:defRPr sz="6404"/>
            </a:lvl4pPr>
            <a:lvl5pPr marL="5856000" indent="0">
              <a:buNone/>
              <a:defRPr sz="6404"/>
            </a:lvl5pPr>
            <a:lvl6pPr marL="7320001" indent="0">
              <a:buNone/>
              <a:defRPr sz="6404"/>
            </a:lvl6pPr>
            <a:lvl7pPr marL="8784001" indent="0">
              <a:buNone/>
              <a:defRPr sz="6404"/>
            </a:lvl7pPr>
            <a:lvl8pPr marL="10248001" indent="0">
              <a:buNone/>
              <a:defRPr sz="6404"/>
            </a:lvl8pPr>
            <a:lvl9pPr marL="11712001" indent="0">
              <a:buNone/>
              <a:defRPr sz="6404"/>
            </a:lvl9pPr>
          </a:lstStyle>
          <a:p>
            <a:endParaRPr lang="zh-CN" altLang="en-US"/>
          </a:p>
        </p:txBody>
      </p:sp>
      <p:sp>
        <p:nvSpPr>
          <p:cNvPr id="4" name="文本占位符 3"/>
          <p:cNvSpPr>
            <a:spLocks noGrp="1"/>
          </p:cNvSpPr>
          <p:nvPr>
            <p:ph type="body" sz="half" idx="2"/>
          </p:nvPr>
        </p:nvSpPr>
        <p:spPr>
          <a:xfrm>
            <a:off x="3025207" y="6587966"/>
            <a:ext cx="14165269" cy="12205023"/>
          </a:xfrm>
        </p:spPr>
        <p:txBody>
          <a:bodyPr/>
          <a:lstStyle>
            <a:lvl1pPr marL="0" indent="0">
              <a:buNone/>
              <a:defRPr sz="5123"/>
            </a:lvl1pPr>
            <a:lvl2pPr marL="1464000" indent="0">
              <a:buNone/>
              <a:defRPr sz="4483"/>
            </a:lvl2pPr>
            <a:lvl3pPr marL="2928000" indent="0">
              <a:buNone/>
              <a:defRPr sz="3843"/>
            </a:lvl3pPr>
            <a:lvl4pPr marL="4392000" indent="0">
              <a:buNone/>
              <a:defRPr sz="3202"/>
            </a:lvl4pPr>
            <a:lvl5pPr marL="5856000" indent="0">
              <a:buNone/>
              <a:defRPr sz="3202"/>
            </a:lvl5pPr>
            <a:lvl6pPr marL="7320001" indent="0">
              <a:buNone/>
              <a:defRPr sz="3202"/>
            </a:lvl6pPr>
            <a:lvl7pPr marL="8784001" indent="0">
              <a:buNone/>
              <a:defRPr sz="3202"/>
            </a:lvl7pPr>
            <a:lvl8pPr marL="10248001" indent="0">
              <a:buNone/>
              <a:defRPr sz="3202"/>
            </a:lvl8pPr>
            <a:lvl9pPr marL="11712001" indent="0">
              <a:buNone/>
              <a:defRPr sz="3202"/>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2FAA562B-B44B-49A7-82D1-C1FA99040C67}" type="datetimeFigureOut">
              <a:rPr lang="zh-CN" altLang="en-US" smtClean="0"/>
              <a:t>2017/2/24</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FF70B4C2-662C-43D7-83EA-A1D399BC5460}" type="slidenum">
              <a:rPr lang="zh-CN" altLang="en-US" smtClean="0"/>
              <a:t>‹#›</a:t>
            </a:fld>
            <a:endParaRPr lang="zh-CN" altLang="en-US"/>
          </a:p>
        </p:txBody>
      </p:sp>
    </p:spTree>
    <p:extLst>
      <p:ext uri="{BB962C8B-B14F-4D97-AF65-F5344CB8AC3E}">
        <p14:creationId xmlns:p14="http://schemas.microsoft.com/office/powerpoint/2010/main" val="20419620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3019485" y="1169162"/>
            <a:ext cx="37880806" cy="4244563"/>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3019485" y="5845804"/>
            <a:ext cx="37880806" cy="13933347"/>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2"/>
          </p:nvPr>
        </p:nvSpPr>
        <p:spPr>
          <a:xfrm>
            <a:off x="3019485" y="20353564"/>
            <a:ext cx="9881949" cy="1169161"/>
          </a:xfrm>
          <a:prstGeom prst="rect">
            <a:avLst/>
          </a:prstGeom>
        </p:spPr>
        <p:txBody>
          <a:bodyPr vert="horz" lIns="91440" tIns="45720" rIns="91440" bIns="45720" rtlCol="0" anchor="ctr"/>
          <a:lstStyle>
            <a:lvl1pPr algn="l">
              <a:defRPr sz="3843">
                <a:solidFill>
                  <a:schemeClr val="tx1">
                    <a:tint val="75000"/>
                  </a:schemeClr>
                </a:solidFill>
              </a:defRPr>
            </a:lvl1pPr>
          </a:lstStyle>
          <a:p>
            <a:fld id="{2FAA562B-B44B-49A7-82D1-C1FA99040C67}" type="datetimeFigureOut">
              <a:rPr lang="zh-CN" altLang="en-US" smtClean="0"/>
              <a:t>2017/2/24</a:t>
            </a:fld>
            <a:endParaRPr lang="zh-CN" altLang="en-US"/>
          </a:p>
        </p:txBody>
      </p:sp>
      <p:sp>
        <p:nvSpPr>
          <p:cNvPr id="5" name="页脚占位符 4"/>
          <p:cNvSpPr>
            <a:spLocks noGrp="1"/>
          </p:cNvSpPr>
          <p:nvPr>
            <p:ph type="ftr" sz="quarter" idx="3"/>
          </p:nvPr>
        </p:nvSpPr>
        <p:spPr>
          <a:xfrm>
            <a:off x="14548426" y="20353564"/>
            <a:ext cx="14822924" cy="1169161"/>
          </a:xfrm>
          <a:prstGeom prst="rect">
            <a:avLst/>
          </a:prstGeom>
        </p:spPr>
        <p:txBody>
          <a:bodyPr vert="horz" lIns="91440" tIns="45720" rIns="91440" bIns="45720" rtlCol="0" anchor="ctr"/>
          <a:lstStyle>
            <a:lvl1pPr algn="ctr">
              <a:defRPr sz="3843">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31018341" y="20353564"/>
            <a:ext cx="9881949" cy="1169161"/>
          </a:xfrm>
          <a:prstGeom prst="rect">
            <a:avLst/>
          </a:prstGeom>
        </p:spPr>
        <p:txBody>
          <a:bodyPr vert="horz" lIns="91440" tIns="45720" rIns="91440" bIns="45720" rtlCol="0" anchor="ctr"/>
          <a:lstStyle>
            <a:lvl1pPr algn="r">
              <a:defRPr sz="3843">
                <a:solidFill>
                  <a:schemeClr val="tx1">
                    <a:tint val="75000"/>
                  </a:schemeClr>
                </a:solidFill>
              </a:defRPr>
            </a:lvl1pPr>
          </a:lstStyle>
          <a:p>
            <a:fld id="{FF70B4C2-662C-43D7-83EA-A1D399BC5460}" type="slidenum">
              <a:rPr lang="zh-CN" altLang="en-US" smtClean="0"/>
              <a:t>‹#›</a:t>
            </a:fld>
            <a:endParaRPr lang="zh-CN" altLang="en-US"/>
          </a:p>
        </p:txBody>
      </p:sp>
    </p:spTree>
    <p:extLst>
      <p:ext uri="{BB962C8B-B14F-4D97-AF65-F5344CB8AC3E}">
        <p14:creationId xmlns:p14="http://schemas.microsoft.com/office/powerpoint/2010/main" val="402077965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2928000" rtl="0" eaLnBrk="1" latinLnBrk="0" hangingPunct="1">
        <a:lnSpc>
          <a:spcPct val="90000"/>
        </a:lnSpc>
        <a:spcBef>
          <a:spcPct val="0"/>
        </a:spcBef>
        <a:buNone/>
        <a:defRPr sz="14089" kern="1200">
          <a:solidFill>
            <a:schemeClr val="tx1"/>
          </a:solidFill>
          <a:latin typeface="+mj-lt"/>
          <a:ea typeface="+mj-ea"/>
          <a:cs typeface="+mj-cs"/>
        </a:defRPr>
      </a:lvl1pPr>
    </p:titleStyle>
    <p:bodyStyle>
      <a:lvl1pPr marL="732000" indent="-732000" algn="l" defTabSz="2928000" rtl="0" eaLnBrk="1" latinLnBrk="0" hangingPunct="1">
        <a:lnSpc>
          <a:spcPct val="90000"/>
        </a:lnSpc>
        <a:spcBef>
          <a:spcPts val="3202"/>
        </a:spcBef>
        <a:buFont typeface="Arial" panose="020B0604020202020204" pitchFamily="34" charset="0"/>
        <a:buChar char="•"/>
        <a:defRPr sz="8966" kern="1200">
          <a:solidFill>
            <a:schemeClr val="tx1"/>
          </a:solidFill>
          <a:latin typeface="+mn-lt"/>
          <a:ea typeface="+mn-ea"/>
          <a:cs typeface="+mn-cs"/>
        </a:defRPr>
      </a:lvl1pPr>
      <a:lvl2pPr marL="2196000" indent="-732000" algn="l" defTabSz="2928000" rtl="0" eaLnBrk="1" latinLnBrk="0" hangingPunct="1">
        <a:lnSpc>
          <a:spcPct val="90000"/>
        </a:lnSpc>
        <a:spcBef>
          <a:spcPts val="1601"/>
        </a:spcBef>
        <a:buFont typeface="Arial" panose="020B0604020202020204" pitchFamily="34" charset="0"/>
        <a:buChar char="•"/>
        <a:defRPr sz="7685" kern="1200">
          <a:solidFill>
            <a:schemeClr val="tx1"/>
          </a:solidFill>
          <a:latin typeface="+mn-lt"/>
          <a:ea typeface="+mn-ea"/>
          <a:cs typeface="+mn-cs"/>
        </a:defRPr>
      </a:lvl2pPr>
      <a:lvl3pPr marL="3660000" indent="-732000" algn="l" defTabSz="2928000" rtl="0" eaLnBrk="1" latinLnBrk="0" hangingPunct="1">
        <a:lnSpc>
          <a:spcPct val="90000"/>
        </a:lnSpc>
        <a:spcBef>
          <a:spcPts val="1601"/>
        </a:spcBef>
        <a:buFont typeface="Arial" panose="020B0604020202020204" pitchFamily="34" charset="0"/>
        <a:buChar char="•"/>
        <a:defRPr sz="6404" kern="1200">
          <a:solidFill>
            <a:schemeClr val="tx1"/>
          </a:solidFill>
          <a:latin typeface="+mn-lt"/>
          <a:ea typeface="+mn-ea"/>
          <a:cs typeface="+mn-cs"/>
        </a:defRPr>
      </a:lvl3pPr>
      <a:lvl4pPr marL="5124000" indent="-732000" algn="l" defTabSz="2928000" rtl="0" eaLnBrk="1" latinLnBrk="0" hangingPunct="1">
        <a:lnSpc>
          <a:spcPct val="90000"/>
        </a:lnSpc>
        <a:spcBef>
          <a:spcPts val="1601"/>
        </a:spcBef>
        <a:buFont typeface="Arial" panose="020B0604020202020204" pitchFamily="34" charset="0"/>
        <a:buChar char="•"/>
        <a:defRPr sz="5764" kern="1200">
          <a:solidFill>
            <a:schemeClr val="tx1"/>
          </a:solidFill>
          <a:latin typeface="+mn-lt"/>
          <a:ea typeface="+mn-ea"/>
          <a:cs typeface="+mn-cs"/>
        </a:defRPr>
      </a:lvl4pPr>
      <a:lvl5pPr marL="6588001" indent="-732000" algn="l" defTabSz="2928000" rtl="0" eaLnBrk="1" latinLnBrk="0" hangingPunct="1">
        <a:lnSpc>
          <a:spcPct val="90000"/>
        </a:lnSpc>
        <a:spcBef>
          <a:spcPts val="1601"/>
        </a:spcBef>
        <a:buFont typeface="Arial" panose="020B0604020202020204" pitchFamily="34" charset="0"/>
        <a:buChar char="•"/>
        <a:defRPr sz="5764" kern="1200">
          <a:solidFill>
            <a:schemeClr val="tx1"/>
          </a:solidFill>
          <a:latin typeface="+mn-lt"/>
          <a:ea typeface="+mn-ea"/>
          <a:cs typeface="+mn-cs"/>
        </a:defRPr>
      </a:lvl5pPr>
      <a:lvl6pPr marL="8052001" indent="-732000" algn="l" defTabSz="2928000" rtl="0" eaLnBrk="1" latinLnBrk="0" hangingPunct="1">
        <a:lnSpc>
          <a:spcPct val="90000"/>
        </a:lnSpc>
        <a:spcBef>
          <a:spcPts val="1601"/>
        </a:spcBef>
        <a:buFont typeface="Arial" panose="020B0604020202020204" pitchFamily="34" charset="0"/>
        <a:buChar char="•"/>
        <a:defRPr sz="5764" kern="1200">
          <a:solidFill>
            <a:schemeClr val="tx1"/>
          </a:solidFill>
          <a:latin typeface="+mn-lt"/>
          <a:ea typeface="+mn-ea"/>
          <a:cs typeface="+mn-cs"/>
        </a:defRPr>
      </a:lvl6pPr>
      <a:lvl7pPr marL="9516001" indent="-732000" algn="l" defTabSz="2928000" rtl="0" eaLnBrk="1" latinLnBrk="0" hangingPunct="1">
        <a:lnSpc>
          <a:spcPct val="90000"/>
        </a:lnSpc>
        <a:spcBef>
          <a:spcPts val="1601"/>
        </a:spcBef>
        <a:buFont typeface="Arial" panose="020B0604020202020204" pitchFamily="34" charset="0"/>
        <a:buChar char="•"/>
        <a:defRPr sz="5764" kern="1200">
          <a:solidFill>
            <a:schemeClr val="tx1"/>
          </a:solidFill>
          <a:latin typeface="+mn-lt"/>
          <a:ea typeface="+mn-ea"/>
          <a:cs typeface="+mn-cs"/>
        </a:defRPr>
      </a:lvl7pPr>
      <a:lvl8pPr marL="10980001" indent="-732000" algn="l" defTabSz="2928000" rtl="0" eaLnBrk="1" latinLnBrk="0" hangingPunct="1">
        <a:lnSpc>
          <a:spcPct val="90000"/>
        </a:lnSpc>
        <a:spcBef>
          <a:spcPts val="1601"/>
        </a:spcBef>
        <a:buFont typeface="Arial" panose="020B0604020202020204" pitchFamily="34" charset="0"/>
        <a:buChar char="•"/>
        <a:defRPr sz="5764" kern="1200">
          <a:solidFill>
            <a:schemeClr val="tx1"/>
          </a:solidFill>
          <a:latin typeface="+mn-lt"/>
          <a:ea typeface="+mn-ea"/>
          <a:cs typeface="+mn-cs"/>
        </a:defRPr>
      </a:lvl8pPr>
      <a:lvl9pPr marL="12444001" indent="-732000" algn="l" defTabSz="2928000" rtl="0" eaLnBrk="1" latinLnBrk="0" hangingPunct="1">
        <a:lnSpc>
          <a:spcPct val="90000"/>
        </a:lnSpc>
        <a:spcBef>
          <a:spcPts val="1601"/>
        </a:spcBef>
        <a:buFont typeface="Arial" panose="020B0604020202020204" pitchFamily="34" charset="0"/>
        <a:buChar char="•"/>
        <a:defRPr sz="5764" kern="1200">
          <a:solidFill>
            <a:schemeClr val="tx1"/>
          </a:solidFill>
          <a:latin typeface="+mn-lt"/>
          <a:ea typeface="+mn-ea"/>
          <a:cs typeface="+mn-cs"/>
        </a:defRPr>
      </a:lvl9pPr>
    </p:bodyStyle>
    <p:otherStyle>
      <a:defPPr>
        <a:defRPr lang="zh-CN"/>
      </a:defPPr>
      <a:lvl1pPr marL="0" algn="l" defTabSz="2928000" rtl="0" eaLnBrk="1" latinLnBrk="0" hangingPunct="1">
        <a:defRPr sz="5764" kern="1200">
          <a:solidFill>
            <a:schemeClr val="tx1"/>
          </a:solidFill>
          <a:latin typeface="+mn-lt"/>
          <a:ea typeface="+mn-ea"/>
          <a:cs typeface="+mn-cs"/>
        </a:defRPr>
      </a:lvl1pPr>
      <a:lvl2pPr marL="1464000" algn="l" defTabSz="2928000" rtl="0" eaLnBrk="1" latinLnBrk="0" hangingPunct="1">
        <a:defRPr sz="5764" kern="1200">
          <a:solidFill>
            <a:schemeClr val="tx1"/>
          </a:solidFill>
          <a:latin typeface="+mn-lt"/>
          <a:ea typeface="+mn-ea"/>
          <a:cs typeface="+mn-cs"/>
        </a:defRPr>
      </a:lvl2pPr>
      <a:lvl3pPr marL="2928000" algn="l" defTabSz="2928000" rtl="0" eaLnBrk="1" latinLnBrk="0" hangingPunct="1">
        <a:defRPr sz="5764" kern="1200">
          <a:solidFill>
            <a:schemeClr val="tx1"/>
          </a:solidFill>
          <a:latin typeface="+mn-lt"/>
          <a:ea typeface="+mn-ea"/>
          <a:cs typeface="+mn-cs"/>
        </a:defRPr>
      </a:lvl3pPr>
      <a:lvl4pPr marL="4392000" algn="l" defTabSz="2928000" rtl="0" eaLnBrk="1" latinLnBrk="0" hangingPunct="1">
        <a:defRPr sz="5764" kern="1200">
          <a:solidFill>
            <a:schemeClr val="tx1"/>
          </a:solidFill>
          <a:latin typeface="+mn-lt"/>
          <a:ea typeface="+mn-ea"/>
          <a:cs typeface="+mn-cs"/>
        </a:defRPr>
      </a:lvl4pPr>
      <a:lvl5pPr marL="5856000" algn="l" defTabSz="2928000" rtl="0" eaLnBrk="1" latinLnBrk="0" hangingPunct="1">
        <a:defRPr sz="5764" kern="1200">
          <a:solidFill>
            <a:schemeClr val="tx1"/>
          </a:solidFill>
          <a:latin typeface="+mn-lt"/>
          <a:ea typeface="+mn-ea"/>
          <a:cs typeface="+mn-cs"/>
        </a:defRPr>
      </a:lvl5pPr>
      <a:lvl6pPr marL="7320001" algn="l" defTabSz="2928000" rtl="0" eaLnBrk="1" latinLnBrk="0" hangingPunct="1">
        <a:defRPr sz="5764" kern="1200">
          <a:solidFill>
            <a:schemeClr val="tx1"/>
          </a:solidFill>
          <a:latin typeface="+mn-lt"/>
          <a:ea typeface="+mn-ea"/>
          <a:cs typeface="+mn-cs"/>
        </a:defRPr>
      </a:lvl6pPr>
      <a:lvl7pPr marL="8784001" algn="l" defTabSz="2928000" rtl="0" eaLnBrk="1" latinLnBrk="0" hangingPunct="1">
        <a:defRPr sz="5764" kern="1200">
          <a:solidFill>
            <a:schemeClr val="tx1"/>
          </a:solidFill>
          <a:latin typeface="+mn-lt"/>
          <a:ea typeface="+mn-ea"/>
          <a:cs typeface="+mn-cs"/>
        </a:defRPr>
      </a:lvl7pPr>
      <a:lvl8pPr marL="10248001" algn="l" defTabSz="2928000" rtl="0" eaLnBrk="1" latinLnBrk="0" hangingPunct="1">
        <a:defRPr sz="5764" kern="1200">
          <a:solidFill>
            <a:schemeClr val="tx1"/>
          </a:solidFill>
          <a:latin typeface="+mn-lt"/>
          <a:ea typeface="+mn-ea"/>
          <a:cs typeface="+mn-cs"/>
        </a:defRPr>
      </a:lvl8pPr>
      <a:lvl9pPr marL="11712001" algn="l" defTabSz="2928000" rtl="0" eaLnBrk="1" latinLnBrk="0" hangingPunct="1">
        <a:defRPr sz="5764"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4.emf"/><Relationship Id="rId3" Type="http://schemas.openxmlformats.org/officeDocument/2006/relationships/notesSlide" Target="../notesSlides/notesSlide1.xml"/><Relationship Id="rId7" Type="http://schemas.openxmlformats.org/officeDocument/2006/relationships/image" Target="../media/image1.wmf"/><Relationship Id="rId2" Type="http://schemas.openxmlformats.org/officeDocument/2006/relationships/slideLayout" Target="../slideLayouts/slideLayout1.xml"/><Relationship Id="rId1" Type="http://schemas.openxmlformats.org/officeDocument/2006/relationships/vmlDrawing" Target="../drawings/vmlDrawing1.vml"/><Relationship Id="rId6" Type="http://schemas.openxmlformats.org/officeDocument/2006/relationships/oleObject" Target="../embeddings/oleObject1.bin"/><Relationship Id="rId5" Type="http://schemas.openxmlformats.org/officeDocument/2006/relationships/image" Target="../media/image3.jpeg"/><Relationship Id="rId10" Type="http://schemas.openxmlformats.org/officeDocument/2006/relationships/image" Target="../media/image6.emf"/><Relationship Id="rId4" Type="http://schemas.openxmlformats.org/officeDocument/2006/relationships/image" Target="../media/image2.jpg"/><Relationship Id="rId9" Type="http://schemas.openxmlformats.org/officeDocument/2006/relationships/image" Target="../media/image5.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圆角矩形 3"/>
          <p:cNvSpPr/>
          <p:nvPr/>
        </p:nvSpPr>
        <p:spPr>
          <a:xfrm>
            <a:off x="628035" y="358877"/>
            <a:ext cx="42652336" cy="4100052"/>
          </a:xfrm>
          <a:prstGeom prst="round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spcAft>
                <a:spcPts val="0"/>
              </a:spcAft>
            </a:pPr>
            <a:endParaRPr lang="en-US" altLang="zh-CN" sz="6000" b="1" cap="all" dirty="0" smtClean="0">
              <a:effectLst/>
              <a:latin typeface="Times New Roman" panose="02020603050405020304" pitchFamily="18" charset="0"/>
            </a:endParaRPr>
          </a:p>
          <a:p>
            <a:pPr lvl="0" algn="ctr"/>
            <a:r>
              <a:rPr lang="en-US" altLang="zh-CN" sz="6000" b="1" cap="all" dirty="0">
                <a:solidFill>
                  <a:prstClr val="white"/>
                </a:solidFill>
                <a:latin typeface="Times New Roman" panose="02020603050405020304" pitchFamily="18" charset="0"/>
              </a:rPr>
              <a:t>Feature Mapping FOR SPEAKER Diarization IN </a:t>
            </a:r>
            <a:r>
              <a:rPr lang="en-US" altLang="zh-CN" sz="6000" b="1" cap="all" dirty="0" err="1">
                <a:solidFill>
                  <a:prstClr val="white"/>
                </a:solidFill>
                <a:latin typeface="Times New Roman" panose="02020603050405020304" pitchFamily="18" charset="0"/>
              </a:rPr>
              <a:t>NOisy</a:t>
            </a:r>
            <a:r>
              <a:rPr lang="en-US" altLang="zh-CN" sz="6000" b="1" cap="all" dirty="0">
                <a:solidFill>
                  <a:prstClr val="white"/>
                </a:solidFill>
                <a:latin typeface="Times New Roman" panose="02020603050405020304" pitchFamily="18" charset="0"/>
              </a:rPr>
              <a:t> conditions</a:t>
            </a:r>
          </a:p>
          <a:p>
            <a:pPr lvl="0" algn="ctr"/>
            <a:r>
              <a:rPr lang="en-US" altLang="zh-CN" sz="4800" b="1" dirty="0" err="1">
                <a:solidFill>
                  <a:prstClr val="white"/>
                </a:solidFill>
                <a:latin typeface="Times New Roman" panose="02020603050405020304" pitchFamily="18" charset="0"/>
              </a:rPr>
              <a:t>Weixin</a:t>
            </a:r>
            <a:r>
              <a:rPr lang="en-US" altLang="zh-CN" sz="4800" b="1" dirty="0">
                <a:solidFill>
                  <a:prstClr val="white"/>
                </a:solidFill>
                <a:latin typeface="Times New Roman" panose="02020603050405020304" pitchFamily="18" charset="0"/>
              </a:rPr>
              <a:t> Zhu</a:t>
            </a:r>
            <a:r>
              <a:rPr lang="en-US" altLang="zh-CN" sz="4800" b="1" baseline="30000" dirty="0">
                <a:solidFill>
                  <a:prstClr val="white"/>
                </a:solidFill>
                <a:latin typeface="Times New Roman" panose="02020603050405020304" pitchFamily="18" charset="0"/>
              </a:rPr>
              <a:t>1</a:t>
            </a:r>
            <a:r>
              <a:rPr lang="en-US" altLang="zh-CN" sz="4800" b="1" dirty="0">
                <a:solidFill>
                  <a:prstClr val="white"/>
                </a:solidFill>
                <a:latin typeface="Times New Roman" panose="02020603050405020304" pitchFamily="18" charset="0"/>
              </a:rPr>
              <a:t>, Wu Guo</a:t>
            </a:r>
            <a:r>
              <a:rPr lang="en-US" altLang="zh-CN" sz="4800" b="1" baseline="30000" dirty="0">
                <a:solidFill>
                  <a:prstClr val="white"/>
                </a:solidFill>
                <a:latin typeface="Times New Roman" panose="02020603050405020304" pitchFamily="18" charset="0"/>
              </a:rPr>
              <a:t>1</a:t>
            </a:r>
            <a:r>
              <a:rPr lang="en-US" altLang="zh-CN" sz="4800" b="1" dirty="0">
                <a:solidFill>
                  <a:prstClr val="white"/>
                </a:solidFill>
                <a:latin typeface="Times New Roman" panose="02020603050405020304" pitchFamily="18" charset="0"/>
              </a:rPr>
              <a:t>, </a:t>
            </a:r>
            <a:r>
              <a:rPr lang="en-US" altLang="zh-CN" sz="4800" b="1" dirty="0" err="1">
                <a:solidFill>
                  <a:prstClr val="white"/>
                </a:solidFill>
                <a:latin typeface="Times New Roman" panose="02020603050405020304" pitchFamily="18" charset="0"/>
              </a:rPr>
              <a:t>Guoping</a:t>
            </a:r>
            <a:r>
              <a:rPr lang="en-US" altLang="zh-CN" sz="4800" b="1" dirty="0">
                <a:solidFill>
                  <a:prstClr val="white"/>
                </a:solidFill>
                <a:latin typeface="Times New Roman" panose="02020603050405020304" pitchFamily="18" charset="0"/>
              </a:rPr>
              <a:t> Hu</a:t>
            </a:r>
            <a:r>
              <a:rPr lang="en-US" altLang="zh-CN" sz="4800" b="1" baseline="30000" dirty="0">
                <a:solidFill>
                  <a:prstClr val="white"/>
                </a:solidFill>
                <a:latin typeface="Times New Roman" panose="02020603050405020304" pitchFamily="18" charset="0"/>
              </a:rPr>
              <a:t>2</a:t>
            </a:r>
          </a:p>
          <a:p>
            <a:pPr lvl="0" algn="ctr"/>
            <a:r>
              <a:rPr lang="en-US" altLang="zh-CN" sz="4800" b="1" baseline="30000" dirty="0">
                <a:solidFill>
                  <a:prstClr val="white"/>
                </a:solidFill>
                <a:latin typeface="Times New Roman" panose="02020603050405020304" pitchFamily="18" charset="0"/>
              </a:rPr>
              <a:t>1</a:t>
            </a:r>
            <a:r>
              <a:rPr lang="en-US" altLang="zh-CN" sz="4800" b="1" dirty="0">
                <a:solidFill>
                  <a:prstClr val="white"/>
                </a:solidFill>
                <a:latin typeface="Times New Roman" panose="02020603050405020304" pitchFamily="18" charset="0"/>
              </a:rPr>
              <a:t>National Engineering Laboratory of Speech and Language Information Processing,</a:t>
            </a:r>
          </a:p>
          <a:p>
            <a:pPr lvl="0" algn="ctr"/>
            <a:r>
              <a:rPr lang="en-US" altLang="zh-CN" sz="4800" b="1" dirty="0">
                <a:solidFill>
                  <a:prstClr val="white"/>
                </a:solidFill>
                <a:latin typeface="Times New Roman" panose="02020603050405020304" pitchFamily="18" charset="0"/>
              </a:rPr>
              <a:t>University of Science and Technology of China, Hefei, </a:t>
            </a:r>
            <a:r>
              <a:rPr lang="en-US" altLang="zh-CN" sz="4800" b="1" dirty="0" err="1">
                <a:solidFill>
                  <a:prstClr val="white"/>
                </a:solidFill>
                <a:latin typeface="Times New Roman" panose="02020603050405020304" pitchFamily="18" charset="0"/>
              </a:rPr>
              <a:t>P.R.China</a:t>
            </a:r>
            <a:endParaRPr lang="en-US" altLang="zh-CN" sz="4800" b="1" dirty="0">
              <a:solidFill>
                <a:prstClr val="white"/>
              </a:solidFill>
              <a:latin typeface="Times New Roman" panose="02020603050405020304" pitchFamily="18" charset="0"/>
            </a:endParaRPr>
          </a:p>
          <a:p>
            <a:pPr lvl="0" algn="ctr"/>
            <a:r>
              <a:rPr lang="en-US" altLang="zh-CN" sz="4800" b="1" baseline="30000" dirty="0">
                <a:solidFill>
                  <a:prstClr val="white"/>
                </a:solidFill>
                <a:latin typeface="Times New Roman" panose="02020603050405020304" pitchFamily="18" charset="0"/>
              </a:rPr>
              <a:t>2</a:t>
            </a:r>
            <a:r>
              <a:rPr lang="en-US" altLang="zh-CN" sz="4800" b="1" dirty="0">
                <a:solidFill>
                  <a:prstClr val="white"/>
                </a:solidFill>
                <a:latin typeface="Times New Roman" panose="02020603050405020304" pitchFamily="18" charset="0"/>
              </a:rPr>
              <a:t>Key Laboratory of Intelligent Speech Technology, Ministry of Public Security, Hefei, China</a:t>
            </a:r>
            <a:endParaRPr lang="en-US" altLang="zh-CN" sz="4800" b="1" dirty="0" smtClean="0">
              <a:solidFill>
                <a:schemeClr val="bg1"/>
              </a:solidFill>
              <a:effectLst/>
              <a:latin typeface="Times New Roman" panose="02020603050405020304" pitchFamily="18" charset="0"/>
            </a:endParaRPr>
          </a:p>
          <a:p>
            <a:pPr algn="ctr">
              <a:spcAft>
                <a:spcPts val="0"/>
              </a:spcAft>
            </a:pPr>
            <a:endParaRPr lang="zh-CN" altLang="zh-CN" sz="7200" b="1" dirty="0">
              <a:effectLst/>
              <a:latin typeface="Times New Roman" panose="02020603050405020304" pitchFamily="18" charset="0"/>
            </a:endParaRPr>
          </a:p>
        </p:txBody>
      </p:sp>
      <p:pic>
        <p:nvPicPr>
          <p:cNvPr id="5" name="图片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04709" y="442453"/>
            <a:ext cx="3732762" cy="3700652"/>
          </a:xfrm>
          <a:prstGeom prst="rect">
            <a:avLst/>
          </a:prstGeom>
        </p:spPr>
      </p:pic>
      <p:pic>
        <p:nvPicPr>
          <p:cNvPr id="6" name="Picture 20" descr="国家工程实验室LOGO.jpg"/>
          <p:cNvPicPr>
            <a:picLocks noChangeAspect="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39210963" y="414935"/>
            <a:ext cx="3606755" cy="383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7" name="表格 6"/>
          <p:cNvGraphicFramePr>
            <a:graphicFrameLocks noGrp="1"/>
          </p:cNvGraphicFramePr>
          <p:nvPr>
            <p:extLst>
              <p:ext uri="{D42A27DB-BD31-4B8C-83A1-F6EECF244321}">
                <p14:modId xmlns:p14="http://schemas.microsoft.com/office/powerpoint/2010/main" val="244095715"/>
              </p:ext>
            </p:extLst>
          </p:nvPr>
        </p:nvGraphicFramePr>
        <p:xfrm>
          <a:off x="648929" y="4412227"/>
          <a:ext cx="42652335" cy="17547661"/>
        </p:xfrm>
        <a:graphic>
          <a:graphicData uri="http://schemas.openxmlformats.org/drawingml/2006/table">
            <a:tbl>
              <a:tblPr firstRow="1" bandRow="1">
                <a:tableStyleId>{5C22544A-7EE6-4342-B048-85BDC9FD1C3A}</a:tableStyleId>
              </a:tblPr>
              <a:tblGrid>
                <a:gridCol w="14217445"/>
                <a:gridCol w="14217445"/>
                <a:gridCol w="14217445"/>
              </a:tblGrid>
              <a:tr h="17547661">
                <a:tc>
                  <a:txBody>
                    <a:bodyPr/>
                    <a:lstStyle/>
                    <a:p>
                      <a:pPr marL="571500" marR="0" lvl="0" indent="-571500" algn="just" defTabSz="3162178" rtl="0" eaLnBrk="1" fontAlgn="auto" latinLnBrk="0" hangingPunct="1">
                        <a:lnSpc>
                          <a:spcPct val="100000"/>
                        </a:lnSpc>
                        <a:spcBef>
                          <a:spcPts val="0"/>
                        </a:spcBef>
                        <a:spcAft>
                          <a:spcPts val="0"/>
                        </a:spcAft>
                        <a:buClrTx/>
                        <a:buSzTx/>
                        <a:buFont typeface="Wingdings" panose="05000000000000000000" pitchFamily="2" charset="2"/>
                        <a:buChar char="Ø"/>
                        <a:tabLst/>
                        <a:defRPr/>
                      </a:pPr>
                      <a:endParaRPr kumimoji="0" lang="en-US" altLang="zh-CN" sz="3200" b="0" i="0" u="none" strike="noStrike" kern="120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0" marR="0" lvl="0" indent="0" algn="just" defTabSz="3162178" rtl="0" eaLnBrk="1" fontAlgn="auto" latinLnBrk="0" hangingPunct="1">
                        <a:lnSpc>
                          <a:spcPct val="100000"/>
                        </a:lnSpc>
                        <a:spcBef>
                          <a:spcPts val="0"/>
                        </a:spcBef>
                        <a:spcAft>
                          <a:spcPts val="0"/>
                        </a:spcAft>
                        <a:buClrTx/>
                        <a:buSzTx/>
                        <a:buFont typeface="Wingdings" panose="05000000000000000000" pitchFamily="2" charset="2"/>
                        <a:buNone/>
                        <a:tabLst/>
                        <a:defRPr/>
                      </a:pPr>
                      <a:endParaRPr kumimoji="0" lang="en-US" altLang="zh-CN" sz="3200" b="0" i="0" u="none" strike="noStrike" kern="120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571500" marR="0" lvl="0" indent="-571500" algn="just" defTabSz="3162178" rtl="0" eaLnBrk="1" fontAlgn="auto" latinLnBrk="0" hangingPunct="1">
                        <a:lnSpc>
                          <a:spcPct val="100000"/>
                        </a:lnSpc>
                        <a:spcBef>
                          <a:spcPts val="0"/>
                        </a:spcBef>
                        <a:spcAft>
                          <a:spcPts val="0"/>
                        </a:spcAft>
                        <a:buClr>
                          <a:srgbClr val="00B0F0"/>
                        </a:buClr>
                        <a:buSzTx/>
                        <a:buFont typeface="Wingdings" panose="05000000000000000000" pitchFamily="2" charset="2"/>
                        <a:buChar char="Ø"/>
                        <a:tabLst/>
                        <a:defRPr/>
                      </a:pPr>
                      <a:r>
                        <a:rPr kumimoji="0" lang="en-US" altLang="zh-CN" sz="3200" b="0" i="0" u="none" strike="noStrike" kern="120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rPr>
                        <a:t>DNN-based feature mapping have been  demonstrated as a valid method for speech enhancement in noisy condition, in this paper, we first used it in speaker diarization , enhanced PLP (with DNN-based feature mapping) can achieve about 7% relative diarization error rate (DER) reduction in IFLY-DIAR-II test set which is a noisy data set, the results shows the  effectiveness of the enhanced features.</a:t>
                      </a:r>
                    </a:p>
                    <a:p>
                      <a:pPr marL="571500" marR="0" lvl="0" indent="-571500" algn="just" defTabSz="3162178" rtl="0" eaLnBrk="1" fontAlgn="auto" latinLnBrk="0" hangingPunct="1">
                        <a:lnSpc>
                          <a:spcPct val="100000"/>
                        </a:lnSpc>
                        <a:spcBef>
                          <a:spcPts val="0"/>
                        </a:spcBef>
                        <a:spcAft>
                          <a:spcPts val="0"/>
                        </a:spcAft>
                        <a:buClr>
                          <a:srgbClr val="00B0F0"/>
                        </a:buClr>
                        <a:buSzTx/>
                        <a:buFont typeface="Wingdings" panose="05000000000000000000" pitchFamily="2" charset="2"/>
                        <a:buChar char="Ø"/>
                        <a:tabLst/>
                        <a:defRPr/>
                      </a:pPr>
                      <a:r>
                        <a:rPr kumimoji="0" lang="en-US" altLang="zh-CN" sz="3200" b="0" i="0" u="none" strike="noStrike" kern="120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rPr>
                        <a:t>Consensus clustering using different clustering result can improve the cluster purity, and consensus clustering using PLP and Enhanced PLP can achieve about 21% relative DER reduction in IFLY-DIAR-II test set, the results demonstrate the effectiveness of combining the DNN-based feature mapping and consensus clustering.</a:t>
                      </a:r>
                    </a:p>
                    <a:p>
                      <a:pPr marL="571500" marR="0" lvl="0" indent="-571500" algn="just" defTabSz="3162178" rtl="0" eaLnBrk="1" fontAlgn="auto" latinLnBrk="0" hangingPunct="1">
                        <a:lnSpc>
                          <a:spcPct val="100000"/>
                        </a:lnSpc>
                        <a:spcBef>
                          <a:spcPts val="0"/>
                        </a:spcBef>
                        <a:spcAft>
                          <a:spcPts val="0"/>
                        </a:spcAft>
                        <a:buClr>
                          <a:srgbClr val="00B0F0"/>
                        </a:buClr>
                        <a:buSzTx/>
                        <a:buFont typeface="Wingdings" panose="05000000000000000000" pitchFamily="2" charset="2"/>
                        <a:buChar char="Ø"/>
                        <a:tabLst/>
                        <a:defRPr/>
                      </a:pPr>
                      <a:endParaRPr kumimoji="0" lang="en-US" altLang="zh-CN" sz="3200" b="0" i="0" u="none" strike="noStrike" kern="120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571500" marR="0" lvl="0" indent="-571500" algn="just" defTabSz="3162178" rtl="0" eaLnBrk="1" fontAlgn="auto" latinLnBrk="0" hangingPunct="1">
                        <a:lnSpc>
                          <a:spcPct val="100000"/>
                        </a:lnSpc>
                        <a:spcBef>
                          <a:spcPts val="0"/>
                        </a:spcBef>
                        <a:spcAft>
                          <a:spcPts val="0"/>
                        </a:spcAft>
                        <a:buClrTx/>
                        <a:buSzTx/>
                        <a:buFont typeface="Wingdings" panose="05000000000000000000" pitchFamily="2" charset="2"/>
                        <a:buChar char="Ø"/>
                        <a:tabLst/>
                        <a:defRPr/>
                      </a:pPr>
                      <a:endParaRPr kumimoji="0" lang="en-US" altLang="zh-CN" sz="3200" b="0" i="0" u="none" strike="noStrike" kern="120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571500" marR="0" lvl="0" indent="-571500" algn="just" defTabSz="3162178" rtl="0" eaLnBrk="1" fontAlgn="auto" latinLnBrk="0" hangingPunct="1">
                        <a:lnSpc>
                          <a:spcPct val="100000"/>
                        </a:lnSpc>
                        <a:spcBef>
                          <a:spcPts val="0"/>
                        </a:spcBef>
                        <a:spcAft>
                          <a:spcPts val="0"/>
                        </a:spcAft>
                        <a:buClrTx/>
                        <a:buSzTx/>
                        <a:buFont typeface="Wingdings" panose="05000000000000000000" pitchFamily="2" charset="2"/>
                        <a:buChar char="Ø"/>
                        <a:tabLst/>
                        <a:defRPr/>
                      </a:pPr>
                      <a:endParaRPr kumimoji="0" lang="en-US" altLang="zh-CN" sz="3200" b="0" i="0" u="none" strike="noStrike" kern="120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571500" marR="0" lvl="0" indent="-571500" algn="just" defTabSz="3162178" rtl="0" eaLnBrk="1" fontAlgn="auto" latinLnBrk="0" hangingPunct="1">
                        <a:lnSpc>
                          <a:spcPct val="100000"/>
                        </a:lnSpc>
                        <a:spcBef>
                          <a:spcPts val="0"/>
                        </a:spcBef>
                        <a:spcAft>
                          <a:spcPts val="0"/>
                        </a:spcAft>
                        <a:buClrTx/>
                        <a:buSzTx/>
                        <a:buFont typeface="Wingdings" panose="05000000000000000000" pitchFamily="2" charset="2"/>
                        <a:buChar char="Ø"/>
                        <a:tabLst/>
                        <a:defRPr/>
                      </a:pPr>
                      <a:endParaRPr kumimoji="0" lang="en-US" altLang="zh-CN" sz="3200" b="0" i="0" u="none" strike="noStrike" kern="120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571500" marR="0" lvl="0" indent="-571500" algn="just" defTabSz="3162178" rtl="0" eaLnBrk="1" fontAlgn="auto" latinLnBrk="0" hangingPunct="1">
                        <a:lnSpc>
                          <a:spcPct val="100000"/>
                        </a:lnSpc>
                        <a:spcBef>
                          <a:spcPts val="0"/>
                        </a:spcBef>
                        <a:spcAft>
                          <a:spcPts val="0"/>
                        </a:spcAft>
                        <a:buClrTx/>
                        <a:buSzTx/>
                        <a:buFont typeface="Wingdings" panose="05000000000000000000" pitchFamily="2" charset="2"/>
                        <a:buChar char="Ø"/>
                        <a:tabLst/>
                        <a:defRPr/>
                      </a:pPr>
                      <a:endParaRPr kumimoji="0" lang="en-US" altLang="zh-CN" sz="3200" b="0" i="0" u="none" strike="noStrike" kern="120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571500" marR="0" lvl="0" indent="-571500" algn="just" defTabSz="3162178" rtl="0" eaLnBrk="1" fontAlgn="auto" latinLnBrk="0" hangingPunct="1">
                        <a:lnSpc>
                          <a:spcPct val="100000"/>
                        </a:lnSpc>
                        <a:spcBef>
                          <a:spcPts val="0"/>
                        </a:spcBef>
                        <a:spcAft>
                          <a:spcPts val="0"/>
                        </a:spcAft>
                        <a:buClrTx/>
                        <a:buSzTx/>
                        <a:buFont typeface="Wingdings" panose="05000000000000000000" pitchFamily="2" charset="2"/>
                        <a:buChar char="Ø"/>
                        <a:tabLst/>
                        <a:defRPr/>
                      </a:pPr>
                      <a:endParaRPr kumimoji="0" lang="en-US" altLang="zh-CN" sz="3200" b="0" i="0" u="none" strike="noStrike" kern="120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571500" marR="0" lvl="0" indent="-571500" algn="just" defTabSz="3162178" rtl="0" eaLnBrk="1" fontAlgn="auto" latinLnBrk="0" hangingPunct="1">
                        <a:lnSpc>
                          <a:spcPct val="100000"/>
                        </a:lnSpc>
                        <a:spcBef>
                          <a:spcPts val="0"/>
                        </a:spcBef>
                        <a:spcAft>
                          <a:spcPts val="0"/>
                        </a:spcAft>
                        <a:buClrTx/>
                        <a:buSzTx/>
                        <a:buFont typeface="Wingdings" panose="05000000000000000000" pitchFamily="2" charset="2"/>
                        <a:buChar char="Ø"/>
                        <a:tabLst/>
                        <a:defRPr/>
                      </a:pPr>
                      <a:endParaRPr kumimoji="0" lang="en-US" altLang="zh-CN" sz="3200" b="0" i="0" u="none" strike="noStrike" kern="120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571500" marR="0" lvl="0" indent="-571500" algn="just" defTabSz="3162178" rtl="0" eaLnBrk="1" fontAlgn="auto" latinLnBrk="0" hangingPunct="1">
                        <a:lnSpc>
                          <a:spcPct val="100000"/>
                        </a:lnSpc>
                        <a:spcBef>
                          <a:spcPts val="0"/>
                        </a:spcBef>
                        <a:spcAft>
                          <a:spcPts val="0"/>
                        </a:spcAft>
                        <a:buClrTx/>
                        <a:buSzTx/>
                        <a:buFont typeface="Wingdings" panose="05000000000000000000" pitchFamily="2" charset="2"/>
                        <a:buChar char="Ø"/>
                        <a:tabLst/>
                        <a:defRPr/>
                      </a:pPr>
                      <a:endParaRPr kumimoji="0" lang="en-US" altLang="zh-CN" sz="3200" b="0" i="0" u="none" strike="noStrike" kern="120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571500" marR="0" lvl="0" indent="-571500" algn="just" defTabSz="3162178" rtl="0" eaLnBrk="1" fontAlgn="auto" latinLnBrk="0" hangingPunct="1">
                        <a:lnSpc>
                          <a:spcPct val="100000"/>
                        </a:lnSpc>
                        <a:spcBef>
                          <a:spcPts val="0"/>
                        </a:spcBef>
                        <a:spcAft>
                          <a:spcPts val="0"/>
                        </a:spcAft>
                        <a:buClrTx/>
                        <a:buSzTx/>
                        <a:buFont typeface="Wingdings" panose="05000000000000000000" pitchFamily="2" charset="2"/>
                        <a:buChar char="Ø"/>
                        <a:tabLst/>
                        <a:defRPr/>
                      </a:pPr>
                      <a:endParaRPr kumimoji="0" lang="en-US" altLang="zh-CN" sz="3200" b="0" i="0" u="none" strike="noStrike" kern="120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571500" marR="0" lvl="0" indent="-571500" algn="just" defTabSz="3162178" rtl="0" eaLnBrk="1" fontAlgn="auto" latinLnBrk="0" hangingPunct="1">
                        <a:lnSpc>
                          <a:spcPct val="100000"/>
                        </a:lnSpc>
                        <a:spcBef>
                          <a:spcPts val="0"/>
                        </a:spcBef>
                        <a:spcAft>
                          <a:spcPts val="0"/>
                        </a:spcAft>
                        <a:buClrTx/>
                        <a:buSzTx/>
                        <a:buFont typeface="Wingdings" panose="05000000000000000000" pitchFamily="2" charset="2"/>
                        <a:buChar char="Ø"/>
                        <a:tabLst/>
                        <a:defRPr/>
                      </a:pPr>
                      <a:endParaRPr kumimoji="0" lang="en-US" altLang="zh-CN" sz="3200" b="0" i="0" u="none" strike="noStrike" kern="120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571500" marR="0" lvl="0" indent="-571500" algn="just" defTabSz="3162178" rtl="0" eaLnBrk="1" fontAlgn="auto" latinLnBrk="0" hangingPunct="1">
                        <a:lnSpc>
                          <a:spcPct val="100000"/>
                        </a:lnSpc>
                        <a:spcBef>
                          <a:spcPts val="0"/>
                        </a:spcBef>
                        <a:spcAft>
                          <a:spcPts val="0"/>
                        </a:spcAft>
                        <a:buClrTx/>
                        <a:buSzTx/>
                        <a:buFont typeface="Wingdings" panose="05000000000000000000" pitchFamily="2" charset="2"/>
                        <a:buChar char="Ø"/>
                        <a:tabLst/>
                        <a:defRPr/>
                      </a:pPr>
                      <a:endParaRPr kumimoji="0" lang="en-US" altLang="zh-CN" sz="3200" b="0" i="0" u="none" strike="noStrike" kern="120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0" marR="0" lvl="0" indent="0" algn="just" defTabSz="3162178" rtl="0" eaLnBrk="1" fontAlgn="auto" latinLnBrk="0" hangingPunct="1">
                        <a:lnSpc>
                          <a:spcPct val="100000"/>
                        </a:lnSpc>
                        <a:spcBef>
                          <a:spcPts val="0"/>
                        </a:spcBef>
                        <a:spcAft>
                          <a:spcPts val="0"/>
                        </a:spcAft>
                        <a:buClrTx/>
                        <a:buSzTx/>
                        <a:buFont typeface="Wingdings" panose="05000000000000000000" pitchFamily="2" charset="2"/>
                        <a:buNone/>
                        <a:tabLst/>
                        <a:defRPr/>
                      </a:pPr>
                      <a:endParaRPr kumimoji="0" lang="en-US" altLang="zh-CN" sz="3200" b="0" i="0" u="none" strike="noStrike" kern="120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0" marR="0" lvl="0" indent="0" algn="just" defTabSz="3162178" rtl="0" eaLnBrk="1" fontAlgn="auto" latinLnBrk="0" hangingPunct="1">
                        <a:lnSpc>
                          <a:spcPct val="100000"/>
                        </a:lnSpc>
                        <a:spcBef>
                          <a:spcPts val="0"/>
                        </a:spcBef>
                        <a:spcAft>
                          <a:spcPts val="0"/>
                        </a:spcAft>
                        <a:buClrTx/>
                        <a:buSzTx/>
                        <a:buFont typeface="Wingdings" panose="05000000000000000000" pitchFamily="2" charset="2"/>
                        <a:buNone/>
                        <a:tabLst/>
                        <a:defRPr/>
                      </a:pPr>
                      <a:endParaRPr kumimoji="0" lang="en-US" altLang="zh-CN" sz="3200" b="0" i="0" u="none" strike="noStrike" kern="120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0" marR="0" lvl="0" indent="0" algn="l" defTabSz="2928000" rtl="0" eaLnBrk="1" fontAlgn="auto" latinLnBrk="0" hangingPunct="1">
                        <a:lnSpc>
                          <a:spcPct val="100000"/>
                        </a:lnSpc>
                        <a:spcBef>
                          <a:spcPts val="0"/>
                        </a:spcBef>
                        <a:spcAft>
                          <a:spcPts val="0"/>
                        </a:spcAft>
                        <a:buClrTx/>
                        <a:buSzTx/>
                        <a:buFontTx/>
                        <a:buNone/>
                        <a:tabLst/>
                        <a:defRPr/>
                      </a:pPr>
                      <a:endParaRPr kumimoji="0" lang="en-US" altLang="zh-CN" sz="3200" b="0" i="0" u="none" strike="noStrike" kern="120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0" marR="0" lvl="0" indent="0" algn="l" defTabSz="2928000" rtl="0" eaLnBrk="1" fontAlgn="auto" latinLnBrk="0" hangingPunct="1">
                        <a:lnSpc>
                          <a:spcPct val="100000"/>
                        </a:lnSpc>
                        <a:spcBef>
                          <a:spcPts val="0"/>
                        </a:spcBef>
                        <a:spcAft>
                          <a:spcPts val="0"/>
                        </a:spcAft>
                        <a:buClrTx/>
                        <a:buSzTx/>
                        <a:buFontTx/>
                        <a:buNone/>
                        <a:tabLst/>
                        <a:defRPr/>
                      </a:pPr>
                      <a:endParaRPr kumimoji="0" lang="en-US" altLang="zh-CN" sz="3200" b="0" i="0" u="none" strike="noStrike" kern="120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endParaRPr>
                    </a:p>
                  </a:txBody>
                  <a:tcPr>
                    <a:lnL w="38100" cap="flat" cmpd="sng" algn="ctr">
                      <a:solidFill>
                        <a:srgbClr val="0070C0"/>
                      </a:solidFill>
                      <a:prstDash val="solid"/>
                      <a:round/>
                      <a:headEnd type="none" w="med" len="med"/>
                      <a:tailEnd type="none" w="med" len="med"/>
                    </a:lnL>
                    <a:lnR w="38100" cap="flat" cmpd="sng" algn="ctr">
                      <a:solidFill>
                        <a:srgbClr val="0070C0"/>
                      </a:solidFill>
                      <a:prstDash val="solid"/>
                      <a:round/>
                      <a:headEnd type="none" w="med" len="med"/>
                      <a:tailEnd type="none" w="med" len="med"/>
                    </a:lnR>
                    <a:lnT w="38100" cap="flat" cmpd="sng" algn="ctr">
                      <a:solidFill>
                        <a:srgbClr val="0070C0"/>
                      </a:solidFill>
                      <a:prstDash val="solid"/>
                      <a:round/>
                      <a:headEnd type="none" w="med" len="med"/>
                      <a:tailEnd type="none" w="med" len="med"/>
                    </a:lnT>
                    <a:lnB w="38100" cap="flat" cmpd="sng" algn="ctr">
                      <a:solidFill>
                        <a:srgbClr val="0070C0"/>
                      </a:solidFill>
                      <a:prstDash val="solid"/>
                      <a:round/>
                      <a:headEnd type="none" w="med" len="med"/>
                      <a:tailEnd type="none" w="med" len="med"/>
                    </a:lnB>
                    <a:solidFill>
                      <a:schemeClr val="bg1"/>
                    </a:solidFill>
                  </a:tcPr>
                </a:tc>
                <a:tc>
                  <a:txBody>
                    <a:bodyPr/>
                    <a:lstStyle/>
                    <a:p>
                      <a:pPr marL="0" marR="0" lvl="0" indent="0" algn="just" defTabSz="2928000" rtl="0" eaLnBrk="1" fontAlgn="auto" latinLnBrk="0" hangingPunct="1">
                        <a:lnSpc>
                          <a:spcPct val="100000"/>
                        </a:lnSpc>
                        <a:spcBef>
                          <a:spcPts val="0"/>
                        </a:spcBef>
                        <a:spcAft>
                          <a:spcPts val="0"/>
                        </a:spcAft>
                        <a:buClrTx/>
                        <a:buSzTx/>
                        <a:buFontTx/>
                        <a:buNone/>
                        <a:tabLst/>
                        <a:defRPr/>
                      </a:pPr>
                      <a:r>
                        <a:rPr kumimoji="0" lang="en-US" altLang="zh-CN" sz="3200" b="0" i="0" u="none" strike="noStrike" kern="120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rPr>
                        <a:t>This regression DNN performs as a highly non-linear regression function to obtain clean speech features from noisy speech features. Training of DNN:</a:t>
                      </a:r>
                    </a:p>
                    <a:p>
                      <a:pPr marL="457200" marR="0" lvl="0" indent="-457200" algn="just" defTabSz="2928000" rtl="0" eaLnBrk="1" fontAlgn="auto" latinLnBrk="0" hangingPunct="1">
                        <a:lnSpc>
                          <a:spcPct val="100000"/>
                        </a:lnSpc>
                        <a:spcBef>
                          <a:spcPts val="0"/>
                        </a:spcBef>
                        <a:spcAft>
                          <a:spcPts val="0"/>
                        </a:spcAft>
                        <a:buClr>
                          <a:srgbClr val="00B0F0"/>
                        </a:buClr>
                        <a:buSzTx/>
                        <a:buFont typeface="Wingdings" panose="05000000000000000000" pitchFamily="2" charset="2"/>
                        <a:buChar char="Ø"/>
                        <a:tabLst/>
                        <a:defRPr/>
                      </a:pPr>
                      <a:r>
                        <a:rPr kumimoji="0" lang="en-US" altLang="zh-CN" sz="3200" b="0" i="0" u="none" strike="noStrike" kern="120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rPr>
                        <a:t>Since it is difficult and expensive to collect so much noisy training data from real scenarios, the noisy training data is produced by corrupting the clean speech data with different types of noise at various signal-to-noise-ratio (SNR) levels.</a:t>
                      </a:r>
                    </a:p>
                    <a:p>
                      <a:pPr marL="457200" marR="0" lvl="0" indent="-457200" algn="just" defTabSz="2928000" rtl="0" eaLnBrk="1" fontAlgn="auto" latinLnBrk="0" hangingPunct="1">
                        <a:lnSpc>
                          <a:spcPct val="100000"/>
                        </a:lnSpc>
                        <a:spcBef>
                          <a:spcPts val="0"/>
                        </a:spcBef>
                        <a:spcAft>
                          <a:spcPts val="0"/>
                        </a:spcAft>
                        <a:buClr>
                          <a:srgbClr val="00B0F0"/>
                        </a:buClr>
                        <a:buSzTx/>
                        <a:buFont typeface="Wingdings" panose="05000000000000000000" pitchFamily="2" charset="2"/>
                        <a:buChar char="Ø"/>
                        <a:tabLst/>
                        <a:defRPr/>
                      </a:pPr>
                      <a:r>
                        <a:rPr kumimoji="0" lang="en-US" altLang="zh-CN" sz="3200" b="0" i="0" u="none" strike="noStrike" kern="120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rPr>
                        <a:t>The acoustic context information along both time axis (with multiple neighboring frames) and frequency axis (with full frequency bins) is utilized by DNN.</a:t>
                      </a:r>
                    </a:p>
                    <a:p>
                      <a:pPr marL="457200" marR="0" lvl="0" indent="-457200" algn="just" defTabSz="2928000" rtl="0" eaLnBrk="1" fontAlgn="auto" latinLnBrk="0" hangingPunct="1">
                        <a:lnSpc>
                          <a:spcPct val="100000"/>
                        </a:lnSpc>
                        <a:spcBef>
                          <a:spcPts val="0"/>
                        </a:spcBef>
                        <a:spcAft>
                          <a:spcPts val="0"/>
                        </a:spcAft>
                        <a:buClr>
                          <a:srgbClr val="00B0F0"/>
                        </a:buClr>
                        <a:buSzTx/>
                        <a:buFont typeface="Wingdings" panose="05000000000000000000" pitchFamily="2" charset="2"/>
                        <a:buChar char="Ø"/>
                        <a:tabLst/>
                        <a:defRPr/>
                      </a:pPr>
                      <a:r>
                        <a:rPr kumimoji="0" lang="en-US" altLang="zh-CN" sz="3200" b="0" i="0" u="none" strike="noStrike" kern="120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rPr>
                        <a:t>The DNN output contains the same number of frames as the input, using the minimizing mean squared error (MMSE) object function:</a:t>
                      </a:r>
                    </a:p>
                    <a:p>
                      <a:pPr marL="457200" marR="0" lvl="0" indent="-457200" algn="just" defTabSz="2928000" rtl="0" eaLnBrk="1" fontAlgn="auto" latinLnBrk="0" hangingPunct="1">
                        <a:lnSpc>
                          <a:spcPct val="100000"/>
                        </a:lnSpc>
                        <a:spcBef>
                          <a:spcPts val="0"/>
                        </a:spcBef>
                        <a:spcAft>
                          <a:spcPts val="0"/>
                        </a:spcAft>
                        <a:buClrTx/>
                        <a:buSzTx/>
                        <a:buFont typeface="Wingdings" panose="05000000000000000000" pitchFamily="2" charset="2"/>
                        <a:buChar char="Ø"/>
                        <a:tabLst/>
                        <a:defRPr/>
                      </a:pPr>
                      <a:endParaRPr kumimoji="0" lang="en-US" altLang="zh-CN" sz="3200" b="0" i="0" u="none" strike="noStrike" kern="120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0" marR="0" lvl="0" indent="0" algn="just" defTabSz="2928000" rtl="0" eaLnBrk="1" fontAlgn="auto" latinLnBrk="0" hangingPunct="1">
                        <a:lnSpc>
                          <a:spcPct val="100000"/>
                        </a:lnSpc>
                        <a:spcBef>
                          <a:spcPts val="0"/>
                        </a:spcBef>
                        <a:spcAft>
                          <a:spcPts val="0"/>
                        </a:spcAft>
                        <a:buClrTx/>
                        <a:buSzTx/>
                        <a:buFont typeface="Wingdings" panose="05000000000000000000" pitchFamily="2" charset="2"/>
                        <a:buNone/>
                        <a:tabLst/>
                        <a:defRPr/>
                      </a:pPr>
                      <a:endParaRPr kumimoji="0" lang="en-US" altLang="zh-CN" sz="3200" b="0" i="0" u="none" strike="noStrike" kern="120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0" marR="0" lvl="0" indent="0" algn="just" defTabSz="2928000" rtl="0" eaLnBrk="1" fontAlgn="auto" latinLnBrk="0" hangingPunct="1">
                        <a:lnSpc>
                          <a:spcPct val="100000"/>
                        </a:lnSpc>
                        <a:spcBef>
                          <a:spcPts val="0"/>
                        </a:spcBef>
                        <a:spcAft>
                          <a:spcPts val="0"/>
                        </a:spcAft>
                        <a:buClrTx/>
                        <a:buSzTx/>
                        <a:buFont typeface="Wingdings" panose="05000000000000000000" pitchFamily="2" charset="2"/>
                        <a:buNone/>
                        <a:tabLst/>
                        <a:defRPr/>
                      </a:pPr>
                      <a:endParaRPr lang="en-US" altLang="zh-CN" sz="3200" b="0" dirty="0" smtClean="0">
                        <a:solidFill>
                          <a:sysClr val="windowText" lastClr="000000"/>
                        </a:solidFill>
                        <a:latin typeface="Times New Roman" panose="02020603050405020304" pitchFamily="18" charset="0"/>
                        <a:cs typeface="Times New Roman" panose="02020603050405020304" pitchFamily="18" charset="0"/>
                      </a:endParaRPr>
                    </a:p>
                    <a:p>
                      <a:pPr marL="0" marR="0" lvl="0" indent="0" algn="just" defTabSz="2928000" rtl="0" eaLnBrk="1" fontAlgn="auto" latinLnBrk="0" hangingPunct="1">
                        <a:lnSpc>
                          <a:spcPct val="100000"/>
                        </a:lnSpc>
                        <a:spcBef>
                          <a:spcPts val="0"/>
                        </a:spcBef>
                        <a:spcAft>
                          <a:spcPts val="0"/>
                        </a:spcAft>
                        <a:buClrTx/>
                        <a:buSzTx/>
                        <a:buFont typeface="Wingdings" panose="05000000000000000000" pitchFamily="2" charset="2"/>
                        <a:buNone/>
                        <a:tabLst/>
                        <a:defRPr/>
                      </a:pPr>
                      <a:endParaRPr lang="en-US" altLang="zh-CN" sz="3200" b="0" dirty="0" smtClean="0">
                        <a:solidFill>
                          <a:sysClr val="windowText" lastClr="000000"/>
                        </a:solidFill>
                        <a:latin typeface="Times New Roman" panose="02020603050405020304" pitchFamily="18" charset="0"/>
                        <a:cs typeface="Times New Roman" panose="02020603050405020304" pitchFamily="18" charset="0"/>
                      </a:endParaRPr>
                    </a:p>
                    <a:p>
                      <a:pPr marL="0" marR="0" lvl="0" indent="0" algn="just" defTabSz="2928000" rtl="0" eaLnBrk="1" fontAlgn="auto" latinLnBrk="0" hangingPunct="1">
                        <a:lnSpc>
                          <a:spcPct val="100000"/>
                        </a:lnSpc>
                        <a:spcBef>
                          <a:spcPts val="0"/>
                        </a:spcBef>
                        <a:spcAft>
                          <a:spcPts val="0"/>
                        </a:spcAft>
                        <a:buClrTx/>
                        <a:buSzTx/>
                        <a:buFont typeface="Wingdings" panose="05000000000000000000" pitchFamily="2" charset="2"/>
                        <a:buNone/>
                        <a:tabLst/>
                        <a:defRPr/>
                      </a:pPr>
                      <a:endParaRPr lang="en-US" altLang="zh-CN" sz="3200" b="0" dirty="0" smtClean="0">
                        <a:solidFill>
                          <a:sysClr val="windowText" lastClr="000000"/>
                        </a:solidFill>
                        <a:latin typeface="Times New Roman" panose="02020603050405020304" pitchFamily="18" charset="0"/>
                        <a:cs typeface="Times New Roman" panose="02020603050405020304" pitchFamily="18" charset="0"/>
                      </a:endParaRPr>
                    </a:p>
                    <a:p>
                      <a:pPr marL="0" marR="0" lvl="0" indent="0" algn="just" defTabSz="2928000" rtl="0" eaLnBrk="1" fontAlgn="auto" latinLnBrk="0" hangingPunct="1">
                        <a:lnSpc>
                          <a:spcPct val="100000"/>
                        </a:lnSpc>
                        <a:spcBef>
                          <a:spcPts val="0"/>
                        </a:spcBef>
                        <a:spcAft>
                          <a:spcPts val="0"/>
                        </a:spcAft>
                        <a:buClrTx/>
                        <a:buSzTx/>
                        <a:buFont typeface="Wingdings" panose="05000000000000000000" pitchFamily="2" charset="2"/>
                        <a:buNone/>
                        <a:tabLst/>
                        <a:defRPr/>
                      </a:pPr>
                      <a:endParaRPr lang="en-US" altLang="zh-CN" sz="3200" b="0" dirty="0" smtClean="0">
                        <a:solidFill>
                          <a:sysClr val="windowText" lastClr="000000"/>
                        </a:solidFill>
                        <a:latin typeface="Times New Roman" panose="02020603050405020304" pitchFamily="18" charset="0"/>
                        <a:cs typeface="Times New Roman" panose="02020603050405020304" pitchFamily="18" charset="0"/>
                      </a:endParaRPr>
                    </a:p>
                    <a:p>
                      <a:pPr marL="0" marR="0" lvl="0" indent="0" algn="just" defTabSz="2928000" rtl="0" eaLnBrk="1" fontAlgn="auto" latinLnBrk="0" hangingPunct="1">
                        <a:lnSpc>
                          <a:spcPct val="100000"/>
                        </a:lnSpc>
                        <a:spcBef>
                          <a:spcPts val="0"/>
                        </a:spcBef>
                        <a:spcAft>
                          <a:spcPts val="0"/>
                        </a:spcAft>
                        <a:buClrTx/>
                        <a:buSzTx/>
                        <a:buFont typeface="Wingdings" panose="05000000000000000000" pitchFamily="2" charset="2"/>
                        <a:buNone/>
                        <a:tabLst/>
                        <a:defRPr/>
                      </a:pPr>
                      <a:endParaRPr lang="en-US" altLang="zh-CN" sz="3200" b="0" dirty="0" smtClean="0">
                        <a:solidFill>
                          <a:sysClr val="windowText" lastClr="000000"/>
                        </a:solidFill>
                        <a:latin typeface="Times New Roman" panose="02020603050405020304" pitchFamily="18" charset="0"/>
                        <a:cs typeface="Times New Roman" panose="02020603050405020304" pitchFamily="18" charset="0"/>
                      </a:endParaRPr>
                    </a:p>
                    <a:p>
                      <a:pPr marL="0" marR="0" lvl="0" indent="0" algn="just" defTabSz="2928000" rtl="0" eaLnBrk="1" fontAlgn="auto" latinLnBrk="0" hangingPunct="1">
                        <a:lnSpc>
                          <a:spcPct val="100000"/>
                        </a:lnSpc>
                        <a:spcBef>
                          <a:spcPts val="0"/>
                        </a:spcBef>
                        <a:spcAft>
                          <a:spcPts val="0"/>
                        </a:spcAft>
                        <a:buClrTx/>
                        <a:buSzTx/>
                        <a:buFont typeface="Wingdings" panose="05000000000000000000" pitchFamily="2" charset="2"/>
                        <a:buNone/>
                        <a:tabLst/>
                        <a:defRPr/>
                      </a:pPr>
                      <a:endParaRPr lang="en-US" altLang="zh-CN" sz="3200" b="0" dirty="0" smtClean="0">
                        <a:solidFill>
                          <a:sysClr val="windowText" lastClr="000000"/>
                        </a:solidFill>
                        <a:latin typeface="Times New Roman" panose="02020603050405020304" pitchFamily="18" charset="0"/>
                        <a:cs typeface="Times New Roman" panose="02020603050405020304" pitchFamily="18" charset="0"/>
                      </a:endParaRPr>
                    </a:p>
                    <a:p>
                      <a:pPr marL="0" marR="0" lvl="0" indent="0" algn="just" defTabSz="2928000" rtl="0" eaLnBrk="1" fontAlgn="auto" latinLnBrk="0" hangingPunct="1">
                        <a:lnSpc>
                          <a:spcPct val="100000"/>
                        </a:lnSpc>
                        <a:spcBef>
                          <a:spcPts val="0"/>
                        </a:spcBef>
                        <a:spcAft>
                          <a:spcPts val="0"/>
                        </a:spcAft>
                        <a:buClrTx/>
                        <a:buSzTx/>
                        <a:buFont typeface="Wingdings" panose="05000000000000000000" pitchFamily="2" charset="2"/>
                        <a:buNone/>
                        <a:tabLst/>
                        <a:defRPr/>
                      </a:pPr>
                      <a:endParaRPr lang="en-US" altLang="zh-CN" sz="3200" b="0" dirty="0" smtClean="0">
                        <a:solidFill>
                          <a:sysClr val="windowText" lastClr="000000"/>
                        </a:solidFill>
                        <a:latin typeface="Times New Roman" panose="02020603050405020304" pitchFamily="18" charset="0"/>
                        <a:cs typeface="Times New Roman" panose="02020603050405020304" pitchFamily="18" charset="0"/>
                      </a:endParaRPr>
                    </a:p>
                    <a:p>
                      <a:pPr marL="0" marR="0" lvl="0" indent="0" algn="just" defTabSz="2928000" rtl="0" eaLnBrk="1" fontAlgn="auto" latinLnBrk="0" hangingPunct="1">
                        <a:lnSpc>
                          <a:spcPct val="100000"/>
                        </a:lnSpc>
                        <a:spcBef>
                          <a:spcPts val="0"/>
                        </a:spcBef>
                        <a:spcAft>
                          <a:spcPts val="0"/>
                        </a:spcAft>
                        <a:buClrTx/>
                        <a:buSzTx/>
                        <a:buFont typeface="Wingdings" panose="05000000000000000000" pitchFamily="2" charset="2"/>
                        <a:buNone/>
                        <a:tabLst/>
                        <a:defRPr/>
                      </a:pPr>
                      <a:endParaRPr lang="en-US" altLang="zh-CN" sz="3200" b="0" dirty="0" smtClean="0">
                        <a:solidFill>
                          <a:sysClr val="windowText" lastClr="000000"/>
                        </a:solidFill>
                        <a:latin typeface="Times New Roman" panose="02020603050405020304" pitchFamily="18" charset="0"/>
                        <a:cs typeface="Times New Roman" panose="02020603050405020304" pitchFamily="18" charset="0"/>
                      </a:endParaRPr>
                    </a:p>
                    <a:p>
                      <a:pPr marL="0" marR="0" lvl="0" indent="0" algn="just" defTabSz="2928000" rtl="0" eaLnBrk="1" fontAlgn="auto" latinLnBrk="0" hangingPunct="1">
                        <a:lnSpc>
                          <a:spcPct val="100000"/>
                        </a:lnSpc>
                        <a:spcBef>
                          <a:spcPts val="0"/>
                        </a:spcBef>
                        <a:spcAft>
                          <a:spcPts val="0"/>
                        </a:spcAft>
                        <a:buClrTx/>
                        <a:buSzTx/>
                        <a:buFont typeface="Wingdings" panose="05000000000000000000" pitchFamily="2" charset="2"/>
                        <a:buNone/>
                        <a:tabLst/>
                        <a:defRPr/>
                      </a:pPr>
                      <a:endParaRPr lang="en-US" altLang="zh-CN" sz="3200" b="0" dirty="0" smtClean="0">
                        <a:solidFill>
                          <a:sysClr val="windowText" lastClr="000000"/>
                        </a:solidFill>
                        <a:latin typeface="Times New Roman" panose="02020603050405020304" pitchFamily="18" charset="0"/>
                        <a:cs typeface="Times New Roman" panose="02020603050405020304" pitchFamily="18" charset="0"/>
                      </a:endParaRPr>
                    </a:p>
                    <a:p>
                      <a:pPr marL="0" marR="0" lvl="0" indent="0" algn="just" defTabSz="2928000" rtl="0" eaLnBrk="1" fontAlgn="auto" latinLnBrk="0" hangingPunct="1">
                        <a:lnSpc>
                          <a:spcPct val="100000"/>
                        </a:lnSpc>
                        <a:spcBef>
                          <a:spcPts val="0"/>
                        </a:spcBef>
                        <a:spcAft>
                          <a:spcPts val="0"/>
                        </a:spcAft>
                        <a:buClrTx/>
                        <a:buSzTx/>
                        <a:buFont typeface="Wingdings" panose="05000000000000000000" pitchFamily="2" charset="2"/>
                        <a:buNone/>
                        <a:tabLst/>
                        <a:defRPr/>
                      </a:pPr>
                      <a:endParaRPr lang="en-US" altLang="zh-CN" sz="3200" b="0" dirty="0" smtClean="0">
                        <a:solidFill>
                          <a:sysClr val="windowText" lastClr="000000"/>
                        </a:solidFill>
                        <a:latin typeface="Times New Roman" panose="02020603050405020304" pitchFamily="18" charset="0"/>
                        <a:cs typeface="Times New Roman" panose="02020603050405020304" pitchFamily="18" charset="0"/>
                      </a:endParaRPr>
                    </a:p>
                    <a:p>
                      <a:pPr marL="0" marR="0" lvl="0" indent="0" algn="just" defTabSz="2928000" rtl="0" eaLnBrk="1" fontAlgn="auto" latinLnBrk="0" hangingPunct="1">
                        <a:lnSpc>
                          <a:spcPct val="100000"/>
                        </a:lnSpc>
                        <a:spcBef>
                          <a:spcPts val="0"/>
                        </a:spcBef>
                        <a:spcAft>
                          <a:spcPts val="0"/>
                        </a:spcAft>
                        <a:buClrTx/>
                        <a:buSzTx/>
                        <a:buFont typeface="Wingdings" panose="05000000000000000000" pitchFamily="2" charset="2"/>
                        <a:buNone/>
                        <a:tabLst/>
                        <a:defRPr/>
                      </a:pPr>
                      <a:endParaRPr lang="en-US" altLang="zh-CN" sz="3200" b="0" dirty="0" smtClean="0">
                        <a:solidFill>
                          <a:sysClr val="windowText" lastClr="000000"/>
                        </a:solidFill>
                        <a:latin typeface="Times New Roman" panose="02020603050405020304" pitchFamily="18" charset="0"/>
                        <a:cs typeface="Times New Roman" panose="02020603050405020304" pitchFamily="18" charset="0"/>
                      </a:endParaRPr>
                    </a:p>
                    <a:p>
                      <a:pPr marL="0" marR="0" lvl="0" indent="0" algn="just" defTabSz="2928000" rtl="0" eaLnBrk="1" fontAlgn="auto" latinLnBrk="0" hangingPunct="1">
                        <a:lnSpc>
                          <a:spcPct val="100000"/>
                        </a:lnSpc>
                        <a:spcBef>
                          <a:spcPts val="0"/>
                        </a:spcBef>
                        <a:spcAft>
                          <a:spcPts val="0"/>
                        </a:spcAft>
                        <a:buClrTx/>
                        <a:buSzTx/>
                        <a:buFont typeface="Wingdings" panose="05000000000000000000" pitchFamily="2" charset="2"/>
                        <a:buNone/>
                        <a:tabLst/>
                        <a:defRPr/>
                      </a:pPr>
                      <a:r>
                        <a:rPr lang="en-US" altLang="zh-CN" sz="3200" b="0" dirty="0" smtClean="0">
                          <a:solidFill>
                            <a:sysClr val="windowText" lastClr="000000"/>
                          </a:solidFill>
                          <a:latin typeface="Times New Roman" panose="02020603050405020304" pitchFamily="18" charset="0"/>
                          <a:cs typeface="Times New Roman" panose="02020603050405020304" pitchFamily="18" charset="0"/>
                        </a:rPr>
                        <a:t>Consensus clustering is to access the stability of the discovered clusters and discard the unstable clusters. When it is used for cluster purification, it can remove the incorrect assignments of speech segments in speaker clusters before cluster modeling</a:t>
                      </a:r>
                    </a:p>
                    <a:p>
                      <a:pPr marL="0" marR="0" lvl="0" indent="0" algn="just" defTabSz="2928000" rtl="0" eaLnBrk="1" fontAlgn="auto" latinLnBrk="0" hangingPunct="1">
                        <a:lnSpc>
                          <a:spcPct val="100000"/>
                        </a:lnSpc>
                        <a:spcBef>
                          <a:spcPts val="0"/>
                        </a:spcBef>
                        <a:spcAft>
                          <a:spcPts val="0"/>
                        </a:spcAft>
                        <a:buClrTx/>
                        <a:buSzTx/>
                        <a:buFont typeface="Wingdings" panose="05000000000000000000" pitchFamily="2" charset="2"/>
                        <a:buNone/>
                        <a:tabLst/>
                        <a:defRPr/>
                      </a:pPr>
                      <a:r>
                        <a:rPr lang="en-US" altLang="zh-CN" sz="3200" b="0" dirty="0" smtClean="0">
                          <a:solidFill>
                            <a:sysClr val="windowText" lastClr="000000"/>
                          </a:solidFill>
                          <a:latin typeface="Times New Roman" panose="02020603050405020304" pitchFamily="18" charset="0"/>
                          <a:cs typeface="Times New Roman" panose="02020603050405020304" pitchFamily="18" charset="0"/>
                        </a:rPr>
                        <a:t>Consensus</a:t>
                      </a:r>
                      <a:r>
                        <a:rPr lang="en-US" altLang="zh-CN" sz="3200" b="0" baseline="0" dirty="0" smtClean="0">
                          <a:solidFill>
                            <a:sysClr val="windowText" lastClr="000000"/>
                          </a:solidFill>
                          <a:latin typeface="Times New Roman" panose="02020603050405020304" pitchFamily="18" charset="0"/>
                          <a:cs typeface="Times New Roman" panose="02020603050405020304" pitchFamily="18" charset="0"/>
                        </a:rPr>
                        <a:t> clustering process:</a:t>
                      </a:r>
                    </a:p>
                    <a:p>
                      <a:pPr marL="457200" marR="0" lvl="0" indent="-457200" algn="just" defTabSz="2928000" rtl="0" eaLnBrk="1" fontAlgn="auto" latinLnBrk="0" hangingPunct="1">
                        <a:lnSpc>
                          <a:spcPct val="100000"/>
                        </a:lnSpc>
                        <a:spcBef>
                          <a:spcPts val="0"/>
                        </a:spcBef>
                        <a:spcAft>
                          <a:spcPts val="0"/>
                        </a:spcAft>
                        <a:buClr>
                          <a:srgbClr val="00B0F0"/>
                        </a:buClr>
                        <a:buSzTx/>
                        <a:buFont typeface="Wingdings" panose="05000000000000000000" pitchFamily="2" charset="2"/>
                        <a:buChar char="Ø"/>
                        <a:tabLst/>
                        <a:defRPr/>
                      </a:pPr>
                      <a:r>
                        <a:rPr lang="en-US" altLang="zh-CN" sz="3200" b="0" baseline="0" dirty="0" smtClean="0">
                          <a:solidFill>
                            <a:sysClr val="windowText" lastClr="000000"/>
                          </a:solidFill>
                          <a:latin typeface="Times New Roman" panose="02020603050405020304" pitchFamily="18" charset="0"/>
                          <a:cs typeface="Times New Roman" panose="02020603050405020304" pitchFamily="18" charset="0"/>
                        </a:rPr>
                        <a:t>Firstly, we obtain the cluster results of two sub-systems using different features. For instance, system 1 is using PLP, system 2 is using Enhanced PLP.</a:t>
                      </a:r>
                    </a:p>
                    <a:p>
                      <a:pPr marL="457200" marR="0" lvl="0" indent="-457200" algn="just" defTabSz="2928000" rtl="0" eaLnBrk="1" fontAlgn="auto" latinLnBrk="0" hangingPunct="1">
                        <a:lnSpc>
                          <a:spcPct val="100000"/>
                        </a:lnSpc>
                        <a:spcBef>
                          <a:spcPts val="0"/>
                        </a:spcBef>
                        <a:spcAft>
                          <a:spcPts val="0"/>
                        </a:spcAft>
                        <a:buClr>
                          <a:srgbClr val="00B0F0"/>
                        </a:buClr>
                        <a:buSzTx/>
                        <a:buFont typeface="Wingdings" panose="05000000000000000000" pitchFamily="2" charset="2"/>
                        <a:buChar char="Ø"/>
                        <a:tabLst/>
                        <a:defRPr/>
                      </a:pPr>
                      <a:r>
                        <a:rPr lang="en-US" altLang="zh-CN" sz="3200" b="0" baseline="0" dirty="0" smtClean="0">
                          <a:solidFill>
                            <a:sysClr val="windowText" lastClr="000000"/>
                          </a:solidFill>
                          <a:latin typeface="Times New Roman" panose="02020603050405020304" pitchFamily="18" charset="0"/>
                          <a:cs typeface="Times New Roman" panose="02020603050405020304" pitchFamily="18" charset="0"/>
                        </a:rPr>
                        <a:t>Secondly, we get the common cluster results from two sub-systems to obtain more purified clusters, in this example, </a:t>
                      </a:r>
                      <a:r>
                        <a:rPr lang="en-US" altLang="zh-CN" sz="3200" b="0" baseline="0" dirty="0" err="1" smtClean="0">
                          <a:solidFill>
                            <a:sysClr val="windowText" lastClr="000000"/>
                          </a:solidFill>
                          <a:latin typeface="Times New Roman" panose="02020603050405020304" pitchFamily="18" charset="0"/>
                          <a:cs typeface="Times New Roman" panose="02020603050405020304" pitchFamily="18" charset="0"/>
                        </a:rPr>
                        <a:t>seg</a:t>
                      </a:r>
                      <a:r>
                        <a:rPr lang="en-US" altLang="zh-CN" sz="3200" b="0" baseline="0" dirty="0" smtClean="0">
                          <a:solidFill>
                            <a:sysClr val="windowText" lastClr="000000"/>
                          </a:solidFill>
                          <a:latin typeface="Times New Roman" panose="02020603050405020304" pitchFamily="18" charset="0"/>
                          <a:cs typeface="Times New Roman" panose="02020603050405020304" pitchFamily="18" charset="0"/>
                        </a:rPr>
                        <a:t> 2 and </a:t>
                      </a:r>
                      <a:r>
                        <a:rPr lang="en-US" altLang="zh-CN" sz="3200" b="0" baseline="0" dirty="0" err="1" smtClean="0">
                          <a:solidFill>
                            <a:sysClr val="windowText" lastClr="000000"/>
                          </a:solidFill>
                          <a:latin typeface="Times New Roman" panose="02020603050405020304" pitchFamily="18" charset="0"/>
                          <a:cs typeface="Times New Roman" panose="02020603050405020304" pitchFamily="18" charset="0"/>
                        </a:rPr>
                        <a:t>seg</a:t>
                      </a:r>
                      <a:r>
                        <a:rPr lang="en-US" altLang="zh-CN" sz="3200" b="0" baseline="0" dirty="0" smtClean="0">
                          <a:solidFill>
                            <a:sysClr val="windowText" lastClr="000000"/>
                          </a:solidFill>
                          <a:latin typeface="Times New Roman" panose="02020603050405020304" pitchFamily="18" charset="0"/>
                          <a:cs typeface="Times New Roman" panose="02020603050405020304" pitchFamily="18" charset="0"/>
                        </a:rPr>
                        <a:t> 4 are removed.</a:t>
                      </a:r>
                    </a:p>
                    <a:p>
                      <a:pPr marL="457200" marR="0" lvl="0" indent="-457200" algn="just" defTabSz="2928000" rtl="0" eaLnBrk="1" fontAlgn="auto" latinLnBrk="0" hangingPunct="1">
                        <a:lnSpc>
                          <a:spcPct val="100000"/>
                        </a:lnSpc>
                        <a:spcBef>
                          <a:spcPts val="0"/>
                        </a:spcBef>
                        <a:spcAft>
                          <a:spcPts val="0"/>
                        </a:spcAft>
                        <a:buClr>
                          <a:srgbClr val="00B0F0"/>
                        </a:buClr>
                        <a:buSzTx/>
                        <a:buFont typeface="Wingdings" panose="05000000000000000000" pitchFamily="2" charset="2"/>
                        <a:buChar char="Ø"/>
                        <a:tabLst/>
                        <a:defRPr/>
                      </a:pPr>
                      <a:r>
                        <a:rPr lang="en-US" altLang="zh-CN" sz="3200" b="0" baseline="0" dirty="0" smtClean="0">
                          <a:solidFill>
                            <a:sysClr val="windowText" lastClr="000000"/>
                          </a:solidFill>
                          <a:latin typeface="Times New Roman" panose="02020603050405020304" pitchFamily="18" charset="0"/>
                          <a:cs typeface="Times New Roman" panose="02020603050405020304" pitchFamily="18" charset="0"/>
                        </a:rPr>
                        <a:t>And then, the pure speaker segments (</a:t>
                      </a:r>
                      <a:r>
                        <a:rPr lang="en-US" altLang="zh-CN" sz="3200" b="0" baseline="0" dirty="0" err="1" smtClean="0">
                          <a:solidFill>
                            <a:sysClr val="windowText" lastClr="000000"/>
                          </a:solidFill>
                          <a:latin typeface="Times New Roman" panose="02020603050405020304" pitchFamily="18" charset="0"/>
                          <a:cs typeface="Times New Roman" panose="02020603050405020304" pitchFamily="18" charset="0"/>
                        </a:rPr>
                        <a:t>seg</a:t>
                      </a:r>
                      <a:r>
                        <a:rPr lang="en-US" altLang="zh-CN" sz="3200" b="0" baseline="0" dirty="0" smtClean="0">
                          <a:solidFill>
                            <a:sysClr val="windowText" lastClr="000000"/>
                          </a:solidFill>
                          <a:latin typeface="Times New Roman" panose="02020603050405020304" pitchFamily="18" charset="0"/>
                          <a:cs typeface="Times New Roman" panose="02020603050405020304" pitchFamily="18" charset="0"/>
                        </a:rPr>
                        <a:t> 1,3, 5) are used to train initial speaker probability models, and agglomerative hierarchical clustering is followed using the initial speaker probability models.</a:t>
                      </a:r>
                    </a:p>
                    <a:p>
                      <a:pPr marL="457200" marR="0" lvl="0" indent="-457200" algn="just" defTabSz="2928000" rtl="0" eaLnBrk="1" fontAlgn="auto" latinLnBrk="0" hangingPunct="1">
                        <a:lnSpc>
                          <a:spcPct val="100000"/>
                        </a:lnSpc>
                        <a:spcBef>
                          <a:spcPts val="0"/>
                        </a:spcBef>
                        <a:spcAft>
                          <a:spcPts val="0"/>
                        </a:spcAft>
                        <a:buClr>
                          <a:srgbClr val="00B0F0"/>
                        </a:buClr>
                        <a:buSzTx/>
                        <a:buFont typeface="Wingdings" panose="05000000000000000000" pitchFamily="2" charset="2"/>
                        <a:buChar char="Ø"/>
                        <a:tabLst/>
                        <a:defRPr/>
                      </a:pPr>
                      <a:r>
                        <a:rPr lang="en-US" altLang="zh-CN" sz="3200" b="0" baseline="0" dirty="0" smtClean="0">
                          <a:solidFill>
                            <a:sysClr val="windowText" lastClr="000000"/>
                          </a:solidFill>
                          <a:latin typeface="Times New Roman" panose="02020603050405020304" pitchFamily="18" charset="0"/>
                          <a:cs typeface="Times New Roman" panose="02020603050405020304" pitchFamily="18" charset="0"/>
                        </a:rPr>
                        <a:t>Finally, the label of impure speaker segments is labeled in the Viterbi re-segmentation step.</a:t>
                      </a:r>
                    </a:p>
                  </a:txBody>
                  <a:tcPr>
                    <a:lnL w="38100" cap="flat" cmpd="sng" algn="ctr">
                      <a:solidFill>
                        <a:srgbClr val="0070C0"/>
                      </a:solidFill>
                      <a:prstDash val="solid"/>
                      <a:round/>
                      <a:headEnd type="none" w="med" len="med"/>
                      <a:tailEnd type="none" w="med" len="med"/>
                    </a:lnL>
                    <a:lnR w="38100" cap="flat" cmpd="sng" algn="ctr">
                      <a:solidFill>
                        <a:srgbClr val="0070C0"/>
                      </a:solidFill>
                      <a:prstDash val="solid"/>
                      <a:round/>
                      <a:headEnd type="none" w="med" len="med"/>
                      <a:tailEnd type="none" w="med" len="med"/>
                    </a:lnR>
                    <a:lnT w="38100" cap="flat" cmpd="sng" algn="ctr">
                      <a:solidFill>
                        <a:srgbClr val="0070C0"/>
                      </a:solidFill>
                      <a:prstDash val="solid"/>
                      <a:round/>
                      <a:headEnd type="none" w="med" len="med"/>
                      <a:tailEnd type="none" w="med" len="med"/>
                    </a:lnT>
                    <a:lnB w="38100" cap="flat" cmpd="sng" algn="ctr">
                      <a:solidFill>
                        <a:srgbClr val="0070C0"/>
                      </a:solidFill>
                      <a:prstDash val="solid"/>
                      <a:round/>
                      <a:headEnd type="none" w="med" len="med"/>
                      <a:tailEnd type="none" w="med" len="med"/>
                    </a:lnB>
                    <a:solidFill>
                      <a:schemeClr val="bg1"/>
                    </a:solidFill>
                  </a:tcPr>
                </a:tc>
                <a:tc>
                  <a:txBody>
                    <a:bodyPr/>
                    <a:lstStyle/>
                    <a:p>
                      <a:pPr marL="457200" indent="-457200">
                        <a:buFont typeface="Wingdings" panose="05000000000000000000" pitchFamily="2" charset="2"/>
                        <a:buChar char="Ø"/>
                      </a:pPr>
                      <a:endParaRPr lang="en-US" altLang="zh-CN" sz="3200" b="0" dirty="0" smtClean="0">
                        <a:solidFill>
                          <a:sysClr val="windowText" lastClr="000000"/>
                        </a:solidFill>
                        <a:latin typeface="Times New Roman" panose="02020603050405020304" pitchFamily="18" charset="0"/>
                        <a:cs typeface="Times New Roman" panose="02020603050405020304" pitchFamily="18" charset="0"/>
                      </a:endParaRPr>
                    </a:p>
                    <a:p>
                      <a:pPr marL="0" indent="0">
                        <a:buFont typeface="Wingdings" panose="05000000000000000000" pitchFamily="2" charset="2"/>
                        <a:buNone/>
                      </a:pPr>
                      <a:endParaRPr lang="en-US" altLang="zh-CN" sz="3200" b="0" dirty="0" smtClean="0">
                        <a:solidFill>
                          <a:sysClr val="windowText" lastClr="000000"/>
                        </a:solidFill>
                        <a:latin typeface="Times New Roman" panose="02020603050405020304" pitchFamily="18" charset="0"/>
                        <a:cs typeface="Times New Roman" panose="02020603050405020304" pitchFamily="18" charset="0"/>
                      </a:endParaRPr>
                    </a:p>
                    <a:p>
                      <a:pPr marL="457200" marR="0" lvl="0" indent="-457200" algn="just" defTabSz="2928000" rtl="0" eaLnBrk="1" fontAlgn="auto" latinLnBrk="0" hangingPunct="1">
                        <a:lnSpc>
                          <a:spcPct val="100000"/>
                        </a:lnSpc>
                        <a:spcBef>
                          <a:spcPts val="0"/>
                        </a:spcBef>
                        <a:spcAft>
                          <a:spcPts val="0"/>
                        </a:spcAft>
                        <a:buClr>
                          <a:srgbClr val="00B0F0"/>
                        </a:buClr>
                        <a:buSzTx/>
                        <a:buFont typeface="Wingdings" panose="05000000000000000000" pitchFamily="2" charset="2"/>
                        <a:buChar char="Ø"/>
                        <a:tabLst/>
                        <a:defRPr/>
                      </a:pPr>
                      <a:r>
                        <a:rPr kumimoji="0" lang="en-US" altLang="zh-CN" sz="3200" b="0" i="0" u="none" strike="noStrike" kern="1200" cap="none" spc="0" normalizeH="0" baseline="0" noProof="0" dirty="0" smtClean="0">
                          <a:ln>
                            <a:noFill/>
                          </a:ln>
                          <a:solidFill>
                            <a:srgbClr val="00B0F0"/>
                          </a:solidFill>
                          <a:effectLst/>
                          <a:uLnTx/>
                          <a:uFillTx/>
                          <a:latin typeface="Times New Roman" panose="02020603050405020304" pitchFamily="18" charset="0"/>
                          <a:ea typeface="+mn-ea"/>
                          <a:cs typeface="Times New Roman" panose="02020603050405020304" pitchFamily="18" charset="0"/>
                        </a:rPr>
                        <a:t>Data base: </a:t>
                      </a:r>
                      <a:r>
                        <a:rPr kumimoji="0" lang="en-US" altLang="zh-CN" sz="3200" b="0" i="0" u="none" strike="noStrike" kern="1200" cap="none" spc="0" normalizeH="0" baseline="0" noProof="0" dirty="0" smtClean="0">
                          <a:ln>
                            <a:noFill/>
                          </a:ln>
                          <a:solidFill>
                            <a:sysClr val="windowText" lastClr="000000"/>
                          </a:solidFill>
                          <a:effectLst/>
                          <a:uLnTx/>
                          <a:uFillTx/>
                          <a:latin typeface="Times New Roman" panose="02020603050405020304" pitchFamily="18" charset="0"/>
                          <a:ea typeface="+mn-ea"/>
                          <a:cs typeface="Times New Roman" panose="02020603050405020304" pitchFamily="18" charset="0"/>
                        </a:rPr>
                        <a:t>IFLY-DIAR-II, Chinese talk shows; duration vary from 20 minutes to one hour; number of speakers ranges from 2 to 9 ; corrupted by music, laughter, applause, or other noises;171 recordings for training set, 171 recordings for development set, 367 recordings for test set.</a:t>
                      </a:r>
                    </a:p>
                    <a:p>
                      <a:pPr marL="457200" marR="0" lvl="0" indent="-457200" algn="just" defTabSz="2928000" rtl="0" eaLnBrk="1" fontAlgn="auto" latinLnBrk="0" hangingPunct="1">
                        <a:lnSpc>
                          <a:spcPct val="100000"/>
                        </a:lnSpc>
                        <a:spcBef>
                          <a:spcPts val="0"/>
                        </a:spcBef>
                        <a:spcAft>
                          <a:spcPts val="0"/>
                        </a:spcAft>
                        <a:buClr>
                          <a:srgbClr val="00B0F0"/>
                        </a:buClr>
                        <a:buSzTx/>
                        <a:buFont typeface="Wingdings" panose="05000000000000000000" pitchFamily="2" charset="2"/>
                        <a:buChar char="Ø"/>
                        <a:tabLst/>
                        <a:defRPr/>
                      </a:pPr>
                      <a:r>
                        <a:rPr kumimoji="0" lang="en-US" altLang="zh-CN" sz="3200" b="0" i="0" u="none" strike="noStrike" kern="1200" cap="none" spc="0" normalizeH="0" baseline="0" noProof="0" dirty="0" smtClean="0">
                          <a:ln>
                            <a:noFill/>
                          </a:ln>
                          <a:solidFill>
                            <a:srgbClr val="00B0F0"/>
                          </a:solidFill>
                          <a:effectLst/>
                          <a:uLnTx/>
                          <a:uFillTx/>
                          <a:latin typeface="Times New Roman" panose="02020603050405020304" pitchFamily="18" charset="0"/>
                          <a:ea typeface="+mn-ea"/>
                          <a:cs typeface="Times New Roman" panose="02020603050405020304" pitchFamily="18" charset="0"/>
                        </a:rPr>
                        <a:t>Features:</a:t>
                      </a:r>
                      <a:r>
                        <a:rPr kumimoji="0" lang="en-US" altLang="zh-CN" sz="3200" b="0" i="0" u="none" strike="noStrike" kern="1200" cap="none" spc="0" normalizeH="0" baseline="0" noProof="0" dirty="0" smtClean="0">
                          <a:ln>
                            <a:noFill/>
                          </a:ln>
                          <a:solidFill>
                            <a:schemeClr val="tx1"/>
                          </a:solidFill>
                          <a:effectLst/>
                          <a:uLnTx/>
                          <a:uFillTx/>
                          <a:latin typeface="Times New Roman" panose="02020603050405020304" pitchFamily="18" charset="0"/>
                          <a:ea typeface="+mn-ea"/>
                          <a:cs typeface="Times New Roman" panose="02020603050405020304" pitchFamily="18" charset="0"/>
                        </a:rPr>
                        <a:t>1</a:t>
                      </a:r>
                      <a:r>
                        <a:rPr kumimoji="0" lang="en-US" altLang="zh-CN" sz="3200" b="0" i="0" u="none" strike="noStrike" kern="1200" cap="none" spc="0" normalizeH="0" baseline="0" noProof="0" dirty="0" smtClean="0">
                          <a:ln>
                            <a:noFill/>
                          </a:ln>
                          <a:solidFill>
                            <a:sysClr val="windowText" lastClr="000000"/>
                          </a:solidFill>
                          <a:effectLst/>
                          <a:uLnTx/>
                          <a:uFillTx/>
                          <a:latin typeface="Times New Roman" panose="02020603050405020304" pitchFamily="18" charset="0"/>
                          <a:ea typeface="+mn-ea"/>
                          <a:cs typeface="Times New Roman" panose="02020603050405020304" pitchFamily="18" charset="0"/>
                        </a:rPr>
                        <a:t>3 dimensional PLP or MFCC features, plus first and second derivatives,39 dimension</a:t>
                      </a:r>
                      <a:r>
                        <a:rPr kumimoji="0" lang="en-US" altLang="zh-CN" sz="3200" b="0" i="0" u="none" strike="noStrike" kern="1200" cap="none" spc="0" normalizeH="0" baseline="0" noProof="0" dirty="0" smtClean="0">
                          <a:ln>
                            <a:noFill/>
                          </a:ln>
                          <a:solidFill>
                            <a:schemeClr val="tx1"/>
                          </a:solidFill>
                          <a:effectLst/>
                          <a:uLnTx/>
                          <a:uFillTx/>
                          <a:latin typeface="Times New Roman" panose="02020603050405020304" pitchFamily="18" charset="0"/>
                          <a:ea typeface="+mn-ea"/>
                          <a:cs typeface="Times New Roman" panose="02020603050405020304" pitchFamily="18" charset="0"/>
                        </a:rPr>
                        <a:t>al </a:t>
                      </a:r>
                      <a:r>
                        <a:rPr kumimoji="0" lang="en-US" altLang="zh-CN" sz="3200" b="0" i="0" u="none" strike="noStrike" kern="1200" cap="none" spc="0" normalizeH="0" baseline="0" noProof="0" dirty="0" smtClean="0">
                          <a:ln>
                            <a:noFill/>
                          </a:ln>
                          <a:solidFill>
                            <a:sysClr val="windowText" lastClr="000000"/>
                          </a:solidFill>
                          <a:effectLst/>
                          <a:uLnTx/>
                          <a:uFillTx/>
                          <a:latin typeface="Times New Roman" panose="02020603050405020304" pitchFamily="18" charset="0"/>
                          <a:ea typeface="+mn-ea"/>
                          <a:cs typeface="Times New Roman" panose="02020603050405020304" pitchFamily="18" charset="0"/>
                        </a:rPr>
                        <a:t>Enhanced PLP.</a:t>
                      </a:r>
                      <a:endParaRPr lang="en-US" altLang="zh-CN" sz="3200" b="0" dirty="0" smtClean="0">
                        <a:solidFill>
                          <a:sysClr val="windowText" lastClr="000000"/>
                        </a:solidFill>
                        <a:latin typeface="Times New Roman" panose="02020603050405020304" pitchFamily="18" charset="0"/>
                        <a:cs typeface="Times New Roman" panose="02020603050405020304" pitchFamily="18" charset="0"/>
                      </a:endParaRPr>
                    </a:p>
                    <a:p>
                      <a:pPr marL="457200" indent="-457200" algn="just">
                        <a:buClr>
                          <a:srgbClr val="00B0F0"/>
                        </a:buClr>
                        <a:buFont typeface="Wingdings" panose="05000000000000000000" pitchFamily="2" charset="2"/>
                        <a:buChar char="Ø"/>
                      </a:pPr>
                      <a:r>
                        <a:rPr lang="en-US" altLang="zh-CN" sz="3200" b="0" dirty="0" smtClean="0">
                          <a:solidFill>
                            <a:srgbClr val="00B0F0"/>
                          </a:solidFill>
                          <a:latin typeface="Times New Roman" panose="02020603050405020304" pitchFamily="18" charset="0"/>
                          <a:cs typeface="Times New Roman" panose="02020603050405020304" pitchFamily="18" charset="0"/>
                        </a:rPr>
                        <a:t>Regression DNN:</a:t>
                      </a:r>
                      <a:r>
                        <a:rPr lang="en-US" altLang="zh-CN" sz="3200" b="0" dirty="0" smtClean="0">
                          <a:solidFill>
                            <a:sysClr val="windowText" lastClr="000000"/>
                          </a:solidFill>
                          <a:latin typeface="Times New Roman" panose="02020603050405020304" pitchFamily="18" charset="0"/>
                          <a:cs typeface="Times New Roman" panose="02020603050405020304" pitchFamily="18" charset="0"/>
                        </a:rPr>
                        <a:t>IFLYTEK-HIFICM database is used for training, is composed of 16880 clean Mandarin utterances; Additive white Gaussian noise (AWGN), music, applause and laughter are used as noise signals, SNR level from 0dB to 20dB with an increment of 5dB; a context window of 11 frames; the DNN architecture was 429-2048-2048-429.</a:t>
                      </a:r>
                      <a:endParaRPr lang="en-US" altLang="zh-CN" sz="3200" b="0" i="1" dirty="0" smtClean="0">
                        <a:solidFill>
                          <a:sysClr val="windowText" lastClr="000000"/>
                        </a:solidFill>
                        <a:latin typeface="Times New Roman" panose="02020603050405020304" pitchFamily="18" charset="0"/>
                        <a:cs typeface="Times New Roman" panose="02020603050405020304" pitchFamily="18" charset="0"/>
                      </a:endParaRPr>
                    </a:p>
                    <a:p>
                      <a:pPr marL="0" marR="0" lvl="0" indent="0" algn="l" defTabSz="2928000" rtl="0" eaLnBrk="1" fontAlgn="auto" latinLnBrk="0" hangingPunct="1">
                        <a:lnSpc>
                          <a:spcPct val="100000"/>
                        </a:lnSpc>
                        <a:spcBef>
                          <a:spcPts val="0"/>
                        </a:spcBef>
                        <a:spcAft>
                          <a:spcPts val="0"/>
                        </a:spcAft>
                        <a:buClrTx/>
                        <a:buSzTx/>
                        <a:buFont typeface="Wingdings" panose="05000000000000000000" pitchFamily="2" charset="2"/>
                        <a:buNone/>
                        <a:tabLst/>
                        <a:defRPr/>
                      </a:pPr>
                      <a:r>
                        <a:rPr lang="en-US" altLang="zh-CN" sz="3200" b="0" i="1" dirty="0" smtClean="0">
                          <a:solidFill>
                            <a:sysClr val="windowText" lastClr="000000"/>
                          </a:solidFill>
                          <a:latin typeface="Times New Roman" panose="02020603050405020304" pitchFamily="18" charset="0"/>
                          <a:cs typeface="Times New Roman" panose="02020603050405020304" pitchFamily="18" charset="0"/>
                        </a:rPr>
                        <a:t> </a:t>
                      </a:r>
                      <a:r>
                        <a:rPr lang="en-US" altLang="zh-CN" sz="2400" b="0" i="1" dirty="0" err="1" smtClean="0">
                          <a:solidFill>
                            <a:sysClr val="windowText" lastClr="000000"/>
                          </a:solidFill>
                          <a:latin typeface="Times New Roman" panose="02020603050405020304" pitchFamily="18" charset="0"/>
                          <a:cs typeface="Times New Roman" panose="02020603050405020304" pitchFamily="18" charset="0"/>
                        </a:rPr>
                        <a:t>Tabel</a:t>
                      </a:r>
                      <a:r>
                        <a:rPr lang="en-US" altLang="zh-CN" sz="2400" b="0" i="1" dirty="0" smtClean="0">
                          <a:solidFill>
                            <a:sysClr val="windowText" lastClr="000000"/>
                          </a:solidFill>
                          <a:latin typeface="Times New Roman" panose="02020603050405020304" pitchFamily="18" charset="0"/>
                          <a:cs typeface="Times New Roman" panose="02020603050405020304" pitchFamily="18" charset="0"/>
                        </a:rPr>
                        <a:t> 1. Experimental results for different features    </a:t>
                      </a:r>
                      <a:r>
                        <a:rPr kumimoji="0" lang="en-US" altLang="zh-CN" sz="2400" b="0" i="1" u="none" strike="noStrike" kern="1200" cap="none" spc="0" normalizeH="0" baseline="0" noProof="0" dirty="0" smtClean="0">
                          <a:ln>
                            <a:noFill/>
                          </a:ln>
                          <a:solidFill>
                            <a:sysClr val="windowText" lastClr="000000"/>
                          </a:solidFill>
                          <a:effectLst/>
                          <a:uLnTx/>
                          <a:uFillTx/>
                          <a:latin typeface="Times New Roman" panose="02020603050405020304" pitchFamily="18" charset="0"/>
                          <a:ea typeface="+mn-ea"/>
                          <a:cs typeface="Times New Roman" panose="02020603050405020304" pitchFamily="18" charset="0"/>
                        </a:rPr>
                        <a:t> </a:t>
                      </a:r>
                      <a:r>
                        <a:rPr kumimoji="0" lang="en-US" altLang="zh-CN" sz="2400" b="0" i="1" u="none" strike="noStrike" kern="1200" cap="none" spc="0" normalizeH="0" baseline="0" noProof="0" dirty="0" err="1" smtClean="0">
                          <a:ln>
                            <a:noFill/>
                          </a:ln>
                          <a:solidFill>
                            <a:sysClr val="windowText" lastClr="000000"/>
                          </a:solidFill>
                          <a:effectLst/>
                          <a:uLnTx/>
                          <a:uFillTx/>
                          <a:latin typeface="Times New Roman" panose="02020603050405020304" pitchFamily="18" charset="0"/>
                          <a:ea typeface="+mn-ea"/>
                          <a:cs typeface="Times New Roman" panose="02020603050405020304" pitchFamily="18" charset="0"/>
                        </a:rPr>
                        <a:t>Tabel</a:t>
                      </a:r>
                      <a:r>
                        <a:rPr kumimoji="0" lang="en-US" altLang="zh-CN" sz="2400" b="0" i="1" u="none" strike="noStrike" kern="1200" cap="none" spc="0" normalizeH="0" baseline="0" noProof="0" dirty="0" smtClean="0">
                          <a:ln>
                            <a:noFill/>
                          </a:ln>
                          <a:solidFill>
                            <a:sysClr val="windowText" lastClr="000000"/>
                          </a:solidFill>
                          <a:effectLst/>
                          <a:uLnTx/>
                          <a:uFillTx/>
                          <a:latin typeface="Times New Roman" panose="02020603050405020304" pitchFamily="18" charset="0"/>
                          <a:ea typeface="+mn-ea"/>
                          <a:cs typeface="Times New Roman" panose="02020603050405020304" pitchFamily="18" charset="0"/>
                        </a:rPr>
                        <a:t> 2. Results of consensus clustering based on different  acoustic feature combinations                                       without consensus clustering in the IFLY-DIAR-II test set.</a:t>
                      </a:r>
                    </a:p>
                    <a:p>
                      <a:pPr marL="0" marR="0" lvl="0" indent="0" algn="l" defTabSz="2928000" rtl="0" eaLnBrk="1" fontAlgn="auto" latinLnBrk="0" hangingPunct="1">
                        <a:lnSpc>
                          <a:spcPct val="100000"/>
                        </a:lnSpc>
                        <a:spcBef>
                          <a:spcPts val="0"/>
                        </a:spcBef>
                        <a:spcAft>
                          <a:spcPts val="0"/>
                        </a:spcAft>
                        <a:buClrTx/>
                        <a:buSzTx/>
                        <a:buFont typeface="Wingdings" panose="05000000000000000000" pitchFamily="2" charset="2"/>
                        <a:buNone/>
                        <a:tabLst/>
                        <a:defRPr/>
                      </a:pPr>
                      <a:endParaRPr lang="en-US" altLang="zh-CN" sz="2800" b="0" i="1" dirty="0" smtClean="0">
                        <a:solidFill>
                          <a:sysClr val="windowText" lastClr="000000"/>
                        </a:solidFill>
                        <a:latin typeface="Times New Roman" panose="02020603050405020304" pitchFamily="18" charset="0"/>
                        <a:cs typeface="Times New Roman" panose="02020603050405020304" pitchFamily="18" charset="0"/>
                      </a:endParaRPr>
                    </a:p>
                    <a:p>
                      <a:pPr marL="0" indent="0">
                        <a:buFont typeface="Wingdings" panose="05000000000000000000" pitchFamily="2" charset="2"/>
                        <a:buNone/>
                      </a:pPr>
                      <a:endParaRPr lang="en-US" altLang="zh-CN" sz="2800" b="0" i="1" dirty="0" smtClean="0">
                        <a:solidFill>
                          <a:sysClr val="windowText" lastClr="000000"/>
                        </a:solidFill>
                        <a:latin typeface="Times New Roman" panose="02020603050405020304" pitchFamily="18" charset="0"/>
                        <a:cs typeface="Times New Roman" panose="02020603050405020304" pitchFamily="18" charset="0"/>
                      </a:endParaRPr>
                    </a:p>
                    <a:p>
                      <a:pPr marL="0" indent="0">
                        <a:buFont typeface="Wingdings" panose="05000000000000000000" pitchFamily="2" charset="2"/>
                        <a:buNone/>
                      </a:pPr>
                      <a:r>
                        <a:rPr lang="en-US" altLang="zh-CN" sz="3200" b="0" i="1" baseline="0" dirty="0" smtClean="0">
                          <a:solidFill>
                            <a:sysClr val="windowText" lastClr="000000"/>
                          </a:solidFill>
                          <a:latin typeface="Times New Roman" panose="02020603050405020304" pitchFamily="18" charset="0"/>
                          <a:cs typeface="Times New Roman" panose="02020603050405020304" pitchFamily="18" charset="0"/>
                        </a:rPr>
                        <a:t> </a:t>
                      </a:r>
                      <a:endParaRPr lang="en-US" altLang="zh-CN" sz="2800" b="0" dirty="0" smtClean="0">
                        <a:solidFill>
                          <a:sysClr val="windowText" lastClr="000000"/>
                        </a:solidFill>
                        <a:latin typeface="Times New Roman" panose="02020603050405020304" pitchFamily="18" charset="0"/>
                        <a:cs typeface="Times New Roman" panose="02020603050405020304" pitchFamily="18" charset="0"/>
                      </a:endParaRPr>
                    </a:p>
                    <a:p>
                      <a:pPr marL="0" indent="0">
                        <a:buFont typeface="Wingdings" panose="05000000000000000000" pitchFamily="2" charset="2"/>
                        <a:buNone/>
                      </a:pPr>
                      <a:endParaRPr lang="en-US" altLang="zh-CN" sz="3200" b="0" dirty="0" smtClean="0">
                        <a:solidFill>
                          <a:sysClr val="windowText" lastClr="000000"/>
                        </a:solidFill>
                        <a:latin typeface="Times New Roman" panose="02020603050405020304" pitchFamily="18" charset="0"/>
                        <a:cs typeface="Times New Roman" panose="02020603050405020304" pitchFamily="18" charset="0"/>
                      </a:endParaRPr>
                    </a:p>
                    <a:p>
                      <a:pPr marL="0" indent="0">
                        <a:buFont typeface="Wingdings" panose="05000000000000000000" pitchFamily="2" charset="2"/>
                        <a:buNone/>
                      </a:pPr>
                      <a:endParaRPr lang="en-US" altLang="zh-CN" sz="3200" b="0" dirty="0" smtClean="0">
                        <a:solidFill>
                          <a:sysClr val="windowText" lastClr="000000"/>
                        </a:solidFill>
                        <a:latin typeface="Times New Roman" panose="02020603050405020304" pitchFamily="18" charset="0"/>
                        <a:cs typeface="Times New Roman" panose="02020603050405020304" pitchFamily="18" charset="0"/>
                      </a:endParaRPr>
                    </a:p>
                    <a:p>
                      <a:pPr marL="0" indent="0">
                        <a:buFont typeface="Wingdings" panose="05000000000000000000" pitchFamily="2" charset="2"/>
                        <a:buNone/>
                      </a:pPr>
                      <a:endParaRPr lang="en-US" altLang="zh-CN" sz="3200" b="0" dirty="0" smtClean="0">
                        <a:solidFill>
                          <a:sysClr val="windowText" lastClr="000000"/>
                        </a:solidFill>
                        <a:latin typeface="Times New Roman" panose="02020603050405020304" pitchFamily="18" charset="0"/>
                        <a:cs typeface="Times New Roman" panose="02020603050405020304" pitchFamily="18" charset="0"/>
                      </a:endParaRPr>
                    </a:p>
                    <a:p>
                      <a:pPr marL="0" indent="0">
                        <a:buFont typeface="Wingdings" panose="05000000000000000000" pitchFamily="2" charset="2"/>
                        <a:buNone/>
                      </a:pPr>
                      <a:endParaRPr lang="en-US" altLang="zh-CN" sz="3200" b="0" dirty="0" smtClean="0">
                        <a:solidFill>
                          <a:sysClr val="windowText" lastClr="000000"/>
                        </a:solidFill>
                        <a:latin typeface="Times New Roman" panose="02020603050405020304" pitchFamily="18" charset="0"/>
                        <a:cs typeface="Times New Roman" panose="02020603050405020304" pitchFamily="18" charset="0"/>
                      </a:endParaRPr>
                    </a:p>
                    <a:p>
                      <a:pPr marL="0" indent="0">
                        <a:buFont typeface="Wingdings" panose="05000000000000000000" pitchFamily="2" charset="2"/>
                        <a:buNone/>
                      </a:pPr>
                      <a:endParaRPr lang="en-US" altLang="zh-CN" sz="3200" b="0" dirty="0" smtClean="0">
                        <a:solidFill>
                          <a:sysClr val="windowText" lastClr="000000"/>
                        </a:solidFill>
                        <a:latin typeface="Times New Roman" panose="02020603050405020304" pitchFamily="18" charset="0"/>
                        <a:cs typeface="Times New Roman" panose="02020603050405020304" pitchFamily="18" charset="0"/>
                      </a:endParaRPr>
                    </a:p>
                    <a:p>
                      <a:pPr marL="457200" indent="-457200">
                        <a:buClr>
                          <a:srgbClr val="00B0F0"/>
                        </a:buClr>
                        <a:buFont typeface="Wingdings" panose="05000000000000000000" pitchFamily="2" charset="2"/>
                        <a:buChar char="ü"/>
                      </a:pPr>
                      <a:r>
                        <a:rPr lang="en-US" altLang="zh-CN" sz="3200" b="0" dirty="0" smtClean="0">
                          <a:solidFill>
                            <a:sysClr val="windowText" lastClr="000000"/>
                          </a:solidFill>
                          <a:latin typeface="Times New Roman" panose="02020603050405020304" pitchFamily="18" charset="0"/>
                          <a:cs typeface="Times New Roman" panose="02020603050405020304" pitchFamily="18" charset="0"/>
                        </a:rPr>
                        <a:t>ACPR:average cluster purity rate </a:t>
                      </a:r>
                    </a:p>
                    <a:p>
                      <a:pPr marL="0" indent="0">
                        <a:buFont typeface="Wingdings" panose="05000000000000000000" pitchFamily="2" charset="2"/>
                        <a:buNone/>
                      </a:pPr>
                      <a:endParaRPr lang="en-US" altLang="zh-CN" sz="3200" b="0" dirty="0" smtClean="0">
                        <a:solidFill>
                          <a:sysClr val="windowText" lastClr="000000"/>
                        </a:solidFill>
                        <a:latin typeface="Times New Roman" panose="02020603050405020304" pitchFamily="18" charset="0"/>
                        <a:cs typeface="Times New Roman" panose="02020603050405020304" pitchFamily="18" charset="0"/>
                      </a:endParaRPr>
                    </a:p>
                    <a:p>
                      <a:pPr marL="0" indent="0">
                        <a:buFont typeface="Wingdings" panose="05000000000000000000" pitchFamily="2" charset="2"/>
                        <a:buNone/>
                      </a:pPr>
                      <a:endParaRPr lang="en-US" altLang="zh-CN" sz="3200" b="0" dirty="0" smtClean="0">
                        <a:solidFill>
                          <a:sysClr val="windowText" lastClr="000000"/>
                        </a:solidFill>
                        <a:latin typeface="Times New Roman" panose="02020603050405020304" pitchFamily="18" charset="0"/>
                        <a:cs typeface="Times New Roman" panose="02020603050405020304" pitchFamily="18" charset="0"/>
                      </a:endParaRPr>
                    </a:p>
                    <a:p>
                      <a:pPr marL="457200" marR="0" lvl="0" indent="-457200" algn="just" defTabSz="2928000" rtl="0" eaLnBrk="1" fontAlgn="auto" latinLnBrk="0" hangingPunct="1">
                        <a:lnSpc>
                          <a:spcPct val="100000"/>
                        </a:lnSpc>
                        <a:spcBef>
                          <a:spcPts val="0"/>
                        </a:spcBef>
                        <a:spcAft>
                          <a:spcPts val="0"/>
                        </a:spcAft>
                        <a:buClr>
                          <a:srgbClr val="00B0F0"/>
                        </a:buClr>
                        <a:buSzTx/>
                        <a:buFont typeface="Wingdings" panose="05000000000000000000" pitchFamily="2" charset="2"/>
                        <a:buChar char="Ø"/>
                        <a:tabLst/>
                        <a:defRPr/>
                      </a:pPr>
                      <a:r>
                        <a:rPr kumimoji="0" lang="en-US" altLang="zh-CN" sz="3200" b="0" i="0" u="none" strike="noStrike" kern="1200" cap="none" spc="0" normalizeH="0" baseline="0" noProof="0" dirty="0" smtClean="0">
                          <a:ln>
                            <a:noFill/>
                          </a:ln>
                          <a:solidFill>
                            <a:sysClr val="windowText" lastClr="000000"/>
                          </a:solidFill>
                          <a:effectLst/>
                          <a:uLnTx/>
                          <a:uFillTx/>
                          <a:latin typeface="Times New Roman" panose="02020603050405020304" pitchFamily="18" charset="0"/>
                          <a:ea typeface="+mn-ea"/>
                          <a:cs typeface="Times New Roman" panose="02020603050405020304" pitchFamily="18" charset="0"/>
                        </a:rPr>
                        <a:t>The enhanced PLP can achieve about 7% relative DER reduction and about 1.75% absolute ACPR improvement compared to PLP or MFCC, the results demonstrate the effectiveness of the enhanced speech features obtained by regression DNN. </a:t>
                      </a:r>
                    </a:p>
                    <a:p>
                      <a:pPr marL="457200" marR="0" lvl="0" indent="-457200" algn="just" defTabSz="2928000" rtl="0" eaLnBrk="1" fontAlgn="auto" latinLnBrk="0" hangingPunct="1">
                        <a:lnSpc>
                          <a:spcPct val="100000"/>
                        </a:lnSpc>
                        <a:spcBef>
                          <a:spcPts val="0"/>
                        </a:spcBef>
                        <a:spcAft>
                          <a:spcPts val="0"/>
                        </a:spcAft>
                        <a:buClr>
                          <a:srgbClr val="00B0F0"/>
                        </a:buClr>
                        <a:buSzTx/>
                        <a:buFont typeface="Wingdings" panose="05000000000000000000" pitchFamily="2" charset="2"/>
                        <a:buChar char="Ø"/>
                        <a:tabLst/>
                        <a:defRPr/>
                      </a:pPr>
                      <a:r>
                        <a:rPr kumimoji="0" lang="en-US" altLang="zh-CN" sz="3200" b="0" i="0" u="none" strike="noStrike" kern="1200" cap="none" spc="0" normalizeH="0" baseline="0" noProof="0" dirty="0" smtClean="0">
                          <a:ln>
                            <a:noFill/>
                          </a:ln>
                          <a:solidFill>
                            <a:sysClr val="windowText" lastClr="000000"/>
                          </a:solidFill>
                          <a:effectLst/>
                          <a:uLnTx/>
                          <a:uFillTx/>
                          <a:latin typeface="Times New Roman" panose="02020603050405020304" pitchFamily="18" charset="0"/>
                          <a:ea typeface="+mn-ea"/>
                          <a:cs typeface="Times New Roman" panose="02020603050405020304" pitchFamily="18" charset="0"/>
                        </a:rPr>
                        <a:t>Compared to PLP-MFCC, PLP-</a:t>
                      </a:r>
                      <a:r>
                        <a:rPr kumimoji="0" lang="en-US" altLang="zh-CN" sz="3200" b="0" i="0" u="none" strike="noStrike" kern="1200" cap="none" spc="0" normalizeH="0" baseline="0" noProof="0" dirty="0" err="1" smtClean="0">
                          <a:ln>
                            <a:noFill/>
                          </a:ln>
                          <a:solidFill>
                            <a:sysClr val="windowText" lastClr="000000"/>
                          </a:solidFill>
                          <a:effectLst/>
                          <a:uLnTx/>
                          <a:uFillTx/>
                          <a:latin typeface="Times New Roman" panose="02020603050405020304" pitchFamily="18" charset="0"/>
                          <a:ea typeface="+mn-ea"/>
                          <a:cs typeface="Times New Roman" panose="02020603050405020304" pitchFamily="18" charset="0"/>
                        </a:rPr>
                        <a:t>EnPLP</a:t>
                      </a:r>
                      <a:r>
                        <a:rPr kumimoji="0" lang="en-US" altLang="zh-CN" sz="3200" b="0" i="0" u="none" strike="noStrike" kern="1200" cap="none" spc="0" normalizeH="0" baseline="0" noProof="0" dirty="0" smtClean="0">
                          <a:ln>
                            <a:noFill/>
                          </a:ln>
                          <a:solidFill>
                            <a:sysClr val="windowText" lastClr="000000"/>
                          </a:solidFill>
                          <a:effectLst/>
                          <a:uLnTx/>
                          <a:uFillTx/>
                          <a:latin typeface="Times New Roman" panose="02020603050405020304" pitchFamily="18" charset="0"/>
                          <a:ea typeface="+mn-ea"/>
                          <a:cs typeface="Times New Roman" panose="02020603050405020304" pitchFamily="18" charset="0"/>
                        </a:rPr>
                        <a:t> can achieve 9.15% relative DER reduction and 2.23% absolute ACPR improvement, it shows that the enhanced features can add complementary information to the original short-term features.</a:t>
                      </a:r>
                    </a:p>
                    <a:p>
                      <a:pPr marL="457200" marR="0" lvl="0" indent="-457200" algn="just" defTabSz="2928000" rtl="0" eaLnBrk="1" fontAlgn="auto" latinLnBrk="0" hangingPunct="1">
                        <a:lnSpc>
                          <a:spcPct val="100000"/>
                        </a:lnSpc>
                        <a:spcBef>
                          <a:spcPts val="0"/>
                        </a:spcBef>
                        <a:spcAft>
                          <a:spcPts val="0"/>
                        </a:spcAft>
                        <a:buClr>
                          <a:srgbClr val="00B0F0"/>
                        </a:buClr>
                        <a:buSzTx/>
                        <a:buFont typeface="Wingdings" panose="05000000000000000000" pitchFamily="2" charset="2"/>
                        <a:buChar char="Ø"/>
                        <a:tabLst/>
                        <a:defRPr/>
                      </a:pPr>
                      <a:r>
                        <a:rPr lang="en-US" altLang="zh-CN" sz="3200" b="0" dirty="0" smtClean="0">
                          <a:solidFill>
                            <a:sysClr val="windowText" lastClr="000000"/>
                          </a:solidFill>
                          <a:latin typeface="Times New Roman" panose="02020603050405020304" pitchFamily="18" charset="0"/>
                          <a:cs typeface="Times New Roman" panose="02020603050405020304" pitchFamily="18" charset="0"/>
                        </a:rPr>
                        <a:t>The results in Table 1 and Table 2 show that PLP-</a:t>
                      </a:r>
                      <a:r>
                        <a:rPr lang="en-US" altLang="zh-CN" sz="3200" b="0" dirty="0" err="1" smtClean="0">
                          <a:solidFill>
                            <a:sysClr val="windowText" lastClr="000000"/>
                          </a:solidFill>
                          <a:latin typeface="Times New Roman" panose="02020603050405020304" pitchFamily="18" charset="0"/>
                          <a:cs typeface="Times New Roman" panose="02020603050405020304" pitchFamily="18" charset="0"/>
                        </a:rPr>
                        <a:t>EnPLP</a:t>
                      </a:r>
                      <a:r>
                        <a:rPr lang="en-US" altLang="zh-CN" sz="3200" b="0" dirty="0" smtClean="0">
                          <a:solidFill>
                            <a:sysClr val="windowText" lastClr="000000"/>
                          </a:solidFill>
                          <a:latin typeface="Times New Roman" panose="02020603050405020304" pitchFamily="18" charset="0"/>
                          <a:cs typeface="Times New Roman" panose="02020603050405020304" pitchFamily="18" charset="0"/>
                        </a:rPr>
                        <a:t> can achieve 21.26% relative DER reduction and 6.97% absolute ACPR improvement compared to the original PLP feature,</a:t>
                      </a:r>
                      <a:r>
                        <a:rPr lang="en-US" altLang="zh-CN" sz="3200" b="0" baseline="0" dirty="0" smtClean="0">
                          <a:solidFill>
                            <a:sysClr val="windowText" lastClr="000000"/>
                          </a:solidFill>
                          <a:latin typeface="Times New Roman" panose="02020603050405020304" pitchFamily="18" charset="0"/>
                          <a:cs typeface="Times New Roman" panose="02020603050405020304" pitchFamily="18" charset="0"/>
                        </a:rPr>
                        <a:t> it shows the validity of combining the DNN-based feature mapping and consensus clustering.</a:t>
                      </a:r>
                      <a:endParaRPr lang="en-US" altLang="zh-CN" sz="3200" b="0" dirty="0" smtClean="0">
                        <a:solidFill>
                          <a:sysClr val="windowText" lastClr="000000"/>
                        </a:solidFill>
                        <a:latin typeface="Times New Roman" panose="02020603050405020304" pitchFamily="18" charset="0"/>
                        <a:cs typeface="Times New Roman" panose="02020603050405020304" pitchFamily="18" charset="0"/>
                      </a:endParaRPr>
                    </a:p>
                  </a:txBody>
                  <a:tcPr>
                    <a:lnL w="38100" cap="flat" cmpd="sng" algn="ctr">
                      <a:solidFill>
                        <a:srgbClr val="0070C0"/>
                      </a:solidFill>
                      <a:prstDash val="solid"/>
                      <a:round/>
                      <a:headEnd type="none" w="med" len="med"/>
                      <a:tailEnd type="none" w="med" len="med"/>
                    </a:lnL>
                    <a:lnR w="38100" cap="flat" cmpd="sng" algn="ctr">
                      <a:solidFill>
                        <a:srgbClr val="0070C0"/>
                      </a:solidFill>
                      <a:prstDash val="solid"/>
                      <a:round/>
                      <a:headEnd type="none" w="med" len="med"/>
                      <a:tailEnd type="none" w="med" len="med"/>
                    </a:lnR>
                    <a:lnT w="38100" cap="flat" cmpd="sng" algn="ctr">
                      <a:solidFill>
                        <a:srgbClr val="0070C0"/>
                      </a:solidFill>
                      <a:prstDash val="solid"/>
                      <a:round/>
                      <a:headEnd type="none" w="med" len="med"/>
                      <a:tailEnd type="none" w="med" len="med"/>
                    </a:lnT>
                    <a:lnB w="38100" cap="flat" cmpd="sng" algn="ctr">
                      <a:solidFill>
                        <a:srgbClr val="0070C0"/>
                      </a:solidFill>
                      <a:prstDash val="solid"/>
                      <a:round/>
                      <a:headEnd type="none" w="med" len="med"/>
                      <a:tailEnd type="none" w="med" len="med"/>
                    </a:lnB>
                    <a:solidFill>
                      <a:schemeClr val="bg1"/>
                    </a:solidFill>
                  </a:tcPr>
                </a:tc>
              </a:tr>
            </a:tbl>
          </a:graphicData>
        </a:graphic>
      </p:graphicFrame>
      <p:sp>
        <p:nvSpPr>
          <p:cNvPr id="18" name="圆角矩形 17"/>
          <p:cNvSpPr/>
          <p:nvPr/>
        </p:nvSpPr>
        <p:spPr>
          <a:xfrm>
            <a:off x="592040" y="4441287"/>
            <a:ext cx="14154765" cy="765277"/>
          </a:xfrm>
          <a:prstGeom prst="roundRect">
            <a:avLst/>
          </a:prstGeom>
          <a:solidFill>
            <a:srgbClr val="0070C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4800" dirty="0" smtClean="0">
                <a:latin typeface="Times New Roman" panose="02020603050405020304" pitchFamily="18" charset="0"/>
                <a:cs typeface="Times New Roman" panose="02020603050405020304" pitchFamily="18" charset="0"/>
              </a:rPr>
              <a:t>ABSTRCT</a:t>
            </a:r>
            <a:endParaRPr lang="zh-CN" altLang="en-US" sz="4800" dirty="0">
              <a:latin typeface="Times New Roman" panose="02020603050405020304" pitchFamily="18" charset="0"/>
              <a:cs typeface="Times New Roman" panose="02020603050405020304" pitchFamily="18" charset="0"/>
            </a:endParaRPr>
          </a:p>
        </p:txBody>
      </p:sp>
      <p:sp>
        <p:nvSpPr>
          <p:cNvPr id="8" name="圆角矩形 7"/>
          <p:cNvSpPr/>
          <p:nvPr/>
        </p:nvSpPr>
        <p:spPr>
          <a:xfrm>
            <a:off x="613493" y="10398095"/>
            <a:ext cx="14154765" cy="835577"/>
          </a:xfrm>
          <a:prstGeom prst="roundRect">
            <a:avLst/>
          </a:prstGeom>
          <a:solidFill>
            <a:srgbClr val="0070C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4800" dirty="0">
                <a:latin typeface="Times New Roman" panose="02020603050405020304" pitchFamily="18" charset="0"/>
                <a:cs typeface="Times New Roman" panose="02020603050405020304" pitchFamily="18" charset="0"/>
              </a:rPr>
              <a:t>SYSTEM FRAMEWORK</a:t>
            </a:r>
            <a:endParaRPr lang="zh-CN" altLang="en-US" sz="4800" dirty="0">
              <a:latin typeface="Times New Roman" panose="02020603050405020304" pitchFamily="18" charset="0"/>
              <a:cs typeface="Times New Roman" panose="02020603050405020304" pitchFamily="18" charset="0"/>
            </a:endParaRPr>
          </a:p>
        </p:txBody>
      </p:sp>
      <p:graphicFrame>
        <p:nvGraphicFramePr>
          <p:cNvPr id="12" name="对象 11"/>
          <p:cNvGraphicFramePr>
            <a:graphicFrameLocks noChangeAspect="1"/>
          </p:cNvGraphicFramePr>
          <p:nvPr>
            <p:extLst>
              <p:ext uri="{D42A27DB-BD31-4B8C-83A1-F6EECF244321}">
                <p14:modId xmlns:p14="http://schemas.microsoft.com/office/powerpoint/2010/main" val="3154684710"/>
              </p:ext>
            </p:extLst>
          </p:nvPr>
        </p:nvGraphicFramePr>
        <p:xfrm>
          <a:off x="17787682" y="8899656"/>
          <a:ext cx="8197850" cy="1271588"/>
        </p:xfrm>
        <a:graphic>
          <a:graphicData uri="http://schemas.openxmlformats.org/presentationml/2006/ole">
            <mc:AlternateContent xmlns:mc="http://schemas.openxmlformats.org/markup-compatibility/2006">
              <mc:Choice xmlns:v="urn:schemas-microsoft-com:vml" Requires="v">
                <p:oleObj spid="_x0000_s1274" name="Equation" r:id="rId6" imgW="2476440" imgH="393480" progId="Equation.DSMT4">
                  <p:embed/>
                </p:oleObj>
              </mc:Choice>
              <mc:Fallback>
                <p:oleObj name="Equation" r:id="rId6" imgW="2476440" imgH="393480" progId="Equation.DSMT4">
                  <p:embed/>
                  <p:pic>
                    <p:nvPicPr>
                      <p:cNvPr id="0" name=""/>
                      <p:cNvPicPr/>
                      <p:nvPr/>
                    </p:nvPicPr>
                    <p:blipFill>
                      <a:blip r:embed="rId7"/>
                      <a:stretch>
                        <a:fillRect/>
                      </a:stretch>
                    </p:blipFill>
                    <p:spPr>
                      <a:xfrm>
                        <a:off x="17787682" y="8899656"/>
                        <a:ext cx="8197850" cy="1271588"/>
                      </a:xfrm>
                      <a:prstGeom prst="rect">
                        <a:avLst/>
                      </a:prstGeom>
                    </p:spPr>
                  </p:pic>
                </p:oleObj>
              </mc:Fallback>
            </mc:AlternateContent>
          </a:graphicData>
        </a:graphic>
      </p:graphicFrame>
      <p:sp>
        <p:nvSpPr>
          <p:cNvPr id="13" name="圆角矩形 12"/>
          <p:cNvSpPr/>
          <p:nvPr/>
        </p:nvSpPr>
        <p:spPr>
          <a:xfrm>
            <a:off x="14849925" y="10230867"/>
            <a:ext cx="14154765" cy="849244"/>
          </a:xfrm>
          <a:prstGeom prst="roundRect">
            <a:avLst/>
          </a:prstGeom>
          <a:solidFill>
            <a:srgbClr val="0070C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4800" dirty="0" smtClean="0">
                <a:latin typeface="Times New Roman" panose="02020603050405020304" pitchFamily="18" charset="0"/>
                <a:cs typeface="Times New Roman" panose="02020603050405020304" pitchFamily="18" charset="0"/>
              </a:rPr>
              <a:t>Consensus Clustering</a:t>
            </a:r>
            <a:endParaRPr lang="zh-CN" altLang="en-US" sz="4800" dirty="0">
              <a:latin typeface="Times New Roman" panose="02020603050405020304" pitchFamily="18" charset="0"/>
              <a:cs typeface="Times New Roman" panose="02020603050405020304" pitchFamily="18" charset="0"/>
            </a:endParaRPr>
          </a:p>
        </p:txBody>
      </p:sp>
      <p:pic>
        <p:nvPicPr>
          <p:cNvPr id="10" name="图片 9"/>
          <p:cNvPicPr>
            <a:picLocks noChangeAspect="1"/>
          </p:cNvPicPr>
          <p:nvPr/>
        </p:nvPicPr>
        <p:blipFill>
          <a:blip r:embed="rId8"/>
          <a:stretch>
            <a:fillRect/>
          </a:stretch>
        </p:blipFill>
        <p:spPr>
          <a:xfrm>
            <a:off x="18140354" y="11302779"/>
            <a:ext cx="7769035" cy="3670699"/>
          </a:xfrm>
          <a:prstGeom prst="rect">
            <a:avLst/>
          </a:prstGeom>
        </p:spPr>
      </p:pic>
      <p:sp>
        <p:nvSpPr>
          <p:cNvPr id="14" name="圆角矩形 13"/>
          <p:cNvSpPr/>
          <p:nvPr/>
        </p:nvSpPr>
        <p:spPr>
          <a:xfrm>
            <a:off x="29101374" y="4356278"/>
            <a:ext cx="14154765" cy="850286"/>
          </a:xfrm>
          <a:prstGeom prst="roundRect">
            <a:avLst/>
          </a:prstGeom>
          <a:solidFill>
            <a:srgbClr val="0070C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4800" dirty="0" smtClean="0">
                <a:latin typeface="Times New Roman" panose="02020603050405020304" pitchFamily="18" charset="0"/>
                <a:cs typeface="Times New Roman" panose="02020603050405020304" pitchFamily="18" charset="0"/>
              </a:rPr>
              <a:t>Experiments</a:t>
            </a:r>
            <a:endParaRPr lang="zh-CN" altLang="en-US" sz="4800" dirty="0">
              <a:latin typeface="Times New Roman" panose="02020603050405020304" pitchFamily="18" charset="0"/>
              <a:cs typeface="Times New Roman" panose="02020603050405020304" pitchFamily="18" charset="0"/>
            </a:endParaRPr>
          </a:p>
        </p:txBody>
      </p:sp>
      <p:graphicFrame>
        <p:nvGraphicFramePr>
          <p:cNvPr id="11" name="表格 10"/>
          <p:cNvGraphicFramePr>
            <a:graphicFrameLocks noGrp="1"/>
          </p:cNvGraphicFramePr>
          <p:nvPr>
            <p:extLst>
              <p:ext uri="{D42A27DB-BD31-4B8C-83A1-F6EECF244321}">
                <p14:modId xmlns:p14="http://schemas.microsoft.com/office/powerpoint/2010/main" val="2409921531"/>
              </p:ext>
            </p:extLst>
          </p:nvPr>
        </p:nvGraphicFramePr>
        <p:xfrm>
          <a:off x="36224347" y="11904255"/>
          <a:ext cx="6236292" cy="3206315"/>
        </p:xfrm>
        <a:graphic>
          <a:graphicData uri="http://schemas.openxmlformats.org/drawingml/2006/table">
            <a:tbl>
              <a:tblPr firstRow="1" bandRow="1">
                <a:tableStyleId>{5C22544A-7EE6-4342-B048-85BDC9FD1C3A}</a:tableStyleId>
              </a:tblPr>
              <a:tblGrid>
                <a:gridCol w="2078764"/>
                <a:gridCol w="2078764"/>
                <a:gridCol w="2078764"/>
              </a:tblGrid>
              <a:tr h="793520">
                <a:tc>
                  <a:txBody>
                    <a:bodyPr/>
                    <a:lstStyle/>
                    <a:p>
                      <a:pPr algn="ctr">
                        <a:spcAft>
                          <a:spcPts val="0"/>
                        </a:spcAft>
                      </a:pPr>
                      <a:r>
                        <a:rPr lang="en-US" sz="2400" dirty="0" smtClean="0">
                          <a:effectLst/>
                          <a:latin typeface="Times New Roman" panose="02020603050405020304" pitchFamily="18" charset="0"/>
                          <a:ea typeface="宋体" panose="02010600030101010101" pitchFamily="2" charset="-122"/>
                        </a:rPr>
                        <a:t>Feature</a:t>
                      </a:r>
                      <a:endParaRPr lang="zh-CN" sz="2400" dirty="0">
                        <a:effectLst/>
                        <a:latin typeface="Times New Roman" panose="02020603050405020304" pitchFamily="18" charset="0"/>
                        <a:ea typeface="宋体" panose="02010600030101010101" pitchFamily="2" charset="-122"/>
                      </a:endParaRPr>
                    </a:p>
                  </a:txBody>
                  <a:tcPr marL="68580" marR="68580" marT="0" marB="0" anchor="ctr"/>
                </a:tc>
                <a:tc>
                  <a:txBody>
                    <a:bodyPr/>
                    <a:lstStyle/>
                    <a:p>
                      <a:pPr algn="ctr">
                        <a:spcAft>
                          <a:spcPts val="0"/>
                        </a:spcAft>
                      </a:pPr>
                      <a:r>
                        <a:rPr lang="en-US" sz="2400" dirty="0">
                          <a:effectLst/>
                          <a:latin typeface="Times New Roman" panose="02020603050405020304" pitchFamily="18" charset="0"/>
                          <a:ea typeface="宋体" panose="02010600030101010101" pitchFamily="2" charset="-122"/>
                        </a:rPr>
                        <a:t>DER(%)</a:t>
                      </a:r>
                      <a:endParaRPr lang="zh-CN" sz="2400" dirty="0">
                        <a:effectLst/>
                        <a:latin typeface="Times New Roman" panose="02020603050405020304" pitchFamily="18" charset="0"/>
                        <a:ea typeface="宋体" panose="02010600030101010101" pitchFamily="2" charset="-122"/>
                      </a:endParaRPr>
                    </a:p>
                  </a:txBody>
                  <a:tcPr marL="68580" marR="68580" marT="0" marB="0" anchor="ctr"/>
                </a:tc>
                <a:tc>
                  <a:txBody>
                    <a:bodyPr/>
                    <a:lstStyle/>
                    <a:p>
                      <a:pPr algn="ctr">
                        <a:spcAft>
                          <a:spcPts val="0"/>
                        </a:spcAft>
                      </a:pPr>
                      <a:r>
                        <a:rPr lang="en-US" sz="2400">
                          <a:effectLst/>
                          <a:latin typeface="Times New Roman" panose="02020603050405020304" pitchFamily="18" charset="0"/>
                          <a:ea typeface="宋体" panose="02010600030101010101" pitchFamily="2" charset="-122"/>
                        </a:rPr>
                        <a:t>ACPR(%)</a:t>
                      </a:r>
                      <a:endParaRPr lang="zh-CN" sz="2400">
                        <a:effectLst/>
                        <a:latin typeface="Times New Roman" panose="02020603050405020304" pitchFamily="18" charset="0"/>
                        <a:ea typeface="宋体" panose="02010600030101010101" pitchFamily="2" charset="-122"/>
                      </a:endParaRPr>
                    </a:p>
                  </a:txBody>
                  <a:tcPr marL="68580" marR="68580" marT="0" marB="0" anchor="ctr"/>
                </a:tc>
              </a:tr>
              <a:tr h="804265">
                <a:tc>
                  <a:txBody>
                    <a:bodyPr/>
                    <a:lstStyle/>
                    <a:p>
                      <a:pPr algn="ctr">
                        <a:spcAft>
                          <a:spcPts val="0"/>
                        </a:spcAft>
                      </a:pPr>
                      <a:r>
                        <a:rPr lang="en-US" sz="2400">
                          <a:effectLst/>
                          <a:latin typeface="Times New Roman" panose="02020603050405020304" pitchFamily="18" charset="0"/>
                          <a:ea typeface="宋体" panose="02010600030101010101" pitchFamily="2" charset="-122"/>
                        </a:rPr>
                        <a:t>PLP</a:t>
                      </a:r>
                      <a:endParaRPr lang="zh-CN" sz="2400">
                        <a:effectLst/>
                        <a:latin typeface="Times New Roman" panose="02020603050405020304" pitchFamily="18" charset="0"/>
                        <a:ea typeface="宋体" panose="02010600030101010101" pitchFamily="2" charset="-122"/>
                      </a:endParaRPr>
                    </a:p>
                  </a:txBody>
                  <a:tcPr marL="68580" marR="68580" marT="0" marB="0" anchor="ctr"/>
                </a:tc>
                <a:tc>
                  <a:txBody>
                    <a:bodyPr/>
                    <a:lstStyle/>
                    <a:p>
                      <a:pPr algn="ctr">
                        <a:spcAft>
                          <a:spcPts val="0"/>
                        </a:spcAft>
                      </a:pPr>
                      <a:r>
                        <a:rPr lang="en-US" sz="2400" dirty="0">
                          <a:effectLst/>
                          <a:latin typeface="Times New Roman" panose="02020603050405020304" pitchFamily="18" charset="0"/>
                          <a:ea typeface="宋体" panose="02010600030101010101" pitchFamily="2" charset="-122"/>
                        </a:rPr>
                        <a:t>9.83</a:t>
                      </a:r>
                      <a:endParaRPr lang="zh-CN" sz="2400" dirty="0">
                        <a:effectLst/>
                        <a:latin typeface="Times New Roman" panose="02020603050405020304" pitchFamily="18" charset="0"/>
                        <a:ea typeface="宋体" panose="02010600030101010101" pitchFamily="2" charset="-122"/>
                      </a:endParaRPr>
                    </a:p>
                  </a:txBody>
                  <a:tcPr marL="68580" marR="68580" marT="0" marB="0" anchor="ctr"/>
                </a:tc>
                <a:tc>
                  <a:txBody>
                    <a:bodyPr/>
                    <a:lstStyle/>
                    <a:p>
                      <a:pPr algn="ctr">
                        <a:spcAft>
                          <a:spcPts val="0"/>
                        </a:spcAft>
                      </a:pPr>
                      <a:r>
                        <a:rPr lang="en-US" sz="2400">
                          <a:effectLst/>
                          <a:latin typeface="Times New Roman" panose="02020603050405020304" pitchFamily="18" charset="0"/>
                          <a:ea typeface="宋体" panose="02010600030101010101" pitchFamily="2" charset="-122"/>
                        </a:rPr>
                        <a:t>84.44</a:t>
                      </a:r>
                      <a:endParaRPr lang="zh-CN" sz="2400">
                        <a:effectLst/>
                        <a:latin typeface="Times New Roman" panose="02020603050405020304" pitchFamily="18" charset="0"/>
                        <a:ea typeface="宋体" panose="02010600030101010101" pitchFamily="2" charset="-122"/>
                      </a:endParaRPr>
                    </a:p>
                  </a:txBody>
                  <a:tcPr marL="68580" marR="68580" marT="0" marB="0" anchor="ctr"/>
                </a:tc>
              </a:tr>
              <a:tr h="804265">
                <a:tc>
                  <a:txBody>
                    <a:bodyPr/>
                    <a:lstStyle/>
                    <a:p>
                      <a:pPr algn="ctr">
                        <a:spcAft>
                          <a:spcPts val="0"/>
                        </a:spcAft>
                      </a:pPr>
                      <a:r>
                        <a:rPr lang="en-US" sz="2400">
                          <a:effectLst/>
                          <a:latin typeface="Times New Roman" panose="02020603050405020304" pitchFamily="18" charset="0"/>
                          <a:ea typeface="宋体" panose="02010600030101010101" pitchFamily="2" charset="-122"/>
                        </a:rPr>
                        <a:t>MFCC</a:t>
                      </a:r>
                      <a:endParaRPr lang="zh-CN" sz="2400">
                        <a:effectLst/>
                        <a:latin typeface="Times New Roman" panose="02020603050405020304" pitchFamily="18" charset="0"/>
                        <a:ea typeface="宋体" panose="02010600030101010101" pitchFamily="2" charset="-122"/>
                      </a:endParaRPr>
                    </a:p>
                  </a:txBody>
                  <a:tcPr marL="68580" marR="68580" marT="0" marB="0" anchor="ctr"/>
                </a:tc>
                <a:tc>
                  <a:txBody>
                    <a:bodyPr/>
                    <a:lstStyle/>
                    <a:p>
                      <a:pPr algn="ctr">
                        <a:spcAft>
                          <a:spcPts val="0"/>
                        </a:spcAft>
                      </a:pPr>
                      <a:r>
                        <a:rPr lang="en-US" sz="2400" dirty="0">
                          <a:effectLst/>
                          <a:latin typeface="Times New Roman" panose="02020603050405020304" pitchFamily="18" charset="0"/>
                          <a:ea typeface="宋体" panose="02010600030101010101" pitchFamily="2" charset="-122"/>
                        </a:rPr>
                        <a:t>9.89</a:t>
                      </a:r>
                      <a:endParaRPr lang="zh-CN" sz="2400" dirty="0">
                        <a:effectLst/>
                        <a:latin typeface="Times New Roman" panose="02020603050405020304" pitchFamily="18" charset="0"/>
                        <a:ea typeface="宋体" panose="02010600030101010101" pitchFamily="2" charset="-122"/>
                      </a:endParaRPr>
                    </a:p>
                  </a:txBody>
                  <a:tcPr marL="68580" marR="68580" marT="0" marB="0" anchor="ctr"/>
                </a:tc>
                <a:tc>
                  <a:txBody>
                    <a:bodyPr/>
                    <a:lstStyle/>
                    <a:p>
                      <a:pPr algn="ctr">
                        <a:spcAft>
                          <a:spcPts val="0"/>
                        </a:spcAft>
                      </a:pPr>
                      <a:r>
                        <a:rPr lang="en-US" sz="2400">
                          <a:effectLst/>
                          <a:latin typeface="Times New Roman" panose="02020603050405020304" pitchFamily="18" charset="0"/>
                          <a:ea typeface="宋体" panose="02010600030101010101" pitchFamily="2" charset="-122"/>
                        </a:rPr>
                        <a:t>84.36</a:t>
                      </a:r>
                      <a:endParaRPr lang="zh-CN" sz="2400">
                        <a:effectLst/>
                        <a:latin typeface="Times New Roman" panose="02020603050405020304" pitchFamily="18" charset="0"/>
                        <a:ea typeface="宋体" panose="02010600030101010101" pitchFamily="2" charset="-122"/>
                      </a:endParaRPr>
                    </a:p>
                  </a:txBody>
                  <a:tcPr marL="68580" marR="68580" marT="0" marB="0" anchor="ctr"/>
                </a:tc>
              </a:tr>
              <a:tr h="804265">
                <a:tc>
                  <a:txBody>
                    <a:bodyPr/>
                    <a:lstStyle/>
                    <a:p>
                      <a:pPr algn="ctr">
                        <a:spcAft>
                          <a:spcPts val="0"/>
                        </a:spcAft>
                      </a:pPr>
                      <a:r>
                        <a:rPr lang="en-US" sz="2400" dirty="0" err="1">
                          <a:effectLst/>
                          <a:latin typeface="Times New Roman" panose="02020603050405020304" pitchFamily="18" charset="0"/>
                          <a:ea typeface="宋体" panose="02010600030101010101" pitchFamily="2" charset="-122"/>
                        </a:rPr>
                        <a:t>EnPLP</a:t>
                      </a:r>
                      <a:endParaRPr lang="zh-CN" sz="2400" dirty="0">
                        <a:effectLst/>
                        <a:latin typeface="Times New Roman" panose="02020603050405020304" pitchFamily="18" charset="0"/>
                        <a:ea typeface="宋体" panose="02010600030101010101" pitchFamily="2" charset="-122"/>
                      </a:endParaRPr>
                    </a:p>
                  </a:txBody>
                  <a:tcPr marL="68580" marR="68580" marT="0" marB="0" anchor="ctr"/>
                </a:tc>
                <a:tc>
                  <a:txBody>
                    <a:bodyPr/>
                    <a:lstStyle/>
                    <a:p>
                      <a:pPr algn="ctr">
                        <a:spcAft>
                          <a:spcPts val="0"/>
                        </a:spcAft>
                      </a:pPr>
                      <a:r>
                        <a:rPr lang="en-US" sz="2400">
                          <a:effectLst/>
                          <a:latin typeface="Times New Roman" panose="02020603050405020304" pitchFamily="18" charset="0"/>
                          <a:ea typeface="宋体" panose="02010600030101010101" pitchFamily="2" charset="-122"/>
                        </a:rPr>
                        <a:t>9.11</a:t>
                      </a:r>
                      <a:endParaRPr lang="zh-CN" sz="2400">
                        <a:effectLst/>
                        <a:latin typeface="Times New Roman" panose="02020603050405020304" pitchFamily="18" charset="0"/>
                        <a:ea typeface="宋体" panose="02010600030101010101" pitchFamily="2" charset="-122"/>
                      </a:endParaRPr>
                    </a:p>
                  </a:txBody>
                  <a:tcPr marL="68580" marR="68580" marT="0" marB="0" anchor="ctr"/>
                </a:tc>
                <a:tc>
                  <a:txBody>
                    <a:bodyPr/>
                    <a:lstStyle/>
                    <a:p>
                      <a:pPr algn="ctr">
                        <a:spcAft>
                          <a:spcPts val="0"/>
                        </a:spcAft>
                      </a:pPr>
                      <a:r>
                        <a:rPr lang="en-US" sz="2400" dirty="0">
                          <a:effectLst/>
                          <a:latin typeface="Times New Roman" panose="02020603050405020304" pitchFamily="18" charset="0"/>
                          <a:ea typeface="宋体" panose="02010600030101010101" pitchFamily="2" charset="-122"/>
                        </a:rPr>
                        <a:t>86.18</a:t>
                      </a:r>
                      <a:endParaRPr lang="zh-CN" sz="2400" dirty="0">
                        <a:effectLst/>
                        <a:latin typeface="Times New Roman" panose="02020603050405020304" pitchFamily="18" charset="0"/>
                        <a:ea typeface="宋体" panose="02010600030101010101" pitchFamily="2" charset="-122"/>
                      </a:endParaRPr>
                    </a:p>
                  </a:txBody>
                  <a:tcPr marL="68580" marR="68580" marT="0" marB="0" anchor="ctr"/>
                </a:tc>
              </a:tr>
            </a:tbl>
          </a:graphicData>
        </a:graphic>
      </p:graphicFrame>
      <p:graphicFrame>
        <p:nvGraphicFramePr>
          <p:cNvPr id="16" name="表格 15"/>
          <p:cNvGraphicFramePr>
            <a:graphicFrameLocks noGrp="1"/>
          </p:cNvGraphicFramePr>
          <p:nvPr>
            <p:extLst>
              <p:ext uri="{D42A27DB-BD31-4B8C-83A1-F6EECF244321}">
                <p14:modId xmlns:p14="http://schemas.microsoft.com/office/powerpoint/2010/main" val="2202522697"/>
              </p:ext>
            </p:extLst>
          </p:nvPr>
        </p:nvGraphicFramePr>
        <p:xfrm>
          <a:off x="29460394" y="11907253"/>
          <a:ext cx="5739357" cy="3224185"/>
        </p:xfrm>
        <a:graphic>
          <a:graphicData uri="http://schemas.openxmlformats.org/drawingml/2006/table">
            <a:tbl>
              <a:tblPr firstRow="1" bandRow="1">
                <a:tableStyleId>{5C22544A-7EE6-4342-B048-85BDC9FD1C3A}</a:tableStyleId>
              </a:tblPr>
              <a:tblGrid>
                <a:gridCol w="1913119"/>
                <a:gridCol w="1913119"/>
                <a:gridCol w="1913119"/>
              </a:tblGrid>
              <a:tr h="654649">
                <a:tc>
                  <a:txBody>
                    <a:bodyPr/>
                    <a:lstStyle/>
                    <a:p>
                      <a:pPr indent="171450" algn="ctr">
                        <a:spcAft>
                          <a:spcPts val="0"/>
                        </a:spcAft>
                      </a:pPr>
                      <a:r>
                        <a:rPr lang="en-US" sz="2400" dirty="0">
                          <a:effectLst/>
                          <a:latin typeface="Times New Roman" panose="02020603050405020304" pitchFamily="18" charset="0"/>
                          <a:ea typeface="宋体" panose="02010600030101010101" pitchFamily="2" charset="-122"/>
                        </a:rPr>
                        <a:t>SYSTEM</a:t>
                      </a:r>
                      <a:endParaRPr lang="zh-CN" sz="2400" dirty="0">
                        <a:effectLst/>
                        <a:latin typeface="Times New Roman" panose="02020603050405020304" pitchFamily="18" charset="0"/>
                        <a:ea typeface="宋体" panose="02010600030101010101" pitchFamily="2" charset="-122"/>
                      </a:endParaRPr>
                    </a:p>
                  </a:txBody>
                  <a:tcPr marL="68580" marR="68580" marT="0" marB="0" anchor="ctr"/>
                </a:tc>
                <a:tc>
                  <a:txBody>
                    <a:bodyPr/>
                    <a:lstStyle/>
                    <a:p>
                      <a:pPr indent="171450" algn="ctr">
                        <a:spcAft>
                          <a:spcPts val="0"/>
                        </a:spcAft>
                      </a:pPr>
                      <a:r>
                        <a:rPr lang="en-US" sz="2400" dirty="0">
                          <a:effectLst/>
                          <a:latin typeface="Times New Roman" panose="02020603050405020304" pitchFamily="18" charset="0"/>
                          <a:ea typeface="宋体" panose="02010600030101010101" pitchFamily="2" charset="-122"/>
                        </a:rPr>
                        <a:t>DER(%)</a:t>
                      </a:r>
                      <a:endParaRPr lang="zh-CN" sz="2400" dirty="0">
                        <a:effectLst/>
                        <a:latin typeface="Times New Roman" panose="02020603050405020304" pitchFamily="18" charset="0"/>
                        <a:ea typeface="宋体" panose="02010600030101010101" pitchFamily="2" charset="-122"/>
                      </a:endParaRPr>
                    </a:p>
                  </a:txBody>
                  <a:tcPr marL="68580" marR="68580" marT="0" marB="0" anchor="ctr"/>
                </a:tc>
                <a:tc>
                  <a:txBody>
                    <a:bodyPr/>
                    <a:lstStyle/>
                    <a:p>
                      <a:pPr indent="171450" algn="ctr">
                        <a:spcAft>
                          <a:spcPts val="0"/>
                        </a:spcAft>
                      </a:pPr>
                      <a:r>
                        <a:rPr lang="en-US" sz="2400" dirty="0">
                          <a:effectLst/>
                          <a:latin typeface="Times New Roman" panose="02020603050405020304" pitchFamily="18" charset="0"/>
                          <a:ea typeface="宋体" panose="02010600030101010101" pitchFamily="2" charset="-122"/>
                        </a:rPr>
                        <a:t>ACPR(%)</a:t>
                      </a:r>
                      <a:endParaRPr lang="zh-CN" sz="2400" dirty="0">
                        <a:effectLst/>
                        <a:latin typeface="Times New Roman" panose="02020603050405020304" pitchFamily="18" charset="0"/>
                        <a:ea typeface="宋体" panose="02010600030101010101" pitchFamily="2" charset="-122"/>
                      </a:endParaRPr>
                    </a:p>
                  </a:txBody>
                  <a:tcPr marL="68580" marR="68580" marT="0" marB="0" anchor="ctr"/>
                </a:tc>
              </a:tr>
              <a:tr h="856512">
                <a:tc>
                  <a:txBody>
                    <a:bodyPr/>
                    <a:lstStyle/>
                    <a:p>
                      <a:pPr indent="171450" algn="ctr">
                        <a:spcAft>
                          <a:spcPts val="0"/>
                        </a:spcAft>
                      </a:pPr>
                      <a:r>
                        <a:rPr lang="en-US" sz="2400">
                          <a:effectLst/>
                          <a:latin typeface="Times New Roman" panose="02020603050405020304" pitchFamily="18" charset="0"/>
                          <a:ea typeface="宋体" panose="02010600030101010101" pitchFamily="2" charset="-122"/>
                        </a:rPr>
                        <a:t>MFCC-EnPLP</a:t>
                      </a:r>
                      <a:endParaRPr lang="zh-CN" sz="2400">
                        <a:effectLst/>
                        <a:latin typeface="Times New Roman" panose="02020603050405020304" pitchFamily="18" charset="0"/>
                        <a:ea typeface="宋体" panose="02010600030101010101" pitchFamily="2" charset="-122"/>
                      </a:endParaRPr>
                    </a:p>
                  </a:txBody>
                  <a:tcPr marL="68580" marR="68580" marT="0" marB="0" anchor="ctr"/>
                </a:tc>
                <a:tc>
                  <a:txBody>
                    <a:bodyPr/>
                    <a:lstStyle/>
                    <a:p>
                      <a:pPr indent="171450" algn="ctr">
                        <a:spcAft>
                          <a:spcPts val="0"/>
                        </a:spcAft>
                      </a:pPr>
                      <a:r>
                        <a:rPr lang="en-US" sz="2400" dirty="0">
                          <a:effectLst/>
                          <a:latin typeface="Times New Roman" panose="02020603050405020304" pitchFamily="18" charset="0"/>
                          <a:ea typeface="宋体" panose="02010600030101010101" pitchFamily="2" charset="-122"/>
                        </a:rPr>
                        <a:t>7.82</a:t>
                      </a:r>
                      <a:endParaRPr lang="zh-CN" sz="2400" dirty="0">
                        <a:effectLst/>
                        <a:latin typeface="Times New Roman" panose="02020603050405020304" pitchFamily="18" charset="0"/>
                        <a:ea typeface="宋体" panose="02010600030101010101" pitchFamily="2" charset="-122"/>
                      </a:endParaRPr>
                    </a:p>
                  </a:txBody>
                  <a:tcPr marL="68580" marR="68580" marT="0" marB="0" anchor="ctr"/>
                </a:tc>
                <a:tc>
                  <a:txBody>
                    <a:bodyPr/>
                    <a:lstStyle/>
                    <a:p>
                      <a:pPr indent="171450" algn="ctr">
                        <a:spcAft>
                          <a:spcPts val="0"/>
                        </a:spcAft>
                      </a:pPr>
                      <a:r>
                        <a:rPr lang="en-US" sz="2400" dirty="0">
                          <a:effectLst/>
                          <a:latin typeface="Times New Roman" panose="02020603050405020304" pitchFamily="18" charset="0"/>
                          <a:ea typeface="宋体" panose="02010600030101010101" pitchFamily="2" charset="-122"/>
                        </a:rPr>
                        <a:t>91.29</a:t>
                      </a:r>
                      <a:endParaRPr lang="zh-CN" sz="2400" dirty="0">
                        <a:effectLst/>
                        <a:latin typeface="Times New Roman" panose="02020603050405020304" pitchFamily="18" charset="0"/>
                        <a:ea typeface="宋体" panose="02010600030101010101" pitchFamily="2" charset="-122"/>
                      </a:endParaRPr>
                    </a:p>
                  </a:txBody>
                  <a:tcPr marL="68580" marR="68580" marT="0" marB="0" anchor="ctr"/>
                </a:tc>
              </a:tr>
              <a:tr h="856512">
                <a:tc>
                  <a:txBody>
                    <a:bodyPr/>
                    <a:lstStyle/>
                    <a:p>
                      <a:pPr indent="171450" algn="ctr">
                        <a:spcAft>
                          <a:spcPts val="0"/>
                        </a:spcAft>
                      </a:pPr>
                      <a:r>
                        <a:rPr lang="en-US" sz="2400">
                          <a:effectLst/>
                          <a:latin typeface="Times New Roman" panose="02020603050405020304" pitchFamily="18" charset="0"/>
                          <a:ea typeface="宋体" panose="02010600030101010101" pitchFamily="2" charset="-122"/>
                        </a:rPr>
                        <a:t>PLP-EnPLP</a:t>
                      </a:r>
                      <a:endParaRPr lang="zh-CN" sz="2400">
                        <a:effectLst/>
                        <a:latin typeface="Times New Roman" panose="02020603050405020304" pitchFamily="18" charset="0"/>
                        <a:ea typeface="宋体" panose="02010600030101010101" pitchFamily="2" charset="-122"/>
                      </a:endParaRPr>
                    </a:p>
                  </a:txBody>
                  <a:tcPr marL="68580" marR="68580" marT="0" marB="0" anchor="ctr"/>
                </a:tc>
                <a:tc>
                  <a:txBody>
                    <a:bodyPr/>
                    <a:lstStyle/>
                    <a:p>
                      <a:pPr indent="171450" algn="ctr">
                        <a:spcAft>
                          <a:spcPts val="0"/>
                        </a:spcAft>
                      </a:pPr>
                      <a:r>
                        <a:rPr lang="en-US" sz="2400">
                          <a:effectLst/>
                          <a:latin typeface="Times New Roman" panose="02020603050405020304" pitchFamily="18" charset="0"/>
                          <a:ea typeface="宋体" panose="02010600030101010101" pitchFamily="2" charset="-122"/>
                        </a:rPr>
                        <a:t>7.74</a:t>
                      </a:r>
                      <a:endParaRPr lang="zh-CN" sz="2400">
                        <a:effectLst/>
                        <a:latin typeface="Times New Roman" panose="02020603050405020304" pitchFamily="18" charset="0"/>
                        <a:ea typeface="宋体" panose="02010600030101010101" pitchFamily="2" charset="-122"/>
                      </a:endParaRPr>
                    </a:p>
                  </a:txBody>
                  <a:tcPr marL="68580" marR="68580" marT="0" marB="0" anchor="ctr"/>
                </a:tc>
                <a:tc>
                  <a:txBody>
                    <a:bodyPr/>
                    <a:lstStyle/>
                    <a:p>
                      <a:pPr indent="171450" algn="ctr">
                        <a:spcAft>
                          <a:spcPts val="0"/>
                        </a:spcAft>
                      </a:pPr>
                      <a:r>
                        <a:rPr lang="en-US" sz="2400" dirty="0">
                          <a:effectLst/>
                          <a:latin typeface="Times New Roman" panose="02020603050405020304" pitchFamily="18" charset="0"/>
                          <a:ea typeface="宋体" panose="02010600030101010101" pitchFamily="2" charset="-122"/>
                        </a:rPr>
                        <a:t>91.41</a:t>
                      </a:r>
                      <a:endParaRPr lang="zh-CN" sz="2400" dirty="0">
                        <a:effectLst/>
                        <a:latin typeface="Times New Roman" panose="02020603050405020304" pitchFamily="18" charset="0"/>
                        <a:ea typeface="宋体" panose="02010600030101010101" pitchFamily="2" charset="-122"/>
                      </a:endParaRPr>
                    </a:p>
                  </a:txBody>
                  <a:tcPr marL="68580" marR="68580" marT="0" marB="0" anchor="ctr"/>
                </a:tc>
              </a:tr>
              <a:tr h="856512">
                <a:tc>
                  <a:txBody>
                    <a:bodyPr/>
                    <a:lstStyle/>
                    <a:p>
                      <a:pPr indent="171450" algn="ctr">
                        <a:spcAft>
                          <a:spcPts val="0"/>
                        </a:spcAft>
                      </a:pPr>
                      <a:r>
                        <a:rPr lang="en-US" sz="2400" dirty="0">
                          <a:effectLst/>
                          <a:latin typeface="Times New Roman" panose="02020603050405020304" pitchFamily="18" charset="0"/>
                          <a:ea typeface="宋体" panose="02010600030101010101" pitchFamily="2" charset="-122"/>
                        </a:rPr>
                        <a:t>PLP-MFCC</a:t>
                      </a:r>
                      <a:endParaRPr lang="zh-CN" sz="2400" dirty="0">
                        <a:effectLst/>
                        <a:latin typeface="Times New Roman" panose="02020603050405020304" pitchFamily="18" charset="0"/>
                        <a:ea typeface="宋体" panose="02010600030101010101" pitchFamily="2" charset="-122"/>
                      </a:endParaRPr>
                    </a:p>
                  </a:txBody>
                  <a:tcPr marL="68580" marR="68580" marT="0" marB="0" anchor="ctr"/>
                </a:tc>
                <a:tc>
                  <a:txBody>
                    <a:bodyPr/>
                    <a:lstStyle/>
                    <a:p>
                      <a:pPr indent="171450" algn="ctr">
                        <a:spcAft>
                          <a:spcPts val="0"/>
                        </a:spcAft>
                      </a:pPr>
                      <a:r>
                        <a:rPr lang="en-US" sz="2400" dirty="0">
                          <a:effectLst/>
                          <a:latin typeface="Times New Roman" panose="02020603050405020304" pitchFamily="18" charset="0"/>
                          <a:ea typeface="宋体" panose="02010600030101010101" pitchFamily="2" charset="-122"/>
                        </a:rPr>
                        <a:t>8.52</a:t>
                      </a:r>
                      <a:endParaRPr lang="zh-CN" sz="2400" dirty="0">
                        <a:effectLst/>
                        <a:latin typeface="Times New Roman" panose="02020603050405020304" pitchFamily="18" charset="0"/>
                        <a:ea typeface="宋体" panose="02010600030101010101" pitchFamily="2" charset="-122"/>
                      </a:endParaRPr>
                    </a:p>
                  </a:txBody>
                  <a:tcPr marL="68580" marR="68580" marT="0" marB="0" anchor="ctr"/>
                </a:tc>
                <a:tc>
                  <a:txBody>
                    <a:bodyPr/>
                    <a:lstStyle/>
                    <a:p>
                      <a:pPr indent="171450" algn="ctr">
                        <a:spcAft>
                          <a:spcPts val="0"/>
                        </a:spcAft>
                      </a:pPr>
                      <a:r>
                        <a:rPr lang="en-US" sz="2400" dirty="0">
                          <a:effectLst/>
                          <a:latin typeface="Times New Roman" panose="02020603050405020304" pitchFamily="18" charset="0"/>
                          <a:ea typeface="宋体" panose="02010600030101010101" pitchFamily="2" charset="-122"/>
                        </a:rPr>
                        <a:t>89.18</a:t>
                      </a:r>
                      <a:endParaRPr lang="zh-CN" sz="2400" dirty="0">
                        <a:effectLst/>
                        <a:latin typeface="Times New Roman" panose="02020603050405020304" pitchFamily="18" charset="0"/>
                        <a:ea typeface="宋体" panose="02010600030101010101" pitchFamily="2" charset="-122"/>
                      </a:endParaRPr>
                    </a:p>
                  </a:txBody>
                  <a:tcPr marL="68580" marR="68580" marT="0" marB="0" anchor="ctr"/>
                </a:tc>
              </a:tr>
            </a:tbl>
          </a:graphicData>
        </a:graphic>
      </p:graphicFrame>
      <p:sp>
        <p:nvSpPr>
          <p:cNvPr id="17" name="圆角矩形 16"/>
          <p:cNvSpPr/>
          <p:nvPr/>
        </p:nvSpPr>
        <p:spPr>
          <a:xfrm>
            <a:off x="29075974" y="15989339"/>
            <a:ext cx="14154765" cy="797656"/>
          </a:xfrm>
          <a:prstGeom prst="roundRect">
            <a:avLst/>
          </a:prstGeom>
          <a:solidFill>
            <a:srgbClr val="0070C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4800" dirty="0" smtClean="0">
                <a:latin typeface="Times New Roman" panose="02020603050405020304" pitchFamily="18" charset="0"/>
                <a:cs typeface="Times New Roman" panose="02020603050405020304" pitchFamily="18" charset="0"/>
              </a:rPr>
              <a:t>Conclusions</a:t>
            </a:r>
            <a:endParaRPr lang="zh-CN" altLang="en-US" sz="4800" dirty="0">
              <a:latin typeface="Times New Roman" panose="02020603050405020304" pitchFamily="18" charset="0"/>
              <a:cs typeface="Times New Roman" panose="02020603050405020304" pitchFamily="18" charset="0"/>
            </a:endParaRPr>
          </a:p>
        </p:txBody>
      </p:sp>
      <p:pic>
        <p:nvPicPr>
          <p:cNvPr id="19" name="图片 18"/>
          <p:cNvPicPr>
            <a:picLocks noChangeAspect="1"/>
          </p:cNvPicPr>
          <p:nvPr/>
        </p:nvPicPr>
        <p:blipFill>
          <a:blip r:embed="rId9"/>
          <a:stretch>
            <a:fillRect/>
          </a:stretch>
        </p:blipFill>
        <p:spPr>
          <a:xfrm>
            <a:off x="4578746" y="17232617"/>
            <a:ext cx="5962260" cy="4632021"/>
          </a:xfrm>
          <a:prstGeom prst="rect">
            <a:avLst/>
          </a:prstGeom>
        </p:spPr>
      </p:pic>
      <p:pic>
        <p:nvPicPr>
          <p:cNvPr id="20" name="图片 19"/>
          <p:cNvPicPr>
            <a:picLocks noChangeAspect="1"/>
          </p:cNvPicPr>
          <p:nvPr/>
        </p:nvPicPr>
        <p:blipFill>
          <a:blip r:embed="rId10"/>
          <a:stretch>
            <a:fillRect/>
          </a:stretch>
        </p:blipFill>
        <p:spPr>
          <a:xfrm>
            <a:off x="7163301" y="11428144"/>
            <a:ext cx="7486149" cy="4806570"/>
          </a:xfrm>
          <a:prstGeom prst="rect">
            <a:avLst/>
          </a:prstGeom>
        </p:spPr>
      </p:pic>
      <p:sp>
        <p:nvSpPr>
          <p:cNvPr id="2" name="文本框 1"/>
          <p:cNvSpPr txBox="1"/>
          <p:nvPr/>
        </p:nvSpPr>
        <p:spPr>
          <a:xfrm>
            <a:off x="707922" y="11285589"/>
            <a:ext cx="6283428" cy="5016758"/>
          </a:xfrm>
          <a:prstGeom prst="rect">
            <a:avLst/>
          </a:prstGeom>
          <a:noFill/>
          <a:ln>
            <a:solidFill>
              <a:srgbClr val="00B0F0"/>
            </a:solidFill>
          </a:ln>
        </p:spPr>
        <p:txBody>
          <a:bodyPr wrap="square" rtlCol="0">
            <a:spAutoFit/>
          </a:bodyPr>
          <a:lstStyle/>
          <a:p>
            <a:pPr marL="457200" indent="-457200" algn="just">
              <a:buClr>
                <a:srgbClr val="00B0F0"/>
              </a:buClr>
              <a:buFont typeface="Wingdings" panose="05000000000000000000" pitchFamily="2" charset="2"/>
              <a:buChar char="ü"/>
            </a:pPr>
            <a:r>
              <a:rPr lang="en-US" altLang="zh-CN" sz="3200" dirty="0" smtClean="0">
                <a:solidFill>
                  <a:srgbClr val="00B0F0"/>
                </a:solidFill>
                <a:latin typeface="Times New Roman" panose="02020603050405020304" pitchFamily="18" charset="0"/>
                <a:cs typeface="Times New Roman" panose="02020603050405020304" pitchFamily="18" charset="0"/>
              </a:rPr>
              <a:t>Feature mapping:</a:t>
            </a:r>
            <a:r>
              <a:rPr lang="en-US" altLang="zh-CN" sz="3200" dirty="0" smtClean="0">
                <a:latin typeface="Times New Roman" panose="02020603050405020304" pitchFamily="18" charset="0"/>
                <a:cs typeface="Times New Roman" panose="02020603050405020304" pitchFamily="18" charset="0"/>
              </a:rPr>
              <a:t> a regression </a:t>
            </a:r>
            <a:r>
              <a:rPr lang="en-US" altLang="zh-CN" sz="3200" dirty="0">
                <a:latin typeface="Times New Roman" panose="02020603050405020304" pitchFamily="18" charset="0"/>
                <a:cs typeface="Times New Roman" panose="02020603050405020304" pitchFamily="18" charset="0"/>
              </a:rPr>
              <a:t>DNN </a:t>
            </a:r>
            <a:r>
              <a:rPr lang="en-US" altLang="zh-CN" sz="3200" dirty="0" smtClean="0">
                <a:latin typeface="Times New Roman" panose="02020603050405020304" pitchFamily="18" charset="0"/>
                <a:cs typeface="Times New Roman" panose="02020603050405020304" pitchFamily="18" charset="0"/>
              </a:rPr>
              <a:t>is used to obtain </a:t>
            </a:r>
            <a:r>
              <a:rPr lang="en-US" altLang="zh-CN" sz="3200" dirty="0">
                <a:latin typeface="Times New Roman" panose="02020603050405020304" pitchFamily="18" charset="0"/>
                <a:cs typeface="Times New Roman" panose="02020603050405020304" pitchFamily="18" charset="0"/>
              </a:rPr>
              <a:t>cleaner features in noisy </a:t>
            </a:r>
            <a:r>
              <a:rPr lang="en-US" altLang="zh-CN" sz="3200" dirty="0" smtClean="0">
                <a:latin typeface="Times New Roman" panose="02020603050405020304" pitchFamily="18" charset="0"/>
                <a:cs typeface="Times New Roman" panose="02020603050405020304" pitchFamily="18" charset="0"/>
              </a:rPr>
              <a:t>conditions and we use </a:t>
            </a:r>
            <a:r>
              <a:rPr lang="en-US" altLang="zh-CN" sz="3200" dirty="0">
                <a:latin typeface="Times New Roman" panose="02020603050405020304" pitchFamily="18" charset="0"/>
                <a:cs typeface="Times New Roman" panose="02020603050405020304" pitchFamily="18" charset="0"/>
              </a:rPr>
              <a:t>the enhanced </a:t>
            </a:r>
            <a:r>
              <a:rPr lang="en-US" altLang="zh-CN" sz="3200" dirty="0" smtClean="0">
                <a:latin typeface="Times New Roman" panose="02020603050405020304" pitchFamily="18" charset="0"/>
                <a:cs typeface="Times New Roman" panose="02020603050405020304" pitchFamily="18" charset="0"/>
              </a:rPr>
              <a:t>features in clustering.</a:t>
            </a:r>
          </a:p>
          <a:p>
            <a:pPr marL="457200" indent="-457200" algn="just">
              <a:buClr>
                <a:srgbClr val="00B0F0"/>
              </a:buClr>
              <a:buFont typeface="Wingdings" panose="05000000000000000000" pitchFamily="2" charset="2"/>
              <a:buChar char="ü"/>
            </a:pPr>
            <a:r>
              <a:rPr lang="en-US" altLang="zh-CN" sz="3200" dirty="0" smtClean="0">
                <a:solidFill>
                  <a:srgbClr val="00B0F0"/>
                </a:solidFill>
                <a:latin typeface="Times New Roman" panose="02020603050405020304" pitchFamily="18" charset="0"/>
                <a:cs typeface="Times New Roman" panose="02020603050405020304" pitchFamily="18" charset="0"/>
              </a:rPr>
              <a:t>Consensus Clustering: </a:t>
            </a:r>
            <a:r>
              <a:rPr lang="en-US" altLang="zh-CN" sz="3200" dirty="0" smtClean="0">
                <a:latin typeface="Times New Roman" panose="02020603050405020304" pitchFamily="18" charset="0"/>
                <a:cs typeface="Times New Roman" panose="02020603050405020304" pitchFamily="18" charset="0"/>
              </a:rPr>
              <a:t>we access the reliability of the segments obtained in initial clustering stage, impure segments are dropped.</a:t>
            </a:r>
            <a:endParaRPr lang="en-US" altLang="zh-CN" sz="3200" dirty="0">
              <a:latin typeface="Times New Roman" panose="02020603050405020304" pitchFamily="18" charset="0"/>
              <a:cs typeface="Times New Roman" panose="02020603050405020304" pitchFamily="18" charset="0"/>
            </a:endParaRPr>
          </a:p>
          <a:p>
            <a:pPr marL="457200" indent="-457200" algn="just">
              <a:buClr>
                <a:srgbClr val="00B0F0"/>
              </a:buClr>
              <a:buFont typeface="Wingdings" panose="05000000000000000000" pitchFamily="2" charset="2"/>
              <a:buChar char="ü"/>
            </a:pPr>
            <a:endParaRPr lang="en-US" altLang="zh-CN" sz="3200" dirty="0" smtClean="0">
              <a:latin typeface="Times New Roman" panose="02020603050405020304" pitchFamily="18" charset="0"/>
              <a:cs typeface="Times New Roman" panose="02020603050405020304" pitchFamily="18" charset="0"/>
            </a:endParaRPr>
          </a:p>
        </p:txBody>
      </p:sp>
      <p:sp>
        <p:nvSpPr>
          <p:cNvPr id="21" name="圆角矩形 20"/>
          <p:cNvSpPr/>
          <p:nvPr/>
        </p:nvSpPr>
        <p:spPr>
          <a:xfrm>
            <a:off x="663883" y="16346207"/>
            <a:ext cx="14154765" cy="835577"/>
          </a:xfrm>
          <a:prstGeom prst="roundRect">
            <a:avLst/>
          </a:prstGeom>
          <a:solidFill>
            <a:srgbClr val="0070C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4800" dirty="0">
                <a:solidFill>
                  <a:prstClr val="white"/>
                </a:solidFill>
                <a:latin typeface="Times New Roman" panose="02020603050405020304" pitchFamily="18" charset="0"/>
                <a:cs typeface="Times New Roman" panose="02020603050405020304" pitchFamily="18" charset="0"/>
              </a:rPr>
              <a:t>DNN-based feature mapping</a:t>
            </a:r>
            <a:endParaRPr lang="zh-CN" altLang="en-US" sz="4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33120850"/>
      </p:ext>
    </p:extLst>
  </p:cSld>
  <p:clrMapOvr>
    <a:masterClrMapping/>
  </p:clrMapOvr>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2377</TotalTime>
  <Words>813</Words>
  <Application>Microsoft Office PowerPoint</Application>
  <PresentationFormat>自定义</PresentationFormat>
  <Paragraphs>99</Paragraphs>
  <Slides>1</Slides>
  <Notes>1</Notes>
  <HiddenSlides>0</HiddenSlides>
  <MMClips>0</MMClips>
  <ScaleCrop>false</ScaleCrop>
  <HeadingPairs>
    <vt:vector size="8" baseType="variant">
      <vt:variant>
        <vt:lpstr>已用的字体</vt:lpstr>
      </vt:variant>
      <vt:variant>
        <vt:i4>6</vt:i4>
      </vt:variant>
      <vt:variant>
        <vt:lpstr>主题</vt:lpstr>
      </vt:variant>
      <vt:variant>
        <vt:i4>1</vt:i4>
      </vt:variant>
      <vt:variant>
        <vt:lpstr>嵌入 OLE 服务器</vt:lpstr>
      </vt:variant>
      <vt:variant>
        <vt:i4>1</vt:i4>
      </vt:variant>
      <vt:variant>
        <vt:lpstr>幻灯片标题</vt:lpstr>
      </vt:variant>
      <vt:variant>
        <vt:i4>1</vt:i4>
      </vt:variant>
    </vt:vector>
  </HeadingPairs>
  <TitlesOfParts>
    <vt:vector size="9" baseType="lpstr">
      <vt:lpstr>宋体</vt:lpstr>
      <vt:lpstr>Arial</vt:lpstr>
      <vt:lpstr>Calibri</vt:lpstr>
      <vt:lpstr>Calibri Light</vt:lpstr>
      <vt:lpstr>Times New Roman</vt:lpstr>
      <vt:lpstr>Wingdings</vt:lpstr>
      <vt:lpstr>Office 主题</vt:lpstr>
      <vt:lpstr>Equation</vt:lpstr>
      <vt:lpstr>PowerPoint 演示文稿</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朱唯鑫</dc:creator>
  <cp:lastModifiedBy>朱唯鑫</cp:lastModifiedBy>
  <cp:revision>124</cp:revision>
  <dcterms:created xsi:type="dcterms:W3CDTF">2017-02-17T07:31:21Z</dcterms:created>
  <dcterms:modified xsi:type="dcterms:W3CDTF">2017-02-24T09:51:55Z</dcterms:modified>
</cp:coreProperties>
</file>