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57" r:id="rId3"/>
    <p:sldId id="258" r:id="rId4"/>
    <p:sldId id="259" r:id="rId5"/>
    <p:sldId id="292" r:id="rId6"/>
    <p:sldId id="293" r:id="rId7"/>
    <p:sldId id="261" r:id="rId8"/>
    <p:sldId id="262" r:id="rId9"/>
    <p:sldId id="318" r:id="rId10"/>
    <p:sldId id="320" r:id="rId11"/>
    <p:sldId id="327" r:id="rId12"/>
    <p:sldId id="301" r:id="rId13"/>
    <p:sldId id="328" r:id="rId14"/>
    <p:sldId id="319" r:id="rId15"/>
    <p:sldId id="329" r:id="rId16"/>
    <p:sldId id="330" r:id="rId17"/>
    <p:sldId id="323" r:id="rId18"/>
    <p:sldId id="267" r:id="rId19"/>
    <p:sldId id="305" r:id="rId20"/>
    <p:sldId id="331" r:id="rId21"/>
    <p:sldId id="304" r:id="rId22"/>
    <p:sldId id="332" r:id="rId23"/>
    <p:sldId id="333" r:id="rId24"/>
    <p:sldId id="273" r:id="rId25"/>
    <p:sldId id="288" r:id="rId26"/>
    <p:sldId id="25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861" userDrawn="1">
          <p15:clr>
            <a:srgbClr val="A4A3A4"/>
          </p15:clr>
        </p15:guide>
        <p15:guide id="5" pos="5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8BB"/>
    <a:srgbClr val="133881"/>
    <a:srgbClr val="002060"/>
    <a:srgbClr val="0D3D9D"/>
    <a:srgbClr val="616161"/>
    <a:srgbClr val="9E9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375" autoAdjust="0"/>
  </p:normalViewPr>
  <p:slideViewPr>
    <p:cSldViewPr snapToGrid="0" showGuides="1">
      <p:cViewPr varScale="1">
        <p:scale>
          <a:sx n="73" d="100"/>
          <a:sy n="73" d="100"/>
        </p:scale>
        <p:origin x="832" y="36"/>
      </p:cViewPr>
      <p:guideLst>
        <p:guide orient="horz" pos="3861"/>
        <p:guide pos="529"/>
      </p:guideLst>
    </p:cSldViewPr>
  </p:slideViewPr>
  <p:outlineViewPr>
    <p:cViewPr>
      <p:scale>
        <a:sx n="33" d="100"/>
        <a:sy n="33" d="100"/>
      </p:scale>
      <p:origin x="0" y="-2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76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4E808-AA8A-45BA-BE0B-CB36E452E448}" type="datetimeFigureOut">
              <a:rPr lang="zh-CN" altLang="en-US" smtClean="0"/>
              <a:t>2019/10/30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E91E8-667E-4CB6-B83D-09CB05F06764}" type="slidenum">
              <a:rPr lang="zh-CN" altLang="en-US" smtClean="0"/>
              <a:t>‹#›</a:t>
            </a:fld>
            <a:endParaRPr lang="zh-CN" altLang="en-US"/>
          </a:p>
        </p:txBody>
      </p:sp>
    </p:spTree>
    <p:extLst>
      <p:ext uri="{BB962C8B-B14F-4D97-AF65-F5344CB8AC3E}">
        <p14:creationId xmlns:p14="http://schemas.microsoft.com/office/powerpoint/2010/main" val="331388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CE91E8-667E-4CB6-B83D-09CB05F06764}" type="slidenum">
              <a:rPr lang="zh-CN" altLang="en-US" smtClean="0"/>
              <a:t>1</a:t>
            </a:fld>
            <a:endParaRPr lang="zh-CN" altLang="en-US"/>
          </a:p>
        </p:txBody>
      </p:sp>
    </p:spTree>
    <p:extLst>
      <p:ext uri="{BB962C8B-B14F-4D97-AF65-F5344CB8AC3E}">
        <p14:creationId xmlns:p14="http://schemas.microsoft.com/office/powerpoint/2010/main" val="254277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Taking the network layer QoS parameters: the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as input parameters, PDF and CDF maps of MOS values are drawn</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the conversational service data is statistically analyzed, and the recommended values of QoS parameters for different MOS ranges are given. This figure is the </a:t>
            </a:r>
            <a:r>
              <a:rPr lang="en-US" altLang="zh-CN" sz="1200" dirty="0">
                <a:latin typeface="Times New Roman" panose="02020603050405020304" pitchFamily="18" charset="0"/>
                <a:cs typeface="Times New Roman" panose="02020603050405020304" pitchFamily="18" charset="0"/>
              </a:rPr>
              <a:t>PDF and CDF curves of </a:t>
            </a:r>
            <a:r>
              <a:rPr lang="en-US" altLang="zh-CN" sz="1200" i="1" dirty="0">
                <a:latin typeface="Times New Roman" panose="02020603050405020304" pitchFamily="18" charset="0"/>
                <a:cs typeface="Times New Roman" panose="02020603050405020304" pitchFamily="18" charset="0"/>
              </a:rPr>
              <a:t>P</a:t>
            </a:r>
            <a:r>
              <a:rPr lang="en-US" altLang="zh-CN" sz="1200" dirty="0">
                <a:latin typeface="Times New Roman" panose="02020603050405020304" pitchFamily="18" charset="0"/>
                <a:cs typeface="Times New Roman" panose="02020603050405020304" pitchFamily="18" charset="0"/>
              </a:rPr>
              <a:t> for part MOS intervals in QQ wireless environment.</a:t>
            </a:r>
            <a:endParaRPr lang="zh-CN" altLang="en-US" sz="1200" dirty="0">
              <a:latin typeface="Times New Roman" panose="02020603050405020304" pitchFamily="18" charset="0"/>
              <a:cs typeface="Times New Roman" panose="02020603050405020304" pitchFamily="18" charset="0"/>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FCE91E8-667E-4CB6-B83D-09CB05F06764}" type="slidenum">
              <a:rPr lang="zh-CN" altLang="en-US" smtClean="0"/>
              <a:t>12</a:t>
            </a:fld>
            <a:endParaRPr lang="zh-CN" altLang="en-US"/>
          </a:p>
        </p:txBody>
      </p:sp>
    </p:spTree>
    <p:extLst>
      <p:ext uri="{BB962C8B-B14F-4D97-AF65-F5344CB8AC3E}">
        <p14:creationId xmlns:p14="http://schemas.microsoft.com/office/powerpoint/2010/main" val="241387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Times New Roman" panose="02020603050405020304" pitchFamily="18" charset="0"/>
                <a:cs typeface="Times New Roman" panose="02020603050405020304" pitchFamily="18" charset="0"/>
              </a:rPr>
              <a:t>This figure is the PDF and CDF curves of </a:t>
            </a:r>
            <a:r>
              <a:rPr lang="en-US" altLang="zh-CN" sz="1200" i="1" dirty="0">
                <a:latin typeface="Times New Roman" panose="02020603050405020304" pitchFamily="18" charset="0"/>
                <a:cs typeface="Times New Roman" panose="02020603050405020304" pitchFamily="18" charset="0"/>
              </a:rPr>
              <a:t>R</a:t>
            </a:r>
            <a:r>
              <a:rPr lang="en-US" altLang="zh-CN" sz="1200" dirty="0">
                <a:latin typeface="Times New Roman" panose="02020603050405020304" pitchFamily="18" charset="0"/>
                <a:cs typeface="Times New Roman" panose="02020603050405020304" pitchFamily="18" charset="0"/>
              </a:rPr>
              <a:t> for part MOS intervals in QQ wireless environment</a:t>
            </a:r>
            <a:endParaRPr lang="zh-CN" altLang="en-US" sz="12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FCE91E8-667E-4CB6-B83D-09CB05F06764}" type="slidenum">
              <a:rPr lang="zh-CN" altLang="en-US" smtClean="0"/>
              <a:t>13</a:t>
            </a:fld>
            <a:endParaRPr lang="zh-CN" altLang="en-US"/>
          </a:p>
        </p:txBody>
      </p:sp>
    </p:spTree>
    <p:extLst>
      <p:ext uri="{BB962C8B-B14F-4D97-AF65-F5344CB8AC3E}">
        <p14:creationId xmlns:p14="http://schemas.microsoft.com/office/powerpoint/2010/main" val="216511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MOS values are divided into intervals to study the distributions of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and jitter in the MOS intervals. The PDF and CDF graphs are plotted, and the CDF curves are fitted by LR function f(x).</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14</a:t>
            </a:fld>
            <a:endParaRPr lang="zh-CN" altLang="en-US"/>
          </a:p>
        </p:txBody>
      </p:sp>
    </p:spTree>
    <p:extLst>
      <p:ext uri="{BB962C8B-B14F-4D97-AF65-F5344CB8AC3E}">
        <p14:creationId xmlns:p14="http://schemas.microsoft.com/office/powerpoint/2010/main" val="187177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Based on the above analyses, we do a logistic regression (LR) curve fitting of the QQ and Skype videos’ CDF functions of</a:t>
            </a:r>
            <a:r>
              <a:rPr lang="en-US" altLang="zh-CN" sz="1200" i="1" kern="1200" dirty="0">
                <a:solidFill>
                  <a:schemeClr val="tx1"/>
                </a:solidFill>
                <a:effectLst/>
                <a:latin typeface="+mn-lt"/>
                <a:ea typeface="+mn-ea"/>
                <a:cs typeface="+mn-cs"/>
              </a:rPr>
              <a:t> P</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in different MOS intervals, as shown in these two figure, where the red solid lines are the fitting curves, and the blue lines are original data paints.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FCE91E8-667E-4CB6-B83D-09CB05F06764}" type="slidenum">
              <a:rPr lang="zh-CN" altLang="en-US" smtClean="0"/>
              <a:t>15</a:t>
            </a:fld>
            <a:endParaRPr lang="zh-CN" altLang="en-US"/>
          </a:p>
        </p:txBody>
      </p:sp>
    </p:spTree>
    <p:extLst>
      <p:ext uri="{BB962C8B-B14F-4D97-AF65-F5344CB8AC3E}">
        <p14:creationId xmlns:p14="http://schemas.microsoft.com/office/powerpoint/2010/main" val="227086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figure is the LR fitting curves of CDF of QQ wireless videos’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in the MOS interval of 4-5.</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16</a:t>
            </a:fld>
            <a:endParaRPr lang="zh-CN" altLang="en-US"/>
          </a:p>
        </p:txBody>
      </p:sp>
    </p:spTree>
    <p:extLst>
      <p:ext uri="{BB962C8B-B14F-4D97-AF65-F5344CB8AC3E}">
        <p14:creationId xmlns:p14="http://schemas.microsoft.com/office/powerpoint/2010/main" val="368679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Recommend values of key QoS parameters for target MOS intervals as shown in the table , it shows the</a:t>
                </a:r>
                <a:r>
                  <a:rPr lang="zh-CN" altLang="en-US" sz="1200" dirty="0">
                    <a:solidFill>
                      <a:srgbClr val="FF0000"/>
                    </a:solidFill>
                    <a:latin typeface="Times New Roman" panose="02020603050405020304" pitchFamily="18" charset="0"/>
                    <a:cs typeface="Times New Roman" panose="02020603050405020304" pitchFamily="18" charset="0"/>
                  </a:rPr>
                  <a:t> </a:t>
                </a:r>
                <a:r>
                  <a:rPr lang="en-US" altLang="zh-CN" sz="1200" dirty="0">
                    <a:solidFill>
                      <a:srgbClr val="FF0000"/>
                    </a:solidFill>
                    <a:latin typeface="Times New Roman" panose="02020603050405020304" pitchFamily="18" charset="0"/>
                    <a:cs typeface="Times New Roman" panose="02020603050405020304" pitchFamily="18" charset="0"/>
                  </a:rPr>
                  <a:t>s</a:t>
                </a:r>
                <a:r>
                  <a:rPr lang="en-US" altLang="zh-CN" dirty="0"/>
                  <a:t>uggestions for network QoS parameter settings (median/mean values of P/%, R/100kbps) for different MOS ranges (omitting MOS≤2 range) </a:t>
                </a:r>
                <a:endParaRPr lang="zh-CN" altLang="en-US" dirty="0"/>
              </a:p>
            </p:txBody>
          </p:sp>
        </mc:Choice>
        <mc:Fallback xmlns="">
          <p:sp>
            <p:nvSpPr>
              <p:cNvPr id="3" name="备注占位符 2"/>
              <p:cNvSpPr>
                <a:spLocks noGrp="1"/>
              </p:cNvSpPr>
              <p:nvPr>
                <p:ph type="body" idx="1"/>
              </p:nvPr>
            </p:nvSpPr>
            <p:spPr/>
            <p:txBody>
              <a:bodyPr/>
              <a:lstStyle/>
              <a:p>
                <a:r>
                  <a:rPr lang="x-none" altLang="zh-CN" sz="1200" kern="1200" smtClean="0">
                    <a:solidFill>
                      <a:schemeClr val="tx1"/>
                    </a:solidFill>
                    <a:effectLst/>
                    <a:latin typeface="+mn-lt"/>
                    <a:ea typeface="+mn-ea"/>
                    <a:cs typeface="+mn-cs"/>
                  </a:rPr>
                  <a:t>If the individuals </a:t>
                </a:r>
                <a:r>
                  <a:rPr lang="x-none" altLang="zh-CN" sz="1200" i="1" kern="1200">
                    <a:solidFill>
                      <a:schemeClr val="tx1"/>
                    </a:solidFill>
                    <a:effectLst/>
                    <a:latin typeface="+mn-lt"/>
                    <a:ea typeface="+mn-ea"/>
                    <a:cs typeface="+mn-cs"/>
                  </a:rPr>
                  <a:t>I</a:t>
                </a:r>
                <a:r>
                  <a:rPr lang="x-none" altLang="zh-CN" sz="1200" kern="1200">
                    <a:solidFill>
                      <a:schemeClr val="tx1"/>
                    </a:solidFill>
                    <a:effectLst/>
                    <a:latin typeface="+mn-lt"/>
                    <a:ea typeface="+mn-ea"/>
                    <a:cs typeface="+mn-cs"/>
                  </a:rPr>
                  <a:t> and </a:t>
                </a:r>
                <a:r>
                  <a:rPr lang="x-none" altLang="zh-CN" sz="1200" i="1" kern="1200">
                    <a:solidFill>
                      <a:schemeClr val="tx1"/>
                    </a:solidFill>
                    <a:effectLst/>
                    <a:latin typeface="+mn-lt"/>
                    <a:ea typeface="+mn-ea"/>
                    <a:cs typeface="+mn-cs"/>
                  </a:rPr>
                  <a:t>J</a:t>
                </a:r>
                <a:r>
                  <a:rPr lang="x-none" altLang="zh-CN" sz="1200" kern="1200">
                    <a:solidFill>
                      <a:schemeClr val="tx1"/>
                    </a:solidFill>
                    <a:effectLst/>
                    <a:latin typeface="+mn-lt"/>
                    <a:ea typeface="+mn-ea"/>
                    <a:cs typeface="+mn-cs"/>
                  </a:rPr>
                  <a:t> have the same rank (The rank of any individual </a:t>
                </a:r>
                <a:r>
                  <a:rPr lang="x-none" altLang="zh-CN" sz="1200" i="1" kern="1200">
                    <a:solidFill>
                      <a:schemeClr val="tx1"/>
                    </a:solidFill>
                    <a:effectLst/>
                    <a:latin typeface="+mn-lt"/>
                    <a:ea typeface="+mn-ea"/>
                    <a:cs typeface="+mn-cs"/>
                  </a:rPr>
                  <a:t>I</a:t>
                </a:r>
                <a:r>
                  <a:rPr lang="x-none" altLang="zh-CN" sz="1200" kern="1200">
                    <a:solidFill>
                      <a:schemeClr val="tx1"/>
                    </a:solidFill>
                    <a:effectLst/>
                    <a:latin typeface="+mn-lt"/>
                    <a:ea typeface="+mn-ea"/>
                    <a:cs typeface="+mn-cs"/>
                  </a:rPr>
                  <a:t> refers to the non-dominated level in the same radial basis individual </a:t>
                </a:r>
                <a:r>
                  <a:rPr lang="x-none" altLang="zh-CN" sz="1200" i="1" kern="1200">
                    <a:solidFill>
                      <a:schemeClr val="tx1"/>
                    </a:solidFill>
                    <a:effectLst/>
                    <a:latin typeface="+mn-lt"/>
                    <a:ea typeface="+mn-ea"/>
                    <a:cs typeface="+mn-cs"/>
                  </a:rPr>
                  <a:t>J</a:t>
                </a:r>
                <a:r>
                  <a:rPr lang="x-none" altLang="zh-CN" sz="1200" kern="1200">
                    <a:solidFill>
                      <a:schemeClr val="tx1"/>
                    </a:solidFill>
                    <a:effectLst/>
                    <a:latin typeface="+mn-lt"/>
                    <a:ea typeface="+mn-ea"/>
                    <a:cs typeface="+mn-cs"/>
                  </a:rPr>
                  <a:t>), it is selected according to the size of </a:t>
                </a:r>
                <a:r>
                  <a:rPr lang="zh-CN" altLang="zh-CN" sz="1200" i="0" kern="1200">
                    <a:solidFill>
                      <a:schemeClr val="tx1"/>
                    </a:solidFill>
                    <a:effectLst/>
                    <a:latin typeface="+mn-lt"/>
                    <a:ea typeface="+mn-ea"/>
                    <a:cs typeface="+mn-cs"/>
                  </a:rPr>
                  <a:t>〖</a:t>
                </a:r>
                <a:r>
                  <a:rPr lang="x-none" altLang="zh-CN" sz="1200" i="0" kern="1200">
                    <a:solidFill>
                      <a:schemeClr val="tx1"/>
                    </a:solidFill>
                    <a:effectLst/>
                    <a:latin typeface="+mn-lt"/>
                    <a:ea typeface="+mn-ea"/>
                    <a:cs typeface="+mn-cs"/>
                  </a:rPr>
                  <a:t>𝐶𝐷</a:t>
                </a:r>
                <a:r>
                  <a:rPr lang="zh-CN" altLang="zh-CN" sz="1200" i="0" kern="1200">
                    <a:solidFill>
                      <a:schemeClr val="tx1"/>
                    </a:solidFill>
                    <a:effectLst/>
                    <a:latin typeface="+mn-lt"/>
                    <a:ea typeface="+mn-ea"/>
                    <a:cs typeface="+mn-cs"/>
                  </a:rPr>
                  <a:t>〗_</a:t>
                </a:r>
                <a:r>
                  <a:rPr lang="x-none" altLang="zh-CN" sz="1200" i="0" kern="1200">
                    <a:solidFill>
                      <a:schemeClr val="tx1"/>
                    </a:solidFill>
                    <a:effectLst/>
                    <a:latin typeface="+mn-lt"/>
                    <a:ea typeface="+mn-ea"/>
                    <a:cs typeface="+mn-cs"/>
                  </a:rPr>
                  <a:t>𝐼</a:t>
                </a:r>
                <a:r>
                  <a:rPr lang="x-none" altLang="zh-CN" sz="1200" kern="1200">
                    <a:solidFill>
                      <a:schemeClr val="tx1"/>
                    </a:solidFill>
                    <a:effectLst/>
                    <a:latin typeface="+mn-lt"/>
                    <a:ea typeface="+mn-ea"/>
                    <a:cs typeface="+mn-cs"/>
                  </a:rPr>
                  <a:t> of the crowding distance.</a:t>
                </a:r>
                <a:endParaRPr lang="zh-CN" altLang="en-US"/>
              </a:p>
            </p:txBody>
          </p:sp>
        </mc:Fallback>
      </mc:AlternateContent>
      <p:sp>
        <p:nvSpPr>
          <p:cNvPr id="4" name="灯片编号占位符 3"/>
          <p:cNvSpPr>
            <a:spLocks noGrp="1"/>
          </p:cNvSpPr>
          <p:nvPr>
            <p:ph type="sldNum" sz="quarter" idx="10"/>
          </p:nvPr>
        </p:nvSpPr>
        <p:spPr/>
        <p:txBody>
          <a:bodyPr/>
          <a:lstStyle/>
          <a:p>
            <a:fld id="{AFCE91E8-667E-4CB6-B83D-09CB05F06764}" type="slidenum">
              <a:rPr lang="zh-CN" altLang="en-US" smtClean="0"/>
              <a:t>17</a:t>
            </a:fld>
            <a:endParaRPr lang="zh-CN" altLang="en-US"/>
          </a:p>
        </p:txBody>
      </p:sp>
    </p:spTree>
    <p:extLst>
      <p:ext uri="{BB962C8B-B14F-4D97-AF65-F5344CB8AC3E}">
        <p14:creationId xmlns:p14="http://schemas.microsoft.com/office/powerpoint/2010/main" val="247287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datasets</a:t>
            </a:r>
            <a:r>
              <a:rPr lang="en-US" altLang="zh-CN" baseline="0" dirty="0"/>
              <a:t> are shown in the Table.</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19</a:t>
            </a:fld>
            <a:endParaRPr lang="zh-CN" altLang="en-US"/>
          </a:p>
        </p:txBody>
      </p:sp>
    </p:spTree>
    <p:extLst>
      <p:ext uri="{BB962C8B-B14F-4D97-AF65-F5344CB8AC3E}">
        <p14:creationId xmlns:p14="http://schemas.microsoft.com/office/powerpoint/2010/main" val="405407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table is the Validation of recommended QoS parameters for different MOS sections using ITU-T P.1201.1 standard and it was done using 5-fold cross validation</a:t>
            </a:r>
            <a:r>
              <a:rPr lang="zh-CN" altLang="en-US"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20</a:t>
            </a:fld>
            <a:endParaRPr lang="zh-CN" altLang="en-US"/>
          </a:p>
        </p:txBody>
      </p:sp>
    </p:spTree>
    <p:extLst>
      <p:ext uri="{BB962C8B-B14F-4D97-AF65-F5344CB8AC3E}">
        <p14:creationId xmlns:p14="http://schemas.microsoft.com/office/powerpoint/2010/main" val="3629688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table is the validation results of using recommended mean QoS parameters values for different MOS partitions when the delay is 50ms</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and the verification was done using 5-fold cross validation</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21</a:t>
            </a:fld>
            <a:endParaRPr lang="zh-CN" altLang="en-US"/>
          </a:p>
        </p:txBody>
      </p:sp>
    </p:spTree>
    <p:extLst>
      <p:ext uri="{BB962C8B-B14F-4D97-AF65-F5344CB8AC3E}">
        <p14:creationId xmlns:p14="http://schemas.microsoft.com/office/powerpoint/2010/main" val="846560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table is the validation results of using recommended mean QoS parameters values for different MOS partitions when the delay is 500ms, and the verification was done using 5-fold cross validation.</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FCE91E8-667E-4CB6-B83D-09CB05F06764}" type="slidenum">
              <a:rPr lang="zh-CN" altLang="en-US" smtClean="0"/>
              <a:t>22</a:t>
            </a:fld>
            <a:endParaRPr lang="zh-CN" altLang="en-US"/>
          </a:p>
        </p:txBody>
      </p:sp>
    </p:spTree>
    <p:extLst>
      <p:ext uri="{BB962C8B-B14F-4D97-AF65-F5344CB8AC3E}">
        <p14:creationId xmlns:p14="http://schemas.microsoft.com/office/powerpoint/2010/main" val="112148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CE91E8-667E-4CB6-B83D-09CB05F06764}" type="slidenum">
              <a:rPr lang="zh-CN" altLang="en-US" smtClean="0"/>
              <a:t>2</a:t>
            </a:fld>
            <a:endParaRPr lang="zh-CN" altLang="en-US"/>
          </a:p>
        </p:txBody>
      </p:sp>
    </p:spTree>
    <p:extLst>
      <p:ext uri="{BB962C8B-B14F-4D97-AF65-F5344CB8AC3E}">
        <p14:creationId xmlns:p14="http://schemas.microsoft.com/office/powerpoint/2010/main" val="59093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table is The probability of reaching target MOS interval (3-4) with models across applications, QQ vs. Skype.</a:t>
            </a:r>
          </a:p>
        </p:txBody>
      </p:sp>
      <p:sp>
        <p:nvSpPr>
          <p:cNvPr id="4" name="灯片编号占位符 3"/>
          <p:cNvSpPr>
            <a:spLocks noGrp="1"/>
          </p:cNvSpPr>
          <p:nvPr>
            <p:ph type="sldNum" sz="quarter" idx="10"/>
          </p:nvPr>
        </p:nvSpPr>
        <p:spPr/>
        <p:txBody>
          <a:bodyPr/>
          <a:lstStyle/>
          <a:p>
            <a:fld id="{AFCE91E8-667E-4CB6-B83D-09CB05F06764}" type="slidenum">
              <a:rPr lang="zh-CN" altLang="en-US" smtClean="0"/>
              <a:t>23</a:t>
            </a:fld>
            <a:endParaRPr lang="zh-CN" altLang="en-US"/>
          </a:p>
        </p:txBody>
      </p:sp>
    </p:spTree>
    <p:extLst>
      <p:ext uri="{BB962C8B-B14F-4D97-AF65-F5344CB8AC3E}">
        <p14:creationId xmlns:p14="http://schemas.microsoft.com/office/powerpoint/2010/main" val="270167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CE91E8-667E-4CB6-B83D-09CB05F06764}" type="slidenum">
              <a:rPr lang="zh-CN" altLang="en-US" smtClean="0"/>
              <a:t>24</a:t>
            </a:fld>
            <a:endParaRPr lang="zh-CN" altLang="en-US"/>
          </a:p>
        </p:txBody>
      </p:sp>
    </p:spTree>
    <p:extLst>
      <p:ext uri="{BB962C8B-B14F-4D97-AF65-F5344CB8AC3E}">
        <p14:creationId xmlns:p14="http://schemas.microsoft.com/office/powerpoint/2010/main" val="19724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According to the ITU-T P.1201.1 standard, a </a:t>
            </a:r>
            <a:r>
              <a:rPr lang="en-US" altLang="zh-CN" sz="1200" kern="1200" dirty="0" err="1">
                <a:solidFill>
                  <a:schemeClr val="tx1"/>
                </a:solidFill>
                <a:effectLst/>
                <a:latin typeface="+mn-lt"/>
                <a:ea typeface="+mn-ea"/>
                <a:cs typeface="+mn-cs"/>
              </a:rPr>
              <a:t>QoE</a:t>
            </a:r>
            <a:r>
              <a:rPr lang="en-US" altLang="zh-CN" sz="1200" kern="1200" dirty="0">
                <a:solidFill>
                  <a:schemeClr val="tx1"/>
                </a:solidFill>
                <a:effectLst/>
                <a:latin typeface="+mn-lt"/>
                <a:ea typeface="+mn-ea"/>
                <a:cs typeface="+mn-cs"/>
              </a:rPr>
              <a:t>-QoS parameter correlation statistical model of various conversational video services is established in this paper, and we gave the recommended parameter values such as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In addition, in order to confirm the validity of this model, we made a comparison with an existing method. It’s shown from verification results that the recommended QoS parameter values are reasonable.</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25</a:t>
            </a:fld>
            <a:endParaRPr lang="zh-CN" altLang="en-US"/>
          </a:p>
        </p:txBody>
      </p:sp>
    </p:spTree>
    <p:extLst>
      <p:ext uri="{BB962C8B-B14F-4D97-AF65-F5344CB8AC3E}">
        <p14:creationId xmlns:p14="http://schemas.microsoft.com/office/powerpoint/2010/main" val="147329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In recent years, the variety and volume of multimedia services have increased exponentially with the development of </a:t>
            </a:r>
            <a:r>
              <a:rPr lang="en-US" altLang="zh-CN" sz="1200" kern="1200" dirty="0">
                <a:solidFill>
                  <a:schemeClr val="tx1"/>
                </a:solidFill>
                <a:effectLst/>
                <a:latin typeface="+mn-lt"/>
                <a:ea typeface="+mn-ea"/>
                <a:cs typeface="+mn-cs"/>
              </a:rPr>
              <a:t>internet technology, how to provide the QoS support under user experience perception become an important issue for </a:t>
            </a:r>
            <a:r>
              <a:rPr lang="en-US" altLang="zh-CN" sz="1200" dirty="0">
                <a:latin typeface="Times New Roman" panose="02020603050405020304" pitchFamily="18" charset="0"/>
                <a:ea typeface="+mn-ea"/>
              </a:rPr>
              <a:t>network resource allocation</a:t>
            </a:r>
            <a:r>
              <a:rPr lang="en-US" altLang="zh-CN"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4</a:t>
            </a:fld>
            <a:endParaRPr lang="zh-CN" altLang="en-US"/>
          </a:p>
        </p:txBody>
      </p:sp>
    </p:spTree>
    <p:extLst>
      <p:ext uri="{BB962C8B-B14F-4D97-AF65-F5344CB8AC3E}">
        <p14:creationId xmlns:p14="http://schemas.microsoft.com/office/powerpoint/2010/main" val="292292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paper aims to study the </a:t>
            </a:r>
            <a:r>
              <a:rPr lang="zh-CN" altLang="zh-CN" sz="1200" kern="1200" dirty="0">
                <a:solidFill>
                  <a:schemeClr val="tx1"/>
                </a:solidFill>
                <a:effectLst/>
                <a:latin typeface="+mn-lt"/>
                <a:ea typeface="+mn-ea"/>
                <a:cs typeface="+mn-cs"/>
              </a:rPr>
              <a:t>optimal settings of network layer QoS parameters (bandwidth, packet loss rate, etc.)  for a target QoE level, </a:t>
            </a:r>
            <a:r>
              <a:rPr lang="en-US" altLang="zh-CN" sz="1200" kern="1200" dirty="0">
                <a:solidFill>
                  <a:schemeClr val="tx1"/>
                </a:solidFill>
                <a:effectLst/>
                <a:latin typeface="+mn-lt"/>
                <a:ea typeface="+mn-ea"/>
                <a:cs typeface="+mn-cs"/>
              </a:rPr>
              <a:t>so that network operators can avoid allocating too much resources to users who have already satisfied with their experienced quality. </a:t>
            </a:r>
            <a:endParaRPr lang="en-US" altLang="zh-CN" sz="16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fld id="{AFCE91E8-667E-4CB6-B83D-09CB05F06764}" type="slidenum">
              <a:rPr lang="zh-CN" altLang="en-US" smtClean="0"/>
              <a:t>5</a:t>
            </a:fld>
            <a:endParaRPr lang="zh-CN" altLang="en-US"/>
          </a:p>
        </p:txBody>
      </p:sp>
    </p:spTree>
    <p:extLst>
      <p:ext uri="{BB962C8B-B14F-4D97-AF65-F5344CB8AC3E}">
        <p14:creationId xmlns:p14="http://schemas.microsoft.com/office/powerpoint/2010/main" val="282440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order to better support users </a:t>
            </a:r>
            <a:r>
              <a:rPr lang="en-US" altLang="zh-CN" sz="1200" kern="1200" dirty="0" err="1">
                <a:solidFill>
                  <a:schemeClr val="tx1"/>
                </a:solidFill>
                <a:effectLst/>
                <a:latin typeface="+mn-lt"/>
                <a:ea typeface="+mn-ea"/>
                <a:cs typeface="+mn-cs"/>
              </a:rPr>
              <a:t>QoE</a:t>
            </a:r>
            <a:r>
              <a:rPr lang="en-US" altLang="zh-CN" sz="1200" kern="1200" dirty="0">
                <a:solidFill>
                  <a:schemeClr val="tx1"/>
                </a:solidFill>
                <a:effectLst/>
                <a:latin typeface="+mn-lt"/>
                <a:ea typeface="+mn-ea"/>
                <a:cs typeface="+mn-cs"/>
              </a:rPr>
              <a:t> (Quality of Experience) and allocate network resources more effectively, this paper focuses on the QoS (Quality of Service)-</a:t>
            </a:r>
            <a:r>
              <a:rPr lang="en-US" altLang="zh-CN" sz="1200" kern="1200" dirty="0" err="1">
                <a:solidFill>
                  <a:schemeClr val="tx1"/>
                </a:solidFill>
                <a:effectLst/>
                <a:latin typeface="+mn-lt"/>
                <a:ea typeface="+mn-ea"/>
                <a:cs typeface="+mn-cs"/>
              </a:rPr>
              <a:t>QoE</a:t>
            </a:r>
            <a:r>
              <a:rPr lang="en-US" altLang="zh-CN" sz="1200" kern="1200" dirty="0">
                <a:solidFill>
                  <a:schemeClr val="tx1"/>
                </a:solidFill>
                <a:effectLst/>
                <a:latin typeface="+mn-lt"/>
                <a:ea typeface="+mn-ea"/>
                <a:cs typeface="+mn-cs"/>
              </a:rPr>
              <a:t> association modeling of conversational video flows. Through statistical analysis of the network video flow data, statistical distribution association between </a:t>
            </a:r>
            <a:r>
              <a:rPr lang="en-US" altLang="zh-CN" sz="1200" kern="1200" dirty="0" err="1">
                <a:solidFill>
                  <a:schemeClr val="tx1"/>
                </a:solidFill>
                <a:effectLst/>
                <a:latin typeface="+mn-lt"/>
                <a:ea typeface="+mn-ea"/>
                <a:cs typeface="+mn-cs"/>
              </a:rPr>
              <a:t>QoE</a:t>
            </a:r>
            <a:r>
              <a:rPr lang="en-US" altLang="zh-CN" sz="1200" kern="1200" dirty="0">
                <a:solidFill>
                  <a:schemeClr val="tx1"/>
                </a:solidFill>
                <a:effectLst/>
                <a:latin typeface="+mn-lt"/>
                <a:ea typeface="+mn-ea"/>
                <a:cs typeface="+mn-cs"/>
              </a:rPr>
              <a:t> and some network layer QoS parameters of the conversational video service is studied by use of the ITU-T P.1201.1 model, and relevant distribution functions are fitted. From the perspective of user’s experience, the QoS parameter recommendation indices are given for each MOS (Mean Opinion Score) value interval, and a </a:t>
            </a:r>
            <a:r>
              <a:rPr lang="en-US" altLang="zh-CN" sz="1200" kern="1200" dirty="0" err="1">
                <a:solidFill>
                  <a:schemeClr val="tx1"/>
                </a:solidFill>
                <a:effectLst/>
                <a:latin typeface="+mn-lt"/>
                <a:ea typeface="+mn-ea"/>
                <a:cs typeface="+mn-cs"/>
              </a:rPr>
              <a:t>QoE</a:t>
            </a:r>
            <a:r>
              <a:rPr lang="en-US" altLang="zh-CN" sz="1200" kern="1200" dirty="0">
                <a:solidFill>
                  <a:schemeClr val="tx1"/>
                </a:solidFill>
                <a:effectLst/>
                <a:latin typeface="+mn-lt"/>
                <a:ea typeface="+mn-ea"/>
                <a:cs typeface="+mn-cs"/>
              </a:rPr>
              <a:t> connected QoS model is established</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6</a:t>
            </a:fld>
            <a:endParaRPr lang="zh-CN" altLang="en-US"/>
          </a:p>
        </p:txBody>
      </p:sp>
    </p:spTree>
    <p:extLst>
      <p:ext uri="{BB962C8B-B14F-4D97-AF65-F5344CB8AC3E}">
        <p14:creationId xmlns:p14="http://schemas.microsoft.com/office/powerpoint/2010/main" val="27362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modelling process consists of data acquisition, flow feature extraction, parameters and MOS values calculation, mapping and analysis of 2D/3D distribution maps, MOS value partitioning, and function fitting.</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8</a:t>
            </a:fld>
            <a:endParaRPr lang="zh-CN" altLang="en-US"/>
          </a:p>
        </p:txBody>
      </p:sp>
    </p:spTree>
    <p:extLst>
      <p:ext uri="{BB962C8B-B14F-4D97-AF65-F5344CB8AC3E}">
        <p14:creationId xmlns:p14="http://schemas.microsoft.com/office/powerpoint/2010/main" val="33634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conversational video flow data are collected from two popular service providers: QQ and Skype, by Wireshark in the campus network of Nanjing University of Posts and Telecommunications from November to December of 2017. The collected QQ and Skype video calls include wired and wireless data</a:t>
            </a:r>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9</a:t>
            </a:fld>
            <a:endParaRPr lang="zh-CN" altLang="en-US"/>
          </a:p>
        </p:txBody>
      </p:sp>
    </p:spTree>
    <p:extLst>
      <p:ext uri="{BB962C8B-B14F-4D97-AF65-F5344CB8AC3E}">
        <p14:creationId xmlns:p14="http://schemas.microsoft.com/office/powerpoint/2010/main" val="113233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QoS parameters including packet loss rate, transmission rate, jitter and so on.</a:t>
            </a:r>
            <a:endParaRPr lang="zh-CN" altLang="zh-CN"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10</a:t>
            </a:fld>
            <a:endParaRPr lang="zh-CN" altLang="en-US"/>
          </a:p>
        </p:txBody>
      </p:sp>
    </p:spTree>
    <p:extLst>
      <p:ext uri="{BB962C8B-B14F-4D97-AF65-F5344CB8AC3E}">
        <p14:creationId xmlns:p14="http://schemas.microsoft.com/office/powerpoint/2010/main" val="184448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After counting the basic parameters, the corresponding MOS values are calculated using these parameters according to the ITU-T P.1201.1 model.</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FCE91E8-667E-4CB6-B83D-09CB05F06764}" type="slidenum">
              <a:rPr lang="zh-CN" altLang="en-US" smtClean="0"/>
              <a:t>11</a:t>
            </a:fld>
            <a:endParaRPr lang="zh-CN" altLang="en-US"/>
          </a:p>
        </p:txBody>
      </p:sp>
    </p:spTree>
    <p:extLst>
      <p:ext uri="{BB962C8B-B14F-4D97-AF65-F5344CB8AC3E}">
        <p14:creationId xmlns:p14="http://schemas.microsoft.com/office/powerpoint/2010/main" val="84738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416F5AE-A4C2-4A31-9833-27FBA6937211}" type="datetime1">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79196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DD0757-53C8-4E27-99CB-93048D4FE00D}" type="datetime1">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30661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C7E69-AD67-4882-9F94-235A8C2D337A}" type="datetime1">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267672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3BD9C1-9945-4C0A-A6C8-0AE8145EC371}" type="datetime1">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289623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4E4CCCC-2DFC-41D4-BDC8-9CBAAD16B0B4}" type="datetime1">
              <a:rPr lang="zh-CN" altLang="en-US" smtClean="0"/>
              <a:t>2019/10/30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170605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F632349-6EBB-4E3D-9139-61B45F5B3E64}" type="datetime1">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345304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5D38BE-7AD5-4CB8-853B-9297170C90CD}" type="datetime1">
              <a:rPr lang="zh-CN" altLang="en-US" smtClean="0"/>
              <a:t>2019/10/30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28323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4CA4C5-7FEE-4DCF-BDE5-6BF3267B483A}" type="datetime1">
              <a:rPr lang="zh-CN" altLang="en-US" smtClean="0"/>
              <a:t>2019/10/30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390273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E185FD-AEA7-49D2-9F7B-0C1BCF7E8B7E}" type="datetime1">
              <a:rPr lang="zh-CN" altLang="en-US" smtClean="0"/>
              <a:t>2019/10/30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2449973149"/>
      </p:ext>
    </p:extLst>
  </p:cSld>
  <p:clrMapOvr>
    <a:masterClrMapping/>
  </p:clrMapOvr>
  <p:extLst>
    <p:ext uri="{DCECCB84-F9BA-43D5-87BE-67443E8EF086}">
      <p15:sldGuideLst xmlns:p15="http://schemas.microsoft.com/office/powerpoint/2012/main">
        <p15:guide id="1" orient="horz" pos="323" userDrawn="1">
          <p15:clr>
            <a:srgbClr val="FBAE40"/>
          </p15:clr>
        </p15:guide>
        <p15:guide id="2" pos="7469" userDrawn="1">
          <p15:clr>
            <a:srgbClr val="FBAE40"/>
          </p15:clr>
        </p15:guide>
        <p15:guide id="3" pos="211" userDrawn="1">
          <p15:clr>
            <a:srgbClr val="FBAE40"/>
          </p15:clr>
        </p15:guide>
        <p15:guide id="4" orient="horz" pos="4088" userDrawn="1">
          <p15:clr>
            <a:srgbClr val="FBAE40"/>
          </p15:clr>
        </p15:guide>
        <p15:guide id="5" orient="horz"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6F98577-3C4A-4BC7-8302-40C12C6CB50D}" type="datetime1">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161530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BCC5015-CBA2-4549-AD25-71D2622F2ED9}" type="datetime1">
              <a:rPr lang="zh-CN" altLang="en-US" smtClean="0"/>
              <a:t>2019/10/30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271275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F382B-FB34-4A73-BC66-8EBFF9E2B7CF}" type="datetime1">
              <a:rPr lang="zh-CN" altLang="en-US" smtClean="0"/>
              <a:t>2019/10/30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C6A85-7839-40E9-A892-80407485B116}" type="slidenum">
              <a:rPr lang="zh-CN" altLang="en-US" smtClean="0"/>
              <a:t>‹#›</a:t>
            </a:fld>
            <a:endParaRPr lang="zh-CN" altLang="en-US"/>
          </a:p>
        </p:txBody>
      </p:sp>
    </p:spTree>
    <p:extLst>
      <p:ext uri="{BB962C8B-B14F-4D97-AF65-F5344CB8AC3E}">
        <p14:creationId xmlns:p14="http://schemas.microsoft.com/office/powerpoint/2010/main" val="359822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179855" y="1380697"/>
            <a:ext cx="817889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4000" dirty="0">
                <a:solidFill>
                  <a:srgbClr val="FF0000"/>
                </a:solidFill>
                <a:latin typeface="Times New Roman" panose="02020603050405020304" pitchFamily="18" charset="0"/>
                <a:ea typeface="方正粗宋简体" panose="03000509000000000000" pitchFamily="65" charset="-122"/>
                <a:cs typeface="Times New Roman" panose="02020603050405020304" pitchFamily="18" charset="0"/>
              </a:rPr>
              <a:t>Data Driven </a:t>
            </a:r>
            <a:r>
              <a:rPr lang="en-US" altLang="zh-CN" sz="4000" dirty="0" err="1">
                <a:solidFill>
                  <a:srgbClr val="FF0000"/>
                </a:solidFill>
                <a:latin typeface="Times New Roman" panose="02020603050405020304" pitchFamily="18" charset="0"/>
                <a:ea typeface="方正粗宋简体" panose="03000509000000000000" pitchFamily="65" charset="-122"/>
                <a:cs typeface="Times New Roman" panose="02020603050405020304" pitchFamily="18" charset="0"/>
              </a:rPr>
              <a:t>QoE</a:t>
            </a:r>
            <a:r>
              <a:rPr lang="en-US" altLang="zh-CN" sz="4000" dirty="0">
                <a:solidFill>
                  <a:srgbClr val="FF0000"/>
                </a:solidFill>
                <a:latin typeface="Times New Roman" panose="02020603050405020304" pitchFamily="18" charset="0"/>
                <a:ea typeface="方正粗宋简体" panose="03000509000000000000" pitchFamily="65" charset="-122"/>
                <a:cs typeface="Times New Roman" panose="02020603050405020304" pitchFamily="18" charset="0"/>
              </a:rPr>
              <a:t>-QoS Association Modeling of Conversational Video</a:t>
            </a:r>
          </a:p>
        </p:txBody>
      </p:sp>
      <p:grpSp>
        <p:nvGrpSpPr>
          <p:cNvPr id="6" name="组合 5"/>
          <p:cNvGrpSpPr/>
          <p:nvPr/>
        </p:nvGrpSpPr>
        <p:grpSpPr>
          <a:xfrm>
            <a:off x="7400140" y="4131584"/>
            <a:ext cx="2819779" cy="876178"/>
            <a:chOff x="5160980" y="4020373"/>
            <a:chExt cx="2819779" cy="876178"/>
          </a:xfrm>
        </p:grpSpPr>
        <p:sp>
          <p:nvSpPr>
            <p:cNvPr id="22" name="文本框 21"/>
            <p:cNvSpPr txBox="1"/>
            <p:nvPr/>
          </p:nvSpPr>
          <p:spPr>
            <a:xfrm>
              <a:off x="6110719" y="4078238"/>
              <a:ext cx="1870040" cy="369332"/>
            </a:xfrm>
            <a:prstGeom prst="rect">
              <a:avLst/>
            </a:prstGeom>
            <a:noFill/>
          </p:spPr>
          <p:txBody>
            <a:bodyPr wrap="square" rtlCol="0">
              <a:spAutoFit/>
            </a:bodyPr>
            <a:lstStyle/>
            <a:p>
              <a:pPr algn="r"/>
              <a:endParaRPr lang="zh-CN" altLang="en-US" dirty="0">
                <a:latin typeface="方正北魏楷书简体" panose="03000509000000000000" pitchFamily="65" charset="-122"/>
                <a:ea typeface="方正北魏楷书简体" panose="03000509000000000000" pitchFamily="65" charset="-122"/>
              </a:endParaRPr>
            </a:p>
          </p:txBody>
        </p:sp>
        <p:sp>
          <p:nvSpPr>
            <p:cNvPr id="23" name="文本框 22"/>
            <p:cNvSpPr txBox="1"/>
            <p:nvPr/>
          </p:nvSpPr>
          <p:spPr>
            <a:xfrm>
              <a:off x="5160980" y="4020373"/>
              <a:ext cx="2565779" cy="369332"/>
            </a:xfrm>
            <a:prstGeom prst="rect">
              <a:avLst/>
            </a:prstGeom>
            <a:noFill/>
          </p:spPr>
          <p:txBody>
            <a:bodyPr wrap="square" rtlCol="0">
              <a:spAutoFit/>
            </a:bodyPr>
            <a:lstStyle/>
            <a:p>
              <a:pPr algn="r"/>
              <a:endParaRPr lang="zh-CN" altLang="en-US" dirty="0">
                <a:latin typeface="方正北魏楷书简体" panose="03000509000000000000" pitchFamily="65" charset="-122"/>
                <a:ea typeface="方正北魏楷书简体" panose="03000509000000000000" pitchFamily="65" charset="-122"/>
              </a:endParaRPr>
            </a:p>
          </p:txBody>
        </p:sp>
        <p:sp>
          <p:nvSpPr>
            <p:cNvPr id="29" name="文本框 28"/>
            <p:cNvSpPr txBox="1"/>
            <p:nvPr/>
          </p:nvSpPr>
          <p:spPr>
            <a:xfrm>
              <a:off x="5160980" y="4527219"/>
              <a:ext cx="2565779" cy="369332"/>
            </a:xfrm>
            <a:prstGeom prst="rect">
              <a:avLst/>
            </a:prstGeom>
            <a:noFill/>
          </p:spPr>
          <p:txBody>
            <a:bodyPr wrap="square" rtlCol="0">
              <a:spAutoFit/>
            </a:bodyPr>
            <a:lstStyle/>
            <a:p>
              <a:pPr algn="r"/>
              <a:endParaRPr lang="zh-CN" altLang="en-US" dirty="0">
                <a:latin typeface="华文中宋" panose="02010600040101010101" pitchFamily="2" charset="-122"/>
                <a:ea typeface="华文中宋" panose="02010600040101010101" pitchFamily="2" charset="-122"/>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44595" cy="1544595"/>
          </a:xfrm>
          <a:prstGeom prst="rect">
            <a:avLst/>
          </a:prstGeom>
        </p:spPr>
      </p:pic>
      <p:sp>
        <p:nvSpPr>
          <p:cNvPr id="3" name="文本框 2"/>
          <p:cNvSpPr txBox="1"/>
          <p:nvPr/>
        </p:nvSpPr>
        <p:spPr>
          <a:xfrm>
            <a:off x="7175864" y="4469153"/>
            <a:ext cx="4637196" cy="584775"/>
          </a:xfrm>
          <a:prstGeom prst="rect">
            <a:avLst/>
          </a:prstGeom>
          <a:noFill/>
        </p:spPr>
        <p:txBody>
          <a:bodyPr wrap="square" rtlCol="0">
            <a:spAutoFit/>
          </a:bodyPr>
          <a:lstStyle/>
          <a:p>
            <a:r>
              <a:rPr lang="en-US" altLang="zh-CN" sz="3200" dirty="0">
                <a:solidFill>
                  <a:srgbClr val="0F48BB"/>
                </a:solidFill>
                <a:latin typeface="Times New Roman" panose="02020603050405020304" pitchFamily="18" charset="0"/>
                <a:cs typeface="Times New Roman" panose="02020603050405020304" pitchFamily="18" charset="0"/>
              </a:rPr>
              <a:t>Author:  Yu-Ning Dong</a:t>
            </a:r>
          </a:p>
        </p:txBody>
      </p:sp>
    </p:spTree>
    <p:extLst>
      <p:ext uri="{BB962C8B-B14F-4D97-AF65-F5344CB8AC3E}">
        <p14:creationId xmlns:p14="http://schemas.microsoft.com/office/powerpoint/2010/main" val="298979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03169" y="2895183"/>
            <a:ext cx="2896890" cy="1054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FF0000"/>
                </a:solidFill>
                <a:latin typeface="Times New Roman" panose="02020603050405020304" pitchFamily="18" charset="0"/>
                <a:cs typeface="Times New Roman" panose="02020603050405020304" pitchFamily="18" charset="0"/>
              </a:rPr>
              <a:t>Feature extraction</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12" name="右箭头 11"/>
          <p:cNvSpPr/>
          <p:nvPr/>
        </p:nvSpPr>
        <p:spPr>
          <a:xfrm>
            <a:off x="4402266" y="3156440"/>
            <a:ext cx="52251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79697" y="2213298"/>
            <a:ext cx="5055079" cy="2219838"/>
          </a:xfrm>
          <a:prstGeom prst="rect">
            <a:avLst/>
          </a:prstGeom>
          <a:noFill/>
        </p:spPr>
        <p:txBody>
          <a:bodyPr wrap="square" rtlCol="0">
            <a:spAutoFit/>
          </a:bodyPr>
          <a:lstStyle/>
          <a:p>
            <a:pPr>
              <a:lnSpc>
                <a:spcPct val="150000"/>
              </a:lnSpc>
            </a:pPr>
            <a:r>
              <a:rPr lang="en-US" altLang="zh-CN" sz="3200" dirty="0">
                <a:latin typeface="Times New Roman" panose="02020603050405020304" pitchFamily="18" charset="0"/>
                <a:cs typeface="Times New Roman" panose="02020603050405020304" pitchFamily="18" charset="0"/>
              </a:rPr>
              <a:t>Packet loss rate (</a:t>
            </a:r>
            <a:r>
              <a:rPr lang="en-US" altLang="zh-CN" sz="3200" i="1" dirty="0">
                <a:latin typeface="Times New Roman" panose="02020603050405020304" pitchFamily="18" charset="0"/>
                <a:cs typeface="Times New Roman" panose="02020603050405020304" pitchFamily="18" charset="0"/>
              </a:rPr>
              <a:t>P</a:t>
            </a:r>
            <a:r>
              <a:rPr lang="en-US" altLang="zh-CN" sz="3200" dirty="0">
                <a:latin typeface="Times New Roman" panose="02020603050405020304" pitchFamily="18" charset="0"/>
                <a:cs typeface="Times New Roman" panose="02020603050405020304" pitchFamily="18" charset="0"/>
              </a:rPr>
              <a:t>)</a:t>
            </a:r>
          </a:p>
          <a:p>
            <a:pPr>
              <a:lnSpc>
                <a:spcPct val="150000"/>
              </a:lnSpc>
            </a:pPr>
            <a:r>
              <a:rPr lang="en-US" altLang="zh-CN" sz="3200" dirty="0">
                <a:latin typeface="Times New Roman" panose="02020603050405020304" pitchFamily="18" charset="0"/>
                <a:cs typeface="Times New Roman" panose="02020603050405020304" pitchFamily="18" charset="0"/>
              </a:rPr>
              <a:t>Transmission rate (</a:t>
            </a:r>
            <a:r>
              <a:rPr lang="en-US" altLang="zh-CN" sz="3200" i="1" dirty="0">
                <a:latin typeface="Times New Roman" panose="02020603050405020304" pitchFamily="18" charset="0"/>
                <a:cs typeface="Times New Roman" panose="02020603050405020304" pitchFamily="18" charset="0"/>
              </a:rPr>
              <a:t>R</a:t>
            </a:r>
            <a:r>
              <a:rPr lang="en-US" altLang="zh-CN" sz="3200" dirty="0">
                <a:latin typeface="Times New Roman" panose="02020603050405020304" pitchFamily="18" charset="0"/>
                <a:cs typeface="Times New Roman" panose="02020603050405020304" pitchFamily="18" charset="0"/>
              </a:rPr>
              <a:t>)</a:t>
            </a:r>
          </a:p>
          <a:p>
            <a:pPr>
              <a:lnSpc>
                <a:spcPct val="150000"/>
              </a:lnSpc>
            </a:pPr>
            <a:r>
              <a:rPr lang="en-US" altLang="zh-CN" sz="3200" dirty="0">
                <a:latin typeface="Times New Roman" panose="02020603050405020304" pitchFamily="18" charset="0"/>
                <a:cs typeface="Times New Roman" panose="02020603050405020304" pitchFamily="18" charset="0"/>
              </a:rPr>
              <a:t>jitter</a:t>
            </a:r>
          </a:p>
        </p:txBody>
      </p:sp>
      <p:sp>
        <p:nvSpPr>
          <p:cNvPr id="15" name="椭圆 14"/>
          <p:cNvSpPr/>
          <p:nvPr/>
        </p:nvSpPr>
        <p:spPr>
          <a:xfrm>
            <a:off x="5438035" y="2526098"/>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 name="椭圆 15"/>
          <p:cNvSpPr/>
          <p:nvPr/>
        </p:nvSpPr>
        <p:spPr>
          <a:xfrm>
            <a:off x="5438035" y="3284199"/>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椭圆 16"/>
          <p:cNvSpPr/>
          <p:nvPr/>
        </p:nvSpPr>
        <p:spPr>
          <a:xfrm>
            <a:off x="5438035" y="4042300"/>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9" name="文本框 18"/>
          <p:cNvSpPr txBox="1"/>
          <p:nvPr/>
        </p:nvSpPr>
        <p:spPr>
          <a:xfrm>
            <a:off x="810055" y="61781"/>
            <a:ext cx="4392140" cy="646331"/>
          </a:xfrm>
          <a:prstGeom prst="rect">
            <a:avLst/>
          </a:prstGeom>
          <a:noFill/>
        </p:spPr>
        <p:txBody>
          <a:bodyPr wrap="square" rtlCol="0">
            <a:spAutoFit/>
          </a:bodyPr>
          <a:lstStyle/>
          <a:p>
            <a:r>
              <a:rPr lang="en-US" altLang="zh-CN" sz="3600" i="1">
                <a:solidFill>
                  <a:srgbClr val="FF0000"/>
                </a:solidFill>
                <a:latin typeface="Times New Roman" panose="02020603050405020304" pitchFamily="18" charset="0"/>
                <a:cs typeface="Times New Roman" panose="02020603050405020304" pitchFamily="18" charset="0"/>
              </a:rPr>
              <a:t>Step 2</a:t>
            </a:r>
            <a:endParaRPr lang="zh-CN" altLang="en-US" sz="3600" i="1">
              <a:solidFill>
                <a:srgbClr val="FF0000"/>
              </a:solidFill>
              <a:latin typeface="Times New Roman" panose="02020603050405020304" pitchFamily="18" charset="0"/>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927C6A85-7839-40E9-A892-80407485B116}" type="slidenum">
              <a:rPr lang="zh-CN" altLang="en-US" smtClean="0"/>
              <a:t>10</a:t>
            </a:fld>
            <a:endParaRPr lang="zh-CN" altLang="en-US"/>
          </a:p>
        </p:txBody>
      </p:sp>
    </p:spTree>
    <p:extLst>
      <p:ext uri="{BB962C8B-B14F-4D97-AF65-F5344CB8AC3E}">
        <p14:creationId xmlns:p14="http://schemas.microsoft.com/office/powerpoint/2010/main" val="3811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4169" y="2559540"/>
            <a:ext cx="3637452"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FF0000"/>
                </a:solidFill>
                <a:latin typeface="Times New Roman" panose="02020603050405020304" pitchFamily="18" charset="0"/>
                <a:cs typeface="Times New Roman" panose="02020603050405020304" pitchFamily="18" charset="0"/>
              </a:rPr>
              <a:t>Calculation of parameters and MOS values</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12" name="右箭头 11"/>
          <p:cNvSpPr/>
          <p:nvPr/>
        </p:nvSpPr>
        <p:spPr>
          <a:xfrm>
            <a:off x="4402266" y="3156440"/>
            <a:ext cx="52251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95462" y="2912943"/>
            <a:ext cx="5055079" cy="742511"/>
          </a:xfrm>
          <a:prstGeom prst="rect">
            <a:avLst/>
          </a:prstGeom>
          <a:noFill/>
        </p:spPr>
        <p:txBody>
          <a:bodyPr wrap="square" rtlCol="0">
            <a:spAutoFit/>
          </a:bodyPr>
          <a:lstStyle/>
          <a:p>
            <a:pPr>
              <a:lnSpc>
                <a:spcPct val="150000"/>
              </a:lnSpc>
            </a:pPr>
            <a:r>
              <a:rPr lang="en-US" altLang="zh-CN" sz="3200" dirty="0">
                <a:latin typeface="Times New Roman" panose="02020603050405020304" pitchFamily="18" charset="0"/>
                <a:cs typeface="Times New Roman" panose="02020603050405020304" pitchFamily="18" charset="0"/>
              </a:rPr>
              <a:t>By the ITU-T P.1201.1 model</a:t>
            </a:r>
          </a:p>
        </p:txBody>
      </p:sp>
      <p:sp>
        <p:nvSpPr>
          <p:cNvPr id="16" name="椭圆 15"/>
          <p:cNvSpPr/>
          <p:nvPr/>
        </p:nvSpPr>
        <p:spPr>
          <a:xfrm>
            <a:off x="5438035" y="3284199"/>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9" name="文本框 18"/>
          <p:cNvSpPr txBox="1"/>
          <p:nvPr/>
        </p:nvSpPr>
        <p:spPr>
          <a:xfrm>
            <a:off x="810055" y="61781"/>
            <a:ext cx="439214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Step 3</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927C6A85-7839-40E9-A892-80407485B116}" type="slidenum">
              <a:rPr lang="zh-CN" altLang="en-US" smtClean="0"/>
              <a:t>11</a:t>
            </a:fld>
            <a:endParaRPr lang="zh-CN" altLang="en-US"/>
          </a:p>
        </p:txBody>
      </p:sp>
    </p:spTree>
    <p:extLst>
      <p:ext uri="{BB962C8B-B14F-4D97-AF65-F5344CB8AC3E}">
        <p14:creationId xmlns:p14="http://schemas.microsoft.com/office/powerpoint/2010/main" val="37068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326269" y="136525"/>
            <a:ext cx="7282813"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Draw 2D/3D probability distribution maps</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2" name="文本框 11"/>
          <p:cNvSpPr txBox="1"/>
          <p:nvPr/>
        </p:nvSpPr>
        <p:spPr>
          <a:xfrm>
            <a:off x="810055" y="61781"/>
            <a:ext cx="1340021"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Step 4</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927C6A85-7839-40E9-A892-80407485B116}" type="slidenum">
              <a:rPr lang="zh-CN" altLang="en-US" smtClean="0"/>
              <a:t>12</a:t>
            </a:fld>
            <a:endParaRPr lang="zh-CN" altLang="en-US"/>
          </a:p>
        </p:txBody>
      </p:sp>
      <p:pic>
        <p:nvPicPr>
          <p:cNvPr id="13" name="图片 12">
            <a:extLst>
              <a:ext uri="{FF2B5EF4-FFF2-40B4-BE49-F238E27FC236}">
                <a16:creationId xmlns:a16="http://schemas.microsoft.com/office/drawing/2014/main" id="{2B81C021-F9B5-4D38-BA45-3145126180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89" y="914400"/>
            <a:ext cx="11756571" cy="5807075"/>
          </a:xfrm>
          <a:prstGeom prst="rect">
            <a:avLst/>
          </a:prstGeom>
          <a:noFill/>
          <a:ln>
            <a:noFill/>
          </a:ln>
        </p:spPr>
      </p:pic>
    </p:spTree>
    <p:extLst>
      <p:ext uri="{BB962C8B-B14F-4D97-AF65-F5344CB8AC3E}">
        <p14:creationId xmlns:p14="http://schemas.microsoft.com/office/powerpoint/2010/main" val="5393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6" name="灯片编号占位符 5"/>
          <p:cNvSpPr>
            <a:spLocks noGrp="1"/>
          </p:cNvSpPr>
          <p:nvPr>
            <p:ph type="sldNum" sz="quarter" idx="12"/>
          </p:nvPr>
        </p:nvSpPr>
        <p:spPr/>
        <p:txBody>
          <a:bodyPr/>
          <a:lstStyle/>
          <a:p>
            <a:fld id="{927C6A85-7839-40E9-A892-80407485B116}" type="slidenum">
              <a:rPr lang="zh-CN" altLang="en-US" smtClean="0"/>
              <a:t>13</a:t>
            </a:fld>
            <a:endParaRPr lang="zh-CN" altLang="en-US"/>
          </a:p>
        </p:txBody>
      </p:sp>
      <p:pic>
        <p:nvPicPr>
          <p:cNvPr id="10" name="图片 9">
            <a:extLst>
              <a:ext uri="{FF2B5EF4-FFF2-40B4-BE49-F238E27FC236}">
                <a16:creationId xmlns:a16="http://schemas.microsoft.com/office/drawing/2014/main" id="{3CAE342F-FBE5-4391-ACB8-FFA6F5BDF9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89" y="708337"/>
            <a:ext cx="11634651" cy="5779549"/>
          </a:xfrm>
          <a:prstGeom prst="rect">
            <a:avLst/>
          </a:prstGeom>
          <a:noFill/>
          <a:ln>
            <a:noFill/>
          </a:ln>
        </p:spPr>
      </p:pic>
    </p:spTree>
    <p:extLst>
      <p:ext uri="{BB962C8B-B14F-4D97-AF65-F5344CB8AC3E}">
        <p14:creationId xmlns:p14="http://schemas.microsoft.com/office/powerpoint/2010/main" val="24836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77511" y="2488608"/>
            <a:ext cx="3403408" cy="16756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FF0000"/>
                </a:solidFill>
                <a:latin typeface="Times New Roman" panose="02020603050405020304" pitchFamily="18" charset="0"/>
                <a:cs typeface="Times New Roman" panose="02020603050405020304" pitchFamily="18" charset="0"/>
              </a:rPr>
              <a:t>MOS value partitioning and curve fitting</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8" name="对象 7"/>
              <p:cNvSpPr txBox="1"/>
              <p:nvPr/>
            </p:nvSpPr>
            <p:spPr bwMode="auto">
              <a:xfrm>
                <a:off x="6524117" y="2974046"/>
                <a:ext cx="3904773" cy="699442"/>
              </a:xfrm>
              <a:prstGeom prst="rect">
                <a:avLst/>
              </a:prstGeom>
              <a:noFill/>
            </p:spPr>
            <p:txBody>
              <a:bodyPr>
                <a:normAutofit fontScale="92500" lnSpcReduction="20000"/>
              </a:bodyPr>
              <a:lstStyle/>
              <a:p>
                <a:r>
                  <a:rPr lang="en-US" altLang="zh-CN" dirty="0">
                    <a:latin typeface="Times New Roman" panose="02020603050405020304" pitchFamily="18" charset="0"/>
                    <a:ea typeface="等线" panose="02010600030101010101" pitchFamily="2" charset="-122"/>
                  </a:rPr>
                  <a:t> </a:t>
                </a:r>
                <a14:m>
                  <m:oMath xmlns:m="http://schemas.openxmlformats.org/officeDocument/2006/math">
                    <m:r>
                      <a:rPr lang="en-US" altLang="zh-CN" sz="3200" i="1">
                        <a:latin typeface="Cambria Math" panose="02040503050406030204" pitchFamily="18" charset="0"/>
                        <a:ea typeface="等线" panose="02010600030101010101" pitchFamily="2" charset="-122"/>
                        <a:cs typeface="Times New Roman" panose="02020603050405020304" pitchFamily="18" charset="0"/>
                      </a:rPr>
                      <m:t>𝑓</m:t>
                    </m:r>
                    <m:r>
                      <a:rPr lang="en-US" altLang="zh-CN" sz="3200" i="1">
                        <a:latin typeface="Cambria Math" panose="02040503050406030204" pitchFamily="18" charset="0"/>
                        <a:ea typeface="等线" panose="02010600030101010101" pitchFamily="2" charset="-122"/>
                        <a:cs typeface="Times New Roman" panose="02020603050405020304" pitchFamily="18" charset="0"/>
                      </a:rPr>
                      <m:t>(</m:t>
                    </m:r>
                    <m:r>
                      <a:rPr lang="en-US" altLang="zh-CN" sz="3200" i="1">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3200" i="1">
                            <a:latin typeface="Cambria Math" panose="02040503050406030204" pitchFamily="18" charset="0"/>
                            <a:ea typeface="Cambria Math" panose="02040503050406030204" pitchFamily="18" charset="0"/>
                          </a:rPr>
                        </m:ctrlPr>
                      </m:fPr>
                      <m:num>
                        <m:r>
                          <a:rPr lang="en-US" altLang="zh-CN" sz="3200" i="1">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3200" i="1">
                            <a:latin typeface="Cambria Math" panose="02040503050406030204" pitchFamily="18" charset="0"/>
                            <a:ea typeface="等线" panose="02010600030101010101" pitchFamily="2" charset="-122"/>
                            <a:cs typeface="Times New Roman" panose="02020603050405020304" pitchFamily="18" charset="0"/>
                          </a:rPr>
                          <m:t>1+</m:t>
                        </m:r>
                        <m:func>
                          <m:funcPr>
                            <m:ctrlPr>
                              <a:rPr lang="zh-CN" altLang="zh-CN" sz="3200" i="1">
                                <a:latin typeface="Cambria Math" panose="02040503050406030204" pitchFamily="18" charset="0"/>
                                <a:ea typeface="Cambria Math" panose="02040503050406030204" pitchFamily="18" charset="0"/>
                              </a:rPr>
                            </m:ctrlPr>
                          </m:funcPr>
                          <m:fName>
                            <m:r>
                              <a:rPr lang="en-US" altLang="zh-CN" sz="3200" i="1">
                                <a:latin typeface="Cambria Math" panose="02040503050406030204" pitchFamily="18" charset="0"/>
                                <a:ea typeface="等线" panose="02010600030101010101" pitchFamily="2" charset="-122"/>
                                <a:cs typeface="Times New Roman" panose="02020603050405020304" pitchFamily="18" charset="0"/>
                              </a:rPr>
                              <m:t>𝑒𝑥𝑝</m:t>
                            </m:r>
                          </m:fName>
                          <m:e>
                            <m:r>
                              <a:rPr lang="en-US" altLang="zh-CN" sz="3200" i="1">
                                <a:latin typeface="Cambria Math" panose="02040503050406030204" pitchFamily="18" charset="0"/>
                                <a:ea typeface="等线" panose="02010600030101010101" pitchFamily="2" charset="-122"/>
                                <a:cs typeface="Times New Roman" panose="02020603050405020304" pitchFamily="18" charset="0"/>
                              </a:rPr>
                              <m:t>(</m:t>
                            </m:r>
                          </m:e>
                        </m:func>
                        <m:r>
                          <a:rPr lang="en-US" altLang="zh-CN" sz="3200" i="1">
                            <a:latin typeface="Cambria Math" panose="02040503050406030204" pitchFamily="18" charset="0"/>
                            <a:ea typeface="等线" panose="02010600030101010101" pitchFamily="2" charset="-122"/>
                            <a:cs typeface="Times New Roman" panose="02020603050405020304" pitchFamily="18" charset="0"/>
                          </a:rPr>
                          <m:t>𝑎</m:t>
                        </m:r>
                        <m:r>
                          <a:rPr lang="en-US" altLang="zh-CN" sz="3200" i="1">
                            <a:latin typeface="Cambria Math" panose="02040503050406030204" pitchFamily="18" charset="0"/>
                            <a:ea typeface="等线" panose="02010600030101010101" pitchFamily="2" charset="-122"/>
                            <a:cs typeface="Times New Roman" panose="02020603050405020304" pitchFamily="18" charset="0"/>
                          </a:rPr>
                          <m:t>+</m:t>
                        </m:r>
                        <m:r>
                          <a:rPr lang="en-US" altLang="zh-CN" sz="3200" i="1">
                            <a:latin typeface="Cambria Math" panose="02040503050406030204" pitchFamily="18" charset="0"/>
                            <a:ea typeface="等线" panose="02010600030101010101" pitchFamily="2" charset="-122"/>
                            <a:cs typeface="Times New Roman" panose="02020603050405020304" pitchFamily="18" charset="0"/>
                          </a:rPr>
                          <m:t>𝑏</m:t>
                        </m:r>
                        <m:r>
                          <a:rPr lang="en-US" altLang="zh-CN" sz="3200" i="1">
                            <a:latin typeface="Cambria Math" panose="02040503050406030204" pitchFamily="18" charset="0"/>
                            <a:ea typeface="等线" panose="02010600030101010101" pitchFamily="2" charset="-122"/>
                            <a:cs typeface="Cambria Math" panose="02040503050406030204" pitchFamily="18" charset="0"/>
                          </a:rPr>
                          <m:t>∗</m:t>
                        </m:r>
                        <m:r>
                          <a:rPr lang="en-US" altLang="zh-CN" sz="3200" i="1">
                            <a:latin typeface="Cambria Math" panose="02040503050406030204" pitchFamily="18" charset="0"/>
                            <a:ea typeface="等线" panose="02010600030101010101" pitchFamily="2" charset="-122"/>
                            <a:cs typeface="Times New Roman" panose="02020603050405020304" pitchFamily="18" charset="0"/>
                          </a:rPr>
                          <m:t>𝑥</m:t>
                        </m:r>
                        <m:r>
                          <a:rPr lang="en-US" altLang="zh-CN" sz="3200" i="1">
                            <a:latin typeface="Cambria Math" panose="02040503050406030204" pitchFamily="18" charset="0"/>
                            <a:ea typeface="等线" panose="02010600030101010101" pitchFamily="2" charset="-122"/>
                            <a:cs typeface="Times New Roman" panose="02020603050405020304" pitchFamily="18" charset="0"/>
                          </a:rPr>
                          <m:t>)</m:t>
                        </m:r>
                      </m:den>
                    </m:f>
                  </m:oMath>
                </a14:m>
                <a:endParaRPr lang="zh-CN" altLang="en-US" sz="3200" dirty="0"/>
              </a:p>
            </p:txBody>
          </p:sp>
        </mc:Choice>
        <mc:Fallback xmlns="">
          <p:sp>
            <p:nvSpPr>
              <p:cNvPr id="8" name="对象 7"/>
              <p:cNvSpPr txBox="1">
                <a:spLocks noRot="1" noChangeAspect="1" noMove="1" noResize="1" noEditPoints="1" noAdjustHandles="1" noChangeArrowheads="1" noChangeShapeType="1" noTextEdit="1"/>
              </p:cNvSpPr>
              <p:nvPr/>
            </p:nvSpPr>
            <p:spPr bwMode="auto">
              <a:xfrm>
                <a:off x="6524117" y="2974046"/>
                <a:ext cx="3904773" cy="699442"/>
              </a:xfrm>
              <a:prstGeom prst="rect">
                <a:avLst/>
              </a:prstGeom>
              <a:blipFill>
                <a:blip r:embed="rId3"/>
                <a:stretch>
                  <a:fillRect t="-1739"/>
                </a:stretch>
              </a:blipFill>
            </p:spPr>
            <p:txBody>
              <a:bodyPr/>
              <a:lstStyle/>
              <a:p>
                <a:r>
                  <a:rPr lang="zh-CN" altLang="en-US">
                    <a:noFill/>
                  </a:rPr>
                  <a:t> </a:t>
                </a:r>
              </a:p>
            </p:txBody>
          </p:sp>
        </mc:Fallback>
      </mc:AlternateContent>
      <p:sp>
        <p:nvSpPr>
          <p:cNvPr id="16" name="右箭头 15"/>
          <p:cNvSpPr/>
          <p:nvPr/>
        </p:nvSpPr>
        <p:spPr>
          <a:xfrm>
            <a:off x="5288861" y="3084282"/>
            <a:ext cx="827314" cy="478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2" name="文本框 11"/>
          <p:cNvSpPr txBox="1"/>
          <p:nvPr/>
        </p:nvSpPr>
        <p:spPr>
          <a:xfrm>
            <a:off x="810055" y="61781"/>
            <a:ext cx="439214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Step 5</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927C6A85-7839-40E9-A892-80407485B116}" type="slidenum">
              <a:rPr lang="zh-CN" altLang="en-US" smtClean="0"/>
              <a:t>14</a:t>
            </a:fld>
            <a:endParaRPr lang="zh-CN" altLang="en-US"/>
          </a:p>
        </p:txBody>
      </p:sp>
    </p:spTree>
    <p:extLst>
      <p:ext uri="{BB962C8B-B14F-4D97-AF65-F5344CB8AC3E}">
        <p14:creationId xmlns:p14="http://schemas.microsoft.com/office/powerpoint/2010/main" val="373419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pic>
        <p:nvPicPr>
          <p:cNvPr id="7" name="图片 6">
            <a:extLst>
              <a:ext uri="{FF2B5EF4-FFF2-40B4-BE49-F238E27FC236}">
                <a16:creationId xmlns:a16="http://schemas.microsoft.com/office/drawing/2014/main" id="{DC472D6B-6FD4-4A96-B979-BCB7298409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83" y="895005"/>
            <a:ext cx="11373393" cy="5740926"/>
          </a:xfrm>
          <a:prstGeom prst="rect">
            <a:avLst/>
          </a:prstGeom>
          <a:noFill/>
          <a:ln>
            <a:noFill/>
          </a:ln>
        </p:spPr>
      </p:pic>
      <p:sp>
        <p:nvSpPr>
          <p:cNvPr id="2" name="灯片编号占位符 1">
            <a:extLst>
              <a:ext uri="{FF2B5EF4-FFF2-40B4-BE49-F238E27FC236}">
                <a16:creationId xmlns:a16="http://schemas.microsoft.com/office/drawing/2014/main" id="{1ACDC3EA-923D-4922-8E46-123E993D199E}"/>
              </a:ext>
            </a:extLst>
          </p:cNvPr>
          <p:cNvSpPr>
            <a:spLocks noGrp="1"/>
          </p:cNvSpPr>
          <p:nvPr>
            <p:ph type="sldNum" sz="quarter" idx="12"/>
          </p:nvPr>
        </p:nvSpPr>
        <p:spPr/>
        <p:txBody>
          <a:bodyPr/>
          <a:lstStyle/>
          <a:p>
            <a:fld id="{927C6A85-7839-40E9-A892-80407485B116}" type="slidenum">
              <a:rPr lang="zh-CN" altLang="en-US" smtClean="0"/>
              <a:t>15</a:t>
            </a:fld>
            <a:endParaRPr lang="zh-CN" altLang="en-US"/>
          </a:p>
        </p:txBody>
      </p:sp>
      <p:sp>
        <p:nvSpPr>
          <p:cNvPr id="3" name="矩形 2">
            <a:extLst>
              <a:ext uri="{FF2B5EF4-FFF2-40B4-BE49-F238E27FC236}">
                <a16:creationId xmlns:a16="http://schemas.microsoft.com/office/drawing/2014/main" id="{940FDA77-7DB4-4F16-872C-9C90A317A16A}"/>
              </a:ext>
            </a:extLst>
          </p:cNvPr>
          <p:cNvSpPr/>
          <p:nvPr/>
        </p:nvSpPr>
        <p:spPr>
          <a:xfrm>
            <a:off x="1175588" y="62007"/>
            <a:ext cx="7435012" cy="646331"/>
          </a:xfrm>
          <a:prstGeom prst="rect">
            <a:avLst/>
          </a:prstGeom>
        </p:spPr>
        <p:txBody>
          <a:bodyPr wrap="square">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Logistic regression curve fitting</a:t>
            </a:r>
            <a:endParaRPr lang="zh-CN" altLang="en-US" dirty="0"/>
          </a:p>
        </p:txBody>
      </p:sp>
    </p:spTree>
    <p:extLst>
      <p:ext uri="{BB962C8B-B14F-4D97-AF65-F5344CB8AC3E}">
        <p14:creationId xmlns:p14="http://schemas.microsoft.com/office/powerpoint/2010/main" val="359489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6" name="灯片编号占位符 5"/>
          <p:cNvSpPr>
            <a:spLocks noGrp="1"/>
          </p:cNvSpPr>
          <p:nvPr>
            <p:ph type="sldNum" sz="quarter" idx="12"/>
          </p:nvPr>
        </p:nvSpPr>
        <p:spPr/>
        <p:txBody>
          <a:bodyPr/>
          <a:lstStyle/>
          <a:p>
            <a:fld id="{927C6A85-7839-40E9-A892-80407485B116}" type="slidenum">
              <a:rPr lang="zh-CN" altLang="en-US" smtClean="0"/>
              <a:t>16</a:t>
            </a:fld>
            <a:endParaRPr lang="zh-CN" altLang="en-US"/>
          </a:p>
        </p:txBody>
      </p:sp>
      <p:pic>
        <p:nvPicPr>
          <p:cNvPr id="8" name="图片 7">
            <a:extLst>
              <a:ext uri="{FF2B5EF4-FFF2-40B4-BE49-F238E27FC236}">
                <a16:creationId xmlns:a16="http://schemas.microsoft.com/office/drawing/2014/main" id="{15DC16DB-9343-46FE-88EF-50168C3D50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169" y="611318"/>
            <a:ext cx="11634650" cy="5927594"/>
          </a:xfrm>
          <a:prstGeom prst="rect">
            <a:avLst/>
          </a:prstGeom>
          <a:noFill/>
          <a:ln>
            <a:noFill/>
          </a:ln>
        </p:spPr>
      </p:pic>
    </p:spTree>
    <p:extLst>
      <p:ext uri="{BB962C8B-B14F-4D97-AF65-F5344CB8AC3E}">
        <p14:creationId xmlns:p14="http://schemas.microsoft.com/office/powerpoint/2010/main" val="379188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0687" y="2001934"/>
            <a:ext cx="3522484" cy="2854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FF0000"/>
                </a:solidFill>
                <a:latin typeface="Times New Roman" panose="02020603050405020304" pitchFamily="18" charset="0"/>
                <a:cs typeface="Times New Roman" panose="02020603050405020304" pitchFamily="18" charset="0"/>
              </a:rPr>
              <a:t>Recommend values of key QoS parameters for target MOS intervals</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2" name="文本框 11"/>
          <p:cNvSpPr txBox="1"/>
          <p:nvPr/>
        </p:nvSpPr>
        <p:spPr>
          <a:xfrm>
            <a:off x="810055" y="61781"/>
            <a:ext cx="1521874"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Step 6</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表格 1">
            <a:extLst>
              <a:ext uri="{FF2B5EF4-FFF2-40B4-BE49-F238E27FC236}">
                <a16:creationId xmlns:a16="http://schemas.microsoft.com/office/drawing/2014/main" id="{1928DA36-7984-47A0-B8DB-3DB01ACDC92E}"/>
              </a:ext>
            </a:extLst>
          </p:cNvPr>
          <p:cNvGraphicFramePr>
            <a:graphicFrameLocks noGrp="1"/>
          </p:cNvGraphicFramePr>
          <p:nvPr>
            <p:extLst>
              <p:ext uri="{D42A27DB-BD31-4B8C-83A1-F6EECF244321}">
                <p14:modId xmlns:p14="http://schemas.microsoft.com/office/powerpoint/2010/main" val="1472011265"/>
              </p:ext>
            </p:extLst>
          </p:nvPr>
        </p:nvGraphicFramePr>
        <p:xfrm>
          <a:off x="5233875" y="1529033"/>
          <a:ext cx="6803679" cy="4297001"/>
        </p:xfrm>
        <a:graphic>
          <a:graphicData uri="http://schemas.openxmlformats.org/drawingml/2006/table">
            <a:tbl>
              <a:tblPr firstRow="1" firstCol="1" bandRow="1">
                <a:tableStyleId>{5C22544A-7EE6-4342-B048-85BDC9FD1C3A}</a:tableStyleId>
              </a:tblPr>
              <a:tblGrid>
                <a:gridCol w="1648374">
                  <a:extLst>
                    <a:ext uri="{9D8B030D-6E8A-4147-A177-3AD203B41FA5}">
                      <a16:colId xmlns:a16="http://schemas.microsoft.com/office/drawing/2014/main" val="2323858769"/>
                    </a:ext>
                  </a:extLst>
                </a:gridCol>
                <a:gridCol w="1723067">
                  <a:extLst>
                    <a:ext uri="{9D8B030D-6E8A-4147-A177-3AD203B41FA5}">
                      <a16:colId xmlns:a16="http://schemas.microsoft.com/office/drawing/2014/main" val="1585843939"/>
                    </a:ext>
                  </a:extLst>
                </a:gridCol>
                <a:gridCol w="1723067">
                  <a:extLst>
                    <a:ext uri="{9D8B030D-6E8A-4147-A177-3AD203B41FA5}">
                      <a16:colId xmlns:a16="http://schemas.microsoft.com/office/drawing/2014/main" val="1393536080"/>
                    </a:ext>
                  </a:extLst>
                </a:gridCol>
                <a:gridCol w="1709171">
                  <a:extLst>
                    <a:ext uri="{9D8B030D-6E8A-4147-A177-3AD203B41FA5}">
                      <a16:colId xmlns:a16="http://schemas.microsoft.com/office/drawing/2014/main" val="2324256668"/>
                    </a:ext>
                  </a:extLst>
                </a:gridCol>
              </a:tblGrid>
              <a:tr h="869236">
                <a:tc rowSpan="2">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Video</a:t>
                      </a: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service</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gridSpan="3">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MOS interval</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35796723"/>
                  </a:ext>
                </a:extLst>
              </a:tr>
              <a:tr h="462530">
                <a:tc vMerge="1">
                  <a:txBody>
                    <a:bodyPr/>
                    <a:lstStyle/>
                    <a:p>
                      <a:endParaRPr lang="zh-CN" altLang="en-US"/>
                    </a:p>
                  </a:txBody>
                  <a:tcP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4- 5</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3 - 4</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2 - 3</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9228932"/>
                  </a:ext>
                </a:extLst>
              </a:tr>
              <a:tr h="740047">
                <a:tc>
                  <a:txBody>
                    <a:bodyPr/>
                    <a:lstStyle/>
                    <a:p>
                      <a:pPr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QQ wireless</a:t>
                      </a:r>
                      <a:endParaRPr lang="zh-CN"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(0.22,9.06)</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dirty="0">
                          <a:effectLst/>
                          <a:latin typeface="Times New Roman" panose="02020603050405020304" pitchFamily="18" charset="0"/>
                          <a:cs typeface="Times New Roman" panose="02020603050405020304" pitchFamily="18" charset="0"/>
                        </a:rPr>
                        <a:t>(0.36,3.73)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a:effectLst/>
                          <a:latin typeface="Times New Roman" panose="02020603050405020304" pitchFamily="18" charset="0"/>
                          <a:cs typeface="Times New Roman" panose="02020603050405020304" pitchFamily="18" charset="0"/>
                        </a:rPr>
                        <a:t>(3.06,1.03)</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49128336"/>
                  </a:ext>
                </a:extLst>
              </a:tr>
              <a:tr h="660063">
                <a:tc>
                  <a:txBody>
                    <a:bodyPr/>
                    <a:lstStyle/>
                    <a:p>
                      <a:pPr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QQ 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dirty="0">
                          <a:effectLst/>
                          <a:latin typeface="Times New Roman" panose="02020603050405020304" pitchFamily="18" charset="0"/>
                          <a:cs typeface="Times New Roman" panose="02020603050405020304" pitchFamily="18" charset="0"/>
                        </a:rPr>
                        <a:t>(0.52,9.40)</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(1.05,2.83)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(1.54,1.62)</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33811806"/>
                  </a:ext>
                </a:extLst>
              </a:tr>
              <a:tr h="740047">
                <a:tc>
                  <a:txBody>
                    <a:bodyPr/>
                    <a:lstStyle/>
                    <a:p>
                      <a:pPr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Skype wireless</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(0.31,9.79)</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(0.64,4.69)</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(2.14,3.09)</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95058145"/>
                  </a:ext>
                </a:extLst>
              </a:tr>
              <a:tr h="825078">
                <a:tc>
                  <a:txBody>
                    <a:bodyPr/>
                    <a:lstStyle/>
                    <a:p>
                      <a:pPr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Skype wired</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(0.17,10.69)</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(1.50,6.06)</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(2.25,4.09)</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42321321"/>
                  </a:ext>
                </a:extLst>
              </a:tr>
            </a:tbl>
          </a:graphicData>
        </a:graphic>
      </p:graphicFrame>
      <p:sp>
        <p:nvSpPr>
          <p:cNvPr id="10" name="右箭头 11">
            <a:extLst>
              <a:ext uri="{FF2B5EF4-FFF2-40B4-BE49-F238E27FC236}">
                <a16:creationId xmlns:a16="http://schemas.microsoft.com/office/drawing/2014/main" id="{40EF894A-0C4F-4578-8EC7-628FCFEB0054}"/>
              </a:ext>
            </a:extLst>
          </p:cNvPr>
          <p:cNvSpPr/>
          <p:nvPr/>
        </p:nvSpPr>
        <p:spPr>
          <a:xfrm>
            <a:off x="4402266" y="3156440"/>
            <a:ext cx="52251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CFA17F31-BAF9-4D91-A488-429AB7BDBAE6}"/>
              </a:ext>
            </a:extLst>
          </p:cNvPr>
          <p:cNvSpPr>
            <a:spLocks noGrp="1"/>
          </p:cNvSpPr>
          <p:nvPr>
            <p:ph type="sldNum" sz="quarter" idx="12"/>
          </p:nvPr>
        </p:nvSpPr>
        <p:spPr/>
        <p:txBody>
          <a:bodyPr/>
          <a:lstStyle/>
          <a:p>
            <a:fld id="{927C6A85-7839-40E9-A892-80407485B116}" type="slidenum">
              <a:rPr lang="zh-CN" altLang="en-US" smtClean="0"/>
              <a:t>17</a:t>
            </a:fld>
            <a:endParaRPr lang="zh-CN" altLang="en-US"/>
          </a:p>
        </p:txBody>
      </p:sp>
    </p:spTree>
    <p:extLst>
      <p:ext uri="{BB962C8B-B14F-4D97-AF65-F5344CB8AC3E}">
        <p14:creationId xmlns:p14="http://schemas.microsoft.com/office/powerpoint/2010/main" val="404337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9" name="组合 8"/>
          <p:cNvGrpSpPr/>
          <p:nvPr/>
        </p:nvGrpSpPr>
        <p:grpSpPr>
          <a:xfrm>
            <a:off x="4005819" y="1483494"/>
            <a:ext cx="3914862" cy="2924715"/>
            <a:chOff x="4561873" y="1892587"/>
            <a:chExt cx="3067664" cy="2226861"/>
          </a:xfrm>
        </p:grpSpPr>
        <p:grpSp>
          <p:nvGrpSpPr>
            <p:cNvPr id="10" name="组合 9"/>
            <p:cNvGrpSpPr/>
            <p:nvPr/>
          </p:nvGrpSpPr>
          <p:grpSpPr>
            <a:xfrm>
              <a:off x="5703198" y="1892587"/>
              <a:ext cx="785605" cy="634845"/>
              <a:chOff x="1689100" y="1962149"/>
              <a:chExt cx="2117728" cy="1711327"/>
            </a:xfrm>
            <a:solidFill>
              <a:srgbClr val="002060"/>
            </a:solidFill>
            <a:scene3d>
              <a:camera prst="orthographicFront"/>
              <a:lightRig rig="flat" dir="t"/>
            </a:scene3d>
          </p:grpSpPr>
          <p:sp>
            <p:nvSpPr>
              <p:cNvPr id="13" name="Freeform 6"/>
              <p:cNvSpPr>
                <a:spLocks/>
              </p:cNvSpPr>
              <p:nvPr/>
            </p:nvSpPr>
            <p:spPr bwMode="auto">
              <a:xfrm>
                <a:off x="2016126" y="2319338"/>
                <a:ext cx="1462088" cy="1354138"/>
              </a:xfrm>
              <a:custGeom>
                <a:avLst/>
                <a:gdLst>
                  <a:gd name="T0" fmla="*/ 158 w 537"/>
                  <a:gd name="T1" fmla="*/ 499 h 499"/>
                  <a:gd name="T2" fmla="*/ 1 w 537"/>
                  <a:gd name="T3" fmla="*/ 499 h 499"/>
                  <a:gd name="T4" fmla="*/ 0 w 537"/>
                  <a:gd name="T5" fmla="*/ 483 h 499"/>
                  <a:gd name="T6" fmla="*/ 0 w 537"/>
                  <a:gd name="T7" fmla="*/ 242 h 499"/>
                  <a:gd name="T8" fmla="*/ 7 w 537"/>
                  <a:gd name="T9" fmla="*/ 225 h 499"/>
                  <a:gd name="T10" fmla="*/ 265 w 537"/>
                  <a:gd name="T11" fmla="*/ 3 h 499"/>
                  <a:gd name="T12" fmla="*/ 270 w 537"/>
                  <a:gd name="T13" fmla="*/ 0 h 499"/>
                  <a:gd name="T14" fmla="*/ 332 w 537"/>
                  <a:gd name="T15" fmla="*/ 56 h 499"/>
                  <a:gd name="T16" fmla="*/ 526 w 537"/>
                  <a:gd name="T17" fmla="*/ 228 h 499"/>
                  <a:gd name="T18" fmla="*/ 537 w 537"/>
                  <a:gd name="T19" fmla="*/ 254 h 499"/>
                  <a:gd name="T20" fmla="*/ 537 w 537"/>
                  <a:gd name="T21" fmla="*/ 475 h 499"/>
                  <a:gd name="T22" fmla="*/ 537 w 537"/>
                  <a:gd name="T23" fmla="*/ 498 h 499"/>
                  <a:gd name="T24" fmla="*/ 381 w 537"/>
                  <a:gd name="T25" fmla="*/ 498 h 499"/>
                  <a:gd name="T26" fmla="*/ 380 w 537"/>
                  <a:gd name="T27" fmla="*/ 483 h 499"/>
                  <a:gd name="T28" fmla="*/ 380 w 537"/>
                  <a:gd name="T29" fmla="*/ 375 h 499"/>
                  <a:gd name="T30" fmla="*/ 274 w 537"/>
                  <a:gd name="T31" fmla="*/ 268 h 499"/>
                  <a:gd name="T32" fmla="*/ 159 w 537"/>
                  <a:gd name="T33" fmla="*/ 363 h 499"/>
                  <a:gd name="T34" fmla="*/ 158 w 537"/>
                  <a:gd name="T35" fmla="*/ 456 h 499"/>
                  <a:gd name="T36" fmla="*/ 158 w 537"/>
                  <a:gd name="T3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499">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1689100" y="1962149"/>
                <a:ext cx="2117728" cy="1057274"/>
              </a:xfrm>
              <a:custGeom>
                <a:avLst/>
                <a:gdLst>
                  <a:gd name="T0" fmla="*/ 389 w 778"/>
                  <a:gd name="T1" fmla="*/ 0 h 390"/>
                  <a:gd name="T2" fmla="*/ 541 w 778"/>
                  <a:gd name="T3" fmla="*/ 133 h 390"/>
                  <a:gd name="T4" fmla="*/ 553 w 778"/>
                  <a:gd name="T5" fmla="*/ 111 h 390"/>
                  <a:gd name="T6" fmla="*/ 577 w 778"/>
                  <a:gd name="T7" fmla="*/ 104 h 390"/>
                  <a:gd name="T8" fmla="*/ 640 w 778"/>
                  <a:gd name="T9" fmla="*/ 107 h 390"/>
                  <a:gd name="T10" fmla="*/ 657 w 778"/>
                  <a:gd name="T11" fmla="*/ 130 h 390"/>
                  <a:gd name="T12" fmla="*/ 658 w 778"/>
                  <a:gd name="T13" fmla="*/ 221 h 390"/>
                  <a:gd name="T14" fmla="*/ 667 w 778"/>
                  <a:gd name="T15" fmla="*/ 243 h 390"/>
                  <a:gd name="T16" fmla="*/ 756 w 778"/>
                  <a:gd name="T17" fmla="*/ 321 h 390"/>
                  <a:gd name="T18" fmla="*/ 764 w 778"/>
                  <a:gd name="T19" fmla="*/ 373 h 390"/>
                  <a:gd name="T20" fmla="*/ 710 w 778"/>
                  <a:gd name="T21" fmla="*/ 374 h 390"/>
                  <a:gd name="T22" fmla="*/ 402 w 778"/>
                  <a:gd name="T23" fmla="*/ 104 h 390"/>
                  <a:gd name="T24" fmla="*/ 376 w 778"/>
                  <a:gd name="T25" fmla="*/ 104 h 390"/>
                  <a:gd name="T26" fmla="*/ 67 w 778"/>
                  <a:gd name="T27" fmla="*/ 374 h 390"/>
                  <a:gd name="T28" fmla="*/ 15 w 778"/>
                  <a:gd name="T29" fmla="*/ 375 h 390"/>
                  <a:gd name="T30" fmla="*/ 21 w 778"/>
                  <a:gd name="T31" fmla="*/ 322 h 390"/>
                  <a:gd name="T32" fmla="*/ 289 w 778"/>
                  <a:gd name="T33" fmla="*/ 87 h 390"/>
                  <a:gd name="T34" fmla="*/ 389 w 778"/>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390">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文本框 11"/>
            <p:cNvSpPr txBox="1"/>
            <p:nvPr/>
          </p:nvSpPr>
          <p:spPr>
            <a:xfrm>
              <a:off x="4561873" y="3111789"/>
              <a:ext cx="3067664" cy="1007659"/>
            </a:xfrm>
            <a:prstGeom prst="rect">
              <a:avLst/>
            </a:prstGeom>
            <a:noFill/>
          </p:spPr>
          <p:txBody>
            <a:bodyPr wrap="square" rtlCol="0">
              <a:spAutoFit/>
            </a:bodyPr>
            <a:lstStyle/>
            <a:p>
              <a:pPr algn="ctr"/>
              <a:r>
                <a:rPr lang="en-US" altLang="zh-CN" sz="4000">
                  <a:solidFill>
                    <a:schemeClr val="bg1">
                      <a:lumMod val="85000"/>
                    </a:schemeClr>
                  </a:solidFill>
                  <a:latin typeface="Century Gothic" panose="020B0502020202020204" pitchFamily="34" charset="0"/>
                </a:rPr>
                <a:t>Research Results</a:t>
              </a:r>
              <a:endParaRPr lang="zh-CN" altLang="en-US" sz="4000" dirty="0">
                <a:solidFill>
                  <a:schemeClr val="bg1">
                    <a:lumMod val="85000"/>
                  </a:schemeClr>
                </a:solidFill>
                <a:latin typeface="Century Gothic" panose="020B0502020202020204" pitchFamily="34" charset="0"/>
              </a:endParaRPr>
            </a:p>
          </p:txBody>
        </p:sp>
      </p:grpSp>
      <p:sp>
        <p:nvSpPr>
          <p:cNvPr id="19" name="矩形 18"/>
          <p:cNvSpPr/>
          <p:nvPr/>
        </p:nvSpPr>
        <p:spPr>
          <a:xfrm>
            <a:off x="4005819" y="1998618"/>
            <a:ext cx="3985508" cy="9144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4400"/>
              <a:t>Part 3</a:t>
            </a:r>
            <a:endParaRPr lang="zh-CN" altLang="en-US" sz="4400"/>
          </a:p>
        </p:txBody>
      </p:sp>
      <p:sp>
        <p:nvSpPr>
          <p:cNvPr id="3" name="灯片编号占位符 2"/>
          <p:cNvSpPr>
            <a:spLocks noGrp="1"/>
          </p:cNvSpPr>
          <p:nvPr>
            <p:ph type="sldNum" sz="quarter" idx="12"/>
          </p:nvPr>
        </p:nvSpPr>
        <p:spPr/>
        <p:txBody>
          <a:bodyPr/>
          <a:lstStyle/>
          <a:p>
            <a:fld id="{927C6A85-7839-40E9-A892-80407485B116}" type="slidenum">
              <a:rPr lang="zh-CN" altLang="en-US" smtClean="0"/>
              <a:t>18</a:t>
            </a:fld>
            <a:endParaRPr lang="zh-CN" altLang="en-US"/>
          </a:p>
        </p:txBody>
      </p:sp>
    </p:spTree>
    <p:extLst>
      <p:ext uri="{BB962C8B-B14F-4D97-AF65-F5344CB8AC3E}">
        <p14:creationId xmlns:p14="http://schemas.microsoft.com/office/powerpoint/2010/main" val="271171861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6" name="文本框 15"/>
          <p:cNvSpPr txBox="1"/>
          <p:nvPr/>
        </p:nvSpPr>
        <p:spPr>
          <a:xfrm>
            <a:off x="810055" y="61781"/>
            <a:ext cx="5331253"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Data set</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927C6A85-7839-40E9-A892-80407485B116}" type="slidenum">
              <a:rPr lang="zh-CN" altLang="en-US" smtClean="0"/>
              <a:t>19</a:t>
            </a:fld>
            <a:endParaRPr lang="zh-CN" altLang="en-US"/>
          </a:p>
        </p:txBody>
      </p:sp>
      <p:graphicFrame>
        <p:nvGraphicFramePr>
          <p:cNvPr id="3" name="表格 2">
            <a:extLst>
              <a:ext uri="{FF2B5EF4-FFF2-40B4-BE49-F238E27FC236}">
                <a16:creationId xmlns:a16="http://schemas.microsoft.com/office/drawing/2014/main" id="{B2F31E62-7D0F-41D8-9D7E-D70224CDCFA5}"/>
              </a:ext>
            </a:extLst>
          </p:cNvPr>
          <p:cNvGraphicFramePr>
            <a:graphicFrameLocks noGrp="1"/>
          </p:cNvGraphicFramePr>
          <p:nvPr>
            <p:extLst>
              <p:ext uri="{D42A27DB-BD31-4B8C-83A1-F6EECF244321}">
                <p14:modId xmlns:p14="http://schemas.microsoft.com/office/powerpoint/2010/main" val="3029944897"/>
              </p:ext>
            </p:extLst>
          </p:nvPr>
        </p:nvGraphicFramePr>
        <p:xfrm>
          <a:off x="531223" y="862149"/>
          <a:ext cx="10694126" cy="5494201"/>
        </p:xfrm>
        <a:graphic>
          <a:graphicData uri="http://schemas.openxmlformats.org/drawingml/2006/table">
            <a:tbl>
              <a:tblPr firstRow="1" firstCol="1" bandRow="1">
                <a:tableStyleId>{5C22544A-7EE6-4342-B048-85BDC9FD1C3A}</a:tableStyleId>
              </a:tblPr>
              <a:tblGrid>
                <a:gridCol w="1706680">
                  <a:extLst>
                    <a:ext uri="{9D8B030D-6E8A-4147-A177-3AD203B41FA5}">
                      <a16:colId xmlns:a16="http://schemas.microsoft.com/office/drawing/2014/main" val="1062704852"/>
                    </a:ext>
                  </a:extLst>
                </a:gridCol>
                <a:gridCol w="1507031">
                  <a:extLst>
                    <a:ext uri="{9D8B030D-6E8A-4147-A177-3AD203B41FA5}">
                      <a16:colId xmlns:a16="http://schemas.microsoft.com/office/drawing/2014/main" val="4087223687"/>
                    </a:ext>
                  </a:extLst>
                </a:gridCol>
                <a:gridCol w="1629563">
                  <a:extLst>
                    <a:ext uri="{9D8B030D-6E8A-4147-A177-3AD203B41FA5}">
                      <a16:colId xmlns:a16="http://schemas.microsoft.com/office/drawing/2014/main" val="1481027262"/>
                    </a:ext>
                  </a:extLst>
                </a:gridCol>
                <a:gridCol w="1422682">
                  <a:extLst>
                    <a:ext uri="{9D8B030D-6E8A-4147-A177-3AD203B41FA5}">
                      <a16:colId xmlns:a16="http://schemas.microsoft.com/office/drawing/2014/main" val="3143021471"/>
                    </a:ext>
                  </a:extLst>
                </a:gridCol>
                <a:gridCol w="1381905">
                  <a:extLst>
                    <a:ext uri="{9D8B030D-6E8A-4147-A177-3AD203B41FA5}">
                      <a16:colId xmlns:a16="http://schemas.microsoft.com/office/drawing/2014/main" val="4248342477"/>
                    </a:ext>
                  </a:extLst>
                </a:gridCol>
                <a:gridCol w="1439408">
                  <a:extLst>
                    <a:ext uri="{9D8B030D-6E8A-4147-A177-3AD203B41FA5}">
                      <a16:colId xmlns:a16="http://schemas.microsoft.com/office/drawing/2014/main" val="4168729252"/>
                    </a:ext>
                  </a:extLst>
                </a:gridCol>
                <a:gridCol w="1606857">
                  <a:extLst>
                    <a:ext uri="{9D8B030D-6E8A-4147-A177-3AD203B41FA5}">
                      <a16:colId xmlns:a16="http://schemas.microsoft.com/office/drawing/2014/main" val="2597595462"/>
                    </a:ext>
                  </a:extLst>
                </a:gridCol>
              </a:tblGrid>
              <a:tr h="1094425">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Service name</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Transmission </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 of flows</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Resolution</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Video codec</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Audio codec</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Data size (GB</a:t>
                      </a:r>
                      <a:r>
                        <a:rPr lang="zh-CN" sz="2400" kern="100" dirty="0">
                          <a:effectLst/>
                          <a:latin typeface="Times New Roman" panose="02020603050405020304" pitchFamily="18" charset="0"/>
                          <a:cs typeface="Times New Roman" panose="02020603050405020304" pitchFamily="18" charset="0"/>
                        </a:rPr>
                        <a:t>）</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19257140"/>
                  </a:ext>
                </a:extLst>
              </a:tr>
              <a:tr h="1099944">
                <a:tc rowSpan="2">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QQ</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wired</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162*2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640*480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4">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H.264</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AMR_WB</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17.77 </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82805373"/>
                  </a:ext>
                </a:extLst>
              </a:tr>
              <a:tr h="1099944">
                <a:tc vMerge="1">
                  <a:txBody>
                    <a:bodyPr/>
                    <a:lstStyle/>
                    <a:p>
                      <a:endParaRPr lang="zh-CN" altLang="en-US"/>
                    </a:p>
                  </a:txBody>
                  <a:tcP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wireless</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138*2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10.42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75832120"/>
                  </a:ext>
                </a:extLst>
              </a:tr>
              <a:tr h="1099944">
                <a:tc rowSpan="2">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Skype</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wired</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126*2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640*360 </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tc rowSpan="2">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AAC-LC</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34.02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53900217"/>
                  </a:ext>
                </a:extLst>
              </a:tr>
              <a:tr h="1099944">
                <a:tc vMerge="1">
                  <a:txBody>
                    <a:bodyPr/>
                    <a:lstStyle/>
                    <a:p>
                      <a:endParaRPr lang="zh-CN" altLang="en-US"/>
                    </a:p>
                  </a:txBody>
                  <a:tcPr/>
                </a:tc>
                <a:tc>
                  <a:txBody>
                    <a:bodyPr/>
                    <a:lstStyle/>
                    <a:p>
                      <a:pPr indent="266700" algn="ctr" hangingPunct="0">
                        <a:spcAft>
                          <a:spcPts val="0"/>
                        </a:spcAft>
                        <a:tabLst>
                          <a:tab pos="506730" algn="l"/>
                        </a:tabLst>
                      </a:pPr>
                      <a:r>
                        <a:rPr lang="en-US" sz="2400" kern="100">
                          <a:effectLst/>
                          <a:latin typeface="Times New Roman" panose="02020603050405020304" pitchFamily="18" charset="0"/>
                          <a:cs typeface="Times New Roman" panose="02020603050405020304" pitchFamily="18" charset="0"/>
                        </a:rPr>
                        <a:t>wireless</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138*2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266700" algn="ctr" hangingPunct="0">
                        <a:spcAft>
                          <a:spcPts val="0"/>
                        </a:spcAft>
                        <a:tabLst>
                          <a:tab pos="506730" algn="l"/>
                        </a:tabLst>
                      </a:pPr>
                      <a:r>
                        <a:rPr lang="en-US" sz="2400" kern="100" dirty="0">
                          <a:effectLst/>
                          <a:latin typeface="Times New Roman" panose="02020603050405020304" pitchFamily="18" charset="0"/>
                          <a:cs typeface="Times New Roman" panose="02020603050405020304" pitchFamily="18" charset="0"/>
                        </a:rPr>
                        <a:t>13.55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41490671"/>
                  </a:ext>
                </a:extLst>
              </a:tr>
            </a:tbl>
          </a:graphicData>
        </a:graphic>
      </p:graphicFrame>
    </p:spTree>
    <p:extLst>
      <p:ext uri="{BB962C8B-B14F-4D97-AF65-F5344CB8AC3E}">
        <p14:creationId xmlns:p14="http://schemas.microsoft.com/office/powerpoint/2010/main" val="34405879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652032" y="1698193"/>
            <a:ext cx="2640669" cy="2468512"/>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6085" y="2707444"/>
            <a:ext cx="2856989" cy="584775"/>
          </a:xfrm>
          <a:prstGeom prst="rect">
            <a:avLst/>
          </a:prstGeom>
          <a:noFill/>
        </p:spPr>
        <p:txBody>
          <a:bodyPr wrap="square" rtlCol="0">
            <a:spAutoFit/>
          </a:bodyPr>
          <a:lstStyle/>
          <a:p>
            <a:pPr algn="ctr"/>
            <a:r>
              <a:rPr lang="en-US" altLang="zh-CN" sz="3200" dirty="0">
                <a:latin typeface="Century Gothic" panose="020B0502020202020204" pitchFamily="34" charset="0"/>
              </a:rPr>
              <a:t>CONTENTS</a:t>
            </a:r>
            <a:endParaRPr lang="zh-CN" altLang="en-US" sz="3200" dirty="0">
              <a:latin typeface="Century Gothic" panose="020B0502020202020204" pitchFamily="34" charset="0"/>
            </a:endParaRPr>
          </a:p>
        </p:txBody>
      </p:sp>
      <p:grpSp>
        <p:nvGrpSpPr>
          <p:cNvPr id="15" name="组合 14"/>
          <p:cNvGrpSpPr/>
          <p:nvPr/>
        </p:nvGrpSpPr>
        <p:grpSpPr>
          <a:xfrm>
            <a:off x="1560887" y="3627653"/>
            <a:ext cx="1725261" cy="1420768"/>
            <a:chOff x="2044207" y="3407786"/>
            <a:chExt cx="1200396" cy="983862"/>
          </a:xfrm>
        </p:grpSpPr>
        <p:sp>
          <p:nvSpPr>
            <p:cNvPr id="18" name="椭圆 17"/>
            <p:cNvSpPr/>
            <p:nvPr/>
          </p:nvSpPr>
          <p:spPr>
            <a:xfrm>
              <a:off x="2044207" y="4139648"/>
              <a:ext cx="252000" cy="252000"/>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427217" y="4053909"/>
              <a:ext cx="216000" cy="216000"/>
            </a:xfrm>
            <a:prstGeom prst="ellipse">
              <a:avLst/>
            </a:prstGeom>
            <a:solidFill>
              <a:srgbClr val="61616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732504" y="3922108"/>
              <a:ext cx="180000" cy="180000"/>
            </a:xfrm>
            <a:prstGeom prst="ellipse">
              <a:avLst/>
            </a:prstGeom>
            <a:solidFill>
              <a:srgbClr val="61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993547" y="3687071"/>
              <a:ext cx="144000" cy="144000"/>
            </a:xfrm>
            <a:prstGeom prst="ellipse">
              <a:avLst/>
            </a:prstGeom>
            <a:solidFill>
              <a:srgbClr val="6161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36603" y="3407786"/>
              <a:ext cx="108000" cy="108000"/>
            </a:xfrm>
            <a:prstGeom prst="ellipse">
              <a:avLst/>
            </a:prstGeom>
            <a:solidFill>
              <a:srgbClr val="6161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62444" y="1221139"/>
            <a:ext cx="2787445" cy="954107"/>
            <a:chOff x="5117103" y="1668697"/>
            <a:chExt cx="2787445" cy="954107"/>
          </a:xfrm>
        </p:grpSpPr>
        <p:sp>
          <p:nvSpPr>
            <p:cNvPr id="28" name="文本框 27"/>
            <p:cNvSpPr txBox="1"/>
            <p:nvPr/>
          </p:nvSpPr>
          <p:spPr>
            <a:xfrm>
              <a:off x="5132834" y="1668697"/>
              <a:ext cx="2570147" cy="954107"/>
            </a:xfrm>
            <a:prstGeom prst="rect">
              <a:avLst/>
            </a:prstGeom>
            <a:noFill/>
          </p:spPr>
          <p:txBody>
            <a:bodyPr wrap="square" rtlCol="0">
              <a:spAutoFit/>
            </a:bodyPr>
            <a:lstStyle/>
            <a:p>
              <a:r>
                <a:rPr lang="en-US" altLang="zh-CN" sz="2800">
                  <a:latin typeface="Century Gothic" panose="020B0502020202020204" pitchFamily="34" charset="0"/>
                </a:rPr>
                <a:t>Research</a:t>
              </a:r>
              <a:r>
                <a:rPr lang="en-US" altLang="zh-CN" sz="2000">
                  <a:latin typeface="Century Gothic" panose="020B0502020202020204" pitchFamily="34" charset="0"/>
                </a:rPr>
                <a:t> </a:t>
              </a:r>
              <a:r>
                <a:rPr lang="en-US" altLang="zh-CN" sz="2800">
                  <a:latin typeface="Century Gothic" panose="020B0502020202020204" pitchFamily="34" charset="0"/>
                </a:rPr>
                <a:t>Background</a:t>
              </a:r>
              <a:r>
                <a:rPr lang="en-US" altLang="zh-CN" sz="2000">
                  <a:latin typeface="Century Gothic" panose="020B0502020202020204" pitchFamily="34" charset="0"/>
                </a:rPr>
                <a:t> </a:t>
              </a:r>
              <a:endParaRPr lang="zh-CN" altLang="en-US" sz="2000" dirty="0">
                <a:latin typeface="Century Gothic" panose="020B0502020202020204" pitchFamily="34" charset="0"/>
              </a:endParaRPr>
            </a:p>
          </p:txBody>
        </p:sp>
        <p:sp>
          <p:nvSpPr>
            <p:cNvPr id="51" name="文本框 50"/>
            <p:cNvSpPr txBox="1"/>
            <p:nvPr/>
          </p:nvSpPr>
          <p:spPr>
            <a:xfrm>
              <a:off x="5117103" y="2023099"/>
              <a:ext cx="2787445" cy="338554"/>
            </a:xfrm>
            <a:prstGeom prst="rect">
              <a:avLst/>
            </a:prstGeom>
            <a:noFill/>
          </p:spPr>
          <p:txBody>
            <a:bodyPr wrap="square" rtlCol="0">
              <a:spAutoFit/>
            </a:bodyPr>
            <a:lstStyle/>
            <a:p>
              <a:endParaRPr lang="zh-CN" altLang="en-US" sz="1600" dirty="0">
                <a:solidFill>
                  <a:srgbClr val="9E9E9E"/>
                </a:solidFill>
                <a:latin typeface="Century Gothic" panose="020B0502020202020204" pitchFamily="34" charset="0"/>
              </a:endParaRPr>
            </a:p>
          </p:txBody>
        </p:sp>
      </p:grpSp>
      <p:sp>
        <p:nvSpPr>
          <p:cNvPr id="64" name="文本框 63"/>
          <p:cNvSpPr txBox="1"/>
          <p:nvPr/>
        </p:nvSpPr>
        <p:spPr>
          <a:xfrm>
            <a:off x="9809294" y="1322421"/>
            <a:ext cx="1848460" cy="954107"/>
          </a:xfrm>
          <a:prstGeom prst="rect">
            <a:avLst/>
          </a:prstGeom>
          <a:noFill/>
        </p:spPr>
        <p:txBody>
          <a:bodyPr wrap="square" rtlCol="0">
            <a:spAutoFit/>
          </a:bodyPr>
          <a:lstStyle/>
          <a:p>
            <a:r>
              <a:rPr lang="en-US" altLang="zh-CN" sz="2800">
                <a:latin typeface="Century Gothic" panose="020B0502020202020204" pitchFamily="34" charset="0"/>
              </a:rPr>
              <a:t>Research Method </a:t>
            </a:r>
            <a:endParaRPr lang="zh-CN" altLang="en-US" sz="2800" dirty="0">
              <a:latin typeface="Century Gothic" panose="020B0502020202020204" pitchFamily="34" charset="0"/>
            </a:endParaRPr>
          </a:p>
        </p:txBody>
      </p:sp>
      <p:sp>
        <p:nvSpPr>
          <p:cNvPr id="70" name="文本框 69"/>
          <p:cNvSpPr txBox="1"/>
          <p:nvPr/>
        </p:nvSpPr>
        <p:spPr>
          <a:xfrm>
            <a:off x="5278175" y="4343880"/>
            <a:ext cx="1966277" cy="954107"/>
          </a:xfrm>
          <a:prstGeom prst="rect">
            <a:avLst/>
          </a:prstGeom>
          <a:noFill/>
        </p:spPr>
        <p:txBody>
          <a:bodyPr wrap="square" rtlCol="0">
            <a:spAutoFit/>
          </a:bodyPr>
          <a:lstStyle/>
          <a:p>
            <a:r>
              <a:rPr lang="en-US" altLang="zh-CN" sz="2800">
                <a:latin typeface="Century Gothic" panose="020B0502020202020204" pitchFamily="34" charset="0"/>
              </a:rPr>
              <a:t>Research Results </a:t>
            </a:r>
            <a:endParaRPr lang="zh-CN" altLang="en-US" sz="2800" dirty="0">
              <a:latin typeface="Century Gothic" panose="020B0502020202020204" pitchFamily="34" charset="0"/>
            </a:endParaRPr>
          </a:p>
        </p:txBody>
      </p:sp>
      <p:sp>
        <p:nvSpPr>
          <p:cNvPr id="76" name="文本框 75"/>
          <p:cNvSpPr txBox="1"/>
          <p:nvPr/>
        </p:nvSpPr>
        <p:spPr>
          <a:xfrm>
            <a:off x="9913669" y="4422905"/>
            <a:ext cx="1990850" cy="523220"/>
          </a:xfrm>
          <a:prstGeom prst="rect">
            <a:avLst/>
          </a:prstGeom>
          <a:noFill/>
        </p:spPr>
        <p:txBody>
          <a:bodyPr wrap="square" rtlCol="0">
            <a:spAutoFit/>
          </a:bodyPr>
          <a:lstStyle/>
          <a:p>
            <a:r>
              <a:rPr lang="en-US" altLang="zh-CN" sz="2800">
                <a:latin typeface="Century Gothic" panose="020B0502020202020204" pitchFamily="34" charset="0"/>
              </a:rPr>
              <a:t>Summary</a:t>
            </a:r>
            <a:endParaRPr lang="zh-CN" altLang="en-US" sz="2800" dirty="0">
              <a:latin typeface="Century Gothic" panose="020B0502020202020204" pitchFamily="34" charset="0"/>
            </a:endParaRPr>
          </a:p>
        </p:txBody>
      </p:sp>
      <p:sp>
        <p:nvSpPr>
          <p:cNvPr id="2" name="椭圆 1"/>
          <p:cNvSpPr/>
          <p:nvPr/>
        </p:nvSpPr>
        <p:spPr>
          <a:xfrm>
            <a:off x="3756454" y="1036450"/>
            <a:ext cx="1334530" cy="1323487"/>
          </a:xfrm>
          <a:prstGeom prst="ellipse">
            <a:avLst/>
          </a:prstGeom>
          <a:solidFill>
            <a:srgbClr val="13388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a:solidFill>
                  <a:schemeClr val="bg1"/>
                </a:solidFill>
              </a:rPr>
              <a:t>1</a:t>
            </a:r>
            <a:endParaRPr lang="zh-CN" altLang="en-US" sz="3200">
              <a:solidFill>
                <a:schemeClr val="bg1"/>
              </a:solidFill>
            </a:endParaRPr>
          </a:p>
        </p:txBody>
      </p:sp>
      <p:sp>
        <p:nvSpPr>
          <p:cNvPr id="30" name="椭圆 29"/>
          <p:cNvSpPr/>
          <p:nvPr/>
        </p:nvSpPr>
        <p:spPr>
          <a:xfrm>
            <a:off x="8409508" y="4071234"/>
            <a:ext cx="1334530" cy="1323487"/>
          </a:xfrm>
          <a:prstGeom prst="ellipse">
            <a:avLst/>
          </a:prstGeom>
          <a:solidFill>
            <a:srgbClr val="13388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a:solidFill>
                  <a:schemeClr val="bg1"/>
                </a:solidFill>
              </a:rPr>
              <a:t>4</a:t>
            </a:r>
            <a:endParaRPr lang="zh-CN" altLang="en-US" sz="3200">
              <a:solidFill>
                <a:schemeClr val="bg1"/>
              </a:solidFill>
            </a:endParaRPr>
          </a:p>
        </p:txBody>
      </p:sp>
      <p:sp>
        <p:nvSpPr>
          <p:cNvPr id="31" name="椭圆 30"/>
          <p:cNvSpPr/>
          <p:nvPr/>
        </p:nvSpPr>
        <p:spPr>
          <a:xfrm>
            <a:off x="8409508" y="1036449"/>
            <a:ext cx="1334530" cy="1323487"/>
          </a:xfrm>
          <a:prstGeom prst="ellipse">
            <a:avLst/>
          </a:prstGeom>
          <a:solidFill>
            <a:srgbClr val="13388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a:solidFill>
                  <a:schemeClr val="bg1"/>
                </a:solidFill>
              </a:rPr>
              <a:t>2</a:t>
            </a:r>
            <a:endParaRPr lang="zh-CN" altLang="en-US" sz="3200">
              <a:solidFill>
                <a:schemeClr val="bg1"/>
              </a:solidFill>
            </a:endParaRPr>
          </a:p>
        </p:txBody>
      </p:sp>
      <p:sp>
        <p:nvSpPr>
          <p:cNvPr id="32" name="椭圆 31"/>
          <p:cNvSpPr/>
          <p:nvPr/>
        </p:nvSpPr>
        <p:spPr>
          <a:xfrm>
            <a:off x="3756454" y="4036080"/>
            <a:ext cx="1334530" cy="1323487"/>
          </a:xfrm>
          <a:prstGeom prst="ellipse">
            <a:avLst/>
          </a:prstGeom>
          <a:solidFill>
            <a:srgbClr val="13388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a:solidFill>
                  <a:schemeClr val="bg1"/>
                </a:solidFill>
              </a:rPr>
              <a:t>3</a:t>
            </a:r>
            <a:endParaRPr lang="zh-CN" altLang="en-US" sz="3200">
              <a:solidFill>
                <a:schemeClr val="bg1"/>
              </a:solidFill>
            </a:endParaRPr>
          </a:p>
        </p:txBody>
      </p:sp>
      <p:sp>
        <p:nvSpPr>
          <p:cNvPr id="7" name="灯片编号占位符 6"/>
          <p:cNvSpPr>
            <a:spLocks noGrp="1"/>
          </p:cNvSpPr>
          <p:nvPr>
            <p:ph type="sldNum" sz="quarter" idx="12"/>
          </p:nvPr>
        </p:nvSpPr>
        <p:spPr/>
        <p:txBody>
          <a:bodyPr/>
          <a:lstStyle/>
          <a:p>
            <a:fld id="{927C6A85-7839-40E9-A892-80407485B116}" type="slidenum">
              <a:rPr lang="zh-CN" altLang="en-US" smtClean="0">
                <a:latin typeface="Times New Roman" panose="02020603050405020304" pitchFamily="18" charset="0"/>
                <a:cs typeface="Times New Roman" panose="02020603050405020304" pitchFamily="18" charset="0"/>
              </a:rPr>
              <a:t>2</a:t>
            </a:fld>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99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64" grpId="0"/>
      <p:bldP spid="70" grpId="0"/>
      <p:bldP spid="76" grpId="0"/>
      <p:bldP spid="2" grpId="0" animBg="1"/>
      <p:bldP spid="30"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8" name="文本框 17"/>
          <p:cNvSpPr txBox="1"/>
          <p:nvPr/>
        </p:nvSpPr>
        <p:spPr>
          <a:xfrm>
            <a:off x="810055" y="61781"/>
            <a:ext cx="407859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Model validation 1</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74D376D8-701F-420C-898E-1B153903A6A5}"/>
              </a:ext>
            </a:extLst>
          </p:cNvPr>
          <p:cNvGraphicFramePr>
            <a:graphicFrameLocks noGrp="1"/>
          </p:cNvGraphicFramePr>
          <p:nvPr>
            <p:extLst>
              <p:ext uri="{D42A27DB-BD31-4B8C-83A1-F6EECF244321}">
                <p14:modId xmlns:p14="http://schemas.microsoft.com/office/powerpoint/2010/main" val="20386319"/>
              </p:ext>
            </p:extLst>
          </p:nvPr>
        </p:nvGraphicFramePr>
        <p:xfrm>
          <a:off x="616622" y="810861"/>
          <a:ext cx="10852567" cy="4970659"/>
        </p:xfrm>
        <a:graphic>
          <a:graphicData uri="http://schemas.openxmlformats.org/drawingml/2006/table">
            <a:tbl>
              <a:tblPr firstRow="1" firstCol="1" bandRow="1">
                <a:tableStyleId>{5C22544A-7EE6-4342-B048-85BDC9FD1C3A}</a:tableStyleId>
              </a:tblPr>
              <a:tblGrid>
                <a:gridCol w="2404928">
                  <a:extLst>
                    <a:ext uri="{9D8B030D-6E8A-4147-A177-3AD203B41FA5}">
                      <a16:colId xmlns:a16="http://schemas.microsoft.com/office/drawing/2014/main" val="403610931"/>
                    </a:ext>
                  </a:extLst>
                </a:gridCol>
                <a:gridCol w="2246172">
                  <a:extLst>
                    <a:ext uri="{9D8B030D-6E8A-4147-A177-3AD203B41FA5}">
                      <a16:colId xmlns:a16="http://schemas.microsoft.com/office/drawing/2014/main" val="1399360967"/>
                    </a:ext>
                  </a:extLst>
                </a:gridCol>
                <a:gridCol w="2479037">
                  <a:extLst>
                    <a:ext uri="{9D8B030D-6E8A-4147-A177-3AD203B41FA5}">
                      <a16:colId xmlns:a16="http://schemas.microsoft.com/office/drawing/2014/main" val="789861452"/>
                    </a:ext>
                  </a:extLst>
                </a:gridCol>
                <a:gridCol w="1964314">
                  <a:extLst>
                    <a:ext uri="{9D8B030D-6E8A-4147-A177-3AD203B41FA5}">
                      <a16:colId xmlns:a16="http://schemas.microsoft.com/office/drawing/2014/main" val="3134932780"/>
                    </a:ext>
                  </a:extLst>
                </a:gridCol>
                <a:gridCol w="1758116">
                  <a:extLst>
                    <a:ext uri="{9D8B030D-6E8A-4147-A177-3AD203B41FA5}">
                      <a16:colId xmlns:a16="http://schemas.microsoft.com/office/drawing/2014/main" val="3692546347"/>
                    </a:ext>
                  </a:extLst>
                </a:gridCol>
              </a:tblGrid>
              <a:tr h="1086513">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Service</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MOS interval</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4-5</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3-4</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2-3</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5108507"/>
                  </a:ext>
                </a:extLst>
              </a:tr>
              <a:tr h="1085152">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QQ wireless</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Probability of reaching  a given MOS value (</a:t>
                      </a:r>
                      <a:r>
                        <a:rPr lang="en-US" sz="2400" dirty="0" err="1">
                          <a:effectLst/>
                          <a:latin typeface="Times New Roman" panose="02020603050405020304" pitchFamily="18" charset="0"/>
                          <a:cs typeface="Times New Roman" panose="02020603050405020304" pitchFamily="18" charset="0"/>
                        </a:rPr>
                        <a:t>ave±s.div</a:t>
                      </a:r>
                      <a:r>
                        <a:rPr lang="en-US" sz="2400" dirty="0">
                          <a:effectLst/>
                          <a:latin typeface="Times New Roman" panose="02020603050405020304" pitchFamily="18" charset="0"/>
                          <a:cs typeface="Times New Roman" panose="02020603050405020304" pitchFamily="18" charset="0"/>
                        </a:rPr>
                        <a:t>*)</a:t>
                      </a:r>
                      <a:endParaRPr lang="zh-CN" sz="2400" dirty="0">
                        <a:effectLst/>
                        <a:latin typeface="Times New Roman" panose="02020603050405020304" pitchFamily="18" charset="0"/>
                        <a:cs typeface="Times New Roman" panose="02020603050405020304" pitchFamily="18" charset="0"/>
                      </a:endParaRPr>
                    </a:p>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 </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0.927±0.018</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0.933±0.021</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0.902±0.037</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5224552"/>
                  </a:ext>
                </a:extLst>
              </a:tr>
              <a:tr h="932998">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QQ wired</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zh-CN" altLang="en-US"/>
                    </a:p>
                  </a:txBody>
                  <a:tcP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0.892±0.007</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0.924±0.032</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0.910±0.013</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1763196"/>
                  </a:ext>
                </a:extLst>
              </a:tr>
              <a:tr h="932998">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Skype wireless</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zh-CN" altLang="en-US"/>
                    </a:p>
                  </a:txBody>
                  <a:tcP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0.928±0.026</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0.937±0.005</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0.912±0.011</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4262300"/>
                  </a:ext>
                </a:extLst>
              </a:tr>
              <a:tr h="932998">
                <a:tc>
                  <a:txBody>
                    <a:bodyPr/>
                    <a:lstStyle/>
                    <a:p>
                      <a:pPr marL="254000" indent="-254000" algn="ctr">
                        <a:spcBef>
                          <a:spcPts val="900"/>
                        </a:spcBef>
                        <a:spcAft>
                          <a:spcPts val="400"/>
                        </a:spcAft>
                      </a:pPr>
                      <a:r>
                        <a:rPr lang="en-US" sz="2400">
                          <a:effectLst/>
                          <a:latin typeface="Times New Roman" panose="02020603050405020304" pitchFamily="18" charset="0"/>
                          <a:cs typeface="Times New Roman" panose="02020603050405020304" pitchFamily="18" charset="0"/>
                        </a:rPr>
                        <a:t>Skype wired</a:t>
                      </a:r>
                      <a:endParaRPr lang="zh-C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zh-CN" altLang="en-US"/>
                    </a:p>
                  </a:txBody>
                  <a:tcP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0.942±0.016</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0.939±0.003</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54000" indent="-254000" algn="ctr">
                        <a:spcBef>
                          <a:spcPts val="900"/>
                        </a:spcBef>
                        <a:spcAft>
                          <a:spcPts val="400"/>
                        </a:spcAft>
                      </a:pPr>
                      <a:r>
                        <a:rPr lang="en-US" sz="2400" dirty="0">
                          <a:effectLst/>
                          <a:latin typeface="Times New Roman" panose="02020603050405020304" pitchFamily="18" charset="0"/>
                          <a:cs typeface="Times New Roman" panose="02020603050405020304" pitchFamily="18" charset="0"/>
                        </a:rPr>
                        <a:t>0.922±0.019</a:t>
                      </a:r>
                      <a:endParaRPr lang="zh-C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919340"/>
                  </a:ext>
                </a:extLst>
              </a:tr>
            </a:tbl>
          </a:graphicData>
        </a:graphic>
      </p:graphicFrame>
      <p:sp>
        <p:nvSpPr>
          <p:cNvPr id="5" name="文本框 4">
            <a:extLst>
              <a:ext uri="{FF2B5EF4-FFF2-40B4-BE49-F238E27FC236}">
                <a16:creationId xmlns:a16="http://schemas.microsoft.com/office/drawing/2014/main" id="{C4FDB871-A77E-41CF-9EEC-6036122AD505}"/>
              </a:ext>
            </a:extLst>
          </p:cNvPr>
          <p:cNvSpPr txBox="1"/>
          <p:nvPr/>
        </p:nvSpPr>
        <p:spPr>
          <a:xfrm>
            <a:off x="425034" y="5956240"/>
            <a:ext cx="11479584"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Validation of recommended QoS parameters for different MOS sections using ITU-T P.1201.1 standard</a:t>
            </a:r>
            <a:endParaRPr lang="zh-CN" altLang="en-US" sz="2000"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29C6131F-4673-48D6-BA02-D81D1FDC0DA8}"/>
              </a:ext>
            </a:extLst>
          </p:cNvPr>
          <p:cNvSpPr>
            <a:spLocks noGrp="1"/>
          </p:cNvSpPr>
          <p:nvPr>
            <p:ph type="sldNum" sz="quarter" idx="12"/>
          </p:nvPr>
        </p:nvSpPr>
        <p:spPr/>
        <p:txBody>
          <a:bodyPr/>
          <a:lstStyle/>
          <a:p>
            <a:fld id="{927C6A85-7839-40E9-A892-80407485B116}" type="slidenum">
              <a:rPr lang="zh-CN" altLang="en-US" smtClean="0"/>
              <a:t>20</a:t>
            </a:fld>
            <a:endParaRPr lang="zh-CN" altLang="en-US"/>
          </a:p>
        </p:txBody>
      </p:sp>
    </p:spTree>
    <p:extLst>
      <p:ext uri="{BB962C8B-B14F-4D97-AF65-F5344CB8AC3E}">
        <p14:creationId xmlns:p14="http://schemas.microsoft.com/office/powerpoint/2010/main" val="31889366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8" name="文本框 17"/>
          <p:cNvSpPr txBox="1"/>
          <p:nvPr/>
        </p:nvSpPr>
        <p:spPr>
          <a:xfrm>
            <a:off x="810055" y="61781"/>
            <a:ext cx="407859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Model validation 2</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927C6A85-7839-40E9-A892-80407485B116}" type="slidenum">
              <a:rPr lang="zh-CN" altLang="en-US" smtClean="0"/>
              <a:t>21</a:t>
            </a:fld>
            <a:endParaRPr lang="zh-CN" altLang="en-US"/>
          </a:p>
        </p:txBody>
      </p:sp>
      <p:graphicFrame>
        <p:nvGraphicFramePr>
          <p:cNvPr id="3" name="表格 2">
            <a:extLst>
              <a:ext uri="{FF2B5EF4-FFF2-40B4-BE49-F238E27FC236}">
                <a16:creationId xmlns:a16="http://schemas.microsoft.com/office/drawing/2014/main" id="{B5868188-B7F7-462F-92EB-9FD85F9D64CD}"/>
              </a:ext>
            </a:extLst>
          </p:cNvPr>
          <p:cNvGraphicFramePr>
            <a:graphicFrameLocks noGrp="1"/>
          </p:cNvGraphicFramePr>
          <p:nvPr>
            <p:extLst>
              <p:ext uri="{D42A27DB-BD31-4B8C-83A1-F6EECF244321}">
                <p14:modId xmlns:p14="http://schemas.microsoft.com/office/powerpoint/2010/main" val="3028214059"/>
              </p:ext>
            </p:extLst>
          </p:nvPr>
        </p:nvGraphicFramePr>
        <p:xfrm>
          <a:off x="810055" y="870857"/>
          <a:ext cx="10543745" cy="4897902"/>
        </p:xfrm>
        <a:graphic>
          <a:graphicData uri="http://schemas.openxmlformats.org/drawingml/2006/table">
            <a:tbl>
              <a:tblPr firstRow="1" firstCol="1" bandRow="1">
                <a:tableStyleId>{5C22544A-7EE6-4342-B048-85BDC9FD1C3A}</a:tableStyleId>
              </a:tblPr>
              <a:tblGrid>
                <a:gridCol w="2373483">
                  <a:extLst>
                    <a:ext uri="{9D8B030D-6E8A-4147-A177-3AD203B41FA5}">
                      <a16:colId xmlns:a16="http://schemas.microsoft.com/office/drawing/2014/main" val="1032409244"/>
                    </a:ext>
                  </a:extLst>
                </a:gridCol>
                <a:gridCol w="2851283">
                  <a:extLst>
                    <a:ext uri="{9D8B030D-6E8A-4147-A177-3AD203B41FA5}">
                      <a16:colId xmlns:a16="http://schemas.microsoft.com/office/drawing/2014/main" val="1249331137"/>
                    </a:ext>
                  </a:extLst>
                </a:gridCol>
                <a:gridCol w="2670257">
                  <a:extLst>
                    <a:ext uri="{9D8B030D-6E8A-4147-A177-3AD203B41FA5}">
                      <a16:colId xmlns:a16="http://schemas.microsoft.com/office/drawing/2014/main" val="4103175931"/>
                    </a:ext>
                  </a:extLst>
                </a:gridCol>
                <a:gridCol w="2648722">
                  <a:extLst>
                    <a:ext uri="{9D8B030D-6E8A-4147-A177-3AD203B41FA5}">
                      <a16:colId xmlns:a16="http://schemas.microsoft.com/office/drawing/2014/main" val="248006641"/>
                    </a:ext>
                  </a:extLst>
                </a:gridCol>
              </a:tblGrid>
              <a:tr h="487028">
                <a:tc rowSpan="2">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Video service</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gridSpan="3">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MOS interval</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2647471"/>
                  </a:ext>
                </a:extLst>
              </a:tr>
              <a:tr h="605414">
                <a:tc vMerge="1">
                  <a:txBody>
                    <a:bodyPr/>
                    <a:lstStyle/>
                    <a:p>
                      <a:endParaRPr lang="zh-CN" altLang="en-US"/>
                    </a:p>
                  </a:txBody>
                  <a:tcP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4- 5</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3 - 4</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2 - 3</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52834559"/>
                  </a:ext>
                </a:extLst>
              </a:tr>
              <a:tr h="951365">
                <a:tc>
                  <a:txBody>
                    <a:bodyPr/>
                    <a:lstStyle/>
                    <a:p>
                      <a:pPr marL="414020" indent="-1600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QQ</a:t>
                      </a:r>
                      <a:endParaRPr lang="zh-CN" sz="2400" dirty="0">
                        <a:effectLst/>
                        <a:latin typeface="Times New Roman" panose="02020603050405020304" pitchFamily="18" charset="0"/>
                        <a:cs typeface="Times New Roman" panose="02020603050405020304" pitchFamily="18" charset="0"/>
                      </a:endParaRPr>
                    </a:p>
                    <a:p>
                      <a:pPr marL="356870" indent="-22987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wireless</a:t>
                      </a:r>
                      <a:endParaRPr lang="zh-CN"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0.905±0.012/0.</a:t>
                      </a:r>
                      <a:endParaRPr lang="zh-CN" sz="2400" dirty="0">
                        <a:effectLst/>
                        <a:latin typeface="Times New Roman" panose="02020603050405020304" pitchFamily="18" charset="0"/>
                        <a:cs typeface="Times New Roman" panose="02020603050405020304" pitchFamily="18" charset="0"/>
                      </a:endParaRPr>
                    </a:p>
                    <a:p>
                      <a:pPr marL="300990" indent="-30099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892±0.003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dirty="0">
                          <a:effectLst/>
                          <a:latin typeface="Times New Roman" panose="02020603050405020304" pitchFamily="18" charset="0"/>
                          <a:cs typeface="Times New Roman" panose="02020603050405020304" pitchFamily="18" charset="0"/>
                        </a:rPr>
                        <a:t>0.946±0.002/0.914±0.014</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a:effectLst/>
                          <a:latin typeface="Times New Roman" panose="02020603050405020304" pitchFamily="18" charset="0"/>
                          <a:cs typeface="Times New Roman" panose="02020603050405020304" pitchFamily="18" charset="0"/>
                        </a:rPr>
                        <a:t>0.931±0.007/0.924±0.009</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14968757"/>
                  </a:ext>
                </a:extLst>
              </a:tr>
              <a:tr h="951365">
                <a:tc>
                  <a:txBody>
                    <a:bodyPr/>
                    <a:lstStyle/>
                    <a:p>
                      <a:pPr marL="414020" indent="-1600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QQ</a:t>
                      </a:r>
                      <a:endParaRPr lang="zh-CN" sz="2400" dirty="0">
                        <a:effectLst/>
                        <a:latin typeface="Times New Roman" panose="02020603050405020304" pitchFamily="18" charset="0"/>
                        <a:cs typeface="Times New Roman" panose="02020603050405020304" pitchFamily="18" charset="0"/>
                      </a:endParaRPr>
                    </a:p>
                    <a:p>
                      <a:pPr marL="385445" indent="-194945"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wired</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hangingPunct="0">
                        <a:spcAft>
                          <a:spcPts val="0"/>
                        </a:spcAft>
                      </a:pPr>
                      <a:r>
                        <a:rPr lang="en-US" sz="2400" dirty="0">
                          <a:effectLst/>
                          <a:latin typeface="Times New Roman" panose="02020603050405020304" pitchFamily="18" charset="0"/>
                          <a:cs typeface="Times New Roman" panose="02020603050405020304" pitchFamily="18" charset="0"/>
                        </a:rPr>
                        <a:t>0.941±0.017/0.922±0.009</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0.934±0.008/</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0.926±0.005</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0.881±0.017/</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0.876±0.008</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25293843"/>
                  </a:ext>
                </a:extLst>
              </a:tr>
              <a:tr h="951365">
                <a:tc>
                  <a:txBody>
                    <a:bodyPr/>
                    <a:lstStyle/>
                    <a:p>
                      <a:pPr marL="15621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Skype</a:t>
                      </a:r>
                      <a:endParaRPr lang="zh-CN" sz="2400">
                        <a:effectLst/>
                        <a:latin typeface="Times New Roman" panose="02020603050405020304" pitchFamily="18" charset="0"/>
                        <a:cs typeface="Times New Roman" panose="02020603050405020304" pitchFamily="18" charset="0"/>
                      </a:endParaRPr>
                    </a:p>
                    <a:p>
                      <a:pPr marL="15621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wireless</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0.897±0.015/0.</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886±0.007</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0.917±0.013/</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0.904±0.006</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0.909±0.008/</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0.894±0.012</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34763198"/>
                  </a:ext>
                </a:extLst>
              </a:tr>
              <a:tr h="951365">
                <a:tc>
                  <a:txBody>
                    <a:bodyPr/>
                    <a:lstStyle/>
                    <a:p>
                      <a:pPr marL="385445" indent="-194945"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Skype</a:t>
                      </a:r>
                      <a:endParaRPr lang="zh-CN" sz="2400">
                        <a:effectLst/>
                        <a:latin typeface="Times New Roman" panose="02020603050405020304" pitchFamily="18" charset="0"/>
                        <a:cs typeface="Times New Roman" panose="02020603050405020304" pitchFamily="18" charset="0"/>
                      </a:endParaRPr>
                    </a:p>
                    <a:p>
                      <a:pPr marL="385445" indent="-194945"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0.933±0.017/</a:t>
                      </a:r>
                      <a:endParaRPr lang="zh-CN" sz="240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0.926±0.005</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0.941±0.019/</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0.930±0.007</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0.893±0.014/</a:t>
                      </a:r>
                      <a:endParaRPr lang="zh-CN" sz="2400" dirty="0">
                        <a:effectLst/>
                        <a:latin typeface="Times New Roman" panose="02020603050405020304" pitchFamily="18" charset="0"/>
                        <a:cs typeface="Times New Roman" panose="02020603050405020304" pitchFamily="18" charset="0"/>
                      </a:endParaRPr>
                    </a:p>
                    <a:p>
                      <a:pPr marL="299720" indent="-29972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0.906±0.013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23505734"/>
                  </a:ext>
                </a:extLst>
              </a:tr>
            </a:tbl>
          </a:graphicData>
        </a:graphic>
      </p:graphicFrame>
      <p:sp>
        <p:nvSpPr>
          <p:cNvPr id="7" name="文本框 6">
            <a:extLst>
              <a:ext uri="{FF2B5EF4-FFF2-40B4-BE49-F238E27FC236}">
                <a16:creationId xmlns:a16="http://schemas.microsoft.com/office/drawing/2014/main" id="{04C65A2C-1D19-4B45-92CD-7C7BC1E078D5}"/>
              </a:ext>
            </a:extLst>
          </p:cNvPr>
          <p:cNvSpPr txBox="1"/>
          <p:nvPr/>
        </p:nvSpPr>
        <p:spPr>
          <a:xfrm>
            <a:off x="708339" y="5934670"/>
            <a:ext cx="11483662" cy="70788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Validation results of using recommended mean QoS parameters values for different MOS partitions when the delay is 50ms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66451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8" name="文本框 17"/>
          <p:cNvSpPr txBox="1"/>
          <p:nvPr/>
        </p:nvSpPr>
        <p:spPr>
          <a:xfrm>
            <a:off x="810055" y="61781"/>
            <a:ext cx="407859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Model validation 2</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927C6A85-7839-40E9-A892-80407485B116}" type="slidenum">
              <a:rPr lang="zh-CN" altLang="en-US" smtClean="0"/>
              <a:t>22</a:t>
            </a:fld>
            <a:endParaRPr lang="zh-CN" altLang="en-US"/>
          </a:p>
        </p:txBody>
      </p:sp>
      <p:sp>
        <p:nvSpPr>
          <p:cNvPr id="7" name="文本框 6">
            <a:extLst>
              <a:ext uri="{FF2B5EF4-FFF2-40B4-BE49-F238E27FC236}">
                <a16:creationId xmlns:a16="http://schemas.microsoft.com/office/drawing/2014/main" id="{04C65A2C-1D19-4B45-92CD-7C7BC1E078D5}"/>
              </a:ext>
            </a:extLst>
          </p:cNvPr>
          <p:cNvSpPr txBox="1"/>
          <p:nvPr/>
        </p:nvSpPr>
        <p:spPr>
          <a:xfrm>
            <a:off x="362968" y="5934670"/>
            <a:ext cx="11829033" cy="70788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Validation results of using recommended mean QoS parameters values for different MOS partitions when the delay is 500ms</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F0E28DC8-D8B5-45E9-9BDD-FE86AAEEC454}"/>
              </a:ext>
            </a:extLst>
          </p:cNvPr>
          <p:cNvGraphicFramePr>
            <a:graphicFrameLocks noGrp="1"/>
          </p:cNvGraphicFramePr>
          <p:nvPr>
            <p:extLst>
              <p:ext uri="{D42A27DB-BD31-4B8C-83A1-F6EECF244321}">
                <p14:modId xmlns:p14="http://schemas.microsoft.com/office/powerpoint/2010/main" val="3928019967"/>
              </p:ext>
            </p:extLst>
          </p:nvPr>
        </p:nvGraphicFramePr>
        <p:xfrm>
          <a:off x="708338" y="854841"/>
          <a:ext cx="10821812" cy="4933100"/>
        </p:xfrm>
        <a:graphic>
          <a:graphicData uri="http://schemas.openxmlformats.org/drawingml/2006/table">
            <a:tbl>
              <a:tblPr firstRow="1" firstCol="1" bandRow="1">
                <a:tableStyleId>{5C22544A-7EE6-4342-B048-85BDC9FD1C3A}</a:tableStyleId>
              </a:tblPr>
              <a:tblGrid>
                <a:gridCol w="2705453">
                  <a:extLst>
                    <a:ext uri="{9D8B030D-6E8A-4147-A177-3AD203B41FA5}">
                      <a16:colId xmlns:a16="http://schemas.microsoft.com/office/drawing/2014/main" val="3435121175"/>
                    </a:ext>
                  </a:extLst>
                </a:gridCol>
                <a:gridCol w="2705453">
                  <a:extLst>
                    <a:ext uri="{9D8B030D-6E8A-4147-A177-3AD203B41FA5}">
                      <a16:colId xmlns:a16="http://schemas.microsoft.com/office/drawing/2014/main" val="3565961126"/>
                    </a:ext>
                  </a:extLst>
                </a:gridCol>
                <a:gridCol w="2705453">
                  <a:extLst>
                    <a:ext uri="{9D8B030D-6E8A-4147-A177-3AD203B41FA5}">
                      <a16:colId xmlns:a16="http://schemas.microsoft.com/office/drawing/2014/main" val="4106058740"/>
                    </a:ext>
                  </a:extLst>
                </a:gridCol>
                <a:gridCol w="2705453">
                  <a:extLst>
                    <a:ext uri="{9D8B030D-6E8A-4147-A177-3AD203B41FA5}">
                      <a16:colId xmlns:a16="http://schemas.microsoft.com/office/drawing/2014/main" val="4076496032"/>
                    </a:ext>
                  </a:extLst>
                </a:gridCol>
              </a:tblGrid>
              <a:tr h="523392">
                <a:tc rowSpan="2">
                  <a:txBody>
                    <a:bodyPr/>
                    <a:lstStyle/>
                    <a:p>
                      <a:pPr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video service</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gridSpan="3">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MOS interval</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03409893"/>
                  </a:ext>
                </a:extLst>
              </a:tr>
              <a:tr h="605060">
                <a:tc vMerge="1">
                  <a:txBody>
                    <a:bodyPr/>
                    <a:lstStyle/>
                    <a:p>
                      <a:endParaRPr lang="zh-CN" altLang="en-US"/>
                    </a:p>
                  </a:txBody>
                  <a:tcP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4 - 5</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3 - 4</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2 - 3</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94120515"/>
                  </a:ext>
                </a:extLst>
              </a:tr>
              <a:tr h="951162">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QQ</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wireless</a:t>
                      </a:r>
                      <a:endParaRPr lang="zh-CN"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0.891±0.012/</a:t>
                      </a:r>
                      <a:endParaRPr lang="zh-CN" sz="2400" dirty="0">
                        <a:effectLst/>
                        <a:latin typeface="Times New Roman" panose="02020603050405020304" pitchFamily="18" charset="0"/>
                        <a:cs typeface="Times New Roman" panose="02020603050405020304" pitchFamily="18" charset="0"/>
                      </a:endParaRPr>
                    </a:p>
                    <a:p>
                      <a:pPr algn="ctr" hangingPunct="0">
                        <a:spcAft>
                          <a:spcPts val="0"/>
                        </a:spcAft>
                      </a:pPr>
                      <a:r>
                        <a:rPr lang="en-US" sz="2400" dirty="0">
                          <a:effectLst/>
                          <a:latin typeface="Times New Roman" panose="02020603050405020304" pitchFamily="18" charset="0"/>
                          <a:cs typeface="Times New Roman" panose="02020603050405020304" pitchFamily="18" charset="0"/>
                        </a:rPr>
                        <a:t>0.875±0.007</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0.919±0.006/</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0.784±0.012</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0.933±0.014/</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0.741±0.017</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30782194"/>
                  </a:ext>
                </a:extLst>
              </a:tr>
              <a:tr h="951162">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QQ</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0.904±0.023/</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0.803±0.014</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0.951±0.007/</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0.732±0.014</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0.938±0.013/</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0.776±0.015</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44183986"/>
                  </a:ext>
                </a:extLst>
              </a:tr>
              <a:tr h="951162">
                <a:tc>
                  <a:txBody>
                    <a:bodyPr/>
                    <a:lstStyle/>
                    <a:p>
                      <a:pPr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Skype</a:t>
                      </a:r>
                      <a:endParaRPr lang="zh-CN" sz="2400">
                        <a:effectLst/>
                        <a:latin typeface="Times New Roman" panose="02020603050405020304" pitchFamily="18" charset="0"/>
                        <a:cs typeface="Times New Roman" panose="02020603050405020304" pitchFamily="18" charset="0"/>
                      </a:endParaRPr>
                    </a:p>
                    <a:p>
                      <a:pPr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wireless</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0.882±0.015/</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0.794±0.009</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0.908±0.006/</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0.747±0.013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0.926±0.011/</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0.813±0.023</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72794825"/>
                  </a:ext>
                </a:extLst>
              </a:tr>
              <a:tr h="951162">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Skype</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0.887±0.019/</a:t>
                      </a:r>
                      <a:endParaRPr lang="zh-CN" sz="240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a:effectLst/>
                          <a:latin typeface="Times New Roman" panose="02020603050405020304" pitchFamily="18" charset="0"/>
                          <a:cs typeface="Times New Roman" panose="02020603050405020304" pitchFamily="18" charset="0"/>
                        </a:rPr>
                        <a:t>0.811±0.007</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0.922±0.010/</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0.764±0.007</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0.941±0.004/</a:t>
                      </a:r>
                      <a:endParaRPr lang="zh-CN" sz="2400" dirty="0">
                        <a:effectLst/>
                        <a:latin typeface="Times New Roman" panose="02020603050405020304" pitchFamily="18" charset="0"/>
                        <a:cs typeface="Times New Roman" panose="02020603050405020304" pitchFamily="18" charset="0"/>
                      </a:endParaRPr>
                    </a:p>
                    <a:p>
                      <a:pPr marL="354330" indent="-354330" algn="ctr" hangingPunct="0">
                        <a:spcAft>
                          <a:spcPts val="0"/>
                        </a:spcAft>
                        <a:tabLst>
                          <a:tab pos="506730" algn="l"/>
                        </a:tabLst>
                      </a:pPr>
                      <a:r>
                        <a:rPr lang="en-US" sz="2400" dirty="0">
                          <a:effectLst/>
                          <a:latin typeface="Times New Roman" panose="02020603050405020304" pitchFamily="18" charset="0"/>
                          <a:cs typeface="Times New Roman" panose="02020603050405020304" pitchFamily="18" charset="0"/>
                        </a:rPr>
                        <a:t>0.782±0.016</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14588129"/>
                  </a:ext>
                </a:extLst>
              </a:tr>
            </a:tbl>
          </a:graphicData>
        </a:graphic>
      </p:graphicFrame>
    </p:spTree>
    <p:extLst>
      <p:ext uri="{BB962C8B-B14F-4D97-AF65-F5344CB8AC3E}">
        <p14:creationId xmlns:p14="http://schemas.microsoft.com/office/powerpoint/2010/main" val="70301649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8" name="文本框 17"/>
          <p:cNvSpPr txBox="1"/>
          <p:nvPr/>
        </p:nvSpPr>
        <p:spPr>
          <a:xfrm>
            <a:off x="810055" y="61781"/>
            <a:ext cx="6267820"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Across different applications</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927C6A85-7839-40E9-A892-80407485B116}" type="slidenum">
              <a:rPr lang="zh-CN" altLang="en-US" smtClean="0"/>
              <a:t>23</a:t>
            </a:fld>
            <a:endParaRPr lang="zh-CN" altLang="en-US"/>
          </a:p>
        </p:txBody>
      </p:sp>
      <p:sp>
        <p:nvSpPr>
          <p:cNvPr id="7" name="文本框 6">
            <a:extLst>
              <a:ext uri="{FF2B5EF4-FFF2-40B4-BE49-F238E27FC236}">
                <a16:creationId xmlns:a16="http://schemas.microsoft.com/office/drawing/2014/main" id="{04C65A2C-1D19-4B45-92CD-7C7BC1E078D5}"/>
              </a:ext>
            </a:extLst>
          </p:cNvPr>
          <p:cNvSpPr txBox="1"/>
          <p:nvPr/>
        </p:nvSpPr>
        <p:spPr>
          <a:xfrm>
            <a:off x="625981" y="5745873"/>
            <a:ext cx="11176830"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The probability of reaching target MOS interval (3-4) with models across applications, QQ vs. Skype</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A89F179A-F9C0-475D-B53F-4DB2373B8ED9}"/>
              </a:ext>
            </a:extLst>
          </p:cNvPr>
          <p:cNvGraphicFramePr>
            <a:graphicFrameLocks noGrp="1"/>
          </p:cNvGraphicFramePr>
          <p:nvPr>
            <p:extLst>
              <p:ext uri="{D42A27DB-BD31-4B8C-83A1-F6EECF244321}">
                <p14:modId xmlns:p14="http://schemas.microsoft.com/office/powerpoint/2010/main" val="1920985798"/>
              </p:ext>
            </p:extLst>
          </p:nvPr>
        </p:nvGraphicFramePr>
        <p:xfrm>
          <a:off x="708339" y="1053736"/>
          <a:ext cx="10917604" cy="4481768"/>
        </p:xfrm>
        <a:graphic>
          <a:graphicData uri="http://schemas.openxmlformats.org/drawingml/2006/table">
            <a:tbl>
              <a:tblPr firstRow="1" firstCol="1" bandRow="1">
                <a:tableStyleId>{5C22544A-7EE6-4342-B048-85BDC9FD1C3A}</a:tableStyleId>
              </a:tblPr>
              <a:tblGrid>
                <a:gridCol w="4501985">
                  <a:extLst>
                    <a:ext uri="{9D8B030D-6E8A-4147-A177-3AD203B41FA5}">
                      <a16:colId xmlns:a16="http://schemas.microsoft.com/office/drawing/2014/main" val="2826439443"/>
                    </a:ext>
                  </a:extLst>
                </a:gridCol>
                <a:gridCol w="6415619">
                  <a:extLst>
                    <a:ext uri="{9D8B030D-6E8A-4147-A177-3AD203B41FA5}">
                      <a16:colId xmlns:a16="http://schemas.microsoft.com/office/drawing/2014/main" val="165296505"/>
                    </a:ext>
                  </a:extLst>
                </a:gridCol>
              </a:tblGrid>
              <a:tr h="1118965">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Model\Test</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Skype wireless/wired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29928059"/>
                  </a:ext>
                </a:extLst>
              </a:tr>
              <a:tr h="1121592">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QQ wireless/wired</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207010"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0.922±0.003/0.905±0.017</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23286189"/>
                  </a:ext>
                </a:extLst>
              </a:tr>
              <a:tr h="1119619">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 </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QQ wireless/wired</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562363632"/>
                  </a:ext>
                </a:extLst>
              </a:tr>
              <a:tr h="1121592">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Skype wireless/wired</a:t>
                      </a:r>
                      <a:endParaRPr lang="zh-CN" sz="24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124460"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0.917±0.006/0.901±0.012</a:t>
                      </a:r>
                      <a:endParaRPr lang="zh-CN"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17575566"/>
                  </a:ext>
                </a:extLst>
              </a:tr>
            </a:tbl>
          </a:graphicData>
        </a:graphic>
      </p:graphicFrame>
    </p:spTree>
    <p:extLst>
      <p:ext uri="{BB962C8B-B14F-4D97-AF65-F5344CB8AC3E}">
        <p14:creationId xmlns:p14="http://schemas.microsoft.com/office/powerpoint/2010/main" val="200706984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4" name="组合 23"/>
          <p:cNvGrpSpPr/>
          <p:nvPr/>
        </p:nvGrpSpPr>
        <p:grpSpPr>
          <a:xfrm>
            <a:off x="4005819" y="1483494"/>
            <a:ext cx="3914862" cy="2309161"/>
            <a:chOff x="4561873" y="1892587"/>
            <a:chExt cx="3067664" cy="1758182"/>
          </a:xfrm>
        </p:grpSpPr>
        <p:grpSp>
          <p:nvGrpSpPr>
            <p:cNvPr id="25" name="组合 24"/>
            <p:cNvGrpSpPr/>
            <p:nvPr/>
          </p:nvGrpSpPr>
          <p:grpSpPr>
            <a:xfrm>
              <a:off x="5703198" y="1892587"/>
              <a:ext cx="785605" cy="634845"/>
              <a:chOff x="1689100" y="1962149"/>
              <a:chExt cx="2117728" cy="1711327"/>
            </a:xfrm>
            <a:solidFill>
              <a:srgbClr val="002060"/>
            </a:solidFill>
            <a:scene3d>
              <a:camera prst="orthographicFront"/>
              <a:lightRig rig="flat" dir="t"/>
            </a:scene3d>
          </p:grpSpPr>
          <p:sp>
            <p:nvSpPr>
              <p:cNvPr id="27" name="Freeform 6"/>
              <p:cNvSpPr>
                <a:spLocks/>
              </p:cNvSpPr>
              <p:nvPr/>
            </p:nvSpPr>
            <p:spPr bwMode="auto">
              <a:xfrm>
                <a:off x="2016126" y="2319338"/>
                <a:ext cx="1462088" cy="1354138"/>
              </a:xfrm>
              <a:custGeom>
                <a:avLst/>
                <a:gdLst>
                  <a:gd name="T0" fmla="*/ 158 w 537"/>
                  <a:gd name="T1" fmla="*/ 499 h 499"/>
                  <a:gd name="T2" fmla="*/ 1 w 537"/>
                  <a:gd name="T3" fmla="*/ 499 h 499"/>
                  <a:gd name="T4" fmla="*/ 0 w 537"/>
                  <a:gd name="T5" fmla="*/ 483 h 499"/>
                  <a:gd name="T6" fmla="*/ 0 w 537"/>
                  <a:gd name="T7" fmla="*/ 242 h 499"/>
                  <a:gd name="T8" fmla="*/ 7 w 537"/>
                  <a:gd name="T9" fmla="*/ 225 h 499"/>
                  <a:gd name="T10" fmla="*/ 265 w 537"/>
                  <a:gd name="T11" fmla="*/ 3 h 499"/>
                  <a:gd name="T12" fmla="*/ 270 w 537"/>
                  <a:gd name="T13" fmla="*/ 0 h 499"/>
                  <a:gd name="T14" fmla="*/ 332 w 537"/>
                  <a:gd name="T15" fmla="*/ 56 h 499"/>
                  <a:gd name="T16" fmla="*/ 526 w 537"/>
                  <a:gd name="T17" fmla="*/ 228 h 499"/>
                  <a:gd name="T18" fmla="*/ 537 w 537"/>
                  <a:gd name="T19" fmla="*/ 254 h 499"/>
                  <a:gd name="T20" fmla="*/ 537 w 537"/>
                  <a:gd name="T21" fmla="*/ 475 h 499"/>
                  <a:gd name="T22" fmla="*/ 537 w 537"/>
                  <a:gd name="T23" fmla="*/ 498 h 499"/>
                  <a:gd name="T24" fmla="*/ 381 w 537"/>
                  <a:gd name="T25" fmla="*/ 498 h 499"/>
                  <a:gd name="T26" fmla="*/ 380 w 537"/>
                  <a:gd name="T27" fmla="*/ 483 h 499"/>
                  <a:gd name="T28" fmla="*/ 380 w 537"/>
                  <a:gd name="T29" fmla="*/ 375 h 499"/>
                  <a:gd name="T30" fmla="*/ 274 w 537"/>
                  <a:gd name="T31" fmla="*/ 268 h 499"/>
                  <a:gd name="T32" fmla="*/ 159 w 537"/>
                  <a:gd name="T33" fmla="*/ 363 h 499"/>
                  <a:gd name="T34" fmla="*/ 158 w 537"/>
                  <a:gd name="T35" fmla="*/ 456 h 499"/>
                  <a:gd name="T36" fmla="*/ 158 w 537"/>
                  <a:gd name="T3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499">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p:cNvSpPr>
              <p:nvPr/>
            </p:nvSpPr>
            <p:spPr bwMode="auto">
              <a:xfrm>
                <a:off x="1689100" y="1962149"/>
                <a:ext cx="2117728" cy="1057274"/>
              </a:xfrm>
              <a:custGeom>
                <a:avLst/>
                <a:gdLst>
                  <a:gd name="T0" fmla="*/ 389 w 778"/>
                  <a:gd name="T1" fmla="*/ 0 h 390"/>
                  <a:gd name="T2" fmla="*/ 541 w 778"/>
                  <a:gd name="T3" fmla="*/ 133 h 390"/>
                  <a:gd name="T4" fmla="*/ 553 w 778"/>
                  <a:gd name="T5" fmla="*/ 111 h 390"/>
                  <a:gd name="T6" fmla="*/ 577 w 778"/>
                  <a:gd name="T7" fmla="*/ 104 h 390"/>
                  <a:gd name="T8" fmla="*/ 640 w 778"/>
                  <a:gd name="T9" fmla="*/ 107 h 390"/>
                  <a:gd name="T10" fmla="*/ 657 w 778"/>
                  <a:gd name="T11" fmla="*/ 130 h 390"/>
                  <a:gd name="T12" fmla="*/ 658 w 778"/>
                  <a:gd name="T13" fmla="*/ 221 h 390"/>
                  <a:gd name="T14" fmla="*/ 667 w 778"/>
                  <a:gd name="T15" fmla="*/ 243 h 390"/>
                  <a:gd name="T16" fmla="*/ 756 w 778"/>
                  <a:gd name="T17" fmla="*/ 321 h 390"/>
                  <a:gd name="T18" fmla="*/ 764 w 778"/>
                  <a:gd name="T19" fmla="*/ 373 h 390"/>
                  <a:gd name="T20" fmla="*/ 710 w 778"/>
                  <a:gd name="T21" fmla="*/ 374 h 390"/>
                  <a:gd name="T22" fmla="*/ 402 w 778"/>
                  <a:gd name="T23" fmla="*/ 104 h 390"/>
                  <a:gd name="T24" fmla="*/ 376 w 778"/>
                  <a:gd name="T25" fmla="*/ 104 h 390"/>
                  <a:gd name="T26" fmla="*/ 67 w 778"/>
                  <a:gd name="T27" fmla="*/ 374 h 390"/>
                  <a:gd name="T28" fmla="*/ 15 w 778"/>
                  <a:gd name="T29" fmla="*/ 375 h 390"/>
                  <a:gd name="T30" fmla="*/ 21 w 778"/>
                  <a:gd name="T31" fmla="*/ 322 h 390"/>
                  <a:gd name="T32" fmla="*/ 289 w 778"/>
                  <a:gd name="T33" fmla="*/ 87 h 390"/>
                  <a:gd name="T34" fmla="*/ 389 w 778"/>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390">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 name="文本框 25"/>
            <p:cNvSpPr txBox="1"/>
            <p:nvPr/>
          </p:nvSpPr>
          <p:spPr>
            <a:xfrm>
              <a:off x="4561873" y="3111789"/>
              <a:ext cx="3067664" cy="538980"/>
            </a:xfrm>
            <a:prstGeom prst="rect">
              <a:avLst/>
            </a:prstGeom>
            <a:noFill/>
          </p:spPr>
          <p:txBody>
            <a:bodyPr wrap="square" rtlCol="0">
              <a:spAutoFit/>
            </a:bodyPr>
            <a:lstStyle/>
            <a:p>
              <a:pPr algn="ctr"/>
              <a:r>
                <a:rPr lang="en-US" altLang="zh-CN" sz="4000">
                  <a:solidFill>
                    <a:schemeClr val="bg1">
                      <a:lumMod val="85000"/>
                    </a:schemeClr>
                  </a:solidFill>
                  <a:latin typeface="Century Gothic" panose="020B0502020202020204" pitchFamily="34" charset="0"/>
                </a:rPr>
                <a:t>Summary</a:t>
              </a:r>
              <a:endParaRPr lang="zh-CN" altLang="en-US" sz="4000" dirty="0">
                <a:solidFill>
                  <a:schemeClr val="bg1">
                    <a:lumMod val="85000"/>
                  </a:schemeClr>
                </a:solidFill>
                <a:latin typeface="Century Gothic" panose="020B0502020202020204" pitchFamily="34" charset="0"/>
              </a:endParaRPr>
            </a:p>
          </p:txBody>
        </p:sp>
      </p:grpSp>
      <p:sp>
        <p:nvSpPr>
          <p:cNvPr id="29" name="矩形 28"/>
          <p:cNvSpPr/>
          <p:nvPr/>
        </p:nvSpPr>
        <p:spPr>
          <a:xfrm>
            <a:off x="4005819" y="1998618"/>
            <a:ext cx="3985508" cy="9144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4400"/>
              <a:t>Part 4</a:t>
            </a:r>
            <a:endParaRPr lang="zh-CN" altLang="en-US" sz="4400"/>
          </a:p>
        </p:txBody>
      </p:sp>
      <p:sp>
        <p:nvSpPr>
          <p:cNvPr id="3" name="灯片编号占位符 2"/>
          <p:cNvSpPr>
            <a:spLocks noGrp="1"/>
          </p:cNvSpPr>
          <p:nvPr>
            <p:ph type="sldNum" sz="quarter" idx="12"/>
          </p:nvPr>
        </p:nvSpPr>
        <p:spPr/>
        <p:txBody>
          <a:bodyPr/>
          <a:lstStyle/>
          <a:p>
            <a:fld id="{927C6A85-7839-40E9-A892-80407485B116}" type="slidenum">
              <a:rPr lang="zh-CN" altLang="en-US" smtClean="0"/>
              <a:t>24</a:t>
            </a:fld>
            <a:endParaRPr lang="zh-CN" altLang="en-US"/>
          </a:p>
        </p:txBody>
      </p:sp>
    </p:spTree>
    <p:extLst>
      <p:ext uri="{BB962C8B-B14F-4D97-AF65-F5344CB8AC3E}">
        <p14:creationId xmlns:p14="http://schemas.microsoft.com/office/powerpoint/2010/main" val="428009710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2955" y="1183600"/>
            <a:ext cx="11075443" cy="5355312"/>
          </a:xfrm>
          <a:prstGeom prst="rect">
            <a:avLst/>
          </a:prstGeom>
          <a:noFill/>
        </p:spPr>
        <p:txBody>
          <a:bodyPr wrap="square" rtlCol="0">
            <a:spAutoFit/>
          </a:bodyPr>
          <a:lstStyle/>
          <a:p>
            <a:pPr algn="just">
              <a:lnSpc>
                <a:spcPct val="150000"/>
              </a:lnSpc>
            </a:pPr>
            <a:r>
              <a:rPr lang="en-US" altLang="zh-CN" sz="3600" dirty="0">
                <a:latin typeface="Times New Roman" panose="02020603050405020304" pitchFamily="18" charset="0"/>
                <a:cs typeface="Times New Roman" panose="02020603050405020304" pitchFamily="18" charset="0"/>
              </a:rPr>
              <a:t>A </a:t>
            </a:r>
            <a:r>
              <a:rPr lang="en-US" altLang="zh-CN" sz="3600" dirty="0" err="1">
                <a:latin typeface="Times New Roman" panose="02020603050405020304" pitchFamily="18" charset="0"/>
                <a:cs typeface="Times New Roman" panose="02020603050405020304" pitchFamily="18" charset="0"/>
              </a:rPr>
              <a:t>QoE</a:t>
            </a:r>
            <a:r>
              <a:rPr lang="en-US" altLang="zh-CN" sz="3600" dirty="0">
                <a:latin typeface="Times New Roman" panose="02020603050405020304" pitchFamily="18" charset="0"/>
                <a:cs typeface="Times New Roman" panose="02020603050405020304" pitchFamily="18" charset="0"/>
              </a:rPr>
              <a:t>-QoS parameter correlation statistical model of various conversational video services</a:t>
            </a:r>
          </a:p>
          <a:p>
            <a:pPr algn="just">
              <a:lnSpc>
                <a:spcPct val="150000"/>
              </a:lnSpc>
            </a:pPr>
            <a:r>
              <a:rPr lang="en-US" altLang="zh-CN" sz="3600" dirty="0">
                <a:latin typeface="Times New Roman" panose="02020603050405020304" pitchFamily="18" charset="0"/>
                <a:cs typeface="Times New Roman" panose="02020603050405020304" pitchFamily="18" charset="0"/>
              </a:rPr>
              <a:t>The recommended parameter values such as </a:t>
            </a:r>
            <a:r>
              <a:rPr lang="en-US" altLang="zh-CN" sz="3600" i="1" dirty="0">
                <a:latin typeface="Times New Roman" panose="02020603050405020304" pitchFamily="18" charset="0"/>
                <a:cs typeface="Times New Roman" panose="02020603050405020304" pitchFamily="18" charset="0"/>
              </a:rPr>
              <a:t>R</a:t>
            </a:r>
            <a:r>
              <a:rPr lang="en-US" altLang="zh-CN" sz="3600" dirty="0">
                <a:latin typeface="Times New Roman" panose="02020603050405020304" pitchFamily="18" charset="0"/>
                <a:cs typeface="Times New Roman" panose="02020603050405020304" pitchFamily="18" charset="0"/>
              </a:rPr>
              <a:t> and </a:t>
            </a:r>
            <a:r>
              <a:rPr lang="en-US" altLang="zh-CN" sz="3600" i="1" dirty="0">
                <a:latin typeface="Times New Roman" panose="02020603050405020304" pitchFamily="18" charset="0"/>
                <a:cs typeface="Times New Roman" panose="02020603050405020304" pitchFamily="18" charset="0"/>
              </a:rPr>
              <a:t>P</a:t>
            </a:r>
            <a:r>
              <a:rPr lang="en-US" altLang="zh-CN" sz="3600" dirty="0">
                <a:latin typeface="Times New Roman" panose="02020603050405020304" pitchFamily="18" charset="0"/>
                <a:cs typeface="Times New Roman" panose="02020603050405020304" pitchFamily="18" charset="0"/>
              </a:rPr>
              <a:t> are given</a:t>
            </a:r>
          </a:p>
          <a:p>
            <a:pPr algn="just">
              <a:lnSpc>
                <a:spcPct val="150000"/>
              </a:lnSpc>
            </a:pPr>
            <a:r>
              <a:rPr lang="en-US" altLang="zh-CN" sz="3600" dirty="0">
                <a:latin typeface="Times New Roman" panose="02020603050405020304" pitchFamily="18" charset="0"/>
                <a:cs typeface="Times New Roman" panose="02020603050405020304" pitchFamily="18" charset="0"/>
              </a:rPr>
              <a:t>Several validations are made to confirm the </a:t>
            </a:r>
            <a:r>
              <a:rPr lang="en-US" altLang="zh-CN" sz="3600" dirty="0" err="1">
                <a:latin typeface="Times New Roman" panose="02020603050405020304" pitchFamily="18" charset="0"/>
                <a:cs typeface="Times New Roman" panose="02020603050405020304" pitchFamily="18" charset="0"/>
              </a:rPr>
              <a:t>QoE</a:t>
            </a:r>
            <a:r>
              <a:rPr lang="en-US" altLang="zh-CN" sz="3600" dirty="0">
                <a:latin typeface="Times New Roman" panose="02020603050405020304" pitchFamily="18" charset="0"/>
                <a:cs typeface="Times New Roman" panose="02020603050405020304" pitchFamily="18" charset="0"/>
              </a:rPr>
              <a:t>-QoS parameter correlation statistical model </a:t>
            </a:r>
          </a:p>
          <a:p>
            <a:pPr algn="just"/>
            <a:endParaRPr lang="zh-CN" altLang="en-US" dirty="0"/>
          </a:p>
        </p:txBody>
      </p:sp>
      <p:sp>
        <p:nvSpPr>
          <p:cNvPr id="9" name="椭圆 8"/>
          <p:cNvSpPr/>
          <p:nvPr/>
        </p:nvSpPr>
        <p:spPr>
          <a:xfrm>
            <a:off x="575607" y="3229698"/>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椭圆 9"/>
          <p:cNvSpPr/>
          <p:nvPr/>
        </p:nvSpPr>
        <p:spPr>
          <a:xfrm>
            <a:off x="595968" y="4877448"/>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椭圆 10"/>
          <p:cNvSpPr/>
          <p:nvPr/>
        </p:nvSpPr>
        <p:spPr>
          <a:xfrm>
            <a:off x="576448" y="1581948"/>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3" name="文本框 12"/>
          <p:cNvSpPr txBox="1"/>
          <p:nvPr/>
        </p:nvSpPr>
        <p:spPr>
          <a:xfrm>
            <a:off x="810054" y="61781"/>
            <a:ext cx="9903253" cy="646331"/>
          </a:xfrm>
          <a:prstGeom prst="rect">
            <a:avLst/>
          </a:prstGeom>
          <a:noFill/>
        </p:spPr>
        <p:txBody>
          <a:bodyPr wrap="square" rtlCol="0">
            <a:spAutoFit/>
          </a:bodyPr>
          <a:lstStyle/>
          <a:p>
            <a:r>
              <a:rPr lang="en-US" altLang="zh-CN" sz="3600" i="1">
                <a:solidFill>
                  <a:srgbClr val="FF0000"/>
                </a:solidFill>
                <a:latin typeface="Times New Roman" panose="02020603050405020304" pitchFamily="18" charset="0"/>
                <a:cs typeface="Times New Roman" panose="02020603050405020304" pitchFamily="18" charset="0"/>
              </a:rPr>
              <a:t>Summary</a:t>
            </a:r>
            <a:endParaRPr lang="zh-CN" altLang="en-US" sz="3600" i="1">
              <a:solidFill>
                <a:srgbClr val="FF0000"/>
              </a:solidFill>
              <a:latin typeface="Times New Roman" panose="02020603050405020304" pitchFamily="18" charset="0"/>
              <a:cs typeface="Times New Roman" panose="02020603050405020304" pitchFamily="18" charset="0"/>
            </a:endParaRPr>
          </a:p>
        </p:txBody>
      </p:sp>
      <p:sp>
        <p:nvSpPr>
          <p:cNvPr id="14" name="灯片编号占位符 13"/>
          <p:cNvSpPr>
            <a:spLocks noGrp="1"/>
          </p:cNvSpPr>
          <p:nvPr>
            <p:ph type="sldNum" sz="quarter" idx="12"/>
          </p:nvPr>
        </p:nvSpPr>
        <p:spPr/>
        <p:txBody>
          <a:bodyPr/>
          <a:lstStyle/>
          <a:p>
            <a:fld id="{927C6A85-7839-40E9-A892-80407485B116}" type="slidenum">
              <a:rPr lang="zh-CN" altLang="en-US" smtClean="0"/>
              <a:t>25</a:t>
            </a:fld>
            <a:endParaRPr lang="zh-CN" altLang="en-US"/>
          </a:p>
        </p:txBody>
      </p:sp>
    </p:spTree>
    <p:extLst>
      <p:ext uri="{BB962C8B-B14F-4D97-AF65-F5344CB8AC3E}">
        <p14:creationId xmlns:p14="http://schemas.microsoft.com/office/powerpoint/2010/main" val="1251381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0" y="4686518"/>
            <a:ext cx="12192000" cy="2171482"/>
          </a:xfrm>
          <a:custGeom>
            <a:avLst/>
            <a:gdLst>
              <a:gd name="connsiteX0" fmla="*/ 3257550 w 12192000"/>
              <a:gd name="connsiteY0" fmla="*/ 188 h 2171482"/>
              <a:gd name="connsiteX1" fmla="*/ 9105900 w 12192000"/>
              <a:gd name="connsiteY1" fmla="*/ 952688 h 2171482"/>
              <a:gd name="connsiteX2" fmla="*/ 11973446 w 12192000"/>
              <a:gd name="connsiteY2" fmla="*/ 221570 h 2171482"/>
              <a:gd name="connsiteX3" fmla="*/ 12192000 w 12192000"/>
              <a:gd name="connsiteY3" fmla="*/ 133408 h 2171482"/>
              <a:gd name="connsiteX4" fmla="*/ 12192000 w 12192000"/>
              <a:gd name="connsiteY4" fmla="*/ 2171482 h 2171482"/>
              <a:gd name="connsiteX5" fmla="*/ 0 w 12192000"/>
              <a:gd name="connsiteY5" fmla="*/ 2171482 h 2171482"/>
              <a:gd name="connsiteX6" fmla="*/ 0 w 12192000"/>
              <a:gd name="connsiteY6" fmla="*/ 601217 h 2171482"/>
              <a:gd name="connsiteX7" fmla="*/ 328334 w 12192000"/>
              <a:gd name="connsiteY7" fmla="*/ 493879 h 2171482"/>
              <a:gd name="connsiteX8" fmla="*/ 3257550 w 12192000"/>
              <a:gd name="connsiteY8" fmla="*/ 188 h 21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171482">
                <a:moveTo>
                  <a:pt x="3257550" y="188"/>
                </a:moveTo>
                <a:cubicBezTo>
                  <a:pt x="4984752" y="-15687"/>
                  <a:pt x="7464425" y="984438"/>
                  <a:pt x="9105900" y="952688"/>
                </a:cubicBezTo>
                <a:cubicBezTo>
                  <a:pt x="10131822" y="932845"/>
                  <a:pt x="11171386" y="543411"/>
                  <a:pt x="11973446" y="221570"/>
                </a:cubicBezTo>
                <a:lnTo>
                  <a:pt x="12192000" y="133408"/>
                </a:lnTo>
                <a:lnTo>
                  <a:pt x="12192000" y="2171482"/>
                </a:lnTo>
                <a:lnTo>
                  <a:pt x="0" y="2171482"/>
                </a:lnTo>
                <a:lnTo>
                  <a:pt x="0" y="601217"/>
                </a:lnTo>
                <a:lnTo>
                  <a:pt x="328334" y="493879"/>
                </a:lnTo>
                <a:cubicBezTo>
                  <a:pt x="1228775" y="215369"/>
                  <a:pt x="2178050" y="10110"/>
                  <a:pt x="3257550" y="18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847821" y="2562860"/>
            <a:ext cx="4496358" cy="2123658"/>
            <a:chOff x="4515743" y="1965013"/>
            <a:chExt cx="3160515" cy="2123658"/>
          </a:xfrm>
        </p:grpSpPr>
        <p:sp>
          <p:nvSpPr>
            <p:cNvPr id="21" name="文本框 20"/>
            <p:cNvSpPr txBox="1"/>
            <p:nvPr/>
          </p:nvSpPr>
          <p:spPr>
            <a:xfrm>
              <a:off x="4515743" y="1965013"/>
              <a:ext cx="3160515" cy="2123658"/>
            </a:xfrm>
            <a:prstGeom prst="rect">
              <a:avLst/>
            </a:prstGeom>
            <a:noFill/>
          </p:spPr>
          <p:txBody>
            <a:bodyPr wrap="square" rtlCol="0">
              <a:spAutoFit/>
            </a:bodyPr>
            <a:lstStyle/>
            <a:p>
              <a:pPr algn="ctr"/>
              <a:r>
                <a:rPr lang="en-US" altLang="zh-CN" sz="6600">
                  <a:solidFill>
                    <a:srgbClr val="002060"/>
                  </a:solidFill>
                  <a:latin typeface="方正粗宋简体" panose="03000509000000000000" pitchFamily="65" charset="-122"/>
                  <a:ea typeface="方正粗宋简体" panose="03000509000000000000" pitchFamily="65" charset="-122"/>
                </a:rPr>
                <a:t>Thank You</a:t>
              </a:r>
              <a:endParaRPr lang="zh-CN" altLang="en-US" sz="6600" dirty="0">
                <a:solidFill>
                  <a:srgbClr val="002060"/>
                </a:solidFill>
                <a:latin typeface="方正粗宋简体" panose="03000509000000000000" pitchFamily="65" charset="-122"/>
                <a:ea typeface="方正粗宋简体" panose="03000509000000000000" pitchFamily="65" charset="-122"/>
              </a:endParaRPr>
            </a:p>
          </p:txBody>
        </p:sp>
        <p:cxnSp>
          <p:nvCxnSpPr>
            <p:cNvPr id="25" name="直接连接符 24"/>
            <p:cNvCxnSpPr/>
            <p:nvPr/>
          </p:nvCxnSpPr>
          <p:spPr>
            <a:xfrm>
              <a:off x="4831523" y="3101417"/>
              <a:ext cx="252895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335428" cy="2335428"/>
          </a:xfrm>
          <a:prstGeom prst="rect">
            <a:avLst/>
          </a:prstGeom>
        </p:spPr>
      </p:pic>
      <p:sp>
        <p:nvSpPr>
          <p:cNvPr id="2" name="灯片编号占位符 1"/>
          <p:cNvSpPr>
            <a:spLocks noGrp="1"/>
          </p:cNvSpPr>
          <p:nvPr>
            <p:ph type="sldNum" sz="quarter" idx="12"/>
          </p:nvPr>
        </p:nvSpPr>
        <p:spPr/>
        <p:txBody>
          <a:bodyPr/>
          <a:lstStyle/>
          <a:p>
            <a:fld id="{927C6A85-7839-40E9-A892-80407485B116}" type="slidenum">
              <a:rPr lang="zh-CN" altLang="en-US" smtClean="0"/>
              <a:t>26</a:t>
            </a:fld>
            <a:endParaRPr lang="zh-CN" altLang="en-US"/>
          </a:p>
        </p:txBody>
      </p:sp>
    </p:spTree>
    <p:extLst>
      <p:ext uri="{BB962C8B-B14F-4D97-AF65-F5344CB8AC3E}">
        <p14:creationId xmlns:p14="http://schemas.microsoft.com/office/powerpoint/2010/main" val="114840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组合 1"/>
          <p:cNvGrpSpPr/>
          <p:nvPr/>
        </p:nvGrpSpPr>
        <p:grpSpPr>
          <a:xfrm>
            <a:off x="4005819" y="1483493"/>
            <a:ext cx="3914862" cy="2924714"/>
            <a:chOff x="4561873" y="1892587"/>
            <a:chExt cx="3067664" cy="2226861"/>
          </a:xfrm>
        </p:grpSpPr>
        <p:grpSp>
          <p:nvGrpSpPr>
            <p:cNvPr id="3" name="组合 2"/>
            <p:cNvGrpSpPr/>
            <p:nvPr/>
          </p:nvGrpSpPr>
          <p:grpSpPr>
            <a:xfrm>
              <a:off x="5703198" y="1892587"/>
              <a:ext cx="785605" cy="634845"/>
              <a:chOff x="1689100" y="1962149"/>
              <a:chExt cx="2117728" cy="1711327"/>
            </a:xfrm>
            <a:solidFill>
              <a:srgbClr val="002060"/>
            </a:solidFill>
            <a:scene3d>
              <a:camera prst="orthographicFront"/>
              <a:lightRig rig="flat" dir="t"/>
            </a:scene3d>
          </p:grpSpPr>
          <p:sp>
            <p:nvSpPr>
              <p:cNvPr id="4" name="Freeform 6"/>
              <p:cNvSpPr>
                <a:spLocks/>
              </p:cNvSpPr>
              <p:nvPr/>
            </p:nvSpPr>
            <p:spPr bwMode="auto">
              <a:xfrm>
                <a:off x="2016126" y="2319338"/>
                <a:ext cx="1462088" cy="1354138"/>
              </a:xfrm>
              <a:custGeom>
                <a:avLst/>
                <a:gdLst>
                  <a:gd name="T0" fmla="*/ 158 w 537"/>
                  <a:gd name="T1" fmla="*/ 499 h 499"/>
                  <a:gd name="T2" fmla="*/ 1 w 537"/>
                  <a:gd name="T3" fmla="*/ 499 h 499"/>
                  <a:gd name="T4" fmla="*/ 0 w 537"/>
                  <a:gd name="T5" fmla="*/ 483 h 499"/>
                  <a:gd name="T6" fmla="*/ 0 w 537"/>
                  <a:gd name="T7" fmla="*/ 242 h 499"/>
                  <a:gd name="T8" fmla="*/ 7 w 537"/>
                  <a:gd name="T9" fmla="*/ 225 h 499"/>
                  <a:gd name="T10" fmla="*/ 265 w 537"/>
                  <a:gd name="T11" fmla="*/ 3 h 499"/>
                  <a:gd name="T12" fmla="*/ 270 w 537"/>
                  <a:gd name="T13" fmla="*/ 0 h 499"/>
                  <a:gd name="T14" fmla="*/ 332 w 537"/>
                  <a:gd name="T15" fmla="*/ 56 h 499"/>
                  <a:gd name="T16" fmla="*/ 526 w 537"/>
                  <a:gd name="T17" fmla="*/ 228 h 499"/>
                  <a:gd name="T18" fmla="*/ 537 w 537"/>
                  <a:gd name="T19" fmla="*/ 254 h 499"/>
                  <a:gd name="T20" fmla="*/ 537 w 537"/>
                  <a:gd name="T21" fmla="*/ 475 h 499"/>
                  <a:gd name="T22" fmla="*/ 537 w 537"/>
                  <a:gd name="T23" fmla="*/ 498 h 499"/>
                  <a:gd name="T24" fmla="*/ 381 w 537"/>
                  <a:gd name="T25" fmla="*/ 498 h 499"/>
                  <a:gd name="T26" fmla="*/ 380 w 537"/>
                  <a:gd name="T27" fmla="*/ 483 h 499"/>
                  <a:gd name="T28" fmla="*/ 380 w 537"/>
                  <a:gd name="T29" fmla="*/ 375 h 499"/>
                  <a:gd name="T30" fmla="*/ 274 w 537"/>
                  <a:gd name="T31" fmla="*/ 268 h 499"/>
                  <a:gd name="T32" fmla="*/ 159 w 537"/>
                  <a:gd name="T33" fmla="*/ 363 h 499"/>
                  <a:gd name="T34" fmla="*/ 158 w 537"/>
                  <a:gd name="T35" fmla="*/ 456 h 499"/>
                  <a:gd name="T36" fmla="*/ 158 w 537"/>
                  <a:gd name="T3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499">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p:cNvSpPr>
              <p:nvPr/>
            </p:nvSpPr>
            <p:spPr bwMode="auto">
              <a:xfrm>
                <a:off x="1689100" y="1962149"/>
                <a:ext cx="2117728" cy="1057274"/>
              </a:xfrm>
              <a:custGeom>
                <a:avLst/>
                <a:gdLst>
                  <a:gd name="T0" fmla="*/ 389 w 778"/>
                  <a:gd name="T1" fmla="*/ 0 h 390"/>
                  <a:gd name="T2" fmla="*/ 541 w 778"/>
                  <a:gd name="T3" fmla="*/ 133 h 390"/>
                  <a:gd name="T4" fmla="*/ 553 w 778"/>
                  <a:gd name="T5" fmla="*/ 111 h 390"/>
                  <a:gd name="T6" fmla="*/ 577 w 778"/>
                  <a:gd name="T7" fmla="*/ 104 h 390"/>
                  <a:gd name="T8" fmla="*/ 640 w 778"/>
                  <a:gd name="T9" fmla="*/ 107 h 390"/>
                  <a:gd name="T10" fmla="*/ 657 w 778"/>
                  <a:gd name="T11" fmla="*/ 130 h 390"/>
                  <a:gd name="T12" fmla="*/ 658 w 778"/>
                  <a:gd name="T13" fmla="*/ 221 h 390"/>
                  <a:gd name="T14" fmla="*/ 667 w 778"/>
                  <a:gd name="T15" fmla="*/ 243 h 390"/>
                  <a:gd name="T16" fmla="*/ 756 w 778"/>
                  <a:gd name="T17" fmla="*/ 321 h 390"/>
                  <a:gd name="T18" fmla="*/ 764 w 778"/>
                  <a:gd name="T19" fmla="*/ 373 h 390"/>
                  <a:gd name="T20" fmla="*/ 710 w 778"/>
                  <a:gd name="T21" fmla="*/ 374 h 390"/>
                  <a:gd name="T22" fmla="*/ 402 w 778"/>
                  <a:gd name="T23" fmla="*/ 104 h 390"/>
                  <a:gd name="T24" fmla="*/ 376 w 778"/>
                  <a:gd name="T25" fmla="*/ 104 h 390"/>
                  <a:gd name="T26" fmla="*/ 67 w 778"/>
                  <a:gd name="T27" fmla="*/ 374 h 390"/>
                  <a:gd name="T28" fmla="*/ 15 w 778"/>
                  <a:gd name="T29" fmla="*/ 375 h 390"/>
                  <a:gd name="T30" fmla="*/ 21 w 778"/>
                  <a:gd name="T31" fmla="*/ 322 h 390"/>
                  <a:gd name="T32" fmla="*/ 289 w 778"/>
                  <a:gd name="T33" fmla="*/ 87 h 390"/>
                  <a:gd name="T34" fmla="*/ 389 w 778"/>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390">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文本框 10"/>
            <p:cNvSpPr txBox="1"/>
            <p:nvPr/>
          </p:nvSpPr>
          <p:spPr>
            <a:xfrm>
              <a:off x="4561873" y="3111789"/>
              <a:ext cx="3067664" cy="1007659"/>
            </a:xfrm>
            <a:prstGeom prst="rect">
              <a:avLst/>
            </a:prstGeom>
            <a:noFill/>
          </p:spPr>
          <p:txBody>
            <a:bodyPr wrap="square" rtlCol="0">
              <a:spAutoFit/>
            </a:bodyPr>
            <a:lstStyle/>
            <a:p>
              <a:pPr algn="ctr"/>
              <a:r>
                <a:rPr lang="en-US" altLang="zh-CN" sz="4000" dirty="0">
                  <a:solidFill>
                    <a:schemeClr val="bg1">
                      <a:lumMod val="85000"/>
                    </a:schemeClr>
                  </a:solidFill>
                  <a:latin typeface="Century Gothic" panose="020B0502020202020204" pitchFamily="34" charset="0"/>
                </a:rPr>
                <a:t>Research Background</a:t>
              </a:r>
              <a:endParaRPr lang="zh-CN" altLang="en-US" sz="4000" dirty="0">
                <a:solidFill>
                  <a:schemeClr val="bg1">
                    <a:lumMod val="85000"/>
                  </a:schemeClr>
                </a:solidFill>
                <a:latin typeface="Century Gothic" panose="020B0502020202020204" pitchFamily="34" charset="0"/>
              </a:endParaRPr>
            </a:p>
          </p:txBody>
        </p:sp>
      </p:grpSp>
      <p:sp>
        <p:nvSpPr>
          <p:cNvPr id="9" name="矩形 8"/>
          <p:cNvSpPr/>
          <p:nvPr/>
        </p:nvSpPr>
        <p:spPr>
          <a:xfrm>
            <a:off x="4005819" y="1998618"/>
            <a:ext cx="3985508" cy="9144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4400"/>
              <a:t>Part 1</a:t>
            </a:r>
            <a:endParaRPr lang="zh-CN" altLang="en-US" sz="4400"/>
          </a:p>
        </p:txBody>
      </p:sp>
      <p:sp>
        <p:nvSpPr>
          <p:cNvPr id="10" name="灯片编号占位符 9"/>
          <p:cNvSpPr>
            <a:spLocks noGrp="1"/>
          </p:cNvSpPr>
          <p:nvPr>
            <p:ph type="sldNum" sz="quarter" idx="12"/>
          </p:nvPr>
        </p:nvSpPr>
        <p:spPr/>
        <p:txBody>
          <a:bodyPr/>
          <a:lstStyle/>
          <a:p>
            <a:fld id="{927C6A85-7839-40E9-A892-80407485B116}" type="slidenum">
              <a:rPr lang="zh-CN" altLang="en-US" smtClean="0"/>
              <a:t>3</a:t>
            </a:fld>
            <a:endParaRPr lang="zh-CN" altLang="en-US"/>
          </a:p>
        </p:txBody>
      </p:sp>
    </p:spTree>
    <p:extLst>
      <p:ext uri="{BB962C8B-B14F-4D97-AF65-F5344CB8AC3E}">
        <p14:creationId xmlns:p14="http://schemas.microsoft.com/office/powerpoint/2010/main" val="3199337537"/>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4" name="文本框 3"/>
          <p:cNvSpPr txBox="1"/>
          <p:nvPr/>
        </p:nvSpPr>
        <p:spPr>
          <a:xfrm>
            <a:off x="810054" y="61781"/>
            <a:ext cx="11381946" cy="1200329"/>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The importance of QoS support under user experience perception</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927C6A85-7839-40E9-A892-80407485B116}" type="slidenum">
              <a:rPr lang="zh-CN" altLang="en-US" smtClean="0"/>
              <a:t>4</a:t>
            </a:fld>
            <a:endParaRPr lang="zh-CN" altLang="en-US"/>
          </a:p>
        </p:txBody>
      </p:sp>
      <p:sp>
        <p:nvSpPr>
          <p:cNvPr id="13" name="文本框 12">
            <a:extLst>
              <a:ext uri="{FF2B5EF4-FFF2-40B4-BE49-F238E27FC236}">
                <a16:creationId xmlns:a16="http://schemas.microsoft.com/office/drawing/2014/main" id="{414F2F7F-2F29-421A-B8E3-1108009A7C69}"/>
              </a:ext>
            </a:extLst>
          </p:cNvPr>
          <p:cNvSpPr txBox="1"/>
          <p:nvPr/>
        </p:nvSpPr>
        <p:spPr>
          <a:xfrm>
            <a:off x="309154" y="2028469"/>
            <a:ext cx="11573691" cy="2958502"/>
          </a:xfrm>
          <a:prstGeom prst="rect">
            <a:avLst/>
          </a:prstGeom>
          <a:noFill/>
        </p:spPr>
        <p:txBody>
          <a:bodyPr wrap="square" rtlCol="0">
            <a:spAutoFit/>
          </a:bodyPr>
          <a:lstStyle/>
          <a:p>
            <a:pPr algn="just">
              <a:lnSpc>
                <a:spcPct val="150000"/>
              </a:lnSpc>
            </a:pPr>
            <a:r>
              <a:rPr lang="en-US" altLang="zh-CN"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ea typeface="等线" panose="02010600030101010101" pitchFamily="2" charset="-122"/>
              </a:rPr>
              <a:t>With the rapid development of computer networks and communication technologies, quality of service (QoS) support under users experience perception are playing an increasingly important role in network resource allocation.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67866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192107" y="3009601"/>
            <a:ext cx="315615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tx1"/>
                </a:solidFill>
                <a:latin typeface="Times New Roman" panose="02020603050405020304" pitchFamily="18" charset="0"/>
                <a:cs typeface="Times New Roman" panose="02020603050405020304" pitchFamily="18" charset="0"/>
              </a:rPr>
              <a:t>QoE</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4" name="矩形 33"/>
          <p:cNvSpPr/>
          <p:nvPr/>
        </p:nvSpPr>
        <p:spPr>
          <a:xfrm>
            <a:off x="7346308" y="3009601"/>
            <a:ext cx="315615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QoS</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5" name="文本框 14"/>
          <p:cNvSpPr txBox="1"/>
          <p:nvPr/>
        </p:nvSpPr>
        <p:spPr>
          <a:xfrm>
            <a:off x="810056" y="61781"/>
            <a:ext cx="7404304"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The motivation of this paper</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927C6A85-7839-40E9-A892-80407485B116}" type="slidenum">
              <a:rPr lang="zh-CN" altLang="en-US" smtClean="0"/>
              <a:t>5</a:t>
            </a:fld>
            <a:endParaRPr lang="zh-CN" altLang="en-US"/>
          </a:p>
        </p:txBody>
      </p:sp>
      <p:cxnSp>
        <p:nvCxnSpPr>
          <p:cNvPr id="3" name="直接箭头连接符 2">
            <a:extLst>
              <a:ext uri="{FF2B5EF4-FFF2-40B4-BE49-F238E27FC236}">
                <a16:creationId xmlns:a16="http://schemas.microsoft.com/office/drawing/2014/main" id="{7D36DAED-9D57-483A-9E3E-43032332E754}"/>
              </a:ext>
            </a:extLst>
          </p:cNvPr>
          <p:cNvCxnSpPr>
            <a:stCxn id="31" idx="3"/>
            <a:endCxn id="34" idx="1"/>
          </p:cNvCxnSpPr>
          <p:nvPr/>
        </p:nvCxnSpPr>
        <p:spPr>
          <a:xfrm>
            <a:off x="5348261" y="3466801"/>
            <a:ext cx="19980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FED09C50-9DAE-4789-805E-5325E426450E}"/>
              </a:ext>
            </a:extLst>
          </p:cNvPr>
          <p:cNvSpPr txBox="1"/>
          <p:nvPr/>
        </p:nvSpPr>
        <p:spPr>
          <a:xfrm>
            <a:off x="5720605" y="3009601"/>
            <a:ext cx="1253359" cy="369332"/>
          </a:xfrm>
          <a:prstGeom prst="rect">
            <a:avLst/>
          </a:prstGeom>
          <a:noFill/>
        </p:spPr>
        <p:txBody>
          <a:bodyPr wrap="square" rtlCol="0">
            <a:spAutoFit/>
          </a:bodyPr>
          <a:lstStyle/>
          <a:p>
            <a:r>
              <a:rPr lang="en-US" altLang="zh-CN" dirty="0">
                <a:latin typeface="+mj-lt"/>
              </a:rPr>
              <a:t>Mapping</a:t>
            </a:r>
            <a:endParaRPr lang="zh-CN" altLang="en-US" dirty="0">
              <a:latin typeface="+mj-lt"/>
            </a:endParaRPr>
          </a:p>
        </p:txBody>
      </p:sp>
    </p:spTree>
    <p:extLst>
      <p:ext uri="{BB962C8B-B14F-4D97-AF65-F5344CB8AC3E}">
        <p14:creationId xmlns:p14="http://schemas.microsoft.com/office/powerpoint/2010/main" val="274753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2818" y="1282029"/>
            <a:ext cx="11819182" cy="4435830"/>
          </a:xfrm>
          <a:prstGeom prst="rect">
            <a:avLst/>
          </a:prstGeom>
          <a:noFill/>
        </p:spPr>
        <p:txBody>
          <a:bodyPr wrap="square" rtlCol="0">
            <a:spAutoFit/>
          </a:bodyPr>
          <a:lstStyle/>
          <a:p>
            <a:pPr>
              <a:lnSpc>
                <a:spcPct val="150000"/>
              </a:lnSpc>
            </a:pPr>
            <a:r>
              <a:rPr lang="en-US" altLang="zh-CN"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ea typeface="等线" panose="02010600030101010101" pitchFamily="2" charset="-122"/>
                <a:cs typeface="Times New Roman" panose="02020603050405020304" pitchFamily="18" charset="0"/>
              </a:rPr>
              <a:t>S</a:t>
            </a:r>
            <a:r>
              <a:rPr lang="en-US" altLang="zh-CN" sz="3200" dirty="0">
                <a:latin typeface="Times New Roman" panose="02020603050405020304" pitchFamily="18" charset="0"/>
                <a:ea typeface="等线" panose="02010600030101010101" pitchFamily="2" charset="-122"/>
              </a:rPr>
              <a:t>tatistical analysis of the conversational video flow data</a:t>
            </a:r>
            <a:endParaRPr lang="en-US" altLang="zh-CN" sz="3200" dirty="0">
              <a:latin typeface="Times New Roman" panose="02020603050405020304" pitchFamily="18" charset="0"/>
              <a:cs typeface="Times New Roman" panose="02020603050405020304" pitchFamily="18" charset="0"/>
            </a:endParaRPr>
          </a:p>
          <a:p>
            <a:pPr>
              <a:lnSpc>
                <a:spcPct val="150000"/>
              </a:lnSpc>
            </a:pPr>
            <a:r>
              <a:rPr lang="en-US" altLang="zh-CN" sz="3200" dirty="0">
                <a:latin typeface="Times New Roman" panose="02020603050405020304" pitchFamily="18" charset="0"/>
                <a:cs typeface="Times New Roman" panose="02020603050405020304" pitchFamily="18" charset="0"/>
              </a:rPr>
              <a:t>    Establish </a:t>
            </a:r>
            <a:r>
              <a:rPr lang="en-US" altLang="zh-CN" sz="3200" dirty="0">
                <a:latin typeface="Times New Roman" panose="02020603050405020304" pitchFamily="18" charset="0"/>
                <a:ea typeface="等线" panose="02010600030101010101" pitchFamily="2" charset="-122"/>
              </a:rPr>
              <a:t>distribution association between </a:t>
            </a:r>
            <a:r>
              <a:rPr lang="en-US" altLang="zh-CN" sz="3200" dirty="0" err="1">
                <a:latin typeface="Times New Roman" panose="02020603050405020304" pitchFamily="18" charset="0"/>
                <a:ea typeface="等线" panose="02010600030101010101" pitchFamily="2" charset="-122"/>
              </a:rPr>
              <a:t>QoE</a:t>
            </a:r>
            <a:r>
              <a:rPr lang="en-US" altLang="zh-CN" sz="3200" dirty="0">
                <a:latin typeface="Times New Roman" panose="02020603050405020304" pitchFamily="18" charset="0"/>
                <a:ea typeface="等线" panose="02010600030101010101" pitchFamily="2" charset="-122"/>
              </a:rPr>
              <a:t> and QoS parameters</a:t>
            </a:r>
            <a:endParaRPr lang="en-US" altLang="zh-CN" sz="3200" dirty="0">
              <a:latin typeface="Times New Roman" panose="02020603050405020304" pitchFamily="18" charset="0"/>
              <a:cs typeface="Times New Roman" panose="02020603050405020304" pitchFamily="18" charset="0"/>
            </a:endParaRPr>
          </a:p>
          <a:p>
            <a:pPr>
              <a:lnSpc>
                <a:spcPct val="150000"/>
              </a:lnSpc>
            </a:pPr>
            <a:r>
              <a:rPr lang="en-US" altLang="zh-CN" sz="3200" dirty="0">
                <a:latin typeface="Times New Roman" panose="02020603050405020304" pitchFamily="18" charset="0"/>
                <a:cs typeface="Times New Roman" panose="02020603050405020304" pitchFamily="18" charset="0"/>
              </a:rPr>
              <a:t>    Fitting of </a:t>
            </a:r>
            <a:r>
              <a:rPr lang="en-US" altLang="zh-CN" sz="3200" dirty="0">
                <a:latin typeface="Times New Roman" panose="02020603050405020304" pitchFamily="18" charset="0"/>
                <a:ea typeface="等线" panose="02010600030101010101" pitchFamily="2" charset="-122"/>
              </a:rPr>
              <a:t>relevant distribution functions</a:t>
            </a:r>
            <a:endParaRPr lang="en-US" altLang="zh-CN" sz="3200" dirty="0">
              <a:latin typeface="Times New Roman" panose="02020603050405020304" pitchFamily="18" charset="0"/>
              <a:cs typeface="Times New Roman" panose="02020603050405020304" pitchFamily="18" charset="0"/>
            </a:endParaRPr>
          </a:p>
          <a:p>
            <a:pPr>
              <a:lnSpc>
                <a:spcPct val="150000"/>
              </a:lnSpc>
            </a:pPr>
            <a:r>
              <a:rPr lang="en-US" altLang="zh-CN" sz="3200" dirty="0">
                <a:latin typeface="Times New Roman" panose="02020603050405020304" pitchFamily="18" charset="0"/>
                <a:cs typeface="Times New Roman" panose="02020603050405020304" pitchFamily="18" charset="0"/>
              </a:rPr>
              <a:t>    Give the </a:t>
            </a:r>
            <a:r>
              <a:rPr lang="en-US" altLang="zh-CN" dirty="0"/>
              <a:t> </a:t>
            </a:r>
            <a:r>
              <a:rPr lang="en-US" altLang="zh-CN" sz="3200" dirty="0">
                <a:latin typeface="Times New Roman" panose="02020603050405020304" pitchFamily="18" charset="0"/>
                <a:cs typeface="Times New Roman" panose="02020603050405020304" pitchFamily="18" charset="0"/>
              </a:rPr>
              <a:t>QoS parameter recommendation indices</a:t>
            </a:r>
          </a:p>
          <a:p>
            <a:pPr>
              <a:lnSpc>
                <a:spcPct val="150000"/>
              </a:lnSpc>
            </a:pPr>
            <a:r>
              <a:rPr lang="en-US" altLang="zh-CN" sz="3200" dirty="0">
                <a:latin typeface="Times New Roman" panose="02020603050405020304" pitchFamily="18" charset="0"/>
                <a:cs typeface="Times New Roman" panose="02020603050405020304" pitchFamily="18" charset="0"/>
              </a:rPr>
              <a:t>    A </a:t>
            </a:r>
            <a:r>
              <a:rPr lang="en-US" altLang="zh-CN" sz="3200" dirty="0">
                <a:latin typeface="Times New Roman" panose="02020603050405020304" pitchFamily="18" charset="0"/>
                <a:ea typeface="等线" panose="02010600030101010101" pitchFamily="2" charset="-122"/>
              </a:rPr>
              <a:t> </a:t>
            </a:r>
            <a:r>
              <a:rPr lang="en-US" altLang="zh-CN" sz="3200" dirty="0" err="1">
                <a:latin typeface="Times New Roman" panose="02020603050405020304" pitchFamily="18" charset="0"/>
                <a:ea typeface="等线" panose="02010600030101010101" pitchFamily="2" charset="-122"/>
              </a:rPr>
              <a:t>QoE</a:t>
            </a:r>
            <a:r>
              <a:rPr lang="en-US" altLang="zh-CN" sz="3200" dirty="0">
                <a:latin typeface="Times New Roman" panose="02020603050405020304" pitchFamily="18" charset="0"/>
                <a:ea typeface="等线" panose="02010600030101010101" pitchFamily="2" charset="-122"/>
              </a:rPr>
              <a:t> connected QoS model is established</a:t>
            </a:r>
            <a:endParaRPr lang="en-US" altLang="zh-CN" sz="3200" dirty="0">
              <a:latin typeface="Times New Roman" panose="02020603050405020304" pitchFamily="18" charset="0"/>
              <a:cs typeface="Times New Roman" panose="02020603050405020304" pitchFamily="18" charset="0"/>
            </a:endParaRPr>
          </a:p>
          <a:p>
            <a:pPr>
              <a:lnSpc>
                <a:spcPct val="150000"/>
              </a:lnSpc>
            </a:pPr>
            <a:r>
              <a:rPr lang="en-US"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3" name="椭圆 2"/>
          <p:cNvSpPr/>
          <p:nvPr/>
        </p:nvSpPr>
        <p:spPr>
          <a:xfrm>
            <a:off x="354169" y="1629648"/>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椭圆 11"/>
          <p:cNvSpPr/>
          <p:nvPr/>
        </p:nvSpPr>
        <p:spPr>
          <a:xfrm>
            <a:off x="354169" y="2341361"/>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椭圆 12"/>
          <p:cNvSpPr/>
          <p:nvPr/>
        </p:nvSpPr>
        <p:spPr>
          <a:xfrm>
            <a:off x="354169" y="3076890"/>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4" name="椭圆 13"/>
          <p:cNvSpPr/>
          <p:nvPr/>
        </p:nvSpPr>
        <p:spPr>
          <a:xfrm>
            <a:off x="372818" y="3829515"/>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椭圆 14"/>
          <p:cNvSpPr/>
          <p:nvPr/>
        </p:nvSpPr>
        <p:spPr>
          <a:xfrm>
            <a:off x="354169" y="4530541"/>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25" name="文本框 24"/>
          <p:cNvSpPr txBox="1"/>
          <p:nvPr/>
        </p:nvSpPr>
        <p:spPr>
          <a:xfrm>
            <a:off x="810054" y="61781"/>
            <a:ext cx="5682185" cy="646331"/>
          </a:xfrm>
          <a:prstGeom prst="rect">
            <a:avLst/>
          </a:prstGeom>
          <a:noFill/>
        </p:spPr>
        <p:txBody>
          <a:bodyPr wrap="square" rtlCol="0">
            <a:spAutoFit/>
          </a:bodyPr>
          <a:lstStyle/>
          <a:p>
            <a:r>
              <a:rPr lang="en-US" altLang="zh-CN" sz="3600" i="1">
                <a:solidFill>
                  <a:srgbClr val="FF0000"/>
                </a:solidFill>
                <a:latin typeface="Times New Roman" panose="02020603050405020304" pitchFamily="18" charset="0"/>
                <a:cs typeface="Times New Roman" panose="02020603050405020304" pitchFamily="18" charset="0"/>
              </a:rPr>
              <a:t>Introduction to this paper</a:t>
            </a:r>
            <a:endParaRPr lang="zh-CN" altLang="en-US" sz="3600" i="1">
              <a:solidFill>
                <a:srgbClr val="FF000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927C6A85-7839-40E9-A892-80407485B116}" type="slidenum">
              <a:rPr lang="zh-CN" altLang="en-US" smtClean="0"/>
              <a:t>6</a:t>
            </a:fld>
            <a:endParaRPr lang="zh-CN" altLang="en-US"/>
          </a:p>
        </p:txBody>
      </p:sp>
    </p:spTree>
    <p:extLst>
      <p:ext uri="{BB962C8B-B14F-4D97-AF65-F5344CB8AC3E}">
        <p14:creationId xmlns:p14="http://schemas.microsoft.com/office/powerpoint/2010/main" val="17731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 name="组合 9"/>
          <p:cNvGrpSpPr/>
          <p:nvPr/>
        </p:nvGrpSpPr>
        <p:grpSpPr>
          <a:xfrm>
            <a:off x="4005819" y="1483494"/>
            <a:ext cx="3914862" cy="2924715"/>
            <a:chOff x="4561873" y="1892587"/>
            <a:chExt cx="3067664" cy="2226861"/>
          </a:xfrm>
        </p:grpSpPr>
        <p:grpSp>
          <p:nvGrpSpPr>
            <p:cNvPr id="11" name="组合 10"/>
            <p:cNvGrpSpPr/>
            <p:nvPr/>
          </p:nvGrpSpPr>
          <p:grpSpPr>
            <a:xfrm>
              <a:off x="5703198" y="1892587"/>
              <a:ext cx="785605" cy="634845"/>
              <a:chOff x="1689100" y="1962149"/>
              <a:chExt cx="2117728" cy="1711327"/>
            </a:xfrm>
            <a:solidFill>
              <a:srgbClr val="002060"/>
            </a:solidFill>
            <a:scene3d>
              <a:camera prst="orthographicFront"/>
              <a:lightRig rig="flat" dir="t"/>
            </a:scene3d>
          </p:grpSpPr>
          <p:sp>
            <p:nvSpPr>
              <p:cNvPr id="16" name="Freeform 6"/>
              <p:cNvSpPr>
                <a:spLocks/>
              </p:cNvSpPr>
              <p:nvPr/>
            </p:nvSpPr>
            <p:spPr bwMode="auto">
              <a:xfrm>
                <a:off x="2016126" y="2319338"/>
                <a:ext cx="1462088" cy="1354138"/>
              </a:xfrm>
              <a:custGeom>
                <a:avLst/>
                <a:gdLst>
                  <a:gd name="T0" fmla="*/ 158 w 537"/>
                  <a:gd name="T1" fmla="*/ 499 h 499"/>
                  <a:gd name="T2" fmla="*/ 1 w 537"/>
                  <a:gd name="T3" fmla="*/ 499 h 499"/>
                  <a:gd name="T4" fmla="*/ 0 w 537"/>
                  <a:gd name="T5" fmla="*/ 483 h 499"/>
                  <a:gd name="T6" fmla="*/ 0 w 537"/>
                  <a:gd name="T7" fmla="*/ 242 h 499"/>
                  <a:gd name="T8" fmla="*/ 7 w 537"/>
                  <a:gd name="T9" fmla="*/ 225 h 499"/>
                  <a:gd name="T10" fmla="*/ 265 w 537"/>
                  <a:gd name="T11" fmla="*/ 3 h 499"/>
                  <a:gd name="T12" fmla="*/ 270 w 537"/>
                  <a:gd name="T13" fmla="*/ 0 h 499"/>
                  <a:gd name="T14" fmla="*/ 332 w 537"/>
                  <a:gd name="T15" fmla="*/ 56 h 499"/>
                  <a:gd name="T16" fmla="*/ 526 w 537"/>
                  <a:gd name="T17" fmla="*/ 228 h 499"/>
                  <a:gd name="T18" fmla="*/ 537 w 537"/>
                  <a:gd name="T19" fmla="*/ 254 h 499"/>
                  <a:gd name="T20" fmla="*/ 537 w 537"/>
                  <a:gd name="T21" fmla="*/ 475 h 499"/>
                  <a:gd name="T22" fmla="*/ 537 w 537"/>
                  <a:gd name="T23" fmla="*/ 498 h 499"/>
                  <a:gd name="T24" fmla="*/ 381 w 537"/>
                  <a:gd name="T25" fmla="*/ 498 h 499"/>
                  <a:gd name="T26" fmla="*/ 380 w 537"/>
                  <a:gd name="T27" fmla="*/ 483 h 499"/>
                  <a:gd name="T28" fmla="*/ 380 w 537"/>
                  <a:gd name="T29" fmla="*/ 375 h 499"/>
                  <a:gd name="T30" fmla="*/ 274 w 537"/>
                  <a:gd name="T31" fmla="*/ 268 h 499"/>
                  <a:gd name="T32" fmla="*/ 159 w 537"/>
                  <a:gd name="T33" fmla="*/ 363 h 499"/>
                  <a:gd name="T34" fmla="*/ 158 w 537"/>
                  <a:gd name="T35" fmla="*/ 456 h 499"/>
                  <a:gd name="T36" fmla="*/ 158 w 537"/>
                  <a:gd name="T3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499">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p:cNvSpPr>
                <a:spLocks/>
              </p:cNvSpPr>
              <p:nvPr/>
            </p:nvSpPr>
            <p:spPr bwMode="auto">
              <a:xfrm>
                <a:off x="1689100" y="1962149"/>
                <a:ext cx="2117728" cy="1057274"/>
              </a:xfrm>
              <a:custGeom>
                <a:avLst/>
                <a:gdLst>
                  <a:gd name="T0" fmla="*/ 389 w 778"/>
                  <a:gd name="T1" fmla="*/ 0 h 390"/>
                  <a:gd name="T2" fmla="*/ 541 w 778"/>
                  <a:gd name="T3" fmla="*/ 133 h 390"/>
                  <a:gd name="T4" fmla="*/ 553 w 778"/>
                  <a:gd name="T5" fmla="*/ 111 h 390"/>
                  <a:gd name="T6" fmla="*/ 577 w 778"/>
                  <a:gd name="T7" fmla="*/ 104 h 390"/>
                  <a:gd name="T8" fmla="*/ 640 w 778"/>
                  <a:gd name="T9" fmla="*/ 107 h 390"/>
                  <a:gd name="T10" fmla="*/ 657 w 778"/>
                  <a:gd name="T11" fmla="*/ 130 h 390"/>
                  <a:gd name="T12" fmla="*/ 658 w 778"/>
                  <a:gd name="T13" fmla="*/ 221 h 390"/>
                  <a:gd name="T14" fmla="*/ 667 w 778"/>
                  <a:gd name="T15" fmla="*/ 243 h 390"/>
                  <a:gd name="T16" fmla="*/ 756 w 778"/>
                  <a:gd name="T17" fmla="*/ 321 h 390"/>
                  <a:gd name="T18" fmla="*/ 764 w 778"/>
                  <a:gd name="T19" fmla="*/ 373 h 390"/>
                  <a:gd name="T20" fmla="*/ 710 w 778"/>
                  <a:gd name="T21" fmla="*/ 374 h 390"/>
                  <a:gd name="T22" fmla="*/ 402 w 778"/>
                  <a:gd name="T23" fmla="*/ 104 h 390"/>
                  <a:gd name="T24" fmla="*/ 376 w 778"/>
                  <a:gd name="T25" fmla="*/ 104 h 390"/>
                  <a:gd name="T26" fmla="*/ 67 w 778"/>
                  <a:gd name="T27" fmla="*/ 374 h 390"/>
                  <a:gd name="T28" fmla="*/ 15 w 778"/>
                  <a:gd name="T29" fmla="*/ 375 h 390"/>
                  <a:gd name="T30" fmla="*/ 21 w 778"/>
                  <a:gd name="T31" fmla="*/ 322 h 390"/>
                  <a:gd name="T32" fmla="*/ 289 w 778"/>
                  <a:gd name="T33" fmla="*/ 87 h 390"/>
                  <a:gd name="T34" fmla="*/ 389 w 778"/>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390">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sp3d extrusionH="7620000" prstMaterial="matte"/>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p:cNvSpPr txBox="1"/>
            <p:nvPr/>
          </p:nvSpPr>
          <p:spPr>
            <a:xfrm>
              <a:off x="4561873" y="3111789"/>
              <a:ext cx="3067664" cy="1007659"/>
            </a:xfrm>
            <a:prstGeom prst="rect">
              <a:avLst/>
            </a:prstGeom>
            <a:noFill/>
          </p:spPr>
          <p:txBody>
            <a:bodyPr wrap="square" rtlCol="0">
              <a:spAutoFit/>
            </a:bodyPr>
            <a:lstStyle/>
            <a:p>
              <a:pPr algn="ctr"/>
              <a:r>
                <a:rPr lang="en-US" altLang="zh-CN" sz="4000">
                  <a:solidFill>
                    <a:schemeClr val="bg1">
                      <a:lumMod val="85000"/>
                    </a:schemeClr>
                  </a:solidFill>
                  <a:latin typeface="Century Gothic" panose="020B0502020202020204" pitchFamily="34" charset="0"/>
                </a:rPr>
                <a:t>Research Method</a:t>
              </a:r>
              <a:endParaRPr lang="zh-CN" altLang="en-US" sz="4000" dirty="0">
                <a:solidFill>
                  <a:schemeClr val="bg1">
                    <a:lumMod val="85000"/>
                  </a:schemeClr>
                </a:solidFill>
                <a:latin typeface="Century Gothic" panose="020B0502020202020204" pitchFamily="34" charset="0"/>
              </a:endParaRPr>
            </a:p>
          </p:txBody>
        </p:sp>
      </p:grpSp>
      <p:sp>
        <p:nvSpPr>
          <p:cNvPr id="18" name="矩形 17"/>
          <p:cNvSpPr/>
          <p:nvPr/>
        </p:nvSpPr>
        <p:spPr>
          <a:xfrm>
            <a:off x="4005819" y="1998618"/>
            <a:ext cx="3985508" cy="9144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4400"/>
              <a:t>Part 2</a:t>
            </a:r>
            <a:endParaRPr lang="zh-CN" altLang="en-US" sz="4400"/>
          </a:p>
        </p:txBody>
      </p:sp>
      <p:sp>
        <p:nvSpPr>
          <p:cNvPr id="3" name="灯片编号占位符 2"/>
          <p:cNvSpPr>
            <a:spLocks noGrp="1"/>
          </p:cNvSpPr>
          <p:nvPr>
            <p:ph type="sldNum" sz="quarter" idx="12"/>
          </p:nvPr>
        </p:nvSpPr>
        <p:spPr/>
        <p:txBody>
          <a:bodyPr/>
          <a:lstStyle/>
          <a:p>
            <a:fld id="{927C6A85-7839-40E9-A892-80407485B116}" type="slidenum">
              <a:rPr lang="zh-CN" altLang="en-US" smtClean="0"/>
              <a:t>7</a:t>
            </a:fld>
            <a:endParaRPr lang="zh-CN" altLang="en-US"/>
          </a:p>
        </p:txBody>
      </p:sp>
    </p:spTree>
    <p:extLst>
      <p:ext uri="{BB962C8B-B14F-4D97-AF65-F5344CB8AC3E}">
        <p14:creationId xmlns:p14="http://schemas.microsoft.com/office/powerpoint/2010/main" val="1331715870"/>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0" name="文本框 9"/>
          <p:cNvSpPr txBox="1"/>
          <p:nvPr/>
        </p:nvSpPr>
        <p:spPr>
          <a:xfrm>
            <a:off x="810055" y="61781"/>
            <a:ext cx="6181588" cy="646331"/>
          </a:xfrm>
          <a:prstGeom prst="rect">
            <a:avLst/>
          </a:prstGeom>
          <a:noFill/>
        </p:spPr>
        <p:txBody>
          <a:bodyPr wrap="square" rtlCol="0">
            <a:spAutoFit/>
          </a:bodyPr>
          <a:lstStyle/>
          <a:p>
            <a:r>
              <a:rPr lang="en-US" altLang="zh-CN" sz="3600" i="1" dirty="0">
                <a:solidFill>
                  <a:srgbClr val="FF0000"/>
                </a:solidFill>
                <a:latin typeface="Times New Roman" panose="02020603050405020304" pitchFamily="18" charset="0"/>
                <a:cs typeface="Times New Roman" panose="02020603050405020304" pitchFamily="18" charset="0"/>
              </a:rPr>
              <a:t>Modeling process</a:t>
            </a:r>
            <a:endParaRPr lang="zh-C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927C6A85-7839-40E9-A892-80407485B116}" type="slidenum">
              <a:rPr lang="zh-CN" altLang="en-US" smtClean="0"/>
              <a:t>8</a:t>
            </a:fld>
            <a:endParaRPr lang="zh-CN" altLang="en-US"/>
          </a:p>
        </p:txBody>
      </p:sp>
      <p:sp>
        <p:nvSpPr>
          <p:cNvPr id="2" name="Rectangle 2">
            <a:extLst>
              <a:ext uri="{FF2B5EF4-FFF2-40B4-BE49-F238E27FC236}">
                <a16:creationId xmlns:a16="http://schemas.microsoft.com/office/drawing/2014/main" id="{91D5E993-C414-43C7-A8FC-F026BEFAA3B6}"/>
              </a:ext>
            </a:extLst>
          </p:cNvPr>
          <p:cNvSpPr>
            <a:spLocks noChangeArrowheads="1"/>
          </p:cNvSpPr>
          <p:nvPr/>
        </p:nvSpPr>
        <p:spPr bwMode="auto">
          <a:xfrm>
            <a:off x="4177862" y="1899744"/>
            <a:ext cx="3239814" cy="260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81F048D6-2A84-4918-A7F8-23E33143D401}"/>
              </a:ext>
            </a:extLst>
          </p:cNvPr>
          <p:cNvGraphicFramePr>
            <a:graphicFrameLocks noChangeAspect="1"/>
          </p:cNvGraphicFramePr>
          <p:nvPr>
            <p:extLst>
              <p:ext uri="{D42A27DB-BD31-4B8C-83A1-F6EECF244321}">
                <p14:modId xmlns:p14="http://schemas.microsoft.com/office/powerpoint/2010/main" val="269092195"/>
              </p:ext>
            </p:extLst>
          </p:nvPr>
        </p:nvGraphicFramePr>
        <p:xfrm>
          <a:off x="1470408" y="1101033"/>
          <a:ext cx="11042469" cy="6972075"/>
        </p:xfrm>
        <a:graphic>
          <a:graphicData uri="http://schemas.openxmlformats.org/presentationml/2006/ole">
            <mc:AlternateContent xmlns:mc="http://schemas.openxmlformats.org/markup-compatibility/2006">
              <mc:Choice xmlns:v="urn:schemas-microsoft-com:vml" Requires="v">
                <p:oleObj spid="_x0000_s19511" name="Visio" r:id="rId5" imgW="5251482" imgH="3295837" progId="Visio.Drawing.11">
                  <p:embed/>
                </p:oleObj>
              </mc:Choice>
              <mc:Fallback>
                <p:oleObj name="Visio" r:id="rId5" imgW="5251482" imgH="3295837" progId="Visio.Drawing.11">
                  <p:embed/>
                  <p:pic>
                    <p:nvPicPr>
                      <p:cNvPr id="0" name="Object 1"/>
                      <p:cNvPicPr>
                        <a:picLocks noChangeAspect="1" noChangeArrowheads="1"/>
                      </p:cNvPicPr>
                      <p:nvPr/>
                    </p:nvPicPr>
                    <p:blipFill>
                      <a:blip r:embed="rId6"/>
                      <a:srcRect/>
                      <a:stretch>
                        <a:fillRect/>
                      </a:stretch>
                    </p:blipFill>
                    <p:spPr bwMode="auto">
                      <a:xfrm>
                        <a:off x="1470408" y="1101033"/>
                        <a:ext cx="11042469" cy="6972075"/>
                      </a:xfrm>
                      <a:prstGeom prst="rect">
                        <a:avLst/>
                      </a:prstGeom>
                      <a:noFill/>
                    </p:spPr>
                  </p:pic>
                </p:oleObj>
              </mc:Fallback>
            </mc:AlternateContent>
          </a:graphicData>
        </a:graphic>
      </p:graphicFrame>
    </p:spTree>
    <p:extLst>
      <p:ext uri="{BB962C8B-B14F-4D97-AF65-F5344CB8AC3E}">
        <p14:creationId xmlns:p14="http://schemas.microsoft.com/office/powerpoint/2010/main" val="165119005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21842" y="1786512"/>
            <a:ext cx="5754999" cy="2219838"/>
          </a:xfrm>
          <a:prstGeom prst="rect">
            <a:avLst/>
          </a:prstGeom>
          <a:noFill/>
        </p:spPr>
        <p:txBody>
          <a:bodyPr wrap="square" rtlCol="0">
            <a:spAutoFit/>
          </a:bodyPr>
          <a:lstStyle/>
          <a:p>
            <a:pPr algn="just">
              <a:lnSpc>
                <a:spcPct val="150000"/>
              </a:lnSpc>
            </a:pPr>
            <a:r>
              <a:rPr lang="en-US" altLang="zh-CN" sz="3200" dirty="0">
                <a:latin typeface="Times New Roman" panose="02020603050405020304" pitchFamily="18" charset="0"/>
                <a:cs typeface="Times New Roman" panose="02020603050405020304" pitchFamily="18" charset="0"/>
              </a:rPr>
              <a:t>By Wireshark</a:t>
            </a:r>
          </a:p>
          <a:p>
            <a:pPr algn="just">
              <a:lnSpc>
                <a:spcPct val="150000"/>
              </a:lnSpc>
            </a:pPr>
            <a:r>
              <a:rPr lang="en-US" altLang="zh-CN" sz="3200" dirty="0">
                <a:latin typeface="Times New Roman" panose="02020603050405020304" pitchFamily="18" charset="0"/>
                <a:cs typeface="Times New Roman" panose="02020603050405020304" pitchFamily="18" charset="0"/>
              </a:rPr>
              <a:t>QQ wireless/wired conversational video flows</a:t>
            </a:r>
          </a:p>
        </p:txBody>
      </p:sp>
      <p:sp>
        <p:nvSpPr>
          <p:cNvPr id="8" name="右箭头 7"/>
          <p:cNvSpPr/>
          <p:nvPr/>
        </p:nvSpPr>
        <p:spPr>
          <a:xfrm>
            <a:off x="4675093" y="3157752"/>
            <a:ext cx="52251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5574119" y="4329155"/>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椭圆 11"/>
          <p:cNvSpPr/>
          <p:nvPr/>
        </p:nvSpPr>
        <p:spPr>
          <a:xfrm>
            <a:off x="5574119" y="2866847"/>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椭圆 12"/>
          <p:cNvSpPr/>
          <p:nvPr/>
        </p:nvSpPr>
        <p:spPr>
          <a:xfrm>
            <a:off x="5580228" y="2105803"/>
            <a:ext cx="265462" cy="2760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8338" cy="708338"/>
          </a:xfrm>
          <a:prstGeom prst="rect">
            <a:avLst/>
          </a:prstGeom>
        </p:spPr>
      </p:pic>
      <p:sp>
        <p:nvSpPr>
          <p:cNvPr id="15" name="文本框 14"/>
          <p:cNvSpPr txBox="1"/>
          <p:nvPr/>
        </p:nvSpPr>
        <p:spPr>
          <a:xfrm>
            <a:off x="810055" y="61781"/>
            <a:ext cx="1463588" cy="646331"/>
          </a:xfrm>
          <a:prstGeom prst="rect">
            <a:avLst/>
          </a:prstGeom>
          <a:noFill/>
        </p:spPr>
        <p:txBody>
          <a:bodyPr wrap="square" rtlCol="0">
            <a:spAutoFit/>
          </a:bodyPr>
          <a:lstStyle/>
          <a:p>
            <a:r>
              <a:rPr lang="en-US" altLang="zh-CN" sz="3600" i="1">
                <a:solidFill>
                  <a:srgbClr val="FF0000"/>
                </a:solidFill>
                <a:latin typeface="Times New Roman" panose="02020603050405020304" pitchFamily="18" charset="0"/>
                <a:cs typeface="Times New Roman" panose="02020603050405020304" pitchFamily="18" charset="0"/>
              </a:rPr>
              <a:t>Step 1</a:t>
            </a:r>
            <a:endParaRPr lang="zh-CN" altLang="en-US" sz="3600" i="1">
              <a:solidFill>
                <a:srgbClr val="FF0000"/>
              </a:solidFill>
              <a:latin typeface="Times New Roman" panose="02020603050405020304" pitchFamily="18" charset="0"/>
              <a:cs typeface="Times New Roman" panose="02020603050405020304" pitchFamily="18" charset="0"/>
            </a:endParaRPr>
          </a:p>
        </p:txBody>
      </p:sp>
      <p:sp>
        <p:nvSpPr>
          <p:cNvPr id="16" name="矩形 15"/>
          <p:cNvSpPr/>
          <p:nvPr/>
        </p:nvSpPr>
        <p:spPr>
          <a:xfrm>
            <a:off x="580657" y="2381848"/>
            <a:ext cx="3678130" cy="18227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FF0000"/>
                </a:solidFill>
                <a:latin typeface="Times New Roman" panose="02020603050405020304" pitchFamily="18" charset="0"/>
                <a:cs typeface="Times New Roman" panose="02020603050405020304" pitchFamily="18" charset="0"/>
              </a:rPr>
              <a:t>Data acquisition</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F522525D-FE15-4337-9457-0CFDB869361A}"/>
              </a:ext>
            </a:extLst>
          </p:cNvPr>
          <p:cNvSpPr txBox="1"/>
          <p:nvPr/>
        </p:nvSpPr>
        <p:spPr>
          <a:xfrm>
            <a:off x="6021842" y="4066591"/>
            <a:ext cx="6170158" cy="1077218"/>
          </a:xfrm>
          <a:prstGeom prst="rect">
            <a:avLst/>
          </a:prstGeom>
          <a:noFill/>
        </p:spPr>
        <p:txBody>
          <a:bodyPr wrap="square" rtlCol="0">
            <a:spAutoFit/>
          </a:bodyPr>
          <a:lstStyle/>
          <a:p>
            <a:pPr algn="just"/>
            <a:r>
              <a:rPr lang="en-US" altLang="zh-CN" sz="3200" dirty="0">
                <a:latin typeface="Times New Roman" panose="02020603050405020304" pitchFamily="18" charset="0"/>
                <a:cs typeface="Times New Roman" panose="02020603050405020304" pitchFamily="18" charset="0"/>
              </a:rPr>
              <a:t>Skype wireless/wired conversational video flows</a:t>
            </a:r>
            <a:endParaRPr lang="zh-CN" altLang="en-US" sz="32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1F7861C3-6820-48A5-B2AA-1B156D103519}"/>
              </a:ext>
            </a:extLst>
          </p:cNvPr>
          <p:cNvSpPr>
            <a:spLocks noGrp="1"/>
          </p:cNvSpPr>
          <p:nvPr>
            <p:ph type="sldNum" sz="quarter" idx="12"/>
          </p:nvPr>
        </p:nvSpPr>
        <p:spPr/>
        <p:txBody>
          <a:bodyPr/>
          <a:lstStyle/>
          <a:p>
            <a:fld id="{927C6A85-7839-40E9-A892-80407485B116}" type="slidenum">
              <a:rPr lang="zh-CN" altLang="en-US" smtClean="0"/>
              <a:t>9</a:t>
            </a:fld>
            <a:endParaRPr lang="zh-CN" altLang="en-US"/>
          </a:p>
        </p:txBody>
      </p:sp>
    </p:spTree>
    <p:extLst>
      <p:ext uri="{BB962C8B-B14F-4D97-AF65-F5344CB8AC3E}">
        <p14:creationId xmlns:p14="http://schemas.microsoft.com/office/powerpoint/2010/main" val="1899791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3">
      <a:majorFont>
        <a:latin typeface="Arial Rounded MT Bold"/>
        <a:ea typeface="方正粗宋简体"/>
        <a:cs typeface=""/>
      </a:majorFont>
      <a:minorFont>
        <a:latin typeface="Century Gothic"/>
        <a:ea typeface="方正中等线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8204</TotalTime>
  <Words>1446</Words>
  <Application>Microsoft Office PowerPoint</Application>
  <PresentationFormat>宽屏</PresentationFormat>
  <Paragraphs>284</Paragraphs>
  <Slides>26</Slides>
  <Notes>22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8" baseType="lpstr">
      <vt:lpstr>等线</vt:lpstr>
      <vt:lpstr>方正北魏楷书简体</vt:lpstr>
      <vt:lpstr>方正粗宋简体</vt:lpstr>
      <vt:lpstr>华文中宋</vt:lpstr>
      <vt:lpstr>宋体</vt:lpstr>
      <vt:lpstr>Arial</vt:lpstr>
      <vt:lpstr>Arial Rounded MT Bold</vt:lpstr>
      <vt:lpstr>Cambria Math</vt:lpstr>
      <vt:lpstr>Century Gothic</vt:lpstr>
      <vt:lpstr>Times New Roman</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李小轩</dc:creator>
  <cp:lastModifiedBy>顾宏程</cp:lastModifiedBy>
  <cp:revision>247</cp:revision>
  <dcterms:created xsi:type="dcterms:W3CDTF">2016-04-27T09:07:46Z</dcterms:created>
  <dcterms:modified xsi:type="dcterms:W3CDTF">2019-10-30T03:01:40Z</dcterms:modified>
</cp:coreProperties>
</file>