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2" r:id="rId9"/>
    <p:sldId id="263" r:id="rId10"/>
    <p:sldId id="265" r:id="rId11"/>
    <p:sldId id="269" r:id="rId12"/>
    <p:sldId id="270" r:id="rId13"/>
    <p:sldId id="272" r:id="rId14"/>
    <p:sldId id="271" r:id="rId15"/>
    <p:sldId id="264" r:id="rId16"/>
    <p:sldId id="266"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Alt+f5</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COVID-19 pandemic, also known as the coronavirus pandemic, is an ongoing global pandemic of coronavirus disease 2019. [1]As of mid-April,</a:t>
            </a:r>
            <a:r>
              <a:rPr lang="en-US" baseline="0" dirty="0" smtClean="0"/>
              <a:t> it has led to 3.2million deaths. [3]Conventional testing approaches, which include saliva test, blood test, or CT-scan, have been shown to be accurate, but on the other side, these methods are expensive, time-consuming, and required to be performed under the guidance of medical professional. Nowadays, with the development of remote sensing and artifical intelligence, the idea of audio-based self-testing toolkits was proposed, with which people can get their covid test result in seconds without going to the hospital and without any help from the medical professionals.</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smtClean="0"/>
              <a:t>With</a:t>
            </a:r>
            <a:r>
              <a:rPr lang="en-US" baseline="0" dirty="0" smtClean="0"/>
              <a:t> the virus targeting directly at lungs, s</a:t>
            </a:r>
            <a:r>
              <a:rPr lang="en-US" dirty="0" smtClean="0"/>
              <a:t>ymptoms</a:t>
            </a:r>
            <a:r>
              <a:rPr lang="en-US" baseline="0" dirty="0" smtClean="0"/>
              <a:t> like shortness of breath and cough events are induced [1][2]. Furthermore, physiological changes have been reported in lung areas and articulators. This opens up the possibility of an AI-based test to diagnose COVID by analyzing speech[3]. [4]Compared to the conventional methods, the cost of an AI test is lower, instead of waiting for days it can provide real-time results, and with wearable devices/smartphones, it can help monitoring the disease state in the long-term. [5]In reality, a remote AI cough/speech test would work as follows. Firstly, it requires individuals to make forced coughs or to speak with a given utterance. These audio recordings were then processed and fed into models to make classifications.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aseline="0" dirty="0" smtClean="0"/>
              <a:t>common speech-based classification/detection system relies on ‘spectrogram’, or the features extracted from the spectrogram, as inputs to classifiers to make predictions. However, these conventional features did not work well for a COVID test. [1] One example is the performance reported by the 2021 Interspeech COVID detection challenge, where a baseline UAR score of around 0.6 was achieved with SVM model. Although recent studies reported imrpovement can be achieved with more complex models, there exists two issues that significantly limited the use of existing models. The first issue is the robustness to unseen data. When reproducing several existing models, we noticed that even within the same dataset, there could be a high variation using different train/test data partitions. Such lack of robustness makes it even more challenging when the model is externally tested. And another major limitation of DNN-based models lies in the poor interpretability (i.e., black-box behaviour) they provide, hence resulting in limited clinical use.</a:t>
            </a:r>
            <a:endParaRPr lang="en-US" baseline="0" dirty="0" smtClean="0"/>
          </a:p>
        </p:txBody>
      </p:sp>
      <p:sp>
        <p:nvSpPr>
          <p:cNvPr id="4" name="Slide Number Placeholder 3"/>
          <p:cNvSpPr>
            <a:spLocks noGrp="1"/>
          </p:cNvSpPr>
          <p:nvPr>
            <p:ph type="sldNum" sz="quarter" idx="10"/>
          </p:nvPr>
        </p:nvSpPr>
        <p:spPr/>
        <p:txBody>
          <a:bodyPr/>
          <a:lstStyle/>
          <a:p>
            <a:fld id="{21B2AA4F-B828-4D7C-AFD3-893933DAFCB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overcome such limitations, </a:t>
            </a:r>
            <a:r>
              <a:rPr lang="en-US" baseline="0" dirty="0" smtClean="0"/>
              <a:t>we here introduce using a new representation, termed ’modulation spectrogram’. [1]In general, it captures the dynamic of the frequency components, and has been applied before in speech enhancement and speech emotion recognition[2]. [3]The basic signal processing idea behind this representation is that on the basis of spectrogram, we then take a second FFT on each frequency components to achieve a frequency-frequency representation. Now, without getting into too much detail, I’ll show you guys a few visualizations.</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side-by-side</a:t>
            </a:r>
            <a:r>
              <a:rPr lang="en-US" baseline="0" dirty="0" smtClean="0"/>
              <a:t> comparison of spectrogram and modulation spectrogram during the utterance of the word ‘virus’. Without getting lost in the graph, I will point out the difference between COVID and healthy. [1]In spectrogram, if we estimate the track of formants and pitch, you would see a similar pattern between COVID and healthy. In contrast, if you look at modulation spectrogram, we start to see more discrimination. [2]1. Higher energy between 0-10 modulation frequency 2. Separated peaks at conventional frequency 2 and 3kHZ 3. Higher energy between 20-40 modulation frequency above 4kHz. Now let’s see some examples for cough.</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614680"/>
            <a:ext cx="9790430" cy="2387600"/>
          </a:xfrm>
        </p:spPr>
        <p:txBody>
          <a:bodyPr/>
          <a:lstStyle/>
          <a:p>
            <a:pPr algn="ctr"/>
            <a:r>
              <a:rPr lang="en-US" sz="3600" dirty="0">
                <a:solidFill>
                  <a:schemeClr val="bg1"/>
                </a:solidFill>
              </a:rPr>
              <a:t>Fusion of modulation spectral and spectral features with symptom metadata for improved speech-based COVID-19 detection</a:t>
            </a:r>
            <a:endParaRPr lang="en-US" sz="3600" dirty="0">
              <a:solidFill>
                <a:schemeClr val="bg1"/>
              </a:solidFill>
            </a:endParaRPr>
          </a:p>
        </p:txBody>
      </p:sp>
      <p:sp>
        <p:nvSpPr>
          <p:cNvPr id="3" name="Subtitle 2"/>
          <p:cNvSpPr>
            <a:spLocks noGrp="1"/>
          </p:cNvSpPr>
          <p:nvPr>
            <p:ph type="subTitle" idx="1"/>
          </p:nvPr>
        </p:nvSpPr>
        <p:spPr>
          <a:xfrm>
            <a:off x="1422400" y="4672013"/>
            <a:ext cx="9144000" cy="1655762"/>
          </a:xfrm>
        </p:spPr>
        <p:txBody>
          <a:bodyPr>
            <a:normAutofit lnSpcReduction="10000"/>
          </a:bodyPr>
          <a:lstStyle/>
          <a:p>
            <a:pPr algn="l"/>
            <a:r>
              <a:rPr lang="en-US" sz="1600" dirty="0">
                <a:solidFill>
                  <a:schemeClr val="bg1"/>
                </a:solidFill>
              </a:rPr>
              <a:t>Presenter: Yi Zhu</a:t>
            </a:r>
            <a:endParaRPr lang="en-US" sz="1600" dirty="0">
              <a:solidFill>
                <a:schemeClr val="bg1"/>
              </a:solidFill>
            </a:endParaRPr>
          </a:p>
          <a:p>
            <a:pPr algn="l"/>
            <a:r>
              <a:rPr lang="en-US" sz="1600" dirty="0">
                <a:solidFill>
                  <a:schemeClr val="bg1"/>
                </a:solidFill>
              </a:rPr>
              <a:t>Author: </a:t>
            </a:r>
            <a:r>
              <a:rPr lang="en-US" sz="1600" dirty="0">
                <a:solidFill>
                  <a:schemeClr val="bg1"/>
                </a:solidFill>
                <a:sym typeface="+mn-ea"/>
              </a:rPr>
              <a:t>Yi Zhu, </a:t>
            </a:r>
            <a:r>
              <a:rPr lang="en-US" sz="1600" dirty="0">
                <a:solidFill>
                  <a:schemeClr val="bg1"/>
                </a:solidFill>
              </a:rPr>
              <a:t>Tiago H. Falk</a:t>
            </a:r>
            <a:endParaRPr lang="en-US" sz="1600" dirty="0">
              <a:solidFill>
                <a:schemeClr val="bg1"/>
              </a:solidFill>
            </a:endParaRPr>
          </a:p>
          <a:p>
            <a:pPr algn="l"/>
            <a:r>
              <a:rPr lang="en-US" sz="1600" dirty="0" err="1">
                <a:solidFill>
                  <a:schemeClr val="bg1"/>
                </a:solidFill>
                <a:sym typeface="+mn-ea"/>
              </a:rPr>
              <a:t>Multimodal/Multisensory Signal Processing&amp;Enchancement lab, </a:t>
            </a:r>
            <a:r>
              <a:rPr lang="en-US" sz="1600" dirty="0">
                <a:solidFill>
                  <a:schemeClr val="bg1"/>
                </a:solidFill>
                <a:sym typeface="+mn-ea"/>
              </a:rPr>
              <a:t>INRS</a:t>
            </a:r>
            <a:endParaRPr lang="en-US" sz="1600" dirty="0">
              <a:solidFill>
                <a:schemeClr val="bg1"/>
              </a:solidFill>
            </a:endParaRPr>
          </a:p>
          <a:p>
            <a:pPr algn="l"/>
            <a:r>
              <a:rPr lang="en-US" sz="1600" dirty="0">
                <a:solidFill>
                  <a:schemeClr val="bg1"/>
                </a:solidFill>
              </a:rPr>
              <a:t>ICASSP 2022</a:t>
            </a:r>
            <a:endParaRPr lang="en-US" sz="1600" dirty="0">
              <a:solidFill>
                <a:schemeClr val="bg1"/>
              </a:solidFill>
            </a:endParaRPr>
          </a:p>
        </p:txBody>
      </p:sp>
      <p:pic>
        <p:nvPicPr>
          <p:cNvPr id="4" name="Picture 3" descr="musae"/>
          <p:cNvPicPr>
            <a:picLocks noChangeAspect="1"/>
          </p:cNvPicPr>
          <p:nvPr/>
        </p:nvPicPr>
        <p:blipFill>
          <a:blip r:embed="rId2"/>
          <a:stretch>
            <a:fillRect/>
          </a:stretch>
        </p:blipFill>
        <p:spPr>
          <a:xfrm>
            <a:off x="11225530" y="0"/>
            <a:ext cx="966470" cy="9664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sz="3600"/>
              <a:t>Results</a:t>
            </a:r>
            <a:endParaRPr lang="en-US" sz="3600"/>
          </a:p>
        </p:txBody>
      </p:sp>
      <p:pic>
        <p:nvPicPr>
          <p:cNvPr id="259" name="Content Placeholder 258"/>
          <p:cNvPicPr>
            <a:picLocks noChangeAspect="1"/>
          </p:cNvPicPr>
          <p:nvPr>
            <p:ph sz="half" idx="1"/>
          </p:nvPr>
        </p:nvPicPr>
        <p:blipFill>
          <a:blip r:embed="rId1"/>
          <a:stretch>
            <a:fillRect/>
          </a:stretch>
        </p:blipFill>
        <p:spPr>
          <a:xfrm>
            <a:off x="890270" y="1628775"/>
            <a:ext cx="5114290" cy="4351655"/>
          </a:xfrm>
          <a:prstGeom prst="rect">
            <a:avLst/>
          </a:prstGeom>
        </p:spPr>
      </p:pic>
      <p:sp>
        <p:nvSpPr>
          <p:cNvPr id="7" name="Rectangles 6"/>
          <p:cNvSpPr/>
          <p:nvPr/>
        </p:nvSpPr>
        <p:spPr>
          <a:xfrm>
            <a:off x="1711325" y="3663950"/>
            <a:ext cx="4229100" cy="260350"/>
          </a:xfrm>
          <a:prstGeom prst="rect">
            <a:avLst/>
          </a:prstGeom>
          <a:solidFill>
            <a:schemeClr val="accent1">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 name="Rectangles 7"/>
          <p:cNvSpPr/>
          <p:nvPr/>
        </p:nvSpPr>
        <p:spPr>
          <a:xfrm>
            <a:off x="1711325" y="5632450"/>
            <a:ext cx="4229100" cy="260350"/>
          </a:xfrm>
          <a:prstGeom prst="rect">
            <a:avLst/>
          </a:prstGeom>
          <a:solidFill>
            <a:schemeClr val="accent1">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42" name="Text Box 241"/>
          <p:cNvSpPr txBox="1"/>
          <p:nvPr/>
        </p:nvSpPr>
        <p:spPr>
          <a:xfrm>
            <a:off x="491490" y="5892800"/>
            <a:ext cx="5988685" cy="306705"/>
          </a:xfrm>
          <a:prstGeom prst="rect">
            <a:avLst/>
          </a:prstGeom>
          <a:noFill/>
        </p:spPr>
        <p:txBody>
          <a:bodyPr wrap="square" rtlCol="0">
            <a:spAutoFit/>
          </a:bodyPr>
          <a:p>
            <a:pPr algn="ctr"/>
            <a:r>
              <a:rPr lang="en-US" sz="1400">
                <a:cs typeface="+mn-lt"/>
              </a:rPr>
              <a:t>UAR: unweighted average recall; TPR: true positive rate; FPR: false positive rate</a:t>
            </a:r>
            <a:endParaRPr lang="en-US" sz="1400">
              <a:cs typeface="+mn-lt"/>
            </a:endParaRPr>
          </a:p>
        </p:txBody>
      </p:sp>
      <p:sp>
        <p:nvSpPr>
          <p:cNvPr id="9" name="Rectangles 8"/>
          <p:cNvSpPr/>
          <p:nvPr/>
        </p:nvSpPr>
        <p:spPr>
          <a:xfrm>
            <a:off x="2886075" y="2844800"/>
            <a:ext cx="3054350" cy="279400"/>
          </a:xfrm>
          <a:prstGeom prst="rect">
            <a:avLst/>
          </a:prstGeom>
          <a:noFill/>
          <a:ln w="25400" cmpd="sng">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Rectangles 9"/>
          <p:cNvSpPr/>
          <p:nvPr/>
        </p:nvSpPr>
        <p:spPr>
          <a:xfrm>
            <a:off x="2886710" y="3987800"/>
            <a:ext cx="3053715" cy="234315"/>
          </a:xfrm>
          <a:prstGeom prst="rect">
            <a:avLst/>
          </a:prstGeom>
          <a:noFill/>
          <a:ln w="25400" cmpd="sng">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 name="Content Placeholder 2"/>
          <p:cNvSpPr>
            <a:spLocks noGrp="1"/>
          </p:cNvSpPr>
          <p:nvPr/>
        </p:nvSpPr>
        <p:spPr>
          <a:xfrm>
            <a:off x="6480175" y="1628775"/>
            <a:ext cx="5711825" cy="192595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Best performer for test set 2: MSF</a:t>
            </a:r>
            <a:endParaRPr lang="en-US" sz="2000" dirty="0" smtClean="0"/>
          </a:p>
          <a:p>
            <a:r>
              <a:rPr lang="en-US" sz="2000" dirty="0" smtClean="0"/>
              <a:t>Best performer for test set 3: openSMILE</a:t>
            </a:r>
            <a:endParaRPr lang="en-US" sz="2000" dirty="0" smtClean="0"/>
          </a:p>
          <a:p>
            <a:r>
              <a:rPr lang="en-US" sz="2000" dirty="0" smtClean="0"/>
              <a:t>Metadata alone does not achieve good performance</a:t>
            </a:r>
            <a:endParaRPr lang="en-US" sz="2000" dirty="0" smtClean="0"/>
          </a:p>
          <a:p>
            <a:endParaRPr lang="en-US" sz="2000" dirty="0" smtClean="0"/>
          </a:p>
          <a:p>
            <a:r>
              <a:rPr lang="en-US" sz="2000" dirty="0" smtClean="0"/>
              <a:t>Robust performance achieved with </a:t>
            </a:r>
            <a:r>
              <a:rPr lang="en-US" sz="2000" b="1" dirty="0" smtClean="0"/>
              <a:t>35</a:t>
            </a:r>
            <a:r>
              <a:rPr lang="en-US" sz="2000" dirty="0" smtClean="0"/>
              <a:t> features</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7" grpId="0" animBg="1"/>
      <p:bldP spid="8" grpId="0" animBg="1"/>
      <p:bldP spid="7" grpId="1"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600"/>
              <a:t>Experiments</a:t>
            </a:r>
            <a:endParaRPr lang="en-US" sz="3600"/>
          </a:p>
        </p:txBody>
      </p:sp>
      <p:sp>
        <p:nvSpPr>
          <p:cNvPr id="213" name="Rounded Rectangle 212"/>
          <p:cNvSpPr/>
          <p:nvPr/>
        </p:nvSpPr>
        <p:spPr>
          <a:xfrm>
            <a:off x="914400" y="3307715"/>
            <a:ext cx="2555875" cy="455930"/>
          </a:xfrm>
          <a:prstGeom prst="round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Feature selection</a:t>
            </a:r>
            <a:endParaRPr lang="en-US" sz="2000">
              <a:solidFill>
                <a:schemeClr val="tx1"/>
              </a:solidFill>
              <a:cs typeface="+mn-lt"/>
            </a:endParaRPr>
          </a:p>
        </p:txBody>
      </p:sp>
      <p:sp>
        <p:nvSpPr>
          <p:cNvPr id="214" name="Rounded Rectangle 213"/>
          <p:cNvSpPr/>
          <p:nvPr/>
        </p:nvSpPr>
        <p:spPr>
          <a:xfrm>
            <a:off x="913765" y="4046855"/>
            <a:ext cx="2555240" cy="455295"/>
          </a:xfrm>
          <a:prstGeom prst="round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Training (Set-1)</a:t>
            </a:r>
            <a:endParaRPr lang="en-US" sz="2000">
              <a:solidFill>
                <a:schemeClr val="tx1"/>
              </a:solidFill>
              <a:cs typeface="+mn-lt"/>
            </a:endParaRPr>
          </a:p>
        </p:txBody>
      </p:sp>
      <p:cxnSp>
        <p:nvCxnSpPr>
          <p:cNvPr id="215" name="Straight Arrow Connector 214"/>
          <p:cNvCxnSpPr>
            <a:stCxn id="241" idx="2"/>
            <a:endCxn id="213" idx="0"/>
          </p:cNvCxnSpPr>
          <p:nvPr/>
        </p:nvCxnSpPr>
        <p:spPr>
          <a:xfrm flipH="1">
            <a:off x="2192020" y="2964815"/>
            <a:ext cx="3810" cy="34290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216" name="Straight Arrow Connector 215"/>
          <p:cNvCxnSpPr>
            <a:stCxn id="213" idx="2"/>
            <a:endCxn id="214" idx="0"/>
          </p:cNvCxnSpPr>
          <p:nvPr/>
        </p:nvCxnSpPr>
        <p:spPr>
          <a:xfrm flipH="1">
            <a:off x="2191385" y="3763645"/>
            <a:ext cx="635" cy="2832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7" name="Rounded Rectangle 216"/>
          <p:cNvSpPr/>
          <p:nvPr/>
        </p:nvSpPr>
        <p:spPr>
          <a:xfrm>
            <a:off x="635635" y="2276475"/>
            <a:ext cx="3029585" cy="3288030"/>
          </a:xfrm>
          <a:prstGeom prst="roundRect">
            <a:avLst/>
          </a:prstGeom>
          <a:no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cs typeface="+mn-lt"/>
            </a:endParaRPr>
          </a:p>
        </p:txBody>
      </p:sp>
      <p:sp>
        <p:nvSpPr>
          <p:cNvPr id="218" name="Rounded Rectangle 217"/>
          <p:cNvSpPr/>
          <p:nvPr/>
        </p:nvSpPr>
        <p:spPr>
          <a:xfrm>
            <a:off x="912495" y="4785360"/>
            <a:ext cx="2555240" cy="455295"/>
          </a:xfrm>
          <a:prstGeom prst="round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Testing (Set-2&amp;3)</a:t>
            </a:r>
            <a:endParaRPr lang="en-US" sz="2000">
              <a:solidFill>
                <a:schemeClr val="tx1"/>
              </a:solidFill>
              <a:cs typeface="+mn-lt"/>
            </a:endParaRPr>
          </a:p>
        </p:txBody>
      </p:sp>
      <p:cxnSp>
        <p:nvCxnSpPr>
          <p:cNvPr id="219" name="Straight Arrow Connector 218"/>
          <p:cNvCxnSpPr>
            <a:stCxn id="214" idx="2"/>
            <a:endCxn id="218" idx="0"/>
          </p:cNvCxnSpPr>
          <p:nvPr/>
        </p:nvCxnSpPr>
        <p:spPr>
          <a:xfrm flipH="1">
            <a:off x="2190750" y="4502150"/>
            <a:ext cx="1270" cy="28321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20" name="Rounded Rectangle 219"/>
          <p:cNvSpPr/>
          <p:nvPr/>
        </p:nvSpPr>
        <p:spPr>
          <a:xfrm>
            <a:off x="4400550" y="3322955"/>
            <a:ext cx="2713355" cy="455930"/>
          </a:xfrm>
          <a:prstGeom prst="round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Feature selection</a:t>
            </a:r>
            <a:endParaRPr lang="en-US" sz="2000">
              <a:solidFill>
                <a:schemeClr val="tx1"/>
              </a:solidFill>
              <a:cs typeface="+mn-lt"/>
            </a:endParaRPr>
          </a:p>
        </p:txBody>
      </p:sp>
      <p:sp>
        <p:nvSpPr>
          <p:cNvPr id="221" name="Rounded Rectangle 220"/>
          <p:cNvSpPr/>
          <p:nvPr/>
        </p:nvSpPr>
        <p:spPr>
          <a:xfrm>
            <a:off x="4399915" y="4062095"/>
            <a:ext cx="2712720" cy="455295"/>
          </a:xfrm>
          <a:prstGeom prst="round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Training (Set-1)</a:t>
            </a:r>
            <a:endParaRPr lang="en-US" sz="2000">
              <a:solidFill>
                <a:schemeClr val="tx1"/>
              </a:solidFill>
              <a:cs typeface="+mn-lt"/>
            </a:endParaRPr>
          </a:p>
        </p:txBody>
      </p:sp>
      <p:cxnSp>
        <p:nvCxnSpPr>
          <p:cNvPr id="222" name="Straight Arrow Connector 221"/>
          <p:cNvCxnSpPr>
            <a:endCxn id="220" idx="0"/>
          </p:cNvCxnSpPr>
          <p:nvPr/>
        </p:nvCxnSpPr>
        <p:spPr>
          <a:xfrm>
            <a:off x="5755640" y="2980055"/>
            <a:ext cx="1270" cy="34290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223" name="Straight Arrow Connector 222"/>
          <p:cNvCxnSpPr>
            <a:stCxn id="220" idx="2"/>
            <a:endCxn id="221" idx="0"/>
          </p:cNvCxnSpPr>
          <p:nvPr/>
        </p:nvCxnSpPr>
        <p:spPr>
          <a:xfrm flipH="1">
            <a:off x="5756910" y="3778250"/>
            <a:ext cx="635" cy="2832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4" name="Rounded Rectangle 223"/>
          <p:cNvSpPr/>
          <p:nvPr/>
        </p:nvSpPr>
        <p:spPr>
          <a:xfrm>
            <a:off x="4204970" y="2291715"/>
            <a:ext cx="3013075" cy="3288030"/>
          </a:xfrm>
          <a:prstGeom prst="roundRect">
            <a:avLst/>
          </a:prstGeom>
          <a:no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cs typeface="+mn-lt"/>
            </a:endParaRPr>
          </a:p>
        </p:txBody>
      </p:sp>
      <p:sp>
        <p:nvSpPr>
          <p:cNvPr id="225" name="Rounded Rectangle 224"/>
          <p:cNvSpPr/>
          <p:nvPr/>
        </p:nvSpPr>
        <p:spPr>
          <a:xfrm>
            <a:off x="4399280" y="4800600"/>
            <a:ext cx="2712720" cy="455295"/>
          </a:xfrm>
          <a:prstGeom prst="round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Testing (Set-2&amp;3)</a:t>
            </a:r>
            <a:endParaRPr lang="en-US" sz="2000">
              <a:solidFill>
                <a:schemeClr val="tx1"/>
              </a:solidFill>
              <a:cs typeface="+mn-lt"/>
            </a:endParaRPr>
          </a:p>
        </p:txBody>
      </p:sp>
      <p:cxnSp>
        <p:nvCxnSpPr>
          <p:cNvPr id="226" name="Straight Arrow Connector 225"/>
          <p:cNvCxnSpPr>
            <a:stCxn id="221" idx="2"/>
            <a:endCxn id="225" idx="0"/>
          </p:cNvCxnSpPr>
          <p:nvPr/>
        </p:nvCxnSpPr>
        <p:spPr>
          <a:xfrm flipH="1">
            <a:off x="5755640" y="4517390"/>
            <a:ext cx="1270" cy="28321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grpSp>
        <p:nvGrpSpPr>
          <p:cNvPr id="227" name="Group 226"/>
          <p:cNvGrpSpPr/>
          <p:nvPr/>
        </p:nvGrpSpPr>
        <p:grpSpPr>
          <a:xfrm rot="0">
            <a:off x="5111750" y="2614930"/>
            <a:ext cx="1288816" cy="398724"/>
            <a:chOff x="22326" y="28458"/>
            <a:chExt cx="3215" cy="792"/>
          </a:xfrm>
        </p:grpSpPr>
        <p:sp>
          <p:nvSpPr>
            <p:cNvPr id="228" name="Text Box 227"/>
            <p:cNvSpPr txBox="1"/>
            <p:nvPr/>
          </p:nvSpPr>
          <p:spPr>
            <a:xfrm>
              <a:off x="22326" y="28458"/>
              <a:ext cx="1071" cy="792"/>
            </a:xfrm>
            <a:prstGeom prst="rect">
              <a:avLst/>
            </a:prstGeom>
            <a:solidFill>
              <a:schemeClr val="accent2">
                <a:lumMod val="40000"/>
                <a:lumOff val="60000"/>
              </a:schemeClr>
            </a:solidFill>
          </p:spPr>
          <p:txBody>
            <a:bodyPr wrap="square" rtlCol="0">
              <a:spAutoFit/>
            </a:bodyPr>
            <a:p>
              <a:pPr algn="ctr"/>
              <a:endParaRPr lang="en-US" sz="2000">
                <a:cs typeface="+mn-lt"/>
              </a:endParaRPr>
            </a:p>
          </p:txBody>
        </p:sp>
        <p:sp>
          <p:nvSpPr>
            <p:cNvPr id="229" name="Text Box 228"/>
            <p:cNvSpPr txBox="1"/>
            <p:nvPr/>
          </p:nvSpPr>
          <p:spPr>
            <a:xfrm>
              <a:off x="23397" y="28458"/>
              <a:ext cx="1071" cy="792"/>
            </a:xfrm>
            <a:prstGeom prst="rect">
              <a:avLst/>
            </a:prstGeom>
            <a:solidFill>
              <a:schemeClr val="accent6">
                <a:lumMod val="40000"/>
                <a:lumOff val="60000"/>
              </a:schemeClr>
            </a:solidFill>
          </p:spPr>
          <p:txBody>
            <a:bodyPr wrap="square" rtlCol="0">
              <a:spAutoFit/>
            </a:bodyPr>
            <a:p>
              <a:pPr algn="ctr"/>
              <a:endParaRPr lang="en-US" sz="2000">
                <a:cs typeface="+mn-lt"/>
              </a:endParaRPr>
            </a:p>
          </p:txBody>
        </p:sp>
        <p:sp>
          <p:nvSpPr>
            <p:cNvPr id="230" name="Text Box 229"/>
            <p:cNvSpPr txBox="1"/>
            <p:nvPr/>
          </p:nvSpPr>
          <p:spPr>
            <a:xfrm>
              <a:off x="24468" y="28458"/>
              <a:ext cx="1073" cy="792"/>
            </a:xfrm>
            <a:prstGeom prst="rect">
              <a:avLst/>
            </a:prstGeom>
            <a:solidFill>
              <a:schemeClr val="accent1">
                <a:lumMod val="40000"/>
                <a:lumOff val="60000"/>
              </a:schemeClr>
            </a:solidFill>
          </p:spPr>
          <p:txBody>
            <a:bodyPr wrap="square" rtlCol="0">
              <a:spAutoFit/>
            </a:bodyPr>
            <a:p>
              <a:pPr algn="ctr"/>
              <a:endParaRPr lang="en-US" sz="2000">
                <a:cs typeface="+mn-lt"/>
              </a:endParaRPr>
            </a:p>
          </p:txBody>
        </p:sp>
      </p:grpSp>
      <p:sp>
        <p:nvSpPr>
          <p:cNvPr id="231" name="Text Box 230"/>
          <p:cNvSpPr txBox="1"/>
          <p:nvPr/>
        </p:nvSpPr>
        <p:spPr>
          <a:xfrm>
            <a:off x="4928235" y="2291715"/>
            <a:ext cx="1655445" cy="398780"/>
          </a:xfrm>
          <a:prstGeom prst="rect">
            <a:avLst/>
          </a:prstGeom>
          <a:noFill/>
        </p:spPr>
        <p:txBody>
          <a:bodyPr wrap="square" rtlCol="0">
            <a:spAutoFit/>
          </a:bodyPr>
          <a:p>
            <a:pPr algn="ctr"/>
            <a:r>
              <a:rPr lang="en-US" sz="2000">
                <a:cs typeface="+mn-lt"/>
              </a:rPr>
              <a:t>All features</a:t>
            </a:r>
            <a:endParaRPr lang="en-US" sz="2000">
              <a:cs typeface="+mn-lt"/>
            </a:endParaRPr>
          </a:p>
        </p:txBody>
      </p:sp>
      <p:sp>
        <p:nvSpPr>
          <p:cNvPr id="232" name="Rounded Rectangle 231"/>
          <p:cNvSpPr/>
          <p:nvPr/>
        </p:nvSpPr>
        <p:spPr>
          <a:xfrm>
            <a:off x="8192135" y="3322955"/>
            <a:ext cx="3039745" cy="455930"/>
          </a:xfrm>
          <a:prstGeom prst="round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Feature selection</a:t>
            </a:r>
            <a:endParaRPr lang="en-US" sz="2000">
              <a:solidFill>
                <a:schemeClr val="tx1"/>
              </a:solidFill>
              <a:cs typeface="+mn-lt"/>
            </a:endParaRPr>
          </a:p>
        </p:txBody>
      </p:sp>
      <p:sp>
        <p:nvSpPr>
          <p:cNvPr id="233" name="Rounded Rectangle 232"/>
          <p:cNvSpPr/>
          <p:nvPr/>
        </p:nvSpPr>
        <p:spPr>
          <a:xfrm>
            <a:off x="8191500" y="4062095"/>
            <a:ext cx="3039745" cy="455295"/>
          </a:xfrm>
          <a:prstGeom prst="round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Training (shuffled)</a:t>
            </a:r>
            <a:endParaRPr lang="en-US" sz="2000">
              <a:solidFill>
                <a:schemeClr val="tx1"/>
              </a:solidFill>
              <a:cs typeface="+mn-lt"/>
            </a:endParaRPr>
          </a:p>
        </p:txBody>
      </p:sp>
      <p:cxnSp>
        <p:nvCxnSpPr>
          <p:cNvPr id="234" name="Straight Arrow Connector 233"/>
          <p:cNvCxnSpPr>
            <a:stCxn id="232" idx="2"/>
            <a:endCxn id="233" idx="0"/>
          </p:cNvCxnSpPr>
          <p:nvPr/>
        </p:nvCxnSpPr>
        <p:spPr>
          <a:xfrm flipH="1">
            <a:off x="9711055" y="3778250"/>
            <a:ext cx="635" cy="2832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 name="Rounded Rectangle 234"/>
          <p:cNvSpPr/>
          <p:nvPr/>
        </p:nvSpPr>
        <p:spPr>
          <a:xfrm>
            <a:off x="7663180" y="2291715"/>
            <a:ext cx="3982720" cy="3288030"/>
          </a:xfrm>
          <a:prstGeom prst="roundRect">
            <a:avLst/>
          </a:prstGeom>
          <a:no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cs typeface="+mn-lt"/>
            </a:endParaRPr>
          </a:p>
        </p:txBody>
      </p:sp>
      <p:sp>
        <p:nvSpPr>
          <p:cNvPr id="236" name="Rounded Rectangle 235"/>
          <p:cNvSpPr/>
          <p:nvPr/>
        </p:nvSpPr>
        <p:spPr>
          <a:xfrm>
            <a:off x="8190230" y="4800600"/>
            <a:ext cx="3039745" cy="455295"/>
          </a:xfrm>
          <a:prstGeom prst="round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Testing (shuffled)</a:t>
            </a:r>
            <a:endParaRPr lang="en-US" sz="2000">
              <a:solidFill>
                <a:schemeClr val="tx1"/>
              </a:solidFill>
              <a:cs typeface="+mn-lt"/>
            </a:endParaRPr>
          </a:p>
        </p:txBody>
      </p:sp>
      <p:cxnSp>
        <p:nvCxnSpPr>
          <p:cNvPr id="237" name="Straight Arrow Connector 236"/>
          <p:cNvCxnSpPr>
            <a:stCxn id="233" idx="2"/>
            <a:endCxn id="236" idx="0"/>
          </p:cNvCxnSpPr>
          <p:nvPr/>
        </p:nvCxnSpPr>
        <p:spPr>
          <a:xfrm flipH="1">
            <a:off x="9710420" y="4517390"/>
            <a:ext cx="1270" cy="28321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grpSp>
        <p:nvGrpSpPr>
          <p:cNvPr id="238" name="Group 237"/>
          <p:cNvGrpSpPr/>
          <p:nvPr/>
        </p:nvGrpSpPr>
        <p:grpSpPr>
          <a:xfrm rot="0">
            <a:off x="7929880" y="2626360"/>
            <a:ext cx="961839" cy="398724"/>
            <a:chOff x="22594" y="27970"/>
            <a:chExt cx="2142" cy="792"/>
          </a:xfrm>
        </p:grpSpPr>
        <p:sp>
          <p:nvSpPr>
            <p:cNvPr id="239" name="Text Box 238"/>
            <p:cNvSpPr txBox="1"/>
            <p:nvPr/>
          </p:nvSpPr>
          <p:spPr>
            <a:xfrm>
              <a:off x="22594" y="27970"/>
              <a:ext cx="1071" cy="792"/>
            </a:xfrm>
            <a:prstGeom prst="rect">
              <a:avLst/>
            </a:prstGeom>
            <a:solidFill>
              <a:schemeClr val="accent2">
                <a:lumMod val="40000"/>
                <a:lumOff val="60000"/>
              </a:schemeClr>
            </a:solidFill>
          </p:spPr>
          <p:txBody>
            <a:bodyPr wrap="square" rtlCol="0">
              <a:spAutoFit/>
            </a:bodyPr>
            <a:p>
              <a:pPr algn="ctr"/>
              <a:endParaRPr lang="en-US" sz="2000">
                <a:cs typeface="+mn-lt"/>
              </a:endParaRPr>
            </a:p>
          </p:txBody>
        </p:sp>
        <p:sp>
          <p:nvSpPr>
            <p:cNvPr id="240" name="Text Box 239"/>
            <p:cNvSpPr txBox="1"/>
            <p:nvPr/>
          </p:nvSpPr>
          <p:spPr>
            <a:xfrm>
              <a:off x="23665" y="27970"/>
              <a:ext cx="1071" cy="792"/>
            </a:xfrm>
            <a:prstGeom prst="rect">
              <a:avLst/>
            </a:prstGeom>
            <a:solidFill>
              <a:schemeClr val="accent6">
                <a:lumMod val="40000"/>
                <a:lumOff val="60000"/>
              </a:schemeClr>
            </a:solidFill>
          </p:spPr>
          <p:txBody>
            <a:bodyPr wrap="square" rtlCol="0">
              <a:spAutoFit/>
            </a:bodyPr>
            <a:p>
              <a:pPr algn="ctr"/>
              <a:endParaRPr lang="en-US" sz="2000">
                <a:cs typeface="+mn-lt"/>
              </a:endParaRPr>
            </a:p>
          </p:txBody>
        </p:sp>
      </p:grpSp>
      <p:sp>
        <p:nvSpPr>
          <p:cNvPr id="241" name="Text Box 240"/>
          <p:cNvSpPr txBox="1"/>
          <p:nvPr/>
        </p:nvSpPr>
        <p:spPr>
          <a:xfrm>
            <a:off x="1791970" y="2599690"/>
            <a:ext cx="807720" cy="398780"/>
          </a:xfrm>
          <a:prstGeom prst="rect">
            <a:avLst/>
          </a:prstGeom>
          <a:solidFill>
            <a:schemeClr val="accent6">
              <a:lumMod val="40000"/>
              <a:lumOff val="60000"/>
            </a:schemeClr>
          </a:solidFill>
        </p:spPr>
        <p:txBody>
          <a:bodyPr wrap="square" rtlCol="0">
            <a:spAutoFit/>
          </a:bodyPr>
          <a:p>
            <a:pPr algn="ctr"/>
            <a:endParaRPr lang="en-US" sz="2000">
              <a:cs typeface="+mn-lt"/>
            </a:endParaRPr>
          </a:p>
        </p:txBody>
      </p:sp>
      <p:sp>
        <p:nvSpPr>
          <p:cNvPr id="242" name="Text Box 241"/>
          <p:cNvSpPr txBox="1"/>
          <p:nvPr/>
        </p:nvSpPr>
        <p:spPr>
          <a:xfrm>
            <a:off x="736600" y="2276475"/>
            <a:ext cx="2827020" cy="398780"/>
          </a:xfrm>
          <a:prstGeom prst="rect">
            <a:avLst/>
          </a:prstGeom>
          <a:noFill/>
        </p:spPr>
        <p:txBody>
          <a:bodyPr wrap="square" rtlCol="0">
            <a:spAutoFit/>
          </a:bodyPr>
          <a:p>
            <a:pPr algn="ctr"/>
            <a:r>
              <a:rPr lang="en-US" sz="2000">
                <a:cs typeface="+mn-lt"/>
              </a:rPr>
              <a:t>Individual feature set</a:t>
            </a:r>
            <a:endParaRPr lang="en-US" sz="2000">
              <a:cs typeface="+mn-lt"/>
            </a:endParaRPr>
          </a:p>
        </p:txBody>
      </p:sp>
      <p:grpSp>
        <p:nvGrpSpPr>
          <p:cNvPr id="243" name="Group 242"/>
          <p:cNvGrpSpPr/>
          <p:nvPr/>
        </p:nvGrpSpPr>
        <p:grpSpPr>
          <a:xfrm rot="0">
            <a:off x="9225915" y="2623820"/>
            <a:ext cx="963109" cy="398724"/>
            <a:chOff x="25411" y="27970"/>
            <a:chExt cx="2144" cy="792"/>
          </a:xfrm>
        </p:grpSpPr>
        <p:sp>
          <p:nvSpPr>
            <p:cNvPr id="244" name="Text Box 243"/>
            <p:cNvSpPr txBox="1"/>
            <p:nvPr/>
          </p:nvSpPr>
          <p:spPr>
            <a:xfrm>
              <a:off x="25411" y="27970"/>
              <a:ext cx="1073" cy="792"/>
            </a:xfrm>
            <a:prstGeom prst="rect">
              <a:avLst/>
            </a:prstGeom>
            <a:solidFill>
              <a:schemeClr val="accent1">
                <a:lumMod val="40000"/>
                <a:lumOff val="60000"/>
              </a:schemeClr>
            </a:solidFill>
          </p:spPr>
          <p:txBody>
            <a:bodyPr wrap="square" rtlCol="0">
              <a:spAutoFit/>
            </a:bodyPr>
            <a:p>
              <a:pPr algn="ctr"/>
              <a:endParaRPr lang="en-US" sz="2000">
                <a:cs typeface="+mn-lt"/>
              </a:endParaRPr>
            </a:p>
          </p:txBody>
        </p:sp>
        <p:sp>
          <p:nvSpPr>
            <p:cNvPr id="245" name="Text Box 244"/>
            <p:cNvSpPr txBox="1"/>
            <p:nvPr/>
          </p:nvSpPr>
          <p:spPr>
            <a:xfrm>
              <a:off x="26484" y="27970"/>
              <a:ext cx="1071" cy="792"/>
            </a:xfrm>
            <a:prstGeom prst="rect">
              <a:avLst/>
            </a:prstGeom>
            <a:solidFill>
              <a:schemeClr val="accent6">
                <a:lumMod val="40000"/>
                <a:lumOff val="60000"/>
              </a:schemeClr>
            </a:solidFill>
          </p:spPr>
          <p:txBody>
            <a:bodyPr wrap="square" rtlCol="0">
              <a:spAutoFit/>
            </a:bodyPr>
            <a:p>
              <a:pPr algn="ctr"/>
              <a:endParaRPr lang="en-US" sz="2000">
                <a:cs typeface="+mn-lt"/>
              </a:endParaRPr>
            </a:p>
          </p:txBody>
        </p:sp>
      </p:grpSp>
      <p:grpSp>
        <p:nvGrpSpPr>
          <p:cNvPr id="246" name="Group 245"/>
          <p:cNvGrpSpPr/>
          <p:nvPr/>
        </p:nvGrpSpPr>
        <p:grpSpPr>
          <a:xfrm rot="0">
            <a:off x="10575290" y="2620645"/>
            <a:ext cx="963109" cy="398724"/>
            <a:chOff x="28087" y="27970"/>
            <a:chExt cx="2144" cy="792"/>
          </a:xfrm>
        </p:grpSpPr>
        <p:sp>
          <p:nvSpPr>
            <p:cNvPr id="247" name="Text Box 246"/>
            <p:cNvSpPr txBox="1"/>
            <p:nvPr/>
          </p:nvSpPr>
          <p:spPr>
            <a:xfrm>
              <a:off x="28087" y="27970"/>
              <a:ext cx="1071" cy="792"/>
            </a:xfrm>
            <a:prstGeom prst="rect">
              <a:avLst/>
            </a:prstGeom>
            <a:solidFill>
              <a:schemeClr val="accent2">
                <a:lumMod val="40000"/>
                <a:lumOff val="60000"/>
              </a:schemeClr>
            </a:solidFill>
          </p:spPr>
          <p:txBody>
            <a:bodyPr wrap="square" rtlCol="0">
              <a:spAutoFit/>
            </a:bodyPr>
            <a:p>
              <a:pPr algn="ctr"/>
              <a:endParaRPr lang="en-US" sz="2000">
                <a:cs typeface="+mn-lt"/>
              </a:endParaRPr>
            </a:p>
          </p:txBody>
        </p:sp>
        <p:sp>
          <p:nvSpPr>
            <p:cNvPr id="248" name="Text Box 247"/>
            <p:cNvSpPr txBox="1"/>
            <p:nvPr/>
          </p:nvSpPr>
          <p:spPr>
            <a:xfrm>
              <a:off x="29158" y="27970"/>
              <a:ext cx="1073" cy="792"/>
            </a:xfrm>
            <a:prstGeom prst="rect">
              <a:avLst/>
            </a:prstGeom>
            <a:solidFill>
              <a:schemeClr val="accent1">
                <a:lumMod val="40000"/>
                <a:lumOff val="60000"/>
              </a:schemeClr>
            </a:solidFill>
          </p:spPr>
          <p:txBody>
            <a:bodyPr wrap="square" rtlCol="0">
              <a:spAutoFit/>
            </a:bodyPr>
            <a:p>
              <a:pPr algn="ctr"/>
              <a:endParaRPr lang="en-US" sz="2000">
                <a:cs typeface="+mn-lt"/>
              </a:endParaRPr>
            </a:p>
          </p:txBody>
        </p:sp>
      </p:grpSp>
      <p:sp>
        <p:nvSpPr>
          <p:cNvPr id="249" name="Text Box 248"/>
          <p:cNvSpPr txBox="1"/>
          <p:nvPr/>
        </p:nvSpPr>
        <p:spPr>
          <a:xfrm>
            <a:off x="8677910" y="2276475"/>
            <a:ext cx="2063115" cy="398780"/>
          </a:xfrm>
          <a:prstGeom prst="rect">
            <a:avLst/>
          </a:prstGeom>
          <a:noFill/>
        </p:spPr>
        <p:txBody>
          <a:bodyPr wrap="square" rtlCol="0">
            <a:spAutoFit/>
          </a:bodyPr>
          <a:p>
            <a:pPr algn="ctr"/>
            <a:r>
              <a:rPr lang="en-US" sz="2000">
                <a:cs typeface="+mn-lt"/>
              </a:rPr>
              <a:t>Fused feature sets</a:t>
            </a:r>
            <a:endParaRPr lang="en-US" sz="2000">
              <a:cs typeface="+mn-lt"/>
            </a:endParaRPr>
          </a:p>
        </p:txBody>
      </p:sp>
      <p:cxnSp>
        <p:nvCxnSpPr>
          <p:cNvPr id="250" name="Straight Arrow Connector 249"/>
          <p:cNvCxnSpPr/>
          <p:nvPr/>
        </p:nvCxnSpPr>
        <p:spPr>
          <a:xfrm>
            <a:off x="8415020" y="2988310"/>
            <a:ext cx="1297940" cy="334645"/>
          </a:xfrm>
          <a:prstGeom prst="straightConnector1">
            <a:avLst/>
          </a:prstGeom>
          <a:ln w="12700" cmpd="thickThin">
            <a:solidFill>
              <a:schemeClr val="tx1"/>
            </a:solidFill>
            <a:prstDash val="sysDash"/>
            <a:tailEnd type="arrow" w="med" len="med"/>
          </a:ln>
        </p:spPr>
        <p:style>
          <a:lnRef idx="1">
            <a:schemeClr val="dk1"/>
          </a:lnRef>
          <a:fillRef idx="0">
            <a:schemeClr val="dk1"/>
          </a:fillRef>
          <a:effectRef idx="0">
            <a:schemeClr val="dk1"/>
          </a:effectRef>
          <a:fontRef idx="minor">
            <a:schemeClr val="tx1"/>
          </a:fontRef>
        </p:style>
      </p:cxnSp>
      <p:cxnSp>
        <p:nvCxnSpPr>
          <p:cNvPr id="251" name="Straight Arrow Connector 250"/>
          <p:cNvCxnSpPr>
            <a:endCxn id="232" idx="0"/>
          </p:cNvCxnSpPr>
          <p:nvPr/>
        </p:nvCxnSpPr>
        <p:spPr>
          <a:xfrm>
            <a:off x="9707880" y="3006090"/>
            <a:ext cx="3810" cy="316865"/>
          </a:xfrm>
          <a:prstGeom prst="straightConnector1">
            <a:avLst/>
          </a:prstGeom>
          <a:ln w="127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flipH="1">
            <a:off x="9710420" y="2988310"/>
            <a:ext cx="1341755" cy="332740"/>
          </a:xfrm>
          <a:prstGeom prst="straightConnector1">
            <a:avLst/>
          </a:prstGeom>
          <a:ln w="12700" cmpd="thickThi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53" name="Text Box 252"/>
          <p:cNvSpPr txBox="1"/>
          <p:nvPr/>
        </p:nvSpPr>
        <p:spPr>
          <a:xfrm>
            <a:off x="1316355" y="1862455"/>
            <a:ext cx="1667510" cy="460375"/>
          </a:xfrm>
          <a:prstGeom prst="rect">
            <a:avLst/>
          </a:prstGeom>
          <a:noFill/>
        </p:spPr>
        <p:txBody>
          <a:bodyPr wrap="square" rtlCol="0">
            <a:spAutoFit/>
          </a:bodyPr>
          <a:p>
            <a:pPr algn="ctr"/>
            <a:r>
              <a:rPr lang="en-US" sz="2400">
                <a:cs typeface="+mn-lt"/>
              </a:rPr>
              <a:t>Task 1</a:t>
            </a:r>
            <a:endParaRPr lang="en-US" sz="2400">
              <a:cs typeface="+mn-lt"/>
            </a:endParaRPr>
          </a:p>
        </p:txBody>
      </p:sp>
      <p:sp>
        <p:nvSpPr>
          <p:cNvPr id="254" name="Text Box 253"/>
          <p:cNvSpPr txBox="1"/>
          <p:nvPr/>
        </p:nvSpPr>
        <p:spPr>
          <a:xfrm>
            <a:off x="4916170" y="1862455"/>
            <a:ext cx="1667510" cy="460375"/>
          </a:xfrm>
          <a:prstGeom prst="rect">
            <a:avLst/>
          </a:prstGeom>
          <a:noFill/>
        </p:spPr>
        <p:txBody>
          <a:bodyPr wrap="square" rtlCol="0">
            <a:spAutoFit/>
          </a:bodyPr>
          <a:p>
            <a:pPr algn="ctr"/>
            <a:r>
              <a:rPr lang="en-US" sz="2400">
                <a:cs typeface="+mn-lt"/>
              </a:rPr>
              <a:t>Task 2</a:t>
            </a:r>
            <a:endParaRPr lang="en-US" sz="2400">
              <a:cs typeface="+mn-lt"/>
            </a:endParaRPr>
          </a:p>
        </p:txBody>
      </p:sp>
      <p:sp>
        <p:nvSpPr>
          <p:cNvPr id="255" name="Text Box 254"/>
          <p:cNvSpPr txBox="1"/>
          <p:nvPr/>
        </p:nvSpPr>
        <p:spPr>
          <a:xfrm>
            <a:off x="8734425" y="1877695"/>
            <a:ext cx="1667510" cy="460375"/>
          </a:xfrm>
          <a:prstGeom prst="rect">
            <a:avLst/>
          </a:prstGeom>
          <a:noFill/>
        </p:spPr>
        <p:txBody>
          <a:bodyPr wrap="square" rtlCol="0">
            <a:spAutoFit/>
          </a:bodyPr>
          <a:p>
            <a:pPr algn="ctr"/>
            <a:r>
              <a:rPr lang="en-US" sz="2400">
                <a:cs typeface="+mn-lt"/>
              </a:rPr>
              <a:t>Task 3</a:t>
            </a:r>
            <a:endParaRPr lang="en-US" sz="2400">
              <a:cs typeface="+mn-lt"/>
            </a:endParaRPr>
          </a:p>
        </p:txBody>
      </p:sp>
      <p:sp>
        <p:nvSpPr>
          <p:cNvPr id="4" name="Rounded Rectangle 3"/>
          <p:cNvSpPr/>
          <p:nvPr/>
        </p:nvSpPr>
        <p:spPr>
          <a:xfrm>
            <a:off x="4203065" y="2284730"/>
            <a:ext cx="3015615" cy="3288665"/>
          </a:xfrm>
          <a:prstGeom prst="roundRect">
            <a:avLst/>
          </a:prstGeom>
          <a:solidFill>
            <a:schemeClr val="accent1">
              <a:lumMod val="20000"/>
              <a:lumOff val="80000"/>
              <a:alpha val="85000"/>
            </a:schemeClr>
          </a:solid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cs typeface="+mn-lt"/>
            </a:endParaRPr>
          </a:p>
        </p:txBody>
      </p:sp>
      <p:sp>
        <p:nvSpPr>
          <p:cNvPr id="3" name="Rounded Rectangle 2"/>
          <p:cNvSpPr/>
          <p:nvPr/>
        </p:nvSpPr>
        <p:spPr>
          <a:xfrm>
            <a:off x="635635" y="2272030"/>
            <a:ext cx="3029585" cy="3288665"/>
          </a:xfrm>
          <a:prstGeom prst="roundRect">
            <a:avLst/>
          </a:prstGeom>
          <a:solidFill>
            <a:schemeClr val="accent1">
              <a:lumMod val="20000"/>
              <a:lumOff val="80000"/>
              <a:alpha val="85000"/>
            </a:schemeClr>
          </a:solid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cs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600">
                <a:sym typeface="+mn-ea"/>
              </a:rPr>
              <a:t>Results</a:t>
            </a:r>
            <a:endParaRPr lang="en-US" sz="3600">
              <a:sym typeface="+mn-ea"/>
            </a:endParaRPr>
          </a:p>
        </p:txBody>
      </p:sp>
      <p:sp>
        <p:nvSpPr>
          <p:cNvPr id="5" name="Content Placeholder 4"/>
          <p:cNvSpPr>
            <a:spLocks noGrp="1"/>
          </p:cNvSpPr>
          <p:nvPr>
            <p:ph sz="half" idx="2"/>
          </p:nvPr>
        </p:nvSpPr>
        <p:spPr>
          <a:xfrm>
            <a:off x="6483350" y="1825625"/>
            <a:ext cx="5181600" cy="4351338"/>
          </a:xfrm>
        </p:spPr>
        <p:txBody>
          <a:bodyPr/>
          <a:p>
            <a:r>
              <a:rPr lang="en-US" sz="2000"/>
              <a:t>Fused feature set has the most robust peformance across schemes</a:t>
            </a:r>
            <a:endParaRPr lang="en-US" sz="2000"/>
          </a:p>
          <a:p>
            <a:r>
              <a:rPr lang="en-US" sz="2000"/>
              <a:t>Metadata improves performance over using modulation/spectral features</a:t>
            </a:r>
            <a:endParaRPr lang="en-US" sz="2000"/>
          </a:p>
        </p:txBody>
      </p:sp>
      <p:pic>
        <p:nvPicPr>
          <p:cNvPr id="260" name="Content Placeholder 259"/>
          <p:cNvPicPr>
            <a:picLocks noChangeAspect="1"/>
          </p:cNvPicPr>
          <p:nvPr>
            <p:ph sz="half" idx="1"/>
          </p:nvPr>
        </p:nvPicPr>
        <p:blipFill>
          <a:blip r:embed="rId1"/>
          <a:stretch>
            <a:fillRect/>
          </a:stretch>
        </p:blipFill>
        <p:spPr>
          <a:xfrm>
            <a:off x="838200" y="1825625"/>
            <a:ext cx="5181600" cy="3609340"/>
          </a:xfrm>
          <a:prstGeom prst="rect">
            <a:avLst/>
          </a:prstGeom>
        </p:spPr>
      </p:pic>
      <p:sp>
        <p:nvSpPr>
          <p:cNvPr id="10" name="Rectangles 9"/>
          <p:cNvSpPr/>
          <p:nvPr/>
        </p:nvSpPr>
        <p:spPr>
          <a:xfrm>
            <a:off x="1993900" y="2972435"/>
            <a:ext cx="3968750" cy="284480"/>
          </a:xfrm>
          <a:prstGeom prst="rect">
            <a:avLst/>
          </a:prstGeom>
          <a:noFill/>
          <a:ln w="28575" cmpd="sng">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Rectangles 5"/>
          <p:cNvSpPr/>
          <p:nvPr/>
        </p:nvSpPr>
        <p:spPr>
          <a:xfrm>
            <a:off x="1993900" y="4032885"/>
            <a:ext cx="3968750" cy="284480"/>
          </a:xfrm>
          <a:prstGeom prst="rect">
            <a:avLst/>
          </a:prstGeom>
          <a:noFill/>
          <a:ln w="28575" cmpd="sng">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Rectangles 6"/>
          <p:cNvSpPr/>
          <p:nvPr/>
        </p:nvSpPr>
        <p:spPr>
          <a:xfrm>
            <a:off x="1993900" y="5093335"/>
            <a:ext cx="3968750" cy="284480"/>
          </a:xfrm>
          <a:prstGeom prst="rect">
            <a:avLst/>
          </a:prstGeom>
          <a:noFill/>
          <a:ln w="28575" cmpd="sng">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10" grpId="1" animBg="1"/>
      <p:bldP spid="6" grpId="1"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mod1"/>
          <p:cNvPicPr>
            <a:picLocks noChangeAspect="1"/>
          </p:cNvPicPr>
          <p:nvPr>
            <p:ph sz="half" idx="1"/>
          </p:nvPr>
        </p:nvPicPr>
        <p:blipFill>
          <a:blip r:embed="rId1"/>
          <a:stretch>
            <a:fillRect/>
          </a:stretch>
        </p:blipFill>
        <p:spPr>
          <a:xfrm>
            <a:off x="951230" y="2143760"/>
            <a:ext cx="4980305" cy="3599815"/>
          </a:xfrm>
          <a:prstGeom prst="rect">
            <a:avLst/>
          </a:prstGeom>
        </p:spPr>
      </p:pic>
      <p:pic>
        <p:nvPicPr>
          <p:cNvPr id="6" name="Content Placeholder 5" descr="mod2"/>
          <p:cNvPicPr>
            <a:picLocks noChangeAspect="1"/>
          </p:cNvPicPr>
          <p:nvPr>
            <p:ph sz="half" idx="2"/>
          </p:nvPr>
        </p:nvPicPr>
        <p:blipFill>
          <a:blip r:embed="rId2"/>
          <a:stretch>
            <a:fillRect/>
          </a:stretch>
        </p:blipFill>
        <p:spPr>
          <a:xfrm>
            <a:off x="6285230" y="2143760"/>
            <a:ext cx="4980305" cy="3599815"/>
          </a:xfrm>
          <a:prstGeom prst="rect">
            <a:avLst/>
          </a:prstGeom>
        </p:spPr>
      </p:pic>
      <p:sp>
        <p:nvSpPr>
          <p:cNvPr id="24" name="Title 23"/>
          <p:cNvSpPr>
            <a:spLocks noGrp="1"/>
          </p:cNvSpPr>
          <p:nvPr/>
        </p:nvSpPr>
        <p:spPr>
          <a:xfrm>
            <a:off x="838200" y="1924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Average modulation spectrogram for COVID and non-COVID speech</a:t>
            </a:r>
            <a:endParaRPr lang="zh-CN" altLang="en-US" sz="3600"/>
          </a:p>
        </p:txBody>
      </p:sp>
      <p:sp>
        <p:nvSpPr>
          <p:cNvPr id="7" name="Text Box 6"/>
          <p:cNvSpPr txBox="1"/>
          <p:nvPr/>
        </p:nvSpPr>
        <p:spPr>
          <a:xfrm>
            <a:off x="2552700" y="1861185"/>
            <a:ext cx="1250315" cy="460375"/>
          </a:xfrm>
          <a:prstGeom prst="rect">
            <a:avLst/>
          </a:prstGeom>
          <a:noFill/>
        </p:spPr>
        <p:txBody>
          <a:bodyPr wrap="square" rtlCol="0">
            <a:spAutoFit/>
          </a:bodyPr>
          <a:p>
            <a:pPr algn="ctr"/>
            <a:r>
              <a:rPr lang="en-US" sz="2400"/>
              <a:t>COVID</a:t>
            </a:r>
            <a:endParaRPr lang="en-US" sz="2400"/>
          </a:p>
        </p:txBody>
      </p:sp>
      <p:sp>
        <p:nvSpPr>
          <p:cNvPr id="8" name="Text Box 7"/>
          <p:cNvSpPr txBox="1"/>
          <p:nvPr/>
        </p:nvSpPr>
        <p:spPr>
          <a:xfrm>
            <a:off x="7767320" y="1861185"/>
            <a:ext cx="1688465" cy="460375"/>
          </a:xfrm>
          <a:prstGeom prst="rect">
            <a:avLst/>
          </a:prstGeom>
          <a:noFill/>
        </p:spPr>
        <p:txBody>
          <a:bodyPr wrap="square" rtlCol="0">
            <a:spAutoFit/>
          </a:bodyPr>
          <a:p>
            <a:pPr algn="ctr"/>
            <a:r>
              <a:rPr lang="en-US" sz="2400"/>
              <a:t>non-COVID</a:t>
            </a:r>
            <a:endParaRPr lang="en-US" sz="2400"/>
          </a:p>
        </p:txBody>
      </p:sp>
      <p:sp>
        <p:nvSpPr>
          <p:cNvPr id="3" name="Rectangles 2"/>
          <p:cNvSpPr/>
          <p:nvPr/>
        </p:nvSpPr>
        <p:spPr>
          <a:xfrm>
            <a:off x="1501775" y="4305300"/>
            <a:ext cx="3397250" cy="146050"/>
          </a:xfrm>
          <a:prstGeom prst="rect">
            <a:avLst/>
          </a:prstGeom>
          <a:noFill/>
          <a:ln w="28575" cmpd="sng">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Rectangles 3"/>
          <p:cNvSpPr/>
          <p:nvPr/>
        </p:nvSpPr>
        <p:spPr>
          <a:xfrm rot="16200000">
            <a:off x="2743200" y="4474210"/>
            <a:ext cx="400685" cy="876300"/>
          </a:xfrm>
          <a:prstGeom prst="rect">
            <a:avLst/>
          </a:prstGeom>
          <a:noFill/>
          <a:ln w="28575" cmpd="sng">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600"/>
              <a:t>Top features</a:t>
            </a:r>
            <a:endParaRPr lang="en-US" sz="3600"/>
          </a:p>
        </p:txBody>
      </p:sp>
      <p:sp>
        <p:nvSpPr>
          <p:cNvPr id="17" name="Content Placeholder 2"/>
          <p:cNvSpPr>
            <a:spLocks noGrp="1"/>
          </p:cNvSpPr>
          <p:nvPr/>
        </p:nvSpPr>
        <p:spPr>
          <a:xfrm>
            <a:off x="6419215" y="4032885"/>
            <a:ext cx="5016500" cy="2541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55" dirty="0"/>
              <a:t>Modulation spectral descriptor at 1kHz -&gt; </a:t>
            </a:r>
            <a:r>
              <a:rPr lang="en-US" sz="2055" b="1" dirty="0"/>
              <a:t>vocal coarseness</a:t>
            </a:r>
            <a:endParaRPr lang="en-US" sz="2055" dirty="0"/>
          </a:p>
          <a:p>
            <a:pPr lvl="1"/>
            <a:r>
              <a:rPr lang="en-US" sz="2055" dirty="0"/>
              <a:t>Spectral entropy -&gt; </a:t>
            </a:r>
            <a:r>
              <a:rPr lang="en-US" sz="2055" b="1" dirty="0"/>
              <a:t>muffled speech</a:t>
            </a:r>
            <a:endParaRPr lang="en-US" sz="2055" dirty="0"/>
          </a:p>
          <a:p>
            <a:pPr lvl="1"/>
            <a:r>
              <a:rPr lang="en-US" sz="2055" dirty="0"/>
              <a:t>Loss of smell and taste</a:t>
            </a:r>
            <a:endParaRPr lang="en-US" sz="2055" dirty="0"/>
          </a:p>
        </p:txBody>
      </p:sp>
      <p:pic>
        <p:nvPicPr>
          <p:cNvPr id="260" name="Content Placeholder 259"/>
          <p:cNvPicPr>
            <a:picLocks noChangeAspect="1"/>
          </p:cNvPicPr>
          <p:nvPr>
            <p:ph sz="half" idx="1"/>
          </p:nvPr>
        </p:nvPicPr>
        <p:blipFill>
          <a:blip r:embed="rId1"/>
          <a:stretch>
            <a:fillRect/>
          </a:stretch>
        </p:blipFill>
        <p:spPr>
          <a:xfrm>
            <a:off x="838200" y="1685925"/>
            <a:ext cx="5181600" cy="3609340"/>
          </a:xfrm>
          <a:prstGeom prst="rect">
            <a:avLst/>
          </a:prstGeom>
        </p:spPr>
      </p:pic>
      <p:sp>
        <p:nvSpPr>
          <p:cNvPr id="10" name="Rectangles 9"/>
          <p:cNvSpPr/>
          <p:nvPr/>
        </p:nvSpPr>
        <p:spPr>
          <a:xfrm>
            <a:off x="1993900" y="2839085"/>
            <a:ext cx="3968750" cy="284480"/>
          </a:xfrm>
          <a:prstGeom prst="rect">
            <a:avLst/>
          </a:prstGeom>
          <a:noFill/>
          <a:ln w="28575" cmpd="sng">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Rectangles 5"/>
          <p:cNvSpPr/>
          <p:nvPr/>
        </p:nvSpPr>
        <p:spPr>
          <a:xfrm>
            <a:off x="1993900" y="3899535"/>
            <a:ext cx="3968750" cy="284480"/>
          </a:xfrm>
          <a:prstGeom prst="rect">
            <a:avLst/>
          </a:prstGeom>
          <a:noFill/>
          <a:ln w="28575" cmpd="sng">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Rectangles 6"/>
          <p:cNvSpPr/>
          <p:nvPr/>
        </p:nvSpPr>
        <p:spPr>
          <a:xfrm>
            <a:off x="1993900" y="4959985"/>
            <a:ext cx="3968750" cy="284480"/>
          </a:xfrm>
          <a:prstGeom prst="rect">
            <a:avLst/>
          </a:prstGeom>
          <a:noFill/>
          <a:ln w="28575" cmpd="sng">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Oval 3"/>
          <p:cNvSpPr/>
          <p:nvPr/>
        </p:nvSpPr>
        <p:spPr>
          <a:xfrm>
            <a:off x="8317865" y="2101215"/>
            <a:ext cx="1219200" cy="117538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Oval 4"/>
          <p:cNvSpPr/>
          <p:nvPr/>
        </p:nvSpPr>
        <p:spPr>
          <a:xfrm>
            <a:off x="8743315" y="1637665"/>
            <a:ext cx="1219200" cy="117538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Oval 2"/>
          <p:cNvSpPr/>
          <p:nvPr/>
        </p:nvSpPr>
        <p:spPr>
          <a:xfrm>
            <a:off x="7886065" y="1637665"/>
            <a:ext cx="1219200" cy="11753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8" name="Straight Arrow Connector 7"/>
          <p:cNvCxnSpPr/>
          <p:nvPr/>
        </p:nvCxnSpPr>
        <p:spPr>
          <a:xfrm>
            <a:off x="8924925" y="2336800"/>
            <a:ext cx="6350" cy="151130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9" name="Straight Connector 8"/>
          <p:cNvCxnSpPr>
            <a:stCxn id="10" idx="3"/>
          </p:cNvCxnSpPr>
          <p:nvPr/>
        </p:nvCxnSpPr>
        <p:spPr>
          <a:xfrm flipV="1">
            <a:off x="5962650" y="2273300"/>
            <a:ext cx="1457325" cy="70802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a:stCxn id="6" idx="3"/>
          </p:cNvCxnSpPr>
          <p:nvPr/>
        </p:nvCxnSpPr>
        <p:spPr>
          <a:xfrm flipV="1">
            <a:off x="5962650" y="2272665"/>
            <a:ext cx="1454785" cy="1769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3"/>
          </p:cNvCxnSpPr>
          <p:nvPr/>
        </p:nvCxnSpPr>
        <p:spPr>
          <a:xfrm flipV="1">
            <a:off x="5962650" y="2273935"/>
            <a:ext cx="1451610" cy="2828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2"/>
          <p:cNvSpPr txBox="1"/>
          <p:nvPr/>
        </p:nvSpPr>
        <p:spPr>
          <a:xfrm>
            <a:off x="7106285" y="864235"/>
            <a:ext cx="3642360" cy="706755"/>
          </a:xfrm>
          <a:prstGeom prst="rect">
            <a:avLst/>
          </a:prstGeom>
          <a:noFill/>
        </p:spPr>
        <p:txBody>
          <a:bodyPr wrap="square" rtlCol="0">
            <a:spAutoFit/>
          </a:bodyPr>
          <a:p>
            <a:pPr algn="ctr"/>
            <a:r>
              <a:rPr lang="en-US" sz="2000"/>
              <a:t>Find intersection among top-10 features across schemes</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Content Placeholder 2"/>
          <p:cNvSpPr>
            <a:spLocks noGrp="1"/>
          </p:cNvSpPr>
          <p:nvPr>
            <p:ph idx="1"/>
          </p:nvPr>
        </p:nvSpPr>
        <p:spPr>
          <a:xfrm>
            <a:off x="4787900" y="2355850"/>
            <a:ext cx="6235700" cy="4351655"/>
          </a:xfrm>
        </p:spPr>
        <p:txBody>
          <a:bodyPr>
            <a:normAutofit/>
          </a:bodyPr>
          <a:p>
            <a:pPr marL="0" indent="0">
              <a:buNone/>
            </a:pPr>
            <a:r>
              <a:rPr lang="en-US"/>
              <a:t>A COVID detection system that is...</a:t>
            </a:r>
            <a:endParaRPr lang="en-US"/>
          </a:p>
          <a:p>
            <a:pPr lvl="1"/>
            <a:r>
              <a:rPr lang="en-US"/>
              <a:t>transferable across datasets</a:t>
            </a:r>
            <a:endParaRPr lang="en-US"/>
          </a:p>
          <a:p>
            <a:pPr lvl="1"/>
            <a:r>
              <a:rPr lang="en-US"/>
              <a:t>applicable in a real-world setting</a:t>
            </a:r>
            <a:endParaRPr lang="en-US"/>
          </a:p>
          <a:p>
            <a:pPr lvl="1"/>
            <a:r>
              <a:rPr lang="en-US"/>
              <a:t>sustainable and energy-efficient</a:t>
            </a:r>
            <a:endParaRPr lang="en-US"/>
          </a:p>
          <a:p>
            <a:pPr marL="457200" lvl="1" indent="0">
              <a:buNone/>
            </a:pPr>
            <a:endParaRPr lang="en-US"/>
          </a:p>
          <a:p>
            <a:endParaRPr lang="en-US"/>
          </a:p>
        </p:txBody>
      </p:sp>
      <p:sp>
        <p:nvSpPr>
          <p:cNvPr id="4" name="Title 3"/>
          <p:cNvSpPr/>
          <p:nvPr>
            <p:ph type="title"/>
          </p:nvPr>
        </p:nvSpPr>
        <p:spPr/>
        <p:txBody>
          <a:bodyPr/>
          <a:p>
            <a:r>
              <a:rPr lang="en-US" sz="3600"/>
              <a:t>Future studies</a:t>
            </a:r>
            <a:endParaRPr lang="en-US"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Background</a:t>
            </a:r>
            <a:endParaRPr lang="en-US" sz="3600"/>
          </a:p>
        </p:txBody>
      </p:sp>
      <p:sp>
        <p:nvSpPr>
          <p:cNvPr id="3" name="Content Placeholder 2"/>
          <p:cNvSpPr>
            <a:spLocks noGrp="1"/>
          </p:cNvSpPr>
          <p:nvPr>
            <p:ph idx="1"/>
          </p:nvPr>
        </p:nvSpPr>
        <p:spPr>
          <a:xfrm>
            <a:off x="838200" y="1825625"/>
            <a:ext cx="9583420" cy="4351655"/>
          </a:xfrm>
        </p:spPr>
        <p:txBody>
          <a:bodyPr/>
          <a:lstStyle/>
          <a:p>
            <a:r>
              <a:rPr lang="en-US" sz="2400" dirty="0"/>
              <a:t>6.2 million deaths as of April,2022</a:t>
            </a:r>
            <a:endParaRPr lang="en-US" sz="2400" dirty="0"/>
          </a:p>
          <a:p>
            <a:pPr algn="l"/>
            <a:r>
              <a:rPr lang="en-US" sz="2400" dirty="0"/>
              <a:t>Conventional testing methods are expensive, time-consuming, and required help from medical professionals</a:t>
            </a:r>
            <a:endParaRPr lang="en-US" sz="2400" dirty="0"/>
          </a:p>
          <a:p>
            <a:pPr marL="0" indent="0">
              <a:buNone/>
            </a:pPr>
            <a:endParaRPr lang="en-US" sz="2400" dirty="0"/>
          </a:p>
          <a:p>
            <a:r>
              <a:rPr lang="en-US" sz="2400" u="sng" dirty="0"/>
              <a:t>Audio-based</a:t>
            </a:r>
            <a:r>
              <a:rPr lang="en-US" sz="2400" dirty="0"/>
              <a:t> self-testing toolkit</a:t>
            </a:r>
            <a:endParaRPr lang="en-US" sz="2400" dirty="0" smtClean="0"/>
          </a:p>
        </p:txBody>
      </p:sp>
      <p:pic>
        <p:nvPicPr>
          <p:cNvPr id="4" name="Picture 3"/>
          <p:cNvPicPr>
            <a:picLocks noChangeAspect="1"/>
          </p:cNvPicPr>
          <p:nvPr/>
        </p:nvPicPr>
        <p:blipFill>
          <a:blip r:embed="rId1"/>
          <a:stretch>
            <a:fillRect/>
          </a:stretch>
        </p:blipFill>
        <p:spPr>
          <a:xfrm>
            <a:off x="5904865" y="4329430"/>
            <a:ext cx="3054985" cy="1595120"/>
          </a:xfrm>
          <a:prstGeom prst="rect">
            <a:avLst/>
          </a:prstGeom>
        </p:spPr>
      </p:pic>
      <p:pic>
        <p:nvPicPr>
          <p:cNvPr id="5" name="Picture 4"/>
          <p:cNvPicPr>
            <a:picLocks noChangeAspect="1"/>
          </p:cNvPicPr>
          <p:nvPr/>
        </p:nvPicPr>
        <p:blipFill>
          <a:blip r:embed="rId2"/>
          <a:stretch>
            <a:fillRect/>
          </a:stretch>
        </p:blipFill>
        <p:spPr>
          <a:xfrm>
            <a:off x="9627870" y="3903980"/>
            <a:ext cx="2228850" cy="2273300"/>
          </a:xfrm>
          <a:prstGeom prst="rect">
            <a:avLst/>
          </a:prstGeom>
        </p:spPr>
      </p:pic>
      <p:pic>
        <p:nvPicPr>
          <p:cNvPr id="6" name="Picture 5"/>
          <p:cNvPicPr>
            <a:picLocks noChangeAspect="1"/>
          </p:cNvPicPr>
          <p:nvPr/>
        </p:nvPicPr>
        <p:blipFill>
          <a:blip r:embed="rId3"/>
          <a:stretch>
            <a:fillRect/>
          </a:stretch>
        </p:blipFill>
        <p:spPr>
          <a:xfrm>
            <a:off x="213360" y="6057900"/>
            <a:ext cx="521335" cy="649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Audio-based AI test</a:t>
            </a:r>
            <a:endParaRPr lang="en-US" sz="3600"/>
          </a:p>
        </p:txBody>
      </p:sp>
      <p:sp>
        <p:nvSpPr>
          <p:cNvPr id="3" name="Content Placeholder 2"/>
          <p:cNvSpPr>
            <a:spLocks noGrp="1"/>
          </p:cNvSpPr>
          <p:nvPr>
            <p:ph idx="1"/>
          </p:nvPr>
        </p:nvSpPr>
        <p:spPr>
          <a:xfrm>
            <a:off x="838200" y="2574290"/>
            <a:ext cx="9363710" cy="4351655"/>
          </a:xfrm>
        </p:spPr>
        <p:txBody>
          <a:bodyPr>
            <a:normAutofit/>
          </a:bodyPr>
          <a:lstStyle/>
          <a:p>
            <a:r>
              <a:rPr lang="en-US" sz="2400" dirty="0"/>
              <a:t>COVID-19 virus directly targets at lungs</a:t>
            </a:r>
            <a:endParaRPr lang="en-US" sz="2400" dirty="0"/>
          </a:p>
          <a:p>
            <a:r>
              <a:rPr lang="en-US" sz="2400" dirty="0" smtClean="0"/>
              <a:t>Symptoms</a:t>
            </a:r>
            <a:r>
              <a:rPr lang="en-US" sz="2400" dirty="0"/>
              <a:t>: shortness of breath and cough events</a:t>
            </a:r>
            <a:endParaRPr lang="en-US" sz="2400" dirty="0"/>
          </a:p>
          <a:p>
            <a:r>
              <a:rPr lang="en-US" sz="2400" dirty="0" smtClean="0"/>
              <a:t>Hypothesis: symptoms</a:t>
            </a:r>
            <a:r>
              <a:rPr lang="en-US" sz="2400" dirty="0"/>
              <a:t> can be measured by speech analysis</a:t>
            </a:r>
            <a:endParaRPr lang="en-US" sz="2400" dirty="0"/>
          </a:p>
          <a:p>
            <a:r>
              <a:rPr lang="en-US" sz="2400" dirty="0"/>
              <a:t>Advantages of AI-based test:</a:t>
            </a:r>
            <a:endParaRPr lang="en-US" sz="2400" dirty="0"/>
          </a:p>
          <a:p>
            <a:pPr lvl="1"/>
            <a:r>
              <a:rPr lang="en-US" sz="2000" dirty="0"/>
              <a:t>low-cost</a:t>
            </a:r>
            <a:endParaRPr lang="en-US" sz="2000" dirty="0"/>
          </a:p>
          <a:p>
            <a:pPr lvl="1"/>
            <a:r>
              <a:rPr lang="en-US" sz="2000" dirty="0"/>
              <a:t>real-time results</a:t>
            </a:r>
            <a:endParaRPr lang="en-US" sz="2000" dirty="0"/>
          </a:p>
          <a:p>
            <a:pPr lvl="1"/>
            <a:r>
              <a:rPr lang="en-US" sz="2000" dirty="0"/>
              <a:t>long-term monitoring of </a:t>
            </a:r>
            <a:r>
              <a:rPr lang="en-US" sz="2000" dirty="0" smtClean="0"/>
              <a:t>health status</a:t>
            </a:r>
            <a:endParaRPr lang="en-US" sz="2000" dirty="0" smtClean="0"/>
          </a:p>
        </p:txBody>
      </p:sp>
      <p:pic>
        <p:nvPicPr>
          <p:cNvPr id="4" name="Picture 3"/>
          <p:cNvPicPr>
            <a:picLocks noChangeAspect="1"/>
          </p:cNvPicPr>
          <p:nvPr/>
        </p:nvPicPr>
        <p:blipFill>
          <a:blip r:embed="rId1"/>
          <a:stretch>
            <a:fillRect/>
          </a:stretch>
        </p:blipFill>
        <p:spPr>
          <a:xfrm>
            <a:off x="5758815" y="508000"/>
            <a:ext cx="5293995" cy="1590675"/>
          </a:xfrm>
          <a:prstGeom prst="rect">
            <a:avLst/>
          </a:prstGeom>
        </p:spPr>
      </p:pic>
      <p:pic>
        <p:nvPicPr>
          <p:cNvPr id="6" name="Picture 5"/>
          <p:cNvPicPr>
            <a:picLocks noChangeAspect="1"/>
          </p:cNvPicPr>
          <p:nvPr/>
        </p:nvPicPr>
        <p:blipFill>
          <a:blip r:embed="rId2"/>
          <a:stretch>
            <a:fillRect/>
          </a:stretch>
        </p:blipFill>
        <p:spPr>
          <a:xfrm>
            <a:off x="213360" y="6057900"/>
            <a:ext cx="521335" cy="649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Existing audio-based COVID-19 detection models</a:t>
            </a:r>
            <a:endParaRPr lang="en-US" sz="3600"/>
          </a:p>
        </p:txBody>
      </p:sp>
      <p:grpSp>
        <p:nvGrpSpPr>
          <p:cNvPr id="4" name="Group 3"/>
          <p:cNvGrpSpPr/>
          <p:nvPr/>
        </p:nvGrpSpPr>
        <p:grpSpPr>
          <a:xfrm>
            <a:off x="48895" y="2047240"/>
            <a:ext cx="12131040" cy="1830070"/>
            <a:chOff x="51" y="2826"/>
            <a:chExt cx="19104" cy="2882"/>
          </a:xfrm>
        </p:grpSpPr>
        <p:pic>
          <p:nvPicPr>
            <p:cNvPr id="12" name="Picture 11"/>
            <p:cNvPicPr>
              <a:picLocks noChangeAspect="1"/>
            </p:cNvPicPr>
            <p:nvPr/>
          </p:nvPicPr>
          <p:blipFill>
            <a:blip r:embed="rId1"/>
            <a:stretch>
              <a:fillRect/>
            </a:stretch>
          </p:blipFill>
          <p:spPr>
            <a:xfrm>
              <a:off x="9018" y="3396"/>
              <a:ext cx="3415" cy="1624"/>
            </a:xfrm>
            <a:prstGeom prst="rect">
              <a:avLst/>
            </a:prstGeom>
          </p:spPr>
        </p:pic>
        <p:pic>
          <p:nvPicPr>
            <p:cNvPr id="13" name="Picture 12"/>
            <p:cNvPicPr>
              <a:picLocks noChangeAspect="1"/>
            </p:cNvPicPr>
            <p:nvPr/>
          </p:nvPicPr>
          <p:blipFill>
            <a:blip r:embed="rId2"/>
            <a:srcRect l="42635" r="31917"/>
            <a:stretch>
              <a:fillRect/>
            </a:stretch>
          </p:blipFill>
          <p:spPr>
            <a:xfrm>
              <a:off x="14213" y="2944"/>
              <a:ext cx="2341" cy="2764"/>
            </a:xfrm>
            <a:prstGeom prst="rect">
              <a:avLst/>
            </a:prstGeom>
          </p:spPr>
        </p:pic>
        <p:pic>
          <p:nvPicPr>
            <p:cNvPr id="14" name="Picture 13"/>
            <p:cNvPicPr>
              <a:picLocks noChangeAspect="1"/>
            </p:cNvPicPr>
            <p:nvPr/>
          </p:nvPicPr>
          <p:blipFill>
            <a:blip r:embed="rId2"/>
            <a:srcRect r="67920"/>
            <a:stretch>
              <a:fillRect/>
            </a:stretch>
          </p:blipFill>
          <p:spPr>
            <a:xfrm>
              <a:off x="51" y="2826"/>
              <a:ext cx="2951" cy="2764"/>
            </a:xfrm>
            <a:prstGeom prst="rect">
              <a:avLst/>
            </a:prstGeom>
          </p:spPr>
        </p:pic>
        <p:pic>
          <p:nvPicPr>
            <p:cNvPr id="17" name="Picture 16"/>
            <p:cNvPicPr>
              <a:picLocks noChangeAspect="1"/>
            </p:cNvPicPr>
            <p:nvPr/>
          </p:nvPicPr>
          <p:blipFill>
            <a:blip r:embed="rId2"/>
            <a:srcRect l="76215" t="30101" r="9958" b="34407"/>
            <a:stretch>
              <a:fillRect/>
            </a:stretch>
          </p:blipFill>
          <p:spPr>
            <a:xfrm>
              <a:off x="17883" y="3836"/>
              <a:ext cx="1272" cy="981"/>
            </a:xfrm>
            <a:prstGeom prst="rect">
              <a:avLst/>
            </a:prstGeom>
          </p:spPr>
        </p:pic>
        <p:sp>
          <p:nvSpPr>
            <p:cNvPr id="19" name="Right Arrow 18"/>
            <p:cNvSpPr/>
            <p:nvPr/>
          </p:nvSpPr>
          <p:spPr>
            <a:xfrm>
              <a:off x="3461" y="4114"/>
              <a:ext cx="866" cy="42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12997" y="4113"/>
              <a:ext cx="866" cy="42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a:off x="4908" y="2826"/>
              <a:ext cx="2074" cy="2336"/>
            </a:xfrm>
            <a:prstGeom prst="rect">
              <a:avLst/>
            </a:prstGeom>
          </p:spPr>
        </p:pic>
        <p:sp>
          <p:nvSpPr>
            <p:cNvPr id="25" name="Right Arrow 24"/>
            <p:cNvSpPr/>
            <p:nvPr/>
          </p:nvSpPr>
          <p:spPr>
            <a:xfrm>
              <a:off x="16846" y="4115"/>
              <a:ext cx="866" cy="42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7471" y="4115"/>
              <a:ext cx="866" cy="42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388620" y="1590675"/>
            <a:ext cx="4931410" cy="456565"/>
          </a:xfrm>
        </p:spPr>
        <p:txBody>
          <a:bodyPr>
            <a:normAutofit fontScale="90000"/>
          </a:bodyPr>
          <a:lstStyle/>
          <a:p>
            <a:pPr lvl="1"/>
            <a:r>
              <a:rPr lang="en-US" sz="2000" b="1" dirty="0" smtClean="0">
                <a:sym typeface="+mn-ea"/>
              </a:rPr>
              <a:t>Audio-based COVID-19 detection system</a:t>
            </a:r>
            <a:endParaRPr lang="en-US" sz="2055" dirty="0"/>
          </a:p>
          <a:p>
            <a:endParaRPr lang="en-US" sz="2055" dirty="0"/>
          </a:p>
        </p:txBody>
      </p:sp>
      <p:sp>
        <p:nvSpPr>
          <p:cNvPr id="5" name="Content Placeholder 2"/>
          <p:cNvSpPr>
            <a:spLocks noGrp="1"/>
          </p:cNvSpPr>
          <p:nvPr/>
        </p:nvSpPr>
        <p:spPr>
          <a:xfrm>
            <a:off x="838200" y="4432935"/>
            <a:ext cx="4794250" cy="1562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ym typeface="+mn-ea"/>
              </a:rPr>
              <a:t>COVID-19 detection challenges</a:t>
            </a:r>
            <a:endParaRPr lang="en-US" sz="2000" b="1" dirty="0" smtClean="0">
              <a:sym typeface="+mn-ea"/>
            </a:endParaRPr>
          </a:p>
          <a:p>
            <a:pPr lvl="1"/>
            <a:r>
              <a:rPr lang="en-US" sz="1760" dirty="0"/>
              <a:t>ComParE 2021 baseline UAR ~0.6 achieved with linear SVM</a:t>
            </a:r>
            <a:endParaRPr lang="en-US" sz="1760" dirty="0"/>
          </a:p>
          <a:p>
            <a:pPr lvl="1"/>
            <a:endParaRPr lang="en-US" sz="1760" dirty="0"/>
          </a:p>
        </p:txBody>
      </p:sp>
      <p:sp>
        <p:nvSpPr>
          <p:cNvPr id="6" name="Rectangles 5"/>
          <p:cNvSpPr/>
          <p:nvPr/>
        </p:nvSpPr>
        <p:spPr>
          <a:xfrm>
            <a:off x="5892800" y="5402580"/>
            <a:ext cx="2689225" cy="4514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solidFill>
                  <a:schemeClr val="tx1"/>
                </a:solidFill>
              </a:rPr>
              <a:t>Robustness to unseen data</a:t>
            </a:r>
            <a:endParaRPr lang="en-US">
              <a:solidFill>
                <a:schemeClr val="tx1"/>
              </a:solidFill>
            </a:endParaRPr>
          </a:p>
        </p:txBody>
      </p:sp>
      <p:sp>
        <p:nvSpPr>
          <p:cNvPr id="7" name="Rectangles 6"/>
          <p:cNvSpPr/>
          <p:nvPr/>
        </p:nvSpPr>
        <p:spPr>
          <a:xfrm>
            <a:off x="8902700" y="5402580"/>
            <a:ext cx="2689225" cy="4514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solidFill>
                  <a:schemeClr val="tx1"/>
                </a:solidFill>
              </a:rPr>
              <a:t>Interpretability</a:t>
            </a:r>
            <a:endParaRPr lang="en-US">
              <a:solidFill>
                <a:schemeClr val="tx1"/>
              </a:solidFill>
            </a:endParaRPr>
          </a:p>
        </p:txBody>
      </p:sp>
      <p:sp>
        <p:nvSpPr>
          <p:cNvPr id="8" name="Rectangles 7"/>
          <p:cNvSpPr/>
          <p:nvPr/>
        </p:nvSpPr>
        <p:spPr>
          <a:xfrm>
            <a:off x="7388225" y="4502150"/>
            <a:ext cx="2689225" cy="4514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solidFill>
                  <a:schemeClr val="tx1"/>
                </a:solidFill>
              </a:rPr>
              <a:t>Limitation of DL models</a:t>
            </a:r>
            <a:endParaRPr lang="en-US">
              <a:solidFill>
                <a:schemeClr val="tx1"/>
              </a:solidFill>
            </a:endParaRPr>
          </a:p>
        </p:txBody>
      </p:sp>
      <p:cxnSp>
        <p:nvCxnSpPr>
          <p:cNvPr id="9" name="Straight Arrow Connector 8"/>
          <p:cNvCxnSpPr>
            <a:stCxn id="8" idx="2"/>
            <a:endCxn id="6" idx="0"/>
          </p:cNvCxnSpPr>
          <p:nvPr/>
        </p:nvCxnSpPr>
        <p:spPr>
          <a:xfrm flipH="1">
            <a:off x="7237730" y="4953635"/>
            <a:ext cx="1495425" cy="448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2"/>
            <a:endCxn id="7" idx="0"/>
          </p:cNvCxnSpPr>
          <p:nvPr/>
        </p:nvCxnSpPr>
        <p:spPr>
          <a:xfrm>
            <a:off x="8733155" y="4953635"/>
            <a:ext cx="1514475" cy="448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213360" y="6057900"/>
            <a:ext cx="521335" cy="649605"/>
          </a:xfrm>
          <a:prstGeom prst="rect">
            <a:avLst/>
          </a:prstGeom>
        </p:spPr>
      </p:pic>
      <p:sp>
        <p:nvSpPr>
          <p:cNvPr id="15" name="Text Box 14"/>
          <p:cNvSpPr txBox="1"/>
          <p:nvPr/>
        </p:nvSpPr>
        <p:spPr>
          <a:xfrm>
            <a:off x="6584315" y="3440430"/>
            <a:ext cx="885825" cy="275590"/>
          </a:xfrm>
          <a:prstGeom prst="rect">
            <a:avLst/>
          </a:prstGeom>
          <a:noFill/>
        </p:spPr>
        <p:txBody>
          <a:bodyPr wrap="square" rtlCol="0">
            <a:spAutoFit/>
          </a:bodyPr>
          <a:p>
            <a:r>
              <a:rPr lang="en-US" sz="1200"/>
              <a:t>Time</a:t>
            </a:r>
            <a:endParaRPr lang="en-US" sz="1200"/>
          </a:p>
        </p:txBody>
      </p:sp>
      <p:sp>
        <p:nvSpPr>
          <p:cNvPr id="16" name="Text Box 15"/>
          <p:cNvSpPr txBox="1"/>
          <p:nvPr/>
        </p:nvSpPr>
        <p:spPr>
          <a:xfrm>
            <a:off x="5529580" y="2741930"/>
            <a:ext cx="885825" cy="275590"/>
          </a:xfrm>
          <a:prstGeom prst="rect">
            <a:avLst/>
          </a:prstGeom>
          <a:noFill/>
        </p:spPr>
        <p:txBody>
          <a:bodyPr wrap="square" rtlCol="0">
            <a:spAutoFit/>
          </a:bodyPr>
          <a:p>
            <a:r>
              <a:rPr lang="en-US" sz="1200"/>
              <a:t>F</a:t>
            </a: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ldLvl="0" animBg="1"/>
      <p:bldP spid="7" grpId="0" bldLvl="0" animBg="1"/>
      <p:bldP spid="8" grpId="0" bldLvl="0" animBg="1"/>
      <p:bldP spid="6" grpId="1" animBg="1"/>
      <p:bldP spid="7" grpId="1"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Modulation Spectrogram</a:t>
            </a:r>
            <a:endParaRPr lang="en-US" sz="3600"/>
          </a:p>
        </p:txBody>
      </p:sp>
      <p:sp>
        <p:nvSpPr>
          <p:cNvPr id="3" name="Content Placeholder 2"/>
          <p:cNvSpPr>
            <a:spLocks noGrp="1"/>
          </p:cNvSpPr>
          <p:nvPr>
            <p:ph idx="1"/>
          </p:nvPr>
        </p:nvSpPr>
        <p:spPr>
          <a:xfrm>
            <a:off x="838200" y="1485900"/>
            <a:ext cx="10310495" cy="1990725"/>
          </a:xfrm>
        </p:spPr>
        <p:txBody>
          <a:bodyPr/>
          <a:lstStyle/>
          <a:p>
            <a:r>
              <a:rPr lang="en-US" sz="2400" dirty="0"/>
              <a:t>A frequency-frequency representation</a:t>
            </a:r>
            <a:endParaRPr lang="en-US" sz="2400" dirty="0"/>
          </a:p>
          <a:p>
            <a:r>
              <a:rPr lang="en-US" sz="2400" dirty="0"/>
              <a:t>Dynamics of the frequency components</a:t>
            </a:r>
            <a:endParaRPr lang="en-US" sz="2400" dirty="0"/>
          </a:p>
          <a:p>
            <a:r>
              <a:rPr lang="en-US" sz="2400" dirty="0"/>
              <a:t>Speech emotion recognition, speech enhancement, speech intelligibility assessment</a:t>
            </a:r>
            <a:endParaRPr lang="en-US" sz="2400" dirty="0"/>
          </a:p>
        </p:txBody>
      </p:sp>
      <p:pic>
        <p:nvPicPr>
          <p:cNvPr id="4" name="Picture 3" descr="fig1"/>
          <p:cNvPicPr>
            <a:picLocks noChangeAspect="1"/>
          </p:cNvPicPr>
          <p:nvPr/>
        </p:nvPicPr>
        <p:blipFill>
          <a:blip r:embed="rId1"/>
          <a:srcRect t="5559"/>
          <a:stretch>
            <a:fillRect/>
          </a:stretch>
        </p:blipFill>
        <p:spPr>
          <a:xfrm>
            <a:off x="2877820" y="3140710"/>
            <a:ext cx="6436360" cy="3419475"/>
          </a:xfrm>
          <a:prstGeom prst="rect">
            <a:avLst/>
          </a:prstGeom>
        </p:spPr>
      </p:pic>
      <p:pic>
        <p:nvPicPr>
          <p:cNvPr id="6" name="Picture 5"/>
          <p:cNvPicPr>
            <a:picLocks noChangeAspect="1"/>
          </p:cNvPicPr>
          <p:nvPr/>
        </p:nvPicPr>
        <p:blipFill>
          <a:blip r:embed="rId2"/>
          <a:stretch>
            <a:fillRect/>
          </a:stretch>
        </p:blipFill>
        <p:spPr>
          <a:xfrm>
            <a:off x="213360" y="6057900"/>
            <a:ext cx="521335" cy="649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nvSpPr>
        <p:spPr>
          <a:xfrm>
            <a:off x="975995" y="2120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Spectrogram vs Modulation Spectrogram (during the utterance ‘virus’)</a:t>
            </a:r>
            <a:endParaRPr lang="zh-CN" altLang="en-US" sz="3600"/>
          </a:p>
        </p:txBody>
      </p:sp>
      <p:pic>
        <p:nvPicPr>
          <p:cNvPr id="5" name="Content Placeholder 4"/>
          <p:cNvPicPr>
            <a:picLocks noGrp="1" noChangeAspect="1"/>
          </p:cNvPicPr>
          <p:nvPr>
            <p:ph sz="half" idx="1"/>
          </p:nvPr>
        </p:nvPicPr>
        <p:blipFill>
          <a:blip r:embed="rId1"/>
          <a:srcRect l="-286" t="6321" r="286" b="-3951"/>
          <a:stretch>
            <a:fillRect/>
          </a:stretch>
        </p:blipFill>
        <p:spPr>
          <a:xfrm>
            <a:off x="5871210" y="1557020"/>
            <a:ext cx="3774440" cy="2667635"/>
          </a:xfrm>
          <a:prstGeom prst="rect">
            <a:avLst/>
          </a:prstGeom>
        </p:spPr>
      </p:pic>
      <p:pic>
        <p:nvPicPr>
          <p:cNvPr id="6" name="Content Placeholder 5"/>
          <p:cNvPicPr>
            <a:picLocks noGrp="1" noChangeAspect="1"/>
          </p:cNvPicPr>
          <p:nvPr>
            <p:ph sz="half" idx="2"/>
          </p:nvPr>
        </p:nvPicPr>
        <p:blipFill>
          <a:blip r:embed="rId2"/>
          <a:stretch>
            <a:fillRect/>
          </a:stretch>
        </p:blipFill>
        <p:spPr>
          <a:xfrm>
            <a:off x="5871210" y="4065905"/>
            <a:ext cx="3880485" cy="2766695"/>
          </a:xfrm>
          <a:prstGeom prst="rect">
            <a:avLst/>
          </a:prstGeom>
        </p:spPr>
      </p:pic>
      <p:pic>
        <p:nvPicPr>
          <p:cNvPr id="9" name="Picture 8"/>
          <p:cNvPicPr>
            <a:picLocks noChangeAspect="1"/>
          </p:cNvPicPr>
          <p:nvPr/>
        </p:nvPicPr>
        <p:blipFill>
          <a:blip r:embed="rId3"/>
          <a:stretch>
            <a:fillRect/>
          </a:stretch>
        </p:blipFill>
        <p:spPr>
          <a:xfrm>
            <a:off x="1760855" y="4065905"/>
            <a:ext cx="3882390" cy="2767965"/>
          </a:xfrm>
          <a:prstGeom prst="rect">
            <a:avLst/>
          </a:prstGeom>
        </p:spPr>
      </p:pic>
      <p:pic>
        <p:nvPicPr>
          <p:cNvPr id="12" name="Content Placeholder 5"/>
          <p:cNvPicPr>
            <a:picLocks noChangeAspect="1"/>
          </p:cNvPicPr>
          <p:nvPr/>
        </p:nvPicPr>
        <p:blipFill>
          <a:blip r:embed="rId2"/>
          <a:stretch>
            <a:fillRect/>
          </a:stretch>
        </p:blipFill>
        <p:spPr>
          <a:xfrm>
            <a:off x="5871210" y="4106545"/>
            <a:ext cx="3880485" cy="2766695"/>
          </a:xfrm>
          <a:prstGeom prst="rect">
            <a:avLst/>
          </a:prstGeom>
        </p:spPr>
      </p:pic>
      <p:pic>
        <p:nvPicPr>
          <p:cNvPr id="13" name="Picture 12"/>
          <p:cNvPicPr>
            <a:picLocks noChangeAspect="1"/>
          </p:cNvPicPr>
          <p:nvPr/>
        </p:nvPicPr>
        <p:blipFill>
          <a:blip r:embed="rId4"/>
          <a:srcRect t="6321"/>
          <a:stretch>
            <a:fillRect/>
          </a:stretch>
        </p:blipFill>
        <p:spPr>
          <a:xfrm>
            <a:off x="1711325" y="1557020"/>
            <a:ext cx="3774440" cy="2559685"/>
          </a:xfrm>
          <a:prstGeom prst="rect">
            <a:avLst/>
          </a:prstGeom>
        </p:spPr>
      </p:pic>
      <p:pic>
        <p:nvPicPr>
          <p:cNvPr id="14" name="Picture 13"/>
          <p:cNvPicPr>
            <a:picLocks noChangeAspect="1"/>
          </p:cNvPicPr>
          <p:nvPr/>
        </p:nvPicPr>
        <p:blipFill>
          <a:blip r:embed="rId3"/>
          <a:stretch>
            <a:fillRect/>
          </a:stretch>
        </p:blipFill>
        <p:spPr>
          <a:xfrm>
            <a:off x="1760855" y="4106545"/>
            <a:ext cx="3882390" cy="2767965"/>
          </a:xfrm>
          <a:prstGeom prst="rect">
            <a:avLst/>
          </a:prstGeom>
        </p:spPr>
      </p:pic>
      <p:sp>
        <p:nvSpPr>
          <p:cNvPr id="32" name="Rectangles 31"/>
          <p:cNvSpPr/>
          <p:nvPr/>
        </p:nvSpPr>
        <p:spPr>
          <a:xfrm>
            <a:off x="2280920" y="6268085"/>
            <a:ext cx="530225" cy="24638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s 15"/>
          <p:cNvSpPr/>
          <p:nvPr/>
        </p:nvSpPr>
        <p:spPr>
          <a:xfrm>
            <a:off x="6417945" y="6268085"/>
            <a:ext cx="530225" cy="24638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s 16"/>
          <p:cNvSpPr/>
          <p:nvPr/>
        </p:nvSpPr>
        <p:spPr>
          <a:xfrm>
            <a:off x="3175000" y="4358005"/>
            <a:ext cx="1210310" cy="116205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s 17"/>
          <p:cNvSpPr/>
          <p:nvPr/>
        </p:nvSpPr>
        <p:spPr>
          <a:xfrm>
            <a:off x="7280275" y="4358005"/>
            <a:ext cx="1242060" cy="116205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a:off x="8598535" y="5447665"/>
            <a:ext cx="409575" cy="259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598535" y="5706745"/>
            <a:ext cx="409575" cy="259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6617970" y="1911985"/>
            <a:ext cx="2080895" cy="1209040"/>
          </a:xfrm>
          <a:custGeom>
            <a:avLst/>
            <a:gdLst>
              <a:gd name="connisteX0" fmla="*/ 0 w 2080895"/>
              <a:gd name="connsiteY0" fmla="*/ 1164590 h 1209110"/>
              <a:gd name="connisteX1" fmla="*/ 64770 w 2080895"/>
              <a:gd name="connsiteY1" fmla="*/ 1164590 h 1209110"/>
              <a:gd name="connisteX2" fmla="*/ 129540 w 2080895"/>
              <a:gd name="connsiteY2" fmla="*/ 1153795 h 1209110"/>
              <a:gd name="connisteX3" fmla="*/ 194310 w 2080895"/>
              <a:gd name="connsiteY3" fmla="*/ 1153795 h 1209110"/>
              <a:gd name="connisteX4" fmla="*/ 259080 w 2080895"/>
              <a:gd name="connsiteY4" fmla="*/ 1143000 h 1209110"/>
              <a:gd name="connisteX5" fmla="*/ 323850 w 2080895"/>
              <a:gd name="connsiteY5" fmla="*/ 1132205 h 1209110"/>
              <a:gd name="connisteX6" fmla="*/ 387985 w 2080895"/>
              <a:gd name="connsiteY6" fmla="*/ 1121410 h 1209110"/>
              <a:gd name="connisteX7" fmla="*/ 452755 w 2080895"/>
              <a:gd name="connsiteY7" fmla="*/ 1121410 h 1209110"/>
              <a:gd name="connisteX8" fmla="*/ 517525 w 2080895"/>
              <a:gd name="connsiteY8" fmla="*/ 1121410 h 1209110"/>
              <a:gd name="connisteX9" fmla="*/ 582295 w 2080895"/>
              <a:gd name="connsiteY9" fmla="*/ 1132205 h 1209110"/>
              <a:gd name="connisteX10" fmla="*/ 647065 w 2080895"/>
              <a:gd name="connsiteY10" fmla="*/ 1143000 h 1209110"/>
              <a:gd name="connisteX11" fmla="*/ 711835 w 2080895"/>
              <a:gd name="connsiteY11" fmla="*/ 1153795 h 1209110"/>
              <a:gd name="connisteX12" fmla="*/ 776605 w 2080895"/>
              <a:gd name="connsiteY12" fmla="*/ 1185545 h 1209110"/>
              <a:gd name="connisteX13" fmla="*/ 840740 w 2080895"/>
              <a:gd name="connsiteY13" fmla="*/ 1196340 h 1209110"/>
              <a:gd name="connisteX14" fmla="*/ 905510 w 2080895"/>
              <a:gd name="connsiteY14" fmla="*/ 1207135 h 1209110"/>
              <a:gd name="connisteX15" fmla="*/ 970280 w 2080895"/>
              <a:gd name="connsiteY15" fmla="*/ 1207135 h 1209110"/>
              <a:gd name="connisteX16" fmla="*/ 1035050 w 2080895"/>
              <a:gd name="connsiteY16" fmla="*/ 1207135 h 1209110"/>
              <a:gd name="connisteX17" fmla="*/ 1099820 w 2080895"/>
              <a:gd name="connsiteY17" fmla="*/ 1207135 h 1209110"/>
              <a:gd name="connisteX18" fmla="*/ 1164590 w 2080895"/>
              <a:gd name="connsiteY18" fmla="*/ 1207135 h 1209110"/>
              <a:gd name="connisteX19" fmla="*/ 1229360 w 2080895"/>
              <a:gd name="connsiteY19" fmla="*/ 1207135 h 1209110"/>
              <a:gd name="connisteX20" fmla="*/ 1293495 w 2080895"/>
              <a:gd name="connsiteY20" fmla="*/ 1185545 h 1209110"/>
              <a:gd name="connisteX21" fmla="*/ 1358265 w 2080895"/>
              <a:gd name="connsiteY21" fmla="*/ 1175385 h 1209110"/>
              <a:gd name="connisteX22" fmla="*/ 1433830 w 2080895"/>
              <a:gd name="connsiteY22" fmla="*/ 1164590 h 1209110"/>
              <a:gd name="connisteX23" fmla="*/ 1498600 w 2080895"/>
              <a:gd name="connsiteY23" fmla="*/ 1143000 h 1209110"/>
              <a:gd name="connisteX24" fmla="*/ 1563370 w 2080895"/>
              <a:gd name="connsiteY24" fmla="*/ 1121410 h 1209110"/>
              <a:gd name="connisteX25" fmla="*/ 1628140 w 2080895"/>
              <a:gd name="connsiteY25" fmla="*/ 1078230 h 1209110"/>
              <a:gd name="connisteX26" fmla="*/ 1692910 w 2080895"/>
              <a:gd name="connsiteY26" fmla="*/ 1045845 h 1209110"/>
              <a:gd name="connisteX27" fmla="*/ 1757045 w 2080895"/>
              <a:gd name="connsiteY27" fmla="*/ 1013460 h 1209110"/>
              <a:gd name="connisteX28" fmla="*/ 1821815 w 2080895"/>
              <a:gd name="connsiteY28" fmla="*/ 981075 h 1209110"/>
              <a:gd name="connisteX29" fmla="*/ 1886585 w 2080895"/>
              <a:gd name="connsiteY29" fmla="*/ 927100 h 1209110"/>
              <a:gd name="connisteX30" fmla="*/ 1929765 w 2080895"/>
              <a:gd name="connsiteY30" fmla="*/ 862330 h 1209110"/>
              <a:gd name="connisteX31" fmla="*/ 1962150 w 2080895"/>
              <a:gd name="connsiteY31" fmla="*/ 786765 h 1209110"/>
              <a:gd name="connisteX32" fmla="*/ 1994535 w 2080895"/>
              <a:gd name="connsiteY32" fmla="*/ 722630 h 1209110"/>
              <a:gd name="connisteX33" fmla="*/ 2005330 w 2080895"/>
              <a:gd name="connsiteY33" fmla="*/ 647065 h 1209110"/>
              <a:gd name="connisteX34" fmla="*/ 2016125 w 2080895"/>
              <a:gd name="connsiteY34" fmla="*/ 582295 h 1209110"/>
              <a:gd name="connisteX35" fmla="*/ 2016125 w 2080895"/>
              <a:gd name="connsiteY35" fmla="*/ 517525 h 1209110"/>
              <a:gd name="connisteX36" fmla="*/ 2037715 w 2080895"/>
              <a:gd name="connsiteY36" fmla="*/ 452755 h 1209110"/>
              <a:gd name="connisteX37" fmla="*/ 2037715 w 2080895"/>
              <a:gd name="connsiteY37" fmla="*/ 387985 h 1209110"/>
              <a:gd name="connisteX38" fmla="*/ 2048510 w 2080895"/>
              <a:gd name="connsiteY38" fmla="*/ 323215 h 1209110"/>
              <a:gd name="connisteX39" fmla="*/ 2070100 w 2080895"/>
              <a:gd name="connsiteY39" fmla="*/ 259080 h 1209110"/>
              <a:gd name="connisteX40" fmla="*/ 2070100 w 2080895"/>
              <a:gd name="connsiteY40" fmla="*/ 194310 h 1209110"/>
              <a:gd name="connisteX41" fmla="*/ 2070100 w 2080895"/>
              <a:gd name="connsiteY41" fmla="*/ 129540 h 1209110"/>
              <a:gd name="connisteX42" fmla="*/ 2070100 w 2080895"/>
              <a:gd name="connsiteY42" fmla="*/ 64770 h 1209110"/>
              <a:gd name="connisteX43" fmla="*/ 2080895 w 2080895"/>
              <a:gd name="connsiteY43" fmla="*/ 0 h 12091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Lst>
            <a:rect l="l" t="t" r="r" b="b"/>
            <a:pathLst>
              <a:path w="2080895" h="1209111">
                <a:moveTo>
                  <a:pt x="0" y="1164590"/>
                </a:moveTo>
                <a:cubicBezTo>
                  <a:pt x="11430" y="1164590"/>
                  <a:pt x="38735" y="1166495"/>
                  <a:pt x="64770" y="1164590"/>
                </a:cubicBezTo>
                <a:cubicBezTo>
                  <a:pt x="90805" y="1162685"/>
                  <a:pt x="103505" y="1155700"/>
                  <a:pt x="129540" y="1153795"/>
                </a:cubicBezTo>
                <a:cubicBezTo>
                  <a:pt x="155575" y="1151890"/>
                  <a:pt x="168275" y="1155700"/>
                  <a:pt x="194310" y="1153795"/>
                </a:cubicBezTo>
                <a:cubicBezTo>
                  <a:pt x="220345" y="1151890"/>
                  <a:pt x="233045" y="1147445"/>
                  <a:pt x="259080" y="1143000"/>
                </a:cubicBezTo>
                <a:cubicBezTo>
                  <a:pt x="285115" y="1138555"/>
                  <a:pt x="297815" y="1136650"/>
                  <a:pt x="323850" y="1132205"/>
                </a:cubicBezTo>
                <a:cubicBezTo>
                  <a:pt x="349885" y="1127760"/>
                  <a:pt x="361950" y="1123315"/>
                  <a:pt x="387985" y="1121410"/>
                </a:cubicBezTo>
                <a:cubicBezTo>
                  <a:pt x="414020" y="1119505"/>
                  <a:pt x="426720" y="1121410"/>
                  <a:pt x="452755" y="1121410"/>
                </a:cubicBezTo>
                <a:cubicBezTo>
                  <a:pt x="478790" y="1121410"/>
                  <a:pt x="491490" y="1119505"/>
                  <a:pt x="517525" y="1121410"/>
                </a:cubicBezTo>
                <a:cubicBezTo>
                  <a:pt x="543560" y="1123315"/>
                  <a:pt x="556260" y="1127760"/>
                  <a:pt x="582295" y="1132205"/>
                </a:cubicBezTo>
                <a:cubicBezTo>
                  <a:pt x="608330" y="1136650"/>
                  <a:pt x="621030" y="1138555"/>
                  <a:pt x="647065" y="1143000"/>
                </a:cubicBezTo>
                <a:cubicBezTo>
                  <a:pt x="673100" y="1147445"/>
                  <a:pt x="685800" y="1145540"/>
                  <a:pt x="711835" y="1153795"/>
                </a:cubicBezTo>
                <a:cubicBezTo>
                  <a:pt x="737870" y="1162050"/>
                  <a:pt x="750570" y="1177290"/>
                  <a:pt x="776605" y="1185545"/>
                </a:cubicBezTo>
                <a:cubicBezTo>
                  <a:pt x="802640" y="1193800"/>
                  <a:pt x="814705" y="1191895"/>
                  <a:pt x="840740" y="1196340"/>
                </a:cubicBezTo>
                <a:cubicBezTo>
                  <a:pt x="866775" y="1200785"/>
                  <a:pt x="879475" y="1205230"/>
                  <a:pt x="905510" y="1207135"/>
                </a:cubicBezTo>
                <a:cubicBezTo>
                  <a:pt x="931545" y="1209040"/>
                  <a:pt x="944245" y="1207135"/>
                  <a:pt x="970280" y="1207135"/>
                </a:cubicBezTo>
                <a:cubicBezTo>
                  <a:pt x="996315" y="1207135"/>
                  <a:pt x="1009015" y="1207135"/>
                  <a:pt x="1035050" y="1207135"/>
                </a:cubicBezTo>
                <a:cubicBezTo>
                  <a:pt x="1061085" y="1207135"/>
                  <a:pt x="1073785" y="1207135"/>
                  <a:pt x="1099820" y="1207135"/>
                </a:cubicBezTo>
                <a:cubicBezTo>
                  <a:pt x="1125855" y="1207135"/>
                  <a:pt x="1138555" y="1207135"/>
                  <a:pt x="1164590" y="1207135"/>
                </a:cubicBezTo>
                <a:cubicBezTo>
                  <a:pt x="1190625" y="1207135"/>
                  <a:pt x="1203325" y="1211580"/>
                  <a:pt x="1229360" y="1207135"/>
                </a:cubicBezTo>
                <a:cubicBezTo>
                  <a:pt x="1255395" y="1202690"/>
                  <a:pt x="1267460" y="1191895"/>
                  <a:pt x="1293495" y="1185545"/>
                </a:cubicBezTo>
                <a:cubicBezTo>
                  <a:pt x="1319530" y="1179195"/>
                  <a:pt x="1330325" y="1179830"/>
                  <a:pt x="1358265" y="1175385"/>
                </a:cubicBezTo>
                <a:cubicBezTo>
                  <a:pt x="1386205" y="1170940"/>
                  <a:pt x="1405890" y="1170940"/>
                  <a:pt x="1433830" y="1164590"/>
                </a:cubicBezTo>
                <a:cubicBezTo>
                  <a:pt x="1461770" y="1158240"/>
                  <a:pt x="1472565" y="1151890"/>
                  <a:pt x="1498600" y="1143000"/>
                </a:cubicBezTo>
                <a:cubicBezTo>
                  <a:pt x="1524635" y="1134110"/>
                  <a:pt x="1537335" y="1134110"/>
                  <a:pt x="1563370" y="1121410"/>
                </a:cubicBezTo>
                <a:cubicBezTo>
                  <a:pt x="1589405" y="1108710"/>
                  <a:pt x="1602105" y="1093470"/>
                  <a:pt x="1628140" y="1078230"/>
                </a:cubicBezTo>
                <a:cubicBezTo>
                  <a:pt x="1654175" y="1062990"/>
                  <a:pt x="1666875" y="1058545"/>
                  <a:pt x="1692910" y="1045845"/>
                </a:cubicBezTo>
                <a:cubicBezTo>
                  <a:pt x="1718945" y="1033145"/>
                  <a:pt x="1731010" y="1026160"/>
                  <a:pt x="1757045" y="1013460"/>
                </a:cubicBezTo>
                <a:cubicBezTo>
                  <a:pt x="1783080" y="1000760"/>
                  <a:pt x="1795780" y="998220"/>
                  <a:pt x="1821815" y="981075"/>
                </a:cubicBezTo>
                <a:cubicBezTo>
                  <a:pt x="1847850" y="963930"/>
                  <a:pt x="1864995" y="950595"/>
                  <a:pt x="1886585" y="927100"/>
                </a:cubicBezTo>
                <a:cubicBezTo>
                  <a:pt x="1908175" y="903605"/>
                  <a:pt x="1914525" y="890270"/>
                  <a:pt x="1929765" y="862330"/>
                </a:cubicBezTo>
                <a:cubicBezTo>
                  <a:pt x="1945005" y="834390"/>
                  <a:pt x="1949450" y="814705"/>
                  <a:pt x="1962150" y="786765"/>
                </a:cubicBezTo>
                <a:cubicBezTo>
                  <a:pt x="1974850" y="758825"/>
                  <a:pt x="1985645" y="750570"/>
                  <a:pt x="1994535" y="722630"/>
                </a:cubicBezTo>
                <a:cubicBezTo>
                  <a:pt x="2003425" y="694690"/>
                  <a:pt x="2000885" y="675005"/>
                  <a:pt x="2005330" y="647065"/>
                </a:cubicBezTo>
                <a:cubicBezTo>
                  <a:pt x="2009775" y="619125"/>
                  <a:pt x="2014220" y="608330"/>
                  <a:pt x="2016125" y="582295"/>
                </a:cubicBezTo>
                <a:cubicBezTo>
                  <a:pt x="2018030" y="556260"/>
                  <a:pt x="2011680" y="543560"/>
                  <a:pt x="2016125" y="517525"/>
                </a:cubicBezTo>
                <a:cubicBezTo>
                  <a:pt x="2020570" y="491490"/>
                  <a:pt x="2033270" y="478790"/>
                  <a:pt x="2037715" y="452755"/>
                </a:cubicBezTo>
                <a:cubicBezTo>
                  <a:pt x="2042160" y="426720"/>
                  <a:pt x="2035810" y="414020"/>
                  <a:pt x="2037715" y="387985"/>
                </a:cubicBezTo>
                <a:cubicBezTo>
                  <a:pt x="2039620" y="361950"/>
                  <a:pt x="2042160" y="349250"/>
                  <a:pt x="2048510" y="323215"/>
                </a:cubicBezTo>
                <a:cubicBezTo>
                  <a:pt x="2054860" y="297180"/>
                  <a:pt x="2065655" y="285115"/>
                  <a:pt x="2070100" y="259080"/>
                </a:cubicBezTo>
                <a:cubicBezTo>
                  <a:pt x="2074545" y="233045"/>
                  <a:pt x="2070100" y="220345"/>
                  <a:pt x="2070100" y="194310"/>
                </a:cubicBezTo>
                <a:cubicBezTo>
                  <a:pt x="2070100" y="168275"/>
                  <a:pt x="2070100" y="155575"/>
                  <a:pt x="2070100" y="129540"/>
                </a:cubicBezTo>
                <a:cubicBezTo>
                  <a:pt x="2070100" y="103505"/>
                  <a:pt x="2068195" y="90805"/>
                  <a:pt x="2070100" y="64770"/>
                </a:cubicBezTo>
                <a:cubicBezTo>
                  <a:pt x="2072005" y="38735"/>
                  <a:pt x="2078990" y="11430"/>
                  <a:pt x="2080895" y="0"/>
                </a:cubicBezTo>
              </a:path>
            </a:pathLst>
          </a:cu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96380" y="3280410"/>
            <a:ext cx="1498600" cy="100330"/>
          </a:xfrm>
          <a:custGeom>
            <a:avLst/>
            <a:gdLst>
              <a:gd name="connisteX0" fmla="*/ 0 w 1498600"/>
              <a:gd name="connsiteY0" fmla="*/ 98001 h 100126"/>
              <a:gd name="connisteX1" fmla="*/ 64770 w 1498600"/>
              <a:gd name="connsiteY1" fmla="*/ 98001 h 100126"/>
              <a:gd name="connisteX2" fmla="*/ 129540 w 1498600"/>
              <a:gd name="connsiteY2" fmla="*/ 76411 h 100126"/>
              <a:gd name="connisteX3" fmla="*/ 194310 w 1498600"/>
              <a:gd name="connsiteY3" fmla="*/ 54821 h 100126"/>
              <a:gd name="connisteX4" fmla="*/ 259080 w 1498600"/>
              <a:gd name="connsiteY4" fmla="*/ 44026 h 100126"/>
              <a:gd name="connisteX5" fmla="*/ 323850 w 1498600"/>
              <a:gd name="connsiteY5" fmla="*/ 11641 h 100126"/>
              <a:gd name="connisteX6" fmla="*/ 388620 w 1498600"/>
              <a:gd name="connsiteY6" fmla="*/ 11641 h 100126"/>
              <a:gd name="connisteX7" fmla="*/ 452755 w 1498600"/>
              <a:gd name="connsiteY7" fmla="*/ 846 h 100126"/>
              <a:gd name="connisteX8" fmla="*/ 517525 w 1498600"/>
              <a:gd name="connsiteY8" fmla="*/ 846 h 100126"/>
              <a:gd name="connisteX9" fmla="*/ 582295 w 1498600"/>
              <a:gd name="connsiteY9" fmla="*/ 846 h 100126"/>
              <a:gd name="connisteX10" fmla="*/ 647065 w 1498600"/>
              <a:gd name="connsiteY10" fmla="*/ 846 h 100126"/>
              <a:gd name="connisteX11" fmla="*/ 711835 w 1498600"/>
              <a:gd name="connsiteY11" fmla="*/ 846 h 100126"/>
              <a:gd name="connisteX12" fmla="*/ 776605 w 1498600"/>
              <a:gd name="connsiteY12" fmla="*/ 846 h 100126"/>
              <a:gd name="connisteX13" fmla="*/ 851535 w 1498600"/>
              <a:gd name="connsiteY13" fmla="*/ 846 h 100126"/>
              <a:gd name="connisteX14" fmla="*/ 916305 w 1498600"/>
              <a:gd name="connsiteY14" fmla="*/ 846 h 100126"/>
              <a:gd name="connisteX15" fmla="*/ 981075 w 1498600"/>
              <a:gd name="connsiteY15" fmla="*/ 846 h 100126"/>
              <a:gd name="connisteX16" fmla="*/ 1045845 w 1498600"/>
              <a:gd name="connsiteY16" fmla="*/ 11641 h 100126"/>
              <a:gd name="connisteX17" fmla="*/ 1110615 w 1498600"/>
              <a:gd name="connsiteY17" fmla="*/ 33231 h 100126"/>
              <a:gd name="connisteX18" fmla="*/ 1175385 w 1498600"/>
              <a:gd name="connsiteY18" fmla="*/ 54821 h 100126"/>
              <a:gd name="connisteX19" fmla="*/ 1240155 w 1498600"/>
              <a:gd name="connsiteY19" fmla="*/ 76411 h 100126"/>
              <a:gd name="connisteX20" fmla="*/ 1304290 w 1498600"/>
              <a:gd name="connsiteY20" fmla="*/ 76411 h 100126"/>
              <a:gd name="connisteX21" fmla="*/ 1369060 w 1498600"/>
              <a:gd name="connsiteY21" fmla="*/ 76411 h 100126"/>
              <a:gd name="connisteX22" fmla="*/ 1433830 w 1498600"/>
              <a:gd name="connsiteY22" fmla="*/ 76411 h 100126"/>
              <a:gd name="connisteX23" fmla="*/ 1498600 w 1498600"/>
              <a:gd name="connsiteY23" fmla="*/ 76411 h 1001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Lst>
            <a:rect l="l" t="t" r="r" b="b"/>
            <a:pathLst>
              <a:path w="1498600" h="100126">
                <a:moveTo>
                  <a:pt x="0" y="98002"/>
                </a:moveTo>
                <a:cubicBezTo>
                  <a:pt x="11430" y="98637"/>
                  <a:pt x="38735" y="102447"/>
                  <a:pt x="64770" y="98002"/>
                </a:cubicBezTo>
                <a:cubicBezTo>
                  <a:pt x="90805" y="93557"/>
                  <a:pt x="103505" y="85302"/>
                  <a:pt x="129540" y="76412"/>
                </a:cubicBezTo>
                <a:cubicBezTo>
                  <a:pt x="155575" y="67522"/>
                  <a:pt x="168275" y="61172"/>
                  <a:pt x="194310" y="54822"/>
                </a:cubicBezTo>
                <a:cubicBezTo>
                  <a:pt x="220345" y="48472"/>
                  <a:pt x="233045" y="52917"/>
                  <a:pt x="259080" y="44027"/>
                </a:cubicBezTo>
                <a:cubicBezTo>
                  <a:pt x="285115" y="35137"/>
                  <a:pt x="297815" y="17992"/>
                  <a:pt x="323850" y="11642"/>
                </a:cubicBezTo>
                <a:cubicBezTo>
                  <a:pt x="349885" y="5292"/>
                  <a:pt x="362585" y="13547"/>
                  <a:pt x="388620" y="11642"/>
                </a:cubicBezTo>
                <a:cubicBezTo>
                  <a:pt x="414655" y="9737"/>
                  <a:pt x="426720" y="2752"/>
                  <a:pt x="452755" y="847"/>
                </a:cubicBezTo>
                <a:cubicBezTo>
                  <a:pt x="478790" y="-1058"/>
                  <a:pt x="491490" y="847"/>
                  <a:pt x="517525" y="847"/>
                </a:cubicBezTo>
                <a:cubicBezTo>
                  <a:pt x="543560" y="847"/>
                  <a:pt x="556260" y="847"/>
                  <a:pt x="582295" y="847"/>
                </a:cubicBezTo>
                <a:cubicBezTo>
                  <a:pt x="608330" y="847"/>
                  <a:pt x="621030" y="847"/>
                  <a:pt x="647065" y="847"/>
                </a:cubicBezTo>
                <a:cubicBezTo>
                  <a:pt x="673100" y="847"/>
                  <a:pt x="685800" y="847"/>
                  <a:pt x="711835" y="847"/>
                </a:cubicBezTo>
                <a:cubicBezTo>
                  <a:pt x="737870" y="847"/>
                  <a:pt x="748665" y="847"/>
                  <a:pt x="776605" y="847"/>
                </a:cubicBezTo>
                <a:cubicBezTo>
                  <a:pt x="804545" y="847"/>
                  <a:pt x="823595" y="847"/>
                  <a:pt x="851535" y="847"/>
                </a:cubicBezTo>
                <a:cubicBezTo>
                  <a:pt x="879475" y="847"/>
                  <a:pt x="890270" y="847"/>
                  <a:pt x="916305" y="847"/>
                </a:cubicBezTo>
                <a:cubicBezTo>
                  <a:pt x="942340" y="847"/>
                  <a:pt x="955040" y="-1058"/>
                  <a:pt x="981075" y="847"/>
                </a:cubicBezTo>
                <a:cubicBezTo>
                  <a:pt x="1007110" y="2752"/>
                  <a:pt x="1019810" y="5292"/>
                  <a:pt x="1045845" y="11642"/>
                </a:cubicBezTo>
                <a:cubicBezTo>
                  <a:pt x="1071880" y="17992"/>
                  <a:pt x="1084580" y="24342"/>
                  <a:pt x="1110615" y="33232"/>
                </a:cubicBezTo>
                <a:cubicBezTo>
                  <a:pt x="1136650" y="42122"/>
                  <a:pt x="1149350" y="45932"/>
                  <a:pt x="1175385" y="54822"/>
                </a:cubicBezTo>
                <a:cubicBezTo>
                  <a:pt x="1201420" y="63712"/>
                  <a:pt x="1214120" y="71967"/>
                  <a:pt x="1240155" y="76412"/>
                </a:cubicBezTo>
                <a:cubicBezTo>
                  <a:pt x="1266190" y="80857"/>
                  <a:pt x="1278255" y="76412"/>
                  <a:pt x="1304290" y="76412"/>
                </a:cubicBezTo>
                <a:cubicBezTo>
                  <a:pt x="1330325" y="76412"/>
                  <a:pt x="1343025" y="76412"/>
                  <a:pt x="1369060" y="76412"/>
                </a:cubicBezTo>
                <a:cubicBezTo>
                  <a:pt x="1395095" y="76412"/>
                  <a:pt x="1407795" y="76412"/>
                  <a:pt x="1433830" y="76412"/>
                </a:cubicBezTo>
                <a:cubicBezTo>
                  <a:pt x="1459865" y="76412"/>
                  <a:pt x="1487170" y="76412"/>
                  <a:pt x="1498600" y="76412"/>
                </a:cubicBezTo>
              </a:path>
            </a:pathLst>
          </a:cu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446655" y="3323590"/>
            <a:ext cx="1767840" cy="88900"/>
          </a:xfrm>
          <a:custGeom>
            <a:avLst/>
            <a:gdLst>
              <a:gd name="connisteX0" fmla="*/ 0 w 1767840"/>
              <a:gd name="connsiteY0" fmla="*/ 87206 h 89182"/>
              <a:gd name="connisteX1" fmla="*/ 64135 w 1767840"/>
              <a:gd name="connsiteY1" fmla="*/ 87206 h 89182"/>
              <a:gd name="connisteX2" fmla="*/ 128905 w 1767840"/>
              <a:gd name="connsiteY2" fmla="*/ 87206 h 89182"/>
              <a:gd name="connisteX3" fmla="*/ 193675 w 1767840"/>
              <a:gd name="connsiteY3" fmla="*/ 65616 h 89182"/>
              <a:gd name="connisteX4" fmla="*/ 258445 w 1767840"/>
              <a:gd name="connsiteY4" fmla="*/ 44026 h 89182"/>
              <a:gd name="connisteX5" fmla="*/ 323215 w 1767840"/>
              <a:gd name="connsiteY5" fmla="*/ 33231 h 89182"/>
              <a:gd name="connisteX6" fmla="*/ 387985 w 1767840"/>
              <a:gd name="connsiteY6" fmla="*/ 22436 h 89182"/>
              <a:gd name="connisteX7" fmla="*/ 452755 w 1767840"/>
              <a:gd name="connsiteY7" fmla="*/ 22436 h 89182"/>
              <a:gd name="connisteX8" fmla="*/ 516890 w 1767840"/>
              <a:gd name="connsiteY8" fmla="*/ 11641 h 89182"/>
              <a:gd name="connisteX9" fmla="*/ 581660 w 1767840"/>
              <a:gd name="connsiteY9" fmla="*/ 846 h 89182"/>
              <a:gd name="connisteX10" fmla="*/ 646430 w 1767840"/>
              <a:gd name="connsiteY10" fmla="*/ 846 h 89182"/>
              <a:gd name="connisteX11" fmla="*/ 711200 w 1767840"/>
              <a:gd name="connsiteY11" fmla="*/ 846 h 89182"/>
              <a:gd name="connisteX12" fmla="*/ 775970 w 1767840"/>
              <a:gd name="connsiteY12" fmla="*/ 846 h 89182"/>
              <a:gd name="connisteX13" fmla="*/ 840740 w 1767840"/>
              <a:gd name="connsiteY13" fmla="*/ 846 h 89182"/>
              <a:gd name="connisteX14" fmla="*/ 905510 w 1767840"/>
              <a:gd name="connsiteY14" fmla="*/ 846 h 89182"/>
              <a:gd name="connisteX15" fmla="*/ 969645 w 1767840"/>
              <a:gd name="connsiteY15" fmla="*/ 846 h 89182"/>
              <a:gd name="connisteX16" fmla="*/ 1045210 w 1767840"/>
              <a:gd name="connsiteY16" fmla="*/ 846 h 89182"/>
              <a:gd name="connisteX17" fmla="*/ 1109980 w 1767840"/>
              <a:gd name="connsiteY17" fmla="*/ 846 h 89182"/>
              <a:gd name="connisteX18" fmla="*/ 1174750 w 1767840"/>
              <a:gd name="connsiteY18" fmla="*/ 11641 h 89182"/>
              <a:gd name="connisteX19" fmla="*/ 1239520 w 1767840"/>
              <a:gd name="connsiteY19" fmla="*/ 33231 h 89182"/>
              <a:gd name="connisteX20" fmla="*/ 1304290 w 1767840"/>
              <a:gd name="connsiteY20" fmla="*/ 44026 h 89182"/>
              <a:gd name="connisteX21" fmla="*/ 1369060 w 1767840"/>
              <a:gd name="connsiteY21" fmla="*/ 65616 h 89182"/>
              <a:gd name="connisteX22" fmla="*/ 1433195 w 1767840"/>
              <a:gd name="connsiteY22" fmla="*/ 76411 h 89182"/>
              <a:gd name="connisteX23" fmla="*/ 1497965 w 1767840"/>
              <a:gd name="connsiteY23" fmla="*/ 76411 h 89182"/>
              <a:gd name="connisteX24" fmla="*/ 1573530 w 1767840"/>
              <a:gd name="connsiteY24" fmla="*/ 76411 h 89182"/>
              <a:gd name="connisteX25" fmla="*/ 1638300 w 1767840"/>
              <a:gd name="connsiteY25" fmla="*/ 76411 h 89182"/>
              <a:gd name="connisteX26" fmla="*/ 1703070 w 1767840"/>
              <a:gd name="connsiteY26" fmla="*/ 76411 h 89182"/>
              <a:gd name="connisteX27" fmla="*/ 1767840 w 1767840"/>
              <a:gd name="connsiteY27" fmla="*/ 76411 h 8918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Lst>
            <a:rect l="l" t="t" r="r" b="b"/>
            <a:pathLst>
              <a:path w="1767840" h="89182">
                <a:moveTo>
                  <a:pt x="0" y="87207"/>
                </a:moveTo>
                <a:cubicBezTo>
                  <a:pt x="11430" y="87207"/>
                  <a:pt x="38100" y="87207"/>
                  <a:pt x="64135" y="87207"/>
                </a:cubicBezTo>
                <a:cubicBezTo>
                  <a:pt x="90170" y="87207"/>
                  <a:pt x="102870" y="91652"/>
                  <a:pt x="128905" y="87207"/>
                </a:cubicBezTo>
                <a:cubicBezTo>
                  <a:pt x="154940" y="82762"/>
                  <a:pt x="167640" y="74507"/>
                  <a:pt x="193675" y="65617"/>
                </a:cubicBezTo>
                <a:cubicBezTo>
                  <a:pt x="219710" y="56727"/>
                  <a:pt x="232410" y="50377"/>
                  <a:pt x="258445" y="44027"/>
                </a:cubicBezTo>
                <a:cubicBezTo>
                  <a:pt x="284480" y="37677"/>
                  <a:pt x="297180" y="37677"/>
                  <a:pt x="323215" y="33232"/>
                </a:cubicBezTo>
                <a:cubicBezTo>
                  <a:pt x="349250" y="28787"/>
                  <a:pt x="361950" y="24342"/>
                  <a:pt x="387985" y="22437"/>
                </a:cubicBezTo>
                <a:cubicBezTo>
                  <a:pt x="414020" y="20532"/>
                  <a:pt x="426720" y="24342"/>
                  <a:pt x="452755" y="22437"/>
                </a:cubicBezTo>
                <a:cubicBezTo>
                  <a:pt x="478790" y="20532"/>
                  <a:pt x="490855" y="16087"/>
                  <a:pt x="516890" y="11642"/>
                </a:cubicBezTo>
                <a:cubicBezTo>
                  <a:pt x="542925" y="7197"/>
                  <a:pt x="555625" y="2752"/>
                  <a:pt x="581660" y="847"/>
                </a:cubicBezTo>
                <a:cubicBezTo>
                  <a:pt x="607695" y="-1058"/>
                  <a:pt x="620395" y="847"/>
                  <a:pt x="646430" y="847"/>
                </a:cubicBezTo>
                <a:cubicBezTo>
                  <a:pt x="672465" y="847"/>
                  <a:pt x="685165" y="847"/>
                  <a:pt x="711200" y="847"/>
                </a:cubicBezTo>
                <a:cubicBezTo>
                  <a:pt x="737235" y="847"/>
                  <a:pt x="749935" y="847"/>
                  <a:pt x="775970" y="847"/>
                </a:cubicBezTo>
                <a:cubicBezTo>
                  <a:pt x="802005" y="847"/>
                  <a:pt x="814705" y="847"/>
                  <a:pt x="840740" y="847"/>
                </a:cubicBezTo>
                <a:cubicBezTo>
                  <a:pt x="866775" y="847"/>
                  <a:pt x="879475" y="847"/>
                  <a:pt x="905510" y="847"/>
                </a:cubicBezTo>
                <a:cubicBezTo>
                  <a:pt x="931545" y="847"/>
                  <a:pt x="941705" y="847"/>
                  <a:pt x="969645" y="847"/>
                </a:cubicBezTo>
                <a:cubicBezTo>
                  <a:pt x="997585" y="847"/>
                  <a:pt x="1017270" y="847"/>
                  <a:pt x="1045210" y="847"/>
                </a:cubicBezTo>
                <a:cubicBezTo>
                  <a:pt x="1073150" y="847"/>
                  <a:pt x="1083945" y="-1058"/>
                  <a:pt x="1109980" y="847"/>
                </a:cubicBezTo>
                <a:cubicBezTo>
                  <a:pt x="1136015" y="2752"/>
                  <a:pt x="1148715" y="5292"/>
                  <a:pt x="1174750" y="11642"/>
                </a:cubicBezTo>
                <a:cubicBezTo>
                  <a:pt x="1200785" y="17992"/>
                  <a:pt x="1213485" y="26882"/>
                  <a:pt x="1239520" y="33232"/>
                </a:cubicBezTo>
                <a:cubicBezTo>
                  <a:pt x="1265555" y="39582"/>
                  <a:pt x="1278255" y="37677"/>
                  <a:pt x="1304290" y="44027"/>
                </a:cubicBezTo>
                <a:cubicBezTo>
                  <a:pt x="1330325" y="50377"/>
                  <a:pt x="1343025" y="59267"/>
                  <a:pt x="1369060" y="65617"/>
                </a:cubicBezTo>
                <a:cubicBezTo>
                  <a:pt x="1395095" y="71967"/>
                  <a:pt x="1407160" y="74507"/>
                  <a:pt x="1433195" y="76412"/>
                </a:cubicBezTo>
                <a:cubicBezTo>
                  <a:pt x="1459230" y="78317"/>
                  <a:pt x="1470025" y="76412"/>
                  <a:pt x="1497965" y="76412"/>
                </a:cubicBezTo>
                <a:cubicBezTo>
                  <a:pt x="1525905" y="76412"/>
                  <a:pt x="1545590" y="76412"/>
                  <a:pt x="1573530" y="76412"/>
                </a:cubicBezTo>
                <a:cubicBezTo>
                  <a:pt x="1601470" y="76412"/>
                  <a:pt x="1612265" y="76412"/>
                  <a:pt x="1638300" y="76412"/>
                </a:cubicBezTo>
                <a:cubicBezTo>
                  <a:pt x="1664335" y="76412"/>
                  <a:pt x="1677035" y="76412"/>
                  <a:pt x="1703070" y="76412"/>
                </a:cubicBezTo>
                <a:cubicBezTo>
                  <a:pt x="1729105" y="76412"/>
                  <a:pt x="1756410" y="76412"/>
                  <a:pt x="1767840" y="76412"/>
                </a:cubicBezTo>
              </a:path>
            </a:pathLst>
          </a:cu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381885" y="3658235"/>
            <a:ext cx="1983105" cy="34290"/>
          </a:xfrm>
          <a:custGeom>
            <a:avLst/>
            <a:gdLst>
              <a:gd name="connisteX0" fmla="*/ 0 w 1983105"/>
              <a:gd name="connsiteY0" fmla="*/ 32385 h 34360"/>
              <a:gd name="connisteX1" fmla="*/ 64770 w 1983105"/>
              <a:gd name="connsiteY1" fmla="*/ 32385 h 34360"/>
              <a:gd name="connisteX2" fmla="*/ 128905 w 1983105"/>
              <a:gd name="connsiteY2" fmla="*/ 32385 h 34360"/>
              <a:gd name="connisteX3" fmla="*/ 193675 w 1983105"/>
              <a:gd name="connsiteY3" fmla="*/ 32385 h 34360"/>
              <a:gd name="connisteX4" fmla="*/ 258445 w 1983105"/>
              <a:gd name="connsiteY4" fmla="*/ 32385 h 34360"/>
              <a:gd name="connisteX5" fmla="*/ 323215 w 1983105"/>
              <a:gd name="connsiteY5" fmla="*/ 32385 h 34360"/>
              <a:gd name="connisteX6" fmla="*/ 387985 w 1983105"/>
              <a:gd name="connsiteY6" fmla="*/ 32385 h 34360"/>
              <a:gd name="connisteX7" fmla="*/ 452755 w 1983105"/>
              <a:gd name="connsiteY7" fmla="*/ 32385 h 34360"/>
              <a:gd name="connisteX8" fmla="*/ 517525 w 1983105"/>
              <a:gd name="connsiteY8" fmla="*/ 32385 h 34360"/>
              <a:gd name="connisteX9" fmla="*/ 581660 w 1983105"/>
              <a:gd name="connsiteY9" fmla="*/ 32385 h 34360"/>
              <a:gd name="connisteX10" fmla="*/ 646430 w 1983105"/>
              <a:gd name="connsiteY10" fmla="*/ 32385 h 34360"/>
              <a:gd name="connisteX11" fmla="*/ 711200 w 1983105"/>
              <a:gd name="connsiteY11" fmla="*/ 32385 h 34360"/>
              <a:gd name="connisteX12" fmla="*/ 775970 w 1983105"/>
              <a:gd name="connsiteY12" fmla="*/ 32385 h 34360"/>
              <a:gd name="connisteX13" fmla="*/ 840740 w 1983105"/>
              <a:gd name="connsiteY13" fmla="*/ 32385 h 34360"/>
              <a:gd name="connisteX14" fmla="*/ 916305 w 1983105"/>
              <a:gd name="connsiteY14" fmla="*/ 32385 h 34360"/>
              <a:gd name="connisteX15" fmla="*/ 981075 w 1983105"/>
              <a:gd name="connsiteY15" fmla="*/ 32385 h 34360"/>
              <a:gd name="connisteX16" fmla="*/ 1045210 w 1983105"/>
              <a:gd name="connsiteY16" fmla="*/ 32385 h 34360"/>
              <a:gd name="connisteX17" fmla="*/ 1109980 w 1983105"/>
              <a:gd name="connsiteY17" fmla="*/ 32385 h 34360"/>
              <a:gd name="connisteX18" fmla="*/ 1174750 w 1983105"/>
              <a:gd name="connsiteY18" fmla="*/ 32385 h 34360"/>
              <a:gd name="connisteX19" fmla="*/ 1239520 w 1983105"/>
              <a:gd name="connsiteY19" fmla="*/ 32385 h 34360"/>
              <a:gd name="connisteX20" fmla="*/ 1304290 w 1983105"/>
              <a:gd name="connsiteY20" fmla="*/ 10795 h 34360"/>
              <a:gd name="connisteX21" fmla="*/ 1369060 w 1983105"/>
              <a:gd name="connsiteY21" fmla="*/ 10795 h 34360"/>
              <a:gd name="connisteX22" fmla="*/ 1444625 w 1983105"/>
              <a:gd name="connsiteY22" fmla="*/ 10795 h 34360"/>
              <a:gd name="connisteX23" fmla="*/ 1508760 w 1983105"/>
              <a:gd name="connsiteY23" fmla="*/ 10795 h 34360"/>
              <a:gd name="connisteX24" fmla="*/ 1584325 w 1983105"/>
              <a:gd name="connsiteY24" fmla="*/ 10795 h 34360"/>
              <a:gd name="connisteX25" fmla="*/ 1649095 w 1983105"/>
              <a:gd name="connsiteY25" fmla="*/ 10795 h 34360"/>
              <a:gd name="connisteX26" fmla="*/ 1713865 w 1983105"/>
              <a:gd name="connsiteY26" fmla="*/ 10795 h 34360"/>
              <a:gd name="connisteX27" fmla="*/ 1789430 w 1983105"/>
              <a:gd name="connsiteY27" fmla="*/ 10795 h 34360"/>
              <a:gd name="connisteX28" fmla="*/ 1854200 w 1983105"/>
              <a:gd name="connsiteY28" fmla="*/ 10795 h 34360"/>
              <a:gd name="connisteX29" fmla="*/ 1918335 w 1983105"/>
              <a:gd name="connsiteY29" fmla="*/ 10795 h 34360"/>
              <a:gd name="connisteX30" fmla="*/ 1983105 w 1983105"/>
              <a:gd name="connsiteY30" fmla="*/ 0 h 343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1983105" h="34361">
                <a:moveTo>
                  <a:pt x="0" y="32385"/>
                </a:moveTo>
                <a:cubicBezTo>
                  <a:pt x="11430" y="32385"/>
                  <a:pt x="38735" y="32385"/>
                  <a:pt x="64770" y="32385"/>
                </a:cubicBezTo>
                <a:cubicBezTo>
                  <a:pt x="90805" y="32385"/>
                  <a:pt x="102870" y="32385"/>
                  <a:pt x="128905" y="32385"/>
                </a:cubicBezTo>
                <a:cubicBezTo>
                  <a:pt x="154940" y="32385"/>
                  <a:pt x="167640" y="32385"/>
                  <a:pt x="193675" y="32385"/>
                </a:cubicBezTo>
                <a:cubicBezTo>
                  <a:pt x="219710" y="32385"/>
                  <a:pt x="232410" y="32385"/>
                  <a:pt x="258445" y="32385"/>
                </a:cubicBezTo>
                <a:cubicBezTo>
                  <a:pt x="284480" y="32385"/>
                  <a:pt x="297180" y="32385"/>
                  <a:pt x="323215" y="32385"/>
                </a:cubicBezTo>
                <a:cubicBezTo>
                  <a:pt x="349250" y="32385"/>
                  <a:pt x="361950" y="32385"/>
                  <a:pt x="387985" y="32385"/>
                </a:cubicBezTo>
                <a:cubicBezTo>
                  <a:pt x="414020" y="32385"/>
                  <a:pt x="426720" y="32385"/>
                  <a:pt x="452755" y="32385"/>
                </a:cubicBezTo>
                <a:cubicBezTo>
                  <a:pt x="478790" y="32385"/>
                  <a:pt x="491490" y="32385"/>
                  <a:pt x="517525" y="32385"/>
                </a:cubicBezTo>
                <a:cubicBezTo>
                  <a:pt x="543560" y="32385"/>
                  <a:pt x="555625" y="32385"/>
                  <a:pt x="581660" y="32385"/>
                </a:cubicBezTo>
                <a:cubicBezTo>
                  <a:pt x="607695" y="32385"/>
                  <a:pt x="620395" y="32385"/>
                  <a:pt x="646430" y="32385"/>
                </a:cubicBezTo>
                <a:cubicBezTo>
                  <a:pt x="672465" y="32385"/>
                  <a:pt x="685165" y="32385"/>
                  <a:pt x="711200" y="32385"/>
                </a:cubicBezTo>
                <a:cubicBezTo>
                  <a:pt x="737235" y="32385"/>
                  <a:pt x="749935" y="32385"/>
                  <a:pt x="775970" y="32385"/>
                </a:cubicBezTo>
                <a:cubicBezTo>
                  <a:pt x="802005" y="32385"/>
                  <a:pt x="812800" y="32385"/>
                  <a:pt x="840740" y="32385"/>
                </a:cubicBezTo>
                <a:cubicBezTo>
                  <a:pt x="868680" y="32385"/>
                  <a:pt x="888365" y="32385"/>
                  <a:pt x="916305" y="32385"/>
                </a:cubicBezTo>
                <a:cubicBezTo>
                  <a:pt x="944245" y="32385"/>
                  <a:pt x="955040" y="32385"/>
                  <a:pt x="981075" y="32385"/>
                </a:cubicBezTo>
                <a:cubicBezTo>
                  <a:pt x="1007110" y="32385"/>
                  <a:pt x="1019175" y="32385"/>
                  <a:pt x="1045210" y="32385"/>
                </a:cubicBezTo>
                <a:cubicBezTo>
                  <a:pt x="1071245" y="32385"/>
                  <a:pt x="1083945" y="32385"/>
                  <a:pt x="1109980" y="32385"/>
                </a:cubicBezTo>
                <a:cubicBezTo>
                  <a:pt x="1136015" y="32385"/>
                  <a:pt x="1148715" y="32385"/>
                  <a:pt x="1174750" y="32385"/>
                </a:cubicBezTo>
                <a:cubicBezTo>
                  <a:pt x="1200785" y="32385"/>
                  <a:pt x="1213485" y="36830"/>
                  <a:pt x="1239520" y="32385"/>
                </a:cubicBezTo>
                <a:cubicBezTo>
                  <a:pt x="1265555" y="27940"/>
                  <a:pt x="1278255" y="15240"/>
                  <a:pt x="1304290" y="10795"/>
                </a:cubicBezTo>
                <a:cubicBezTo>
                  <a:pt x="1330325" y="6350"/>
                  <a:pt x="1341120" y="10795"/>
                  <a:pt x="1369060" y="10795"/>
                </a:cubicBezTo>
                <a:cubicBezTo>
                  <a:pt x="1397000" y="10795"/>
                  <a:pt x="1416685" y="10795"/>
                  <a:pt x="1444625" y="10795"/>
                </a:cubicBezTo>
                <a:cubicBezTo>
                  <a:pt x="1472565" y="10795"/>
                  <a:pt x="1480820" y="10795"/>
                  <a:pt x="1508760" y="10795"/>
                </a:cubicBezTo>
                <a:cubicBezTo>
                  <a:pt x="1536700" y="10795"/>
                  <a:pt x="1556385" y="10795"/>
                  <a:pt x="1584325" y="10795"/>
                </a:cubicBezTo>
                <a:cubicBezTo>
                  <a:pt x="1612265" y="10795"/>
                  <a:pt x="1623060" y="10795"/>
                  <a:pt x="1649095" y="10795"/>
                </a:cubicBezTo>
                <a:cubicBezTo>
                  <a:pt x="1675130" y="10795"/>
                  <a:pt x="1685925" y="10795"/>
                  <a:pt x="1713865" y="10795"/>
                </a:cubicBezTo>
                <a:cubicBezTo>
                  <a:pt x="1741805" y="10795"/>
                  <a:pt x="1761490" y="10795"/>
                  <a:pt x="1789430" y="10795"/>
                </a:cubicBezTo>
                <a:cubicBezTo>
                  <a:pt x="1817370" y="10795"/>
                  <a:pt x="1828165" y="10795"/>
                  <a:pt x="1854200" y="10795"/>
                </a:cubicBezTo>
                <a:cubicBezTo>
                  <a:pt x="1880235" y="10795"/>
                  <a:pt x="1892300" y="12700"/>
                  <a:pt x="1918335" y="10795"/>
                </a:cubicBezTo>
                <a:cubicBezTo>
                  <a:pt x="1944370" y="8890"/>
                  <a:pt x="1971675" y="1905"/>
                  <a:pt x="1983105" y="0"/>
                </a:cubicBezTo>
              </a:path>
            </a:pathLst>
          </a:custGeom>
          <a:noFill/>
          <a:ln w="28575"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521450" y="3592830"/>
            <a:ext cx="1670685" cy="66675"/>
          </a:xfrm>
          <a:custGeom>
            <a:avLst/>
            <a:gdLst>
              <a:gd name="connisteX0" fmla="*/ 0 w 1670685"/>
              <a:gd name="connsiteY0" fmla="*/ 11641 h 66463"/>
              <a:gd name="connisteX1" fmla="*/ 64135 w 1670685"/>
              <a:gd name="connsiteY1" fmla="*/ 11641 h 66463"/>
              <a:gd name="connisteX2" fmla="*/ 139700 w 1670685"/>
              <a:gd name="connsiteY2" fmla="*/ 11641 h 66463"/>
              <a:gd name="connisteX3" fmla="*/ 204470 w 1670685"/>
              <a:gd name="connsiteY3" fmla="*/ 11641 h 66463"/>
              <a:gd name="connisteX4" fmla="*/ 280035 w 1670685"/>
              <a:gd name="connsiteY4" fmla="*/ 11641 h 66463"/>
              <a:gd name="connisteX5" fmla="*/ 344805 w 1670685"/>
              <a:gd name="connsiteY5" fmla="*/ 846 h 66463"/>
              <a:gd name="connisteX6" fmla="*/ 409575 w 1670685"/>
              <a:gd name="connsiteY6" fmla="*/ 846 h 66463"/>
              <a:gd name="connisteX7" fmla="*/ 473710 w 1670685"/>
              <a:gd name="connsiteY7" fmla="*/ 846 h 66463"/>
              <a:gd name="connisteX8" fmla="*/ 549275 w 1670685"/>
              <a:gd name="connsiteY8" fmla="*/ 846 h 66463"/>
              <a:gd name="connisteX9" fmla="*/ 614045 w 1670685"/>
              <a:gd name="connsiteY9" fmla="*/ 846 h 66463"/>
              <a:gd name="connisteX10" fmla="*/ 678815 w 1670685"/>
              <a:gd name="connsiteY10" fmla="*/ 846 h 66463"/>
              <a:gd name="connisteX11" fmla="*/ 743585 w 1670685"/>
              <a:gd name="connsiteY11" fmla="*/ 11641 h 66463"/>
              <a:gd name="connisteX12" fmla="*/ 808355 w 1670685"/>
              <a:gd name="connsiteY12" fmla="*/ 33231 h 66463"/>
              <a:gd name="connisteX13" fmla="*/ 873125 w 1670685"/>
              <a:gd name="connsiteY13" fmla="*/ 33231 h 66463"/>
              <a:gd name="connisteX14" fmla="*/ 937260 w 1670685"/>
              <a:gd name="connsiteY14" fmla="*/ 54821 h 66463"/>
              <a:gd name="connisteX15" fmla="*/ 1002030 w 1670685"/>
              <a:gd name="connsiteY15" fmla="*/ 54821 h 66463"/>
              <a:gd name="connisteX16" fmla="*/ 1066800 w 1670685"/>
              <a:gd name="connsiteY16" fmla="*/ 65616 h 66463"/>
              <a:gd name="connisteX17" fmla="*/ 1131570 w 1670685"/>
              <a:gd name="connsiteY17" fmla="*/ 65616 h 66463"/>
              <a:gd name="connisteX18" fmla="*/ 1196340 w 1670685"/>
              <a:gd name="connsiteY18" fmla="*/ 65616 h 66463"/>
              <a:gd name="connisteX19" fmla="*/ 1261110 w 1670685"/>
              <a:gd name="connsiteY19" fmla="*/ 65616 h 66463"/>
              <a:gd name="connisteX20" fmla="*/ 1325880 w 1670685"/>
              <a:gd name="connsiteY20" fmla="*/ 65616 h 66463"/>
              <a:gd name="connisteX21" fmla="*/ 1390015 w 1670685"/>
              <a:gd name="connsiteY21" fmla="*/ 65616 h 66463"/>
              <a:gd name="connisteX22" fmla="*/ 1465580 w 1670685"/>
              <a:gd name="connsiteY22" fmla="*/ 65616 h 66463"/>
              <a:gd name="connisteX23" fmla="*/ 1541145 w 1670685"/>
              <a:gd name="connsiteY23" fmla="*/ 65616 h 66463"/>
              <a:gd name="connisteX24" fmla="*/ 1605915 w 1670685"/>
              <a:gd name="connsiteY24" fmla="*/ 65616 h 66463"/>
              <a:gd name="connisteX25" fmla="*/ 1670685 w 1670685"/>
              <a:gd name="connsiteY25" fmla="*/ 65616 h 6646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Lst>
            <a:rect l="l" t="t" r="r" b="b"/>
            <a:pathLst>
              <a:path w="1670685" h="66463">
                <a:moveTo>
                  <a:pt x="0" y="11642"/>
                </a:moveTo>
                <a:cubicBezTo>
                  <a:pt x="11430" y="11642"/>
                  <a:pt x="36195" y="11642"/>
                  <a:pt x="64135" y="11642"/>
                </a:cubicBezTo>
                <a:cubicBezTo>
                  <a:pt x="92075" y="11642"/>
                  <a:pt x="111760" y="11642"/>
                  <a:pt x="139700" y="11642"/>
                </a:cubicBezTo>
                <a:cubicBezTo>
                  <a:pt x="167640" y="11642"/>
                  <a:pt x="176530" y="11642"/>
                  <a:pt x="204470" y="11642"/>
                </a:cubicBezTo>
                <a:cubicBezTo>
                  <a:pt x="232410" y="11642"/>
                  <a:pt x="252095" y="13547"/>
                  <a:pt x="280035" y="11642"/>
                </a:cubicBezTo>
                <a:cubicBezTo>
                  <a:pt x="307975" y="9737"/>
                  <a:pt x="318770" y="2752"/>
                  <a:pt x="344805" y="847"/>
                </a:cubicBezTo>
                <a:cubicBezTo>
                  <a:pt x="370840" y="-1058"/>
                  <a:pt x="383540" y="847"/>
                  <a:pt x="409575" y="847"/>
                </a:cubicBezTo>
                <a:cubicBezTo>
                  <a:pt x="435610" y="847"/>
                  <a:pt x="445770" y="847"/>
                  <a:pt x="473710" y="847"/>
                </a:cubicBezTo>
                <a:cubicBezTo>
                  <a:pt x="501650" y="847"/>
                  <a:pt x="521335" y="847"/>
                  <a:pt x="549275" y="847"/>
                </a:cubicBezTo>
                <a:cubicBezTo>
                  <a:pt x="577215" y="847"/>
                  <a:pt x="588010" y="847"/>
                  <a:pt x="614045" y="847"/>
                </a:cubicBezTo>
                <a:cubicBezTo>
                  <a:pt x="640080" y="847"/>
                  <a:pt x="652780" y="-1058"/>
                  <a:pt x="678815" y="847"/>
                </a:cubicBezTo>
                <a:cubicBezTo>
                  <a:pt x="704850" y="2752"/>
                  <a:pt x="717550" y="5292"/>
                  <a:pt x="743585" y="11642"/>
                </a:cubicBezTo>
                <a:cubicBezTo>
                  <a:pt x="769620" y="17992"/>
                  <a:pt x="782320" y="28787"/>
                  <a:pt x="808355" y="33232"/>
                </a:cubicBezTo>
                <a:cubicBezTo>
                  <a:pt x="834390" y="37677"/>
                  <a:pt x="847090" y="28787"/>
                  <a:pt x="873125" y="33232"/>
                </a:cubicBezTo>
                <a:cubicBezTo>
                  <a:pt x="899160" y="37677"/>
                  <a:pt x="911225" y="50377"/>
                  <a:pt x="937260" y="54822"/>
                </a:cubicBezTo>
                <a:cubicBezTo>
                  <a:pt x="963295" y="59267"/>
                  <a:pt x="975995" y="52917"/>
                  <a:pt x="1002030" y="54822"/>
                </a:cubicBezTo>
                <a:cubicBezTo>
                  <a:pt x="1028065" y="56727"/>
                  <a:pt x="1040765" y="63712"/>
                  <a:pt x="1066800" y="65617"/>
                </a:cubicBezTo>
                <a:cubicBezTo>
                  <a:pt x="1092835" y="67522"/>
                  <a:pt x="1105535" y="65617"/>
                  <a:pt x="1131570" y="65617"/>
                </a:cubicBezTo>
                <a:cubicBezTo>
                  <a:pt x="1157605" y="65617"/>
                  <a:pt x="1170305" y="65617"/>
                  <a:pt x="1196340" y="65617"/>
                </a:cubicBezTo>
                <a:cubicBezTo>
                  <a:pt x="1222375" y="65617"/>
                  <a:pt x="1235075" y="65617"/>
                  <a:pt x="1261110" y="65617"/>
                </a:cubicBezTo>
                <a:cubicBezTo>
                  <a:pt x="1287145" y="65617"/>
                  <a:pt x="1299845" y="65617"/>
                  <a:pt x="1325880" y="65617"/>
                </a:cubicBezTo>
                <a:cubicBezTo>
                  <a:pt x="1351915" y="65617"/>
                  <a:pt x="1362075" y="65617"/>
                  <a:pt x="1390015" y="65617"/>
                </a:cubicBezTo>
                <a:cubicBezTo>
                  <a:pt x="1417955" y="65617"/>
                  <a:pt x="1435100" y="65617"/>
                  <a:pt x="1465580" y="65617"/>
                </a:cubicBezTo>
                <a:cubicBezTo>
                  <a:pt x="1496060" y="65617"/>
                  <a:pt x="1513205" y="65617"/>
                  <a:pt x="1541145" y="65617"/>
                </a:cubicBezTo>
                <a:cubicBezTo>
                  <a:pt x="1569085" y="65617"/>
                  <a:pt x="1579880" y="65617"/>
                  <a:pt x="1605915" y="65617"/>
                </a:cubicBezTo>
                <a:cubicBezTo>
                  <a:pt x="1631950" y="65617"/>
                  <a:pt x="1659255" y="65617"/>
                  <a:pt x="1670685" y="65617"/>
                </a:cubicBezTo>
              </a:path>
            </a:pathLst>
          </a:custGeom>
          <a:noFill/>
          <a:ln w="28575"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435860" y="1879600"/>
            <a:ext cx="2037715" cy="1348105"/>
          </a:xfrm>
          <a:custGeom>
            <a:avLst/>
            <a:gdLst>
              <a:gd name="connisteX0" fmla="*/ 0 w 2037926"/>
              <a:gd name="connsiteY0" fmla="*/ 1164590 h 1348316"/>
              <a:gd name="connisteX1" fmla="*/ 64135 w 2037926"/>
              <a:gd name="connsiteY1" fmla="*/ 1153795 h 1348316"/>
              <a:gd name="connisteX2" fmla="*/ 128905 w 2037926"/>
              <a:gd name="connsiteY2" fmla="*/ 1132205 h 1348316"/>
              <a:gd name="connisteX3" fmla="*/ 193675 w 2037926"/>
              <a:gd name="connsiteY3" fmla="*/ 1132205 h 1348316"/>
              <a:gd name="connisteX4" fmla="*/ 258445 w 2037926"/>
              <a:gd name="connsiteY4" fmla="*/ 1132205 h 1348316"/>
              <a:gd name="connisteX5" fmla="*/ 323215 w 2037926"/>
              <a:gd name="connsiteY5" fmla="*/ 1132205 h 1348316"/>
              <a:gd name="connisteX6" fmla="*/ 387985 w 2037926"/>
              <a:gd name="connsiteY6" fmla="*/ 1132205 h 1348316"/>
              <a:gd name="connisteX7" fmla="*/ 452755 w 2037926"/>
              <a:gd name="connsiteY7" fmla="*/ 1143000 h 1348316"/>
              <a:gd name="connisteX8" fmla="*/ 516890 w 2037926"/>
              <a:gd name="connsiteY8" fmla="*/ 1164590 h 1348316"/>
              <a:gd name="connisteX9" fmla="*/ 581660 w 2037926"/>
              <a:gd name="connsiteY9" fmla="*/ 1175385 h 1348316"/>
              <a:gd name="connisteX10" fmla="*/ 646430 w 2037926"/>
              <a:gd name="connsiteY10" fmla="*/ 1186180 h 1348316"/>
              <a:gd name="connisteX11" fmla="*/ 711200 w 2037926"/>
              <a:gd name="connsiteY11" fmla="*/ 1207770 h 1348316"/>
              <a:gd name="connisteX12" fmla="*/ 775970 w 2037926"/>
              <a:gd name="connsiteY12" fmla="*/ 1228725 h 1348316"/>
              <a:gd name="connisteX13" fmla="*/ 840740 w 2037926"/>
              <a:gd name="connsiteY13" fmla="*/ 1250315 h 1348316"/>
              <a:gd name="connisteX14" fmla="*/ 905510 w 2037926"/>
              <a:gd name="connsiteY14" fmla="*/ 1261110 h 1348316"/>
              <a:gd name="connisteX15" fmla="*/ 969645 w 2037926"/>
              <a:gd name="connsiteY15" fmla="*/ 1293495 h 1348316"/>
              <a:gd name="connisteX16" fmla="*/ 1034415 w 2037926"/>
              <a:gd name="connsiteY16" fmla="*/ 1315085 h 1348316"/>
              <a:gd name="connisteX17" fmla="*/ 1099185 w 2037926"/>
              <a:gd name="connsiteY17" fmla="*/ 1325880 h 1348316"/>
              <a:gd name="connisteX18" fmla="*/ 1163955 w 2037926"/>
              <a:gd name="connsiteY18" fmla="*/ 1336675 h 1348316"/>
              <a:gd name="connisteX19" fmla="*/ 1239520 w 2037926"/>
              <a:gd name="connsiteY19" fmla="*/ 1336675 h 1348316"/>
              <a:gd name="connisteX20" fmla="*/ 1304290 w 2037926"/>
              <a:gd name="connsiteY20" fmla="*/ 1347470 h 1348316"/>
              <a:gd name="connisteX21" fmla="*/ 1369060 w 2037926"/>
              <a:gd name="connsiteY21" fmla="*/ 1347470 h 1348316"/>
              <a:gd name="connisteX22" fmla="*/ 1433195 w 2037926"/>
              <a:gd name="connsiteY22" fmla="*/ 1347470 h 1348316"/>
              <a:gd name="connisteX23" fmla="*/ 1497965 w 2037926"/>
              <a:gd name="connsiteY23" fmla="*/ 1347470 h 1348316"/>
              <a:gd name="connisteX24" fmla="*/ 1562735 w 2037926"/>
              <a:gd name="connsiteY24" fmla="*/ 1336675 h 1348316"/>
              <a:gd name="connisteX25" fmla="*/ 1627505 w 2037926"/>
              <a:gd name="connsiteY25" fmla="*/ 1293495 h 1348316"/>
              <a:gd name="connisteX26" fmla="*/ 1659890 w 2037926"/>
              <a:gd name="connsiteY26" fmla="*/ 1228725 h 1348316"/>
              <a:gd name="connisteX27" fmla="*/ 1713865 w 2037926"/>
              <a:gd name="connsiteY27" fmla="*/ 1164590 h 1348316"/>
              <a:gd name="connisteX28" fmla="*/ 1778635 w 2037926"/>
              <a:gd name="connsiteY28" fmla="*/ 1099820 h 1348316"/>
              <a:gd name="connisteX29" fmla="*/ 1821815 w 2037926"/>
              <a:gd name="connsiteY29" fmla="*/ 1035050 h 1348316"/>
              <a:gd name="connisteX30" fmla="*/ 1853565 w 2037926"/>
              <a:gd name="connsiteY30" fmla="*/ 970280 h 1348316"/>
              <a:gd name="connisteX31" fmla="*/ 1885950 w 2037926"/>
              <a:gd name="connsiteY31" fmla="*/ 905510 h 1348316"/>
              <a:gd name="connisteX32" fmla="*/ 1907540 w 2037926"/>
              <a:gd name="connsiteY32" fmla="*/ 829945 h 1348316"/>
              <a:gd name="connisteX33" fmla="*/ 1918335 w 2037926"/>
              <a:gd name="connsiteY33" fmla="*/ 765175 h 1348316"/>
              <a:gd name="connisteX34" fmla="*/ 1939925 w 2037926"/>
              <a:gd name="connsiteY34" fmla="*/ 690245 h 1348316"/>
              <a:gd name="connisteX35" fmla="*/ 1961515 w 2037926"/>
              <a:gd name="connsiteY35" fmla="*/ 614680 h 1348316"/>
              <a:gd name="connisteX36" fmla="*/ 1983105 w 2037926"/>
              <a:gd name="connsiteY36" fmla="*/ 549910 h 1348316"/>
              <a:gd name="connisteX37" fmla="*/ 2004695 w 2037926"/>
              <a:gd name="connsiteY37" fmla="*/ 485140 h 1348316"/>
              <a:gd name="connisteX38" fmla="*/ 2015490 w 2037926"/>
              <a:gd name="connsiteY38" fmla="*/ 409575 h 1348316"/>
              <a:gd name="connisteX39" fmla="*/ 2026285 w 2037926"/>
              <a:gd name="connsiteY39" fmla="*/ 334010 h 1348316"/>
              <a:gd name="connisteX40" fmla="*/ 2026285 w 2037926"/>
              <a:gd name="connsiteY40" fmla="*/ 269875 h 1348316"/>
              <a:gd name="connisteX41" fmla="*/ 2026285 w 2037926"/>
              <a:gd name="connsiteY41" fmla="*/ 205105 h 1348316"/>
              <a:gd name="connisteX42" fmla="*/ 2037080 w 2037926"/>
              <a:gd name="connsiteY42" fmla="*/ 129540 h 1348316"/>
              <a:gd name="connisteX43" fmla="*/ 2037080 w 2037926"/>
              <a:gd name="connsiteY43" fmla="*/ 64770 h 1348316"/>
              <a:gd name="connisteX44" fmla="*/ 2037080 w 2037926"/>
              <a:gd name="connsiteY44" fmla="*/ 0 h 134831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Lst>
            <a:rect l="l" t="t" r="r" b="b"/>
            <a:pathLst>
              <a:path w="2037927" h="1348317">
                <a:moveTo>
                  <a:pt x="0" y="1164590"/>
                </a:moveTo>
                <a:cubicBezTo>
                  <a:pt x="11430" y="1162685"/>
                  <a:pt x="38100" y="1160145"/>
                  <a:pt x="64135" y="1153795"/>
                </a:cubicBezTo>
                <a:cubicBezTo>
                  <a:pt x="90170" y="1147445"/>
                  <a:pt x="102870" y="1136650"/>
                  <a:pt x="128905" y="1132205"/>
                </a:cubicBezTo>
                <a:cubicBezTo>
                  <a:pt x="154940" y="1127760"/>
                  <a:pt x="167640" y="1132205"/>
                  <a:pt x="193675" y="1132205"/>
                </a:cubicBezTo>
                <a:cubicBezTo>
                  <a:pt x="219710" y="1132205"/>
                  <a:pt x="232410" y="1132205"/>
                  <a:pt x="258445" y="1132205"/>
                </a:cubicBezTo>
                <a:cubicBezTo>
                  <a:pt x="284480" y="1132205"/>
                  <a:pt x="297180" y="1132205"/>
                  <a:pt x="323215" y="1132205"/>
                </a:cubicBezTo>
                <a:cubicBezTo>
                  <a:pt x="349250" y="1132205"/>
                  <a:pt x="361950" y="1130300"/>
                  <a:pt x="387985" y="1132205"/>
                </a:cubicBezTo>
                <a:cubicBezTo>
                  <a:pt x="414020" y="1134110"/>
                  <a:pt x="426720" y="1136650"/>
                  <a:pt x="452755" y="1143000"/>
                </a:cubicBezTo>
                <a:cubicBezTo>
                  <a:pt x="478790" y="1149350"/>
                  <a:pt x="490855" y="1158240"/>
                  <a:pt x="516890" y="1164590"/>
                </a:cubicBezTo>
                <a:cubicBezTo>
                  <a:pt x="542925" y="1170940"/>
                  <a:pt x="555625" y="1170940"/>
                  <a:pt x="581660" y="1175385"/>
                </a:cubicBezTo>
                <a:cubicBezTo>
                  <a:pt x="607695" y="1179830"/>
                  <a:pt x="620395" y="1179830"/>
                  <a:pt x="646430" y="1186180"/>
                </a:cubicBezTo>
                <a:cubicBezTo>
                  <a:pt x="672465" y="1192530"/>
                  <a:pt x="685165" y="1199515"/>
                  <a:pt x="711200" y="1207770"/>
                </a:cubicBezTo>
                <a:cubicBezTo>
                  <a:pt x="737235" y="1216025"/>
                  <a:pt x="749935" y="1220470"/>
                  <a:pt x="775970" y="1228725"/>
                </a:cubicBezTo>
                <a:cubicBezTo>
                  <a:pt x="802005" y="1236980"/>
                  <a:pt x="814705" y="1243965"/>
                  <a:pt x="840740" y="1250315"/>
                </a:cubicBezTo>
                <a:cubicBezTo>
                  <a:pt x="866775" y="1256665"/>
                  <a:pt x="879475" y="1252220"/>
                  <a:pt x="905510" y="1261110"/>
                </a:cubicBezTo>
                <a:cubicBezTo>
                  <a:pt x="931545" y="1270000"/>
                  <a:pt x="943610" y="1282700"/>
                  <a:pt x="969645" y="1293495"/>
                </a:cubicBezTo>
                <a:cubicBezTo>
                  <a:pt x="995680" y="1304290"/>
                  <a:pt x="1008380" y="1308735"/>
                  <a:pt x="1034415" y="1315085"/>
                </a:cubicBezTo>
                <a:cubicBezTo>
                  <a:pt x="1060450" y="1321435"/>
                  <a:pt x="1073150" y="1321435"/>
                  <a:pt x="1099185" y="1325880"/>
                </a:cubicBezTo>
                <a:cubicBezTo>
                  <a:pt x="1125220" y="1330325"/>
                  <a:pt x="1136015" y="1334770"/>
                  <a:pt x="1163955" y="1336675"/>
                </a:cubicBezTo>
                <a:cubicBezTo>
                  <a:pt x="1191895" y="1338580"/>
                  <a:pt x="1211580" y="1334770"/>
                  <a:pt x="1239520" y="1336675"/>
                </a:cubicBezTo>
                <a:cubicBezTo>
                  <a:pt x="1267460" y="1338580"/>
                  <a:pt x="1278255" y="1345565"/>
                  <a:pt x="1304290" y="1347470"/>
                </a:cubicBezTo>
                <a:cubicBezTo>
                  <a:pt x="1330325" y="1349375"/>
                  <a:pt x="1343025" y="1347470"/>
                  <a:pt x="1369060" y="1347470"/>
                </a:cubicBezTo>
                <a:cubicBezTo>
                  <a:pt x="1395095" y="1347470"/>
                  <a:pt x="1407160" y="1347470"/>
                  <a:pt x="1433195" y="1347470"/>
                </a:cubicBezTo>
                <a:cubicBezTo>
                  <a:pt x="1459230" y="1347470"/>
                  <a:pt x="1471930" y="1349375"/>
                  <a:pt x="1497965" y="1347470"/>
                </a:cubicBezTo>
                <a:cubicBezTo>
                  <a:pt x="1524000" y="1345565"/>
                  <a:pt x="1536700" y="1347470"/>
                  <a:pt x="1562735" y="1336675"/>
                </a:cubicBezTo>
                <a:cubicBezTo>
                  <a:pt x="1588770" y="1325880"/>
                  <a:pt x="1607820" y="1315085"/>
                  <a:pt x="1627505" y="1293495"/>
                </a:cubicBezTo>
                <a:cubicBezTo>
                  <a:pt x="1647190" y="1271905"/>
                  <a:pt x="1642745" y="1254760"/>
                  <a:pt x="1659890" y="1228725"/>
                </a:cubicBezTo>
                <a:cubicBezTo>
                  <a:pt x="1677035" y="1202690"/>
                  <a:pt x="1690370" y="1190625"/>
                  <a:pt x="1713865" y="1164590"/>
                </a:cubicBezTo>
                <a:cubicBezTo>
                  <a:pt x="1737360" y="1138555"/>
                  <a:pt x="1757045" y="1125855"/>
                  <a:pt x="1778635" y="1099820"/>
                </a:cubicBezTo>
                <a:cubicBezTo>
                  <a:pt x="1800225" y="1073785"/>
                  <a:pt x="1806575" y="1061085"/>
                  <a:pt x="1821815" y="1035050"/>
                </a:cubicBezTo>
                <a:cubicBezTo>
                  <a:pt x="1837055" y="1009015"/>
                  <a:pt x="1840865" y="996315"/>
                  <a:pt x="1853565" y="970280"/>
                </a:cubicBezTo>
                <a:cubicBezTo>
                  <a:pt x="1866265" y="944245"/>
                  <a:pt x="1875155" y="933450"/>
                  <a:pt x="1885950" y="905510"/>
                </a:cubicBezTo>
                <a:cubicBezTo>
                  <a:pt x="1896745" y="877570"/>
                  <a:pt x="1901190" y="857885"/>
                  <a:pt x="1907540" y="829945"/>
                </a:cubicBezTo>
                <a:cubicBezTo>
                  <a:pt x="1913890" y="802005"/>
                  <a:pt x="1911985" y="793115"/>
                  <a:pt x="1918335" y="765175"/>
                </a:cubicBezTo>
                <a:cubicBezTo>
                  <a:pt x="1924685" y="737235"/>
                  <a:pt x="1931035" y="720090"/>
                  <a:pt x="1939925" y="690245"/>
                </a:cubicBezTo>
                <a:cubicBezTo>
                  <a:pt x="1948815" y="660400"/>
                  <a:pt x="1952625" y="642620"/>
                  <a:pt x="1961515" y="614680"/>
                </a:cubicBezTo>
                <a:cubicBezTo>
                  <a:pt x="1970405" y="586740"/>
                  <a:pt x="1974215" y="575945"/>
                  <a:pt x="1983105" y="549910"/>
                </a:cubicBezTo>
                <a:cubicBezTo>
                  <a:pt x="1991995" y="523875"/>
                  <a:pt x="1998345" y="513080"/>
                  <a:pt x="2004695" y="485140"/>
                </a:cubicBezTo>
                <a:cubicBezTo>
                  <a:pt x="2011045" y="457200"/>
                  <a:pt x="2011045" y="440055"/>
                  <a:pt x="2015490" y="409575"/>
                </a:cubicBezTo>
                <a:cubicBezTo>
                  <a:pt x="2019935" y="379095"/>
                  <a:pt x="2024380" y="361950"/>
                  <a:pt x="2026285" y="334010"/>
                </a:cubicBezTo>
                <a:cubicBezTo>
                  <a:pt x="2028190" y="306070"/>
                  <a:pt x="2026285" y="295910"/>
                  <a:pt x="2026285" y="269875"/>
                </a:cubicBezTo>
                <a:cubicBezTo>
                  <a:pt x="2026285" y="243840"/>
                  <a:pt x="2024380" y="233045"/>
                  <a:pt x="2026285" y="205105"/>
                </a:cubicBezTo>
                <a:cubicBezTo>
                  <a:pt x="2028190" y="177165"/>
                  <a:pt x="2035175" y="157480"/>
                  <a:pt x="2037080" y="129540"/>
                </a:cubicBezTo>
                <a:cubicBezTo>
                  <a:pt x="2038985" y="101600"/>
                  <a:pt x="2037080" y="90805"/>
                  <a:pt x="2037080" y="64770"/>
                </a:cubicBezTo>
                <a:cubicBezTo>
                  <a:pt x="2037080" y="38735"/>
                  <a:pt x="2037080" y="11430"/>
                  <a:pt x="2037080" y="0"/>
                </a:cubicBezTo>
              </a:path>
            </a:pathLst>
          </a:cu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p:nvPr/>
        </p:nvSpPr>
        <p:spPr>
          <a:xfrm>
            <a:off x="2847340" y="1292225"/>
            <a:ext cx="1574165" cy="306705"/>
          </a:xfrm>
          <a:prstGeom prst="rect">
            <a:avLst/>
          </a:prstGeom>
          <a:solidFill>
            <a:schemeClr val="bg1"/>
          </a:solidFill>
        </p:spPr>
        <p:txBody>
          <a:bodyPr wrap="square" rtlCol="0">
            <a:spAutoFit/>
          </a:bodyPr>
          <a:lstStyle/>
          <a:p>
            <a:pPr algn="ctr"/>
            <a:r>
              <a:rPr lang="en-US" sz="1400"/>
              <a:t>COVID</a:t>
            </a:r>
            <a:endParaRPr lang="en-US" sz="1400"/>
          </a:p>
        </p:txBody>
      </p:sp>
      <p:sp>
        <p:nvSpPr>
          <p:cNvPr id="15" name="Text Box 14"/>
          <p:cNvSpPr txBox="1"/>
          <p:nvPr/>
        </p:nvSpPr>
        <p:spPr>
          <a:xfrm>
            <a:off x="7052310" y="1284605"/>
            <a:ext cx="1574165" cy="306705"/>
          </a:xfrm>
          <a:prstGeom prst="rect">
            <a:avLst/>
          </a:prstGeom>
          <a:solidFill>
            <a:schemeClr val="bg1"/>
          </a:solidFill>
        </p:spPr>
        <p:txBody>
          <a:bodyPr wrap="square" rtlCol="0">
            <a:spAutoFit/>
          </a:bodyPr>
          <a:lstStyle/>
          <a:p>
            <a:pPr algn="ctr"/>
            <a:r>
              <a:rPr lang="en-US" sz="1400"/>
              <a:t>Non-COVID</a:t>
            </a:r>
            <a:endParaRPr lang="en-US" sz="1400"/>
          </a:p>
        </p:txBody>
      </p:sp>
      <p:sp>
        <p:nvSpPr>
          <p:cNvPr id="2" name="Text Box 1"/>
          <p:cNvSpPr txBox="1"/>
          <p:nvPr/>
        </p:nvSpPr>
        <p:spPr>
          <a:xfrm rot="16200000">
            <a:off x="977265" y="2513330"/>
            <a:ext cx="1574165" cy="245110"/>
          </a:xfrm>
          <a:prstGeom prst="rect">
            <a:avLst/>
          </a:prstGeom>
          <a:solidFill>
            <a:schemeClr val="bg1"/>
          </a:solidFill>
        </p:spPr>
        <p:txBody>
          <a:bodyPr wrap="square" rtlCol="0">
            <a:spAutoFit/>
          </a:bodyPr>
          <a:p>
            <a:pPr algn="ctr"/>
            <a:r>
              <a:rPr lang="en-US" sz="1000"/>
              <a:t>Frequency (Hz)</a:t>
            </a:r>
            <a:endParaRPr lang="en-US" sz="1000"/>
          </a:p>
        </p:txBody>
      </p:sp>
      <p:sp>
        <p:nvSpPr>
          <p:cNvPr id="3" name="Text Box 2"/>
          <p:cNvSpPr txBox="1"/>
          <p:nvPr/>
        </p:nvSpPr>
        <p:spPr>
          <a:xfrm rot="16200000">
            <a:off x="5151120" y="2513330"/>
            <a:ext cx="1574165" cy="245110"/>
          </a:xfrm>
          <a:prstGeom prst="rect">
            <a:avLst/>
          </a:prstGeom>
          <a:solidFill>
            <a:schemeClr val="bg1"/>
          </a:solidFill>
        </p:spPr>
        <p:txBody>
          <a:bodyPr wrap="square" rtlCol="0">
            <a:spAutoFit/>
          </a:bodyPr>
          <a:p>
            <a:pPr algn="ctr"/>
            <a:r>
              <a:rPr lang="en-US" sz="1000"/>
              <a:t>Frequency (Hz)</a:t>
            </a:r>
            <a:endParaRPr lang="en-US" sz="1000"/>
          </a:p>
        </p:txBody>
      </p:sp>
      <p:sp>
        <p:nvSpPr>
          <p:cNvPr id="7" name="Text Box 6"/>
          <p:cNvSpPr txBox="1"/>
          <p:nvPr/>
        </p:nvSpPr>
        <p:spPr>
          <a:xfrm>
            <a:off x="2811145" y="3921760"/>
            <a:ext cx="1574165" cy="245110"/>
          </a:xfrm>
          <a:prstGeom prst="rect">
            <a:avLst/>
          </a:prstGeom>
          <a:solidFill>
            <a:schemeClr val="bg1"/>
          </a:solidFill>
        </p:spPr>
        <p:txBody>
          <a:bodyPr wrap="square" rtlCol="0">
            <a:spAutoFit/>
          </a:bodyPr>
          <a:p>
            <a:pPr algn="ctr"/>
            <a:r>
              <a:rPr lang="en-US" sz="1000"/>
              <a:t>Time (s)</a:t>
            </a:r>
            <a:endParaRPr lang="en-US" sz="1000"/>
          </a:p>
        </p:txBody>
      </p:sp>
      <p:sp>
        <p:nvSpPr>
          <p:cNvPr id="8" name="Text Box 7"/>
          <p:cNvSpPr txBox="1"/>
          <p:nvPr/>
        </p:nvSpPr>
        <p:spPr>
          <a:xfrm>
            <a:off x="6998335" y="3911600"/>
            <a:ext cx="1574165" cy="245110"/>
          </a:xfrm>
          <a:prstGeom prst="rect">
            <a:avLst/>
          </a:prstGeom>
          <a:solidFill>
            <a:schemeClr val="bg1"/>
          </a:solidFill>
        </p:spPr>
        <p:txBody>
          <a:bodyPr wrap="square" rtlCol="0">
            <a:spAutoFit/>
          </a:bodyPr>
          <a:p>
            <a:pPr algn="ctr"/>
            <a:r>
              <a:rPr lang="en-US" sz="1000"/>
              <a:t>Time (s)</a:t>
            </a:r>
            <a:endParaRPr lang="en-US" sz="1000"/>
          </a:p>
        </p:txBody>
      </p:sp>
      <p:sp>
        <p:nvSpPr>
          <p:cNvPr id="10" name="Text Box 9"/>
          <p:cNvSpPr txBox="1"/>
          <p:nvPr/>
        </p:nvSpPr>
        <p:spPr>
          <a:xfrm rot="16200000">
            <a:off x="1046480" y="5307330"/>
            <a:ext cx="1574165" cy="245110"/>
          </a:xfrm>
          <a:prstGeom prst="rect">
            <a:avLst/>
          </a:prstGeom>
          <a:solidFill>
            <a:schemeClr val="bg1"/>
          </a:solidFill>
        </p:spPr>
        <p:txBody>
          <a:bodyPr wrap="square" rtlCol="0">
            <a:spAutoFit/>
          </a:bodyPr>
          <a:p>
            <a:pPr algn="ctr"/>
            <a:r>
              <a:rPr lang="en-US" sz="1000"/>
              <a:t>Frequency (Hz)</a:t>
            </a:r>
            <a:endParaRPr lang="en-US" sz="1000"/>
          </a:p>
        </p:txBody>
      </p:sp>
      <p:sp>
        <p:nvSpPr>
          <p:cNvPr id="21" name="Text Box 20"/>
          <p:cNvSpPr txBox="1"/>
          <p:nvPr/>
        </p:nvSpPr>
        <p:spPr>
          <a:xfrm rot="16200000">
            <a:off x="5151120" y="5307330"/>
            <a:ext cx="1574165" cy="245110"/>
          </a:xfrm>
          <a:prstGeom prst="rect">
            <a:avLst/>
          </a:prstGeom>
          <a:solidFill>
            <a:schemeClr val="bg1"/>
          </a:solidFill>
        </p:spPr>
        <p:txBody>
          <a:bodyPr wrap="square" rtlCol="0">
            <a:spAutoFit/>
          </a:bodyPr>
          <a:p>
            <a:pPr algn="ctr"/>
            <a:r>
              <a:rPr lang="en-US" sz="1000"/>
              <a:t>Frequency (Hz)</a:t>
            </a:r>
            <a:endParaRPr lang="en-US" sz="1000"/>
          </a:p>
        </p:txBody>
      </p:sp>
      <p:sp>
        <p:nvSpPr>
          <p:cNvPr id="22" name="Text Box 21"/>
          <p:cNvSpPr txBox="1"/>
          <p:nvPr/>
        </p:nvSpPr>
        <p:spPr>
          <a:xfrm>
            <a:off x="2847340" y="6665595"/>
            <a:ext cx="1574165" cy="245110"/>
          </a:xfrm>
          <a:prstGeom prst="rect">
            <a:avLst/>
          </a:prstGeom>
          <a:solidFill>
            <a:schemeClr val="bg1"/>
          </a:solidFill>
        </p:spPr>
        <p:txBody>
          <a:bodyPr wrap="square" rtlCol="0">
            <a:spAutoFit/>
          </a:bodyPr>
          <a:p>
            <a:pPr algn="ctr"/>
            <a:r>
              <a:rPr lang="en-US" sz="1000"/>
              <a:t>Modulation frequency (Hz)</a:t>
            </a:r>
            <a:endParaRPr lang="en-US" sz="1000"/>
          </a:p>
        </p:txBody>
      </p:sp>
      <p:sp>
        <p:nvSpPr>
          <p:cNvPr id="23" name="Text Box 22"/>
          <p:cNvSpPr txBox="1"/>
          <p:nvPr/>
        </p:nvSpPr>
        <p:spPr>
          <a:xfrm>
            <a:off x="6998335" y="6661785"/>
            <a:ext cx="1574165" cy="245110"/>
          </a:xfrm>
          <a:prstGeom prst="rect">
            <a:avLst/>
          </a:prstGeom>
          <a:solidFill>
            <a:schemeClr val="bg1"/>
          </a:solidFill>
        </p:spPr>
        <p:txBody>
          <a:bodyPr wrap="square" rtlCol="0">
            <a:spAutoFit/>
          </a:bodyPr>
          <a:p>
            <a:pPr algn="ctr"/>
            <a:r>
              <a:rPr lang="en-US" sz="1000"/>
              <a:t>Modulation frequency (Hz)</a:t>
            </a:r>
            <a:endParaRPr 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16" grpId="0" bldLvl="0" animBg="1"/>
      <p:bldP spid="17" grpId="0" bldLvl="0" animBg="1"/>
      <p:bldP spid="18" grpId="0" bldLvl="0" animBg="1"/>
      <p:bldP spid="25" grpId="0" bldLvl="0" animBg="1"/>
      <p:bldP spid="26" grpId="0" bldLvl="0" animBg="1"/>
      <p:bldP spid="27" grpId="0" bldLvl="0" animBg="1"/>
      <p:bldP spid="28" grpId="0" bldLvl="0" animBg="1"/>
      <p:bldP spid="29" grpId="0" bldLvl="0" animBg="1"/>
      <p:bldP spid="3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Modulation spectrogram features (MSF)</a:t>
            </a:r>
            <a:endParaRPr lang="en-US" sz="3600"/>
          </a:p>
        </p:txBody>
      </p:sp>
      <p:pic>
        <p:nvPicPr>
          <p:cNvPr id="21" name="Picture 20"/>
          <p:cNvPicPr>
            <a:picLocks noChangeAspect="1"/>
          </p:cNvPicPr>
          <p:nvPr/>
        </p:nvPicPr>
        <p:blipFill>
          <a:blip r:embed="rId1"/>
          <a:stretch>
            <a:fillRect/>
          </a:stretch>
        </p:blipFill>
        <p:spPr>
          <a:xfrm>
            <a:off x="591185" y="2541270"/>
            <a:ext cx="1316990" cy="1483360"/>
          </a:xfrm>
          <a:prstGeom prst="rect">
            <a:avLst/>
          </a:prstGeom>
        </p:spPr>
      </p:pic>
      <p:sp>
        <p:nvSpPr>
          <p:cNvPr id="26" name="Right Arrow 25"/>
          <p:cNvSpPr/>
          <p:nvPr/>
        </p:nvSpPr>
        <p:spPr>
          <a:xfrm>
            <a:off x="2145030" y="3294380"/>
            <a:ext cx="549910" cy="26924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ig2"/>
          <p:cNvPicPr>
            <a:picLocks noChangeAspect="1"/>
          </p:cNvPicPr>
          <p:nvPr/>
        </p:nvPicPr>
        <p:blipFill>
          <a:blip r:embed="rId2"/>
          <a:stretch>
            <a:fillRect/>
          </a:stretch>
        </p:blipFill>
        <p:spPr>
          <a:xfrm>
            <a:off x="2931160" y="1864995"/>
            <a:ext cx="6488430" cy="3649345"/>
          </a:xfrm>
          <a:prstGeom prst="rect">
            <a:avLst/>
          </a:prstGeom>
        </p:spPr>
      </p:pic>
      <p:sp>
        <p:nvSpPr>
          <p:cNvPr id="5" name="Text Box 4"/>
          <p:cNvSpPr txBox="1"/>
          <p:nvPr/>
        </p:nvSpPr>
        <p:spPr>
          <a:xfrm>
            <a:off x="10184130" y="3220720"/>
            <a:ext cx="1250315" cy="368300"/>
          </a:xfrm>
          <a:prstGeom prst="rect">
            <a:avLst/>
          </a:prstGeom>
          <a:noFill/>
        </p:spPr>
        <p:txBody>
          <a:bodyPr wrap="square" rtlCol="0">
            <a:spAutoFit/>
          </a:bodyPr>
          <a:p>
            <a:pPr algn="ctr"/>
            <a:r>
              <a:rPr lang="en-US"/>
              <a:t>Classifier</a:t>
            </a:r>
            <a:endParaRPr lang="en-US"/>
          </a:p>
        </p:txBody>
      </p:sp>
      <p:pic>
        <p:nvPicPr>
          <p:cNvPr id="3" name="Picture 2"/>
          <p:cNvPicPr>
            <a:picLocks noChangeAspect="1"/>
          </p:cNvPicPr>
          <p:nvPr/>
        </p:nvPicPr>
        <p:blipFill>
          <a:blip r:embed="rId3"/>
          <a:stretch>
            <a:fillRect/>
          </a:stretch>
        </p:blipFill>
        <p:spPr>
          <a:xfrm>
            <a:off x="213360" y="6057900"/>
            <a:ext cx="521335" cy="649605"/>
          </a:xfrm>
          <a:prstGeom prst="rect">
            <a:avLst/>
          </a:prstGeom>
        </p:spPr>
      </p:pic>
      <p:sp>
        <p:nvSpPr>
          <p:cNvPr id="8" name="Right Brace 7"/>
          <p:cNvSpPr/>
          <p:nvPr/>
        </p:nvSpPr>
        <p:spPr>
          <a:xfrm>
            <a:off x="9639300" y="2420620"/>
            <a:ext cx="325120" cy="2128520"/>
          </a:xfrm>
          <a:prstGeom prst="rightBrace">
            <a:avLst>
              <a:gd name="adj1" fmla="val 8333"/>
              <a:gd name="adj2" fmla="val 46163"/>
            </a:avLst>
          </a:prstGeom>
          <a:ln w="28575" cmpd="sng">
            <a:solidFill>
              <a:schemeClr val="accent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en-US"/>
          </a:p>
        </p:txBody>
      </p:sp>
      <p:sp>
        <p:nvSpPr>
          <p:cNvPr id="9" name="Rectangles 8"/>
          <p:cNvSpPr/>
          <p:nvPr/>
        </p:nvSpPr>
        <p:spPr>
          <a:xfrm>
            <a:off x="7537450" y="3150870"/>
            <a:ext cx="1856740" cy="50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200" b="1">
                <a:solidFill>
                  <a:schemeClr val="tx1"/>
                </a:solidFill>
                <a:latin typeface="Times New Roman" panose="02020603050405020304" charset="0"/>
                <a:cs typeface="Times New Roman" panose="02020603050405020304" charset="0"/>
              </a:rPr>
              <a:t>Energies</a:t>
            </a:r>
            <a:endParaRPr lang="en-US" sz="1200" b="1">
              <a:solidFill>
                <a:schemeClr val="tx1"/>
              </a:solidFill>
              <a:latin typeface="Times New Roman" panose="02020603050405020304" charset="0"/>
              <a:cs typeface="Times New Roman" panose="02020603050405020304" charset="0"/>
            </a:endParaRPr>
          </a:p>
          <a:p>
            <a:pPr algn="ctr"/>
            <a:r>
              <a:rPr lang="en-US" sz="1000">
                <a:solidFill>
                  <a:schemeClr val="tx1"/>
                </a:solidFill>
                <a:latin typeface="Times New Roman" panose="02020603050405020304" charset="0"/>
                <a:cs typeface="Times New Roman" panose="02020603050405020304" charset="0"/>
              </a:rPr>
              <a:t>400 energies from the quantized modulation spectrogram</a:t>
            </a:r>
            <a:endParaRPr lang="en-US" sz="1000">
              <a:solidFill>
                <a:schemeClr val="tx1"/>
              </a:solidFill>
              <a:latin typeface="Times New Roman" panose="02020603050405020304" charset="0"/>
              <a:cs typeface="Times New Roman" panose="02020603050405020304" charset="0"/>
            </a:endParaRPr>
          </a:p>
        </p:txBody>
      </p:sp>
      <p:sp>
        <p:nvSpPr>
          <p:cNvPr id="10" name="Rectangles 9"/>
          <p:cNvSpPr/>
          <p:nvPr/>
        </p:nvSpPr>
        <p:spPr>
          <a:xfrm>
            <a:off x="7449185" y="4301490"/>
            <a:ext cx="1703705" cy="50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200" b="1">
                <a:solidFill>
                  <a:schemeClr val="tx1"/>
                </a:solidFill>
                <a:latin typeface="Times New Roman" panose="02020603050405020304" charset="0"/>
                <a:cs typeface="Times New Roman" panose="02020603050405020304" charset="0"/>
              </a:rPr>
              <a:t>Extract LLDs</a:t>
            </a:r>
            <a:endParaRPr lang="en-US" sz="1200" b="1">
              <a:solidFill>
                <a:schemeClr val="tx1"/>
              </a:solidFill>
              <a:latin typeface="Times New Roman" panose="02020603050405020304" charset="0"/>
              <a:cs typeface="Times New Roman" panose="02020603050405020304" charset="0"/>
            </a:endParaRPr>
          </a:p>
          <a:p>
            <a:pPr algn="ctr"/>
            <a:r>
              <a:rPr lang="en-US" sz="1000">
                <a:solidFill>
                  <a:schemeClr val="tx1"/>
                </a:solidFill>
                <a:latin typeface="Times New Roman" panose="02020603050405020304" charset="0"/>
                <a:cs typeface="Times New Roman" panose="02020603050405020304" charset="0"/>
              </a:rPr>
              <a:t>8 LLDs extracted from each of the 20 frequency bins</a:t>
            </a:r>
            <a:endParaRPr lang="en-US" sz="100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600"/>
              <a:t>Feature fusion</a:t>
            </a:r>
            <a:endParaRPr lang="en-US" sz="3600"/>
          </a:p>
        </p:txBody>
      </p:sp>
      <p:pic>
        <p:nvPicPr>
          <p:cNvPr id="7" name="Picture 6"/>
          <p:cNvPicPr>
            <a:picLocks noChangeAspect="1"/>
          </p:cNvPicPr>
          <p:nvPr/>
        </p:nvPicPr>
        <p:blipFill>
          <a:blip r:embed="rId1"/>
          <a:stretch>
            <a:fillRect/>
          </a:stretch>
        </p:blipFill>
        <p:spPr>
          <a:xfrm>
            <a:off x="213360" y="6057900"/>
            <a:ext cx="521335" cy="649605"/>
          </a:xfrm>
          <a:prstGeom prst="rect">
            <a:avLst/>
          </a:prstGeom>
        </p:spPr>
      </p:pic>
      <p:sp>
        <p:nvSpPr>
          <p:cNvPr id="73" name="Content Placeholder 2"/>
          <p:cNvSpPr>
            <a:spLocks noGrp="1"/>
          </p:cNvSpPr>
          <p:nvPr/>
        </p:nvSpPr>
        <p:spPr>
          <a:xfrm>
            <a:off x="2597150" y="1810385"/>
            <a:ext cx="3358515" cy="41656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cs typeface="+mn-lt"/>
              </a:rPr>
              <a:t>Spectral information</a:t>
            </a:r>
            <a:endParaRPr lang="en-US" sz="2400">
              <a:cs typeface="+mn-lt"/>
            </a:endParaRPr>
          </a:p>
        </p:txBody>
      </p:sp>
      <p:sp>
        <p:nvSpPr>
          <p:cNvPr id="74" name="Text Box 73"/>
          <p:cNvSpPr txBox="1"/>
          <p:nvPr/>
        </p:nvSpPr>
        <p:spPr>
          <a:xfrm>
            <a:off x="5217160" y="2449195"/>
            <a:ext cx="1250315" cy="460375"/>
          </a:xfrm>
          <a:prstGeom prst="rect">
            <a:avLst/>
          </a:prstGeom>
          <a:solidFill>
            <a:schemeClr val="accent2">
              <a:lumMod val="40000"/>
              <a:lumOff val="60000"/>
            </a:schemeClr>
          </a:solidFill>
        </p:spPr>
        <p:txBody>
          <a:bodyPr wrap="square" rtlCol="0">
            <a:spAutoFit/>
          </a:bodyPr>
          <a:p>
            <a:pPr algn="ctr"/>
            <a:r>
              <a:rPr lang="en-US" sz="2400">
                <a:cs typeface="+mn-lt"/>
              </a:rPr>
              <a:t>MSF</a:t>
            </a:r>
            <a:endParaRPr lang="en-US" sz="2400">
              <a:cs typeface="+mn-lt"/>
            </a:endParaRPr>
          </a:p>
        </p:txBody>
      </p:sp>
      <p:sp>
        <p:nvSpPr>
          <p:cNvPr id="75" name="Text Box 74"/>
          <p:cNvSpPr txBox="1"/>
          <p:nvPr/>
        </p:nvSpPr>
        <p:spPr>
          <a:xfrm>
            <a:off x="1849120" y="2449195"/>
            <a:ext cx="1905000" cy="460375"/>
          </a:xfrm>
          <a:prstGeom prst="rect">
            <a:avLst/>
          </a:prstGeom>
          <a:solidFill>
            <a:schemeClr val="accent1">
              <a:lumMod val="40000"/>
              <a:lumOff val="60000"/>
            </a:schemeClr>
          </a:solidFill>
        </p:spPr>
        <p:txBody>
          <a:bodyPr wrap="square" rtlCol="0">
            <a:spAutoFit/>
          </a:bodyPr>
          <a:p>
            <a:pPr algn="ctr"/>
            <a:r>
              <a:rPr lang="en-US" sz="2400">
                <a:cs typeface="+mn-lt"/>
              </a:rPr>
              <a:t>openSMILE</a:t>
            </a:r>
            <a:endParaRPr lang="en-US" sz="2400">
              <a:cs typeface="+mn-lt"/>
            </a:endParaRPr>
          </a:p>
        </p:txBody>
      </p:sp>
      <p:sp>
        <p:nvSpPr>
          <p:cNvPr id="76" name="Text Box 75"/>
          <p:cNvSpPr txBox="1"/>
          <p:nvPr/>
        </p:nvSpPr>
        <p:spPr>
          <a:xfrm>
            <a:off x="7931150" y="2449195"/>
            <a:ext cx="1905000" cy="460375"/>
          </a:xfrm>
          <a:prstGeom prst="rect">
            <a:avLst/>
          </a:prstGeom>
          <a:solidFill>
            <a:schemeClr val="accent6">
              <a:lumMod val="40000"/>
              <a:lumOff val="60000"/>
            </a:schemeClr>
          </a:solidFill>
        </p:spPr>
        <p:txBody>
          <a:bodyPr wrap="square" rtlCol="0">
            <a:spAutoFit/>
          </a:bodyPr>
          <a:p>
            <a:pPr algn="ctr"/>
            <a:r>
              <a:rPr lang="en-US" sz="2400">
                <a:cs typeface="+mn-lt"/>
              </a:rPr>
              <a:t>Metadata</a:t>
            </a:r>
            <a:endParaRPr lang="en-US" sz="2400">
              <a:cs typeface="+mn-lt"/>
            </a:endParaRPr>
          </a:p>
        </p:txBody>
      </p:sp>
      <p:sp>
        <p:nvSpPr>
          <p:cNvPr id="77" name="Content Placeholder 2"/>
          <p:cNvSpPr>
            <a:spLocks noGrp="1"/>
          </p:cNvSpPr>
          <p:nvPr/>
        </p:nvSpPr>
        <p:spPr>
          <a:xfrm>
            <a:off x="7204710" y="1809750"/>
            <a:ext cx="3358515" cy="416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cs typeface="+mn-lt"/>
              </a:rPr>
              <a:t>Patient information</a:t>
            </a:r>
            <a:endParaRPr lang="en-US" sz="2400">
              <a:cs typeface="+mn-lt"/>
            </a:endParaRPr>
          </a:p>
        </p:txBody>
      </p:sp>
      <p:cxnSp>
        <p:nvCxnSpPr>
          <p:cNvPr id="78" name="Straight Arrow Connector 77"/>
          <p:cNvCxnSpPr>
            <a:stCxn id="73" idx="2"/>
            <a:endCxn id="75" idx="0"/>
          </p:cNvCxnSpPr>
          <p:nvPr/>
        </p:nvCxnSpPr>
        <p:spPr>
          <a:xfrm flipH="1">
            <a:off x="2801620" y="2226945"/>
            <a:ext cx="1475105" cy="22225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79" name="Straight Arrow Connector 78"/>
          <p:cNvCxnSpPr>
            <a:stCxn id="73" idx="2"/>
            <a:endCxn id="74" idx="0"/>
          </p:cNvCxnSpPr>
          <p:nvPr/>
        </p:nvCxnSpPr>
        <p:spPr>
          <a:xfrm>
            <a:off x="4276725" y="2226945"/>
            <a:ext cx="1565910" cy="222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7" idx="2"/>
            <a:endCxn id="76" idx="0"/>
          </p:cNvCxnSpPr>
          <p:nvPr/>
        </p:nvCxnSpPr>
        <p:spPr>
          <a:xfrm flipH="1">
            <a:off x="8883650" y="2226310"/>
            <a:ext cx="635" cy="222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Rectangles 80"/>
          <p:cNvSpPr/>
          <p:nvPr/>
        </p:nvSpPr>
        <p:spPr>
          <a:xfrm>
            <a:off x="1849120" y="3322320"/>
            <a:ext cx="7987030" cy="6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a:solidFill>
                  <a:schemeClr val="tx1"/>
                </a:solidFill>
                <a:cs typeface="+mn-lt"/>
              </a:rPr>
              <a:t>Joint feature set</a:t>
            </a:r>
            <a:endParaRPr lang="en-US" sz="2400">
              <a:solidFill>
                <a:schemeClr val="tx1"/>
              </a:solidFill>
              <a:cs typeface="+mn-lt"/>
            </a:endParaRPr>
          </a:p>
        </p:txBody>
      </p:sp>
      <p:cxnSp>
        <p:nvCxnSpPr>
          <p:cNvPr id="82" name="Straight Arrow Connector 81"/>
          <p:cNvCxnSpPr>
            <a:stCxn id="75" idx="2"/>
          </p:cNvCxnSpPr>
          <p:nvPr/>
        </p:nvCxnSpPr>
        <p:spPr>
          <a:xfrm>
            <a:off x="2801620" y="2909570"/>
            <a:ext cx="1905" cy="41910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4" idx="2"/>
            <a:endCxn id="81" idx="0"/>
          </p:cNvCxnSpPr>
          <p:nvPr/>
        </p:nvCxnSpPr>
        <p:spPr>
          <a:xfrm>
            <a:off x="5842635" y="2909570"/>
            <a:ext cx="0" cy="41275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a:off x="8881110" y="2909570"/>
            <a:ext cx="2540" cy="41275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85" name="Rounded Rectangle 84"/>
          <p:cNvSpPr/>
          <p:nvPr/>
        </p:nvSpPr>
        <p:spPr>
          <a:xfrm>
            <a:off x="4432935" y="4264660"/>
            <a:ext cx="2819400" cy="469900"/>
          </a:xfrm>
          <a:prstGeom prst="round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400">
                <a:solidFill>
                  <a:schemeClr val="tx1"/>
                </a:solidFill>
                <a:cs typeface="+mn-lt"/>
              </a:rPr>
              <a:t>Feature selection</a:t>
            </a:r>
            <a:endParaRPr lang="en-US" sz="2400">
              <a:solidFill>
                <a:schemeClr val="tx1"/>
              </a:solidFill>
              <a:cs typeface="+mn-lt"/>
            </a:endParaRPr>
          </a:p>
        </p:txBody>
      </p:sp>
      <p:cxnSp>
        <p:nvCxnSpPr>
          <p:cNvPr id="87" name="Straight Arrow Connector 86"/>
          <p:cNvCxnSpPr>
            <a:stCxn id="81" idx="2"/>
            <a:endCxn id="85" idx="0"/>
          </p:cNvCxnSpPr>
          <p:nvPr/>
        </p:nvCxnSpPr>
        <p:spPr>
          <a:xfrm>
            <a:off x="5842635" y="4004310"/>
            <a:ext cx="0" cy="26035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23" name="Rounded Rectangle 122"/>
          <p:cNvSpPr/>
          <p:nvPr/>
        </p:nvSpPr>
        <p:spPr>
          <a:xfrm>
            <a:off x="4432935" y="4970145"/>
            <a:ext cx="2819400" cy="469900"/>
          </a:xfrm>
          <a:prstGeom prst="round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400">
                <a:solidFill>
                  <a:schemeClr val="tx1"/>
                </a:solidFill>
                <a:cs typeface="+mn-lt"/>
              </a:rPr>
              <a:t>Classifier</a:t>
            </a:r>
            <a:endParaRPr lang="en-US" sz="2400">
              <a:solidFill>
                <a:schemeClr val="tx1"/>
              </a:solidFill>
              <a:cs typeface="+mn-lt"/>
            </a:endParaRPr>
          </a:p>
        </p:txBody>
      </p:sp>
      <p:cxnSp>
        <p:nvCxnSpPr>
          <p:cNvPr id="124" name="Straight Arrow Connector 123"/>
          <p:cNvCxnSpPr>
            <a:stCxn id="85" idx="2"/>
            <a:endCxn id="123" idx="0"/>
          </p:cNvCxnSpPr>
          <p:nvPr/>
        </p:nvCxnSpPr>
        <p:spPr>
          <a:xfrm>
            <a:off x="5842635" y="4734560"/>
            <a:ext cx="0" cy="23558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600"/>
              <a:t>Experiments</a:t>
            </a:r>
            <a:endParaRPr lang="en-US" sz="3600"/>
          </a:p>
        </p:txBody>
      </p:sp>
      <p:sp>
        <p:nvSpPr>
          <p:cNvPr id="213" name="Rounded Rectangle 212"/>
          <p:cNvSpPr/>
          <p:nvPr/>
        </p:nvSpPr>
        <p:spPr>
          <a:xfrm>
            <a:off x="914400" y="3307715"/>
            <a:ext cx="2555875" cy="455930"/>
          </a:xfrm>
          <a:prstGeom prst="round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Feature selection</a:t>
            </a:r>
            <a:endParaRPr lang="en-US" sz="2000">
              <a:solidFill>
                <a:schemeClr val="tx1"/>
              </a:solidFill>
              <a:cs typeface="+mn-lt"/>
            </a:endParaRPr>
          </a:p>
        </p:txBody>
      </p:sp>
      <p:sp>
        <p:nvSpPr>
          <p:cNvPr id="214" name="Rounded Rectangle 213"/>
          <p:cNvSpPr/>
          <p:nvPr/>
        </p:nvSpPr>
        <p:spPr>
          <a:xfrm>
            <a:off x="913765" y="4046855"/>
            <a:ext cx="2555240" cy="455295"/>
          </a:xfrm>
          <a:prstGeom prst="round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Training (Set-1)</a:t>
            </a:r>
            <a:endParaRPr lang="en-US" sz="2000">
              <a:solidFill>
                <a:schemeClr val="tx1"/>
              </a:solidFill>
              <a:cs typeface="+mn-lt"/>
            </a:endParaRPr>
          </a:p>
        </p:txBody>
      </p:sp>
      <p:cxnSp>
        <p:nvCxnSpPr>
          <p:cNvPr id="215" name="Straight Arrow Connector 214"/>
          <p:cNvCxnSpPr>
            <a:stCxn id="241" idx="2"/>
            <a:endCxn id="213" idx="0"/>
          </p:cNvCxnSpPr>
          <p:nvPr/>
        </p:nvCxnSpPr>
        <p:spPr>
          <a:xfrm flipH="1">
            <a:off x="2192020" y="2964815"/>
            <a:ext cx="3810" cy="34290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216" name="Straight Arrow Connector 215"/>
          <p:cNvCxnSpPr>
            <a:stCxn id="213" idx="2"/>
            <a:endCxn id="214" idx="0"/>
          </p:cNvCxnSpPr>
          <p:nvPr/>
        </p:nvCxnSpPr>
        <p:spPr>
          <a:xfrm flipH="1">
            <a:off x="2191385" y="3763645"/>
            <a:ext cx="635" cy="2832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7" name="Rounded Rectangle 216"/>
          <p:cNvSpPr/>
          <p:nvPr/>
        </p:nvSpPr>
        <p:spPr>
          <a:xfrm>
            <a:off x="635635" y="2276475"/>
            <a:ext cx="3029585" cy="3288030"/>
          </a:xfrm>
          <a:prstGeom prst="roundRect">
            <a:avLst/>
          </a:prstGeom>
          <a:no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cs typeface="+mn-lt"/>
            </a:endParaRPr>
          </a:p>
        </p:txBody>
      </p:sp>
      <p:sp>
        <p:nvSpPr>
          <p:cNvPr id="218" name="Rounded Rectangle 217"/>
          <p:cNvSpPr/>
          <p:nvPr/>
        </p:nvSpPr>
        <p:spPr>
          <a:xfrm>
            <a:off x="912495" y="4785360"/>
            <a:ext cx="2555240" cy="455295"/>
          </a:xfrm>
          <a:prstGeom prst="round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Testing (Set-2&amp;3)</a:t>
            </a:r>
            <a:endParaRPr lang="en-US" sz="2000">
              <a:solidFill>
                <a:schemeClr val="tx1"/>
              </a:solidFill>
              <a:cs typeface="+mn-lt"/>
            </a:endParaRPr>
          </a:p>
        </p:txBody>
      </p:sp>
      <p:cxnSp>
        <p:nvCxnSpPr>
          <p:cNvPr id="219" name="Straight Arrow Connector 218"/>
          <p:cNvCxnSpPr>
            <a:stCxn id="214" idx="2"/>
            <a:endCxn id="218" idx="0"/>
          </p:cNvCxnSpPr>
          <p:nvPr/>
        </p:nvCxnSpPr>
        <p:spPr>
          <a:xfrm flipH="1">
            <a:off x="2190750" y="4502150"/>
            <a:ext cx="1270" cy="28321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20" name="Rounded Rectangle 219"/>
          <p:cNvSpPr/>
          <p:nvPr/>
        </p:nvSpPr>
        <p:spPr>
          <a:xfrm>
            <a:off x="4400550" y="3322955"/>
            <a:ext cx="2713355" cy="455930"/>
          </a:xfrm>
          <a:prstGeom prst="round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Feature selection</a:t>
            </a:r>
            <a:endParaRPr lang="en-US" sz="2000">
              <a:solidFill>
                <a:schemeClr val="tx1"/>
              </a:solidFill>
              <a:cs typeface="+mn-lt"/>
            </a:endParaRPr>
          </a:p>
        </p:txBody>
      </p:sp>
      <p:sp>
        <p:nvSpPr>
          <p:cNvPr id="221" name="Rounded Rectangle 220"/>
          <p:cNvSpPr/>
          <p:nvPr/>
        </p:nvSpPr>
        <p:spPr>
          <a:xfrm>
            <a:off x="4399915" y="4062095"/>
            <a:ext cx="2712720" cy="455295"/>
          </a:xfrm>
          <a:prstGeom prst="round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Training (Set-1)</a:t>
            </a:r>
            <a:endParaRPr lang="en-US" sz="2000">
              <a:solidFill>
                <a:schemeClr val="tx1"/>
              </a:solidFill>
              <a:cs typeface="+mn-lt"/>
            </a:endParaRPr>
          </a:p>
        </p:txBody>
      </p:sp>
      <p:cxnSp>
        <p:nvCxnSpPr>
          <p:cNvPr id="222" name="Straight Arrow Connector 221"/>
          <p:cNvCxnSpPr>
            <a:endCxn id="220" idx="0"/>
          </p:cNvCxnSpPr>
          <p:nvPr/>
        </p:nvCxnSpPr>
        <p:spPr>
          <a:xfrm>
            <a:off x="5755640" y="2980055"/>
            <a:ext cx="1270" cy="34290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223" name="Straight Arrow Connector 222"/>
          <p:cNvCxnSpPr>
            <a:stCxn id="220" idx="2"/>
            <a:endCxn id="221" idx="0"/>
          </p:cNvCxnSpPr>
          <p:nvPr/>
        </p:nvCxnSpPr>
        <p:spPr>
          <a:xfrm flipH="1">
            <a:off x="5756910" y="3778250"/>
            <a:ext cx="635" cy="2832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4" name="Rounded Rectangle 223"/>
          <p:cNvSpPr/>
          <p:nvPr/>
        </p:nvSpPr>
        <p:spPr>
          <a:xfrm>
            <a:off x="4204970" y="2291715"/>
            <a:ext cx="3013075" cy="3288030"/>
          </a:xfrm>
          <a:prstGeom prst="roundRect">
            <a:avLst/>
          </a:prstGeom>
          <a:no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cs typeface="+mn-lt"/>
            </a:endParaRPr>
          </a:p>
        </p:txBody>
      </p:sp>
      <p:sp>
        <p:nvSpPr>
          <p:cNvPr id="225" name="Rounded Rectangle 224"/>
          <p:cNvSpPr/>
          <p:nvPr/>
        </p:nvSpPr>
        <p:spPr>
          <a:xfrm>
            <a:off x="4399280" y="4800600"/>
            <a:ext cx="2712720" cy="455295"/>
          </a:xfrm>
          <a:prstGeom prst="round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Testing (Set-2&amp;3)</a:t>
            </a:r>
            <a:endParaRPr lang="en-US" sz="2000">
              <a:solidFill>
                <a:schemeClr val="tx1"/>
              </a:solidFill>
              <a:cs typeface="+mn-lt"/>
            </a:endParaRPr>
          </a:p>
        </p:txBody>
      </p:sp>
      <p:cxnSp>
        <p:nvCxnSpPr>
          <p:cNvPr id="226" name="Straight Arrow Connector 225"/>
          <p:cNvCxnSpPr>
            <a:stCxn id="221" idx="2"/>
            <a:endCxn id="225" idx="0"/>
          </p:cNvCxnSpPr>
          <p:nvPr/>
        </p:nvCxnSpPr>
        <p:spPr>
          <a:xfrm flipH="1">
            <a:off x="5755640" y="4517390"/>
            <a:ext cx="1270" cy="28321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grpSp>
        <p:nvGrpSpPr>
          <p:cNvPr id="227" name="Group 226"/>
          <p:cNvGrpSpPr/>
          <p:nvPr/>
        </p:nvGrpSpPr>
        <p:grpSpPr>
          <a:xfrm rot="0">
            <a:off x="5111750" y="2614930"/>
            <a:ext cx="1288816" cy="398724"/>
            <a:chOff x="22326" y="28458"/>
            <a:chExt cx="3215" cy="792"/>
          </a:xfrm>
        </p:grpSpPr>
        <p:sp>
          <p:nvSpPr>
            <p:cNvPr id="228" name="Text Box 227"/>
            <p:cNvSpPr txBox="1"/>
            <p:nvPr/>
          </p:nvSpPr>
          <p:spPr>
            <a:xfrm>
              <a:off x="22326" y="28458"/>
              <a:ext cx="1071" cy="792"/>
            </a:xfrm>
            <a:prstGeom prst="rect">
              <a:avLst/>
            </a:prstGeom>
            <a:solidFill>
              <a:schemeClr val="accent2">
                <a:lumMod val="40000"/>
                <a:lumOff val="60000"/>
              </a:schemeClr>
            </a:solidFill>
          </p:spPr>
          <p:txBody>
            <a:bodyPr wrap="square" rtlCol="0">
              <a:spAutoFit/>
            </a:bodyPr>
            <a:p>
              <a:pPr algn="ctr"/>
              <a:endParaRPr lang="en-US" sz="2000">
                <a:cs typeface="+mn-lt"/>
              </a:endParaRPr>
            </a:p>
          </p:txBody>
        </p:sp>
        <p:sp>
          <p:nvSpPr>
            <p:cNvPr id="229" name="Text Box 228"/>
            <p:cNvSpPr txBox="1"/>
            <p:nvPr/>
          </p:nvSpPr>
          <p:spPr>
            <a:xfrm>
              <a:off x="23397" y="28458"/>
              <a:ext cx="1071" cy="792"/>
            </a:xfrm>
            <a:prstGeom prst="rect">
              <a:avLst/>
            </a:prstGeom>
            <a:solidFill>
              <a:schemeClr val="accent6">
                <a:lumMod val="40000"/>
                <a:lumOff val="60000"/>
              </a:schemeClr>
            </a:solidFill>
          </p:spPr>
          <p:txBody>
            <a:bodyPr wrap="square" rtlCol="0">
              <a:spAutoFit/>
            </a:bodyPr>
            <a:p>
              <a:pPr algn="ctr"/>
              <a:endParaRPr lang="en-US" sz="2000">
                <a:cs typeface="+mn-lt"/>
              </a:endParaRPr>
            </a:p>
          </p:txBody>
        </p:sp>
        <p:sp>
          <p:nvSpPr>
            <p:cNvPr id="230" name="Text Box 229"/>
            <p:cNvSpPr txBox="1"/>
            <p:nvPr/>
          </p:nvSpPr>
          <p:spPr>
            <a:xfrm>
              <a:off x="24468" y="28458"/>
              <a:ext cx="1073" cy="792"/>
            </a:xfrm>
            <a:prstGeom prst="rect">
              <a:avLst/>
            </a:prstGeom>
            <a:solidFill>
              <a:schemeClr val="accent1">
                <a:lumMod val="40000"/>
                <a:lumOff val="60000"/>
              </a:schemeClr>
            </a:solidFill>
          </p:spPr>
          <p:txBody>
            <a:bodyPr wrap="square" rtlCol="0">
              <a:spAutoFit/>
            </a:bodyPr>
            <a:p>
              <a:pPr algn="ctr"/>
              <a:endParaRPr lang="en-US" sz="2000">
                <a:cs typeface="+mn-lt"/>
              </a:endParaRPr>
            </a:p>
          </p:txBody>
        </p:sp>
      </p:grpSp>
      <p:sp>
        <p:nvSpPr>
          <p:cNvPr id="231" name="Text Box 230"/>
          <p:cNvSpPr txBox="1"/>
          <p:nvPr/>
        </p:nvSpPr>
        <p:spPr>
          <a:xfrm>
            <a:off x="4928235" y="2291715"/>
            <a:ext cx="1655445" cy="398780"/>
          </a:xfrm>
          <a:prstGeom prst="rect">
            <a:avLst/>
          </a:prstGeom>
          <a:noFill/>
        </p:spPr>
        <p:txBody>
          <a:bodyPr wrap="square" rtlCol="0">
            <a:spAutoFit/>
          </a:bodyPr>
          <a:p>
            <a:pPr algn="ctr"/>
            <a:r>
              <a:rPr lang="en-US" sz="2000">
                <a:cs typeface="+mn-lt"/>
              </a:rPr>
              <a:t>All features</a:t>
            </a:r>
            <a:endParaRPr lang="en-US" sz="2000">
              <a:cs typeface="+mn-lt"/>
            </a:endParaRPr>
          </a:p>
        </p:txBody>
      </p:sp>
      <p:sp>
        <p:nvSpPr>
          <p:cNvPr id="232" name="Rounded Rectangle 231"/>
          <p:cNvSpPr/>
          <p:nvPr/>
        </p:nvSpPr>
        <p:spPr>
          <a:xfrm>
            <a:off x="8192135" y="3322955"/>
            <a:ext cx="3039745" cy="455930"/>
          </a:xfrm>
          <a:prstGeom prst="round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Feature selection</a:t>
            </a:r>
            <a:endParaRPr lang="en-US" sz="2000">
              <a:solidFill>
                <a:schemeClr val="tx1"/>
              </a:solidFill>
              <a:cs typeface="+mn-lt"/>
            </a:endParaRPr>
          </a:p>
        </p:txBody>
      </p:sp>
      <p:sp>
        <p:nvSpPr>
          <p:cNvPr id="233" name="Rounded Rectangle 232"/>
          <p:cNvSpPr/>
          <p:nvPr/>
        </p:nvSpPr>
        <p:spPr>
          <a:xfrm>
            <a:off x="8191500" y="4062095"/>
            <a:ext cx="3039745" cy="455295"/>
          </a:xfrm>
          <a:prstGeom prst="round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Training (shuffled)</a:t>
            </a:r>
            <a:endParaRPr lang="en-US" sz="2000">
              <a:solidFill>
                <a:schemeClr val="tx1"/>
              </a:solidFill>
              <a:cs typeface="+mn-lt"/>
            </a:endParaRPr>
          </a:p>
        </p:txBody>
      </p:sp>
      <p:cxnSp>
        <p:nvCxnSpPr>
          <p:cNvPr id="234" name="Straight Arrow Connector 233"/>
          <p:cNvCxnSpPr>
            <a:stCxn id="232" idx="2"/>
            <a:endCxn id="233" idx="0"/>
          </p:cNvCxnSpPr>
          <p:nvPr/>
        </p:nvCxnSpPr>
        <p:spPr>
          <a:xfrm flipH="1">
            <a:off x="9711055" y="3778250"/>
            <a:ext cx="635" cy="2832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 name="Rounded Rectangle 234"/>
          <p:cNvSpPr/>
          <p:nvPr/>
        </p:nvSpPr>
        <p:spPr>
          <a:xfrm>
            <a:off x="7663180" y="2291715"/>
            <a:ext cx="3982720" cy="3288030"/>
          </a:xfrm>
          <a:prstGeom prst="roundRect">
            <a:avLst/>
          </a:prstGeom>
          <a:no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cs typeface="+mn-lt"/>
            </a:endParaRPr>
          </a:p>
        </p:txBody>
      </p:sp>
      <p:sp>
        <p:nvSpPr>
          <p:cNvPr id="236" name="Rounded Rectangle 235"/>
          <p:cNvSpPr/>
          <p:nvPr/>
        </p:nvSpPr>
        <p:spPr>
          <a:xfrm>
            <a:off x="8190230" y="4800600"/>
            <a:ext cx="3039745" cy="455295"/>
          </a:xfrm>
          <a:prstGeom prst="round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en-US" sz="2000">
                <a:solidFill>
                  <a:schemeClr val="tx1"/>
                </a:solidFill>
                <a:cs typeface="+mn-lt"/>
              </a:rPr>
              <a:t>Testing (shuffled)</a:t>
            </a:r>
            <a:endParaRPr lang="en-US" sz="2000">
              <a:solidFill>
                <a:schemeClr val="tx1"/>
              </a:solidFill>
              <a:cs typeface="+mn-lt"/>
            </a:endParaRPr>
          </a:p>
        </p:txBody>
      </p:sp>
      <p:cxnSp>
        <p:nvCxnSpPr>
          <p:cNvPr id="237" name="Straight Arrow Connector 236"/>
          <p:cNvCxnSpPr>
            <a:stCxn id="233" idx="2"/>
            <a:endCxn id="236" idx="0"/>
          </p:cNvCxnSpPr>
          <p:nvPr/>
        </p:nvCxnSpPr>
        <p:spPr>
          <a:xfrm flipH="1">
            <a:off x="9710420" y="4517390"/>
            <a:ext cx="1270" cy="28321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grpSp>
        <p:nvGrpSpPr>
          <p:cNvPr id="238" name="Group 237"/>
          <p:cNvGrpSpPr/>
          <p:nvPr/>
        </p:nvGrpSpPr>
        <p:grpSpPr>
          <a:xfrm rot="0">
            <a:off x="7929880" y="2626360"/>
            <a:ext cx="961839" cy="398724"/>
            <a:chOff x="22594" y="27970"/>
            <a:chExt cx="2142" cy="792"/>
          </a:xfrm>
        </p:grpSpPr>
        <p:sp>
          <p:nvSpPr>
            <p:cNvPr id="239" name="Text Box 238"/>
            <p:cNvSpPr txBox="1"/>
            <p:nvPr/>
          </p:nvSpPr>
          <p:spPr>
            <a:xfrm>
              <a:off x="22594" y="27970"/>
              <a:ext cx="1071" cy="792"/>
            </a:xfrm>
            <a:prstGeom prst="rect">
              <a:avLst/>
            </a:prstGeom>
            <a:solidFill>
              <a:schemeClr val="accent2">
                <a:lumMod val="40000"/>
                <a:lumOff val="60000"/>
              </a:schemeClr>
            </a:solidFill>
          </p:spPr>
          <p:txBody>
            <a:bodyPr wrap="square" rtlCol="0">
              <a:spAutoFit/>
            </a:bodyPr>
            <a:p>
              <a:pPr algn="ctr"/>
              <a:endParaRPr lang="en-US" sz="2000">
                <a:cs typeface="+mn-lt"/>
              </a:endParaRPr>
            </a:p>
          </p:txBody>
        </p:sp>
        <p:sp>
          <p:nvSpPr>
            <p:cNvPr id="240" name="Text Box 239"/>
            <p:cNvSpPr txBox="1"/>
            <p:nvPr/>
          </p:nvSpPr>
          <p:spPr>
            <a:xfrm>
              <a:off x="23665" y="27970"/>
              <a:ext cx="1071" cy="792"/>
            </a:xfrm>
            <a:prstGeom prst="rect">
              <a:avLst/>
            </a:prstGeom>
            <a:solidFill>
              <a:schemeClr val="accent6">
                <a:lumMod val="40000"/>
                <a:lumOff val="60000"/>
              </a:schemeClr>
            </a:solidFill>
          </p:spPr>
          <p:txBody>
            <a:bodyPr wrap="square" rtlCol="0">
              <a:spAutoFit/>
            </a:bodyPr>
            <a:p>
              <a:pPr algn="ctr"/>
              <a:endParaRPr lang="en-US" sz="2000">
                <a:cs typeface="+mn-lt"/>
              </a:endParaRPr>
            </a:p>
          </p:txBody>
        </p:sp>
      </p:grpSp>
      <p:sp>
        <p:nvSpPr>
          <p:cNvPr id="241" name="Text Box 240"/>
          <p:cNvSpPr txBox="1"/>
          <p:nvPr/>
        </p:nvSpPr>
        <p:spPr>
          <a:xfrm>
            <a:off x="1791970" y="2599690"/>
            <a:ext cx="807720" cy="398780"/>
          </a:xfrm>
          <a:prstGeom prst="rect">
            <a:avLst/>
          </a:prstGeom>
          <a:solidFill>
            <a:schemeClr val="accent6">
              <a:lumMod val="40000"/>
              <a:lumOff val="60000"/>
            </a:schemeClr>
          </a:solidFill>
        </p:spPr>
        <p:txBody>
          <a:bodyPr wrap="square" rtlCol="0">
            <a:spAutoFit/>
          </a:bodyPr>
          <a:p>
            <a:pPr algn="ctr"/>
            <a:endParaRPr lang="en-US" sz="2000">
              <a:cs typeface="+mn-lt"/>
            </a:endParaRPr>
          </a:p>
        </p:txBody>
      </p:sp>
      <p:sp>
        <p:nvSpPr>
          <p:cNvPr id="242" name="Text Box 241"/>
          <p:cNvSpPr txBox="1"/>
          <p:nvPr/>
        </p:nvSpPr>
        <p:spPr>
          <a:xfrm>
            <a:off x="736600" y="2276475"/>
            <a:ext cx="2827020" cy="398780"/>
          </a:xfrm>
          <a:prstGeom prst="rect">
            <a:avLst/>
          </a:prstGeom>
          <a:noFill/>
        </p:spPr>
        <p:txBody>
          <a:bodyPr wrap="square" rtlCol="0">
            <a:spAutoFit/>
          </a:bodyPr>
          <a:p>
            <a:pPr algn="ctr"/>
            <a:r>
              <a:rPr lang="en-US" sz="2000">
                <a:cs typeface="+mn-lt"/>
              </a:rPr>
              <a:t>Individual feature set</a:t>
            </a:r>
            <a:endParaRPr lang="en-US" sz="2000">
              <a:cs typeface="+mn-lt"/>
            </a:endParaRPr>
          </a:p>
        </p:txBody>
      </p:sp>
      <p:grpSp>
        <p:nvGrpSpPr>
          <p:cNvPr id="243" name="Group 242"/>
          <p:cNvGrpSpPr/>
          <p:nvPr/>
        </p:nvGrpSpPr>
        <p:grpSpPr>
          <a:xfrm rot="0">
            <a:off x="9225915" y="2623820"/>
            <a:ext cx="963109" cy="398724"/>
            <a:chOff x="25411" y="27970"/>
            <a:chExt cx="2144" cy="792"/>
          </a:xfrm>
        </p:grpSpPr>
        <p:sp>
          <p:nvSpPr>
            <p:cNvPr id="244" name="Text Box 243"/>
            <p:cNvSpPr txBox="1"/>
            <p:nvPr/>
          </p:nvSpPr>
          <p:spPr>
            <a:xfrm>
              <a:off x="25411" y="27970"/>
              <a:ext cx="1073" cy="792"/>
            </a:xfrm>
            <a:prstGeom prst="rect">
              <a:avLst/>
            </a:prstGeom>
            <a:solidFill>
              <a:schemeClr val="accent1">
                <a:lumMod val="40000"/>
                <a:lumOff val="60000"/>
              </a:schemeClr>
            </a:solidFill>
          </p:spPr>
          <p:txBody>
            <a:bodyPr wrap="square" rtlCol="0">
              <a:spAutoFit/>
            </a:bodyPr>
            <a:p>
              <a:pPr algn="ctr"/>
              <a:endParaRPr lang="en-US" sz="2000">
                <a:cs typeface="+mn-lt"/>
              </a:endParaRPr>
            </a:p>
          </p:txBody>
        </p:sp>
        <p:sp>
          <p:nvSpPr>
            <p:cNvPr id="245" name="Text Box 244"/>
            <p:cNvSpPr txBox="1"/>
            <p:nvPr/>
          </p:nvSpPr>
          <p:spPr>
            <a:xfrm>
              <a:off x="26484" y="27970"/>
              <a:ext cx="1071" cy="792"/>
            </a:xfrm>
            <a:prstGeom prst="rect">
              <a:avLst/>
            </a:prstGeom>
            <a:solidFill>
              <a:schemeClr val="accent6">
                <a:lumMod val="40000"/>
                <a:lumOff val="60000"/>
              </a:schemeClr>
            </a:solidFill>
          </p:spPr>
          <p:txBody>
            <a:bodyPr wrap="square" rtlCol="0">
              <a:spAutoFit/>
            </a:bodyPr>
            <a:p>
              <a:pPr algn="ctr"/>
              <a:endParaRPr lang="en-US" sz="2000">
                <a:cs typeface="+mn-lt"/>
              </a:endParaRPr>
            </a:p>
          </p:txBody>
        </p:sp>
      </p:grpSp>
      <p:grpSp>
        <p:nvGrpSpPr>
          <p:cNvPr id="246" name="Group 245"/>
          <p:cNvGrpSpPr/>
          <p:nvPr/>
        </p:nvGrpSpPr>
        <p:grpSpPr>
          <a:xfrm rot="0">
            <a:off x="10575290" y="2620645"/>
            <a:ext cx="963109" cy="398724"/>
            <a:chOff x="28087" y="27970"/>
            <a:chExt cx="2144" cy="792"/>
          </a:xfrm>
        </p:grpSpPr>
        <p:sp>
          <p:nvSpPr>
            <p:cNvPr id="247" name="Text Box 246"/>
            <p:cNvSpPr txBox="1"/>
            <p:nvPr/>
          </p:nvSpPr>
          <p:spPr>
            <a:xfrm>
              <a:off x="28087" y="27970"/>
              <a:ext cx="1071" cy="792"/>
            </a:xfrm>
            <a:prstGeom prst="rect">
              <a:avLst/>
            </a:prstGeom>
            <a:solidFill>
              <a:schemeClr val="accent2">
                <a:lumMod val="40000"/>
                <a:lumOff val="60000"/>
              </a:schemeClr>
            </a:solidFill>
          </p:spPr>
          <p:txBody>
            <a:bodyPr wrap="square" rtlCol="0">
              <a:spAutoFit/>
            </a:bodyPr>
            <a:p>
              <a:pPr algn="ctr"/>
              <a:endParaRPr lang="en-US" sz="2000">
                <a:cs typeface="+mn-lt"/>
              </a:endParaRPr>
            </a:p>
          </p:txBody>
        </p:sp>
        <p:sp>
          <p:nvSpPr>
            <p:cNvPr id="248" name="Text Box 247"/>
            <p:cNvSpPr txBox="1"/>
            <p:nvPr/>
          </p:nvSpPr>
          <p:spPr>
            <a:xfrm>
              <a:off x="29158" y="27970"/>
              <a:ext cx="1073" cy="792"/>
            </a:xfrm>
            <a:prstGeom prst="rect">
              <a:avLst/>
            </a:prstGeom>
            <a:solidFill>
              <a:schemeClr val="accent1">
                <a:lumMod val="40000"/>
                <a:lumOff val="60000"/>
              </a:schemeClr>
            </a:solidFill>
          </p:spPr>
          <p:txBody>
            <a:bodyPr wrap="square" rtlCol="0">
              <a:spAutoFit/>
            </a:bodyPr>
            <a:p>
              <a:pPr algn="ctr"/>
              <a:endParaRPr lang="en-US" sz="2000">
                <a:cs typeface="+mn-lt"/>
              </a:endParaRPr>
            </a:p>
          </p:txBody>
        </p:sp>
      </p:grpSp>
      <p:sp>
        <p:nvSpPr>
          <p:cNvPr id="249" name="Text Box 248"/>
          <p:cNvSpPr txBox="1"/>
          <p:nvPr/>
        </p:nvSpPr>
        <p:spPr>
          <a:xfrm>
            <a:off x="8677910" y="2276475"/>
            <a:ext cx="2063115" cy="398780"/>
          </a:xfrm>
          <a:prstGeom prst="rect">
            <a:avLst/>
          </a:prstGeom>
          <a:noFill/>
        </p:spPr>
        <p:txBody>
          <a:bodyPr wrap="square" rtlCol="0">
            <a:spAutoFit/>
          </a:bodyPr>
          <a:p>
            <a:pPr algn="ctr"/>
            <a:r>
              <a:rPr lang="en-US" sz="2000">
                <a:cs typeface="+mn-lt"/>
              </a:rPr>
              <a:t>Fused feature sets</a:t>
            </a:r>
            <a:endParaRPr lang="en-US" sz="2000">
              <a:cs typeface="+mn-lt"/>
            </a:endParaRPr>
          </a:p>
        </p:txBody>
      </p:sp>
      <p:cxnSp>
        <p:nvCxnSpPr>
          <p:cNvPr id="250" name="Straight Arrow Connector 249"/>
          <p:cNvCxnSpPr/>
          <p:nvPr/>
        </p:nvCxnSpPr>
        <p:spPr>
          <a:xfrm>
            <a:off x="8415020" y="2988310"/>
            <a:ext cx="1297940" cy="334645"/>
          </a:xfrm>
          <a:prstGeom prst="straightConnector1">
            <a:avLst/>
          </a:prstGeom>
          <a:ln w="12700" cmpd="thickThin">
            <a:solidFill>
              <a:schemeClr val="tx1"/>
            </a:solidFill>
            <a:prstDash val="sysDash"/>
            <a:tailEnd type="arrow" w="med" len="med"/>
          </a:ln>
        </p:spPr>
        <p:style>
          <a:lnRef idx="1">
            <a:schemeClr val="dk1"/>
          </a:lnRef>
          <a:fillRef idx="0">
            <a:schemeClr val="dk1"/>
          </a:fillRef>
          <a:effectRef idx="0">
            <a:schemeClr val="dk1"/>
          </a:effectRef>
          <a:fontRef idx="minor">
            <a:schemeClr val="tx1"/>
          </a:fontRef>
        </p:style>
      </p:cxnSp>
      <p:cxnSp>
        <p:nvCxnSpPr>
          <p:cNvPr id="251" name="Straight Arrow Connector 250"/>
          <p:cNvCxnSpPr>
            <a:endCxn id="232" idx="0"/>
          </p:cNvCxnSpPr>
          <p:nvPr/>
        </p:nvCxnSpPr>
        <p:spPr>
          <a:xfrm>
            <a:off x="9707880" y="3006090"/>
            <a:ext cx="3810" cy="316865"/>
          </a:xfrm>
          <a:prstGeom prst="straightConnector1">
            <a:avLst/>
          </a:prstGeom>
          <a:ln w="127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flipH="1">
            <a:off x="9710420" y="2988310"/>
            <a:ext cx="1341755" cy="332740"/>
          </a:xfrm>
          <a:prstGeom prst="straightConnector1">
            <a:avLst/>
          </a:prstGeom>
          <a:ln w="12700" cmpd="thickThi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53" name="Text Box 252"/>
          <p:cNvSpPr txBox="1"/>
          <p:nvPr/>
        </p:nvSpPr>
        <p:spPr>
          <a:xfrm>
            <a:off x="1316355" y="1862455"/>
            <a:ext cx="1667510" cy="460375"/>
          </a:xfrm>
          <a:prstGeom prst="rect">
            <a:avLst/>
          </a:prstGeom>
          <a:noFill/>
        </p:spPr>
        <p:txBody>
          <a:bodyPr wrap="square" rtlCol="0">
            <a:spAutoFit/>
          </a:bodyPr>
          <a:p>
            <a:pPr algn="ctr"/>
            <a:r>
              <a:rPr lang="en-US" sz="2400">
                <a:cs typeface="+mn-lt"/>
              </a:rPr>
              <a:t>Task 1</a:t>
            </a:r>
            <a:endParaRPr lang="en-US" sz="2400">
              <a:cs typeface="+mn-lt"/>
            </a:endParaRPr>
          </a:p>
        </p:txBody>
      </p:sp>
      <p:sp>
        <p:nvSpPr>
          <p:cNvPr id="254" name="Text Box 253"/>
          <p:cNvSpPr txBox="1"/>
          <p:nvPr/>
        </p:nvSpPr>
        <p:spPr>
          <a:xfrm>
            <a:off x="4916170" y="1862455"/>
            <a:ext cx="1667510" cy="460375"/>
          </a:xfrm>
          <a:prstGeom prst="rect">
            <a:avLst/>
          </a:prstGeom>
          <a:noFill/>
        </p:spPr>
        <p:txBody>
          <a:bodyPr wrap="square" rtlCol="0">
            <a:spAutoFit/>
          </a:bodyPr>
          <a:p>
            <a:pPr algn="ctr"/>
            <a:r>
              <a:rPr lang="en-US" sz="2400">
                <a:cs typeface="+mn-lt"/>
              </a:rPr>
              <a:t>Task 2</a:t>
            </a:r>
            <a:endParaRPr lang="en-US" sz="2400">
              <a:cs typeface="+mn-lt"/>
            </a:endParaRPr>
          </a:p>
        </p:txBody>
      </p:sp>
      <p:sp>
        <p:nvSpPr>
          <p:cNvPr id="255" name="Text Box 254"/>
          <p:cNvSpPr txBox="1"/>
          <p:nvPr/>
        </p:nvSpPr>
        <p:spPr>
          <a:xfrm>
            <a:off x="8734425" y="1877695"/>
            <a:ext cx="1667510" cy="460375"/>
          </a:xfrm>
          <a:prstGeom prst="rect">
            <a:avLst/>
          </a:prstGeom>
          <a:noFill/>
        </p:spPr>
        <p:txBody>
          <a:bodyPr wrap="square" rtlCol="0">
            <a:spAutoFit/>
          </a:bodyPr>
          <a:p>
            <a:pPr algn="ctr"/>
            <a:r>
              <a:rPr lang="en-US" sz="2400">
                <a:cs typeface="+mn-lt"/>
              </a:rPr>
              <a:t>Task 3</a:t>
            </a:r>
            <a:endParaRPr lang="en-US" sz="2400">
              <a:cs typeface="+mn-lt"/>
            </a:endParaRPr>
          </a:p>
        </p:txBody>
      </p:sp>
      <p:sp>
        <p:nvSpPr>
          <p:cNvPr id="4" name="Rounded Rectangle 3"/>
          <p:cNvSpPr/>
          <p:nvPr/>
        </p:nvSpPr>
        <p:spPr>
          <a:xfrm>
            <a:off x="7663180" y="2297430"/>
            <a:ext cx="3982720" cy="3288030"/>
          </a:xfrm>
          <a:prstGeom prst="roundRect">
            <a:avLst/>
          </a:prstGeom>
          <a:solidFill>
            <a:schemeClr val="accent1">
              <a:lumMod val="20000"/>
              <a:lumOff val="80000"/>
              <a:alpha val="85000"/>
            </a:schemeClr>
          </a:solid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cs typeface="+mn-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2836</Words>
  <Application>WPS Presentation</Application>
  <PresentationFormat>Widescreen</PresentationFormat>
  <Paragraphs>201</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SimSun</vt:lpstr>
      <vt:lpstr>Wingdings</vt:lpstr>
      <vt:lpstr>Calibri Light</vt:lpstr>
      <vt:lpstr>Calibri</vt:lpstr>
      <vt:lpstr>Microsoft YaHei</vt:lpstr>
      <vt:lpstr>Arial Unicode MS</vt:lpstr>
      <vt:lpstr>Times New Roman</vt:lpstr>
      <vt:lpstr>Office Theme</vt:lpstr>
      <vt:lpstr>Fusion of modulation spectral and spectrl features with symptom metadata for improved speech-based COVID-19 detection</vt:lpstr>
      <vt:lpstr>Background</vt:lpstr>
      <vt:lpstr>Audio-based AI test</vt:lpstr>
      <vt:lpstr>Existing audio-based COVID-19 detection studies</vt:lpstr>
      <vt:lpstr>A new representation: Modulation Spectrogram</vt:lpstr>
      <vt:lpstr>PowerPoint 演示文稿</vt:lpstr>
      <vt:lpstr>Modulation spectrogram based system</vt:lpstr>
      <vt:lpstr>Fusion of spectral features and meta-data</vt:lpstr>
      <vt:lpstr>PowerPoint 演示文稿</vt:lpstr>
      <vt:lpstr>PowerPoint 演示文稿</vt:lpstr>
      <vt:lpstr>Experiments</vt:lpstr>
      <vt:lpstr>PowerPoint 演示文稿</vt:lpstr>
      <vt:lpstr>PowerPoint 演示文稿</vt:lpstr>
      <vt:lpstr>Top features</vt:lpstr>
      <vt:lpstr>Future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audio-based COVID-19 detection system</dc:title>
  <dc:creator/>
  <cp:lastModifiedBy>richa</cp:lastModifiedBy>
  <cp:revision>53</cp:revision>
  <dcterms:created xsi:type="dcterms:W3CDTF">2022-04-16T06:00:00Z</dcterms:created>
  <dcterms:modified xsi:type="dcterms:W3CDTF">2022-04-20T07:24:53Z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E87655D5D32E4C809AC3D4BD1C473231</vt:lpwstr>
  </property>
  <property fmtid="{D5CDD505-2E9C-101B-9397-08002B2CF9AE}" pid="3" name="KSOProductBuildVer">
    <vt:lpwstr>1033-11.2.0.11074</vt:lpwstr>
  </property>
</Properties>
</file>