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2" autoAdjust="0"/>
  </p:normalViewPr>
  <p:slideViewPr>
    <p:cSldViewPr snapToGrid="0">
      <p:cViewPr varScale="1">
        <p:scale>
          <a:sx n="23" d="100"/>
          <a:sy n="23" d="100"/>
        </p:scale>
        <p:origin x="1626" y="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96E7-CB88-47D6-829D-050477992773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4F009-EE16-45D2-86A6-72E4BE44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4F009-EE16-45D2-86A6-72E4BE44A7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7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0AD0-C708-4B74-9639-84AE2609BF7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13F64-B9FF-4E85-B2AF-20C0CCF0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0"/>
            <a:ext cx="438912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algn="ctr"/>
            <a:r>
              <a:rPr lang="en-US" sz="7200" b="1" dirty="0" smtClean="0">
                <a:cs typeface="Calibri" panose="020F0502020204030204" pitchFamily="34" charset="0"/>
              </a:rPr>
              <a:t>	A </a:t>
            </a:r>
            <a:r>
              <a:rPr lang="en-US" sz="7200" b="1" dirty="0">
                <a:cs typeface="Calibri" panose="020F0502020204030204" pitchFamily="34" charset="0"/>
              </a:rPr>
              <a:t>STUDY ON MOTION MODE IDENTIFICATION FOR CYBORG </a:t>
            </a:r>
            <a:r>
              <a:rPr lang="en-US" sz="7200" b="1" dirty="0" smtClean="0">
                <a:cs typeface="Calibri" panose="020F0502020204030204" pitchFamily="34" charset="0"/>
              </a:rPr>
              <a:t>ROACHES</a:t>
            </a:r>
          </a:p>
          <a:p>
            <a:pPr algn="ctr"/>
            <a:r>
              <a:rPr lang="en-US" sz="4800" dirty="0" smtClean="0">
                <a:cs typeface="Calibri" panose="020F0502020204030204" pitchFamily="34" charset="0"/>
              </a:rPr>
              <a:t>	Jeremy Cole, Farrokh </a:t>
            </a:r>
            <a:r>
              <a:rPr lang="en-US" sz="4800" dirty="0" err="1" smtClean="0">
                <a:cs typeface="Calibri" panose="020F0502020204030204" pitchFamily="34" charset="0"/>
              </a:rPr>
              <a:t>Mohammadzadeh</a:t>
            </a:r>
            <a:r>
              <a:rPr lang="en-US" sz="4800" dirty="0" smtClean="0">
                <a:cs typeface="Calibri" panose="020F0502020204030204" pitchFamily="34" charset="0"/>
              </a:rPr>
              <a:t>, Christopher Bollinger, </a:t>
            </a:r>
            <a:r>
              <a:rPr lang="en-US" sz="4800" dirty="0" err="1" smtClean="0">
                <a:cs typeface="Calibri" panose="020F0502020204030204" pitchFamily="34" charset="0"/>
              </a:rPr>
              <a:t>Tahmid</a:t>
            </a:r>
            <a:r>
              <a:rPr lang="en-US" sz="4800" dirty="0" smtClean="0">
                <a:cs typeface="Calibri" panose="020F0502020204030204" pitchFamily="34" charset="0"/>
              </a:rPr>
              <a:t> Latif, </a:t>
            </a:r>
            <a:r>
              <a:rPr lang="en-US" sz="4800" dirty="0" err="1" smtClean="0">
                <a:cs typeface="Calibri" panose="020F0502020204030204" pitchFamily="34" charset="0"/>
              </a:rPr>
              <a:t>Alper</a:t>
            </a:r>
            <a:r>
              <a:rPr lang="en-US" sz="4800" dirty="0" smtClean="0">
                <a:cs typeface="Calibri" panose="020F0502020204030204" pitchFamily="34" charset="0"/>
              </a:rPr>
              <a:t> Bozkurt, Edgar </a:t>
            </a:r>
            <a:r>
              <a:rPr lang="en-US" sz="4800" dirty="0" err="1" smtClean="0">
                <a:cs typeface="Calibri" panose="020F0502020204030204" pitchFamily="34" charset="0"/>
              </a:rPr>
              <a:t>Lobaton</a:t>
            </a:r>
            <a:endParaRPr lang="en-US" sz="4800" dirty="0">
              <a:cs typeface="Calibri" panose="020F0502020204030204" pitchFamily="34" charset="0"/>
            </a:endParaRPr>
          </a:p>
          <a:p>
            <a:pPr algn="ctr"/>
            <a:r>
              <a:rPr lang="en-US" sz="4800" dirty="0" smtClean="0">
                <a:cs typeface="Calibri" panose="020F0502020204030204" pitchFamily="34" charset="0"/>
              </a:rPr>
              <a:t>North Carolina State University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5" y="192968"/>
            <a:ext cx="10058400" cy="211405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0376793" y="533400"/>
            <a:ext cx="2998727" cy="1569660"/>
            <a:chOff x="38835073" y="533400"/>
            <a:chExt cx="2998727" cy="1569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35073" y="609600"/>
              <a:ext cx="1322327" cy="1212086"/>
              <a:chOff x="11811000" y="9087280"/>
              <a:chExt cx="1932073" cy="193923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1811001" y="9087281"/>
                <a:ext cx="1524000" cy="5901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11344060" y="9554220"/>
                <a:ext cx="1524000" cy="5901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545927" y="9808603"/>
                <a:ext cx="789073" cy="4182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12359165" y="9994020"/>
                <a:ext cx="789073" cy="4182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3487399" y="9087281"/>
                <a:ext cx="255674" cy="15239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5400000">
                <a:off x="12445164" y="10136673"/>
                <a:ext cx="255674" cy="15239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3487397" y="10770835"/>
                <a:ext cx="255675" cy="2556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3079325" y="10355605"/>
                <a:ext cx="255675" cy="2556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4746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9492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24238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98984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73731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48477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23223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97969" algn="l" defTabSz="1149492" rtl="0" eaLnBrk="1" latinLnBrk="0" hangingPunct="1">
                  <a:defRPr sz="2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0219933" y="533400"/>
              <a:ext cx="16138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Active </a:t>
              </a:r>
            </a:p>
            <a:p>
              <a:r>
                <a:rPr lang="en-US" sz="2400" dirty="0" smtClean="0"/>
                <a:t>Robotic </a:t>
              </a:r>
            </a:p>
            <a:p>
              <a:r>
                <a:rPr lang="en-US" sz="2400" dirty="0" smtClean="0"/>
                <a:t>Sensing Laboratory</a:t>
              </a:r>
              <a:endParaRPr lang="en-US" sz="2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96779" y="3233058"/>
            <a:ext cx="14151428" cy="8627919"/>
            <a:chOff x="296779" y="3233058"/>
            <a:chExt cx="14151428" cy="8627919"/>
          </a:xfrm>
        </p:grpSpPr>
        <p:sp>
          <p:nvSpPr>
            <p:cNvPr id="58" name="TextBox 57"/>
            <p:cNvSpPr txBox="1"/>
            <p:nvPr/>
          </p:nvSpPr>
          <p:spPr>
            <a:xfrm>
              <a:off x="296779" y="3233058"/>
              <a:ext cx="14151428" cy="8586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/>
                <a:t>Abstract</a:t>
              </a:r>
            </a:p>
            <a:p>
              <a:pPr algn="just"/>
              <a:endParaRPr lang="en-US" sz="3200" dirty="0" smtClean="0"/>
            </a:p>
            <a:p>
              <a:pPr algn="just"/>
              <a:r>
                <a:rPr lang="en-US" sz="3200" dirty="0" smtClean="0"/>
                <a:t>This work </a:t>
              </a:r>
              <a:r>
                <a:rPr lang="en-US" sz="3200" dirty="0"/>
                <a:t>demonstrates the ability to accurately detect </a:t>
              </a:r>
              <a:r>
                <a:rPr lang="en-US" sz="3200" dirty="0" smtClean="0"/>
                <a:t>the movement </a:t>
              </a:r>
              <a:r>
                <a:rPr lang="en-US" sz="3200" dirty="0"/>
                <a:t>state of Madagascar hissing cockroaches </a:t>
              </a:r>
              <a:r>
                <a:rPr lang="en-US" sz="3200" dirty="0" smtClean="0"/>
                <a:t>equipped with </a:t>
              </a:r>
              <a:r>
                <a:rPr lang="en-US" sz="3200" dirty="0"/>
                <a:t>a custom board containing a five degree of freedom </a:t>
              </a:r>
              <a:r>
                <a:rPr lang="en-US" sz="3200" dirty="0" smtClean="0"/>
                <a:t>inertial measurement </a:t>
              </a:r>
              <a:r>
                <a:rPr lang="en-US" sz="3200" dirty="0"/>
                <a:t>unit. The cockroach moves freely </a:t>
              </a:r>
              <a:r>
                <a:rPr lang="en-US" sz="3200" dirty="0" smtClean="0"/>
                <a:t>through 		an unobstructed </a:t>
              </a:r>
              <a:r>
                <a:rPr lang="en-US" sz="3200" dirty="0"/>
                <a:t>arena while wirelessly </a:t>
              </a:r>
              <a:r>
                <a:rPr lang="en-US" sz="3200" dirty="0" smtClean="0"/>
                <a:t>		transmitting </a:t>
              </a:r>
              <a:r>
                <a:rPr lang="en-US" sz="3200" dirty="0"/>
                <a:t>its </a:t>
              </a:r>
              <a:r>
                <a:rPr lang="en-US" sz="3200" dirty="0" smtClean="0"/>
                <a:t>accelerometer and 		gyroscope </a:t>
              </a:r>
              <a:r>
                <a:rPr lang="en-US" sz="3200" dirty="0"/>
                <a:t>data. Multiple window sizes, </a:t>
              </a:r>
              <a:r>
                <a:rPr lang="en-US" sz="3200" dirty="0" smtClean="0"/>
                <a:t>		features, and </a:t>
              </a:r>
              <a:r>
                <a:rPr lang="en-US" sz="3200" dirty="0"/>
                <a:t>classifiers are assessed. </a:t>
              </a:r>
              <a:r>
                <a:rPr lang="en-US" sz="3200" dirty="0" smtClean="0"/>
                <a:t>		An </a:t>
              </a:r>
              <a:r>
                <a:rPr lang="en-US" sz="3200" dirty="0"/>
                <a:t>in-depth analysis </a:t>
              </a:r>
              <a:r>
                <a:rPr lang="en-US" sz="3200" dirty="0" smtClean="0"/>
                <a:t>of the 		classification </a:t>
              </a:r>
              <a:r>
                <a:rPr lang="en-US" sz="3200" dirty="0"/>
                <a:t>results is performed to </a:t>
              </a:r>
              <a:r>
                <a:rPr lang="en-US" sz="3200" dirty="0" smtClean="0"/>
                <a:t>		better </a:t>
              </a:r>
              <a:r>
                <a:rPr lang="en-US" sz="3200" dirty="0"/>
                <a:t>understand </a:t>
              </a:r>
              <a:r>
                <a:rPr lang="en-US" sz="3200" dirty="0" smtClean="0"/>
                <a:t>the strengths </a:t>
              </a:r>
              <a:r>
                <a:rPr lang="en-US" sz="3200" dirty="0"/>
                <a:t>and </a:t>
              </a:r>
              <a:r>
                <a:rPr lang="en-US" sz="3200" dirty="0" smtClean="0"/>
                <a:t>		weaknesses </a:t>
              </a:r>
              <a:r>
                <a:rPr lang="en-US" sz="3200" dirty="0"/>
                <a:t>of the classifier and feature </a:t>
              </a:r>
              <a:r>
                <a:rPr lang="en-US" sz="3200" dirty="0" smtClean="0"/>
                <a:t>		set</a:t>
              </a:r>
              <a:r>
                <a:rPr lang="en-US" sz="3200" dirty="0"/>
                <a:t>. </a:t>
              </a:r>
              <a:r>
                <a:rPr lang="en-US" sz="3200" dirty="0" smtClean="0"/>
                <a:t>The conclusions </a:t>
              </a:r>
              <a:r>
                <a:rPr lang="en-US" sz="3200" dirty="0"/>
                <a:t>of this study show </a:t>
              </a:r>
              <a:r>
                <a:rPr lang="en-US" sz="3200" dirty="0" smtClean="0"/>
                <a:t>		promise </a:t>
              </a:r>
              <a:r>
                <a:rPr lang="en-US" sz="3200" dirty="0"/>
                <a:t>for future work </a:t>
              </a:r>
              <a:r>
                <a:rPr lang="en-US" sz="3200" dirty="0" smtClean="0"/>
                <a:t>on cockroach 		motion </a:t>
              </a:r>
              <a:r>
                <a:rPr lang="en-US" sz="3200" dirty="0"/>
                <a:t>mode identification and </a:t>
              </a:r>
              <a:r>
                <a:rPr lang="en-US" sz="3200" dirty="0" smtClean="0"/>
                <a:t>		localization</a:t>
              </a:r>
              <a:r>
                <a:rPr lang="en-US" sz="3200" dirty="0"/>
                <a:t>.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96779" y="6309134"/>
              <a:ext cx="7097486" cy="5551843"/>
              <a:chOff x="296779" y="6309134"/>
              <a:chExt cx="7097486" cy="5551843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79" y="6309134"/>
                <a:ext cx="7097486" cy="4704619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296779" y="11029980"/>
                <a:ext cx="70974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Five Degree of Freedom IMU Backpack with components labeled.</a:t>
                </a:r>
                <a:endParaRPr lang="en-US" sz="2400" dirty="0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14777174" y="21814373"/>
            <a:ext cx="143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Proposed System Diagram</a:t>
            </a:r>
            <a:endParaRPr lang="en-US" sz="4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9571130" y="30095926"/>
            <a:ext cx="138043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/>
              <a:t>Acknowledgement</a:t>
            </a:r>
            <a:endParaRPr lang="en-US" sz="3200" b="1" dirty="0" smtClean="0"/>
          </a:p>
          <a:p>
            <a:pPr algn="just"/>
            <a:r>
              <a:rPr lang="en-US" sz="3200" dirty="0" smtClean="0"/>
              <a:t>This work was fully funded by the National Science Foundation under the cyber-physical Systems Program (Award Number </a:t>
            </a:r>
            <a:r>
              <a:rPr lang="en-US" sz="3200" smtClean="0"/>
              <a:t>123943).</a:t>
            </a:r>
            <a:endParaRPr lang="en-US" sz="3200" dirty="0" smtClean="0"/>
          </a:p>
        </p:txBody>
      </p:sp>
      <p:sp>
        <p:nvSpPr>
          <p:cNvPr id="92" name="TextBox 91"/>
          <p:cNvSpPr txBox="1"/>
          <p:nvPr/>
        </p:nvSpPr>
        <p:spPr>
          <a:xfrm>
            <a:off x="14948852" y="20208257"/>
            <a:ext cx="1415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System setup with zones labeled. The roach’s trajectory is also shown, where black = stationary, blue = freely moving, green = clockwise wall-following, red = counter clockwise wall-following. The coordinate frame of the IMU is shown relative to the roach.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291443" y="12013822"/>
            <a:ext cx="141567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/>
              <a:t>Problem Statement</a:t>
            </a:r>
            <a:endParaRPr lang="en-US" sz="32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The goal is to classify four types of roach movements: Stationary, Freely Moving,</a:t>
            </a:r>
            <a:r>
              <a:rPr lang="en-US" sz="3200" dirty="0"/>
              <a:t> </a:t>
            </a:r>
            <a:r>
              <a:rPr lang="en-US" sz="3200" dirty="0" smtClean="0"/>
              <a:t>Clockwise Wall-Following, Counter Clockwise Wall-Following.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Sensor Backpack is attached to the roach, who is then allowed to move in a circular arena for one hour.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Movement in the </a:t>
            </a:r>
            <a:r>
              <a:rPr lang="en-US" sz="3200" b="1" dirty="0" smtClean="0"/>
              <a:t>peripheral zone</a:t>
            </a:r>
            <a:r>
              <a:rPr lang="en-US" sz="3200" dirty="0" smtClean="0"/>
              <a:t> is defined to be wall-following.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Movement in the </a:t>
            </a:r>
            <a:r>
              <a:rPr lang="en-US" sz="3200" b="1" dirty="0" smtClean="0"/>
              <a:t>central zone</a:t>
            </a:r>
            <a:r>
              <a:rPr lang="en-US" sz="3200" dirty="0" smtClean="0"/>
              <a:t> is defined to be freely moving.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Movement in the </a:t>
            </a:r>
            <a:r>
              <a:rPr lang="en-US" sz="3200" b="1" dirty="0" smtClean="0"/>
              <a:t>transition zone </a:t>
            </a:r>
            <a:r>
              <a:rPr lang="en-US" sz="3200" dirty="0" smtClean="0"/>
              <a:t>is neither wall-following nor freely moving.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Absence of  movement is defined to be stationary, regardless of the zone.</a:t>
            </a:r>
          </a:p>
        </p:txBody>
      </p:sp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15166762" y="4267404"/>
            <a:ext cx="13289033" cy="15437219"/>
            <a:chOff x="219251" y="17707500"/>
            <a:chExt cx="11549310" cy="13416268"/>
          </a:xfrm>
        </p:grpSpPr>
        <p:grpSp>
          <p:nvGrpSpPr>
            <p:cNvPr id="91" name="Group 90"/>
            <p:cNvGrpSpPr/>
            <p:nvPr/>
          </p:nvGrpSpPr>
          <p:grpSpPr>
            <a:xfrm>
              <a:off x="291441" y="17707500"/>
              <a:ext cx="11477120" cy="13416268"/>
              <a:chOff x="291441" y="17859900"/>
              <a:chExt cx="11477120" cy="13416268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442" y="25524645"/>
                <a:ext cx="11441991" cy="575152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442" y="17859900"/>
                <a:ext cx="10059167" cy="6230060"/>
              </a:xfrm>
              <a:prstGeom prst="rect">
                <a:avLst/>
              </a:prstGeom>
            </p:spPr>
          </p:pic>
          <p:cxnSp>
            <p:nvCxnSpPr>
              <p:cNvPr id="82" name="Straight Connector 81"/>
              <p:cNvCxnSpPr/>
              <p:nvPr/>
            </p:nvCxnSpPr>
            <p:spPr>
              <a:xfrm flipH="1">
                <a:off x="291441" y="24096393"/>
                <a:ext cx="1245919" cy="156978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endCxn id="98" idx="6"/>
              </p:cNvCxnSpPr>
              <p:nvPr/>
            </p:nvCxnSpPr>
            <p:spPr>
              <a:xfrm>
                <a:off x="1537358" y="24096393"/>
                <a:ext cx="10231203" cy="146759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Oval 95"/>
            <p:cNvSpPr/>
            <p:nvPr/>
          </p:nvSpPr>
          <p:spPr>
            <a:xfrm>
              <a:off x="219251" y="25411583"/>
              <a:ext cx="144379" cy="15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473731" y="23875494"/>
              <a:ext cx="144379" cy="15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1624182" y="25334555"/>
              <a:ext cx="144379" cy="15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1443" y="16629224"/>
            <a:ext cx="14309165" cy="9844756"/>
            <a:chOff x="291443" y="16944534"/>
            <a:chExt cx="14309165" cy="9844756"/>
          </a:xfrm>
        </p:grpSpPr>
        <p:grpSp>
          <p:nvGrpSpPr>
            <p:cNvPr id="165" name="Group 164"/>
            <p:cNvGrpSpPr/>
            <p:nvPr/>
          </p:nvGrpSpPr>
          <p:grpSpPr>
            <a:xfrm>
              <a:off x="291443" y="17431703"/>
              <a:ext cx="13433411" cy="9357587"/>
              <a:chOff x="15017048" y="13900380"/>
              <a:chExt cx="13433411" cy="935758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53287" y="13900380"/>
                <a:ext cx="12389404" cy="8385565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5017048" y="22057638"/>
                <a:ext cx="134334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/>
                  <a:t>Sample IMU Signals shown for different motion modes. </a:t>
                </a:r>
                <a:r>
                  <a:rPr lang="en-US" sz="2400" dirty="0"/>
                  <a:t>A</a:t>
                </a:r>
                <a:r>
                  <a:rPr lang="en-US" sz="2400" dirty="0" smtClean="0"/>
                  <a:t>ccelerometer measurements show the x (red), y (green), and z (blue) axes. Gyroscope measurements show the  x (green) and z (red) axes. Signals are vertically shifted to improve visibility. </a:t>
                </a:r>
                <a:endParaRPr lang="en-US" sz="24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296779" y="16944534"/>
              <a:ext cx="14303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Sample Signals and Feature Vector</a:t>
              </a:r>
              <a:endParaRPr lang="en-US" sz="4000" b="1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9528344" y="3221619"/>
            <a:ext cx="143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Analysis</a:t>
            </a:r>
            <a:endParaRPr lang="en-US" sz="4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9608101" y="26758177"/>
            <a:ext cx="13767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/>
              <a:t>Conclusions</a:t>
            </a:r>
            <a:endParaRPr lang="en-US" sz="32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Current approach can differentiate between two types of wall-following as well as moving and non-moving.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There is a non-trivial misclassification rate when distinguishing between freely moving and wall-following. This will be addressed in future work.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6236294" y="26148610"/>
            <a:ext cx="2869324" cy="16817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Roach </a:t>
            </a:r>
          </a:p>
          <a:p>
            <a:pPr algn="ctr"/>
            <a:r>
              <a:rPr lang="en-US" sz="3200" dirty="0" smtClean="0"/>
              <a:t>Pose</a:t>
            </a:r>
            <a:endParaRPr lang="en-US" sz="3200" dirty="0"/>
          </a:p>
        </p:txBody>
      </p:sp>
      <p:cxnSp>
        <p:nvCxnSpPr>
          <p:cNvPr id="126" name="Straight Arrow Connector 125"/>
          <p:cNvCxnSpPr>
            <a:stCxn id="87" idx="3"/>
            <a:endCxn id="88" idx="1"/>
          </p:cNvCxnSpPr>
          <p:nvPr/>
        </p:nvCxnSpPr>
        <p:spPr>
          <a:xfrm flipV="1">
            <a:off x="17646498" y="26989504"/>
            <a:ext cx="122768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8" idx="3"/>
            <a:endCxn id="86" idx="1"/>
          </p:cNvCxnSpPr>
          <p:nvPr/>
        </p:nvCxnSpPr>
        <p:spPr>
          <a:xfrm flipV="1">
            <a:off x="21743502" y="26989503"/>
            <a:ext cx="87444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54727"/>
              </p:ext>
            </p:extLst>
          </p:nvPr>
        </p:nvGraphicFramePr>
        <p:xfrm>
          <a:off x="386036" y="26676944"/>
          <a:ext cx="13433412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9760"/>
                <a:gridCol w="101036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Group (# Features)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Name</a:t>
                      </a:r>
                      <a:r>
                        <a:rPr lang="en-US" sz="3200" baseline="0" dirty="0" smtClean="0"/>
                        <a:t> (# Features)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Temporal</a:t>
                      </a:r>
                    </a:p>
                    <a:p>
                      <a:pPr algn="ctr"/>
                      <a:r>
                        <a:rPr lang="en-US" sz="3200" dirty="0" smtClean="0"/>
                        <a:t>(47)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Mean</a:t>
                      </a:r>
                      <a:r>
                        <a:rPr lang="en-US" sz="3200" baseline="0" dirty="0" smtClean="0"/>
                        <a:t> (5), Variance (5), Skewness (5), Kurtosis (5), Range (5), 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Gyro Energy (2), Correlation between Axes (10), 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Mean Absolute Deviation (5), Interquartile Range (5)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Spectral</a:t>
                      </a:r>
                    </a:p>
                    <a:p>
                      <a:pPr algn="ctr"/>
                      <a:r>
                        <a:rPr lang="en-US" sz="3200" dirty="0" smtClean="0"/>
                        <a:t>(40)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Average Power Spectral Density</a:t>
                      </a:r>
                      <a:r>
                        <a:rPr lang="en-US" sz="3200" baseline="0" dirty="0" smtClean="0"/>
                        <a:t> (5)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Magnitude of Fourier Coefficients (30) , Spectral Entropy (5)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Wavelet</a:t>
                      </a:r>
                    </a:p>
                    <a:p>
                      <a:pPr algn="ctr"/>
                      <a:r>
                        <a:rPr lang="en-US" sz="3200" dirty="0" smtClean="0"/>
                        <a:t>(30)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Wavelet Coefficient Energy (25)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3200" dirty="0" smtClean="0"/>
                        <a:t>Wavelet Fractal Dimension (5)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" name="TextBox 171"/>
          <p:cNvSpPr txBox="1"/>
          <p:nvPr/>
        </p:nvSpPr>
        <p:spPr>
          <a:xfrm>
            <a:off x="296779" y="31179904"/>
            <a:ext cx="1350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117 Features total.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 Features are those that are commonly used for human activity recognition using inertial sensors</a:t>
            </a:r>
            <a:r>
              <a:rPr lang="en-US" sz="3200" dirty="0"/>
              <a:t>.</a:t>
            </a:r>
            <a:endParaRPr lang="en-US" sz="3200" dirty="0" smtClean="0"/>
          </a:p>
        </p:txBody>
      </p:sp>
      <p:graphicFrame>
        <p:nvGraphicFramePr>
          <p:cNvPr id="174" name="Table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49688"/>
              </p:ext>
            </p:extLst>
          </p:nvPr>
        </p:nvGraphicFramePr>
        <p:xfrm>
          <a:off x="29608100" y="6150420"/>
          <a:ext cx="1376742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484"/>
                <a:gridCol w="2753484"/>
                <a:gridCol w="2753484"/>
                <a:gridCol w="2753484"/>
                <a:gridCol w="2753484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Performance under varying window size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Window Size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0.5s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1.0s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1.5s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2.0s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Avg.</a:t>
                      </a:r>
                      <a:r>
                        <a:rPr lang="en-US" sz="3200" baseline="0" dirty="0" smtClean="0"/>
                        <a:t> Accuracy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0.9123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0.9290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0.9302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0.9336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Precision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0.8168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0.8666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0.8531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Recall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0.8118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0.8603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0.8476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effectLst/>
                        </a:rPr>
                        <a:t>F</a:t>
                      </a:r>
                      <a:r>
                        <a:rPr lang="en-US" sz="3200" kern="1200" baseline="-25000" dirty="0" smtClean="0">
                          <a:effectLst/>
                        </a:rPr>
                        <a:t>1</a:t>
                      </a:r>
                      <a:r>
                        <a:rPr lang="en-US" sz="3200" kern="1200" baseline="0" dirty="0" smtClean="0">
                          <a:effectLst/>
                        </a:rPr>
                        <a:t> </a:t>
                      </a:r>
                      <a:r>
                        <a:rPr lang="en-US" sz="3200" dirty="0" smtClean="0"/>
                        <a:t>Score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0.8143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0.8492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0.8634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0.8503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5" name="Table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26891"/>
              </p:ext>
            </p:extLst>
          </p:nvPr>
        </p:nvGraphicFramePr>
        <p:xfrm>
          <a:off x="29608100" y="10397576"/>
          <a:ext cx="13767424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0928"/>
                <a:gridCol w="1720928"/>
                <a:gridCol w="1720928"/>
                <a:gridCol w="1720928"/>
                <a:gridCol w="1720928"/>
                <a:gridCol w="1720928"/>
                <a:gridCol w="1720928"/>
                <a:gridCol w="1720928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Performance under varying</a:t>
                      </a:r>
                      <a:r>
                        <a:rPr lang="en-US" sz="3200" b="1" baseline="0" dirty="0" smtClean="0"/>
                        <a:t> feature set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Feature Set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FW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FTW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FTSW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Avg.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Accuracy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0.9185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0.9125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0.8371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0.9262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0.9222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0.9157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0.9302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Precision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0.8305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0.7074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0.8581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0.8355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0.8666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Recall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0.8354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0.8281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0.7031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0.8502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0.8603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effectLst/>
                        </a:rPr>
                        <a:t>F</a:t>
                      </a:r>
                      <a:r>
                        <a:rPr lang="en-US" sz="3200" kern="1200" baseline="-25000" dirty="0" smtClean="0">
                          <a:effectLst/>
                        </a:rPr>
                        <a:t>1</a:t>
                      </a:r>
                      <a:r>
                        <a:rPr lang="en-US" sz="3200" kern="1200" baseline="0" dirty="0" smtClean="0">
                          <a:effectLst/>
                        </a:rPr>
                        <a:t> </a:t>
                      </a:r>
                      <a:r>
                        <a:rPr lang="en-US" sz="3200" dirty="0" smtClean="0"/>
                        <a:t>Score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0.8329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0.8297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0.7052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0.8542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0.8473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0.8352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0.8634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" name="Table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57925"/>
              </p:ext>
            </p:extLst>
          </p:nvPr>
        </p:nvGraphicFramePr>
        <p:xfrm>
          <a:off x="29608100" y="15620092"/>
          <a:ext cx="1376742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484"/>
                <a:gridCol w="2753484"/>
                <a:gridCol w="2753484"/>
                <a:gridCol w="2753484"/>
                <a:gridCol w="2753484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Performance under varying classifier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Classifiers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SVM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LDA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kNN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Avg.</a:t>
                      </a:r>
                      <a:r>
                        <a:rPr lang="en-US" sz="3200" baseline="0" dirty="0" smtClean="0"/>
                        <a:t> Accuracy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0.9302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0.9238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0.9226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0.9081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Precision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0.8666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0.8530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0.8255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Recall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0.8603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0.8405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0.8292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effectLst/>
                        </a:rPr>
                        <a:t>F</a:t>
                      </a:r>
                      <a:r>
                        <a:rPr lang="en-US" sz="3200" kern="1200" baseline="-25000" dirty="0" smtClean="0">
                          <a:effectLst/>
                        </a:rPr>
                        <a:t>1</a:t>
                      </a:r>
                      <a:r>
                        <a:rPr lang="en-US" sz="3200" kern="1200" baseline="0" dirty="0" smtClean="0">
                          <a:effectLst/>
                        </a:rPr>
                        <a:t> </a:t>
                      </a:r>
                      <a:r>
                        <a:rPr lang="en-US" sz="3200" dirty="0" smtClean="0"/>
                        <a:t>Score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0.8634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0.8454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0.8467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0.8274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74902"/>
              </p:ext>
            </p:extLst>
          </p:nvPr>
        </p:nvGraphicFramePr>
        <p:xfrm>
          <a:off x="29608101" y="19867248"/>
          <a:ext cx="13767419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5600"/>
                <a:gridCol w="1611643"/>
                <a:gridCol w="5294038"/>
                <a:gridCol w="2428069"/>
                <a:gridCol w="2428069"/>
              </a:tblGrid>
              <a:tr h="476058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Precision Matrix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</a:tr>
              <a:tr h="4760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FM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CW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CCW</a:t>
                      </a:r>
                      <a:endParaRPr lang="en-US" sz="3200" b="0" dirty="0"/>
                    </a:p>
                  </a:txBody>
                  <a:tcPr/>
                </a:tc>
              </a:tr>
              <a:tr h="47605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S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0.9315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0.0093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0.0055</a:t>
                      </a:r>
                      <a:endParaRPr lang="en-US" sz="3200" dirty="0"/>
                    </a:p>
                  </a:txBody>
                  <a:tcPr/>
                </a:tc>
              </a:tr>
              <a:tr h="47605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FM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0.0548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0.7669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0.0926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0.0609</a:t>
                      </a:r>
                      <a:endParaRPr lang="en-US" sz="3200" dirty="0"/>
                    </a:p>
                  </a:txBody>
                  <a:tcPr/>
                </a:tc>
              </a:tr>
              <a:tr h="47605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CW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0.0137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0.1805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0.8759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0.0416</a:t>
                      </a:r>
                      <a:endParaRPr lang="en-US" sz="3200" dirty="0"/>
                    </a:p>
                  </a:txBody>
                  <a:tcPr/>
                </a:tc>
              </a:tr>
              <a:tr h="476058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CCW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0.0526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0.0222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0.8920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9" name="TextBox 178"/>
          <p:cNvSpPr txBox="1"/>
          <p:nvPr/>
        </p:nvSpPr>
        <p:spPr>
          <a:xfrm>
            <a:off x="29571133" y="3856920"/>
            <a:ext cx="138043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Analysis of feature set, segmentation, and classifier using four metrics (accuracy, precision, recall, and F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score.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Highlighted blue columns show the best configurations.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Precision matrix calculated using 1.5 second window size, all features, and SVM.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608100" y="23583674"/>
            <a:ext cx="13767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/>
              <a:t>Acronyms</a:t>
            </a:r>
            <a:r>
              <a:rPr lang="en-US" sz="3200" dirty="0"/>
              <a:t>: </a:t>
            </a:r>
            <a:r>
              <a:rPr lang="en-US" sz="3200" b="1" dirty="0"/>
              <a:t>S</a:t>
            </a:r>
            <a:r>
              <a:rPr lang="en-US" sz="3200" dirty="0"/>
              <a:t> (Stationary), </a:t>
            </a:r>
            <a:r>
              <a:rPr lang="en-US" sz="3200" b="1" dirty="0"/>
              <a:t>FM</a:t>
            </a:r>
            <a:r>
              <a:rPr lang="en-US" sz="3200" dirty="0"/>
              <a:t> (Freely Moving), </a:t>
            </a:r>
            <a:r>
              <a:rPr lang="en-US" sz="3200" b="1" dirty="0"/>
              <a:t>CW</a:t>
            </a:r>
            <a:r>
              <a:rPr lang="en-US" sz="3200" dirty="0"/>
              <a:t> (Clockwise wall-following), </a:t>
            </a:r>
            <a:r>
              <a:rPr lang="en-US" sz="3200" b="1" dirty="0"/>
              <a:t>CCW</a:t>
            </a:r>
            <a:r>
              <a:rPr lang="en-US" sz="3200" dirty="0"/>
              <a:t> (counter clockwise wall-following). </a:t>
            </a:r>
            <a:r>
              <a:rPr lang="en-US" sz="3200" b="1" dirty="0"/>
              <a:t>FT</a:t>
            </a:r>
            <a:r>
              <a:rPr lang="en-US" sz="3200" dirty="0"/>
              <a:t> (Temporal Features), </a:t>
            </a:r>
            <a:r>
              <a:rPr lang="en-US" sz="3200" b="1" dirty="0"/>
              <a:t>FS</a:t>
            </a:r>
            <a:r>
              <a:rPr lang="en-US" sz="3200" dirty="0"/>
              <a:t> (Spectral Features), </a:t>
            </a:r>
            <a:r>
              <a:rPr lang="en-US" sz="3200" b="1" dirty="0"/>
              <a:t>FTS</a:t>
            </a:r>
            <a:r>
              <a:rPr lang="en-US" sz="3200" dirty="0"/>
              <a:t> (Temporal &amp; Spectral </a:t>
            </a:r>
            <a:r>
              <a:rPr lang="en-US" sz="3200" dirty="0" smtClean="0"/>
              <a:t>Features), </a:t>
            </a:r>
            <a:r>
              <a:rPr lang="en-US" sz="3200" b="1" dirty="0"/>
              <a:t>FTW</a:t>
            </a:r>
            <a:r>
              <a:rPr lang="en-US" sz="3200" dirty="0"/>
              <a:t> (Temporal &amp; Wavelet </a:t>
            </a:r>
            <a:r>
              <a:rPr lang="en-US" sz="3200" dirty="0" smtClean="0"/>
              <a:t>Features), </a:t>
            </a:r>
            <a:r>
              <a:rPr lang="en-US" sz="3200" b="1" dirty="0"/>
              <a:t>FSW</a:t>
            </a:r>
            <a:r>
              <a:rPr lang="en-US" sz="3200" dirty="0"/>
              <a:t> (Spectral &amp; Wavelet Features), </a:t>
            </a:r>
            <a:r>
              <a:rPr lang="en-US" sz="3200" b="1" dirty="0"/>
              <a:t>FTSW </a:t>
            </a:r>
            <a:r>
              <a:rPr lang="en-US" sz="3200" dirty="0"/>
              <a:t>(All Features</a:t>
            </a:r>
            <a:r>
              <a:rPr lang="en-US" sz="3200" dirty="0" smtClean="0"/>
              <a:t>), </a:t>
            </a:r>
            <a:r>
              <a:rPr lang="en-US" sz="3200" b="1" dirty="0" smtClean="0"/>
              <a:t>AHRS </a:t>
            </a:r>
            <a:r>
              <a:rPr lang="en-US" sz="3200" dirty="0" smtClean="0"/>
              <a:t>(Attitude Heading Reference System), </a:t>
            </a:r>
            <a:r>
              <a:rPr lang="en-US" sz="3200" b="1" dirty="0" smtClean="0"/>
              <a:t>SVM </a:t>
            </a:r>
            <a:r>
              <a:rPr lang="en-US" sz="3200" dirty="0" smtClean="0"/>
              <a:t>(Support Vector Machine), </a:t>
            </a:r>
            <a:r>
              <a:rPr lang="en-US" sz="3200" b="1" dirty="0" smtClean="0"/>
              <a:t>RF </a:t>
            </a:r>
            <a:r>
              <a:rPr lang="en-US" sz="3200" dirty="0" smtClean="0"/>
              <a:t>(Random Forest), </a:t>
            </a:r>
            <a:r>
              <a:rPr lang="en-US" sz="3200" b="1" dirty="0" smtClean="0"/>
              <a:t>LDA </a:t>
            </a:r>
            <a:r>
              <a:rPr lang="en-US" sz="3200" dirty="0" smtClean="0"/>
              <a:t>(Linear Discriminant Analysis), </a:t>
            </a:r>
            <a:r>
              <a:rPr lang="en-US" sz="3200" b="1" dirty="0" err="1" smtClean="0"/>
              <a:t>kNN</a:t>
            </a:r>
            <a:r>
              <a:rPr lang="en-US" sz="3200" dirty="0" smtClean="0"/>
              <a:t> (k-Nearest Neighbors).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4793670" y="3213597"/>
            <a:ext cx="143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Experimental Setup</a:t>
            </a:r>
            <a:endParaRPr lang="en-US" sz="4000" b="1" dirty="0"/>
          </a:p>
        </p:txBody>
      </p:sp>
      <p:sp>
        <p:nvSpPr>
          <p:cNvPr id="86" name="Rounded Rectangle 85"/>
          <p:cNvSpPr/>
          <p:nvPr/>
        </p:nvSpPr>
        <p:spPr>
          <a:xfrm>
            <a:off x="22617949" y="26148608"/>
            <a:ext cx="2869324" cy="16817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Roach Displacement</a:t>
            </a:r>
            <a:endParaRPr lang="en-US" sz="3200" dirty="0"/>
          </a:p>
        </p:txBody>
      </p:sp>
      <p:sp>
        <p:nvSpPr>
          <p:cNvPr id="87" name="Rounded Rectangle 86"/>
          <p:cNvSpPr/>
          <p:nvPr/>
        </p:nvSpPr>
        <p:spPr>
          <a:xfrm>
            <a:off x="14777174" y="26148610"/>
            <a:ext cx="2869324" cy="16817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IMU </a:t>
            </a:r>
          </a:p>
          <a:p>
            <a:pPr algn="ctr"/>
            <a:r>
              <a:rPr lang="en-US" sz="3200" dirty="0" smtClean="0"/>
              <a:t>Signals</a:t>
            </a:r>
            <a:endParaRPr lang="en-US" sz="3200" dirty="0"/>
          </a:p>
        </p:txBody>
      </p:sp>
      <p:sp>
        <p:nvSpPr>
          <p:cNvPr id="88" name="Rounded Rectangle 87"/>
          <p:cNvSpPr/>
          <p:nvPr/>
        </p:nvSpPr>
        <p:spPr>
          <a:xfrm>
            <a:off x="18874178" y="26148609"/>
            <a:ext cx="2869324" cy="168178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Gait</a:t>
            </a:r>
          </a:p>
          <a:p>
            <a:pPr algn="ctr"/>
            <a:r>
              <a:rPr lang="en-US" sz="3200" dirty="0" smtClean="0"/>
              <a:t> Detection</a:t>
            </a:r>
            <a:endParaRPr lang="en-US" sz="3200" dirty="0"/>
          </a:p>
        </p:txBody>
      </p:sp>
      <p:sp>
        <p:nvSpPr>
          <p:cNvPr id="89" name="Rounded Rectangle 88"/>
          <p:cNvSpPr/>
          <p:nvPr/>
        </p:nvSpPr>
        <p:spPr>
          <a:xfrm>
            <a:off x="18874178" y="29089947"/>
            <a:ext cx="2869324" cy="168178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AHRS</a:t>
            </a:r>
            <a:endParaRPr lang="en-US" sz="3200" dirty="0"/>
          </a:p>
        </p:txBody>
      </p:sp>
      <p:sp>
        <p:nvSpPr>
          <p:cNvPr id="90" name="Rounded Rectangle 89"/>
          <p:cNvSpPr/>
          <p:nvPr/>
        </p:nvSpPr>
        <p:spPr>
          <a:xfrm>
            <a:off x="18874178" y="23166354"/>
            <a:ext cx="2869324" cy="168178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Activity Recognition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8536422" y="22828469"/>
            <a:ext cx="3490814" cy="232664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15185191" y="22828469"/>
            <a:ext cx="2609049" cy="1344879"/>
          </a:xfrm>
          <a:prstGeom prst="wedgeRoundRectCallout">
            <a:avLst>
              <a:gd name="adj1" fmla="val 78267"/>
              <a:gd name="adj2" fmla="val -12524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This Paper focuses here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>
            <a:endCxn id="90" idx="1"/>
          </p:cNvCxnSpPr>
          <p:nvPr/>
        </p:nvCxnSpPr>
        <p:spPr>
          <a:xfrm rot="5400000" flipH="1" flipV="1">
            <a:off x="16960012" y="25227737"/>
            <a:ext cx="3134654" cy="69367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endCxn id="89" idx="1"/>
          </p:cNvCxnSpPr>
          <p:nvPr/>
        </p:nvCxnSpPr>
        <p:spPr>
          <a:xfrm rot="16200000" flipH="1">
            <a:off x="17125785" y="28182449"/>
            <a:ext cx="2803108" cy="69367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6" idx="3"/>
            <a:endCxn id="124" idx="1"/>
          </p:cNvCxnSpPr>
          <p:nvPr/>
        </p:nvCxnSpPr>
        <p:spPr>
          <a:xfrm>
            <a:off x="25487273" y="26989503"/>
            <a:ext cx="749021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89" idx="3"/>
            <a:endCxn id="124" idx="2"/>
          </p:cNvCxnSpPr>
          <p:nvPr/>
        </p:nvCxnSpPr>
        <p:spPr>
          <a:xfrm flipV="1">
            <a:off x="21743502" y="27830399"/>
            <a:ext cx="5927454" cy="210044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90" idx="3"/>
            <a:endCxn id="86" idx="0"/>
          </p:cNvCxnSpPr>
          <p:nvPr/>
        </p:nvCxnSpPr>
        <p:spPr>
          <a:xfrm>
            <a:off x="21743502" y="24007249"/>
            <a:ext cx="2309109" cy="2141359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721</Words>
  <Application>Microsoft Office PowerPoint</Application>
  <PresentationFormat>Custom</PresentationFormat>
  <Paragraphs>182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Jeremy</cp:lastModifiedBy>
  <cp:revision>40</cp:revision>
  <dcterms:created xsi:type="dcterms:W3CDTF">2017-03-01T19:15:03Z</dcterms:created>
  <dcterms:modified xsi:type="dcterms:W3CDTF">2017-03-04T03:04:26Z</dcterms:modified>
</cp:coreProperties>
</file>