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2"/>
  </p:notesMasterIdLst>
  <p:handoutMasterIdLst>
    <p:handoutMasterId r:id="rId23"/>
  </p:handoutMasterIdLst>
  <p:sldIdLst>
    <p:sldId id="256" r:id="rId3"/>
    <p:sldId id="259" r:id="rId4"/>
    <p:sldId id="416" r:id="rId5"/>
    <p:sldId id="385" r:id="rId6"/>
    <p:sldId id="424" r:id="rId7"/>
    <p:sldId id="417" r:id="rId8"/>
    <p:sldId id="418" r:id="rId9"/>
    <p:sldId id="438" r:id="rId10"/>
    <p:sldId id="436" r:id="rId11"/>
    <p:sldId id="435" r:id="rId12"/>
    <p:sldId id="420" r:id="rId13"/>
    <p:sldId id="421" r:id="rId14"/>
    <p:sldId id="432" r:id="rId15"/>
    <p:sldId id="434" r:id="rId16"/>
    <p:sldId id="430" r:id="rId17"/>
    <p:sldId id="419" r:id="rId18"/>
    <p:sldId id="379" r:id="rId19"/>
    <p:sldId id="439" r:id="rId20"/>
    <p:sldId id="347" r:id="rId21"/>
  </p:sldIdLst>
  <p:sldSz cx="10801350" cy="6480175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34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8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8"/>
    <p:restoredTop sz="74593" autoAdjust="0"/>
  </p:normalViewPr>
  <p:slideViewPr>
    <p:cSldViewPr showGuides="1">
      <p:cViewPr varScale="1">
        <p:scale>
          <a:sx n="90" d="100"/>
          <a:sy n="90" d="100"/>
        </p:scale>
        <p:origin x="1932" y="84"/>
      </p:cViewPr>
      <p:guideLst>
        <p:guide orient="horz" pos="2041"/>
        <p:guide pos="34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8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DCE2F-F0EE-4E9E-96C0-EC828CD181F3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775CE-80FB-46C8-9D36-4D1BB3EF31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BD28-224C-A745-97E3-98D704D59A88}" type="datetimeFigureOut">
              <a:rPr kumimoji="1" lang="zh-CN" altLang="en-US" smtClean="0"/>
              <a:t>2024/4/12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1143000"/>
            <a:ext cx="5143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747C2-B353-374A-BF77-C62220CC0C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7747C2-B353-374A-BF77-C62220CC0CBC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indent="127000" algn="just">
              <a:lnSpc>
                <a:spcPts val="2200"/>
              </a:lnSpc>
            </a:pPr>
            <a:b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</a:br>
            <a:endParaRPr lang="zh-CN" altLang="zh-CN" sz="1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2291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12292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5D84685D-447F-45A4-8EAD-EEA83F0539A5}" type="slidenum">
              <a:rPr altLang="en-US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7747C2-B353-374A-BF77-C62220CC0CBC}" type="slidenum">
              <a:rPr kumimoji="1" lang="zh-CN" altLang="en-US" smtClean="0"/>
              <a:t>18</a:t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5059" name="备注占位符 2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45060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278A155A-C814-40C2-85A4-4C0C407E07EB}" type="slidenum">
              <a:rPr altLang="en-US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sp>
        <p:nvSpPr>
          <p:cNvPr id="81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FontTx/>
              <a:buNone/>
            </a:pPr>
            <a:fld id="{7F4FF037-D87C-42D8-A18C-57A54CB518C8}" type="slidenum">
              <a:rPr altLang="en-US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10101" y="2013055"/>
            <a:ext cx="9181148" cy="13890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0203" y="3672099"/>
            <a:ext cx="7560945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830979" y="259508"/>
            <a:ext cx="2430304" cy="552914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40067" y="259508"/>
            <a:ext cx="7110889" cy="552914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页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D452C-8793-4A7E-9977-CCD12993A95D}" type="datetime1">
              <a:rPr lang="zh-CN" altLang="en-US"/>
              <a:t>2024/4/12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FFE6E-9B1E-413F-A1C1-87BD82AF52FF}" type="slidenum">
              <a:rPr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09625" y="2012950"/>
            <a:ext cx="9182100" cy="13890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0838" y="3671888"/>
            <a:ext cx="7559675" cy="1655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2488" y="4164013"/>
            <a:ext cx="918210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52488" y="2746375"/>
            <a:ext cx="9182100" cy="14176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9750" y="1511300"/>
            <a:ext cx="4784725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76875" y="1511300"/>
            <a:ext cx="4784725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9750" y="1450975"/>
            <a:ext cx="477202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9750" y="2055813"/>
            <a:ext cx="477202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86400" y="1450975"/>
            <a:ext cx="4775200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86400" y="2055813"/>
            <a:ext cx="4775200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750" y="258763"/>
            <a:ext cx="35544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22750" y="258763"/>
            <a:ext cx="6038850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39750" y="1355725"/>
            <a:ext cx="35544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17725" y="4535488"/>
            <a:ext cx="64801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117725" y="579438"/>
            <a:ext cx="64801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17725" y="5072063"/>
            <a:ext cx="64801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831138" y="258763"/>
            <a:ext cx="2430462" cy="55292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9750" y="258763"/>
            <a:ext cx="7138988" cy="55292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3232" y="4164113"/>
            <a:ext cx="9181148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53232" y="2746575"/>
            <a:ext cx="9181148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40068" y="1512041"/>
            <a:ext cx="477059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90686" y="1512041"/>
            <a:ext cx="477059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0068" y="1450540"/>
            <a:ext cx="4772472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0068" y="2055056"/>
            <a:ext cx="4772472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86936" y="1450540"/>
            <a:ext cx="477434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86936" y="2055056"/>
            <a:ext cx="477434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0068" y="258007"/>
            <a:ext cx="3553570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23028" y="258007"/>
            <a:ext cx="6038255" cy="5530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40068" y="1356037"/>
            <a:ext cx="3553570" cy="4432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17140" y="4536122"/>
            <a:ext cx="6480810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117140" y="579016"/>
            <a:ext cx="6480810" cy="38881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17140" y="5071637"/>
            <a:ext cx="6480810" cy="7605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40068" y="259508"/>
            <a:ext cx="9721215" cy="1080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0068" y="1512041"/>
            <a:ext cx="9721215" cy="4276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40068" y="6006163"/>
            <a:ext cx="252031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F6BE-5131-4B3B-8716-BFC53BF46C86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690461" y="6006163"/>
            <a:ext cx="3420428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740968" y="6006163"/>
            <a:ext cx="252031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13B2-0001-454A-9657-2B7E0986A7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39750" y="258763"/>
            <a:ext cx="9721850" cy="1081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9750" y="1511300"/>
            <a:ext cx="9721850" cy="4276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39750" y="6005513"/>
            <a:ext cx="2520950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B8158-BFD0-4016-BAB2-09A463EF28E7}" type="datetimeFigureOut">
              <a:rPr lang="zh-CN" altLang="en-US" smtClean="0"/>
              <a:t>2024/4/12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690938" y="6005513"/>
            <a:ext cx="34194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740650" y="6005513"/>
            <a:ext cx="2520950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3C44C-191F-4AF9-B332-99DCF587C1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7e7f327af48a532b0ee445652282e2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01350" cy="648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标题 1"/>
          <p:cNvSpPr txBox="1">
            <a:spLocks noChangeArrowheads="1"/>
          </p:cNvSpPr>
          <p:nvPr/>
        </p:nvSpPr>
        <p:spPr bwMode="auto">
          <a:xfrm>
            <a:off x="74180" y="1887399"/>
            <a:ext cx="10637405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USTC SYSTEM FOR CADENZA 2024 CHALLENGE</a:t>
            </a:r>
            <a:endParaRPr lang="zh-CN" altLang="en-US" sz="319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21"/>
          <p:cNvSpPr>
            <a:spLocks noChangeArrowheads="1"/>
          </p:cNvSpPr>
          <p:nvPr/>
        </p:nvSpPr>
        <p:spPr bwMode="auto">
          <a:xfrm>
            <a:off x="15230" y="2934605"/>
            <a:ext cx="10473461" cy="44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30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30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Hongbo</a:t>
            </a:r>
            <a:r>
              <a:rPr lang="en-US" altLang="zh-CN" sz="230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Lan, </a:t>
            </a:r>
            <a:r>
              <a:rPr lang="en-US" altLang="zh-CN" sz="230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Tianyou</a:t>
            </a:r>
            <a:r>
              <a:rPr lang="en-US" altLang="zh-CN" sz="230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Cheng, </a:t>
            </a:r>
            <a:r>
              <a:rPr lang="en-US" altLang="zh-CN" sz="230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Maokui</a:t>
            </a:r>
            <a:r>
              <a:rPr lang="en-US" altLang="zh-CN" sz="230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He, Hang Chen, Jun Du</a:t>
            </a:r>
            <a:endParaRPr lang="zh-CN" altLang="en-US" sz="230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21"/>
          <p:cNvSpPr>
            <a:spLocks noChangeArrowheads="1"/>
          </p:cNvSpPr>
          <p:nvPr/>
        </p:nvSpPr>
        <p:spPr bwMode="auto">
          <a:xfrm>
            <a:off x="-108204" y="3885939"/>
            <a:ext cx="10811777" cy="41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Science and Technology of China, Hefei, China</a:t>
            </a:r>
            <a:endParaRPr lang="zh-CN" altLang="en-US" sz="21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标题 1"/>
          <p:cNvSpPr txBox="1">
            <a:spLocks noChangeArrowheads="1"/>
          </p:cNvSpPr>
          <p:nvPr/>
        </p:nvSpPr>
        <p:spPr bwMode="auto">
          <a:xfrm>
            <a:off x="503500" y="5081910"/>
            <a:ext cx="9794349" cy="6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39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ICASSP 2024</a:t>
            </a:r>
            <a:endParaRPr lang="zh-CN" altLang="en-US" sz="39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10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71438" y="640428"/>
            <a:ext cx="10801350" cy="51993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657860" lvl="1" indent="0" algn="just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Post-processing for demixing stage</a:t>
            </a: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Fusing signals from models that emphasizing different objectives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Adding a percentage (e.g.0.15) of the original audio to the mixing signal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/>
          <a:srcRect t="168"/>
          <a:stretch>
            <a:fillRect/>
          </a:stretch>
        </p:blipFill>
        <p:spPr>
          <a:xfrm>
            <a:off x="720155" y="3192318"/>
            <a:ext cx="7416824" cy="2647427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864235" y="5544185"/>
            <a:ext cx="4392295" cy="4076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7198" name="文本框 9"/>
          <p:cNvSpPr txBox="1">
            <a:spLocks noChangeArrowheads="1"/>
          </p:cNvSpPr>
          <p:nvPr/>
        </p:nvSpPr>
        <p:spPr bwMode="auto">
          <a:xfrm>
            <a:off x="531520" y="1007839"/>
            <a:ext cx="9862136" cy="30369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Methods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en-US" altLang="zh-CN" sz="319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Experiments and Results</a:t>
            </a:r>
          </a:p>
          <a:p>
            <a:pPr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11</a:t>
            </a:fld>
            <a:endParaRPr lang="zh-CN" altLang="en-US" sz="1065">
              <a:solidFill>
                <a:srgbClr val="8D8D8D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66967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 and Results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12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125152" y="1151855"/>
            <a:ext cx="10551046" cy="46919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Experiments setup.</a:t>
            </a: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 set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songs simulated by MUSDB-18HQ train set.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 set: songs simulated by </a:t>
            </a:r>
            <a:r>
              <a:rPr lang="en-US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MoisesDB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set 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set: songs simulated by MUSDB-18HQ eval set.</a:t>
            </a:r>
          </a:p>
          <a:p>
            <a:pPr marL="1062990" lvl="1" indent="-40513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on 3 NVIDIA GTX-3090 GPUs with 24GB of RAM, using a batch size of 24 and an 8-second segments.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66967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 and Results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13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331" y="1956433"/>
            <a:ext cx="5135070" cy="143512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75" y="953985"/>
            <a:ext cx="10261208" cy="560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Explore the effect of training set size on the model.</a:t>
            </a:r>
          </a:p>
        </p:txBody>
      </p:sp>
      <p:sp>
        <p:nvSpPr>
          <p:cNvPr id="7" name="矩形 6"/>
          <p:cNvSpPr/>
          <p:nvPr/>
        </p:nvSpPr>
        <p:spPr>
          <a:xfrm>
            <a:off x="301466" y="3833345"/>
            <a:ext cx="9721216" cy="1883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2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zh-CN" sz="2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size of the training data does not have a significant effect on performance </a:t>
            </a:r>
          </a:p>
          <a:p>
            <a:pPr marL="800100" lvl="2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zh-CN" sz="2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Considering the training efficiency, we choose to use 200 scenes to fine-tune model.	</a:t>
            </a:r>
          </a:p>
          <a:p>
            <a:pPr marL="0" lvl="1">
              <a:lnSpc>
                <a:spcPct val="150000"/>
              </a:lnSpc>
              <a:spcBef>
                <a:spcPct val="0"/>
              </a:spcBef>
              <a:defRPr/>
            </a:pPr>
            <a:endParaRPr lang="en-US" altLang="zh-CN" sz="2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66967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 and Results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14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16099" y="726625"/>
            <a:ext cx="9217024" cy="560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Results obtained using different strategies.</a:t>
            </a:r>
          </a:p>
        </p:txBody>
      </p:sp>
      <p:sp>
        <p:nvSpPr>
          <p:cNvPr id="6" name="矩形 5"/>
          <p:cNvSpPr/>
          <p:nvPr/>
        </p:nvSpPr>
        <p:spPr>
          <a:xfrm>
            <a:off x="216471" y="3816151"/>
            <a:ext cx="10044812" cy="1624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305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All results are based on fine-tuning</a:t>
            </a:r>
          </a:p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Mixing original mixture information with multiple-targets is effective</a:t>
            </a:r>
          </a:p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Model fusion achieve better scores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6" b="12219"/>
          <a:stretch>
            <a:fillRect/>
          </a:stretch>
        </p:blipFill>
        <p:spPr>
          <a:xfrm>
            <a:off x="2221550" y="1517323"/>
            <a:ext cx="6034654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66967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 and Results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15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238" y="1828190"/>
            <a:ext cx="10231278" cy="153373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16099" y="726625"/>
            <a:ext cx="9217024" cy="560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Best HAAQI score of our system.</a:t>
            </a:r>
          </a:p>
        </p:txBody>
      </p:sp>
      <p:sp>
        <p:nvSpPr>
          <p:cNvPr id="6" name="矩形 5"/>
          <p:cNvSpPr/>
          <p:nvPr/>
        </p:nvSpPr>
        <p:spPr>
          <a:xfrm>
            <a:off x="216471" y="3816151"/>
            <a:ext cx="10044812" cy="1114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Note that the validation dataset is based on the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MoisesDB</a:t>
            </a:r>
            <a:r>
              <a:rPr lang="en-US" altLang="zh-CN" sz="2305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dataset while the test     dataset is based on the MUSDB-18HQ dataset and the real audiograms.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7198" name="文本框 9"/>
          <p:cNvSpPr txBox="1">
            <a:spLocks noChangeArrowheads="1"/>
          </p:cNvSpPr>
          <p:nvPr/>
        </p:nvSpPr>
        <p:spPr bwMode="auto">
          <a:xfrm>
            <a:off x="531520" y="1007839"/>
            <a:ext cx="9862136" cy="30369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Methods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Experiments and Results</a:t>
            </a:r>
          </a:p>
          <a:p>
            <a:pPr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	</a:t>
            </a:r>
            <a:r>
              <a:rPr lang="en-US" altLang="zh-CN" sz="319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16</a:t>
            </a:fld>
            <a:endParaRPr lang="zh-CN" altLang="en-US" sz="1065">
              <a:solidFill>
                <a:srgbClr val="8D8D8D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灯片编号占位符 8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7D301E-3B09-4DA2-B370-C74463A9EEAE}" type="slidenum">
              <a:rPr altLang="en-US" sz="1065">
                <a:solidFill>
                  <a:srgbClr val="8D8D8D"/>
                </a:solidFill>
              </a:rPr>
              <a:t>17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42" name="标题 1"/>
          <p:cNvSpPr txBox="1">
            <a:spLocks noChangeArrowheads="1"/>
          </p:cNvSpPr>
          <p:nvPr/>
        </p:nvSpPr>
        <p:spPr bwMode="auto">
          <a:xfrm>
            <a:off x="0" y="925628"/>
            <a:ext cx="10551046" cy="4828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 fontAlgn="auto">
              <a:lnSpc>
                <a:spcPct val="150000"/>
              </a:lnSpc>
              <a:spcBef>
                <a:spcPct val="0"/>
              </a:spcBef>
              <a:buFont typeface="Wingdings" panose="05000000000000000000" charset="0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a system based on </a:t>
            </a:r>
            <a:r>
              <a:rPr lang="en-US" altLang="zh-CN" sz="230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HDemucs</a:t>
            </a: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for music rebalancing for the hearing impaired.</a:t>
            </a:r>
          </a:p>
          <a:p>
            <a:pPr marL="405130" indent="-405130" fontAlgn="auto">
              <a:lnSpc>
                <a:spcPct val="150000"/>
              </a:lnSpc>
              <a:spcBef>
                <a:spcPct val="0"/>
              </a:spcBef>
              <a:buFont typeface="Wingdings" panose="05000000000000000000" charset="0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includes the use of HRTF simulation, multi-target training , fusion, and post-processing of original information.</a:t>
            </a:r>
          </a:p>
          <a:p>
            <a:pPr marL="405130" indent="-405130">
              <a:lnSpc>
                <a:spcPct val="150000"/>
              </a:lnSpc>
              <a:spcBef>
                <a:spcPct val="0"/>
              </a:spcBef>
              <a:buFont typeface="Wingdings" panose="05000000000000000000" charset="0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model has limitations in effectively handling cases of severe hearing loss, indicating an area for future improvement and research focus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233467" y="71735"/>
            <a:ext cx="9928241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Conclusion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>
            <a:spLocks noChangeArrowheads="1"/>
          </p:cNvSpPr>
          <p:nvPr/>
        </p:nvSpPr>
        <p:spPr bwMode="auto">
          <a:xfrm>
            <a:off x="29369" y="825707"/>
            <a:ext cx="10551046" cy="4828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 fontAlgn="auto">
              <a:lnSpc>
                <a:spcPct val="150000"/>
              </a:lnSpc>
              <a:spcBef>
                <a:spcPct val="0"/>
              </a:spcBef>
              <a:buFont typeface="Wingdings" panose="05000000000000000000" charset="0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Prospects</a:t>
            </a:r>
          </a:p>
          <a:p>
            <a:pPr marL="1148080" lvl="1" indent="-40513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Utilization of auditory characteristics</a:t>
            </a:r>
          </a:p>
          <a:p>
            <a:pPr marL="1148080" lvl="1" indent="-40513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Optimization of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multi-target 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</a:p>
          <a:p>
            <a:pPr marL="1148080" lvl="1" indent="-40513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 in sequence modeling</a:t>
            </a:r>
          </a:p>
          <a:p>
            <a:pPr lvl="1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33467" y="71735"/>
            <a:ext cx="9928241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Conclusion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灯片编号占位符 8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6D1F84-19A7-4BF8-91F7-DD7C90FECC88}" type="slidenum">
              <a:rPr altLang="en-US" sz="1065">
                <a:solidFill>
                  <a:srgbClr val="8D8D8D"/>
                </a:solidFill>
              </a:rPr>
              <a:t>19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44043" name="文本框 9"/>
          <p:cNvSpPr txBox="1">
            <a:spLocks noChangeArrowheads="1"/>
          </p:cNvSpPr>
          <p:nvPr/>
        </p:nvSpPr>
        <p:spPr bwMode="auto">
          <a:xfrm>
            <a:off x="2967971" y="2218357"/>
            <a:ext cx="5008283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5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 for listening!</a:t>
            </a:r>
            <a:endParaRPr lang="zh-CN" altLang="en-US" sz="354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44" name="文本框 9"/>
          <p:cNvSpPr txBox="1">
            <a:spLocks noChangeArrowheads="1"/>
          </p:cNvSpPr>
          <p:nvPr/>
        </p:nvSpPr>
        <p:spPr bwMode="auto">
          <a:xfrm>
            <a:off x="277066" y="3267969"/>
            <a:ext cx="10247218" cy="118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54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any questions about this paper, welcome to leave a comment and I will answer them.</a:t>
            </a:r>
            <a:endParaRPr lang="zh-CN" altLang="en-US" sz="354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233467" y="71735"/>
            <a:ext cx="9928241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Q&amp;A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7198" name="文本框 9"/>
          <p:cNvSpPr txBox="1">
            <a:spLocks noChangeArrowheads="1"/>
          </p:cNvSpPr>
          <p:nvPr/>
        </p:nvSpPr>
        <p:spPr bwMode="auto">
          <a:xfrm>
            <a:off x="531520" y="1007839"/>
            <a:ext cx="9862136" cy="30369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Methods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Experiments and Results</a:t>
            </a:r>
          </a:p>
          <a:p>
            <a:pPr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2</a:t>
            </a:fld>
            <a:endParaRPr lang="zh-CN" altLang="en-US" sz="1065">
              <a:solidFill>
                <a:srgbClr val="8D8D8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7198" name="文本框 9"/>
          <p:cNvSpPr txBox="1">
            <a:spLocks noChangeArrowheads="1"/>
          </p:cNvSpPr>
          <p:nvPr/>
        </p:nvSpPr>
        <p:spPr bwMode="auto">
          <a:xfrm>
            <a:off x="531520" y="1007839"/>
            <a:ext cx="9862136" cy="30369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en-US" altLang="zh-CN" sz="319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Methods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Experiments and Results</a:t>
            </a:r>
          </a:p>
          <a:p>
            <a:pPr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3</a:t>
            </a:fld>
            <a:endParaRPr lang="zh-CN" altLang="en-US" sz="1065">
              <a:solidFill>
                <a:srgbClr val="8D8D8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4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233481" y="71735"/>
            <a:ext cx="48791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125152" y="1223863"/>
            <a:ext cx="10551046" cy="230425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WHO reports that over 1.5 billion people world wide suffer from hearing loss﻿.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Hearing loss makes it harder to discern lyrics.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Hearing loss causing music to sound duller as high-frequency disappear.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2050, at least 700 million people will require hearing rehabilitation.</a:t>
            </a:r>
          </a:p>
          <a:p>
            <a:pPr marL="405130" indent="-405130"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151" y="3542685"/>
            <a:ext cx="10551045" cy="2125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Cadenza 2024 Challenge :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systems to rebalance music and improve the listening experience.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HAAQI (Hearing Aid Audio Quality Index) score to evaluate processed signals.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5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233481" y="71735"/>
            <a:ext cx="48791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4" name="标题 1"/>
          <p:cNvSpPr txBox="1">
            <a:spLocks noChangeArrowheads="1"/>
          </p:cNvSpPr>
          <p:nvPr/>
        </p:nvSpPr>
        <p:spPr bwMode="auto">
          <a:xfrm>
            <a:off x="125152" y="1151855"/>
            <a:ext cx="10551046" cy="46919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a signal processing system that can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personalize</a:t>
            </a: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mixing of music for the Cadenza 2024 Challenge.</a:t>
            </a: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Fine-tune the </a:t>
            </a:r>
            <a:r>
              <a:rPr lang="en-US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HDemucs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on the given dataset.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 the effect of training set size on the model.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 different training goals for different stages of output.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the original audio in downmixing stage to make up for some lost information.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3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54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7198" name="文本框 9"/>
          <p:cNvSpPr txBox="1">
            <a:spLocks noChangeArrowheads="1"/>
          </p:cNvSpPr>
          <p:nvPr/>
        </p:nvSpPr>
        <p:spPr bwMode="auto">
          <a:xfrm>
            <a:off x="531520" y="1007839"/>
            <a:ext cx="9862136" cy="30369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altLang="zh-CN" sz="319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Methods</a:t>
            </a: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endParaRPr lang="en-US" altLang="zh-CN" sz="2125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r>
              <a:rPr lang="en-US" altLang="zh-CN" sz="319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Experiments and Results</a:t>
            </a:r>
          </a:p>
          <a:p>
            <a:pPr>
              <a:defRPr/>
            </a:pPr>
            <a:endParaRPr lang="en-US" altLang="zh-CN" sz="21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5130" indent="-405130">
              <a:buFont typeface="Wingdings" panose="05000000000000000000" pitchFamily="2" charset="2"/>
              <a:buChar char="l"/>
              <a:defRPr/>
            </a:pPr>
            <a:r>
              <a:rPr lang="en-US" altLang="zh-CN" sz="3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</a:t>
            </a:r>
            <a:r>
              <a:rPr lang="en-US" altLang="zh-CN" sz="31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6</a:t>
            </a:fld>
            <a:endParaRPr lang="zh-CN" altLang="en-US" sz="1065">
              <a:solidFill>
                <a:srgbClr val="8D8D8D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7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14511" y="894099"/>
            <a:ext cx="10551046" cy="486626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architecture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/>
          <a:srcRect t="168"/>
          <a:stretch>
            <a:fillRect/>
          </a:stretch>
        </p:blipFill>
        <p:spPr>
          <a:xfrm>
            <a:off x="172971" y="1583903"/>
            <a:ext cx="10234126" cy="365306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873026" y="2649861"/>
            <a:ext cx="1224136" cy="22464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8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-18281" y="979350"/>
            <a:ext cx="10801350" cy="51993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 </a:t>
            </a:r>
            <a:r>
              <a:rPr lang="en-US" altLang="zh-CN" sz="230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Demucs</a:t>
            </a: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split mixtures into four stems: vocals, drums, bass, and others (VDBO).</a:t>
            </a: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hybrid dual U-Net encoder-decoder model.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branch,  frequency branch and shared layers.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attention instead of regular attention.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normalization and low rank SVD method for stable training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2"/>
          <p:cNvSpPr txBox="1">
            <a:spLocks noChangeArrowheads="1"/>
          </p:cNvSpPr>
          <p:nvPr/>
        </p:nvSpPr>
        <p:spPr bwMode="auto">
          <a:xfrm>
            <a:off x="216099" y="71735"/>
            <a:ext cx="2656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buNone/>
              <a:defRPr/>
            </a:pP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7178" name="灯片编号占位符 5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3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58495" indent="-253365">
              <a:spcBef>
                <a:spcPct val="20000"/>
              </a:spcBef>
              <a:buFont typeface="Arial" panose="020B0604020202020204" pitchFamily="34" charset="0"/>
              <a:buChar char="–"/>
              <a:defRPr sz="248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012825" indent="-202565">
              <a:spcBef>
                <a:spcPct val="20000"/>
              </a:spcBef>
              <a:buFont typeface="Arial" panose="020B0604020202020204" pitchFamily="34" charset="0"/>
              <a:buChar char="•"/>
              <a:defRPr sz="2125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417320" indent="-202565">
              <a:spcBef>
                <a:spcPct val="20000"/>
              </a:spcBef>
              <a:buFont typeface="Arial" panose="020B0604020202020204" pitchFamily="34" charset="0"/>
              <a:buChar char="–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2450" indent="-202565">
              <a:spcBef>
                <a:spcPct val="20000"/>
              </a:spcBef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22758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63271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03784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442970" indent="-20256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77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830AA4-ACDF-45FC-B294-D28958907EE7}" type="slidenum">
              <a:rPr altLang="en-US" sz="1065">
                <a:solidFill>
                  <a:srgbClr val="8D8D8D"/>
                </a:solidFill>
              </a:rPr>
              <a:t>9</a:t>
            </a:fld>
            <a:endParaRPr lang="zh-CN" altLang="en-US" sz="1065">
              <a:solidFill>
                <a:srgbClr val="8D8D8D"/>
              </a:solidFill>
            </a:endParaRP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0" y="806846"/>
            <a:ext cx="10801350" cy="51993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405130" indent="-405130">
              <a:lnSpc>
                <a:spcPct val="150000"/>
              </a:lnSpc>
              <a:spcBef>
                <a:spcPct val="0"/>
              </a:spcBef>
              <a:spcAft>
                <a:spcPts val="265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Fine-tune models with a multi-target strategy</a:t>
            </a:r>
            <a:r>
              <a:rPr lang="en-US" altLang="zh-CN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0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combination of outputs from different stages as a training target for separating models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with mean absolute error loss function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62990" lvl="1" indent="-40513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Applying an average weighting to the four VDBO sources</a:t>
            </a: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/>
          <a:srcRect t="168"/>
          <a:stretch>
            <a:fillRect/>
          </a:stretch>
        </p:blipFill>
        <p:spPr>
          <a:xfrm>
            <a:off x="864171" y="3528119"/>
            <a:ext cx="6732781" cy="2403259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456459" y="3947914"/>
            <a:ext cx="3167782" cy="19834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DYyNDNjNzJlZmYyM2QxNjA2NDVjNmYwNWMzMjg3MG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707</Words>
  <Application>Microsoft Office PowerPoint</Application>
  <PresentationFormat>自定义</PresentationFormat>
  <Paragraphs>144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等线</vt:lpstr>
      <vt:lpstr>Arial</vt:lpstr>
      <vt:lpstr>Calibri</vt:lpstr>
      <vt:lpstr>Times New Roman</vt:lpstr>
      <vt:lpstr>Wingdings</vt:lpstr>
      <vt:lpstr>Office 主题​​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admin</cp:lastModifiedBy>
  <cp:revision>115</cp:revision>
  <dcterms:created xsi:type="dcterms:W3CDTF">2022-01-10T04:45:00Z</dcterms:created>
  <dcterms:modified xsi:type="dcterms:W3CDTF">2024-04-12T07:39:06Z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30E70A53672E4F0E8E01E66823C9BA6D_13</vt:lpwstr>
  </property>
  <property fmtid="{D5CDD505-2E9C-101B-9397-08002B2CF9AE}" pid="3" name="KSOProductBuildVer">
    <vt:lpwstr>2052-12.1.0.16729</vt:lpwstr>
  </property>
</Properties>
</file>