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278" r:id="rId4"/>
    <p:sldId id="279" r:id="rId5"/>
    <p:sldId id="280" r:id="rId6"/>
    <p:sldId id="285" r:id="rId7"/>
    <p:sldId id="286" r:id="rId8"/>
    <p:sldId id="289" r:id="rId9"/>
    <p:sldId id="287" r:id="rId10"/>
    <p:sldId id="290" r:id="rId11"/>
    <p:sldId id="288" r:id="rId12"/>
    <p:sldId id="281" r:id="rId13"/>
    <p:sldId id="282" r:id="rId14"/>
    <p:sldId id="283" r:id="rId15"/>
    <p:sldId id="284" r:id="rId16"/>
    <p:sldId id="277" r:id="rId17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66FF"/>
    <a:srgbClr val="94CCDC"/>
    <a:srgbClr val="789440"/>
    <a:srgbClr val="333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1" autoAdjust="0"/>
    <p:restoredTop sz="84706" autoAdjust="0"/>
  </p:normalViewPr>
  <p:slideViewPr>
    <p:cSldViewPr>
      <p:cViewPr>
        <p:scale>
          <a:sx n="66" d="100"/>
          <a:sy n="66" d="100"/>
        </p:scale>
        <p:origin x="2212" y="804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A2015-3986-40B3-81F0-E4EC3C5377BE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D079-6615-4622-BD9D-2FF61C613A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7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4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5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9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8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9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8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7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7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5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4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8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8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57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9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2FE00-7964-41AF-BF32-EB2B379C2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15FA0F-6292-46E3-B013-74DAAC8C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9830B-16FF-444B-9CBC-BE824A7D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6F0F16-8196-4498-9647-FC946B07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FE687E-3407-42BF-8B5F-E99968DE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8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83D39-D26D-4687-AFD2-635DA9FF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D4DF3F-BBA9-441E-BE70-CFE15AE76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245A0-5D28-4A5C-9AEE-880C87B0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ACE21-CF37-46AC-91E4-E6717680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97730E-FB8B-4050-84C9-25806D98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2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977C3F-B6FB-411E-865D-C38E3BCF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D72F00-E8B4-48E6-8638-27EECC339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671CDF-4281-408A-8EAE-C5B3CDD8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72DEE-4D97-4B7F-B09D-3FE22232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8FC31E-DEC6-4FE3-9AA0-7D24C300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2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25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1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14AEB-5648-4591-9A01-22626C84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30E7F9-6CA4-42F2-BBCA-735AB1AC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1837B0-22CB-49FF-BA83-047DEB70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145B0E-F494-42B2-92DE-D7B82B69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9DC7A-C856-4A10-A8E5-D6F55971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155F3-6C40-4BCE-BB2F-DF5F182E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EACB1-F0E7-4D3C-927C-81533AF35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E64DD-B239-4A42-BDFD-2CF114FA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F30377-45A2-434C-8696-2AF3D808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244CE5-3EBD-4584-B0C7-E636CD25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5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9D882-4D9F-4C86-9C8D-14FF0619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EB6A5E-3667-4CC1-AE5C-62545CF65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6298CF-D3ED-41BD-9646-49CCA7788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21C724-6743-49B8-9573-0B9535DC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E1387E-CEE9-4D9C-864F-35FF5A41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7B9FDC-5CD4-44EF-A7AD-493D2117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81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C9D458-101C-46A6-A0EF-DDAA0977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DF4AF5-9E01-43EE-939D-74B51E8F9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9E5E8E-7728-4E09-ABC6-DEFFEA39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931C54-9D13-4E13-B86A-83F29A547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B76486-2C91-4F23-98AE-36B410F75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1CA01E-953C-484D-8DF0-5EFCFCE9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9DB18-8823-45ED-A956-46A14AD9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82B678-22EA-4610-B6DB-7CB2DD26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D6137-315E-4076-975B-E1815D08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51E56F-F552-4A57-A49A-0FF4001C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4D8F02-883A-4252-9A08-0090DC1D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EAA29-A7EA-4495-A19D-8B6AD9EF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92D3FF-7C5E-4482-BFFA-D6108C25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AF92D6-BD20-41A5-BDB4-8D3D2712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CE6CE8-8715-4A66-BF81-842D8490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7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90451-4C73-4D3C-A590-3006098F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02AE20-B42B-4CC0-98F1-CB6506A7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FB5BAC-B878-45CF-9223-702C532E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8FA7A-3872-484A-BFB8-BDE4055A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5F214A-5F43-4FB5-BEC1-BB16F4FB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5CBB4-7CB0-4BAD-9465-9CE8121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3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8DDA6-E95F-4914-ABE8-FBBB8D32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1D88E8-7848-4B74-8A11-34FECFAD8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39D853-622D-4F57-9810-F4BA54C3B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4BEC-F48D-43F8-ACA1-2CC2F98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4823E1-DE60-4E71-8493-29A29096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CFF312-4D14-4FB8-AE61-DBF87E9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64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rgbClr val="BDD0E6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4BB6E2-EEE8-456F-80B3-71CEFDCC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46274B-2803-4AF9-A8FE-193CB2C0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D0AC-53C2-4CD0-82FB-AEDE54B7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351F7-C493-49B7-B704-FE24B52DA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6FB97-B022-47A8-87FF-A4CB86076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12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qihan@ruc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4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7.emf"/><Relationship Id="rId10" Type="http://schemas.openxmlformats.org/officeDocument/2006/relationships/image" Target="../media/image14.emf"/><Relationship Id="rId4" Type="http://schemas.openxmlformats.org/officeDocument/2006/relationships/image" Target="../media/image4.pn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000179"/>
            <a:ext cx="7673340" cy="1764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675"/>
              </a:lnSpc>
              <a:spcBef>
                <a:spcPts val="105"/>
              </a:spcBef>
            </a:pPr>
            <a:r>
              <a:rPr lang="en-US" sz="3200" b="1" spc="10" dirty="0">
                <a:latin typeface="Arial"/>
                <a:cs typeface="Arial"/>
              </a:rPr>
              <a:t>Denoising-Oriented Deep Hierarchical Reinforcement Learning For</a:t>
            </a:r>
            <a:br>
              <a:rPr lang="en-US" sz="3200" b="1" spc="10" dirty="0">
                <a:latin typeface="Arial"/>
                <a:cs typeface="Arial"/>
              </a:rPr>
            </a:br>
            <a:r>
              <a:rPr lang="en-US" sz="3200" b="1" spc="10" dirty="0">
                <a:latin typeface="Arial"/>
                <a:cs typeface="Arial"/>
              </a:rPr>
              <a:t>Next-basket Recommendation</a:t>
            </a:r>
            <a:endParaRPr lang="en-US" sz="3200" b="1" spc="1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170" y="3265577"/>
            <a:ext cx="8305800" cy="113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20" dirty="0" err="1">
                <a:latin typeface="Arial"/>
                <a:cs typeface="Arial"/>
              </a:rPr>
              <a:t>Qihan</a:t>
            </a:r>
            <a:r>
              <a:rPr lang="en-US" b="1" spc="-20" dirty="0">
                <a:latin typeface="Arial"/>
                <a:cs typeface="Arial"/>
              </a:rPr>
              <a:t> Du, Li Yu*, </a:t>
            </a:r>
            <a:r>
              <a:rPr lang="en-US" b="1" spc="-20" dirty="0" err="1">
                <a:latin typeface="Arial"/>
                <a:cs typeface="Arial"/>
              </a:rPr>
              <a:t>Huiyuan</a:t>
            </a:r>
            <a:r>
              <a:rPr lang="en-US" b="1" spc="-20" dirty="0">
                <a:latin typeface="Arial"/>
                <a:cs typeface="Arial"/>
              </a:rPr>
              <a:t> Li, </a:t>
            </a:r>
            <a:r>
              <a:rPr lang="en-US" b="1" spc="-20" dirty="0" err="1">
                <a:latin typeface="Arial"/>
                <a:cs typeface="Arial"/>
              </a:rPr>
              <a:t>Youfang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20" dirty="0" err="1">
                <a:latin typeface="Arial"/>
                <a:cs typeface="Arial"/>
              </a:rPr>
              <a:t>Leng</a:t>
            </a:r>
            <a:r>
              <a:rPr lang="en-US" b="1" spc="-20" dirty="0">
                <a:latin typeface="Arial"/>
                <a:cs typeface="Arial"/>
              </a:rPr>
              <a:t> and </a:t>
            </a:r>
            <a:r>
              <a:rPr lang="en-US" b="1" spc="-20" dirty="0" err="1">
                <a:latin typeface="Arial"/>
                <a:cs typeface="Arial"/>
              </a:rPr>
              <a:t>Ningrui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20" dirty="0" err="1">
                <a:latin typeface="Arial"/>
                <a:cs typeface="Arial"/>
              </a:rPr>
              <a:t>Ou</a:t>
            </a:r>
            <a:endParaRPr lang="en-US" b="1" spc="-20" dirty="0">
              <a:latin typeface="Arial"/>
              <a:cs typeface="Arial"/>
            </a:endParaRPr>
          </a:p>
          <a:p>
            <a:pPr marL="12065" marR="5080" algn="ctr">
              <a:lnSpc>
                <a:spcPct val="134500"/>
              </a:lnSpc>
              <a:spcBef>
                <a:spcPts val="695"/>
              </a:spcBef>
            </a:pPr>
            <a:r>
              <a:rPr lang="en-US" sz="1400" b="1" spc="-20" dirty="0">
                <a:latin typeface="Arial"/>
                <a:cs typeface="Arial"/>
              </a:rPr>
              <a:t>Renmin University of China, School of Information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Arial"/>
              <a:cs typeface="Arial"/>
            </a:endParaRPr>
          </a:p>
          <a:p>
            <a:pPr marL="52705" algn="ctr">
              <a:lnSpc>
                <a:spcPct val="100000"/>
              </a:lnSpc>
            </a:pPr>
            <a:r>
              <a:rPr lang="en-US" sz="1400" spc="5" dirty="0"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duqihan</a:t>
            </a:r>
            <a:r>
              <a:rPr sz="1400" spc="5" dirty="0"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@ruc.edu.cn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B43F22-0230-4F93-AE27-77D205532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50"/>
            <a:ext cx="1429185" cy="9880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4CB5ED-3AAA-46C8-8264-C4FBA9173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" y="-14878"/>
            <a:ext cx="1079802" cy="1132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8874879" cy="3966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Low-level Agent (Intra-basket context modeling for item-level denoising).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it means that the basket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{</m:t>
                    </m:r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m:rPr>
                        <m:lit/>
                      </m:rP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contains noise, the low-level agent is required to decide which items are noise and mask them.</a:t>
                </a:r>
                <a:endParaRPr lang="en-US" altLang="zh-CN" sz="1600" dirty="0">
                  <a:solidFill>
                    <a:srgbClr val="3333B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Low-level State encoder. Get the state vector from </a:t>
                </a:r>
                <a:r>
                  <a:rPr lang="en-US" altLang="zh-CN" sz="1600" u="sng" dirty="0"/>
                  <a:t>the intra-basket context </a:t>
                </a:r>
                <a:r>
                  <a:rPr lang="en-US" altLang="zh-CN" sz="1600" dirty="0"/>
                  <a:t>and </a:t>
                </a:r>
                <a:r>
                  <a:rPr lang="en-US" altLang="zh-CN" sz="1600" u="sng" dirty="0"/>
                  <a:t>the target item</a:t>
                </a:r>
                <a:r>
                  <a:rPr lang="en-US" altLang="zh-CN" sz="16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𝐺𝑅𝑈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b="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𝑠𝑡𝑎𝑡𝑒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𝑒𝑛𝑐𝑜𝑑𝑒𝑟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 dirty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Low-level Actor.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Decide whether to mask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as noise.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 means yes,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otherwise.</a:t>
                </a: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𝐴𝑐𝑡𝑜𝑟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Low-level Critic. Estimate the expected return of the state-action pair.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p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𝑛𝑒𝑢𝑟𝑎𝑙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𝑛𝑒𝑡𝑤𝑜𝑟𝑘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>
                  <a:solidFill>
                    <a:srgbClr val="3333B1"/>
                  </a:solidFill>
                </a:endParaRP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8874879" cy="3966983"/>
              </a:xfrm>
              <a:prstGeom prst="rect">
                <a:avLst/>
              </a:prstGeom>
              <a:blipFill>
                <a:blip r:embed="rId5"/>
                <a:stretch>
                  <a:fillRect l="-343" r="-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HRL4Ba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224A86B-C06A-42C7-A5FE-7C0453E4EA21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08A58C4-0BE7-4E7A-8A72-998E344C5DE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7" name="object 5">
                <a:extLst>
                  <a:ext uri="{FF2B5EF4-FFF2-40B4-BE49-F238E27FC236}">
                    <a16:creationId xmlns:a16="http://schemas.microsoft.com/office/drawing/2014/main" id="{09866637-0553-4316-BC71-0E91B11E84D8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6" name="object 6">
                  <a:extLst>
                    <a:ext uri="{FF2B5EF4-FFF2-40B4-BE49-F238E27FC236}">
                      <a16:creationId xmlns:a16="http://schemas.microsoft.com/office/drawing/2014/main" id="{8C156296-1662-4225-8015-CE42D188BF9E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7">
                  <a:extLst>
                    <a:ext uri="{FF2B5EF4-FFF2-40B4-BE49-F238E27FC236}">
                      <a16:creationId xmlns:a16="http://schemas.microsoft.com/office/drawing/2014/main" id="{5F07133D-2756-4107-8C07-4C4D7CEE741D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E10086E1-079D-431C-8A10-D4124EAA005A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5D6C807-DF23-4D50-A84A-D709C555B0B5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EA7A104-7086-4982-976B-9F873E7F7FAD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A37268C6-7001-427C-AEAA-0339B31A58B3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22E75073-ECFB-4540-9361-57E4F3556BDF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BBC40BE-7DDD-404A-86C8-04FE16FEA034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756D169-653B-4658-89BE-B3A1B085BD43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9/14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3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8952852" cy="406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Environment (Recommender).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Recommender.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Recalls top-</a:t>
                </a:r>
                <a:r>
                  <a:rPr lang="en-US" altLang="zh-CN" sz="16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≫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items </a:t>
                </a:r>
                <a:r>
                  <a:rPr lang="en-US" altLang="zh-CN" sz="1600" dirty="0"/>
                  <a:t>with highest score as the candidates, and pick up one by one as the target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𝑠𝑐𝑜𝑟𝑒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means the user’s current preference extracted by an attentive aggregator.</a:t>
                </a: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𝑎𝑡𝑡𝑒𝑛𝑡𝑖𝑜𝑛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h𝑖𝑠𝑡𝑜𝑟𝑖𝑐𝑎𝑙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𝑏𝑎𝑠𝑘𝑒𝑡𝑠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Reward function.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positive increment utility on the recommended probability of the target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before and after denoising.</a:t>
                </a:r>
                <a:endParaRPr lang="en-US" altLang="zh-CN" sz="1600" i="1" dirty="0"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𝑎𝑓𝑡𝑒𝑟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𝑏𝑒𝑓𝑜𝑟𝑒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acc>
                            <m:accPr>
                              <m:chr m:val="̃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8952852" cy="4062907"/>
              </a:xfrm>
              <a:prstGeom prst="rect">
                <a:avLst/>
              </a:prstGeom>
              <a:blipFill>
                <a:blip r:embed="rId5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HRL4Ba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6E28D87-6314-4E07-9721-88FA65948B53}"/>
              </a:ext>
            </a:extLst>
          </p:cNvPr>
          <p:cNvGrpSpPr/>
          <p:nvPr/>
        </p:nvGrpSpPr>
        <p:grpSpPr>
          <a:xfrm>
            <a:off x="0" y="4750424"/>
            <a:ext cx="9212083" cy="439258"/>
            <a:chOff x="0" y="4750424"/>
            <a:chExt cx="9212083" cy="43925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289D7B5-7CB2-4B2B-B51D-3217159ECF94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5" name="object 5">
                <a:extLst>
                  <a:ext uri="{FF2B5EF4-FFF2-40B4-BE49-F238E27FC236}">
                    <a16:creationId xmlns:a16="http://schemas.microsoft.com/office/drawing/2014/main" id="{72B83DCB-0592-4A18-9F76-5CB874E17970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2" name="object 6">
                  <a:extLst>
                    <a:ext uri="{FF2B5EF4-FFF2-40B4-BE49-F238E27FC236}">
                      <a16:creationId xmlns:a16="http://schemas.microsoft.com/office/drawing/2014/main" id="{636C4DB6-5398-4586-9614-80DD89655C5D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7">
                  <a:extLst>
                    <a:ext uri="{FF2B5EF4-FFF2-40B4-BE49-F238E27FC236}">
                      <a16:creationId xmlns:a16="http://schemas.microsoft.com/office/drawing/2014/main" id="{FAAD1431-A56C-4A76-87ED-F3061931AF02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8">
                  <a:extLst>
                    <a:ext uri="{FF2B5EF4-FFF2-40B4-BE49-F238E27FC236}">
                      <a16:creationId xmlns:a16="http://schemas.microsoft.com/office/drawing/2014/main" id="{0A12D401-DFA9-4A35-B603-51B69744C76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1B1047B-A79F-4AC0-A96A-794DC07B9F85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C152A3A-E477-479C-A6F6-F7FD5424CF7B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6C7BCF9-05FF-4999-9FC8-54837804C62A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FFCA8AD9-42F3-4E39-8D73-53F44A50685E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2145EE6-6546-4AB9-B618-68B63A523F89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2FBAF17-FF09-43E2-B61C-927481A3E2C9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10/14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15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532768" y="5902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Experimental Results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220274" y="577183"/>
                <a:ext cx="6472633" cy="3464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Dataset. </a:t>
                </a:r>
                <a:r>
                  <a:rPr lang="en-US" altLang="zh-CN" sz="1600" dirty="0" err="1"/>
                  <a:t>Tafeng</a:t>
                </a:r>
                <a:r>
                  <a:rPr lang="en-US" altLang="zh-CN" sz="1600" dirty="0"/>
                  <a:t> and Instacart.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Evaluation Metrics. </a:t>
                </a:r>
                <a:r>
                  <a:rPr lang="en-US" altLang="zh-CN" sz="1600" dirty="0"/>
                  <a:t>F1@K , NDCG@K. 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Experimental Design.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Overall Comparison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RQ1: </a:t>
                </a:r>
                <a:r>
                  <a:rPr lang="en-US" altLang="zh-CN" sz="1600" dirty="0"/>
                  <a:t>Does the RL-based denoising module work ?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RQ2: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Does the hierarchical structure for denoising helpful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? 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RQ3: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What is the effect of the number of candidate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?</a:t>
                </a:r>
                <a:endParaRPr lang="en-US" altLang="zh-CN" sz="1600" dirty="0">
                  <a:solidFill>
                    <a:srgbClr val="3333B1"/>
                  </a:solidFill>
                </a:endParaRP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4" y="577183"/>
                <a:ext cx="6472633" cy="3464410"/>
              </a:xfrm>
              <a:prstGeom prst="rect">
                <a:avLst/>
              </a:prstGeom>
              <a:blipFill>
                <a:blip r:embed="rId5"/>
                <a:stretch>
                  <a:fillRect l="-377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D6E0E30-94FC-4F69-A004-8AA00D997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745" y="980019"/>
            <a:ext cx="3729006" cy="1814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269DA36-FEB7-46FA-9909-EE513B77E8AA}"/>
              </a:ext>
            </a:extLst>
          </p:cNvPr>
          <p:cNvGrpSpPr/>
          <p:nvPr/>
        </p:nvGrpSpPr>
        <p:grpSpPr>
          <a:xfrm>
            <a:off x="0" y="4750424"/>
            <a:ext cx="9206376" cy="439258"/>
            <a:chOff x="0" y="4750424"/>
            <a:chExt cx="9206376" cy="43925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A4403B-D299-427C-AE7D-3262F7808593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6" name="object 5">
                <a:extLst>
                  <a:ext uri="{FF2B5EF4-FFF2-40B4-BE49-F238E27FC236}">
                    <a16:creationId xmlns:a16="http://schemas.microsoft.com/office/drawing/2014/main" id="{4DECC891-A4E3-4DB8-8E0A-256041BD208A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6" name="object 6">
                  <a:extLst>
                    <a:ext uri="{FF2B5EF4-FFF2-40B4-BE49-F238E27FC236}">
                      <a16:creationId xmlns:a16="http://schemas.microsoft.com/office/drawing/2014/main" id="{E4C26132-C82D-4155-8C6B-57AFC6F26CBD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7">
                  <a:extLst>
                    <a:ext uri="{FF2B5EF4-FFF2-40B4-BE49-F238E27FC236}">
                      <a16:creationId xmlns:a16="http://schemas.microsoft.com/office/drawing/2014/main" id="{F264E51A-2724-4D43-894E-58CBD6A0C675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1CA90D1A-6A56-4D76-A193-AD6F04C4C50E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EB554A2-304A-429A-A8B1-7DAE127CB6DA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D177807-92C5-42EA-ACCD-0898A618B308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3A5A47F-C744-40C7-8E2E-F0DE6E49BA84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D53DEFA8-F90A-4DA5-9E97-09D41AE47DB8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2E900F4-B24E-46A7-B95F-F722D0E51980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9EC72F8-6A58-448E-B051-5792FBCF84C0}"/>
                </a:ext>
              </a:extLst>
            </p:cNvPr>
            <p:cNvSpPr/>
            <p:nvPr/>
          </p:nvSpPr>
          <p:spPr>
            <a:xfrm>
              <a:off x="8676359" y="4753613"/>
              <a:ext cx="5300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11/14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57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532768" y="5902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Experimental Results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1944997-180F-42EF-AF04-27E10CF20030}"/>
              </a:ext>
            </a:extLst>
          </p:cNvPr>
          <p:cNvSpPr/>
          <p:nvPr/>
        </p:nvSpPr>
        <p:spPr>
          <a:xfrm>
            <a:off x="190013" y="559979"/>
            <a:ext cx="6057253" cy="451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Overall Comparison.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Baselines: traditional methods (POP, FPMC, DREAM) &amp; attention methods (ANAM, </a:t>
            </a:r>
            <a:r>
              <a:rPr lang="en-US" altLang="zh-CN" sz="1400" dirty="0" err="1"/>
              <a:t>IntNet</a:t>
            </a:r>
            <a:r>
              <a:rPr lang="en-US" altLang="zh-CN" sz="1400" dirty="0"/>
              <a:t>) &amp; denoising methods (Beacon, CLEA).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From Table 2, we find that HRL4Ba outperforms the baselines on all datasets and metrics.</a:t>
            </a:r>
            <a:endParaRPr lang="en-US" altLang="zh-CN" sz="1600" dirty="0">
              <a:solidFill>
                <a:srgbClr val="3333B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RQ1: Does the RL-based denoising module work ?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A variant without basket denoising module: R4Ba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From Table 2, we find the performance of R4Ba decreases awfully, i.e., the SOTA performance mainly benefited from the denoising module.</a:t>
            </a:r>
            <a:endParaRPr lang="en-US" altLang="zh-CN" sz="1600" dirty="0">
              <a:solidFill>
                <a:srgbClr val="3333B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rgbClr val="3333B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39D480-EA06-48BE-BB69-2518FC0ACF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5" r="2725"/>
          <a:stretch/>
        </p:blipFill>
        <p:spPr>
          <a:xfrm>
            <a:off x="6235895" y="1110385"/>
            <a:ext cx="2818762" cy="322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3D14BD5-C762-4046-93CD-F69818AD0505}"/>
              </a:ext>
            </a:extLst>
          </p:cNvPr>
          <p:cNvCxnSpPr>
            <a:cxnSpLocks/>
          </p:cNvCxnSpPr>
          <p:nvPr/>
        </p:nvCxnSpPr>
        <p:spPr>
          <a:xfrm flipV="1">
            <a:off x="4724400" y="2571750"/>
            <a:ext cx="2362200" cy="990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71A02A7-E603-45D2-9C5B-C9EA759E895C}"/>
              </a:ext>
            </a:extLst>
          </p:cNvPr>
          <p:cNvCxnSpPr>
            <a:cxnSpLocks/>
          </p:cNvCxnSpPr>
          <p:nvPr/>
        </p:nvCxnSpPr>
        <p:spPr>
          <a:xfrm>
            <a:off x="4724400" y="3562350"/>
            <a:ext cx="2362200" cy="228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AD09FD4-7359-4472-A1FA-CF11F1A68D4F}"/>
              </a:ext>
            </a:extLst>
          </p:cNvPr>
          <p:cNvGrpSpPr/>
          <p:nvPr/>
        </p:nvGrpSpPr>
        <p:grpSpPr>
          <a:xfrm>
            <a:off x="0" y="4750424"/>
            <a:ext cx="9212083" cy="439258"/>
            <a:chOff x="0" y="4750424"/>
            <a:chExt cx="9212083" cy="43925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A091ADF-98DA-4FF5-9F12-97748B9BAD6E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45" name="object 5">
                <a:extLst>
                  <a:ext uri="{FF2B5EF4-FFF2-40B4-BE49-F238E27FC236}">
                    <a16:creationId xmlns:a16="http://schemas.microsoft.com/office/drawing/2014/main" id="{9D7EE660-3F26-4B1E-82C8-EF319E7A129F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50" name="object 6">
                  <a:extLst>
                    <a:ext uri="{FF2B5EF4-FFF2-40B4-BE49-F238E27FC236}">
                      <a16:creationId xmlns:a16="http://schemas.microsoft.com/office/drawing/2014/main" id="{CA0DD690-0E5E-4452-BEA1-806A503F922A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7">
                  <a:extLst>
                    <a:ext uri="{FF2B5EF4-FFF2-40B4-BE49-F238E27FC236}">
                      <a16:creationId xmlns:a16="http://schemas.microsoft.com/office/drawing/2014/main" id="{0B4158CF-B812-4DE6-9906-06C0993D792D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8">
                  <a:extLst>
                    <a:ext uri="{FF2B5EF4-FFF2-40B4-BE49-F238E27FC236}">
                      <a16:creationId xmlns:a16="http://schemas.microsoft.com/office/drawing/2014/main" id="{DEDF374C-81DA-4C46-AB01-19142246477A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0BE35E6-7355-40E2-87C6-7AB44AA81C4E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F6FD70F-8B48-4805-B547-ACD0D90180B2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A65F461C-4A90-4FC7-BFBF-BF7351DBF159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42" name="object 15">
              <a:extLst>
                <a:ext uri="{FF2B5EF4-FFF2-40B4-BE49-F238E27FC236}">
                  <a16:creationId xmlns:a16="http://schemas.microsoft.com/office/drawing/2014/main" id="{231A3403-AED6-401E-823F-272A8D9D2473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97DEF97-4D45-4112-B7A4-5EE4D9068E9C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0A5EBC6-FA09-4964-A20C-2C7E4AC25E4A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12/14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45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532768" y="5902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Experimental Results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7" y="803169"/>
                <a:ext cx="5722401" cy="445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RQ2: Does the hierarchical structure for denoising helpful ? </a:t>
                </a:r>
                <a:endParaRPr lang="en-US" altLang="zh-CN" sz="1400" dirty="0"/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Two variant 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H4Ba</a:t>
                </a:r>
                <a:r>
                  <a:rPr lang="en-US" altLang="zh-CN" sz="1400" dirty="0"/>
                  <a:t>/</a:t>
                </a:r>
                <a:r>
                  <a:rPr lang="en-US" altLang="zh-CN" sz="1400" b="1" dirty="0">
                    <a:solidFill>
                      <a:srgbClr val="00B050"/>
                    </a:solidFill>
                  </a:rPr>
                  <a:t>L4Ba</a:t>
                </a:r>
                <a:r>
                  <a:rPr lang="en-US" altLang="zh-CN" sz="1400" dirty="0"/>
                  <a:t> with only high/low-level agent. They are mutually restricted to incomplete contexts without hierarchy and thus cannot achieve the SOTA performance.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RQ3: What is the effect of the number of candidate </a:t>
                </a:r>
                <a:r>
                  <a:rPr lang="zh-CN" altLang="en-US" sz="1600" dirty="0">
                    <a:solidFill>
                      <a:srgbClr val="3333B1"/>
                    </a:solidFill>
                  </a:rPr>
                  <a:t>𝑀 </a:t>
                </a:r>
                <a:r>
                  <a:rPr lang="en-US" altLang="zh-CN" sz="1600" dirty="0">
                    <a:solidFill>
                      <a:srgbClr val="3333B1"/>
                    </a:solidFill>
                  </a:rPr>
                  <a:t>?</a:t>
                </a: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We set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=[10,50,100,500,1000]</m:t>
                    </m:r>
                  </m:oMath>
                </a14:m>
                <a:r>
                  <a:rPr lang="en-US" altLang="zh-CN" sz="1400" dirty="0"/>
                  <a:t>.</a:t>
                </a: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 Figure 2, the perceptual field of HRL4Ba increases with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and the performance improves. However, an oversized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will harm the performance. The general paradigm is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US" altLang="zh-CN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1400" dirty="0"/>
                </a:br>
                <a:endParaRPr lang="en-US" altLang="zh-CN" sz="1400" dirty="0"/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7" y="803169"/>
                <a:ext cx="5722401" cy="4458721"/>
              </a:xfrm>
              <a:prstGeom prst="rect">
                <a:avLst/>
              </a:prstGeom>
              <a:blipFill>
                <a:blip r:embed="rId5"/>
                <a:stretch>
                  <a:fillRect l="-426" r="-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F4596DC-29B2-4D18-8812-4BD0FF367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621" y="3356397"/>
            <a:ext cx="2895600" cy="12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194DE6-BBBF-4A67-BE19-77C5CE11C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977" y="1144470"/>
            <a:ext cx="2688118" cy="173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37FBF4-6895-4F31-86F6-0D42AA428969}"/>
              </a:ext>
            </a:extLst>
          </p:cNvPr>
          <p:cNvSpPr/>
          <p:nvPr/>
        </p:nvSpPr>
        <p:spPr>
          <a:xfrm>
            <a:off x="6629400" y="2469968"/>
            <a:ext cx="2133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1287C4-3A0A-4633-8A72-3B9B04B7A56C}"/>
              </a:ext>
            </a:extLst>
          </p:cNvPr>
          <p:cNvSpPr/>
          <p:nvPr/>
        </p:nvSpPr>
        <p:spPr>
          <a:xfrm>
            <a:off x="6629400" y="2642186"/>
            <a:ext cx="21336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46461CC-404A-4E90-A953-9B1A6F7AECD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86000" y="1581150"/>
            <a:ext cx="4343400" cy="9650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93D213E-83A6-4302-A6B7-C128BE2D947C}"/>
              </a:ext>
            </a:extLst>
          </p:cNvPr>
          <p:cNvCxnSpPr>
            <a:endCxn id="24" idx="1"/>
          </p:cNvCxnSpPr>
          <p:nvPr/>
        </p:nvCxnSpPr>
        <p:spPr>
          <a:xfrm>
            <a:off x="2438400" y="1657350"/>
            <a:ext cx="4191000" cy="106103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22B9276-6DF4-49C9-8388-2EB026336F2E}"/>
              </a:ext>
            </a:extLst>
          </p:cNvPr>
          <p:cNvGrpSpPr/>
          <p:nvPr/>
        </p:nvGrpSpPr>
        <p:grpSpPr>
          <a:xfrm>
            <a:off x="0" y="4750424"/>
            <a:ext cx="9212083" cy="439258"/>
            <a:chOff x="0" y="4750424"/>
            <a:chExt cx="9212083" cy="439258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01735A3C-55A0-4CF1-96AF-645B815952D2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57" name="object 5">
                <a:extLst>
                  <a:ext uri="{FF2B5EF4-FFF2-40B4-BE49-F238E27FC236}">
                    <a16:creationId xmlns:a16="http://schemas.microsoft.com/office/drawing/2014/main" id="{85568A73-EB6D-4921-8030-BA0F5EA6ED73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64" name="object 6">
                  <a:extLst>
                    <a:ext uri="{FF2B5EF4-FFF2-40B4-BE49-F238E27FC236}">
                      <a16:creationId xmlns:a16="http://schemas.microsoft.com/office/drawing/2014/main" id="{5C791A1F-433B-4637-99AB-E09A1F959902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5" name="object 7">
                  <a:extLst>
                    <a:ext uri="{FF2B5EF4-FFF2-40B4-BE49-F238E27FC236}">
                      <a16:creationId xmlns:a16="http://schemas.microsoft.com/office/drawing/2014/main" id="{4164B977-B444-49AD-A1D4-1706BFC45B87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6" name="object 8">
                  <a:extLst>
                    <a:ext uri="{FF2B5EF4-FFF2-40B4-BE49-F238E27FC236}">
                      <a16:creationId xmlns:a16="http://schemas.microsoft.com/office/drawing/2014/main" id="{E33B853B-2E29-47D6-BD12-C0F67A8E530A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E255D0D7-2265-43BA-93C5-B0B5FFA66C76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4D90912-E3AD-4F16-82B4-8E6E45D4C62E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46AC5837-D330-4780-A84E-92F513C89B33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9E38F7A5-A7DB-47B5-B0A1-32CD4E26F4C3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BF84B52-678F-4139-91CA-C79728DAEFD5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036C7A3-A387-4329-862B-35BB59B45323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13/14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70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661522" y="51609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D791D1E-E60A-4EBD-BC1A-7979D288489D}"/>
              </a:ext>
            </a:extLst>
          </p:cNvPr>
          <p:cNvSpPr/>
          <p:nvPr/>
        </p:nvSpPr>
        <p:spPr>
          <a:xfrm>
            <a:off x="191147" y="803169"/>
            <a:ext cx="8724253" cy="346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A Challenge: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 challenge about user’s dynamic hierarchical context modeling for basket denoising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An Object: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Maximize the incremental recommendation probability before and after basket denoising.</a:t>
            </a:r>
            <a:endParaRPr lang="en-US" altLang="zh-CN" sz="1600" dirty="0">
              <a:solidFill>
                <a:srgbClr val="3333B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A Framework: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 hierarchical reinforcement learning-based basket denoising framework for better next-basket recommendation.</a:t>
            </a:r>
            <a:endParaRPr lang="en-US" altLang="zh-CN" sz="14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833B7D5-D427-43D9-BAB2-2B1E681A8377}"/>
              </a:ext>
            </a:extLst>
          </p:cNvPr>
          <p:cNvGrpSpPr/>
          <p:nvPr/>
        </p:nvGrpSpPr>
        <p:grpSpPr>
          <a:xfrm>
            <a:off x="0" y="4750424"/>
            <a:ext cx="9212083" cy="439258"/>
            <a:chOff x="0" y="4750424"/>
            <a:chExt cx="9212083" cy="43925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3EB2E5A-577A-401B-9D67-9A00653DB3EE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5" name="object 5">
                <a:extLst>
                  <a:ext uri="{FF2B5EF4-FFF2-40B4-BE49-F238E27FC236}">
                    <a16:creationId xmlns:a16="http://schemas.microsoft.com/office/drawing/2014/main" id="{D2BB8935-4E1C-4425-B7B6-F9377241A482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5" name="object 6">
                  <a:extLst>
                    <a:ext uri="{FF2B5EF4-FFF2-40B4-BE49-F238E27FC236}">
                      <a16:creationId xmlns:a16="http://schemas.microsoft.com/office/drawing/2014/main" id="{A7DB181A-701C-454D-9C13-0332FB0EBAE1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7">
                  <a:extLst>
                    <a:ext uri="{FF2B5EF4-FFF2-40B4-BE49-F238E27FC236}">
                      <a16:creationId xmlns:a16="http://schemas.microsoft.com/office/drawing/2014/main" id="{5D7CBA0B-A2AD-4A4D-9341-C30EB71753A3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8">
                  <a:extLst>
                    <a:ext uri="{FF2B5EF4-FFF2-40B4-BE49-F238E27FC236}">
                      <a16:creationId xmlns:a16="http://schemas.microsoft.com/office/drawing/2014/main" id="{63646120-7E72-4AC3-AC9C-FE242AEC497B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B21990D-CBEE-43CE-B23A-38DB42229DE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E651597-F365-4069-A21E-56BE6BDDC669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E77B6E2-D598-451B-A3DA-2A8686F8B12B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0DE1D766-5840-4405-9AB4-AAF518F70A71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057E780-B4AC-41FB-BCDD-D84F85CEE4AB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A9E71E7-303F-44DC-95E8-B3AAEDD91F57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14/14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49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1809750"/>
            <a:ext cx="7886700" cy="1946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</a:t>
            </a:r>
            <a:r>
              <a:rPr spc="640" dirty="0"/>
              <a:t>H</a:t>
            </a:r>
            <a:r>
              <a:rPr spc="550" dirty="0"/>
              <a:t>A</a:t>
            </a:r>
            <a:r>
              <a:rPr spc="795" dirty="0"/>
              <a:t>N</a:t>
            </a:r>
            <a:r>
              <a:rPr spc="875" dirty="0"/>
              <a:t>K</a:t>
            </a:r>
            <a:r>
              <a:rPr spc="1600" dirty="0"/>
              <a:t>S</a:t>
            </a: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lang="en-US" altLang="zh-CN" sz="1800" dirty="0"/>
              <a:t>2022.05.11</a:t>
            </a:r>
            <a:endParaRPr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6471205-687A-42D0-9A88-7BFF59DE3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9550"/>
            <a:ext cx="1981200" cy="1369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847247" y="59024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291E0FE7-C8D7-4437-A028-E08DDD18D67B}"/>
              </a:ext>
            </a:extLst>
          </p:cNvPr>
          <p:cNvSpPr/>
          <p:nvPr/>
        </p:nvSpPr>
        <p:spPr>
          <a:xfrm>
            <a:off x="1583062" y="1185533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Introduction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2E9FAF3-4F16-4AD8-9BBD-A78AB75ABD30}"/>
              </a:ext>
            </a:extLst>
          </p:cNvPr>
          <p:cNvSpPr/>
          <p:nvPr/>
        </p:nvSpPr>
        <p:spPr>
          <a:xfrm>
            <a:off x="1588142" y="1845096"/>
            <a:ext cx="2044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Method: HRL4Ba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148E6B4-9364-4128-A7F6-2C56FAEA411E}"/>
              </a:ext>
            </a:extLst>
          </p:cNvPr>
          <p:cNvSpPr/>
          <p:nvPr/>
        </p:nvSpPr>
        <p:spPr>
          <a:xfrm>
            <a:off x="1594344" y="2494835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Experimental Results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2221A9D-7E60-4C0B-B91A-8D4314DBF574}"/>
              </a:ext>
            </a:extLst>
          </p:cNvPr>
          <p:cNvGrpSpPr/>
          <p:nvPr/>
        </p:nvGrpSpPr>
        <p:grpSpPr>
          <a:xfrm>
            <a:off x="1293628" y="3195548"/>
            <a:ext cx="274434" cy="307777"/>
            <a:chOff x="1263262" y="3595818"/>
            <a:chExt cx="274434" cy="307777"/>
          </a:xfrm>
        </p:grpSpPr>
        <p:sp>
          <p:nvSpPr>
            <p:cNvPr id="45" name="object 4">
              <a:extLst>
                <a:ext uri="{FF2B5EF4-FFF2-40B4-BE49-F238E27FC236}">
                  <a16:creationId xmlns:a16="http://schemas.microsoft.com/office/drawing/2014/main" id="{45BF9164-CD5E-468E-B35B-589644A54CDE}"/>
                </a:ext>
              </a:extLst>
            </p:cNvPr>
            <p:cNvSpPr/>
            <p:nvPr/>
          </p:nvSpPr>
          <p:spPr>
            <a:xfrm>
              <a:off x="1298143" y="36601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C92BA3D-EEEC-4159-9113-C73792DA5DB9}"/>
                </a:ext>
              </a:extLst>
            </p:cNvPr>
            <p:cNvSpPr/>
            <p:nvPr/>
          </p:nvSpPr>
          <p:spPr>
            <a:xfrm>
              <a:off x="1263262" y="35958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4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A162C0D-9720-4DD8-8807-EB1438F1899D}"/>
              </a:ext>
            </a:extLst>
          </p:cNvPr>
          <p:cNvGrpSpPr/>
          <p:nvPr/>
        </p:nvGrpSpPr>
        <p:grpSpPr>
          <a:xfrm>
            <a:off x="1293628" y="2528191"/>
            <a:ext cx="274434" cy="307777"/>
            <a:chOff x="1415662" y="3748218"/>
            <a:chExt cx="274434" cy="307777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E0553991-D7FB-480B-A4D5-1D9E710F776A}"/>
                </a:ext>
              </a:extLst>
            </p:cNvPr>
            <p:cNvSpPr/>
            <p:nvPr/>
          </p:nvSpPr>
          <p:spPr>
            <a:xfrm>
              <a:off x="1450543" y="38125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A6EF8A4-029B-4B69-A0C6-D70178F99301}"/>
                </a:ext>
              </a:extLst>
            </p:cNvPr>
            <p:cNvSpPr/>
            <p:nvPr/>
          </p:nvSpPr>
          <p:spPr>
            <a:xfrm>
              <a:off x="1415662" y="37482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3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34784FC-A865-4886-AB17-94224DBE6659}"/>
              </a:ext>
            </a:extLst>
          </p:cNvPr>
          <p:cNvGrpSpPr/>
          <p:nvPr/>
        </p:nvGrpSpPr>
        <p:grpSpPr>
          <a:xfrm>
            <a:off x="1296759" y="1891263"/>
            <a:ext cx="274434" cy="307777"/>
            <a:chOff x="1568062" y="3900618"/>
            <a:chExt cx="274434" cy="307777"/>
          </a:xfrm>
        </p:grpSpPr>
        <p:sp>
          <p:nvSpPr>
            <p:cNvPr id="49" name="object 4">
              <a:extLst>
                <a:ext uri="{FF2B5EF4-FFF2-40B4-BE49-F238E27FC236}">
                  <a16:creationId xmlns:a16="http://schemas.microsoft.com/office/drawing/2014/main" id="{1F677428-9A9A-4EC4-ABB3-5C6C2FAEE6A4}"/>
                </a:ext>
              </a:extLst>
            </p:cNvPr>
            <p:cNvSpPr/>
            <p:nvPr/>
          </p:nvSpPr>
          <p:spPr>
            <a:xfrm>
              <a:off x="1602943" y="39649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000C376-A261-4455-9E39-342CFF188CE1}"/>
                </a:ext>
              </a:extLst>
            </p:cNvPr>
            <p:cNvSpPr/>
            <p:nvPr/>
          </p:nvSpPr>
          <p:spPr>
            <a:xfrm>
              <a:off x="1568062" y="39006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2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BAB596E-6F77-4F8A-BB49-2069A6B54F60}"/>
              </a:ext>
            </a:extLst>
          </p:cNvPr>
          <p:cNvGrpSpPr/>
          <p:nvPr/>
        </p:nvGrpSpPr>
        <p:grpSpPr>
          <a:xfrm>
            <a:off x="1288548" y="1232785"/>
            <a:ext cx="274434" cy="307777"/>
            <a:chOff x="1720462" y="4053018"/>
            <a:chExt cx="274434" cy="307777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A73F7F2-8D7E-454C-90C9-9FE1EA737650}"/>
                </a:ext>
              </a:extLst>
            </p:cNvPr>
            <p:cNvSpPr/>
            <p:nvPr/>
          </p:nvSpPr>
          <p:spPr>
            <a:xfrm>
              <a:off x="1755343" y="41173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8EFD82D-CB35-4EEE-B4D7-16A039A3F3B3}"/>
                </a:ext>
              </a:extLst>
            </p:cNvPr>
            <p:cNvSpPr/>
            <p:nvPr/>
          </p:nvSpPr>
          <p:spPr>
            <a:xfrm>
              <a:off x="1720462" y="40530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1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78811FD9-298F-48D9-9D9D-CAEB1A86A96E}"/>
              </a:ext>
            </a:extLst>
          </p:cNvPr>
          <p:cNvSpPr/>
          <p:nvPr/>
        </p:nvSpPr>
        <p:spPr>
          <a:xfrm>
            <a:off x="1583062" y="3149381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Conclusion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7CBFCD1-3807-4F90-B978-DEE4ABC2D675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E1533FD-7B38-40BA-9711-1AE8F8E9B579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68" name="object 5">
                <a:extLst>
                  <a:ext uri="{FF2B5EF4-FFF2-40B4-BE49-F238E27FC236}">
                    <a16:creationId xmlns:a16="http://schemas.microsoft.com/office/drawing/2014/main" id="{423A8B6D-3AC5-42DC-9BF4-395C5F62D74D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72" name="object 6">
                  <a:extLst>
                    <a:ext uri="{FF2B5EF4-FFF2-40B4-BE49-F238E27FC236}">
                      <a16:creationId xmlns:a16="http://schemas.microsoft.com/office/drawing/2014/main" id="{3EA134C8-5A12-4976-AAA5-FDE78348D7F7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3" name="object 7">
                  <a:extLst>
                    <a:ext uri="{FF2B5EF4-FFF2-40B4-BE49-F238E27FC236}">
                      <a16:creationId xmlns:a16="http://schemas.microsoft.com/office/drawing/2014/main" id="{0E2755A4-14D1-4AF9-91A0-66459C52FDD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4" name="object 8">
                  <a:extLst>
                    <a:ext uri="{FF2B5EF4-FFF2-40B4-BE49-F238E27FC236}">
                      <a16:creationId xmlns:a16="http://schemas.microsoft.com/office/drawing/2014/main" id="{3759D162-9DBD-420A-B8D9-4BF36A221027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60A27A9D-F3D5-4134-856C-0928855D69AC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FA42BC5E-FF94-4C99-B5B9-0BF25536ABED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710A14D-0190-48FB-A7EB-9E5E97003180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5004898C-BC89-47DB-9CEE-753760A30C11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3C93252-5816-4D1B-807F-0D002207E3DE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39DA051E-33FC-49F1-8AF3-C396AD3CD79E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C3D4BF5E-E09A-45ED-8563-30E485ED142A}"/>
              </a:ext>
            </a:extLst>
          </p:cNvPr>
          <p:cNvSpPr/>
          <p:nvPr/>
        </p:nvSpPr>
        <p:spPr>
          <a:xfrm>
            <a:off x="191147" y="803169"/>
            <a:ext cx="8485211" cy="247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What is next-basket recommendation (NBR)?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NBR aims to </a:t>
            </a:r>
            <a:r>
              <a:rPr lang="en-US" altLang="zh-CN" sz="1600" dirty="0">
                <a:solidFill>
                  <a:srgbClr val="FF0000"/>
                </a:solidFill>
              </a:rPr>
              <a:t>recommend</a:t>
            </a:r>
            <a:r>
              <a:rPr lang="en-US" altLang="zh-CN" sz="1600" dirty="0"/>
              <a:t> users </a:t>
            </a:r>
            <a:r>
              <a:rPr lang="en-US" altLang="zh-CN" sz="1600" dirty="0">
                <a:solidFill>
                  <a:srgbClr val="FF0000"/>
                </a:solidFill>
              </a:rPr>
              <a:t>a basket of items </a:t>
            </a:r>
            <a:r>
              <a:rPr lang="en-US" altLang="zh-CN" sz="1600" dirty="0"/>
              <a:t>on the next visit by considering the sequence of their </a:t>
            </a:r>
            <a:r>
              <a:rPr lang="en-US" altLang="zh-CN" sz="1600" dirty="0">
                <a:solidFill>
                  <a:srgbClr val="FF66FF"/>
                </a:solidFill>
              </a:rPr>
              <a:t>historical baskets</a:t>
            </a:r>
            <a:r>
              <a:rPr lang="en-US" altLang="zh-CN" sz="1400" dirty="0"/>
              <a:t>.</a:t>
            </a:r>
            <a:br>
              <a:rPr lang="en-US" altLang="zh-CN" sz="1600" dirty="0"/>
            </a:br>
            <a:endParaRPr lang="en-US" altLang="zh-CN" sz="1600" dirty="0">
              <a:solidFill>
                <a:srgbClr val="3333B1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3333B1"/>
              </a:solidFill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D8C3E12-7E4C-4B30-BA0B-A6EB9025A02B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E879B17-C7DD-4693-AD7A-6E5B2C859102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50" name="object 5">
                <a:extLst>
                  <a:ext uri="{FF2B5EF4-FFF2-40B4-BE49-F238E27FC236}">
                    <a16:creationId xmlns:a16="http://schemas.microsoft.com/office/drawing/2014/main" id="{9E5DB571-5B17-4036-A695-89AE5256E7BA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54" name="object 6">
                  <a:extLst>
                    <a:ext uri="{FF2B5EF4-FFF2-40B4-BE49-F238E27FC236}">
                      <a16:creationId xmlns:a16="http://schemas.microsoft.com/office/drawing/2014/main" id="{3DEEC00C-A757-4A15-BD60-5F194AE62F75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7">
                  <a:extLst>
                    <a:ext uri="{FF2B5EF4-FFF2-40B4-BE49-F238E27FC236}">
                      <a16:creationId xmlns:a16="http://schemas.microsoft.com/office/drawing/2014/main" id="{4DE21A2F-EBFE-4F8F-BD99-D427A223D72F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6" name="object 8">
                  <a:extLst>
                    <a:ext uri="{FF2B5EF4-FFF2-40B4-BE49-F238E27FC236}">
                      <a16:creationId xmlns:a16="http://schemas.microsoft.com/office/drawing/2014/main" id="{4EF55B4C-CDA8-40CB-93B4-BCB8E26EF4B6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5ED61C2-AAD3-4AC3-B859-D25075A85568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27965EA-0BAC-4AEE-A3F9-3C99009FB2BA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CD34A7BB-F7B8-4421-9457-A39224452CB4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47" name="object 15">
              <a:extLst>
                <a:ext uri="{FF2B5EF4-FFF2-40B4-BE49-F238E27FC236}">
                  <a16:creationId xmlns:a16="http://schemas.microsoft.com/office/drawing/2014/main" id="{78A75CAF-1A1D-4AC4-9B10-B076D1A4669A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5E661C2-301E-4601-A7F0-5753F3BDD860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393F8E2-A852-4CFD-8AD2-3850222504F9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C5303DF-CEED-41CE-B2E7-F193352B3B3D}"/>
              </a:ext>
            </a:extLst>
          </p:cNvPr>
          <p:cNvSpPr/>
          <p:nvPr/>
        </p:nvSpPr>
        <p:spPr>
          <a:xfrm>
            <a:off x="27911" y="4535298"/>
            <a:ext cx="89483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[1] Y.Q. Qin, P.F. Wang, and C.L. Li, “The world is binary: Contrastive learning for denoising next basket recommendation,” SIGIR, 2021, pp. 859–868</a:t>
            </a:r>
            <a:endParaRPr lang="zh-CN" altLang="en-US" sz="11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A5B5BDA-AB95-4023-B1BE-BDC13E4C83D4}"/>
              </a:ext>
            </a:extLst>
          </p:cNvPr>
          <p:cNvGrpSpPr/>
          <p:nvPr/>
        </p:nvGrpSpPr>
        <p:grpSpPr>
          <a:xfrm>
            <a:off x="2209800" y="2429544"/>
            <a:ext cx="5295183" cy="2092566"/>
            <a:chOff x="2286000" y="2316122"/>
            <a:chExt cx="5295183" cy="209256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3322505-C859-4E97-8684-345B81C23F22}"/>
                </a:ext>
              </a:extLst>
            </p:cNvPr>
            <p:cNvGrpSpPr/>
            <p:nvPr/>
          </p:nvGrpSpPr>
          <p:grpSpPr>
            <a:xfrm>
              <a:off x="2286000" y="2316122"/>
              <a:ext cx="5295183" cy="2092566"/>
              <a:chOff x="4571965" y="1172217"/>
              <a:chExt cx="5295183" cy="2092566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A04E5303-1A67-4772-A1E0-05394AD14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1965" y="1464920"/>
                <a:ext cx="4492733" cy="1783171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8BF0DA6-91D5-415B-B9C2-D78B5AF0CA24}"/>
                  </a:ext>
                </a:extLst>
              </p:cNvPr>
              <p:cNvSpPr/>
              <p:nvPr/>
            </p:nvSpPr>
            <p:spPr>
              <a:xfrm>
                <a:off x="8747812" y="2957006"/>
                <a:ext cx="4379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/>
                  <a:t>[1] </a:t>
                </a:r>
                <a:endParaRPr lang="zh-CN" altLang="en-US" sz="1400" dirty="0"/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CC2D8109-DAC5-41B4-B770-1A15E89ACBAD}"/>
                  </a:ext>
                </a:extLst>
              </p:cNvPr>
              <p:cNvSpPr/>
              <p:nvPr/>
            </p:nvSpPr>
            <p:spPr>
              <a:xfrm>
                <a:off x="7784452" y="1561395"/>
                <a:ext cx="1143000" cy="11430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612B013-8907-415B-B909-6F092C49E157}"/>
                  </a:ext>
                </a:extLst>
              </p:cNvPr>
              <p:cNvSpPr/>
              <p:nvPr/>
            </p:nvSpPr>
            <p:spPr>
              <a:xfrm>
                <a:off x="7500393" y="1172217"/>
                <a:ext cx="236675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0000"/>
                    </a:solidFill>
                  </a:rPr>
                  <a:t>Recommended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basket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4362030-1444-4252-858D-FEB36CF08765}"/>
                </a:ext>
              </a:extLst>
            </p:cNvPr>
            <p:cNvSpPr/>
            <p:nvPr/>
          </p:nvSpPr>
          <p:spPr>
            <a:xfrm>
              <a:off x="2634498" y="2316596"/>
              <a:ext cx="236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FF66FF"/>
                  </a:solidFill>
                </a:rPr>
                <a:t>Historical baskets sequence</a:t>
              </a:r>
              <a:endParaRPr lang="zh-CN" altLang="en-US" sz="1400" b="1" dirty="0">
                <a:solidFill>
                  <a:srgbClr val="FF66FF"/>
                </a:solidFill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EEC719C5-9D67-42DF-A1E7-44E651E43341}"/>
                </a:ext>
              </a:extLst>
            </p:cNvPr>
            <p:cNvSpPr/>
            <p:nvPr/>
          </p:nvSpPr>
          <p:spPr>
            <a:xfrm>
              <a:off x="2385612" y="2705299"/>
              <a:ext cx="1149350" cy="1157499"/>
            </a:xfrm>
            <a:prstGeom prst="round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B36E83E8-814D-47BC-A585-D51DBCA26E90}"/>
                </a:ext>
              </a:extLst>
            </p:cNvPr>
            <p:cNvSpPr/>
            <p:nvPr/>
          </p:nvSpPr>
          <p:spPr>
            <a:xfrm>
              <a:off x="3925995" y="2730746"/>
              <a:ext cx="1143000" cy="1143000"/>
            </a:xfrm>
            <a:prstGeom prst="round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9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rgbClr val="BDD0E6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F9E340C-EEFE-48FC-B717-97E516F69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92538">
            <a:off x="3470533" y="1740925"/>
            <a:ext cx="335540" cy="4767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7E731C-C5BE-4885-87CA-44F134AE5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28" y="1051046"/>
            <a:ext cx="3429000" cy="273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7A58419-F928-416F-B028-1D0CB6A54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55741">
            <a:off x="4257348" y="1098977"/>
            <a:ext cx="259383" cy="458800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103B548A-D367-4F4E-ADD7-C17C7CF850A1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ECF6DA6-11F1-4AF4-A9DA-4B8DD9ED8E85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48" name="object 5">
                <a:extLst>
                  <a:ext uri="{FF2B5EF4-FFF2-40B4-BE49-F238E27FC236}">
                    <a16:creationId xmlns:a16="http://schemas.microsoft.com/office/drawing/2014/main" id="{22417B13-314F-47AC-894C-EB98B75FE329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52" name="object 6">
                  <a:extLst>
                    <a:ext uri="{FF2B5EF4-FFF2-40B4-BE49-F238E27FC236}">
                      <a16:creationId xmlns:a16="http://schemas.microsoft.com/office/drawing/2014/main" id="{28F63692-45F7-47EC-932D-8A2535CE6FE3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7">
                  <a:extLst>
                    <a:ext uri="{FF2B5EF4-FFF2-40B4-BE49-F238E27FC236}">
                      <a16:creationId xmlns:a16="http://schemas.microsoft.com/office/drawing/2014/main" id="{E0ECCEBC-40A8-47A3-99D8-86E964317579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8">
                  <a:extLst>
                    <a:ext uri="{FF2B5EF4-FFF2-40B4-BE49-F238E27FC236}">
                      <a16:creationId xmlns:a16="http://schemas.microsoft.com/office/drawing/2014/main" id="{A06BD09F-6E23-475B-BEF3-A0213D35966B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97D45BB1-8DB9-4AF2-99B4-BFF8D36AF6E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D082D68D-0CA4-4EB3-A9AB-7558864DBB28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44793C1-D41B-4B25-A8F9-48069A9D92A5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id="{019BC738-3296-4DC5-A752-ADD0B9CA2BEC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9B148F5-C9C2-46B9-A720-C35296C7587B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D9A653D-EED7-4BB1-B4FC-AC2DFFBCA198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3/14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721961EF-0282-4247-9AB5-332BF69E8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344" y="4123253"/>
            <a:ext cx="444656" cy="4292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5965535-A1AC-4C06-B911-B42075CFD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556" y="3907326"/>
            <a:ext cx="220391" cy="7977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1A76654-1B34-485F-86FF-0A485533CD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3776" y="4130653"/>
            <a:ext cx="363136" cy="4218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1944997-180F-42EF-AF04-27E10CF20030}"/>
              </a:ext>
            </a:extLst>
          </p:cNvPr>
          <p:cNvSpPr/>
          <p:nvPr/>
        </p:nvSpPr>
        <p:spPr>
          <a:xfrm>
            <a:off x="191148" y="803169"/>
            <a:ext cx="5445880" cy="297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Main problem.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 historical basket may contain </a:t>
            </a:r>
            <a:r>
              <a:rPr lang="en-US" altLang="zh-CN" sz="1600" b="1" dirty="0">
                <a:solidFill>
                  <a:srgbClr val="FF0000"/>
                </a:solidFill>
              </a:rPr>
              <a:t>noise</a:t>
            </a:r>
            <a:r>
              <a:rPr lang="en-US" altLang="zh-CN" sz="1600" dirty="0"/>
              <a:t> </a:t>
            </a:r>
            <a:r>
              <a:rPr lang="en-US" altLang="zh-CN" sz="1600" b="1" dirty="0">
                <a:solidFill>
                  <a:srgbClr val="FF0000"/>
                </a:solidFill>
              </a:rPr>
              <a:t>products</a:t>
            </a:r>
            <a:r>
              <a:rPr lang="en-US" altLang="zh-CN" sz="1600" dirty="0"/>
              <a:t> that are irrelevant to the user’s </a:t>
            </a:r>
            <a:r>
              <a:rPr lang="en-US" altLang="zh-CN" sz="1600" b="1" dirty="0"/>
              <a:t>next choice</a:t>
            </a:r>
            <a:r>
              <a:rPr lang="en-US" altLang="zh-CN" sz="1600" dirty="0"/>
              <a:t>.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Our idea.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Intuitively, it is a critical issue for NBR to identify those </a:t>
            </a:r>
            <a:r>
              <a:rPr lang="en-US" altLang="zh-CN" sz="1600" b="1" dirty="0">
                <a:solidFill>
                  <a:srgbClr val="00B0F0"/>
                </a:solidFill>
              </a:rPr>
              <a:t>relevant products </a:t>
            </a:r>
            <a:r>
              <a:rPr lang="en-US" altLang="zh-CN" sz="1600" dirty="0"/>
              <a:t>to guide recommendation.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8E8C3D50-A131-4867-98A0-F3427437D5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2464" y="4137910"/>
            <a:ext cx="409629" cy="41503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A2F588DD-FC13-4CED-830A-1301A9439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491" y="4015811"/>
            <a:ext cx="392504" cy="557739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53CB58F9-B486-458D-B263-53B6B912EB55}"/>
              </a:ext>
            </a:extLst>
          </p:cNvPr>
          <p:cNvSpPr/>
          <p:nvPr/>
        </p:nvSpPr>
        <p:spPr>
          <a:xfrm>
            <a:off x="914400" y="3867150"/>
            <a:ext cx="2133565" cy="87673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814D8B2F-6A35-4AEB-992C-D94502A02EA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981182" y="3689338"/>
            <a:ext cx="1" cy="17781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箭头: 左右 65">
            <a:extLst>
              <a:ext uri="{FF2B5EF4-FFF2-40B4-BE49-F238E27FC236}">
                <a16:creationId xmlns:a16="http://schemas.microsoft.com/office/drawing/2014/main" id="{94725CB5-9581-41E1-A4E9-3F6C99D9557D}"/>
              </a:ext>
            </a:extLst>
          </p:cNvPr>
          <p:cNvSpPr/>
          <p:nvPr/>
        </p:nvSpPr>
        <p:spPr>
          <a:xfrm>
            <a:off x="3124200" y="4039143"/>
            <a:ext cx="1371600" cy="513310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relevant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6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DE834F0-4EBC-4FF0-8E7F-3ECF8DA9544F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3FF245-0FED-4047-9B39-94D7FA466379}"/>
              </a:ext>
            </a:extLst>
          </p:cNvPr>
          <p:cNvSpPr/>
          <p:nvPr/>
        </p:nvSpPr>
        <p:spPr>
          <a:xfrm>
            <a:off x="191148" y="803169"/>
            <a:ext cx="8724252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New challenge of next-basket recommendation.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The relevance of the product depends on the target user’s dynamic </a:t>
            </a:r>
            <a:r>
              <a:rPr lang="en-US" altLang="zh-CN" sz="1600" b="1" u="sng" dirty="0"/>
              <a:t>context</a:t>
            </a:r>
            <a:r>
              <a:rPr lang="en-US" altLang="zh-CN" sz="1600" dirty="0"/>
              <a:t>, rather than on a fixed policy. How to model the </a:t>
            </a:r>
            <a:r>
              <a:rPr lang="en-US" altLang="zh-CN" sz="1600" b="1" u="sng" dirty="0"/>
              <a:t>context</a:t>
            </a:r>
            <a:r>
              <a:rPr lang="en-US" altLang="zh-CN" sz="1600" dirty="0"/>
              <a:t> precisely?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(1) Fixed policy modeling                                    (2) Dynamic </a:t>
            </a:r>
            <a:r>
              <a:rPr lang="en-US" altLang="zh-CN" sz="1600" b="1" u="sng" dirty="0"/>
              <a:t>context</a:t>
            </a:r>
            <a:r>
              <a:rPr lang="en-US" altLang="zh-CN" sz="1600" dirty="0"/>
              <a:t> modeling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4EA6827-C8C6-48C7-940D-FD84B2847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93" y="2943006"/>
            <a:ext cx="392504" cy="55773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E46EFF1-00F3-4ECC-9A22-AEDA6FE1E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897" y="4201928"/>
            <a:ext cx="444656" cy="4292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BBACC63-B99A-4BD8-BBA5-828CA7558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0920" y="3930921"/>
            <a:ext cx="220391" cy="7977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86029AC-7F28-40FF-805F-3A03653A6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968" y="4194707"/>
            <a:ext cx="363136" cy="4218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044D693-7DCC-47FE-8C07-52806BC0B0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333" y="4200328"/>
            <a:ext cx="409629" cy="41503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9EA6144-44B1-483A-B4A6-51ECA8BCA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692" y="2907642"/>
            <a:ext cx="392504" cy="55773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69335DF-4D6C-4FAA-AC70-C2EB69488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390" y="4092764"/>
            <a:ext cx="444656" cy="4292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E21E35-667A-4DCC-8CC6-60EEE9ED4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195" y="3846355"/>
            <a:ext cx="220391" cy="79773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3F57B9D-BC3A-4A2B-99D3-F645B217C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073" y="4109829"/>
            <a:ext cx="363136" cy="4218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546D896-F67D-487D-9242-022FB2F66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205" y="4099073"/>
            <a:ext cx="409629" cy="4150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A2FB99-4254-45CB-ACE5-AE029CB22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066" y="4191079"/>
            <a:ext cx="392780" cy="3922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8F139025-4E86-4530-A795-8B91BAF8ED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6251" y="4201928"/>
            <a:ext cx="392780" cy="39220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839B4F61-AC7A-45A8-BCD4-792C884E37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020" y="4189939"/>
            <a:ext cx="392780" cy="392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F25482-FFD6-45CA-BF5E-7485B19B2C4F}"/>
              </a:ext>
            </a:extLst>
          </p:cNvPr>
          <p:cNvSpPr/>
          <p:nvPr/>
        </p:nvSpPr>
        <p:spPr>
          <a:xfrm rot="795459">
            <a:off x="2478761" y="4041702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9C0E5E1-CE44-4DC4-8790-2D4240AC563E}"/>
              </a:ext>
            </a:extLst>
          </p:cNvPr>
          <p:cNvSpPr/>
          <p:nvPr/>
        </p:nvSpPr>
        <p:spPr>
          <a:xfrm rot="795459">
            <a:off x="5630962" y="4106466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8C42522-AAD4-466A-8363-F15F85E9ECAB}"/>
              </a:ext>
            </a:extLst>
          </p:cNvPr>
          <p:cNvSpPr/>
          <p:nvPr/>
        </p:nvSpPr>
        <p:spPr>
          <a:xfrm rot="795459">
            <a:off x="6078222" y="4090925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206CC3D-D5F1-4931-B8C5-830D8CCC76C9}"/>
              </a:ext>
            </a:extLst>
          </p:cNvPr>
          <p:cNvSpPr/>
          <p:nvPr/>
        </p:nvSpPr>
        <p:spPr>
          <a:xfrm rot="795459">
            <a:off x="6663238" y="4067549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F72E93D-C643-46C3-8AB4-24740FF11D9F}"/>
              </a:ext>
            </a:extLst>
          </p:cNvPr>
          <p:cNvSpPr/>
          <p:nvPr/>
        </p:nvSpPr>
        <p:spPr>
          <a:xfrm rot="795459">
            <a:off x="7064871" y="4042641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2A28DF-D830-4346-BF61-F46EB9FC64D8}"/>
              </a:ext>
            </a:extLst>
          </p:cNvPr>
          <p:cNvSpPr/>
          <p:nvPr/>
        </p:nvSpPr>
        <p:spPr>
          <a:xfrm>
            <a:off x="5586337" y="3679521"/>
            <a:ext cx="1661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u="sng" dirty="0"/>
              <a:t>context</a:t>
            </a:r>
            <a:r>
              <a:rPr lang="en-US" altLang="zh-CN" sz="1400" dirty="0"/>
              <a:t>:</a:t>
            </a:r>
            <a:r>
              <a:rPr lang="zh-CN" altLang="en-US" sz="1400" dirty="0"/>
              <a:t> </a:t>
            </a:r>
            <a:r>
              <a:rPr lang="en-US" altLang="zh-CN" sz="1400" dirty="0"/>
              <a:t>Halloween </a:t>
            </a:r>
            <a:endParaRPr lang="zh-CN" altLang="en-US" sz="1400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16DBBD0C-489E-4274-9135-6BD83F518C02}"/>
              </a:ext>
            </a:extLst>
          </p:cNvPr>
          <p:cNvSpPr/>
          <p:nvPr/>
        </p:nvSpPr>
        <p:spPr>
          <a:xfrm rot="16200000">
            <a:off x="1643754" y="2827423"/>
            <a:ext cx="392504" cy="1851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右大括号 55">
            <a:extLst>
              <a:ext uri="{FF2B5EF4-FFF2-40B4-BE49-F238E27FC236}">
                <a16:creationId xmlns:a16="http://schemas.microsoft.com/office/drawing/2014/main" id="{64590C06-A23D-4AC2-B420-4887312E289B}"/>
              </a:ext>
            </a:extLst>
          </p:cNvPr>
          <p:cNvSpPr/>
          <p:nvPr/>
        </p:nvSpPr>
        <p:spPr>
          <a:xfrm rot="16200000">
            <a:off x="6140418" y="2666437"/>
            <a:ext cx="392504" cy="20799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35FE63F-1AB0-4D0C-BA12-96E2FCC0C3C0}"/>
              </a:ext>
            </a:extLst>
          </p:cNvPr>
          <p:cNvSpPr/>
          <p:nvPr/>
        </p:nvSpPr>
        <p:spPr>
          <a:xfrm>
            <a:off x="6387332" y="3396041"/>
            <a:ext cx="1404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B0F0"/>
                </a:solidFill>
              </a:rPr>
              <a:t>relevant</a:t>
            </a:r>
            <a:r>
              <a:rPr lang="en-US" altLang="zh-CN" sz="1400" b="1" dirty="0">
                <a:solidFill>
                  <a:srgbClr val="FF0000"/>
                </a:solidFill>
              </a:rPr>
              <a:t> or not?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FDC4428-7B1B-4373-BA05-E396922D9DF4}"/>
              </a:ext>
            </a:extLst>
          </p:cNvPr>
          <p:cNvSpPr/>
          <p:nvPr/>
        </p:nvSpPr>
        <p:spPr>
          <a:xfrm>
            <a:off x="2063400" y="3463943"/>
            <a:ext cx="1404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B0F0"/>
                </a:solidFill>
              </a:rPr>
              <a:t>relevant</a:t>
            </a:r>
            <a:r>
              <a:rPr lang="en-US" altLang="zh-CN" sz="1400" b="1" dirty="0">
                <a:solidFill>
                  <a:srgbClr val="FF0000"/>
                </a:solidFill>
              </a:rPr>
              <a:t> or not?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E3D9795-B56E-48E4-8243-39EBC0D1F09C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2FE45727-50C7-40BA-AF02-520C36759054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75" name="object 5">
                <a:extLst>
                  <a:ext uri="{FF2B5EF4-FFF2-40B4-BE49-F238E27FC236}">
                    <a16:creationId xmlns:a16="http://schemas.microsoft.com/office/drawing/2014/main" id="{5D1B7970-C21F-4EE5-85EE-DECEDC2C89D1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79" name="object 6">
                  <a:extLst>
                    <a:ext uri="{FF2B5EF4-FFF2-40B4-BE49-F238E27FC236}">
                      <a16:creationId xmlns:a16="http://schemas.microsoft.com/office/drawing/2014/main" id="{F4CECE85-4C29-4476-B2AD-7FE65F4FB363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0" name="object 7">
                  <a:extLst>
                    <a:ext uri="{FF2B5EF4-FFF2-40B4-BE49-F238E27FC236}">
                      <a16:creationId xmlns:a16="http://schemas.microsoft.com/office/drawing/2014/main" id="{AA141F46-083A-4AB3-A739-41046D50E5B5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1" name="object 8">
                  <a:extLst>
                    <a:ext uri="{FF2B5EF4-FFF2-40B4-BE49-F238E27FC236}">
                      <a16:creationId xmlns:a16="http://schemas.microsoft.com/office/drawing/2014/main" id="{48919FA3-8CDD-4570-BE12-8C24362EFFE6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0815C441-8753-41D8-A556-05AFEE31281C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D2E21E98-C3CB-4EF7-807E-B81E10EDCFCB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70715B82-EA56-498A-B68F-C849697E01E0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72" name="object 15">
              <a:extLst>
                <a:ext uri="{FF2B5EF4-FFF2-40B4-BE49-F238E27FC236}">
                  <a16:creationId xmlns:a16="http://schemas.microsoft.com/office/drawing/2014/main" id="{D66826D7-1B11-4269-BD25-30E11686886D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3105264-7544-40C3-A2C5-D5EFF8B210D9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54FEA10-DDE2-4C1E-A1C2-5F907E9A5AEA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4/14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E1F08A6-2344-4F99-BF62-0BA7C2A403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861" y="4176207"/>
            <a:ext cx="259383" cy="458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660FE0-C9BF-44FF-9C39-2025B1E8E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1248" y="4072991"/>
            <a:ext cx="259383" cy="458800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413D3C0B-B681-4D3B-9E10-6C9EE8137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538" y="4108959"/>
            <a:ext cx="392780" cy="392200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CD306526-7517-4A29-9BF6-7BE13D24E0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071" y="4196737"/>
            <a:ext cx="392780" cy="3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8D61FE9-5851-4136-BC56-5B122696AB58}"/>
              </a:ext>
            </a:extLst>
          </p:cNvPr>
          <p:cNvSpPr/>
          <p:nvPr/>
        </p:nvSpPr>
        <p:spPr>
          <a:xfrm>
            <a:off x="191148" y="803169"/>
            <a:ext cx="8874880" cy="297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Main contribution.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We propose a Hierarchical Reinforcement Learning framework for Basket Recommendation (called HRL4Ba) to do dynamic basket </a:t>
            </a:r>
            <a:r>
              <a:rPr lang="en-US" altLang="zh-CN" sz="1600" b="1" dirty="0">
                <a:solidFill>
                  <a:srgbClr val="FF0000"/>
                </a:solidFill>
              </a:rPr>
              <a:t>denois</a:t>
            </a:r>
            <a:r>
              <a:rPr lang="en-US" altLang="zh-CN" sz="1600" b="1" dirty="0">
                <a:solidFill>
                  <a:srgbClr val="00B0F0"/>
                </a:solidFill>
              </a:rPr>
              <a:t>ing</a:t>
            </a:r>
            <a:r>
              <a:rPr lang="en-US" altLang="zh-CN" sz="1600" dirty="0"/>
              <a:t>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We model the hierarchical dynamic context from the basket-level and the item-level jointly.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Our optimization object is: </a:t>
            </a:r>
            <a:r>
              <a:rPr lang="en-US" altLang="zh-CN" sz="1600" u="sng" dirty="0"/>
              <a:t>the maximum increment utility of basket denoising</a:t>
            </a:r>
            <a:r>
              <a:rPr lang="en-US" altLang="zh-CN" sz="1600" dirty="0"/>
              <a:t>, and we carefully design </a:t>
            </a:r>
            <a:r>
              <a:rPr lang="en-US" altLang="zh-CN" sz="1600" u="sng" dirty="0"/>
              <a:t>the reward function </a:t>
            </a:r>
            <a:r>
              <a:rPr lang="en-US" altLang="zh-CN" sz="1600" dirty="0"/>
              <a:t>to satisfy this object.</a:t>
            </a:r>
            <a:endParaRPr lang="en-US" altLang="zh-CN" sz="1600" dirty="0">
              <a:solidFill>
                <a:srgbClr val="3333B1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83DB7C-AC1C-4ECB-B755-B741C5C0FFF9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5BA57B4-5330-4DC3-854B-CD5944E0A29D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32" name="object 5">
                <a:extLst>
                  <a:ext uri="{FF2B5EF4-FFF2-40B4-BE49-F238E27FC236}">
                    <a16:creationId xmlns:a16="http://schemas.microsoft.com/office/drawing/2014/main" id="{685FAEE2-E1D4-470B-8F28-12A2DBA42496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42" name="object 6">
                  <a:extLst>
                    <a:ext uri="{FF2B5EF4-FFF2-40B4-BE49-F238E27FC236}">
                      <a16:creationId xmlns:a16="http://schemas.microsoft.com/office/drawing/2014/main" id="{59D38819-837B-4CBF-BDF0-6D92BE28D39E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7">
                  <a:extLst>
                    <a:ext uri="{FF2B5EF4-FFF2-40B4-BE49-F238E27FC236}">
                      <a16:creationId xmlns:a16="http://schemas.microsoft.com/office/drawing/2014/main" id="{90F34691-7A6A-4CC3-81D5-2DA3231D3880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8">
                  <a:extLst>
                    <a:ext uri="{FF2B5EF4-FFF2-40B4-BE49-F238E27FC236}">
                      <a16:creationId xmlns:a16="http://schemas.microsoft.com/office/drawing/2014/main" id="{66FF189E-FD24-4CD5-BF81-8656EB334FF3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15C1179-04BC-4448-895A-779F2386EE84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AC42966-FA78-4FDE-8AE7-D0A9B2445B0A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C966BA1-C0DC-4651-A050-5155A0051D98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5EB974AB-6BBA-4279-8BD7-6D636FE0C3ED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707F74E-711B-426F-BC2B-8F716EBB6B07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7892FE0-3DF2-4B29-A0EA-98423FD827C9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5/14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10F119C2-6CA7-4A64-8593-F1B0477B9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733550"/>
            <a:ext cx="298056" cy="297616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DB04314D-A185-40F2-B425-CE28C77463B4}"/>
              </a:ext>
            </a:extLst>
          </p:cNvPr>
          <p:cNvSpPr/>
          <p:nvPr/>
        </p:nvSpPr>
        <p:spPr>
          <a:xfrm rot="795459">
            <a:off x="4715128" y="1582947"/>
            <a:ext cx="52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342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8874880" cy="3007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Problem Formulation.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User set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, Item set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. 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each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user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historical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basket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sequence</m:t>
                    </m:r>
                    <m:r>
                      <m:rPr>
                        <m:nor/>
                      </m:rP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{</m:t>
                    </m:r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m:rPr>
                        <m:lit/>
                      </m:rP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is the basket she purchased at time</a:t>
                </a:r>
                <a:r>
                  <a:rPr lang="en-US" altLang="zh-CN" sz="16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is the size of the basket, 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As a </a:t>
                </a:r>
                <a:r>
                  <a:rPr lang="en-US" altLang="zh-CN" sz="1600" dirty="0"/>
                  <a:t>sequential recommendation task: </a:t>
                </a:r>
              </a:p>
              <a:p>
                <a:pPr lvl="1" algn="ctr">
                  <a:lnSpc>
                    <a:spcPct val="20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our goal is to recommend the basket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to her at time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8874880" cy="3007362"/>
              </a:xfrm>
              <a:prstGeom prst="rect">
                <a:avLst/>
              </a:prstGeom>
              <a:blipFill>
                <a:blip r:embed="rId5"/>
                <a:stretch>
                  <a:fillRect l="-275" b="-1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44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HRL4Ba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01BD07B-837B-4A36-A131-2572436C6BE0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074D1CE-B172-47A1-AD45-0EE83200AFB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5" name="object 5">
                <a:extLst>
                  <a:ext uri="{FF2B5EF4-FFF2-40B4-BE49-F238E27FC236}">
                    <a16:creationId xmlns:a16="http://schemas.microsoft.com/office/drawing/2014/main" id="{FAFA9469-A4FF-49C0-8F30-70FCE6811D2C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2" name="object 6">
                  <a:extLst>
                    <a:ext uri="{FF2B5EF4-FFF2-40B4-BE49-F238E27FC236}">
                      <a16:creationId xmlns:a16="http://schemas.microsoft.com/office/drawing/2014/main" id="{19D2E4A9-E08D-4E7C-99D9-6A368951D1CF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7">
                  <a:extLst>
                    <a:ext uri="{FF2B5EF4-FFF2-40B4-BE49-F238E27FC236}">
                      <a16:creationId xmlns:a16="http://schemas.microsoft.com/office/drawing/2014/main" id="{DA022D68-95BF-452B-999C-063EBE632AA2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8">
                  <a:extLst>
                    <a:ext uri="{FF2B5EF4-FFF2-40B4-BE49-F238E27FC236}">
                      <a16:creationId xmlns:a16="http://schemas.microsoft.com/office/drawing/2014/main" id="{BE1F45CC-7FAC-4B0E-9539-2A07FA7DA648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DE8BE74-F4A2-4744-AE2A-88CD573418A6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61F567D-DE58-411F-8D25-4A88C5AEEB07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A5F987A-633D-47D6-BEB1-6913E0CC9057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A1041E99-A262-4536-8AA6-ED5B40BCB5A3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0E396E8-6D31-4163-A713-747A6A2DE140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FF71C4A-AA9A-4D8E-86B8-62DC07B38CC4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6/14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73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1944997-180F-42EF-AF04-27E10CF20030}"/>
              </a:ext>
            </a:extLst>
          </p:cNvPr>
          <p:cNvSpPr/>
          <p:nvPr/>
        </p:nvSpPr>
        <p:spPr>
          <a:xfrm>
            <a:off x="191149" y="702025"/>
            <a:ext cx="8874879" cy="149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Model Overview.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1600" dirty="0"/>
              <a:t>     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high/low-level agent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observes the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inter-/intra-basket context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(state) and decides to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mask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retain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 basket /item (action); The environment selects candidates and calculates the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recommendation</a:t>
            </a:r>
            <a:endParaRPr lang="en-US" altLang="zh-CN" sz="16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HRL4Ba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E989C91-E347-4ECA-954B-656C25ED4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88" y="2371634"/>
            <a:ext cx="4538827" cy="226590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8C0CD7-D797-4A39-92BF-6CDF1156198E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4BCD463-EDA5-49B6-BA48-A138D9D281AE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7" name="object 5">
                <a:extLst>
                  <a:ext uri="{FF2B5EF4-FFF2-40B4-BE49-F238E27FC236}">
                    <a16:creationId xmlns:a16="http://schemas.microsoft.com/office/drawing/2014/main" id="{8C58736E-BE60-4416-8E26-D9C77243E0AA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6" name="object 6">
                  <a:extLst>
                    <a:ext uri="{FF2B5EF4-FFF2-40B4-BE49-F238E27FC236}">
                      <a16:creationId xmlns:a16="http://schemas.microsoft.com/office/drawing/2014/main" id="{4C4B0561-FE90-4C0B-8B8E-88A6F2E334D3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7">
                  <a:extLst>
                    <a:ext uri="{FF2B5EF4-FFF2-40B4-BE49-F238E27FC236}">
                      <a16:creationId xmlns:a16="http://schemas.microsoft.com/office/drawing/2014/main" id="{5AA12461-0DF2-423F-9D9A-5DE3AC4DC008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A62F1FE0-BC66-45C0-AD22-29B84655A823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5D22973-C174-4D37-8ED9-9D15BCB7FD20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150DB9E-39D6-45D0-BEBF-8C4AE01120C1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7FB8BF-BC5C-4C21-A811-8AFBCFE741FE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56F811C5-EFA3-4BFC-BEDE-2A74D105D52D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75D3F22-EAC0-4C02-AF18-0F1F34211DB8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33459F4-E168-46B6-9D13-1C9BEF316B69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7/14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AC653AE-CF05-4B21-8103-B04411477A78}"/>
                  </a:ext>
                </a:extLst>
              </p:cNvPr>
              <p:cNvSpPr/>
              <p:nvPr/>
            </p:nvSpPr>
            <p:spPr>
              <a:xfrm>
                <a:off x="200745" y="2135812"/>
                <a:ext cx="4351643" cy="162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probability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(reward) </a:t>
                </a:r>
                <a:r>
                  <a:rPr lang="en-US" altLang="zh-CN" sz="1600" dirty="0"/>
                  <a:t>of the target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before and after denoising, 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i.e.,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𝑟𝑒𝑤𝑎𝑟𝑑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𝑏𝑒𝑓𝑜𝑟𝑒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𝑎𝑓𝑡𝑒𝑟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). 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AC653AE-CF05-4B21-8103-B04411477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" y="2135812"/>
                <a:ext cx="4351643" cy="1622047"/>
              </a:xfrm>
              <a:prstGeom prst="rect">
                <a:avLst/>
              </a:prstGeom>
              <a:blipFill>
                <a:blip r:embed="rId6"/>
                <a:stretch>
                  <a:fillRect l="-840" b="-2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D1DCDFE5-9AB8-4083-BEE9-78AF80D00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6980" y="1151729"/>
            <a:ext cx="298056" cy="297616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1F9F5D85-147D-44A9-BE0E-E756EA99FC9E}"/>
              </a:ext>
            </a:extLst>
          </p:cNvPr>
          <p:cNvSpPr/>
          <p:nvPr/>
        </p:nvSpPr>
        <p:spPr>
          <a:xfrm rot="795459">
            <a:off x="160232" y="1498988"/>
            <a:ext cx="52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i="1" dirty="0">
                <a:solidFill>
                  <a:srgbClr val="00B0F0"/>
                </a:solidFill>
                <a:latin typeface="+mj-lt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5115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8874879" cy="359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High-level Agent (Inter-basket context modeling for basket-level denoising).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High-level State encoder. Get the state vector from </a:t>
                </a:r>
                <a:r>
                  <a:rPr lang="en-US" altLang="zh-CN" sz="1600" u="sng" dirty="0"/>
                  <a:t>the inter-basket context </a:t>
                </a:r>
                <a:r>
                  <a:rPr lang="en-US" altLang="zh-CN" sz="1600" dirty="0"/>
                  <a:t>and </a:t>
                </a:r>
                <a:r>
                  <a:rPr lang="en-US" altLang="zh-CN" sz="1600" u="sng" dirty="0"/>
                  <a:t>the target item</a:t>
                </a:r>
                <a:r>
                  <a:rPr lang="en-US" altLang="zh-CN" sz="16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𝐺𝑅𝑈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,..,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b="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𝑒𝑛𝑐𝑜𝑑𝑒𝑟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High-level Actor. Decide which baskets are containing noise for the target item,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means that the basket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contains noise,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otherwise.</a:t>
                </a:r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𝐴𝑐𝑡𝑜𝑟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={0,1}</m:t>
                      </m:r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High-level Critic. Estimate the Q-values of the state-action pair.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𝑛𝑒𝑢𝑟𝑎𝑙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𝑛𝑒𝑡𝑤𝑜𝑟𝑘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>
                  <a:solidFill>
                    <a:srgbClr val="3333B1"/>
                  </a:solidFill>
                </a:endParaRPr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8874879" cy="3597331"/>
              </a:xfrm>
              <a:prstGeom prst="rect">
                <a:avLst/>
              </a:prstGeom>
              <a:blipFill>
                <a:blip r:embed="rId5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HRL4Ba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DC46A44-C032-4C88-BA3C-45407FAB9B14}"/>
              </a:ext>
            </a:extLst>
          </p:cNvPr>
          <p:cNvGrpSpPr/>
          <p:nvPr/>
        </p:nvGrpSpPr>
        <p:grpSpPr>
          <a:xfrm>
            <a:off x="0" y="4750424"/>
            <a:ext cx="9144000" cy="439258"/>
            <a:chOff x="0" y="4750424"/>
            <a:chExt cx="9144000" cy="43925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9ECF156-AFFF-4702-9F35-FD0ED83B22E3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7" name="object 5">
                <a:extLst>
                  <a:ext uri="{FF2B5EF4-FFF2-40B4-BE49-F238E27FC236}">
                    <a16:creationId xmlns:a16="http://schemas.microsoft.com/office/drawing/2014/main" id="{CA8659F8-0B23-4E3D-820D-1C73B984240E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6" name="object 6">
                  <a:extLst>
                    <a:ext uri="{FF2B5EF4-FFF2-40B4-BE49-F238E27FC236}">
                      <a16:creationId xmlns:a16="http://schemas.microsoft.com/office/drawing/2014/main" id="{9647A004-446E-4938-9508-C08A609FC03D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7">
                  <a:extLst>
                    <a:ext uri="{FF2B5EF4-FFF2-40B4-BE49-F238E27FC236}">
                      <a16:creationId xmlns:a16="http://schemas.microsoft.com/office/drawing/2014/main" id="{3EF3A483-959E-4DF2-80DB-E2CC8F61CBBC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FF89D44B-CAD2-4BFE-B2F7-485977575BEF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0A4417F-32C5-4C35-88F4-13454C2ABA8B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0A40C40-B85F-4A5C-A1B2-D0DA9B65A63C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879E38B-DB90-4BBC-8993-FADA924587BD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73A3DEC1-CA9C-4D9D-881F-86F651DB2ED7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79CEB1E-D38A-4131-8581-8927FF760CF9}"/>
                </a:ext>
              </a:extLst>
            </p:cNvPr>
            <p:cNvSpPr/>
            <p:nvPr/>
          </p:nvSpPr>
          <p:spPr>
            <a:xfrm>
              <a:off x="1758323" y="4750424"/>
              <a:ext cx="60828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Denoising-Oriented Deep Hierarchical Reinforcement Learning For Next-basket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E30E372-F986-4CBD-961C-518FE1D6D3C6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8/14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79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</TotalTime>
  <Words>1341</Words>
  <Application>Microsoft Office PowerPoint</Application>
  <PresentationFormat>全屏显示(16:9)</PresentationFormat>
  <Paragraphs>197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Arial</vt:lpstr>
      <vt:lpstr>Cambria Math</vt:lpstr>
      <vt:lpstr>Times New Roman</vt:lpstr>
      <vt:lpstr>Trebuchet MS</vt:lpstr>
      <vt:lpstr>Wingdings</vt:lpstr>
      <vt:lpstr>Office 主题​​</vt:lpstr>
      <vt:lpstr>Denoising-Oriented Deep Hierarchical Reinforcement Learning For Next-basket Recommendation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2022.05.11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Denoising-Guided Deep Reinforcement Learning For Social Recommendation</dc:title>
  <dc:creator>duqihan</dc:creator>
  <cp:lastModifiedBy>杜 启翰</cp:lastModifiedBy>
  <cp:revision>228</cp:revision>
  <dcterms:created xsi:type="dcterms:W3CDTF">2022-04-16T07:24:58Z</dcterms:created>
  <dcterms:modified xsi:type="dcterms:W3CDTF">2022-04-20T08:42:38Z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2020-12-18T00:00:00Z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2022-04-16T00:00:00Z</vt:filetime>
  </property>
</Properties>
</file>