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1"/>
  </p:sldMasterIdLst>
  <p:notesMasterIdLst>
    <p:notesMasterId r:id="rId21"/>
  </p:notesMasterIdLst>
  <p:sldIdLst>
    <p:sldId id="256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269" r:id="rId12"/>
    <p:sldId id="272" r:id="rId13"/>
    <p:sldId id="276" r:id="rId14"/>
    <p:sldId id="273" r:id="rId15"/>
    <p:sldId id="274" r:id="rId16"/>
    <p:sldId id="275" r:id="rId17"/>
    <p:sldId id="277" r:id="rId18"/>
    <p:sldId id="27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93"/>
    <p:restoredTop sz="94676"/>
  </p:normalViewPr>
  <p:slideViewPr>
    <p:cSldViewPr snapToGrid="0" snapToObjects="1">
      <p:cViewPr varScale="1">
        <p:scale>
          <a:sx n="76" d="100"/>
          <a:sy n="76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Sheet1!$B$2:$B$23</cx:f>
        <cx:lvl ptCount="22" formatCode="General">
          <cx:pt idx="0">0</cx:pt>
          <cx:pt idx="1">0</cx:pt>
          <cx:pt idx="2">0</cx:pt>
          <cx:pt idx="3">0</cx:pt>
          <cx:pt idx="4">0</cx:pt>
          <cx:pt idx="5">0</cx:pt>
          <cx:pt idx="6">0</cx:pt>
          <cx:pt idx="7">1</cx:pt>
          <cx:pt idx="8">2</cx:pt>
          <cx:pt idx="9">3</cx:pt>
          <cx:pt idx="10">4</cx:pt>
          <cx:pt idx="11">5</cx:pt>
          <cx:pt idx="12">4</cx:pt>
          <cx:pt idx="13">3</cx:pt>
          <cx:pt idx="14">2</cx:pt>
          <cx:pt idx="15">2</cx:pt>
          <cx:pt idx="16">3</cx:pt>
          <cx:pt idx="17">1</cx:pt>
          <cx:pt idx="18">0</cx:pt>
          <cx:pt idx="19">0</cx:pt>
          <cx:pt idx="20">0</cx:pt>
          <cx:pt idx="21">0</cx:pt>
        </cx:lvl>
      </cx:numDim>
    </cx:data>
  </cx:chartData>
  <cx:chart>
    <cx:title pos="t" align="ctr" overlay="0">
      <cx:tx>
        <cx:txData>
          <cx:v>Electricity demand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400" b="0" i="0" u="none" strike="noStrike" baseline="0" dirty="0">
              <a:solidFill>
                <a:schemeClr val="bg1"/>
              </a:solidFill>
              <a:latin typeface="Century Gothic" panose="020B0502020202020204"/>
            </a:rPr>
            <a:t>Electricity demand</a:t>
          </a:r>
        </a:p>
      </cx:txPr>
    </cx:title>
    <cx:plotArea>
      <cx:plotAreaRegion>
        <cx:series layoutId="boxWhisker" uniqueId="{DDC670E9-D946-0448-B015-6ADEBB5A6889}" formatIdx="0">
          <cx:tx>
            <cx:txData>
              <cx:f>Sheet1!$B$1</cx:f>
              <cx:v>Customer1</cx:v>
            </cx:txData>
          </cx:tx>
          <cx:spPr>
            <a:ln w="38100">
              <a:solidFill>
                <a:srgbClr val="00B050"/>
              </a:solidFill>
            </a:ln>
          </cx:spPr>
          <cx:dataId val="0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Sheet1!$B$2:$B$23</cx:f>
        <cx:lvl ptCount="22" formatCode="General">
          <cx:pt idx="0">0</cx:pt>
          <cx:pt idx="1">0</cx:pt>
          <cx:pt idx="2">0</cx:pt>
          <cx:pt idx="3">0</cx:pt>
          <cx:pt idx="4">0</cx:pt>
          <cx:pt idx="5">0</cx:pt>
          <cx:pt idx="6">0</cx:pt>
          <cx:pt idx="7">1</cx:pt>
          <cx:pt idx="8">2</cx:pt>
          <cx:pt idx="9">3</cx:pt>
          <cx:pt idx="10">4</cx:pt>
          <cx:pt idx="11">5</cx:pt>
          <cx:pt idx="12">4</cx:pt>
          <cx:pt idx="13">3</cx:pt>
          <cx:pt idx="14">2</cx:pt>
          <cx:pt idx="15">2</cx:pt>
          <cx:pt idx="16">3</cx:pt>
          <cx:pt idx="17">1</cx:pt>
          <cx:pt idx="18">0</cx:pt>
          <cx:pt idx="19">0</cx:pt>
          <cx:pt idx="20">0</cx:pt>
          <cx:pt idx="21">0</cx:pt>
        </cx:lvl>
      </cx:numDim>
    </cx:data>
    <cx:data id="1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Sheet1!$C$2:$C$23</cx:f>
        <cx:lvl ptCount="22" formatCode="General">
          <cx:pt idx="0">0</cx:pt>
          <cx:pt idx="1">0</cx:pt>
          <cx:pt idx="2">0</cx:pt>
          <cx:pt idx="3">0</cx:pt>
          <cx:pt idx="4">0</cx:pt>
          <cx:pt idx="5">4</cx:pt>
          <cx:pt idx="6">3</cx:pt>
          <cx:pt idx="7">4</cx:pt>
          <cx:pt idx="8">2</cx:pt>
          <cx:pt idx="9">2</cx:pt>
          <cx:pt idx="10">2</cx:pt>
          <cx:pt idx="11">2</cx:pt>
          <cx:pt idx="12">5</cx:pt>
          <cx:pt idx="13">1</cx:pt>
          <cx:pt idx="14">1</cx:pt>
          <cx:pt idx="15">1</cx:pt>
          <cx:pt idx="16">1</cx:pt>
          <cx:pt idx="17">1</cx:pt>
          <cx:pt idx="18">1</cx:pt>
          <cx:pt idx="19">0</cx:pt>
          <cx:pt idx="20">0</cx:pt>
          <cx:pt idx="21">0</cx:pt>
        </cx:lvl>
      </cx:numDim>
    </cx:data>
  </cx:chartData>
  <cx:chart>
    <cx:title pos="t" align="ctr" overlay="0">
      <cx:tx>
        <cx:txData>
          <cx:v>Electricity demand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400" b="0" i="0" u="none" strike="noStrike" baseline="0" dirty="0">
              <a:solidFill>
                <a:schemeClr val="bg1"/>
              </a:solidFill>
              <a:latin typeface="Century Gothic" panose="020B0502020202020204"/>
            </a:rPr>
            <a:t>Electricity demand</a:t>
          </a:r>
        </a:p>
      </cx:txPr>
    </cx:title>
    <cx:plotArea>
      <cx:plotAreaRegion>
        <cx:series layoutId="boxWhisker" uniqueId="{DDC670E9-D946-0448-B015-6ADEBB5A6889}" formatIdx="0">
          <cx:tx>
            <cx:txData>
              <cx:f>Sheet1!$B$1</cx:f>
              <cx:v>Customer1</cx:v>
            </cx:txData>
          </cx:tx>
          <cx:spPr>
            <a:ln w="38100">
              <a:solidFill>
                <a:srgbClr val="00B050"/>
              </a:solidFill>
            </a:ln>
          </cx:spPr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AEE5675E-0227-5B40-8C26-9073B5CF18E5}" formatIdx="1">
          <cx:tx>
            <cx:txData>
              <cx:f>Sheet1!$C$1</cx:f>
              <cx:v>Customer2</cx:v>
            </cx:txData>
          </cx:tx>
          <cx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x:spPr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Sheet1!$B$2:$B$23</cx:f>
        <cx:lvl ptCount="22" formatCode="General">
          <cx:pt idx="0">0</cx:pt>
          <cx:pt idx="1">0</cx:pt>
          <cx:pt idx="2">0</cx:pt>
          <cx:pt idx="3">0</cx:pt>
          <cx:pt idx="4">0</cx:pt>
          <cx:pt idx="5">0</cx:pt>
          <cx:pt idx="6">0</cx:pt>
          <cx:pt idx="7">1</cx:pt>
          <cx:pt idx="8">2</cx:pt>
          <cx:pt idx="9">3</cx:pt>
          <cx:pt idx="10">4</cx:pt>
          <cx:pt idx="11">5</cx:pt>
          <cx:pt idx="12">4</cx:pt>
          <cx:pt idx="13">3</cx:pt>
          <cx:pt idx="14">2</cx:pt>
          <cx:pt idx="15">2</cx:pt>
          <cx:pt idx="16">3</cx:pt>
          <cx:pt idx="17">1</cx:pt>
          <cx:pt idx="18">0</cx:pt>
          <cx:pt idx="19">0</cx:pt>
          <cx:pt idx="20">0</cx:pt>
          <cx:pt idx="21">0</cx:pt>
        </cx:lvl>
      </cx:numDim>
    </cx:data>
    <cx:data id="1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Sheet1!$C$2:$C$23</cx:f>
        <cx:lvl ptCount="22" formatCode="General">
          <cx:pt idx="0">0</cx:pt>
          <cx:pt idx="1">0</cx:pt>
          <cx:pt idx="2">0</cx:pt>
          <cx:pt idx="3">0</cx:pt>
          <cx:pt idx="4">0</cx:pt>
          <cx:pt idx="5">4</cx:pt>
          <cx:pt idx="6">3</cx:pt>
          <cx:pt idx="7">4</cx:pt>
          <cx:pt idx="8">2</cx:pt>
          <cx:pt idx="9">2</cx:pt>
          <cx:pt idx="10">2</cx:pt>
          <cx:pt idx="11">2</cx:pt>
          <cx:pt idx="12">5</cx:pt>
          <cx:pt idx="13">1</cx:pt>
          <cx:pt idx="14">1</cx:pt>
          <cx:pt idx="15">1</cx:pt>
          <cx:pt idx="16">1</cx:pt>
          <cx:pt idx="17">1</cx:pt>
          <cx:pt idx="18">1</cx:pt>
          <cx:pt idx="19">0</cx:pt>
          <cx:pt idx="20">0</cx:pt>
          <cx:pt idx="21">0</cx:pt>
        </cx:lvl>
      </cx:numDim>
    </cx:data>
    <cx:data id="2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Sheet1!$D$2:$D$23</cx:f>
        <cx:lvl ptCount="22" formatCode="General">
          <cx:pt idx="0">0</cx:pt>
          <cx:pt idx="1">0</cx:pt>
          <cx:pt idx="2">0</cx:pt>
          <cx:pt idx="3">0</cx:pt>
          <cx:pt idx="4">0</cx:pt>
          <cx:pt idx="5">4</cx:pt>
          <cx:pt idx="6">3</cx:pt>
          <cx:pt idx="7">5</cx:pt>
          <cx:pt idx="8">4</cx:pt>
          <cx:pt idx="9">5</cx:pt>
          <cx:pt idx="10">6</cx:pt>
          <cx:pt idx="11">7</cx:pt>
          <cx:pt idx="12">9</cx:pt>
          <cx:pt idx="13">4</cx:pt>
          <cx:pt idx="14">3</cx:pt>
          <cx:pt idx="15">3</cx:pt>
          <cx:pt idx="16">4</cx:pt>
          <cx:pt idx="17">2</cx:pt>
          <cx:pt idx="18">1</cx:pt>
          <cx:pt idx="19">0</cx:pt>
          <cx:pt idx="20">0</cx:pt>
          <cx:pt idx="21">0</cx:pt>
        </cx:lvl>
      </cx:numDim>
    </cx:data>
  </cx:chartData>
  <cx:chart>
    <cx:title pos="t" align="ctr" overlay="0">
      <cx:tx>
        <cx:txData>
          <cx:v>Electricity demand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400" b="0" i="0" u="none" strike="noStrike" baseline="0" dirty="0">
              <a:solidFill>
                <a:schemeClr val="bg1"/>
              </a:solidFill>
              <a:latin typeface="Century Gothic" panose="020B0502020202020204"/>
            </a:rPr>
            <a:t>Electricity demand</a:t>
          </a:r>
        </a:p>
      </cx:txPr>
    </cx:title>
    <cx:plotArea>
      <cx:plotAreaRegion>
        <cx:series layoutId="boxWhisker" uniqueId="{DDC670E9-D946-0448-B015-6ADEBB5A6889}">
          <cx:tx>
            <cx:txData>
              <cx:f>Sheet1!$B$1</cx:f>
              <cx:v>Customer1</cx:v>
            </cx:txData>
          </cx:tx>
          <cx:spPr>
            <a:ln w="38100">
              <a:solidFill>
                <a:srgbClr val="00B050"/>
              </a:solidFill>
            </a:ln>
          </cx:spPr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AEE5675E-0227-5B40-8C26-9073B5CF18E5}">
          <cx:tx>
            <cx:txData>
              <cx:f>Sheet1!$C$1</cx:f>
              <cx:v>Customer2</cx:v>
            </cx:txData>
          </cx:tx>
          <cx:spPr>
            <a:ln w="38100">
              <a:solidFill>
                <a:schemeClr val="accent3">
                  <a:lumMod val="75000"/>
                </a:schemeClr>
              </a:solidFill>
            </a:ln>
          </cx:spPr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932B934C-869E-204A-A5FD-A87B6E3F0027}">
          <cx:tx>
            <cx:txData>
              <cx:f>Sheet1!$D$1</cx:f>
              <cx:v>Overall </cx:v>
            </cx:txData>
          </cx:tx>
          <cx:spPr>
            <a:ln w="38100">
              <a:solidFill>
                <a:srgbClr val="FF0000"/>
              </a:solidFill>
            </a:ln>
            <a:effectLst>
              <a:glow>
                <a:schemeClr val="accent1"/>
              </a:glow>
              <a:softEdge rad="0"/>
            </a:effectLst>
          </cx:spPr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Sheet1!$B$2:$B$23</cx:f>
        <cx:lvl ptCount="22" formatCode="General">
          <cx:pt idx="0">0</cx:pt>
          <cx:pt idx="1">0</cx:pt>
          <cx:pt idx="2">0</cx:pt>
          <cx:pt idx="3">0</cx:pt>
          <cx:pt idx="4">0</cx:pt>
          <cx:pt idx="5">4</cx:pt>
          <cx:pt idx="6">3</cx:pt>
          <cx:pt idx="7">5</cx:pt>
          <cx:pt idx="8">4</cx:pt>
          <cx:pt idx="9">5</cx:pt>
          <cx:pt idx="10">6</cx:pt>
          <cx:pt idx="11">7</cx:pt>
          <cx:pt idx="12">9</cx:pt>
          <cx:pt idx="13">4</cx:pt>
          <cx:pt idx="14">3</cx:pt>
          <cx:pt idx="15">3</cx:pt>
          <cx:pt idx="16">4</cx:pt>
          <cx:pt idx="17">2</cx:pt>
          <cx:pt idx="18">1</cx:pt>
          <cx:pt idx="19">0</cx:pt>
          <cx:pt idx="20">0</cx:pt>
          <cx:pt idx="21">0</cx:pt>
        </cx:lvl>
      </cx:numDim>
    </cx:data>
    <cx:data id="1">
      <cx:strDim type="cat">
        <cx:f>Sheet1!$A$2:$A$23</cx:f>
        <cx:lvl ptCount="22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  <cx:pt idx="15">16</cx:pt>
          <cx:pt idx="16">17</cx:pt>
          <cx:pt idx="17">18</cx:pt>
          <cx:pt idx="18">19</cx:pt>
          <cx:pt idx="19">20</cx:pt>
          <cx:pt idx="20">21</cx:pt>
          <cx:pt idx="21">22</cx:pt>
        </cx:lvl>
      </cx:strDim>
      <cx:numDim type="val">
        <cx:f>Sheet1!$D$2:$D$23</cx:f>
        <cx:lvl ptCount="22" formatCode="General">
          <cx:pt idx="0">0</cx:pt>
          <cx:pt idx="1">0</cx:pt>
          <cx:pt idx="2">0</cx:pt>
          <cx:pt idx="3">0</cx:pt>
          <cx:pt idx="4">0</cx:pt>
          <cx:pt idx="5">0</cx:pt>
          <cx:pt idx="6">0</cx:pt>
          <cx:pt idx="7">2</cx:pt>
          <cx:pt idx="8">4</cx:pt>
          <cx:pt idx="9">5</cx:pt>
          <cx:pt idx="10">8</cx:pt>
          <cx:pt idx="11">9</cx:pt>
          <cx:pt idx="12">9</cx:pt>
          <cx:pt idx="13">5</cx:pt>
          <cx:pt idx="14">4</cx:pt>
          <cx:pt idx="15">3</cx:pt>
          <cx:pt idx="16">2</cx:pt>
          <cx:pt idx="17">1</cx:pt>
          <cx:pt idx="18">1</cx:pt>
          <cx:pt idx="19">0</cx:pt>
          <cx:pt idx="20">0</cx:pt>
          <cx:pt idx="21">0</cx:pt>
        </cx:lvl>
      </cx:numDim>
    </cx:data>
  </cx:chartData>
  <cx:chart>
    <cx:title pos="t" align="ctr" overlay="0">
      <cx:tx>
        <cx:txData>
          <cx:v>Electricity demand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2400" b="0" i="0" u="none" strike="noStrike" baseline="0" dirty="0">
              <a:solidFill>
                <a:schemeClr val="bg1"/>
              </a:solidFill>
              <a:latin typeface="Century Gothic" panose="020B0502020202020204"/>
            </a:rPr>
            <a:t>Electricity demand</a:t>
          </a:r>
        </a:p>
      </cx:txPr>
    </cx:title>
    <cx:plotArea>
      <cx:plotAreaRegion>
        <cx:plotSurface>
          <cx:spPr>
            <a:ln w="3175">
              <a:noFill/>
            </a:ln>
          </cx:spPr>
        </cx:plotSurface>
        <cx:series layoutId="boxWhisker" uniqueId="{DDC670E9-D946-0448-B015-6ADEBB5A6889}" formatIdx="0">
          <cx:tx>
            <cx:txData>
              <cx:f>Sheet1!$B$1</cx:f>
              <cx:v>Overall</cx:v>
            </cx:txData>
          </cx:tx>
          <cx:spPr>
            <a:ln w="38100">
              <a:solidFill>
                <a:srgbClr val="FF0000"/>
              </a:solidFill>
            </a:ln>
          </cx:spPr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932B934C-869E-204A-A5FD-A87B6E3F0027}" formatIdx="2">
          <cx:tx>
            <cx:txData>
              <cx:f>Sheet1!$D$1</cx:f>
              <cx:v>Target load profile</cx:v>
            </cx:txData>
          </cx:tx>
          <cx:spPr>
            <a:ln w="38100">
              <a:solidFill>
                <a:schemeClr val="accent2"/>
              </a:solidFill>
            </a:ln>
            <a:effectLst>
              <a:glow>
                <a:schemeClr val="accent1"/>
              </a:glow>
              <a:softEdge rad="0"/>
            </a:effectLst>
          </cx:spPr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/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9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lt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9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lt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9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lt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9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lt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28933-DD54-C344-A1D6-80E3F1C3ABB9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8E47D-DD46-8E43-9E0E-E87C95317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8E47D-DD46-8E43-9E0E-E87C95317A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9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963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5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4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5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3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0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7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7.emf"/><Relationship Id="rId7" Type="http://schemas.openxmlformats.org/officeDocument/2006/relationships/image" Target="../media/image5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image" Target="../media/image53.png"/><Relationship Id="rId4" Type="http://schemas.openxmlformats.org/officeDocument/2006/relationships/image" Target="../media/image38.emf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3.svg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6.png"/><Relationship Id="rId10" Type="http://schemas.microsoft.com/office/2014/relationships/chartEx" Target="../charts/chartEx2.xml"/><Relationship Id="rId4" Type="http://schemas.microsoft.com/office/2014/relationships/chartEx" Target="../charts/chartEx1.xml"/><Relationship Id="rId9" Type="http://schemas.openxmlformats.org/officeDocument/2006/relationships/image" Target="../media/image8.png"/><Relationship Id="rId1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383C-5A2F-3547-B60C-9A18E306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Autofit/>
          </a:bodyPr>
          <a:lstStyle/>
          <a:p>
            <a:pPr algn="ctr"/>
            <a:r>
              <a:rPr lang="en-US" sz="5500" dirty="0">
                <a:solidFill>
                  <a:srgbClr val="EBEBEB"/>
                </a:solidFill>
                <a:latin typeface="Times" pitchFamily="2" charset="0"/>
              </a:rPr>
              <a:t>Learning to dynamically price electricity demand based on multi-armed bandit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CDCB-CA63-224E-BE8B-21E4FB7AB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156186"/>
            <a:ext cx="8825658" cy="8289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900" cap="none" dirty="0" err="1">
                <a:solidFill>
                  <a:schemeClr val="bg1"/>
                </a:solidFill>
                <a:latin typeface="Times" pitchFamily="2" charset="0"/>
              </a:rPr>
              <a:t>Ahmadreza</a:t>
            </a:r>
            <a:r>
              <a:rPr lang="en-US" sz="2900" cap="none" dirty="0">
                <a:solidFill>
                  <a:schemeClr val="bg1"/>
                </a:solidFill>
                <a:latin typeface="Times" pitchFamily="2" charset="0"/>
              </a:rPr>
              <a:t> </a:t>
            </a:r>
            <a:r>
              <a:rPr lang="en-US" sz="2900" cap="none" dirty="0" err="1">
                <a:solidFill>
                  <a:schemeClr val="bg1"/>
                </a:solidFill>
                <a:latin typeface="Times" pitchFamily="2" charset="0"/>
              </a:rPr>
              <a:t>Moradipari</a:t>
            </a:r>
            <a:r>
              <a:rPr lang="en-US" sz="2900" cap="none" dirty="0">
                <a:solidFill>
                  <a:schemeClr val="bg1"/>
                </a:solidFill>
                <a:latin typeface="Times" pitchFamily="2" charset="0"/>
              </a:rPr>
              <a:t>, Cody Silva, </a:t>
            </a:r>
            <a:r>
              <a:rPr lang="en-US" sz="2900" cap="none" dirty="0" err="1">
                <a:solidFill>
                  <a:schemeClr val="bg1"/>
                </a:solidFill>
                <a:latin typeface="Times" pitchFamily="2" charset="0"/>
              </a:rPr>
              <a:t>Mahnoosh</a:t>
            </a:r>
            <a:r>
              <a:rPr lang="en-US" sz="2900" cap="none" dirty="0">
                <a:solidFill>
                  <a:schemeClr val="bg1"/>
                </a:solidFill>
                <a:latin typeface="Times" pitchFamily="2" charset="0"/>
              </a:rPr>
              <a:t> Alizadeh</a:t>
            </a:r>
          </a:p>
          <a:p>
            <a:pPr algn="ctr"/>
            <a:r>
              <a:rPr lang="en-US" sz="2400" cap="none" dirty="0">
                <a:solidFill>
                  <a:schemeClr val="bg1"/>
                </a:solidFill>
                <a:latin typeface="Times" pitchFamily="2" charset="0"/>
              </a:rPr>
              <a:t>University of California, Santa Barbara</a:t>
            </a:r>
          </a:p>
        </p:txBody>
      </p:sp>
    </p:spTree>
    <p:extLst>
      <p:ext uri="{BB962C8B-B14F-4D97-AF65-F5344CB8AC3E}">
        <p14:creationId xmlns:p14="http://schemas.microsoft.com/office/powerpoint/2010/main" val="94326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39-C7C0-434C-ADAA-53DDAFE6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Overall load profile in response to price </a:t>
            </a:r>
            <a:r>
              <a:rPr lang="en-US" sz="4000" b="1" dirty="0">
                <a:latin typeface="Times" pitchFamily="2" charset="0"/>
              </a:rPr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C6C6E-EAB7-334A-81BF-50DA0ADDEA0B}"/>
              </a:ext>
            </a:extLst>
          </p:cNvPr>
          <p:cNvSpPr txBox="1"/>
          <p:nvPr/>
        </p:nvSpPr>
        <p:spPr>
          <a:xfrm>
            <a:off x="722375" y="2514600"/>
            <a:ext cx="101052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" pitchFamily="2" charset="0"/>
              </a:rPr>
              <a:t>Customers price response: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E01E7-9442-6C42-AB60-576CB597B1C3}"/>
              </a:ext>
            </a:extLst>
          </p:cNvPr>
          <p:cNvSpPr txBox="1"/>
          <p:nvPr/>
        </p:nvSpPr>
        <p:spPr>
          <a:xfrm>
            <a:off x="722374" y="3429000"/>
            <a:ext cx="10555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900" dirty="0">
                <a:latin typeface="Times" pitchFamily="2" charset="0"/>
              </a:rPr>
              <a:t>Over all customers, these two effects determine the load response: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5955E-8A9C-A749-A4AE-D538F92A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1" y="4287054"/>
            <a:ext cx="5456682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C3E0C-4192-544A-A230-0EF149C0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59" y="5649382"/>
            <a:ext cx="44731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0ACE-8C2D-2046-ADA1-77B0934B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Prior 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5E23-1F82-5746-8202-12C52DD9898C}"/>
              </a:ext>
            </a:extLst>
          </p:cNvPr>
          <p:cNvSpPr txBox="1"/>
          <p:nvPr/>
        </p:nvSpPr>
        <p:spPr>
          <a:xfrm>
            <a:off x="646826" y="2510971"/>
            <a:ext cx="11545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" pitchFamily="2" charset="0"/>
              </a:rPr>
              <a:t>Multi-armed bandit /online learning for electricity pricing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2C3A8-899C-FF40-9539-C6CFC748F880}"/>
              </a:ext>
            </a:extLst>
          </p:cNvPr>
          <p:cNvSpPr txBox="1"/>
          <p:nvPr/>
        </p:nvSpPr>
        <p:spPr>
          <a:xfrm>
            <a:off x="1210273" y="3535449"/>
            <a:ext cx="8084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[R. </a:t>
            </a:r>
            <a:r>
              <a:rPr lang="en-US" sz="2000" dirty="0" err="1"/>
              <a:t>Ganti</a:t>
            </a:r>
            <a:r>
              <a:rPr lang="en-US" sz="2000" dirty="0"/>
              <a:t>, et al., 2018 ], [A. Krishnamurthy, et al., 2018], </a:t>
            </a:r>
          </a:p>
          <a:p>
            <a:r>
              <a:rPr lang="en-US" sz="2000" dirty="0"/>
              <a:t>[D. J. Foster, et al., 2018], [Y. Li, et al., 2018], [SJ. Kim, et al., 2017], </a:t>
            </a:r>
          </a:p>
          <a:p>
            <a:r>
              <a:rPr lang="en-US" sz="2000" dirty="0"/>
              <a:t>[P. Li, et all., 2017], [D. </a:t>
            </a:r>
            <a:r>
              <a:rPr lang="en-US" sz="2000" dirty="0" err="1"/>
              <a:t>Kalathil</a:t>
            </a:r>
            <a:r>
              <a:rPr lang="en-US" sz="2000" dirty="0"/>
              <a:t>, et al., 2015], [L. Jia, et al., 2014]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352D7A-24D6-DE43-A2F8-65EB79ABCF8D}"/>
              </a:ext>
            </a:extLst>
          </p:cNvPr>
          <p:cNvSpPr/>
          <p:nvPr/>
        </p:nvSpPr>
        <p:spPr>
          <a:xfrm>
            <a:off x="501451" y="2396457"/>
            <a:ext cx="3911523" cy="8599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6120687-8508-2D43-862B-67FE95F95E4F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15041" y="2968822"/>
            <a:ext cx="969540" cy="2235888"/>
          </a:xfrm>
          <a:prstGeom prst="curvedConnector4">
            <a:avLst>
              <a:gd name="adj1" fmla="val -23578"/>
              <a:gd name="adj2" fmla="val 9992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AB5E5ED-E463-9241-A215-ED8DE2D90736}"/>
              </a:ext>
            </a:extLst>
          </p:cNvPr>
          <p:cNvSpPr txBox="1"/>
          <p:nvPr/>
        </p:nvSpPr>
        <p:spPr>
          <a:xfrm>
            <a:off x="1725930" y="4978676"/>
            <a:ext cx="915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Capture exploitation-exploration trade-off, we learn the stochastic behavior of the price response, based on the unknown parameter, while attempting to minimize costs.</a:t>
            </a:r>
          </a:p>
        </p:txBody>
      </p:sp>
    </p:spTree>
    <p:extLst>
      <p:ext uri="{BB962C8B-B14F-4D97-AF65-F5344CB8AC3E}">
        <p14:creationId xmlns:p14="http://schemas.microsoft.com/office/powerpoint/2010/main" val="38396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0ACE-8C2D-2046-ADA1-77B0934B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F04C1-511F-DB46-A32B-ACF4F3F4E8DB}"/>
              </a:ext>
            </a:extLst>
          </p:cNvPr>
          <p:cNvSpPr txBox="1"/>
          <p:nvPr/>
        </p:nvSpPr>
        <p:spPr>
          <a:xfrm>
            <a:off x="722376" y="2569030"/>
            <a:ext cx="101488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" pitchFamily="2" charset="0"/>
              </a:rPr>
              <a:t>Complex bandit model               </a:t>
            </a:r>
            <a:r>
              <a:rPr lang="en-US" sz="3300" dirty="0">
                <a:latin typeface="Times" pitchFamily="2" charset="0"/>
              </a:rPr>
              <a:t>Thompson sampling 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4E6512-FC77-2544-A4D4-41055C3EF9F3}"/>
              </a:ext>
            </a:extLst>
          </p:cNvPr>
          <p:cNvSpPr/>
          <p:nvPr/>
        </p:nvSpPr>
        <p:spPr>
          <a:xfrm>
            <a:off x="5138056" y="2728686"/>
            <a:ext cx="114300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14A25-5218-124E-A142-C74C4F3D890A}"/>
              </a:ext>
            </a:extLst>
          </p:cNvPr>
          <p:cNvSpPr txBox="1"/>
          <p:nvPr/>
        </p:nvSpPr>
        <p:spPr>
          <a:xfrm>
            <a:off x="2269945" y="3444389"/>
            <a:ext cx="653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[D. Russo, et al., 2017 ], [S. Agrawal, et al., 2012], </a:t>
            </a:r>
          </a:p>
          <a:p>
            <a:r>
              <a:rPr lang="en-US" sz="2000" dirty="0"/>
              <a:t>[S. Agrawal, et al., 2013], [T. Xu, et al., 2013]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3D26A-3882-894D-9009-AA13022719B0}"/>
              </a:ext>
            </a:extLst>
          </p:cNvPr>
          <p:cNvSpPr txBox="1"/>
          <p:nvPr/>
        </p:nvSpPr>
        <p:spPr>
          <a:xfrm>
            <a:off x="1554480" y="4591670"/>
            <a:ext cx="8461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" pitchFamily="2" charset="0"/>
              </a:rPr>
              <a:t>Straightforward algorithmic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" pitchFamily="2" charset="0"/>
              </a:rPr>
              <a:t>Generalizes to more complex models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1FC97-C0CD-BC44-9708-10335D1B921F}"/>
              </a:ext>
            </a:extLst>
          </p:cNvPr>
          <p:cNvSpPr txBox="1"/>
          <p:nvPr/>
        </p:nvSpPr>
        <p:spPr>
          <a:xfrm>
            <a:off x="10101943" y="539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C7B3DF-9280-F84C-B8F4-18ED954BF3F5}"/>
              </a:ext>
            </a:extLst>
          </p:cNvPr>
          <p:cNvSpPr/>
          <p:nvPr/>
        </p:nvSpPr>
        <p:spPr>
          <a:xfrm>
            <a:off x="6319156" y="2462211"/>
            <a:ext cx="4005618" cy="8599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7F5B6C22-D11A-384B-B691-4F97CEC7E580}"/>
              </a:ext>
            </a:extLst>
          </p:cNvPr>
          <p:cNvCxnSpPr>
            <a:cxnSpLocks/>
            <a:stCxn id="13" idx="5"/>
          </p:cNvCxnSpPr>
          <p:nvPr/>
        </p:nvCxnSpPr>
        <p:spPr>
          <a:xfrm rot="5400000">
            <a:off x="8435763" y="3366671"/>
            <a:ext cx="1472833" cy="113197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3F91-D309-4747-B482-AB60B209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Bandit </a:t>
            </a:r>
            <a:r>
              <a:rPr lang="en-US" sz="4000" dirty="0">
                <a:latin typeface="Times" pitchFamily="2" charset="0"/>
              </a:rPr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2F63-9344-C642-A25F-146AA3A5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2579076"/>
            <a:ext cx="815340" cy="381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3939ECF-0FD4-1044-ABAF-9E41ECAA06AE}"/>
              </a:ext>
            </a:extLst>
          </p:cNvPr>
          <p:cNvGrpSpPr/>
          <p:nvPr/>
        </p:nvGrpSpPr>
        <p:grpSpPr>
          <a:xfrm>
            <a:off x="710714" y="3489960"/>
            <a:ext cx="11057212" cy="2246769"/>
            <a:chOff x="649754" y="3657144"/>
            <a:chExt cx="11057212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3C8D5F-DCA3-9D4A-9089-667C391EFCC2}"/>
                </a:ext>
              </a:extLst>
            </p:cNvPr>
            <p:cNvSpPr txBox="1"/>
            <p:nvPr/>
          </p:nvSpPr>
          <p:spPr>
            <a:xfrm>
              <a:off x="649754" y="3657144"/>
              <a:ext cx="110572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Posted price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2800" dirty="0">
                <a:latin typeface="Times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Unknown but constant parameter vector</a:t>
              </a:r>
            </a:p>
            <a:p>
              <a:pPr lvl="1"/>
              <a:endParaRPr lang="en-US" sz="2800" dirty="0">
                <a:latin typeface="Times" pitchFamily="2" charset="0"/>
              </a:endParaRPr>
            </a:p>
            <a:p>
              <a:r>
                <a:rPr lang="en-US" sz="2800" dirty="0">
                  <a:latin typeface="Times" pitchFamily="2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7A59A0-1262-0445-A5E2-D252E05AF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0124" y="4603985"/>
              <a:ext cx="1127760" cy="3200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3DF08E-0908-2349-AE04-F17A10D6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4884" y="3787021"/>
              <a:ext cx="228600" cy="2590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CB1F4B-7005-0246-B37F-4BC7E931E6D5}"/>
              </a:ext>
            </a:extLst>
          </p:cNvPr>
          <p:cNvSpPr txBox="1"/>
          <p:nvPr/>
        </p:nvSpPr>
        <p:spPr>
          <a:xfrm>
            <a:off x="1449854" y="2515000"/>
            <a:ext cx="104525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 pitchFamily="2" charset="0"/>
              </a:rPr>
              <a:t>is a random variable with parametrized distribution based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DB20-9D32-F34B-8DA2-2D23540A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Thompson sampling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AF27B-6291-5E4D-925C-3C2BEC397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65" y="3865923"/>
            <a:ext cx="5358638" cy="417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C2036-41C9-2F4A-810F-FA2B99C9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705" y="4359435"/>
            <a:ext cx="1687322" cy="3430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F9ED2-3634-CF47-B0B9-054F8EF00164}"/>
              </a:ext>
            </a:extLst>
          </p:cNvPr>
          <p:cNvGrpSpPr/>
          <p:nvPr/>
        </p:nvGrpSpPr>
        <p:grpSpPr>
          <a:xfrm>
            <a:off x="1154953" y="2517913"/>
            <a:ext cx="7684247" cy="3448308"/>
            <a:chOff x="1154953" y="2517913"/>
            <a:chExt cx="7684247" cy="34483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3C7FDE-80FC-9141-83AD-296E0ABE764E}"/>
                </a:ext>
              </a:extLst>
            </p:cNvPr>
            <p:cNvSpPr txBox="1"/>
            <p:nvPr/>
          </p:nvSpPr>
          <p:spPr>
            <a:xfrm>
              <a:off x="1154953" y="2517913"/>
              <a:ext cx="7684247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  <a:ea typeface="Microsoft Himalaya" pitchFamily="2" charset="0"/>
                  <a:cs typeface="Microsoft Himalaya" pitchFamily="2" charset="0"/>
                </a:rPr>
                <a:t>Prior</a:t>
              </a:r>
              <a:r>
                <a:rPr lang="en-US" sz="2800" dirty="0">
                  <a:latin typeface="Times" pitchFamily="2" charset="0"/>
                </a:rPr>
                <a:t> distribution      over a parameter space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  for day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Draw             according to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Post optimal price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Observe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" pitchFamily="2" charset="0"/>
                </a:rPr>
                <a:t>Posterior update      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9E5319-323D-9B45-97D3-C43FA4613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6947" y="2696193"/>
              <a:ext cx="241300" cy="1930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8DF557-0585-D542-9DDC-1AA1FB95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9685" y="2641969"/>
              <a:ext cx="240792" cy="280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8D4740-3DD2-BE43-AE7E-5E678BB7B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6784" y="3116325"/>
              <a:ext cx="1667510" cy="2641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1A48DF-F379-4E4F-A58F-0E5344A7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9794" y="3509616"/>
              <a:ext cx="954913" cy="2966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345CB0-B9E4-BF4C-AB41-54472759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2216" y="3559752"/>
              <a:ext cx="685800" cy="228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F3494C-1742-1A46-980D-CEEB3526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55882" y="5085476"/>
              <a:ext cx="5877814" cy="88074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47BDA6-3E84-FA4F-B915-E0AF6408C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3899" y="6226285"/>
            <a:ext cx="54468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B2D2-A982-5444-81AB-3B7EA91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Regret performance  </a:t>
            </a:r>
            <a:r>
              <a:rPr lang="en-US" sz="2000" dirty="0">
                <a:latin typeface="Times" pitchFamily="2" charset="0"/>
              </a:rPr>
              <a:t>inspired by [A. Gopalan, et al., 2014]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6FACA-55EF-3348-A6CB-22A1A12F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49" y="2843232"/>
            <a:ext cx="168910" cy="15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F5BBE-3DEC-734E-88E4-11C69B38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23" y="2888438"/>
            <a:ext cx="173863" cy="173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CD91EA-1A5E-254D-8CEC-DD314251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813" y="2786593"/>
            <a:ext cx="164465" cy="164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CA13B4-F498-D943-AD94-4448092BB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150" y="2788679"/>
            <a:ext cx="160020" cy="1866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71008A-1DFE-0C4B-B41E-CCDE34DF8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8455178" y="2788821"/>
            <a:ext cx="151130" cy="164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1ED8C-C6AF-AB42-80AD-C585E9ABAE70}"/>
                  </a:ext>
                </a:extLst>
              </p:cNvPr>
              <p:cNvSpPr txBox="1"/>
              <p:nvPr/>
            </p:nvSpPr>
            <p:spPr>
              <a:xfrm>
                <a:off x="2360388" y="3409840"/>
                <a:ext cx="5819830" cy="179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1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sz="21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</m:e>
                    </m:nary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−1</m:t>
                        </m:r>
                      </m:sup>
                      <m:e>
                        <m:sSub>
                          <m:sSubPr>
                            <m:ctrlPr>
                              <a:rPr lang="en-US" sz="21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1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1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1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sz="21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p,d</a:t>
                </a:r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sz="21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  <a:p>
                <a:endParaRPr lang="en-US" sz="21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1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1ED8C-C6AF-AB42-80AD-C585E9ABA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88" y="3409840"/>
                <a:ext cx="5819830" cy="1798185"/>
              </a:xfrm>
              <a:prstGeom prst="rect">
                <a:avLst/>
              </a:prstGeom>
              <a:blipFill>
                <a:blip r:embed="rId7"/>
                <a:stretch>
                  <a:fillRect l="-1089" t="-2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69D0368-2D46-674F-B8C2-753E0C69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3507955" y="3637290"/>
            <a:ext cx="168910" cy="155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915D3C-9407-D742-A36E-175F22491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825" y="3498571"/>
            <a:ext cx="177800" cy="158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52CB0-FF6A-6B4F-8BC8-2C376923579C}"/>
                  </a:ext>
                </a:extLst>
              </p:cNvPr>
              <p:cNvSpPr txBox="1"/>
              <p:nvPr/>
            </p:nvSpPr>
            <p:spPr>
              <a:xfrm>
                <a:off x="735861" y="2299370"/>
                <a:ext cx="10886528" cy="160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𝑒𝑥𝑖𝑠𝑡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 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𝑠𝑢𝑐h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𝑡h𝑎𝑡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with probability at least 1-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sz="2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sub>
                      <m:sup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1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m:rPr>
                            <m:brk m:alnAt="7"/>
                          </m:rPr>
                          <a:rPr lang="en-US" sz="21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\</m:t>
                            </m:r>
                            <m:r>
                              <m:rPr>
                                <m:lit/>
                                <m:brk m:alnAt="7"/>
                              </m:r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e>
                                  <m:sup>
                                    <m:r>
                                      <a:rPr lang="en-US" sz="21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  <m:r>
                      <a:rPr lang="en-US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sz="2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1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C(log T), where B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,   ,   )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: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C(log T)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52CB0-FF6A-6B4F-8BC8-2C3769235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1" y="2299370"/>
                <a:ext cx="10886528" cy="1609800"/>
              </a:xfrm>
              <a:prstGeom prst="rect">
                <a:avLst/>
              </a:prstGeom>
              <a:blipFill>
                <a:blip r:embed="rId9"/>
                <a:stretch>
                  <a:fillRect l="-3613" t="-10938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AE3584-2A66-3F46-AC10-D7FBFE0344D7}"/>
                  </a:ext>
                </a:extLst>
              </p:cNvPr>
              <p:cNvSpPr txBox="1"/>
              <p:nvPr/>
            </p:nvSpPr>
            <p:spPr>
              <a:xfrm>
                <a:off x="2561615" y="4277466"/>
                <a:ext cx="6396852" cy="16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1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1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</m:sub>
                              <m:sup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sz="21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/>
                              <m:sup>
                                <m:r>
                                  <a:rPr lang="en-US" sz="2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1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}</m:t>
                            </m:r>
                          </m:lim>
                        </m:limLow>
                      </m:fName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≺</m:t>
                        </m:r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1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sup>
                            </m:sSubSup>
                          </m:sub>
                        </m:sSub>
                      </m:e>
                    </m:func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log T </a:t>
                </a:r>
              </a:p>
              <a:p>
                <a:endParaRPr lang="en-US" sz="2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∈{</m:t>
                            </m:r>
                            <m:sSubSup>
                              <m:sSubSup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1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1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</m:sub>
                              <m:sup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1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sz="21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1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/>
                              <m:sup>
                                <m:r>
                                  <a:rPr lang="en-US" sz="21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1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}</m:t>
                            </m:r>
                          </m:lim>
                        </m:limLow>
                      </m:fName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≺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1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sup>
                            </m:sSubSup>
                          </m:sub>
                        </m:sSub>
                      </m:e>
                    </m:func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1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log T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AE3584-2A66-3F46-AC10-D7FBFE03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15" y="4277466"/>
                <a:ext cx="6396852" cy="1632563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9E38A04-8692-0A44-B9B7-97191F1EA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819729" y="4676546"/>
            <a:ext cx="133858" cy="1456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14F252-103E-7A42-893C-10D542B21C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804094" y="5662630"/>
            <a:ext cx="133858" cy="1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2992-C326-5F4F-8DB9-2FFC57B1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Regret performance idea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9A055-4445-1C43-9393-13361F66A63C}"/>
              </a:ext>
            </a:extLst>
          </p:cNvPr>
          <p:cNvSpPr/>
          <p:nvPr/>
        </p:nvSpPr>
        <p:spPr>
          <a:xfrm>
            <a:off x="2093844" y="2915844"/>
            <a:ext cx="7646504" cy="2994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CE3106-8A1F-D24B-A88A-D1211EC8845A}"/>
              </a:ext>
            </a:extLst>
          </p:cNvPr>
          <p:cNvCxnSpPr>
            <a:cxnSpLocks/>
          </p:cNvCxnSpPr>
          <p:nvPr/>
        </p:nvCxnSpPr>
        <p:spPr>
          <a:xfrm flipH="1">
            <a:off x="5274366" y="2915844"/>
            <a:ext cx="642730" cy="300824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AEB5E0-755B-3944-A5B8-E954F07D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90" y="5989621"/>
            <a:ext cx="465455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E3A7DB-9B26-D946-9C2B-9BC4AB07C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" y="2401947"/>
            <a:ext cx="4648200" cy="39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1B989-ABDC-9449-9754-6A6718FD3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915" y="2401947"/>
            <a:ext cx="2473960" cy="35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C5349-C06F-1246-BE0C-198E3BF1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490" y="3599014"/>
            <a:ext cx="584200" cy="66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7FBAD-B629-0D4B-9877-7986CC61A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772" y="3599014"/>
            <a:ext cx="723900" cy="6604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541640D-5A6B-EC41-B9EE-2E0F5C142150}"/>
              </a:ext>
            </a:extLst>
          </p:cNvPr>
          <p:cNvSpPr/>
          <p:nvPr/>
        </p:nvSpPr>
        <p:spPr>
          <a:xfrm>
            <a:off x="594360" y="2208271"/>
            <a:ext cx="4973294" cy="7069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392AD4-04BD-6144-AF9C-13B39B9709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97892" y="3198237"/>
            <a:ext cx="1008049" cy="45390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C23CD1C-6590-FE45-BE40-388E0C15CF61}"/>
              </a:ext>
            </a:extLst>
          </p:cNvPr>
          <p:cNvSpPr/>
          <p:nvPr/>
        </p:nvSpPr>
        <p:spPr>
          <a:xfrm>
            <a:off x="8190672" y="2208271"/>
            <a:ext cx="2676111" cy="7069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9A7E9B5-906F-8A48-8FA1-4CB97D396FAB}"/>
              </a:ext>
            </a:extLst>
          </p:cNvPr>
          <p:cNvCxnSpPr>
            <a:stCxn id="17" idx="4"/>
          </p:cNvCxnSpPr>
          <p:nvPr/>
        </p:nvCxnSpPr>
        <p:spPr>
          <a:xfrm rot="5400000">
            <a:off x="8269856" y="2836050"/>
            <a:ext cx="1179688" cy="1338056"/>
          </a:xfrm>
          <a:prstGeom prst="curved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B10D-EEF5-4441-AC3E-AB9CB67D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Numerical Result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971B8-D08B-184A-A1D7-BDB670CCA398}"/>
              </a:ext>
            </a:extLst>
          </p:cNvPr>
          <p:cNvSpPr txBox="1"/>
          <p:nvPr/>
        </p:nvSpPr>
        <p:spPr>
          <a:xfrm>
            <a:off x="722376" y="2809461"/>
            <a:ext cx="4551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6 different target profiles representing wind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27 clusters over 2000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Piecewise linear cost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Cumulative cost over 100 days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2AB7C-BA5E-5E45-A491-7CB1453672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659" y="2247476"/>
            <a:ext cx="6000750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984F-A0C7-4E4A-AA95-1D85D589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Numerical Result</a:t>
            </a:r>
            <a:endParaRPr lang="en-US" dirty="0"/>
          </a:p>
        </p:txBody>
      </p:sp>
      <p:pic>
        <p:nvPicPr>
          <p:cNvPr id="10" name="Picture 9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1374C1FF-0D1E-EE4E-B31F-090CD19C37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2" y="3015678"/>
            <a:ext cx="5486400" cy="3657600"/>
          </a:xfrm>
          <a:prstGeom prst="rect">
            <a:avLst/>
          </a:prstGeom>
        </p:spPr>
      </p:pic>
      <p:pic>
        <p:nvPicPr>
          <p:cNvPr id="12" name="Picture 11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8903FD8B-39C4-564A-B414-410287A4010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2" y="3032611"/>
            <a:ext cx="5486400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02EFFE-4AF8-CD46-B8DF-D6A23AAB8231}"/>
              </a:ext>
            </a:extLst>
          </p:cNvPr>
          <p:cNvSpPr txBox="1"/>
          <p:nvPr/>
        </p:nvSpPr>
        <p:spPr>
          <a:xfrm>
            <a:off x="1434329" y="2319866"/>
            <a:ext cx="9690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" pitchFamily="2" charset="0"/>
              </a:rPr>
              <a:t>Load shape of neighborhood compared to target load profile over time </a:t>
            </a:r>
          </a:p>
        </p:txBody>
      </p:sp>
    </p:spTree>
    <p:extLst>
      <p:ext uri="{BB962C8B-B14F-4D97-AF65-F5344CB8AC3E}">
        <p14:creationId xmlns:p14="http://schemas.microsoft.com/office/powerpoint/2010/main" val="1639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BFA3-22D6-FE45-8496-E726C276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Conclusion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F6E48-C289-E44C-8A20-392576E962DA}"/>
              </a:ext>
            </a:extLst>
          </p:cNvPr>
          <p:cNvSpPr txBox="1"/>
          <p:nvPr/>
        </p:nvSpPr>
        <p:spPr>
          <a:xfrm>
            <a:off x="722376" y="2514600"/>
            <a:ext cx="113477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Times" pitchFamily="2" charset="0"/>
              </a:rPr>
              <a:t>Daily price design problem of an aggregator using RTP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Time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Times" pitchFamily="2" charset="0"/>
              </a:rPr>
              <a:t>Adapted multi-armed bandit framework and Thompson sampling based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Times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Times" pitchFamily="2" charset="0"/>
              </a:rPr>
              <a:t>Studied regret performance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5F2A8-B7A9-1042-BAE1-B57C2B0C3913}"/>
              </a:ext>
            </a:extLst>
          </p:cNvPr>
          <p:cNvSpPr txBox="1"/>
          <p:nvPr/>
        </p:nvSpPr>
        <p:spPr>
          <a:xfrm>
            <a:off x="4274820" y="5532120"/>
            <a:ext cx="36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" pitchFamily="2" charset="0"/>
              </a:rPr>
              <a:t> Thank you !</a:t>
            </a:r>
          </a:p>
        </p:txBody>
      </p:sp>
    </p:spTree>
    <p:extLst>
      <p:ext uri="{BB962C8B-B14F-4D97-AF65-F5344CB8AC3E}">
        <p14:creationId xmlns:p14="http://schemas.microsoft.com/office/powerpoint/2010/main" val="4269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7E6-DBE9-F04B-9BFE-E0F46C95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RTP (Real Time Pricing)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4F4EA-5E3A-4D42-A88C-52FB3259FF78}"/>
              </a:ext>
            </a:extLst>
          </p:cNvPr>
          <p:cNvSpPr txBox="1"/>
          <p:nvPr/>
        </p:nvSpPr>
        <p:spPr>
          <a:xfrm>
            <a:off x="736270" y="2493818"/>
            <a:ext cx="9844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" pitchFamily="2" charset="0"/>
              </a:rPr>
              <a:t>Goal: </a:t>
            </a: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Times" pitchFamily="2" charset="0"/>
              </a:rPr>
              <a:t>Shape the electricity demand on a daily basis to       minimize the running costs of the aggregator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95218-1647-B54E-88BA-7ED8B6E4C038}"/>
              </a:ext>
            </a:extLst>
          </p:cNvPr>
          <p:cNvSpPr txBox="1"/>
          <p:nvPr/>
        </p:nvSpPr>
        <p:spPr>
          <a:xfrm>
            <a:off x="736270" y="3895106"/>
            <a:ext cx="91800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" pitchFamily="2" charset="0"/>
              </a:rPr>
              <a:t>Challenges: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Times" pitchFamily="2" charset="0"/>
              </a:rPr>
              <a:t>Stochastic and unknown nature of customer behavior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Times" pitchFamily="2" charset="0"/>
              </a:rPr>
              <a:t>Variable daily aggregator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Times" pitchFamily="2" charset="0"/>
              </a:rPr>
              <a:t>Small size of the observation </a:t>
            </a:r>
          </a:p>
        </p:txBody>
      </p:sp>
    </p:spTree>
    <p:extLst>
      <p:ext uri="{BB962C8B-B14F-4D97-AF65-F5344CB8AC3E}">
        <p14:creationId xmlns:p14="http://schemas.microsoft.com/office/powerpoint/2010/main" val="2750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7E6-DBE9-F04B-9BFE-E0F46C95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Individual Load Profiles</a:t>
            </a:r>
          </a:p>
        </p:txBody>
      </p:sp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id="{D473321B-7F50-F844-8426-27F8525A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8587" y="2857500"/>
            <a:ext cx="1143000" cy="1143000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F3F34E5A-CF97-8A4B-B3CD-8260A032C3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5745098"/>
                  </p:ext>
                </p:extLst>
              </p:nvPr>
            </p:nvGraphicFramePr>
            <p:xfrm>
              <a:off x="2438400" y="2249424"/>
              <a:ext cx="7315200" cy="457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6" name="Chart 15">
                <a:extLst>
                  <a:ext uri="{FF2B5EF4-FFF2-40B4-BE49-F238E27FC236}">
                    <a16:creationId xmlns:a16="http://schemas.microsoft.com/office/drawing/2014/main" id="{F3F34E5A-CF97-8A4B-B3CD-8260A032C3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8400" y="2249424"/>
                <a:ext cx="7315200" cy="45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AAF52C7B-93A1-214E-9912-C310D583C8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15321795"/>
                  </p:ext>
                </p:extLst>
              </p:nvPr>
            </p:nvGraphicFramePr>
            <p:xfrm>
              <a:off x="2438126" y="2261299"/>
              <a:ext cx="7315200" cy="457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AAF52C7B-93A1-214E-9912-C310D583C8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8126" y="2261299"/>
                <a:ext cx="7315200" cy="45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phic 7" descr="Woman">
            <a:extLst>
              <a:ext uri="{FF2B5EF4-FFF2-40B4-BE49-F238E27FC236}">
                <a16:creationId xmlns:a16="http://schemas.microsoft.com/office/drawing/2014/main" id="{12D376C4-C5CA-4A4C-BEC9-3704319327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0413" y="2857500"/>
            <a:ext cx="11430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2D740-AB57-3044-AAF7-0CFE9ED2280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7187" y="4339167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D443A2-9082-344E-A24C-5C54C9B4765C}"/>
              </a:ext>
            </a:extLst>
          </p:cNvPr>
          <p:cNvSpPr txBox="1"/>
          <p:nvPr/>
        </p:nvSpPr>
        <p:spPr>
          <a:xfrm>
            <a:off x="16069733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Graphic 5" descr="Car">
            <a:extLst>
              <a:ext uri="{FF2B5EF4-FFF2-40B4-BE49-F238E27FC236}">
                <a16:creationId xmlns:a16="http://schemas.microsoft.com/office/drawing/2014/main" id="{1CC1AB5E-7E7E-4847-B9A8-BDC490ECC2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9733" y="4365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7E6-DBE9-F04B-9BFE-E0F46C95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Collective Load Profile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FDD3666-2B81-D548-ADF7-E49247774D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49865327"/>
                  </p:ext>
                </p:extLst>
              </p:nvPr>
            </p:nvGraphicFramePr>
            <p:xfrm>
              <a:off x="2438400" y="2249424"/>
              <a:ext cx="7315200" cy="457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FDD3666-2B81-D548-ADF7-E49247774D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8400" y="2249424"/>
                <a:ext cx="7315200" cy="4572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1EDA23-7636-7641-8030-6732E3C96BD3}"/>
              </a:ext>
            </a:extLst>
          </p:cNvPr>
          <p:cNvSpPr txBox="1"/>
          <p:nvPr/>
        </p:nvSpPr>
        <p:spPr>
          <a:xfrm>
            <a:off x="9878885" y="2667000"/>
            <a:ext cx="2598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" pitchFamily="2" charset="0"/>
              </a:rPr>
              <a:t>Neighborhood load profile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B3E2B4-A5EC-3843-9CFC-730A46054FA9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3151519"/>
            <a:ext cx="316992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7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C7E6-DBE9-F04B-9BFE-E0F46C95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Target Load Profile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FDD3666-2B81-D548-ADF7-E49247774D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57955375"/>
                  </p:ext>
                </p:extLst>
              </p:nvPr>
            </p:nvGraphicFramePr>
            <p:xfrm>
              <a:off x="2438400" y="2273174"/>
              <a:ext cx="7315200" cy="457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FDD3666-2B81-D548-ADF7-E49247774D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8400" y="2273174"/>
                <a:ext cx="7315200" cy="45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BF1243-194C-9C4B-8B33-0257226E788B}"/>
              </a:ext>
            </a:extLst>
          </p:cNvPr>
          <p:cNvSpPr txBox="1"/>
          <p:nvPr/>
        </p:nvSpPr>
        <p:spPr>
          <a:xfrm>
            <a:off x="9900920" y="2834640"/>
            <a:ext cx="3033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" pitchFamily="2" charset="0"/>
              </a:rPr>
              <a:t>Target load </a:t>
            </a:r>
          </a:p>
          <a:p>
            <a:r>
              <a:rPr lang="en-US" sz="2500" dirty="0">
                <a:latin typeface="Times" pitchFamily="2" charset="0"/>
              </a:rPr>
              <a:t>profile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E1EE28-6CF5-3A4E-8EAA-6E0162D26974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888480" y="3265527"/>
            <a:ext cx="3012440" cy="52322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2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00B6-C7CF-F747-9D25-81B81B3A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Problem 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27385-02A1-0C4B-9AC6-431FEE843D22}"/>
              </a:ext>
            </a:extLst>
          </p:cNvPr>
          <p:cNvSpPr txBox="1"/>
          <p:nvPr/>
        </p:nvSpPr>
        <p:spPr>
          <a:xfrm>
            <a:off x="722376" y="2514600"/>
            <a:ext cx="9535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" pitchFamily="2" charset="0"/>
              </a:rPr>
              <a:t>Learn the price response of customers while controlling our running cost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0D843A-8227-ED4E-A172-D457B2136EBE}"/>
              </a:ext>
            </a:extLst>
          </p:cNvPr>
          <p:cNvGrpSpPr/>
          <p:nvPr/>
        </p:nvGrpSpPr>
        <p:grpSpPr>
          <a:xfrm>
            <a:off x="722376" y="3657600"/>
            <a:ext cx="8740982" cy="553998"/>
            <a:chOff x="722376" y="3657600"/>
            <a:chExt cx="8740982" cy="553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56AD1E-2D38-C749-80CE-C18AACA38971}"/>
                </a:ext>
              </a:extLst>
            </p:cNvPr>
            <p:cNvSpPr txBox="1"/>
            <p:nvPr/>
          </p:nvSpPr>
          <p:spPr>
            <a:xfrm>
              <a:off x="722376" y="3657600"/>
              <a:ext cx="79716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Times" pitchFamily="2" charset="0"/>
                </a:rPr>
                <a:t>Every day, post a new price function        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F2BA99-17D6-6249-BF10-C2DA978B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2235" y="3737656"/>
              <a:ext cx="2491123" cy="36576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6283C-373F-554B-A249-065CEE7A5BEC}"/>
              </a:ext>
            </a:extLst>
          </p:cNvPr>
          <p:cNvGrpSpPr/>
          <p:nvPr/>
        </p:nvGrpSpPr>
        <p:grpSpPr>
          <a:xfrm>
            <a:off x="722376" y="4480560"/>
            <a:ext cx="8668367" cy="1015663"/>
            <a:chOff x="722376" y="4800600"/>
            <a:chExt cx="8668367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D51278-62EC-7D4C-8F77-14298A1AFBEC}"/>
                </a:ext>
              </a:extLst>
            </p:cNvPr>
            <p:cNvSpPr txBox="1"/>
            <p:nvPr/>
          </p:nvSpPr>
          <p:spPr>
            <a:xfrm>
              <a:off x="722376" y="4800600"/>
              <a:ext cx="8668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Times" pitchFamily="2" charset="0"/>
                </a:rPr>
                <a:t>Daily context (e.g. renewable generation)  </a:t>
              </a:r>
            </a:p>
            <a:p>
              <a:r>
                <a:rPr lang="en-US" sz="3000" dirty="0">
                  <a:latin typeface="Times" pitchFamily="2" charset="0"/>
                </a:rPr>
                <a:t>      drawn from a finite set 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05F491-4821-E845-BE68-3DF1CC53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1883" y="5393637"/>
              <a:ext cx="1100709" cy="32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5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09A9-FEFD-5749-8581-0784367A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Aggregator cost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DE380-2468-2045-B8F9-5764EA30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0"/>
            <a:ext cx="2704894" cy="502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463FB-579A-FE47-9F4F-38D0CB5DD8A9}"/>
              </a:ext>
            </a:extLst>
          </p:cNvPr>
          <p:cNvSpPr txBox="1"/>
          <p:nvPr/>
        </p:nvSpPr>
        <p:spPr>
          <a:xfrm>
            <a:off x="722376" y="2514600"/>
            <a:ext cx="1046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" pitchFamily="2" charset="0"/>
              </a:rPr>
              <a:t>Aggregator cost varies daily in response to posted price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21AFB-D565-5B4C-A068-CF5233B3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35" y="2690428"/>
            <a:ext cx="274320" cy="2743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AC84605-A7C5-E342-80C2-4FDFD9362757}"/>
              </a:ext>
            </a:extLst>
          </p:cNvPr>
          <p:cNvGrpSpPr/>
          <p:nvPr/>
        </p:nvGrpSpPr>
        <p:grpSpPr>
          <a:xfrm>
            <a:off x="848988" y="4730260"/>
            <a:ext cx="3602881" cy="954107"/>
            <a:chOff x="722376" y="4800600"/>
            <a:chExt cx="3602881" cy="9541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8D66C5-9C4F-624F-ABAD-FF79D240DD3C}"/>
                </a:ext>
              </a:extLst>
            </p:cNvPr>
            <p:cNvSpPr txBox="1"/>
            <p:nvPr/>
          </p:nvSpPr>
          <p:spPr>
            <a:xfrm>
              <a:off x="722376" y="4800600"/>
              <a:ext cx="36028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 pitchFamily="2" charset="0"/>
                </a:rPr>
                <a:t>Load in response to</a:t>
              </a:r>
            </a:p>
            <a:p>
              <a:r>
                <a:rPr lang="en-US" sz="2800" dirty="0">
                  <a:latin typeface="Times" pitchFamily="2" charset="0"/>
                </a:rPr>
                <a:t> price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33A1EC-873B-0F4A-874B-A356483A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203" y="5347181"/>
              <a:ext cx="365760" cy="27432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81D4D8-0414-B64A-AB9C-05A49AD76E88}"/>
              </a:ext>
            </a:extLst>
          </p:cNvPr>
          <p:cNvSpPr txBox="1"/>
          <p:nvPr/>
        </p:nvSpPr>
        <p:spPr>
          <a:xfrm>
            <a:off x="7373257" y="4761921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2" charset="0"/>
              </a:rPr>
              <a:t>Daily target load profile 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1EE5A39-47A0-8C44-8ED0-1ECD69098C1E}"/>
              </a:ext>
            </a:extLst>
          </p:cNvPr>
          <p:cNvCxnSpPr>
            <a:stCxn id="11" idx="1"/>
          </p:cNvCxnSpPr>
          <p:nvPr/>
        </p:nvCxnSpPr>
        <p:spPr>
          <a:xfrm rot="10800000">
            <a:off x="6792685" y="4085297"/>
            <a:ext cx="580572" cy="938235"/>
          </a:xfrm>
          <a:prstGeom prst="curved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3E2DFC3E-37AD-D644-8CBB-E0CE2BC5DE2A}"/>
              </a:ext>
            </a:extLst>
          </p:cNvPr>
          <p:cNvCxnSpPr>
            <a:cxnSpLocks/>
          </p:cNvCxnSpPr>
          <p:nvPr/>
        </p:nvCxnSpPr>
        <p:spPr>
          <a:xfrm flipV="1">
            <a:off x="3846286" y="4258128"/>
            <a:ext cx="1400627" cy="1089053"/>
          </a:xfrm>
          <a:prstGeom prst="curvedConnector3">
            <a:avLst>
              <a:gd name="adj1" fmla="val 10285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1B6B-35F9-3449-9D81-9A1E80E0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Modeling load flexibility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F6E1D-58C3-9E49-A44B-5068B48D1C06}"/>
              </a:ext>
            </a:extLst>
          </p:cNvPr>
          <p:cNvSpPr txBox="1"/>
          <p:nvPr/>
        </p:nvSpPr>
        <p:spPr>
          <a:xfrm>
            <a:off x="697663" y="2839021"/>
            <a:ext cx="93360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Times" pitchFamily="2" charset="0"/>
              </a:rPr>
              <a:t>Appliances can be clustered in terms of load flexibility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1583B4-80A5-8042-AB5D-B9585CBE42B3}"/>
              </a:ext>
            </a:extLst>
          </p:cNvPr>
          <p:cNvGrpSpPr/>
          <p:nvPr/>
        </p:nvGrpSpPr>
        <p:grpSpPr>
          <a:xfrm>
            <a:off x="822960" y="4266025"/>
            <a:ext cx="4381861" cy="783775"/>
            <a:chOff x="2445659" y="3692670"/>
            <a:chExt cx="4381861" cy="783775"/>
          </a:xfrm>
        </p:grpSpPr>
        <p:pic>
          <p:nvPicPr>
            <p:cNvPr id="11" name="Graphic 10" descr="Empty Battery">
              <a:extLst>
                <a:ext uri="{FF2B5EF4-FFF2-40B4-BE49-F238E27FC236}">
                  <a16:creationId xmlns:a16="http://schemas.microsoft.com/office/drawing/2014/main" id="{6502713F-05FF-394E-9AAA-C4425DA28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445659" y="3744925"/>
              <a:ext cx="731520" cy="731520"/>
            </a:xfrm>
            <a:prstGeom prst="rect">
              <a:avLst/>
            </a:prstGeom>
          </p:spPr>
        </p:pic>
        <p:pic>
          <p:nvPicPr>
            <p:cNvPr id="12" name="Graphic 11" descr="Full Battery">
              <a:extLst>
                <a:ext uri="{FF2B5EF4-FFF2-40B4-BE49-F238E27FC236}">
                  <a16:creationId xmlns:a16="http://schemas.microsoft.com/office/drawing/2014/main" id="{E6708694-E87E-9C41-9103-507AC634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6096000" y="3744925"/>
              <a:ext cx="731520" cy="73152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DAF83C-ABB3-C24B-9DFF-176A0ED58FDD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3177179" y="4110685"/>
              <a:ext cx="291882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99B684-0990-8342-B49D-42C5FAC14015}"/>
                </a:ext>
              </a:extLst>
            </p:cNvPr>
            <p:cNvSpPr txBox="1"/>
            <p:nvPr/>
          </p:nvSpPr>
          <p:spPr>
            <a:xfrm>
              <a:off x="3229432" y="3692670"/>
              <a:ext cx="2966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 pitchFamily="2" charset="0"/>
                </a:rPr>
                <a:t>Fully charged by 8 a.m.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DBBD6-5FB0-E547-B5FC-F4138AFB44E1}"/>
              </a:ext>
            </a:extLst>
          </p:cNvPr>
          <p:cNvGrpSpPr/>
          <p:nvPr/>
        </p:nvGrpSpPr>
        <p:grpSpPr>
          <a:xfrm>
            <a:off x="1732190" y="5495434"/>
            <a:ext cx="4363810" cy="852711"/>
            <a:chOff x="1732190" y="5495434"/>
            <a:chExt cx="4363810" cy="85271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5B57F6-98F6-C140-AB94-2F5947EA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2190" y="5617352"/>
              <a:ext cx="585216" cy="7307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0E4805-A905-7640-B20C-17500B39BBED}"/>
                </a:ext>
              </a:extLst>
            </p:cNvPr>
            <p:cNvSpPr txBox="1"/>
            <p:nvPr/>
          </p:nvSpPr>
          <p:spPr>
            <a:xfrm>
              <a:off x="4454343" y="5495434"/>
              <a:ext cx="1641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 pitchFamily="2" charset="0"/>
                </a:rPr>
                <a:t>have to run by 10 p.m.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A93BC46-36E8-3C48-BBE1-08E2BC1BDDBD}"/>
                </a:ext>
              </a:extLst>
            </p:cNvPr>
            <p:cNvCxnSpPr>
              <a:cxnSpLocks/>
            </p:cNvCxnSpPr>
            <p:nvPr/>
          </p:nvCxnSpPr>
          <p:spPr>
            <a:xfrm>
              <a:off x="3543053" y="5921425"/>
              <a:ext cx="9258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497D8BE-7F9E-964B-9D30-7204B7F40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495" y="4109512"/>
            <a:ext cx="6048462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8DB41-9888-B449-93D0-2AC854A58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050" y="562206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39-C7C0-434C-ADAA-53DDAFE6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Factors that affect the price response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90E0E-E9FC-6D4B-BE54-9B53FD42599C}"/>
              </a:ext>
            </a:extLst>
          </p:cNvPr>
          <p:cNvSpPr txBox="1"/>
          <p:nvPr/>
        </p:nvSpPr>
        <p:spPr>
          <a:xfrm>
            <a:off x="723933" y="2587413"/>
            <a:ext cx="94259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" pitchFamily="2" charset="0"/>
              </a:rPr>
              <a:t>At price p, how many will use class </a:t>
            </a:r>
            <a:r>
              <a:rPr lang="en-US" sz="3200" dirty="0" err="1">
                <a:latin typeface="Times" pitchFamily="2" charset="0"/>
              </a:rPr>
              <a:t>i</a:t>
            </a:r>
            <a:r>
              <a:rPr lang="en-US" sz="3200" dirty="0">
                <a:latin typeface="Times" pitchFamily="2" charset="0"/>
              </a:rPr>
              <a:t> appliances?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" pitchFamily="2" charset="0"/>
              </a:rPr>
              <a:t>What is the load shape of class </a:t>
            </a:r>
            <a:r>
              <a:rPr lang="en-US" sz="3200" dirty="0" err="1">
                <a:latin typeface="Times" pitchFamily="2" charset="0"/>
              </a:rPr>
              <a:t>i</a:t>
            </a:r>
            <a:r>
              <a:rPr lang="en-US" sz="3200" dirty="0">
                <a:latin typeface="Times" pitchFamily="2" charset="0"/>
              </a:rPr>
              <a:t> appliances?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dirty="0">
              <a:latin typeface="Time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dirty="0">
              <a:latin typeface="Times" pitchFamily="2" charset="0"/>
            </a:endParaRPr>
          </a:p>
          <a:p>
            <a:pPr lvl="1"/>
            <a:endParaRPr lang="en-US" sz="1500" dirty="0">
              <a:latin typeface="Times" pitchFamily="2" charset="0"/>
            </a:endParaRPr>
          </a:p>
          <a:p>
            <a:pPr lvl="1"/>
            <a:r>
              <a:rPr lang="en-US" sz="3000" dirty="0">
                <a:latin typeface="Times" pitchFamily="2" charset="0"/>
              </a:rPr>
              <a:t>(determined by home energy management system)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EE2FF-AB7B-EC4D-ABE7-6DB613ED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55" y="3337472"/>
            <a:ext cx="963826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6387B2-B1F0-F04C-A28B-8DC11D888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55" y="4986182"/>
            <a:ext cx="6370320" cy="8128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F40C6C9-5758-C949-98AD-8D556F3DD0BA}"/>
              </a:ext>
            </a:extLst>
          </p:cNvPr>
          <p:cNvSpPr/>
          <p:nvPr/>
        </p:nvSpPr>
        <p:spPr>
          <a:xfrm>
            <a:off x="2727506" y="3438437"/>
            <a:ext cx="64008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3E3E7B4-BC6A-BC4E-9688-79F70070D06C}"/>
              </a:ext>
            </a:extLst>
          </p:cNvPr>
          <p:cNvSpPr/>
          <p:nvPr/>
        </p:nvSpPr>
        <p:spPr>
          <a:xfrm>
            <a:off x="2727506" y="5114309"/>
            <a:ext cx="64008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088EAD-D3A8-894C-A14D-80C5D05384A6}"/>
              </a:ext>
            </a:extLst>
          </p:cNvPr>
          <p:cNvCxnSpPr/>
          <p:nvPr/>
        </p:nvCxnSpPr>
        <p:spPr>
          <a:xfrm>
            <a:off x="4766310" y="3574961"/>
            <a:ext cx="1162050" cy="0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41B4C054-CC50-C342-97B4-7B42196CDC84}"/>
              </a:ext>
            </a:extLst>
          </p:cNvPr>
          <p:cNvSpPr/>
          <p:nvPr/>
        </p:nvSpPr>
        <p:spPr>
          <a:xfrm>
            <a:off x="6008397" y="3081045"/>
            <a:ext cx="360044" cy="1001377"/>
          </a:xfrm>
          <a:prstGeom prst="leftBrac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DBF2C-75F6-7A4D-A5D9-D761C223F519}"/>
              </a:ext>
            </a:extLst>
          </p:cNvPr>
          <p:cNvSpPr txBox="1"/>
          <p:nvPr/>
        </p:nvSpPr>
        <p:spPr>
          <a:xfrm>
            <a:off x="6341799" y="3069270"/>
            <a:ext cx="35686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" pitchFamily="2" charset="0"/>
              </a:rPr>
              <a:t>Random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" pitchFamily="2" charset="0"/>
              </a:rPr>
              <a:t>Unknown to the aggregator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" pitchFamily="2" charset="0"/>
              </a:rPr>
              <a:t>Unobservable </a:t>
            </a:r>
          </a:p>
        </p:txBody>
      </p:sp>
    </p:spTree>
    <p:extLst>
      <p:ext uri="{BB962C8B-B14F-4D97-AF65-F5344CB8AC3E}">
        <p14:creationId xmlns:p14="http://schemas.microsoft.com/office/powerpoint/2010/main" val="27460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636</Words>
  <Application>Microsoft Macintosh PowerPoint</Application>
  <PresentationFormat>Widescreen</PresentationFormat>
  <Paragraphs>105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</vt:lpstr>
      <vt:lpstr>Wingdings 3</vt:lpstr>
      <vt:lpstr>Ion Boardroom</vt:lpstr>
      <vt:lpstr>Learning to dynamically price electricity demand based on multi-armed bandit </vt:lpstr>
      <vt:lpstr>RTP (Real Time Pricing)</vt:lpstr>
      <vt:lpstr>Individual Load Profiles</vt:lpstr>
      <vt:lpstr>Collective Load Profile</vt:lpstr>
      <vt:lpstr>Target Load Profile</vt:lpstr>
      <vt:lpstr>Problem setting</vt:lpstr>
      <vt:lpstr>Aggregator cost function</vt:lpstr>
      <vt:lpstr>Modeling load flexibility </vt:lpstr>
      <vt:lpstr>Factors that affect the price response </vt:lpstr>
      <vt:lpstr>Overall load profile in response to price p</vt:lpstr>
      <vt:lpstr>Prior Art</vt:lpstr>
      <vt:lpstr>Approach</vt:lpstr>
      <vt:lpstr>Bandit setup</vt:lpstr>
      <vt:lpstr>Thompson sampling</vt:lpstr>
      <vt:lpstr>Regret performance  inspired by [A. Gopalan, et al., 2014]</vt:lpstr>
      <vt:lpstr>Regret performance idea</vt:lpstr>
      <vt:lpstr>Numerical Result</vt:lpstr>
      <vt:lpstr>Numerical Result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dynamically price electricity demand based on multi-armed bandit </dc:title>
  <dc:creator>Ahmadreza Moradipari</dc:creator>
  <cp:lastModifiedBy>Ahmadreza Moradipari</cp:lastModifiedBy>
  <cp:revision>153</cp:revision>
  <dcterms:created xsi:type="dcterms:W3CDTF">2018-11-24T04:33:39Z</dcterms:created>
  <dcterms:modified xsi:type="dcterms:W3CDTF">2018-11-29T06:35:06Z</dcterms:modified>
</cp:coreProperties>
</file>