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56" r:id="rId5"/>
    <p:sldId id="257" r:id="rId6"/>
    <p:sldId id="280" r:id="rId7"/>
    <p:sldId id="277" r:id="rId8"/>
    <p:sldId id="278" r:id="rId9"/>
    <p:sldId id="279" r:id="rId10"/>
    <p:sldId id="281" r:id="rId11"/>
    <p:sldId id="262" r:id="rId12"/>
    <p:sldId id="282" r:id="rId13"/>
    <p:sldId id="283" r:id="rId14"/>
    <p:sldId id="284" r:id="rId15"/>
    <p:sldId id="285" r:id="rId16"/>
    <p:sldId id="287" r:id="rId17"/>
    <p:sldId id="273" r:id="rId18"/>
    <p:sldId id="286" r:id="rId19"/>
    <p:sldId id="288" r:id="rId20"/>
    <p:sldId id="292" r:id="rId21"/>
    <p:sldId id="289" r:id="rId22"/>
    <p:sldId id="290" r:id="rId23"/>
    <p:sldId id="293" r:id="rId24"/>
    <p:sldId id="291" r:id="rId25"/>
    <p:sldId id="294" r:id="rId26"/>
    <p:sldId id="297" r:id="rId27"/>
    <p:sldId id="295" r:id="rId28"/>
    <p:sldId id="29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4E9CD75-0943-E052-60B4-D8380B506F76}" name="Yujia Xiao" initials="YX" userId="S::yujx@microsoft.com::43e8962e-15dd-423c-abb7-fad85971e25d" providerId="AD"/>
  <p188:author id="{6D94EDF5-558D-3117-075E-6342FB0B86DC}" name="Lei He (SPEECH)" initials="LH(" userId="S::helei@microsoft.com::e295ec37-2c91-4d6e-afaf-40775bc7ab6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D92BDE-DAC4-44E6-9F2F-7561BC506D39}" v="9223" dt="2020-04-17T12:52:33.8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6925" autoAdjust="0"/>
  </p:normalViewPr>
  <p:slideViewPr>
    <p:cSldViewPr snapToGrid="0">
      <p:cViewPr varScale="1">
        <p:scale>
          <a:sx n="70" d="100"/>
          <a:sy n="70" d="100"/>
        </p:scale>
        <p:origin x="105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E0EA4-A3D3-42CB-9213-0448CD6E3376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EA56A-C474-4DC6-A100-1CA8E468E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43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EA56A-C474-4DC6-A100-1CA8E468E1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561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EA56A-C474-4DC6-A100-1CA8E468E1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230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EA56A-C474-4DC6-A100-1CA8E468E18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75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EA56A-C474-4DC6-A100-1CA8E468E18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69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EA56A-C474-4DC6-A100-1CA8E468E18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695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EA56A-C474-4DC6-A100-1CA8E468E18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695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EA56A-C474-4DC6-A100-1CA8E468E18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695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None/>
            </a:pP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EA56A-C474-4DC6-A100-1CA8E468E18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695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None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EA56A-C474-4DC6-A100-1CA8E468E18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695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None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EA56A-C474-4DC6-A100-1CA8E468E18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695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None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EA56A-C474-4DC6-A100-1CA8E468E18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69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EA56A-C474-4DC6-A100-1CA8E468E1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205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None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EA56A-C474-4DC6-A100-1CA8E468E18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695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EA56A-C474-4DC6-A100-1CA8E468E18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958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EA56A-C474-4DC6-A100-1CA8E468E18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735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EA56A-C474-4DC6-A100-1CA8E468E18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776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EA56A-C474-4DC6-A100-1CA8E468E18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794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EA56A-C474-4DC6-A100-1CA8E468E18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26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EA56A-C474-4DC6-A100-1CA8E468E1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40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EA56A-C474-4DC6-A100-1CA8E468E1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35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EA56A-C474-4DC6-A100-1CA8E468E1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35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EA56A-C474-4DC6-A100-1CA8E468E1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35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EA56A-C474-4DC6-A100-1CA8E468E1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65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EA56A-C474-4DC6-A100-1CA8E468E1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90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None/>
            </a:pP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EA56A-C474-4DC6-A100-1CA8E468E1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696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6A782-CCD1-45C9-A36F-E04B9542E2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B5AF92-BA4A-4F85-9F4A-BFAAA49433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69F486-5F7A-4341-A609-CA275EC40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20558-E1AE-4238-8448-DE910EB97197}" type="datetime1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21661-56D5-43AD-A824-A13E7E5AB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E75AB-A35F-4777-8BCB-F7D3ABDF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4058-C687-4BAD-A8DC-191224149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49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7FF8B-2594-4669-A32D-E3950B8AF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BC41AB-22EF-4CCF-90F3-8F0E463C02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9301E-9CFE-48E5-9AFC-C904CB757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1CE60-A063-4E4F-9276-9090AFFE45BE}" type="datetime1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09C17-F584-4124-A839-A84A14EE6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A13E3-8147-4854-839F-6287ABD8F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4058-C687-4BAD-A8DC-191224149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41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1ED8BA-4B49-4ED4-9EC8-5019E4FEF3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B8934F-889B-41CE-BF8A-F5365AF831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AEC3B-34D2-40AC-B5E4-66C9944D1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BD96-E53F-4DB0-9914-943DDD851B33}" type="datetime1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4289D-5675-4B22-BB09-4E91F8520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D33F9-246A-434B-B525-F829EDC9F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4058-C687-4BAD-A8DC-191224149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63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72291-EDB0-4939-AC63-E90205571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6CFBD-0A2F-4858-BB42-D8563B3F8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A923B-E5A3-4C8B-9246-A43818822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8DE6E-B8F6-4983-90F9-B6E38536D0C9}" type="datetime1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BEDF4-A22B-451D-9B24-5A3993020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8CFC1-5836-41BE-8E91-42BFD6AAB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4058-C687-4BAD-A8DC-191224149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9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06E7B-F86A-44D8-8CA1-FA327B5EE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D2391F-5DC7-40F8-8C40-70CDE8F40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AA159-3648-4790-A293-23E657B56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B020-7853-4ADA-ABF5-923E3DA51262}" type="datetime1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3133C-96EC-4D34-BB9F-7FC34FCF2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C83C7-D24D-48C0-AAF7-2BD7F08F9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4058-C687-4BAD-A8DC-191224149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597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13B0D-DA48-407D-B057-5DF1E8E98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8DF9E-EE5F-447A-8304-BA92AA7E3E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4A2286-B2FB-4915-A70B-6A04EF2C3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B861D9-E291-40DF-818A-C03C5595B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22F3D-C66B-4FC0-A7F3-7F6990308BA7}" type="datetime1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A61142-359C-41FF-B440-074E23BE6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D14B07-5F01-4FAA-930F-662D7A1B9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4058-C687-4BAD-A8DC-191224149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82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C2716-84E4-4DDA-A7D7-3A2995368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90D655-3AC0-4AC4-8B3F-E257C3C86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BB48BC-FB6D-4CF0-97E9-0057A1AA18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0024FB-29EE-411E-A0B6-AA58139B4C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60C9C8-968C-42E3-B31C-21D3D711D8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1DCCB2-FD7A-43F7-890E-0EEDAE3F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22704-ED04-4CA4-BC54-B0C28BE4BE0F}" type="datetime1">
              <a:rPr lang="en-US" smtClean="0"/>
              <a:t>4/17/2020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17FFC6-AD66-4F6D-9AA4-4FFC6FECE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FF3B19-04D0-4338-9479-934DA07E6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4058-C687-4BAD-A8DC-191224149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79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FB3D7-45F3-477B-8886-DD981B5DB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5C864E-5A17-46F0-8241-D7F06CE6E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A1CE-38C9-4332-9C82-D45EB8AAC7C1}" type="datetime1">
              <a:rPr lang="en-US" smtClean="0"/>
              <a:t>4/17/2020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28BB1A-0AC2-41AB-9FEF-10E09A8B8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6400F7-FE08-4CE9-ABB9-915B534B3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4058-C687-4BAD-A8DC-191224149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96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DA5F36-77E4-4783-BD94-4585D259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C497B-2D88-4A2D-8F5E-3C35A6A5E4D0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36487E-290D-49F2-8187-EAEC41B93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ED200B-0332-4A04-871E-CD22D49A4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4058-C687-4BAD-A8DC-191224149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8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CB6EC-EA90-4C05-8E96-6075CE447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C4BC8-8D68-409F-AA55-2DB707F9C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3347F2-E7E0-4769-AA0A-B95B76F9E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5D308E-49FE-4BD1-A2A7-FC9CC5BAC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155E-4CFB-47D1-B855-6045C086E758}" type="datetime1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B19B2D-6DD7-47F6-8BC9-A06920CD1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9BE535-8DB0-470D-A27E-C529D77CC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4058-C687-4BAD-A8DC-191224149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69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707C3-ED57-475E-9851-1B979E42C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8214A5-55BC-4EE9-9BA2-187749CC0B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BE7D42-782D-439B-8630-ABD646570C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46D8B-6FF9-4CA7-835E-675D58610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D567A-E6AA-415C-87CF-0872986DEF67}" type="datetime1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E7003-068F-4C26-BBEE-04D1353E9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A1AE76-A561-4491-B792-BD270ACA4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4058-C687-4BAD-A8DC-191224149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72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D80746-39B8-46F8-BA66-3DAF2E96C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044EDA-FAC0-466D-886A-4411AE378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1C899-FD66-44E8-A8F6-971C1AD721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B5A17-7765-4E88-B5E3-FFABD9C7A5F6}" type="datetime1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4EB87-47F9-4E8C-86B0-C06F1F7A56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5592B-C183-4DD0-B07A-5B04EA50A5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D4058-C687-4BAD-A8DC-191224149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1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slideLayout" Target="../slideLayouts/slideLayout2.xml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5" Type="http://schemas.microsoft.com/office/2007/relationships/media" Target="../media/media3.wav"/><Relationship Id="rId15" Type="http://schemas.openxmlformats.org/officeDocument/2006/relationships/image" Target="../media/image13.png"/><Relationship Id="rId10" Type="http://schemas.openxmlformats.org/officeDocument/2006/relationships/audio" Target="../media/media5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wav"/><Relationship Id="rId13" Type="http://schemas.openxmlformats.org/officeDocument/2006/relationships/slideLayout" Target="../slideLayouts/slideLayout2.xml"/><Relationship Id="rId3" Type="http://schemas.microsoft.com/office/2007/relationships/media" Target="../media/media8.wav"/><Relationship Id="rId7" Type="http://schemas.microsoft.com/office/2007/relationships/media" Target="../media/media10.wav"/><Relationship Id="rId12" Type="http://schemas.openxmlformats.org/officeDocument/2006/relationships/audio" Target="../media/media12.wav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audio" Target="../media/media9.wav"/><Relationship Id="rId11" Type="http://schemas.microsoft.com/office/2007/relationships/media" Target="../media/media12.wav"/><Relationship Id="rId5" Type="http://schemas.microsoft.com/office/2007/relationships/media" Target="../media/media9.wav"/><Relationship Id="rId15" Type="http://schemas.openxmlformats.org/officeDocument/2006/relationships/image" Target="../media/image13.png"/><Relationship Id="rId10" Type="http://schemas.openxmlformats.org/officeDocument/2006/relationships/audio" Target="../media/media11.wav"/><Relationship Id="rId4" Type="http://schemas.openxmlformats.org/officeDocument/2006/relationships/audio" Target="../media/media8.wav"/><Relationship Id="rId9" Type="http://schemas.microsoft.com/office/2007/relationships/media" Target="../media/media11.wav"/><Relationship Id="rId1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6.wav"/><Relationship Id="rId13" Type="http://schemas.microsoft.com/office/2007/relationships/media" Target="../media/media19.wav"/><Relationship Id="rId18" Type="http://schemas.openxmlformats.org/officeDocument/2006/relationships/notesSlide" Target="../notesSlides/notesSlide25.xml"/><Relationship Id="rId3" Type="http://schemas.microsoft.com/office/2007/relationships/media" Target="../media/media14.wav"/><Relationship Id="rId7" Type="http://schemas.microsoft.com/office/2007/relationships/media" Target="../media/media16.wav"/><Relationship Id="rId12" Type="http://schemas.openxmlformats.org/officeDocument/2006/relationships/audio" Target="../media/media18.wav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6" Type="http://schemas.openxmlformats.org/officeDocument/2006/relationships/audio" Target="../media/media20.wav"/><Relationship Id="rId1" Type="http://schemas.microsoft.com/office/2007/relationships/media" Target="../media/media13.wav"/><Relationship Id="rId6" Type="http://schemas.openxmlformats.org/officeDocument/2006/relationships/audio" Target="../media/media15.wav"/><Relationship Id="rId11" Type="http://schemas.microsoft.com/office/2007/relationships/media" Target="../media/media18.wav"/><Relationship Id="rId5" Type="http://schemas.microsoft.com/office/2007/relationships/media" Target="../media/media15.wav"/><Relationship Id="rId15" Type="http://schemas.microsoft.com/office/2007/relationships/media" Target="../media/media20.wav"/><Relationship Id="rId10" Type="http://schemas.openxmlformats.org/officeDocument/2006/relationships/audio" Target="../media/media17.wav"/><Relationship Id="rId19" Type="http://schemas.openxmlformats.org/officeDocument/2006/relationships/image" Target="../media/image13.png"/><Relationship Id="rId4" Type="http://schemas.openxmlformats.org/officeDocument/2006/relationships/audio" Target="../media/media14.wav"/><Relationship Id="rId9" Type="http://schemas.microsoft.com/office/2007/relationships/media" Target="../media/media17.wav"/><Relationship Id="rId14" Type="http://schemas.openxmlformats.org/officeDocument/2006/relationships/audio" Target="../media/media19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pdf/1712.05884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pdf/1812.05253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93313B-E2A0-4FDC-BBCD-130F9EE45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4058-C687-4BAD-A8DC-19122414972F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 descr="microsoft">
            <a:extLst>
              <a:ext uri="{FF2B5EF4-FFF2-40B4-BE49-F238E27FC236}">
                <a16:creationId xmlns:a16="http://schemas.microsoft.com/office/drawing/2014/main" id="{F1D05DE1-D7DE-4289-B504-FAEF04BA0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96" y="351954"/>
            <a:ext cx="2640931" cy="56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CASSP 2020">
            <a:extLst>
              <a:ext uri="{FF2B5EF4-FFF2-40B4-BE49-F238E27FC236}">
                <a16:creationId xmlns:a16="http://schemas.microsoft.com/office/drawing/2014/main" id="{7B545D11-2965-4B02-BBD7-63D8E22CB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023" y="4975676"/>
            <a:ext cx="2433145" cy="131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DDBA9C80-319C-45E8-90CD-0051CE7B3160}"/>
              </a:ext>
            </a:extLst>
          </p:cNvPr>
          <p:cNvSpPr txBox="1">
            <a:spLocks/>
          </p:cNvSpPr>
          <p:nvPr/>
        </p:nvSpPr>
        <p:spPr>
          <a:xfrm>
            <a:off x="694996" y="1554545"/>
            <a:ext cx="10802007" cy="1767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+mn-lt"/>
              </a:rPr>
              <a:t>I</a:t>
            </a:r>
            <a:r>
              <a:rPr lang="en-US" altLang="zh-CN" sz="3200" b="1" dirty="0">
                <a:latin typeface="+mn-lt"/>
              </a:rPr>
              <a:t>mproving</a:t>
            </a:r>
            <a:r>
              <a:rPr lang="en-US" sz="3200" b="1" dirty="0">
                <a:latin typeface="+mn-lt"/>
              </a:rPr>
              <a:t> Prosody with Linguistic and BERT Derived Features </a:t>
            </a:r>
            <a:br>
              <a:rPr lang="en-US" sz="3200" b="1" dirty="0">
                <a:latin typeface="+mn-lt"/>
              </a:rPr>
            </a:br>
            <a:r>
              <a:rPr lang="en-US" sz="3200" b="1" dirty="0">
                <a:latin typeface="+mn-lt"/>
              </a:rPr>
              <a:t>in Multi-speaker Based Mandarin Chinese Neural TTS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0CD4B04-B7D0-47B7-A385-19F19ED08E22}"/>
              </a:ext>
            </a:extLst>
          </p:cNvPr>
          <p:cNvSpPr txBox="1">
            <a:spLocks/>
          </p:cNvSpPr>
          <p:nvPr/>
        </p:nvSpPr>
        <p:spPr>
          <a:xfrm>
            <a:off x="1560786" y="3781220"/>
            <a:ext cx="9144000" cy="1522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/>
              <a:t>Yujia Xiao  Lei He  Huaiping Ming  Frank K. Soong</a:t>
            </a:r>
          </a:p>
          <a:p>
            <a:r>
              <a:rPr lang="en-US" altLang="zh-CN" b="1"/>
              <a:t>Microsoft China</a:t>
            </a:r>
          </a:p>
          <a:p>
            <a:fld id="{59D5489B-720C-446D-B9A4-4DB34B9F3266}" type="datetime1">
              <a:rPr lang="en-US" altLang="zh-CN" b="1" smtClean="0"/>
              <a:pPr/>
              <a:t>4/17/2020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8647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5183F-8481-4404-9C86-F87C8F4BE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BertEmb: character embedding from Bert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011BB-04D9-4C37-B06F-DCD356D42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b="1" dirty="0"/>
              <a:t>Character embeddings in pre-trained Chinese Bert model</a:t>
            </a:r>
          </a:p>
          <a:p>
            <a:pPr lvl="1"/>
            <a:r>
              <a:rPr lang="en-US" altLang="zh-CN" b="1" dirty="0"/>
              <a:t>Good performance in a single speaker neural TTS model (+ 0.182 CMOS gain)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9246F0-93B0-41E9-A9F0-2020FFF28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4058-C687-4BAD-A8DC-19122414972F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BC64E2-F754-4936-BCAD-97A3EC655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2337" y="2915617"/>
            <a:ext cx="4907326" cy="342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91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5183F-8481-4404-9C86-F87C8F4BE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BertEmb: character embedding from Bert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011BB-04D9-4C37-B06F-DCD356D42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061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b="1" dirty="0"/>
              <a:t>Character embeddings in pre-trained Chinese Bert model</a:t>
            </a:r>
          </a:p>
          <a:p>
            <a:pPr lvl="1"/>
            <a:r>
              <a:rPr lang="en-US" altLang="zh-CN" b="1" dirty="0"/>
              <a:t>For multi-speaker neural TTS model, </a:t>
            </a:r>
            <a:r>
              <a:rPr lang="en-US" altLang="zh-CN" dirty="0">
                <a:solidFill>
                  <a:schemeClr val="accent6"/>
                </a:solidFill>
              </a:rPr>
              <a:t>Phone and character embeddings are concatenated first</a:t>
            </a:r>
            <a:r>
              <a:rPr lang="en-US" altLang="zh-CN" dirty="0"/>
              <a:t> and sent to a </a:t>
            </a:r>
            <a:r>
              <a:rPr lang="en-US" altLang="zh-CN" dirty="0">
                <a:solidFill>
                  <a:schemeClr val="accent6"/>
                </a:solidFill>
              </a:rPr>
              <a:t>shared encoder</a:t>
            </a:r>
            <a:r>
              <a:rPr lang="en-US" altLang="zh-CN" dirty="0"/>
              <a:t>, whose output is then concatenated with speaker embedding</a:t>
            </a: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9246F0-93B0-41E9-A9F0-2020FFF28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4058-C687-4BAD-A8DC-19122414972F}" type="slidenum">
              <a:rPr lang="en-US" smtClean="0"/>
              <a:t>11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34501D0-658F-453D-96ED-7028E4610CEF}"/>
              </a:ext>
            </a:extLst>
          </p:cNvPr>
          <p:cNvGrpSpPr/>
          <p:nvPr/>
        </p:nvGrpSpPr>
        <p:grpSpPr>
          <a:xfrm>
            <a:off x="2223427" y="3521412"/>
            <a:ext cx="7935645" cy="2968288"/>
            <a:chOff x="2204181" y="3789266"/>
            <a:chExt cx="7935645" cy="296828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594607F-E88E-464E-B59F-7E36DA44A2D8}"/>
                </a:ext>
              </a:extLst>
            </p:cNvPr>
            <p:cNvGrpSpPr/>
            <p:nvPr/>
          </p:nvGrpSpPr>
          <p:grpSpPr>
            <a:xfrm>
              <a:off x="2204181" y="3789266"/>
              <a:ext cx="7935645" cy="2968288"/>
              <a:chOff x="1427578" y="3187085"/>
              <a:chExt cx="9278028" cy="347119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C6BC45D-5A61-48D0-87D2-D447607115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27578" y="3298539"/>
                <a:ext cx="3381758" cy="3359738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D6FEC216-58CA-4463-BF15-1CCCD84149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29789" y="3187085"/>
                <a:ext cx="3575817" cy="3429000"/>
              </a:xfrm>
              <a:prstGeom prst="rect">
                <a:avLst/>
              </a:prstGeom>
            </p:spPr>
          </p:pic>
          <p:sp>
            <p:nvSpPr>
              <p:cNvPr id="9" name="Arrow: Right 8">
                <a:extLst>
                  <a:ext uri="{FF2B5EF4-FFF2-40B4-BE49-F238E27FC236}">
                    <a16:creationId xmlns:a16="http://schemas.microsoft.com/office/drawing/2014/main" id="{30172652-9CDA-4B53-9E15-E577EBAA6A26}"/>
                  </a:ext>
                </a:extLst>
              </p:cNvPr>
              <p:cNvSpPr/>
              <p:nvPr/>
            </p:nvSpPr>
            <p:spPr>
              <a:xfrm>
                <a:off x="5704653" y="4936216"/>
                <a:ext cx="451945" cy="31005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10BB94C-5D59-4181-95FE-F855146F54E3}"/>
                </a:ext>
              </a:extLst>
            </p:cNvPr>
            <p:cNvSpPr txBox="1"/>
            <p:nvPr/>
          </p:nvSpPr>
          <p:spPr>
            <a:xfrm>
              <a:off x="5203512" y="4704393"/>
              <a:ext cx="1784976" cy="36933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0.144 CMOS gain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38082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08F0B-B13B-408A-A7DF-677B06670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4058-C687-4BAD-A8DC-19122414972F}" type="slidenum">
              <a:rPr lang="en-US" smtClean="0"/>
              <a:t>12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FA416F-7EAD-4197-AA81-1D435501261F}"/>
              </a:ext>
            </a:extLst>
          </p:cNvPr>
          <p:cNvSpPr txBox="1"/>
          <p:nvPr/>
        </p:nvSpPr>
        <p:spPr>
          <a:xfrm>
            <a:off x="1319048" y="2767280"/>
            <a:ext cx="95539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/>
              <a:t>Experiments</a:t>
            </a:r>
          </a:p>
        </p:txBody>
      </p:sp>
      <p:pic>
        <p:nvPicPr>
          <p:cNvPr id="2" name="Picture 1" descr="microsoft">
            <a:extLst>
              <a:ext uri="{FF2B5EF4-FFF2-40B4-BE49-F238E27FC236}">
                <a16:creationId xmlns:a16="http://schemas.microsoft.com/office/drawing/2014/main" id="{87A37D18-468E-4D36-B992-2F89486B0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96" y="351954"/>
            <a:ext cx="2640931" cy="56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ICASSP 2020">
            <a:extLst>
              <a:ext uri="{FF2B5EF4-FFF2-40B4-BE49-F238E27FC236}">
                <a16:creationId xmlns:a16="http://schemas.microsoft.com/office/drawing/2014/main" id="{EB17B946-1DD3-4FA8-957B-CB07AE7A1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023" y="4975676"/>
            <a:ext cx="2433145" cy="131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537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55054-F20C-431C-B4E5-72B868B3F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Experiments</a:t>
            </a:r>
            <a:endParaRPr lang="zh-CN" alt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5C8EE-8250-4BE8-88F8-42323DB51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b="1" dirty="0"/>
              <a:t>Training and Testing</a:t>
            </a:r>
          </a:p>
          <a:p>
            <a:pPr lvl="1"/>
            <a:r>
              <a:rPr lang="en-US" altLang="zh-CN" b="1" dirty="0"/>
              <a:t>Training </a:t>
            </a:r>
          </a:p>
          <a:p>
            <a:pPr lvl="2"/>
            <a:r>
              <a:rPr lang="en-US" altLang="zh-CN" b="1" dirty="0"/>
              <a:t>Source model: </a:t>
            </a:r>
            <a:r>
              <a:rPr lang="en-US" altLang="zh-CN" dirty="0"/>
              <a:t>trained on 110 </a:t>
            </a:r>
            <a:r>
              <a:rPr lang="en-US" altLang="zh-CN" dirty="0" err="1"/>
              <a:t>hrs</a:t>
            </a:r>
            <a:r>
              <a:rPr lang="en-US" altLang="zh-CN" dirty="0"/>
              <a:t> speech of 13 different speakers</a:t>
            </a:r>
          </a:p>
          <a:p>
            <a:pPr lvl="2"/>
            <a:r>
              <a:rPr lang="en-US" altLang="zh-CN" b="1" dirty="0"/>
              <a:t>Target speaker model: </a:t>
            </a:r>
            <a:r>
              <a:rPr lang="en-US" altLang="zh-CN" dirty="0"/>
              <a:t>8 </a:t>
            </a:r>
            <a:r>
              <a:rPr lang="en-US" altLang="zh-CN" dirty="0" err="1"/>
              <a:t>hrs</a:t>
            </a:r>
            <a:r>
              <a:rPr lang="en-US" altLang="zh-CN" dirty="0"/>
              <a:t> of speech of target speaker to adapt the source model to the target speaker</a:t>
            </a:r>
          </a:p>
          <a:p>
            <a:pPr lvl="2"/>
            <a:r>
              <a:rPr lang="en-US" altLang="zh-CN" b="1" dirty="0"/>
              <a:t>Domain: </a:t>
            </a:r>
            <a:r>
              <a:rPr lang="en-US" altLang="zh-CN" dirty="0"/>
              <a:t>News</a:t>
            </a:r>
          </a:p>
          <a:p>
            <a:pPr lvl="1"/>
            <a:r>
              <a:rPr lang="en-US" altLang="zh-CN" b="1" dirty="0"/>
              <a:t>Test</a:t>
            </a:r>
            <a:r>
              <a:rPr lang="en-US" altLang="zh-CN" dirty="0"/>
              <a:t> </a:t>
            </a:r>
          </a:p>
          <a:p>
            <a:pPr lvl="2"/>
            <a:r>
              <a:rPr lang="en-US" altLang="zh-CN" b="1" dirty="0"/>
              <a:t>In-domain test:</a:t>
            </a:r>
            <a:r>
              <a:rPr lang="en-US" altLang="zh-CN" dirty="0"/>
              <a:t> news title and content</a:t>
            </a:r>
          </a:p>
          <a:p>
            <a:pPr lvl="2"/>
            <a:r>
              <a:rPr lang="en-US" altLang="zh-CN" b="1" dirty="0"/>
              <a:t>Out-of-domain test:</a:t>
            </a:r>
            <a:r>
              <a:rPr lang="en-US" altLang="zh-CN" dirty="0"/>
              <a:t>  chat</a:t>
            </a:r>
          </a:p>
          <a:p>
            <a:pPr lvl="2"/>
            <a:r>
              <a:rPr lang="en-US" altLang="zh-CN" b="1" dirty="0"/>
              <a:t>Extra test: </a:t>
            </a:r>
            <a:r>
              <a:rPr lang="en-US" altLang="zh-CN" dirty="0"/>
              <a:t>audio-book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2C31F1-AA52-48AE-97EB-68E6B8DC3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4058-C687-4BAD-A8DC-19122414972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02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55054-F20C-431C-B4E5-72B868B3F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Experiments</a:t>
            </a:r>
            <a:endParaRPr lang="zh-CN" alt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5C8EE-8250-4BE8-88F8-42323DB51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Domain Description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altLang="zh-CN" dirty="0"/>
              <a:t>News Title &amp; News Content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zh-CN" b="1" dirty="0"/>
              <a:t>News Content </a:t>
            </a:r>
            <a:r>
              <a:rPr lang="en-US" altLang="zh-CN" dirty="0"/>
              <a:t>is relatively close to our training data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zh-CN" b="1" dirty="0"/>
              <a:t>News Title </a:t>
            </a:r>
            <a:r>
              <a:rPr lang="en-US" altLang="zh-CN" dirty="0"/>
              <a:t>is more challenging for its </a:t>
            </a:r>
            <a:r>
              <a:rPr lang="en-US" altLang="zh-CN" dirty="0">
                <a:solidFill>
                  <a:schemeClr val="accent2"/>
                </a:solidFill>
              </a:rPr>
              <a:t>abbreviations and incomplete expression</a:t>
            </a:r>
            <a:endParaRPr lang="en-US" altLang="zh-CN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altLang="zh-CN" dirty="0"/>
              <a:t>Chat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zh-CN" dirty="0">
                <a:solidFill>
                  <a:schemeClr val="accent6"/>
                </a:solidFill>
              </a:rPr>
              <a:t>Sentence structures and words using in Chat is much simpler</a:t>
            </a:r>
            <a:r>
              <a:rPr lang="en-US" altLang="zh-CN" dirty="0"/>
              <a:t> than that in News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zh-CN" dirty="0"/>
              <a:t>Contains many </a:t>
            </a:r>
            <a:r>
              <a:rPr lang="en-US" altLang="zh-CN" dirty="0">
                <a:solidFill>
                  <a:schemeClr val="accent2"/>
                </a:solidFill>
              </a:rPr>
              <a:t>modal particles</a:t>
            </a:r>
            <a:r>
              <a:rPr lang="en-US" altLang="zh-CN" dirty="0"/>
              <a:t>, which is different from the training data.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altLang="zh-CN" dirty="0"/>
              <a:t>Audiobook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zh-CN" dirty="0"/>
              <a:t>Covering and beyond challenges of </a:t>
            </a:r>
            <a:r>
              <a:rPr lang="en-US" altLang="zh-CN" dirty="0">
                <a:solidFill>
                  <a:schemeClr val="accent2"/>
                </a:solidFill>
              </a:rPr>
              <a:t>both News and Chat.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zh-CN" dirty="0"/>
              <a:t>Sentences are usually </a:t>
            </a:r>
            <a:r>
              <a:rPr lang="en-US" altLang="zh-CN" dirty="0">
                <a:solidFill>
                  <a:schemeClr val="accent2"/>
                </a:solidFill>
              </a:rPr>
              <a:t>long </a:t>
            </a:r>
            <a:r>
              <a:rPr lang="en-US" altLang="zh-CN" dirty="0"/>
              <a:t>and in a more </a:t>
            </a:r>
            <a:r>
              <a:rPr lang="en-US" altLang="zh-CN" dirty="0">
                <a:solidFill>
                  <a:schemeClr val="accent2"/>
                </a:solidFill>
              </a:rPr>
              <a:t>distinctive style.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zh-CN" dirty="0"/>
              <a:t>Its story telling tends to be </a:t>
            </a:r>
            <a:r>
              <a:rPr lang="en-US" altLang="zh-CN" dirty="0">
                <a:solidFill>
                  <a:schemeClr val="accent2"/>
                </a:solidFill>
              </a:rPr>
              <a:t>more expressive </a:t>
            </a:r>
            <a:r>
              <a:rPr lang="en-US" altLang="zh-CN" dirty="0"/>
              <a:t>than News.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2C31F1-AA52-48AE-97EB-68E6B8DC3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4058-C687-4BAD-A8DC-19122414972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25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55054-F20C-431C-B4E5-72B868B3F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Experiments</a:t>
            </a:r>
            <a:endParaRPr lang="zh-CN" alt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5C8EE-8250-4BE8-88F8-42323DB51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Subjective listening tests</a:t>
            </a:r>
          </a:p>
          <a:p>
            <a:pPr marL="457200" lvl="1" indent="0">
              <a:buNone/>
            </a:pPr>
            <a:r>
              <a:rPr lang="en-US" altLang="zh-CN" dirty="0"/>
              <a:t>CMOS test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zh-CN" dirty="0"/>
              <a:t>10 native speakers listen, compare and score the samples generated by two different models; 7 integer scores from -3 to +3 </a:t>
            </a:r>
          </a:p>
          <a:p>
            <a:pPr marL="457200" lvl="1" indent="0">
              <a:buNone/>
            </a:pPr>
            <a:r>
              <a:rPr lang="en-US" altLang="zh-CN" dirty="0"/>
              <a:t>MOS test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zh-CN" dirty="0"/>
              <a:t>25 native speakers listen and give scores in a scale of 5 points; 1:Bad, 2:Poor, 3:Fair, 4:Good, 5:Excellent, including recordings for benchmark calibration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2C31F1-AA52-48AE-97EB-68E6B8DC3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4058-C687-4BAD-A8DC-19122414972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45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55054-F20C-431C-B4E5-72B868B3F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Experiments</a:t>
            </a:r>
            <a:endParaRPr lang="zh-CN" alt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5C8EE-8250-4BE8-88F8-42323DB51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b="1" dirty="0"/>
              <a:t>Baseline vs Proposed Models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altLang="zh-CN" b="1" dirty="0"/>
          </a:p>
          <a:p>
            <a:pPr lvl="1">
              <a:buFont typeface="Wingdings" panose="05000000000000000000" pitchFamily="2" charset="2"/>
              <a:buChar char="q"/>
            </a:pPr>
            <a:endParaRPr lang="en-US" altLang="zh-CN" b="1" dirty="0"/>
          </a:p>
          <a:p>
            <a:pPr lvl="1">
              <a:buFont typeface="Wingdings" panose="05000000000000000000" pitchFamily="2" charset="2"/>
              <a:buChar char="q"/>
            </a:pPr>
            <a:endParaRPr lang="en-US" altLang="zh-CN" b="1" dirty="0"/>
          </a:p>
          <a:p>
            <a:pPr lvl="1">
              <a:buFont typeface="Wingdings" panose="05000000000000000000" pitchFamily="2" charset="2"/>
              <a:buChar char="q"/>
            </a:pPr>
            <a:endParaRPr lang="en-US" altLang="zh-CN" b="1" dirty="0"/>
          </a:p>
          <a:p>
            <a:pPr marL="457200" lvl="1" indent="0">
              <a:buNone/>
            </a:pPr>
            <a:endParaRPr lang="en-US" altLang="zh-CN" b="1" dirty="0"/>
          </a:p>
          <a:p>
            <a:pPr marL="457200" lvl="1" indent="0">
              <a:buNone/>
            </a:pPr>
            <a:r>
              <a:rPr lang="en-US" altLang="zh-CN" b="1" dirty="0"/>
              <a:t>In-domain</a:t>
            </a:r>
            <a:r>
              <a:rPr lang="en-US" altLang="zh-CN" dirty="0"/>
              <a:t> (News Title &amp; News Content)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zh-CN" dirty="0"/>
              <a:t>All proposed models perform better than the baseline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zh-CN" dirty="0"/>
              <a:t>Gain in News Title consistently higher than News Content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2C31F1-AA52-48AE-97EB-68E6B8DC3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4058-C687-4BAD-A8DC-19122414972F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A0BB3D-A036-4F5E-80F5-232AD758D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876" y="2351042"/>
            <a:ext cx="5586248" cy="180303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E383E64-C00E-46B5-8CB3-482E92E78664}"/>
              </a:ext>
            </a:extLst>
          </p:cNvPr>
          <p:cNvSpPr/>
          <p:nvPr/>
        </p:nvSpPr>
        <p:spPr>
          <a:xfrm>
            <a:off x="4845269" y="2953407"/>
            <a:ext cx="2764221" cy="1135117"/>
          </a:xfrm>
          <a:prstGeom prst="round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496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55054-F20C-431C-B4E5-72B868B3F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Experiments</a:t>
            </a:r>
            <a:endParaRPr lang="zh-CN" alt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5C8EE-8250-4BE8-88F8-42323DB51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215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b="1" dirty="0"/>
              <a:t>Baseline vs Proposed Models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altLang="zh-CN" b="1" dirty="0"/>
          </a:p>
          <a:p>
            <a:pPr lvl="1">
              <a:buFont typeface="Wingdings" panose="05000000000000000000" pitchFamily="2" charset="2"/>
              <a:buChar char="q"/>
            </a:pPr>
            <a:endParaRPr lang="en-US" altLang="zh-CN" b="1" dirty="0"/>
          </a:p>
          <a:p>
            <a:pPr lvl="1">
              <a:buFont typeface="Wingdings" panose="05000000000000000000" pitchFamily="2" charset="2"/>
              <a:buChar char="q"/>
            </a:pPr>
            <a:endParaRPr lang="en-US" altLang="zh-CN" b="1" dirty="0"/>
          </a:p>
          <a:p>
            <a:pPr lvl="1">
              <a:buFont typeface="Wingdings" panose="05000000000000000000" pitchFamily="2" charset="2"/>
              <a:buChar char="q"/>
            </a:pPr>
            <a:endParaRPr lang="en-US" altLang="zh-CN" b="1" dirty="0"/>
          </a:p>
          <a:p>
            <a:pPr lvl="1">
              <a:buFont typeface="Wingdings" panose="05000000000000000000" pitchFamily="2" charset="2"/>
              <a:buChar char="q"/>
            </a:pPr>
            <a:endParaRPr lang="en-US" altLang="zh-CN" b="1" dirty="0"/>
          </a:p>
          <a:p>
            <a:pPr lvl="1">
              <a:buFont typeface="Wingdings" panose="05000000000000000000" pitchFamily="2" charset="2"/>
              <a:buChar char="q"/>
            </a:pPr>
            <a:endParaRPr lang="en-US" altLang="zh-CN" b="1" dirty="0"/>
          </a:p>
          <a:p>
            <a:pPr marL="457200" lvl="1" indent="0">
              <a:buNone/>
            </a:pPr>
            <a:r>
              <a:rPr lang="en-US" altLang="zh-CN" b="1" dirty="0"/>
              <a:t>Out-of-domain (Chat)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zh-CN" b="1" dirty="0"/>
              <a:t>LinFeat</a:t>
            </a:r>
            <a:r>
              <a:rPr lang="en-US" altLang="zh-CN" dirty="0"/>
              <a:t>: worst; cannot handle mismatched context well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zh-CN" b="1" dirty="0"/>
              <a:t>BertBr</a:t>
            </a:r>
            <a:r>
              <a:rPr lang="en-US" altLang="zh-CN" dirty="0"/>
              <a:t>: on-par with the baseline, focusing on the break improvement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zh-CN" b="1" dirty="0"/>
              <a:t>BertEmb:</a:t>
            </a:r>
            <a:r>
              <a:rPr lang="en-US" altLang="zh-CN" dirty="0"/>
              <a:t> best, semantic and contextual info encoded in the pretrained Bert model helps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2C31F1-AA52-48AE-97EB-68E6B8DC3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4058-C687-4BAD-A8DC-19122414972F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A0BB3D-A036-4F5E-80F5-232AD758D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876" y="2293481"/>
            <a:ext cx="5586248" cy="180303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C3BE6ED-F91C-4C93-B3F2-E3B0D80D2301}"/>
              </a:ext>
            </a:extLst>
          </p:cNvPr>
          <p:cNvSpPr/>
          <p:nvPr/>
        </p:nvSpPr>
        <p:spPr>
          <a:xfrm>
            <a:off x="7740869" y="2906111"/>
            <a:ext cx="956441" cy="1135117"/>
          </a:xfrm>
          <a:prstGeom prst="round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683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55054-F20C-431C-B4E5-72B868B3F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Experiments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5C8EE-8250-4BE8-88F8-42323DB51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647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b="1" dirty="0"/>
              <a:t>Overall performance</a:t>
            </a:r>
            <a:r>
              <a:rPr lang="en-US" altLang="zh-CN" dirty="0"/>
              <a:t> (MOS Test)</a:t>
            </a:r>
          </a:p>
          <a:p>
            <a:pPr lvl="1"/>
            <a:r>
              <a:rPr lang="en-US" altLang="zh-CN" sz="2000" b="1" dirty="0"/>
              <a:t>Test scripts (News and Chat)</a:t>
            </a:r>
            <a:endParaRPr lang="en-US" altLang="zh-CN" sz="2000" dirty="0"/>
          </a:p>
          <a:p>
            <a:pPr lvl="1"/>
            <a:r>
              <a:rPr lang="en-US" altLang="zh-CN" sz="2000" b="1" dirty="0"/>
              <a:t>All</a:t>
            </a:r>
            <a:r>
              <a:rPr lang="en-US" altLang="zh-CN" sz="2000" dirty="0"/>
              <a:t> </a:t>
            </a:r>
            <a:r>
              <a:rPr lang="en-US" altLang="zh-CN" sz="2000" b="1" dirty="0"/>
              <a:t>proposed models perform better</a:t>
            </a:r>
            <a:r>
              <a:rPr lang="en-US" altLang="zh-CN" sz="2000" dirty="0"/>
              <a:t> </a:t>
            </a:r>
            <a:r>
              <a:rPr lang="en-US" altLang="zh-CN" sz="2000" b="1" dirty="0"/>
              <a:t>than the baseline (+0.11, +0.12, +0.17</a:t>
            </a:r>
            <a:r>
              <a:rPr lang="en-US" altLang="zh-CN" sz="2000" dirty="0"/>
              <a:t>). </a:t>
            </a:r>
          </a:p>
          <a:p>
            <a:pPr lvl="1"/>
            <a:r>
              <a:rPr lang="en-US" altLang="zh-CN" sz="2000" b="1" dirty="0"/>
              <a:t>BertEmb:</a:t>
            </a:r>
            <a:r>
              <a:rPr lang="en-US" altLang="zh-CN" sz="2000" dirty="0"/>
              <a:t> </a:t>
            </a:r>
            <a:r>
              <a:rPr lang="en-US" altLang="zh-CN" sz="2000" b="1" dirty="0"/>
              <a:t>best,  only 0.14 lower than recordings</a:t>
            </a:r>
            <a:r>
              <a:rPr lang="en-US" altLang="zh-CN" sz="20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2C31F1-AA52-48AE-97EB-68E6B8DC3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4058-C687-4BAD-A8DC-19122414972F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A28085-8D2C-4451-8876-2A3D1F1CF3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491"/>
          <a:stretch/>
        </p:blipFill>
        <p:spPr>
          <a:xfrm>
            <a:off x="3392737" y="3407448"/>
            <a:ext cx="5406525" cy="313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207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55054-F20C-431C-B4E5-72B868B3F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Experiments</a:t>
            </a:r>
            <a:endParaRPr lang="zh-CN" alt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5C8EE-8250-4BE8-88F8-42323DB51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574" y="1840373"/>
            <a:ext cx="110647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b="1" dirty="0"/>
              <a:t>Audiobook domain (MOS Test)</a:t>
            </a:r>
          </a:p>
          <a:p>
            <a:pPr lvl="1"/>
            <a:r>
              <a:rPr lang="en-US" altLang="zh-CN" sz="2000" b="1" dirty="0"/>
              <a:t>All MOS scores lower than those in previous MOS tests</a:t>
            </a:r>
          </a:p>
          <a:p>
            <a:pPr lvl="1"/>
            <a:r>
              <a:rPr lang="en-US" altLang="zh-CN" sz="2000" b="1" dirty="0"/>
              <a:t>The rank ordering among all models are the same as in previous MOS test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2C31F1-AA52-48AE-97EB-68E6B8DC3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4058-C687-4BAD-A8DC-19122414972F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2A6A5E-EB0F-4CAA-8544-EF425ECEF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924" y="3102349"/>
            <a:ext cx="5472151" cy="325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346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34E02-94EC-4F1A-AEDE-B1A172ADA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6398D-7FC6-406B-86B2-55154057F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426"/>
            <a:ext cx="10515600" cy="4620537"/>
          </a:xfrm>
        </p:spPr>
        <p:txBody>
          <a:bodyPr>
            <a:normAutofit/>
          </a:bodyPr>
          <a:lstStyle/>
          <a:p>
            <a:r>
              <a:rPr lang="en-US" dirty="0"/>
              <a:t>Motivation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altLang="zh-CN" dirty="0"/>
              <a:t> Tacotron2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dirty="0"/>
              <a:t> Limited training data - Multi-speaker Tacotron2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altLang="zh-CN" dirty="0"/>
              <a:t>Insufficient input information - Involving external information</a:t>
            </a:r>
            <a:endParaRPr lang="en-US" dirty="0"/>
          </a:p>
          <a:p>
            <a:r>
              <a:rPr lang="en-US" dirty="0"/>
              <a:t>Proposed Models with External Information</a:t>
            </a:r>
            <a:endParaRPr lang="en-US" altLang="zh-CN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altLang="zh-CN" dirty="0"/>
              <a:t> </a:t>
            </a:r>
            <a:r>
              <a:rPr lang="en-US" dirty="0"/>
              <a:t>LinFeat: </a:t>
            </a:r>
            <a:r>
              <a:rPr lang="en-US" altLang="zh-CN" dirty="0"/>
              <a:t>Linguistic Feature based Tacotron Model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altLang="zh-CN" dirty="0"/>
              <a:t> BertBr: Break Predicted by Refined Bert-CRF model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altLang="zh-CN" dirty="0"/>
              <a:t> BertEmb: character embedding from Bert model</a:t>
            </a:r>
            <a:endParaRPr lang="en-US" dirty="0"/>
          </a:p>
          <a:p>
            <a:r>
              <a:rPr lang="en-US" dirty="0"/>
              <a:t>Experiments</a:t>
            </a:r>
          </a:p>
          <a:p>
            <a:r>
              <a:rPr lang="en-US" dirty="0"/>
              <a:t>Conclusion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510422-E9B7-409D-AC50-B0F03AA62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4058-C687-4BAD-A8DC-1912241497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15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55054-F20C-431C-B4E5-72B868B3F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Summary</a:t>
            </a:r>
            <a:endParaRPr lang="zh-CN" alt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5C8EE-8250-4BE8-88F8-42323DB51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574" y="1840373"/>
            <a:ext cx="11064766" cy="4351338"/>
          </a:xfrm>
        </p:spPr>
        <p:txBody>
          <a:bodyPr>
            <a:normAutofit/>
          </a:bodyPr>
          <a:lstStyle/>
          <a:p>
            <a:r>
              <a:rPr lang="en-US" altLang="zh-CN" b="1" dirty="0"/>
              <a:t>By exploiting external semantic and prosodic information, all models</a:t>
            </a:r>
            <a:r>
              <a:rPr lang="en-US" altLang="zh-CN" dirty="0"/>
              <a:t> (</a:t>
            </a:r>
            <a:r>
              <a:rPr lang="en-US" altLang="zh-CN" b="1" dirty="0"/>
              <a:t>LinFeat, BertBr, BertEmb)</a:t>
            </a:r>
            <a:r>
              <a:rPr lang="en-US" altLang="zh-CN" dirty="0"/>
              <a:t> </a:t>
            </a:r>
            <a:r>
              <a:rPr lang="en-US" altLang="zh-CN" b="1" dirty="0"/>
              <a:t>can improve TTS quality. </a:t>
            </a:r>
          </a:p>
          <a:p>
            <a:r>
              <a:rPr lang="en-US" altLang="zh-CN" b="1" dirty="0"/>
              <a:t>BertEmb</a:t>
            </a:r>
            <a:r>
              <a:rPr lang="en-US" altLang="zh-CN" dirty="0"/>
              <a:t> </a:t>
            </a:r>
            <a:r>
              <a:rPr lang="en-US" altLang="zh-CN" b="1" dirty="0"/>
              <a:t>model is most effective; outperforms the baseline for both in- and out-domain tests.</a:t>
            </a:r>
          </a:p>
          <a:p>
            <a:r>
              <a:rPr lang="en-US" altLang="zh-CN" b="1" dirty="0"/>
              <a:t>Semantic information (phoneme/character embeddings) should be integrated before incorporating speaker information.</a:t>
            </a:r>
          </a:p>
          <a:p>
            <a:r>
              <a:rPr lang="en-US" altLang="zh-CN" b="1" dirty="0"/>
              <a:t>Audiobook domain</a:t>
            </a:r>
            <a:r>
              <a:rPr lang="en-US" altLang="zh-CN" dirty="0"/>
              <a:t> </a:t>
            </a:r>
            <a:r>
              <a:rPr lang="en-US" altLang="zh-CN" b="1" dirty="0"/>
              <a:t>is more challenging than News/Chat domain and can be investigated further.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2C31F1-AA52-48AE-97EB-68E6B8DC3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4058-C687-4BAD-A8DC-19122414972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96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08F0B-B13B-408A-A7DF-677B06670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4058-C687-4BAD-A8DC-19122414972F}" type="slidenum">
              <a:rPr lang="en-US" smtClean="0"/>
              <a:t>21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FA416F-7EAD-4197-AA81-1D435501261F}"/>
              </a:ext>
            </a:extLst>
          </p:cNvPr>
          <p:cNvSpPr txBox="1"/>
          <p:nvPr/>
        </p:nvSpPr>
        <p:spPr>
          <a:xfrm>
            <a:off x="1319048" y="2598003"/>
            <a:ext cx="95539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dirty="0"/>
              <a:t>Thanks!</a:t>
            </a:r>
          </a:p>
        </p:txBody>
      </p:sp>
      <p:pic>
        <p:nvPicPr>
          <p:cNvPr id="2" name="Picture 1" descr="microsoft">
            <a:extLst>
              <a:ext uri="{FF2B5EF4-FFF2-40B4-BE49-F238E27FC236}">
                <a16:creationId xmlns:a16="http://schemas.microsoft.com/office/drawing/2014/main" id="{3A6D730B-D36C-41B2-9BF6-0418712A4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96" y="351954"/>
            <a:ext cx="2640931" cy="56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ICASSP 2020">
            <a:extLst>
              <a:ext uri="{FF2B5EF4-FFF2-40B4-BE49-F238E27FC236}">
                <a16:creationId xmlns:a16="http://schemas.microsoft.com/office/drawing/2014/main" id="{B91F64ED-1A21-4ADB-B4CB-F2C8483A8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023" y="4975676"/>
            <a:ext cx="2433145" cy="131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068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62C73-15C2-4752-88B8-3A34F1349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Appendix – Break Issue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3D735-04CC-4B36-A980-1ED5211A8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/>
              <a:t>Break issue fix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before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after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altLang="zh-CN" dirty="0"/>
          </a:p>
          <a:p>
            <a:pPr marL="457200" lvl="1" indent="0">
              <a:buNone/>
            </a:pPr>
            <a:endParaRPr lang="en-US" altLang="zh-CN" dirty="0"/>
          </a:p>
          <a:p>
            <a:pPr lvl="1">
              <a:buFont typeface="Wingdings" panose="05000000000000000000" pitchFamily="2" charset="2"/>
              <a:buChar char="q"/>
            </a:pPr>
            <a:endParaRPr lang="en-US" altLang="zh-CN" dirty="0"/>
          </a:p>
          <a:p>
            <a:pPr lvl="1">
              <a:buFont typeface="Wingdings" panose="05000000000000000000" pitchFamily="2" charset="2"/>
              <a:buChar char="q"/>
            </a:pPr>
            <a:endParaRPr lang="en-US" altLang="zh-CN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altLang="zh-CN" dirty="0"/>
              <a:t>An example from baseline model with improper break in highlight phrase (the red rectangle with dashed line). 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altLang="zh-CN" dirty="0"/>
          </a:p>
          <a:p>
            <a:pPr lvl="1">
              <a:buFont typeface="Wingdings" panose="05000000000000000000" pitchFamily="2" charset="2"/>
              <a:buChar char="q"/>
            </a:pPr>
            <a:endParaRPr lang="en-US" altLang="zh-CN" dirty="0"/>
          </a:p>
          <a:p>
            <a:pPr marL="457200" lvl="1" indent="0">
              <a:buNone/>
            </a:pPr>
            <a:endParaRPr lang="en-US" altLang="zh-CN" dirty="0"/>
          </a:p>
          <a:p>
            <a:pPr marL="457200" lvl="1" indent="0">
              <a:buNone/>
            </a:pPr>
            <a:endParaRPr lang="en-US" altLang="zh-CN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altLang="zh-CN" dirty="0"/>
              <a:t>The same example produced by BertEmb model with a more appropriate break pattern.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5D6A7C-69F6-4560-9244-95AA8E5D0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4058-C687-4BAD-A8DC-19122414972F}" type="slidenum">
              <a:rPr lang="en-US" smtClean="0"/>
              <a:t>22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775A29-2593-4D2A-86BC-D881DFFD17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49974"/>
          <a:stretch/>
        </p:blipFill>
        <p:spPr>
          <a:xfrm>
            <a:off x="3670861" y="2242417"/>
            <a:ext cx="4850278" cy="13337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178501D-E2D3-4AE0-8BD4-7DBB47DDB9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868"/>
          <a:stretch/>
        </p:blipFill>
        <p:spPr>
          <a:xfrm>
            <a:off x="3760322" y="4130767"/>
            <a:ext cx="4850278" cy="132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9773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62C73-15C2-4752-88B8-3A34F1349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Appendix - Samples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3D735-04CC-4B36-A980-1ED5211A8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Baseline VS LinFeat</a:t>
            </a:r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5D6A7C-69F6-4560-9244-95AA8E5D0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4058-C687-4BAD-A8DC-19122414972F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143FE16-95EE-4114-8BCC-9036F5456A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037876"/>
              </p:ext>
            </p:extLst>
          </p:nvPr>
        </p:nvGraphicFramePr>
        <p:xfrm>
          <a:off x="1186794" y="2589560"/>
          <a:ext cx="81279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2792">
                  <a:extLst>
                    <a:ext uri="{9D8B030D-6E8A-4147-A177-3AD203B41FA5}">
                      <a16:colId xmlns:a16="http://schemas.microsoft.com/office/drawing/2014/main" val="2961937398"/>
                    </a:ext>
                  </a:extLst>
                </a:gridCol>
                <a:gridCol w="1206785">
                  <a:extLst>
                    <a:ext uri="{9D8B030D-6E8A-4147-A177-3AD203B41FA5}">
                      <a16:colId xmlns:a16="http://schemas.microsoft.com/office/drawing/2014/main" val="2382494216"/>
                    </a:ext>
                  </a:extLst>
                </a:gridCol>
                <a:gridCol w="908422">
                  <a:extLst>
                    <a:ext uri="{9D8B030D-6E8A-4147-A177-3AD203B41FA5}">
                      <a16:colId xmlns:a16="http://schemas.microsoft.com/office/drawing/2014/main" val="24300144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Baseline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LinFeat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647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highlight>
                            <a:srgbClr val="FFFF00"/>
                          </a:highlight>
                        </a:rPr>
                        <a:t>俄外长</a:t>
                      </a:r>
                      <a:r>
                        <a:rPr lang="zh-CN" altLang="en-US" dirty="0"/>
                        <a:t>谈中东问题</a:t>
                      </a:r>
                      <a:r>
                        <a:rPr lang="en-US" altLang="zh-CN" dirty="0"/>
                        <a:t>: </a:t>
                      </a:r>
                      <a:r>
                        <a:rPr lang="zh-CN" altLang="en-US" dirty="0"/>
                        <a:t>不容许“操纵安理会决议”。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033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/>
                        <a:t>韩国</a:t>
                      </a:r>
                      <a:r>
                        <a:rPr lang="zh-CN" altLang="en-US">
                          <a:highlight>
                            <a:srgbClr val="FFFF00"/>
                          </a:highlight>
                        </a:rPr>
                        <a:t>电视圈</a:t>
                      </a:r>
                      <a:r>
                        <a:rPr lang="zh-CN" altLang="en-US"/>
                        <a:t>罢工潮愈演愈烈。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253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/>
                        <a:t>演员片酬呈</a:t>
                      </a:r>
                      <a:r>
                        <a:rPr lang="zh-CN" altLang="en-US">
                          <a:highlight>
                            <a:srgbClr val="FFFF00"/>
                          </a:highlight>
                        </a:rPr>
                        <a:t>爆炸式</a:t>
                      </a:r>
                      <a:r>
                        <a:rPr lang="zh-CN" altLang="en-US"/>
                        <a:t>增长。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790242"/>
                  </a:ext>
                </a:extLst>
              </a:tr>
            </a:tbl>
          </a:graphicData>
        </a:graphic>
      </p:graphicFrame>
      <p:pic>
        <p:nvPicPr>
          <p:cNvPr id="8" name="0000000022">
            <a:hlinkClick r:id="" action="ppaction://media"/>
            <a:extLst>
              <a:ext uri="{FF2B5EF4-FFF2-40B4-BE49-F238E27FC236}">
                <a16:creationId xmlns:a16="http://schemas.microsoft.com/office/drawing/2014/main" id="{1AA195E4-61BE-45E2-BACC-21AC4BB79E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584473" y="2979472"/>
            <a:ext cx="371475" cy="371475"/>
          </a:xfrm>
          <a:prstGeom prst="rect">
            <a:avLst/>
          </a:prstGeom>
        </p:spPr>
      </p:pic>
      <p:pic>
        <p:nvPicPr>
          <p:cNvPr id="9" name="0000000022">
            <a:hlinkClick r:id="" action="ppaction://media"/>
            <a:extLst>
              <a:ext uri="{FF2B5EF4-FFF2-40B4-BE49-F238E27FC236}">
                <a16:creationId xmlns:a16="http://schemas.microsoft.com/office/drawing/2014/main" id="{478B7C6B-0579-47EE-A0DC-2B069FEBB7F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605530" y="2945747"/>
            <a:ext cx="371475" cy="371475"/>
          </a:xfrm>
          <a:prstGeom prst="rect">
            <a:avLst/>
          </a:prstGeom>
        </p:spPr>
      </p:pic>
      <p:pic>
        <p:nvPicPr>
          <p:cNvPr id="10" name="0000000032">
            <a:hlinkClick r:id="" action="ppaction://media"/>
            <a:extLst>
              <a:ext uri="{FF2B5EF4-FFF2-40B4-BE49-F238E27FC236}">
                <a16:creationId xmlns:a16="http://schemas.microsoft.com/office/drawing/2014/main" id="{113DCCEF-379E-4CDB-97A6-229E5092355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620394" y="3756895"/>
            <a:ext cx="371475" cy="371475"/>
          </a:xfrm>
          <a:prstGeom prst="rect">
            <a:avLst/>
          </a:prstGeom>
        </p:spPr>
      </p:pic>
      <p:pic>
        <p:nvPicPr>
          <p:cNvPr id="11" name="0000000032">
            <a:hlinkClick r:id="" action="ppaction://media"/>
            <a:extLst>
              <a:ext uri="{FF2B5EF4-FFF2-40B4-BE49-F238E27FC236}">
                <a16:creationId xmlns:a16="http://schemas.microsoft.com/office/drawing/2014/main" id="{E0FA77DF-3B74-4AB3-B00E-7105C1B9929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584473" y="3736898"/>
            <a:ext cx="371475" cy="371475"/>
          </a:xfrm>
          <a:prstGeom prst="rect">
            <a:avLst/>
          </a:prstGeom>
        </p:spPr>
      </p:pic>
      <p:pic>
        <p:nvPicPr>
          <p:cNvPr id="12" name="0000000047">
            <a:hlinkClick r:id="" action="ppaction://media"/>
            <a:extLst>
              <a:ext uri="{FF2B5EF4-FFF2-40B4-BE49-F238E27FC236}">
                <a16:creationId xmlns:a16="http://schemas.microsoft.com/office/drawing/2014/main" id="{E45B4540-2FFF-4D00-A75E-1A7FA8921EB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584473" y="3333032"/>
            <a:ext cx="388120" cy="388120"/>
          </a:xfrm>
          <a:prstGeom prst="rect">
            <a:avLst/>
          </a:prstGeom>
        </p:spPr>
      </p:pic>
      <p:pic>
        <p:nvPicPr>
          <p:cNvPr id="13" name="0000000047">
            <a:hlinkClick r:id="" action="ppaction://media"/>
            <a:extLst>
              <a:ext uri="{FF2B5EF4-FFF2-40B4-BE49-F238E27FC236}">
                <a16:creationId xmlns:a16="http://schemas.microsoft.com/office/drawing/2014/main" id="{B64D772A-0EE4-46A8-AE61-392CE8B7ED8A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641379" y="3352965"/>
            <a:ext cx="403930" cy="40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10847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4C96C-D2C8-429B-B439-E1EDFA809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Appendix - Samples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69132-1465-470F-8573-767D6005D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Baseline VS BertBr</a:t>
            </a:r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D44029-EFED-4182-9212-E3F843A74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4058-C687-4BAD-A8DC-19122414972F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9A6EA1C-8591-41B9-898E-678603C55B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707107"/>
              </p:ext>
            </p:extLst>
          </p:nvPr>
        </p:nvGraphicFramePr>
        <p:xfrm>
          <a:off x="1190865" y="2492852"/>
          <a:ext cx="7913418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1618">
                  <a:extLst>
                    <a:ext uri="{9D8B030D-6E8A-4147-A177-3AD203B41FA5}">
                      <a16:colId xmlns:a16="http://schemas.microsoft.com/office/drawing/2014/main" val="2961937398"/>
                    </a:ext>
                  </a:extLst>
                </a:gridCol>
                <a:gridCol w="1239716">
                  <a:extLst>
                    <a:ext uri="{9D8B030D-6E8A-4147-A177-3AD203B41FA5}">
                      <a16:colId xmlns:a16="http://schemas.microsoft.com/office/drawing/2014/main" val="2382494216"/>
                    </a:ext>
                  </a:extLst>
                </a:gridCol>
                <a:gridCol w="1732084">
                  <a:extLst>
                    <a:ext uri="{9D8B030D-6E8A-4147-A177-3AD203B41FA5}">
                      <a16:colId xmlns:a16="http://schemas.microsoft.com/office/drawing/2014/main" val="806252024"/>
                    </a:ext>
                  </a:extLst>
                </a:gridCol>
              </a:tblGrid>
              <a:tr h="355512">
                <a:tc>
                  <a:txBody>
                    <a:bodyPr/>
                    <a:lstStyle/>
                    <a:p>
                      <a:r>
                        <a:rPr lang="en-US" sz="1800" dirty="0"/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Baseline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BertBr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647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highlight>
                            <a:srgbClr val="FFFF00"/>
                          </a:highlight>
                        </a:rPr>
                        <a:t>意大利政府网站</a:t>
                      </a:r>
                      <a:r>
                        <a:rPr lang="zh-CN" altLang="en-US" sz="1600" dirty="0"/>
                        <a:t>因官员晒收入访问过量被挤爆。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76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茅台成龙酒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珍藏版售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16800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元。</a:t>
                      </a:r>
                      <a:endParaRPr lang="en-US" sz="16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328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kern="120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北京队</a:t>
                      </a:r>
                      <a:r>
                        <a:rPr lang="zh-CN" alt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酒店安保升级便衣盘查。</a:t>
                      </a:r>
                      <a:endParaRPr lang="en-US" sz="160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10783"/>
                  </a:ext>
                </a:extLst>
              </a:tr>
            </a:tbl>
          </a:graphicData>
        </a:graphic>
      </p:graphicFrame>
      <p:pic>
        <p:nvPicPr>
          <p:cNvPr id="6" name="0000000049">
            <a:hlinkClick r:id="" action="ppaction://media"/>
            <a:extLst>
              <a:ext uri="{FF2B5EF4-FFF2-40B4-BE49-F238E27FC236}">
                <a16:creationId xmlns:a16="http://schemas.microsoft.com/office/drawing/2014/main" id="{0ED5B872-BCBA-4902-89AC-37232B5F94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556224" y="3621332"/>
            <a:ext cx="382100" cy="382100"/>
          </a:xfrm>
          <a:prstGeom prst="rect">
            <a:avLst/>
          </a:prstGeom>
        </p:spPr>
      </p:pic>
      <p:pic>
        <p:nvPicPr>
          <p:cNvPr id="7" name="0000000049">
            <a:hlinkClick r:id="" action="ppaction://media"/>
            <a:extLst>
              <a:ext uri="{FF2B5EF4-FFF2-40B4-BE49-F238E27FC236}">
                <a16:creationId xmlns:a16="http://schemas.microsoft.com/office/drawing/2014/main" id="{6EFDB3FF-580E-4FD0-AE01-8EE77305700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078514" y="3621332"/>
            <a:ext cx="407988" cy="407988"/>
          </a:xfrm>
          <a:prstGeom prst="rect">
            <a:avLst/>
          </a:prstGeom>
        </p:spPr>
      </p:pic>
      <p:pic>
        <p:nvPicPr>
          <p:cNvPr id="8" name="0000000057">
            <a:hlinkClick r:id="" action="ppaction://media"/>
            <a:extLst>
              <a:ext uri="{FF2B5EF4-FFF2-40B4-BE49-F238E27FC236}">
                <a16:creationId xmlns:a16="http://schemas.microsoft.com/office/drawing/2014/main" id="{F29F8D97-68A7-4A38-B261-29614B33820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537358" y="3220366"/>
            <a:ext cx="400966" cy="400966"/>
          </a:xfrm>
          <a:prstGeom prst="rect">
            <a:avLst/>
          </a:prstGeom>
        </p:spPr>
      </p:pic>
      <p:pic>
        <p:nvPicPr>
          <p:cNvPr id="9" name="0000000057">
            <a:hlinkClick r:id="" action="ppaction://media"/>
            <a:extLst>
              <a:ext uri="{FF2B5EF4-FFF2-40B4-BE49-F238E27FC236}">
                <a16:creationId xmlns:a16="http://schemas.microsoft.com/office/drawing/2014/main" id="{9563B4DA-E5A9-43D1-9307-0CCB4820506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078514" y="3202782"/>
            <a:ext cx="418550" cy="418550"/>
          </a:xfrm>
          <a:prstGeom prst="rect">
            <a:avLst/>
          </a:prstGeom>
        </p:spPr>
      </p:pic>
      <p:pic>
        <p:nvPicPr>
          <p:cNvPr id="10" name="0000000010">
            <a:hlinkClick r:id="" action="ppaction://media"/>
            <a:extLst>
              <a:ext uri="{FF2B5EF4-FFF2-40B4-BE49-F238E27FC236}">
                <a16:creationId xmlns:a16="http://schemas.microsoft.com/office/drawing/2014/main" id="{05FD1CC2-3DBF-44A6-B914-E511160AF6EE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537358" y="2819400"/>
            <a:ext cx="400966" cy="400966"/>
          </a:xfrm>
          <a:prstGeom prst="rect">
            <a:avLst/>
          </a:prstGeom>
        </p:spPr>
      </p:pic>
      <p:pic>
        <p:nvPicPr>
          <p:cNvPr id="11" name="0000000010">
            <a:hlinkClick r:id="" action="ppaction://media"/>
            <a:extLst>
              <a:ext uri="{FF2B5EF4-FFF2-40B4-BE49-F238E27FC236}">
                <a16:creationId xmlns:a16="http://schemas.microsoft.com/office/drawing/2014/main" id="{FA4750E0-5BA9-46ED-B5A6-43F74FE1E9E3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078514" y="2814271"/>
            <a:ext cx="418550" cy="41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1784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C3D1F-9C9D-40F7-9F70-6BD3CA871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Appendix - Samples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4445C-B402-4765-BB6D-CEDBB59F9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Baseline VS BertEmb</a:t>
            </a:r>
          </a:p>
          <a:p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1F4233-2DB3-46C5-92DB-688D62898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4058-C687-4BAD-A8DC-19122414972F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B236639-F18E-4C42-9DD8-EB10AAF62B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539200"/>
              </p:ext>
            </p:extLst>
          </p:nvPr>
        </p:nvGraphicFramePr>
        <p:xfrm>
          <a:off x="1169849" y="2559689"/>
          <a:ext cx="8210633" cy="1965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5417">
                  <a:extLst>
                    <a:ext uri="{9D8B030D-6E8A-4147-A177-3AD203B41FA5}">
                      <a16:colId xmlns:a16="http://schemas.microsoft.com/office/drawing/2014/main" val="3026978732"/>
                    </a:ext>
                  </a:extLst>
                </a:gridCol>
                <a:gridCol w="1242218">
                  <a:extLst>
                    <a:ext uri="{9D8B030D-6E8A-4147-A177-3AD203B41FA5}">
                      <a16:colId xmlns:a16="http://schemas.microsoft.com/office/drawing/2014/main" val="4251626498"/>
                    </a:ext>
                  </a:extLst>
                </a:gridCol>
                <a:gridCol w="1602998">
                  <a:extLst>
                    <a:ext uri="{9D8B030D-6E8A-4147-A177-3AD203B41FA5}">
                      <a16:colId xmlns:a16="http://schemas.microsoft.com/office/drawing/2014/main" val="4060729611"/>
                    </a:ext>
                  </a:extLst>
                </a:gridCol>
              </a:tblGrid>
              <a:tr h="393003">
                <a:tc>
                  <a:txBody>
                    <a:bodyPr/>
                    <a:lstStyle/>
                    <a:p>
                      <a:r>
                        <a:rPr lang="en-US" sz="1800" dirty="0"/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Baseline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BertEmb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571371"/>
                  </a:ext>
                </a:extLst>
              </a:tr>
              <a:tr h="393003">
                <a:tc>
                  <a:txBody>
                    <a:bodyPr/>
                    <a:lstStyle/>
                    <a:p>
                      <a:r>
                        <a:rPr lang="zh-CN" altLang="en-US" sz="1600"/>
                        <a:t>霸王龙咬合力</a:t>
                      </a:r>
                      <a:r>
                        <a:rPr lang="zh-CN" altLang="en-US" sz="1600">
                          <a:highlight>
                            <a:srgbClr val="FFFF00"/>
                          </a:highlight>
                        </a:rPr>
                        <a:t>高达</a:t>
                      </a:r>
                      <a:r>
                        <a:rPr lang="en-US" altLang="zh-CN" sz="1600"/>
                        <a:t>3.5</a:t>
                      </a:r>
                      <a:r>
                        <a:rPr lang="zh-CN" altLang="en-US" sz="1600"/>
                        <a:t>万牛顿为鳄鱼</a:t>
                      </a:r>
                      <a:r>
                        <a:rPr lang="en-US" altLang="zh-CN" sz="1600"/>
                        <a:t>10</a:t>
                      </a:r>
                      <a:r>
                        <a:rPr lang="zh-CN" altLang="en-US" sz="1600"/>
                        <a:t>倍。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005935"/>
                  </a:ext>
                </a:extLst>
              </a:tr>
              <a:tr h="393003">
                <a:tc>
                  <a:txBody>
                    <a:bodyPr/>
                    <a:lstStyle/>
                    <a:p>
                      <a:r>
                        <a:rPr lang="zh-CN" altLang="en-US" sz="1600"/>
                        <a:t>最新</a:t>
                      </a:r>
                      <a:r>
                        <a:rPr lang="zh-CN" altLang="en-US" sz="1600">
                          <a:highlight>
                            <a:srgbClr val="FFFF00"/>
                          </a:highlight>
                        </a:rPr>
                        <a:t>教育部</a:t>
                      </a:r>
                      <a:r>
                        <a:rPr lang="zh-CN" altLang="en-US" sz="1600"/>
                        <a:t>认可美国大学名单。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848925"/>
                  </a:ext>
                </a:extLst>
              </a:tr>
              <a:tr h="393003">
                <a:tc>
                  <a:txBody>
                    <a:bodyPr/>
                    <a:lstStyle/>
                    <a:p>
                      <a:r>
                        <a:rPr lang="zh-CN" altLang="en-US" sz="1600"/>
                        <a:t>女子坐过山车</a:t>
                      </a:r>
                      <a:r>
                        <a:rPr lang="zh-CN" altLang="en-US" sz="1600">
                          <a:highlight>
                            <a:srgbClr val="FFFF00"/>
                          </a:highlight>
                        </a:rPr>
                        <a:t>遇加速</a:t>
                      </a:r>
                      <a:r>
                        <a:rPr lang="zh-CN" altLang="en-US" sz="1600"/>
                        <a:t>致颈椎脱落。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591415"/>
                  </a:ext>
                </a:extLst>
              </a:tr>
              <a:tr h="393003">
                <a:tc>
                  <a:txBody>
                    <a:bodyPr/>
                    <a:lstStyle/>
                    <a:p>
                      <a:r>
                        <a:rPr lang="zh-CN" altLang="en-US" sz="1600">
                          <a:highlight>
                            <a:srgbClr val="FFFF00"/>
                          </a:highlight>
                        </a:rPr>
                        <a:t>数千台农</a:t>
                      </a:r>
                      <a:r>
                        <a:rPr lang="zh-CN" altLang="en-US" sz="1600"/>
                        <a:t>抗议进口瘦肉精牛肉。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527858"/>
                  </a:ext>
                </a:extLst>
              </a:tr>
            </a:tbl>
          </a:graphicData>
        </a:graphic>
      </p:graphicFrame>
      <p:pic>
        <p:nvPicPr>
          <p:cNvPr id="15" name="0000000007">
            <a:hlinkClick r:id="" action="ppaction://media"/>
            <a:extLst>
              <a:ext uri="{FF2B5EF4-FFF2-40B4-BE49-F238E27FC236}">
                <a16:creationId xmlns:a16="http://schemas.microsoft.com/office/drawing/2014/main" id="{8270DCAE-6D6A-4880-8685-51DC3FD72E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878466" y="2937389"/>
            <a:ext cx="393003" cy="393003"/>
          </a:xfrm>
          <a:prstGeom prst="rect">
            <a:avLst/>
          </a:prstGeom>
        </p:spPr>
      </p:pic>
      <p:pic>
        <p:nvPicPr>
          <p:cNvPr id="16" name="0000000051">
            <a:hlinkClick r:id="" action="ppaction://media"/>
            <a:extLst>
              <a:ext uri="{FF2B5EF4-FFF2-40B4-BE49-F238E27FC236}">
                <a16:creationId xmlns:a16="http://schemas.microsoft.com/office/drawing/2014/main" id="{7777B650-B402-467E-980E-B7DC00136AD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878466" y="3330392"/>
            <a:ext cx="393003" cy="393003"/>
          </a:xfrm>
          <a:prstGeom prst="rect">
            <a:avLst/>
          </a:prstGeom>
        </p:spPr>
      </p:pic>
      <p:pic>
        <p:nvPicPr>
          <p:cNvPr id="17" name="0000000054">
            <a:hlinkClick r:id="" action="ppaction://media"/>
            <a:extLst>
              <a:ext uri="{FF2B5EF4-FFF2-40B4-BE49-F238E27FC236}">
                <a16:creationId xmlns:a16="http://schemas.microsoft.com/office/drawing/2014/main" id="{3E37F46F-1557-424C-9EEA-BD35AE13A9C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878466" y="3777119"/>
            <a:ext cx="393003" cy="393003"/>
          </a:xfrm>
          <a:prstGeom prst="rect">
            <a:avLst/>
          </a:prstGeom>
        </p:spPr>
      </p:pic>
      <p:pic>
        <p:nvPicPr>
          <p:cNvPr id="18" name="0000000048">
            <a:hlinkClick r:id="" action="ppaction://media"/>
            <a:extLst>
              <a:ext uri="{FF2B5EF4-FFF2-40B4-BE49-F238E27FC236}">
                <a16:creationId xmlns:a16="http://schemas.microsoft.com/office/drawing/2014/main" id="{C29E5DAC-ACA6-42A7-AF62-816F4B49D28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878466" y="4131701"/>
            <a:ext cx="393003" cy="393003"/>
          </a:xfrm>
          <a:prstGeom prst="rect">
            <a:avLst/>
          </a:prstGeom>
        </p:spPr>
      </p:pic>
      <p:pic>
        <p:nvPicPr>
          <p:cNvPr id="19" name="0000000007">
            <a:hlinkClick r:id="" action="ppaction://media"/>
            <a:extLst>
              <a:ext uri="{FF2B5EF4-FFF2-40B4-BE49-F238E27FC236}">
                <a16:creationId xmlns:a16="http://schemas.microsoft.com/office/drawing/2014/main" id="{04A8AC64-4FCD-424E-BA52-AC18A895AF1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8275144" y="2948631"/>
            <a:ext cx="393003" cy="393003"/>
          </a:xfrm>
          <a:prstGeom prst="rect">
            <a:avLst/>
          </a:prstGeom>
        </p:spPr>
      </p:pic>
      <p:pic>
        <p:nvPicPr>
          <p:cNvPr id="20" name="0000000051">
            <a:hlinkClick r:id="" action="ppaction://media"/>
            <a:extLst>
              <a:ext uri="{FF2B5EF4-FFF2-40B4-BE49-F238E27FC236}">
                <a16:creationId xmlns:a16="http://schemas.microsoft.com/office/drawing/2014/main" id="{291CC5D9-291B-4755-93BE-17238C48B59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8267394" y="3340243"/>
            <a:ext cx="393003" cy="393003"/>
          </a:xfrm>
          <a:prstGeom prst="rect">
            <a:avLst/>
          </a:prstGeom>
        </p:spPr>
      </p:pic>
      <p:pic>
        <p:nvPicPr>
          <p:cNvPr id="21" name="0000000054">
            <a:hlinkClick r:id="" action="ppaction://media"/>
            <a:extLst>
              <a:ext uri="{FF2B5EF4-FFF2-40B4-BE49-F238E27FC236}">
                <a16:creationId xmlns:a16="http://schemas.microsoft.com/office/drawing/2014/main" id="{9868AD8B-00E8-48B3-9CA4-753FA202D126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8267394" y="3730218"/>
            <a:ext cx="393003" cy="393003"/>
          </a:xfrm>
          <a:prstGeom prst="rect">
            <a:avLst/>
          </a:prstGeom>
        </p:spPr>
      </p:pic>
      <p:pic>
        <p:nvPicPr>
          <p:cNvPr id="22" name="0000000048">
            <a:hlinkClick r:id="" action="ppaction://media"/>
            <a:extLst>
              <a:ext uri="{FF2B5EF4-FFF2-40B4-BE49-F238E27FC236}">
                <a16:creationId xmlns:a16="http://schemas.microsoft.com/office/drawing/2014/main" id="{65429ACE-C843-4CCA-84B1-4D51F336A798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8275144" y="4127461"/>
            <a:ext cx="393003" cy="39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7958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08F0B-B13B-408A-A7DF-677B06670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4058-C687-4BAD-A8DC-19122414972F}" type="slidenum">
              <a:rPr lang="en-US" smtClean="0"/>
              <a:t>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FA416F-7EAD-4197-AA81-1D435501261F}"/>
              </a:ext>
            </a:extLst>
          </p:cNvPr>
          <p:cNvSpPr txBox="1"/>
          <p:nvPr/>
        </p:nvSpPr>
        <p:spPr>
          <a:xfrm>
            <a:off x="4594991" y="3013501"/>
            <a:ext cx="30020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800"/>
              <a:t>Motivation</a:t>
            </a:r>
          </a:p>
        </p:txBody>
      </p:sp>
      <p:pic>
        <p:nvPicPr>
          <p:cNvPr id="10" name="Picture 9" descr="microsoft">
            <a:extLst>
              <a:ext uri="{FF2B5EF4-FFF2-40B4-BE49-F238E27FC236}">
                <a16:creationId xmlns:a16="http://schemas.microsoft.com/office/drawing/2014/main" id="{EBD4E7B9-AF2D-4AFE-93F5-682A66111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96" y="351954"/>
            <a:ext cx="2640931" cy="56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ICASSP 2020">
            <a:extLst>
              <a:ext uri="{FF2B5EF4-FFF2-40B4-BE49-F238E27FC236}">
                <a16:creationId xmlns:a16="http://schemas.microsoft.com/office/drawing/2014/main" id="{FF7E5527-5858-4C35-90D2-7FEDA4274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023" y="4975676"/>
            <a:ext cx="2433145" cy="131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754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77BEF-13ED-4B7A-8AC5-A22C8676F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b="1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5C24A-BE77-4D68-B58D-70ED38953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10200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CN" b="1" dirty="0"/>
              <a:t>Tacotron2</a:t>
            </a:r>
          </a:p>
          <a:p>
            <a:pPr lvl="1">
              <a:lnSpc>
                <a:spcPct val="100000"/>
              </a:lnSpc>
            </a:pPr>
            <a:r>
              <a:rPr lang="en-US" altLang="zh-CN" b="1" dirty="0"/>
              <a:t>Natural, high quality TTS </a:t>
            </a:r>
          </a:p>
          <a:p>
            <a:pPr lvl="1">
              <a:lnSpc>
                <a:spcPct val="100000"/>
              </a:lnSpc>
            </a:pPr>
            <a:r>
              <a:rPr lang="en-US" altLang="zh-CN" b="1" dirty="0"/>
              <a:t>Occasional instability</a:t>
            </a:r>
          </a:p>
          <a:p>
            <a:pPr lvl="2">
              <a:lnSpc>
                <a:spcPct val="100000"/>
              </a:lnSpc>
              <a:buFont typeface="Yu Gothic Medium" panose="020B0500000000000000" pitchFamily="34" charset="-128"/>
              <a:buChar char="-"/>
            </a:pPr>
            <a:r>
              <a:rPr lang="en-US" altLang="zh-CN" dirty="0"/>
              <a:t>limited training data from target speaker</a:t>
            </a:r>
          </a:p>
          <a:p>
            <a:pPr lvl="2">
              <a:lnSpc>
                <a:spcPct val="100000"/>
              </a:lnSpc>
              <a:buFont typeface="Yu Gothic Medium" panose="020B0500000000000000" pitchFamily="34" charset="-128"/>
              <a:buChar char="-"/>
            </a:pPr>
            <a:r>
              <a:rPr lang="en-US" altLang="zh-CN" dirty="0"/>
              <a:t>out of domain input, insufficient info to be inferred from the training data</a:t>
            </a:r>
            <a:endParaRPr lang="en-US" altLang="zh-CN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AE62B-8FC9-42CB-AED3-269EF1148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4058-C687-4BAD-A8DC-19122414972F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13438C-8587-4268-909C-B64E7F610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679" y="1767107"/>
            <a:ext cx="4929825" cy="40924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5D26CC-0D9C-4F3C-BF45-03246AA0DA8A}"/>
              </a:ext>
            </a:extLst>
          </p:cNvPr>
          <p:cNvSpPr txBox="1"/>
          <p:nvPr/>
        </p:nvSpPr>
        <p:spPr>
          <a:xfrm>
            <a:off x="946101" y="6338986"/>
            <a:ext cx="4294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*Diagram </a:t>
            </a:r>
            <a:r>
              <a:rPr lang="en-US" altLang="zh-CN" sz="1400"/>
              <a:t>refers to </a:t>
            </a:r>
            <a:r>
              <a:rPr lang="en-US" altLang="zh-CN" sz="1400">
                <a:hlinkClick r:id="rId4"/>
              </a:rPr>
              <a:t>https://arxiv.org/pdf/1712.05884.pdf</a:t>
            </a:r>
            <a:r>
              <a:rPr lang="en-US" altLang="zh-CN" sz="1400"/>
              <a:t>.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42689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77BEF-13ED-4B7A-8AC5-A22C8676F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b="1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5C24A-BE77-4D68-B58D-70ED38953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918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 dirty="0"/>
              <a:t>Limited training data</a:t>
            </a:r>
          </a:p>
          <a:p>
            <a:pPr lvl="1">
              <a:lnSpc>
                <a:spcPct val="100000"/>
              </a:lnSpc>
            </a:pPr>
            <a:r>
              <a:rPr lang="en-US" altLang="zh-CN" b="1" dirty="0"/>
              <a:t>Multi-speaker Tacotron2 (Baseline) 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en-US" altLang="zh-CN" sz="2400" b="1" dirty="0"/>
              <a:t>- leverage data from other speakers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AE62B-8FC9-42CB-AED3-269EF1148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4058-C687-4BAD-A8DC-19122414972F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A5AE88-1D5B-494D-8920-13829D53E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318" y="3203829"/>
            <a:ext cx="7607364" cy="31351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984D258-317B-4FFE-AF26-1C28C157B526}"/>
              </a:ext>
            </a:extLst>
          </p:cNvPr>
          <p:cNvSpPr txBox="1"/>
          <p:nvPr/>
        </p:nvSpPr>
        <p:spPr>
          <a:xfrm>
            <a:off x="946101" y="6338986"/>
            <a:ext cx="44726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*Refer to Y</a:t>
            </a:r>
            <a:r>
              <a:rPr lang="en-US" altLang="zh-CN" sz="1400"/>
              <a:t>an’s work:</a:t>
            </a:r>
            <a:r>
              <a:rPr lang="en-US" sz="1400"/>
              <a:t> </a:t>
            </a:r>
            <a:r>
              <a:rPr lang="en-US" sz="1400">
                <a:hlinkClick r:id="rId4"/>
              </a:rPr>
              <a:t>https://arxiv.org/pdf/1812.05253.pdf</a:t>
            </a:r>
            <a:r>
              <a:rPr lang="en-US" sz="1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6178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77BEF-13ED-4B7A-8AC5-A22C8676F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b="1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5C24A-BE77-4D68-B58D-70ED38953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91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b="1" dirty="0"/>
              <a:t>Insufficient input information</a:t>
            </a:r>
          </a:p>
          <a:p>
            <a:pPr lvl="1">
              <a:lnSpc>
                <a:spcPct val="100000"/>
              </a:lnSpc>
            </a:pPr>
            <a:r>
              <a:rPr lang="en-US" altLang="zh-CN" b="1" dirty="0"/>
              <a:t>For Chinese, </a:t>
            </a:r>
            <a:r>
              <a:rPr lang="en-US" altLang="zh-CN" b="1" dirty="0">
                <a:solidFill>
                  <a:schemeClr val="accent2"/>
                </a:solidFill>
              </a:rPr>
              <a:t>wrong breaks </a:t>
            </a:r>
            <a:r>
              <a:rPr lang="en-US" altLang="zh-CN" b="1" dirty="0"/>
              <a:t>leads to bad prosody. </a:t>
            </a:r>
          </a:p>
          <a:p>
            <a:pPr lvl="2">
              <a:lnSpc>
                <a:spcPct val="100000"/>
              </a:lnSpc>
              <a:buFont typeface="Yu Gothic Medium" panose="020B0500000000000000" pitchFamily="34" charset="-128"/>
              <a:buChar char="-"/>
            </a:pPr>
            <a:r>
              <a:rPr lang="en-US" altLang="zh-CN" dirty="0"/>
              <a:t>“How are you feeling today? “</a:t>
            </a:r>
          </a:p>
          <a:p>
            <a:pPr lvl="2">
              <a:lnSpc>
                <a:spcPct val="100000"/>
              </a:lnSpc>
              <a:buFont typeface="Yu Gothic Medium" panose="020B0500000000000000" pitchFamily="34" charset="-128"/>
              <a:buChar char="-"/>
            </a:pPr>
            <a:r>
              <a:rPr lang="en-US" altLang="zh-CN" dirty="0"/>
              <a:t>“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你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今天</a:t>
            </a:r>
            <a:r>
              <a:rPr lang="zh-CN" altLang="en-US" dirty="0">
                <a:solidFill>
                  <a:schemeClr val="accent3">
                    <a:lumMod val="50000"/>
                  </a:schemeClr>
                </a:solidFill>
              </a:rPr>
              <a:t>感觉</a:t>
            </a:r>
            <a:r>
              <a:rPr lang="zh-CN" altLang="en-US" dirty="0">
                <a:solidFill>
                  <a:schemeClr val="accent4">
                    <a:lumMod val="75000"/>
                  </a:schemeClr>
                </a:solidFill>
              </a:rPr>
              <a:t>怎么样</a:t>
            </a:r>
            <a:r>
              <a:rPr lang="zh-CN" altLang="en-US" dirty="0"/>
              <a:t>？</a:t>
            </a:r>
            <a:r>
              <a:rPr lang="en-US" altLang="zh-CN" dirty="0"/>
              <a:t>”</a:t>
            </a:r>
          </a:p>
          <a:p>
            <a:pPr lvl="2">
              <a:lnSpc>
                <a:spcPct val="100000"/>
              </a:lnSpc>
              <a:buFont typeface="Yu Gothic Medium" panose="020B0500000000000000" pitchFamily="34" charset="-128"/>
              <a:buChar char="-"/>
            </a:pPr>
            <a:endParaRPr lang="en-US" altLang="zh-CN" dirty="0"/>
          </a:p>
          <a:p>
            <a:pPr lvl="2">
              <a:lnSpc>
                <a:spcPct val="100000"/>
              </a:lnSpc>
              <a:buFont typeface="Yu Gothic Medium" panose="020B0500000000000000" pitchFamily="34" charset="-128"/>
              <a:buChar char="-"/>
            </a:pPr>
            <a:r>
              <a:rPr lang="en-US" altLang="zh-CN" dirty="0"/>
              <a:t>Input </a:t>
            </a:r>
            <a:r>
              <a:rPr lang="en-US" altLang="zh-CN" b="1" dirty="0"/>
              <a:t>Chinese Characters</a:t>
            </a:r>
            <a:r>
              <a:rPr lang="en-US" altLang="zh-CN" dirty="0"/>
              <a:t>: thousands or more, </a:t>
            </a:r>
            <a:r>
              <a:rPr lang="en-US" altLang="zh-CN" b="1" dirty="0"/>
              <a:t>too heavy </a:t>
            </a:r>
            <a:r>
              <a:rPr lang="en-US" altLang="zh-CN" dirty="0"/>
              <a:t>for real services.</a:t>
            </a:r>
          </a:p>
          <a:p>
            <a:pPr lvl="2">
              <a:lnSpc>
                <a:spcPct val="100000"/>
              </a:lnSpc>
              <a:buFont typeface="Yu Gothic Medium" panose="020B0500000000000000" pitchFamily="34" charset="-128"/>
              <a:buChar char="-"/>
            </a:pPr>
            <a:r>
              <a:rPr lang="en-US" altLang="zh-CN" dirty="0"/>
              <a:t>Input </a:t>
            </a:r>
            <a:r>
              <a:rPr lang="en-US" altLang="zh-CN" b="1" dirty="0"/>
              <a:t>Phoneme-like sequence </a:t>
            </a:r>
            <a:r>
              <a:rPr lang="en-US" altLang="zh-CN" dirty="0"/>
              <a:t>as in English: succinct to</a:t>
            </a:r>
            <a:r>
              <a:rPr lang="zh-CN" altLang="en-US" dirty="0"/>
              <a:t> </a:t>
            </a:r>
            <a:r>
              <a:rPr lang="en-US" altLang="zh-CN" dirty="0"/>
              <a:t>represent, but the underlying semantic information become more complicate to model due to </a:t>
            </a:r>
            <a:r>
              <a:rPr lang="en-US" altLang="zh-CN" b="1" dirty="0"/>
              <a:t>homonyms.</a:t>
            </a:r>
          </a:p>
          <a:p>
            <a:pPr lvl="2">
              <a:lnSpc>
                <a:spcPct val="100000"/>
              </a:lnSpc>
              <a:buFont typeface="Yu Gothic Medium" panose="020B0500000000000000" pitchFamily="34" charset="-128"/>
              <a:buChar char="-"/>
            </a:pPr>
            <a:endParaRPr lang="en-US" altLang="zh-CN" b="1" dirty="0"/>
          </a:p>
          <a:p>
            <a:pPr lvl="2">
              <a:lnSpc>
                <a:spcPct val="100000"/>
              </a:lnSpc>
              <a:buFont typeface="Yu Gothic Medium" panose="020B0500000000000000" pitchFamily="34" charset="-128"/>
              <a:buChar char="-"/>
            </a:pPr>
            <a:r>
              <a:rPr lang="en-US" altLang="zh-CN" dirty="0"/>
              <a:t>In this work, improve our Chinese TTS quality by employing 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</a:rPr>
              <a:t>external</a:t>
            </a:r>
            <a:r>
              <a:rPr lang="en-US" altLang="zh-CN" dirty="0"/>
              <a:t> 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</a:rPr>
              <a:t>semantic and prosodic information</a:t>
            </a:r>
            <a:r>
              <a:rPr lang="en-US" altLang="zh-CN" dirty="0"/>
              <a:t>.</a:t>
            </a:r>
            <a:endParaRPr lang="en-US" altLang="zh-CN" b="1" dirty="0"/>
          </a:p>
          <a:p>
            <a:pPr lvl="2">
              <a:lnSpc>
                <a:spcPct val="100000"/>
              </a:lnSpc>
              <a:buFont typeface="Yu Gothic Medium" panose="020B0500000000000000" pitchFamily="34" charset="-128"/>
              <a:buChar char="-"/>
            </a:pPr>
            <a:endParaRPr lang="en-US" altLang="zh-CN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en-US" altLang="zh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AE62B-8FC9-42CB-AED3-269EF1148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4058-C687-4BAD-A8DC-1912241497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26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08F0B-B13B-408A-A7DF-677B06670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4058-C687-4BAD-A8DC-19122414972F}" type="slidenum">
              <a:rPr lang="en-US" smtClean="0"/>
              <a:t>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FA416F-7EAD-4197-AA81-1D435501261F}"/>
              </a:ext>
            </a:extLst>
          </p:cNvPr>
          <p:cNvSpPr txBox="1"/>
          <p:nvPr/>
        </p:nvSpPr>
        <p:spPr>
          <a:xfrm>
            <a:off x="1319048" y="2767280"/>
            <a:ext cx="955390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/>
              <a:t>Proposed Models </a:t>
            </a:r>
          </a:p>
          <a:p>
            <a:pPr algn="ctr"/>
            <a:r>
              <a:rPr lang="en-US" altLang="zh-CN" sz="4800"/>
              <a:t>with External Information</a:t>
            </a:r>
          </a:p>
        </p:txBody>
      </p:sp>
      <p:pic>
        <p:nvPicPr>
          <p:cNvPr id="2" name="Picture 1" descr="microsoft">
            <a:extLst>
              <a:ext uri="{FF2B5EF4-FFF2-40B4-BE49-F238E27FC236}">
                <a16:creationId xmlns:a16="http://schemas.microsoft.com/office/drawing/2014/main" id="{8FCCED73-D126-4F90-BD0B-F15BEA05B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96" y="351954"/>
            <a:ext cx="2640931" cy="56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ICASSP 2020">
            <a:extLst>
              <a:ext uri="{FF2B5EF4-FFF2-40B4-BE49-F238E27FC236}">
                <a16:creationId xmlns:a16="http://schemas.microsoft.com/office/drawing/2014/main" id="{AD6EBB17-6549-4932-84D9-53599224F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023" y="4975676"/>
            <a:ext cx="2433145" cy="131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02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5183F-8481-4404-9C86-F87C8F4BE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LinFeat: Linguistic Feature based Tacotron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011BB-04D9-4C37-B06F-DCD356D42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91952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 dirty="0"/>
              <a:t>Replace phone input with Linguistic feature</a:t>
            </a:r>
          </a:p>
          <a:p>
            <a:pPr lvl="1"/>
            <a:r>
              <a:rPr lang="en-US" altLang="zh-CN" b="1" dirty="0"/>
              <a:t>Using both phoneme- and</a:t>
            </a:r>
            <a:r>
              <a:rPr lang="en-US" altLang="zh-CN" dirty="0"/>
              <a:t> </a:t>
            </a:r>
            <a:r>
              <a:rPr lang="en-US" altLang="zh-CN" b="1" dirty="0"/>
              <a:t>prosody-related features</a:t>
            </a:r>
            <a:r>
              <a:rPr lang="en-US" altLang="zh-CN" dirty="0"/>
              <a:t> </a:t>
            </a:r>
            <a:r>
              <a:rPr lang="en-US" altLang="zh-CN" b="1" dirty="0"/>
              <a:t>as input</a:t>
            </a:r>
            <a:endParaRPr lang="en-US" altLang="zh-CN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zh-CN" b="1" dirty="0"/>
              <a:t>ID of the current phoneme; two preceding and succeeding phonemes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zh-CN" b="1" dirty="0"/>
              <a:t>Break tag (Br0 - 4) predicted by CRF model integrated in the font-end; Chinese tones; </a:t>
            </a:r>
          </a:p>
          <a:p>
            <a:pPr marL="914400" lvl="2" indent="0">
              <a:buNone/>
            </a:pPr>
            <a:r>
              <a:rPr lang="en-US" altLang="zh-CN" b="1" dirty="0"/>
              <a:t>    sentence type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9246F0-93B0-41E9-A9F0-2020FFF28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4058-C687-4BAD-A8DC-19122414972F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EE01A8-39DA-4CE7-A232-27AC3F7E2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329" y="3591115"/>
            <a:ext cx="4471341" cy="294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40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5183F-8481-4404-9C86-F87C8F4BE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54862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BertBr: Break Predicted by Refined Bert-CRF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011BB-04D9-4C37-B06F-DCD356D42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208173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 dirty="0"/>
              <a:t>Integrate break tags into phone input sequence</a:t>
            </a:r>
          </a:p>
          <a:p>
            <a:pPr lvl="1"/>
            <a:r>
              <a:rPr lang="pt-BR" altLang="zh-CN" b="1" dirty="0"/>
              <a:t>Input Example:</a:t>
            </a:r>
          </a:p>
          <a:p>
            <a:pPr marL="914400" lvl="2" indent="0">
              <a:buNone/>
            </a:pPr>
            <a:r>
              <a:rPr lang="pt-BR" altLang="zh-CN" dirty="0"/>
              <a:t>s . a_h . nn_h / </a:t>
            </a:r>
            <a:r>
              <a:rPr lang="pt-BR" altLang="zh-CN" dirty="0">
                <a:highlight>
                  <a:srgbClr val="FFFF00"/>
                </a:highlight>
              </a:rPr>
              <a:t>br0</a:t>
            </a:r>
            <a:r>
              <a:rPr lang="pt-BR" altLang="zh-CN" dirty="0"/>
              <a:t> / d . a_h . a_l / </a:t>
            </a:r>
            <a:r>
              <a:rPr lang="pt-BR" altLang="zh-CN" dirty="0">
                <a:highlight>
                  <a:srgbClr val="FFFF00"/>
                </a:highlight>
              </a:rPr>
              <a:t>br1</a:t>
            </a:r>
            <a:r>
              <a:rPr lang="pt-BR" altLang="zh-CN" dirty="0"/>
              <a:t> / yv . el_h . nn_l / </a:t>
            </a:r>
            <a:r>
              <a:rPr lang="pt-BR" altLang="zh-CN" dirty="0">
                <a:highlight>
                  <a:srgbClr val="FFFF00"/>
                </a:highlight>
              </a:rPr>
              <a:t>br0</a:t>
            </a:r>
            <a:r>
              <a:rPr lang="pt-BR" altLang="zh-CN" dirty="0"/>
              <a:t> / yi . el_l . ng_h / br0 / sh . aa_h . ng_h / </a:t>
            </a:r>
            <a:r>
              <a:rPr lang="pt-BR" altLang="zh-CN" dirty="0">
                <a:highlight>
                  <a:srgbClr val="FFFF00"/>
                </a:highlight>
              </a:rPr>
              <a:t>br2</a:t>
            </a:r>
            <a:r>
              <a:rPr lang="pt-BR" altLang="zh-CN" dirty="0"/>
              <a:t> </a:t>
            </a:r>
            <a:r>
              <a:rPr lang="en-US" altLang="zh-CN" dirty="0"/>
              <a:t>……</a:t>
            </a:r>
          </a:p>
          <a:p>
            <a:pPr lvl="1"/>
            <a:r>
              <a:rPr lang="en-US" altLang="zh-CN" b="1" dirty="0"/>
              <a:t>Bert:</a:t>
            </a:r>
            <a:r>
              <a:rPr lang="en-US" altLang="zh-CN" dirty="0"/>
              <a:t> for modeling natural language, found effective in many NLP task</a:t>
            </a:r>
          </a:p>
          <a:p>
            <a:pPr lvl="1"/>
            <a:r>
              <a:rPr lang="en-US" altLang="zh-CN" b="1" dirty="0"/>
              <a:t>Bert-CRF:</a:t>
            </a:r>
            <a:r>
              <a:rPr lang="en-US" altLang="zh-CN" dirty="0"/>
              <a:t> </a:t>
            </a:r>
            <a:r>
              <a:rPr lang="en-US" altLang="zh-CN" b="1" dirty="0"/>
              <a:t>pre-trained, Chinese Bert model refined with CRF layer(s) for conditioning its output with sentence level information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9246F0-93B0-41E9-A9F0-2020FFF28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4058-C687-4BAD-A8DC-19122414972F}" type="slidenum">
              <a:rPr lang="en-US" smtClean="0"/>
              <a:t>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1875DC-0998-4122-B78D-8D2AB54064C0}"/>
              </a:ext>
            </a:extLst>
          </p:cNvPr>
          <p:cNvSpPr txBox="1"/>
          <p:nvPr/>
        </p:nvSpPr>
        <p:spPr>
          <a:xfrm>
            <a:off x="946101" y="6338986"/>
            <a:ext cx="3281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*Break prediction refers to </a:t>
            </a:r>
            <a:r>
              <a:rPr lang="en-US" altLang="zh-CN" sz="1400" dirty="0" err="1"/>
              <a:t>Dongxu’s</a:t>
            </a:r>
            <a:r>
              <a:rPr lang="en-US" altLang="zh-CN" sz="1400" dirty="0"/>
              <a:t> work.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5600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B15BD071B40B4E93DBA291B2A4D4D7" ma:contentTypeVersion="10" ma:contentTypeDescription="Create a new document." ma:contentTypeScope="" ma:versionID="06b6f7ba4a5625a33890183f70ecbe78">
  <xsd:schema xmlns:xsd="http://www.w3.org/2001/XMLSchema" xmlns:xs="http://www.w3.org/2001/XMLSchema" xmlns:p="http://schemas.microsoft.com/office/2006/metadata/properties" xmlns:ns1="http://schemas.microsoft.com/sharepoint/v3" xmlns:ns3="766b7373-5793-4be3-9e84-5ad1ba025946" xmlns:ns4="0f8de58a-4801-4f2a-89b9-78784fd60285" targetNamespace="http://schemas.microsoft.com/office/2006/metadata/properties" ma:root="true" ma:fieldsID="4efc62a0bb7a69114416006e55aee08d" ns1:_="" ns3:_="" ns4:_="">
    <xsd:import namespace="http://schemas.microsoft.com/sharepoint/v3"/>
    <xsd:import namespace="766b7373-5793-4be3-9e84-5ad1ba025946"/>
    <xsd:import namespace="0f8de58a-4801-4f2a-89b9-78784fd6028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1:_ip_UnifiedCompliancePolicyProperties" minOccurs="0"/>
                <xsd:element ref="ns1:_ip_UnifiedCompliancePolicyUIAction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6b7373-5793-4be3-9e84-5ad1ba02594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8de58a-4801-4f2a-89b9-78784fd602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4A38C06-0C70-423D-9087-8BF9C681B0A1}">
  <ds:schemaRefs>
    <ds:schemaRef ds:uri="0f8de58a-4801-4f2a-89b9-78784fd60285"/>
    <ds:schemaRef ds:uri="766b7373-5793-4be3-9e84-5ad1ba02594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891950E-C590-48D0-BF41-EDB9909CFD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8E693E-4B50-47F7-B032-6390E4EEFB64}">
  <ds:schemaRefs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0f8de58a-4801-4f2a-89b9-78784fd60285"/>
    <ds:schemaRef ds:uri="http://purl.org/dc/elements/1.1/"/>
    <ds:schemaRef ds:uri="766b7373-5793-4be3-9e84-5ad1ba02594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1216</Words>
  <Application>Microsoft Office PowerPoint</Application>
  <PresentationFormat>Widescreen</PresentationFormat>
  <Paragraphs>213</Paragraphs>
  <Slides>25</Slides>
  <Notes>25</Notes>
  <HiddenSlides>0</HiddenSlides>
  <MMClips>20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Microsoft JhengHei</vt:lpstr>
      <vt:lpstr>Yu Gothic Medium</vt:lpstr>
      <vt:lpstr>Arial</vt:lpstr>
      <vt:lpstr>Calibri</vt:lpstr>
      <vt:lpstr>Calibri Light</vt:lpstr>
      <vt:lpstr>Wingdings</vt:lpstr>
      <vt:lpstr>Office Theme</vt:lpstr>
      <vt:lpstr>PowerPoint Presentation</vt:lpstr>
      <vt:lpstr>Overview</vt:lpstr>
      <vt:lpstr>PowerPoint Presentation</vt:lpstr>
      <vt:lpstr>Motivation</vt:lpstr>
      <vt:lpstr>Motivation</vt:lpstr>
      <vt:lpstr>Motivation</vt:lpstr>
      <vt:lpstr>PowerPoint Presentation</vt:lpstr>
      <vt:lpstr>LinFeat: Linguistic Feature based Tacotron Model</vt:lpstr>
      <vt:lpstr>BertBr: Break Predicted by Refined Bert-CRF model</vt:lpstr>
      <vt:lpstr>BertEmb: character embedding from Bert model</vt:lpstr>
      <vt:lpstr>BertEmb: character embedding from Bert model</vt:lpstr>
      <vt:lpstr>PowerPoint Presentation</vt:lpstr>
      <vt:lpstr>Experiments</vt:lpstr>
      <vt:lpstr>Experiments</vt:lpstr>
      <vt:lpstr>Experiments</vt:lpstr>
      <vt:lpstr>Experiments</vt:lpstr>
      <vt:lpstr>Experiments</vt:lpstr>
      <vt:lpstr>Experiments</vt:lpstr>
      <vt:lpstr>Experiments</vt:lpstr>
      <vt:lpstr>Summary</vt:lpstr>
      <vt:lpstr>PowerPoint Presentation</vt:lpstr>
      <vt:lpstr>Appendix – Break Issue</vt:lpstr>
      <vt:lpstr>Appendix - Samples</vt:lpstr>
      <vt:lpstr>Appendix - Samples</vt:lpstr>
      <vt:lpstr>Appendix - Samples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Alleviate Break Issue in zhCN neural TTS</dc:title>
  <dc:creator>Yujia Xiao</dc:creator>
  <cp:lastModifiedBy>Yujia Xiao</cp:lastModifiedBy>
  <cp:revision>7</cp:revision>
  <dcterms:created xsi:type="dcterms:W3CDTF">2019-08-10T08:35:27Z</dcterms:created>
  <dcterms:modified xsi:type="dcterms:W3CDTF">2020-04-17T13:15:02Z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yujx@microsoft.com</vt:lpwstr>
  </property>
  <property fmtid="{D5CDD505-2E9C-101B-9397-08002B2CF9AE}" pid="5" name="MSIP_Label_f42aa342-8706-4288-bd11-ebb85995028c_SetDate">
    <vt:lpwstr>2019-08-10T08:35:33.3356922Z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7f84fab3-0b68-4490-95b4-c621768ddcb5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  <property fmtid="{D5CDD505-2E9C-101B-9397-08002B2CF9AE}" pid="11" name="ContentTypeId">
    <vt:lpwstr>0x01010049B15BD071B40B4E93DBA291B2A4D4D7</vt:lpwstr>
  </property>
</Properties>
</file>