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3B8"/>
    <a:srgbClr val="59B5B8"/>
    <a:srgbClr val="8ECF73"/>
    <a:srgbClr val="FF0000"/>
    <a:srgbClr val="C0FC49"/>
    <a:srgbClr val="0DECEF"/>
    <a:srgbClr val="ED8030"/>
    <a:srgbClr val="5AB5B8"/>
    <a:srgbClr val="90CF74"/>
    <a:srgbClr val="92D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94660"/>
  </p:normalViewPr>
  <p:slideViewPr>
    <p:cSldViewPr snapToGrid="0">
      <p:cViewPr>
        <p:scale>
          <a:sx n="100" d="100"/>
          <a:sy n="100" d="100"/>
        </p:scale>
        <p:origin x="270" y="79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ICASSP2018&#20986;&#35775;\PPT\fig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WERs (%) of different α on the </a:t>
            </a:r>
            <a:r>
              <a:rPr lang="en-US" dirty="0" smtClean="0"/>
              <a:t>development</a:t>
            </a:r>
            <a:r>
              <a:rPr lang="en-US" baseline="0" dirty="0" smtClean="0"/>
              <a:t> </a:t>
            </a:r>
            <a:r>
              <a:rPr lang="en-US" dirty="0" smtClean="0"/>
              <a:t>set</a:t>
            </a:r>
            <a:endParaRPr lang="zh-CN" dirty="0"/>
          </a:p>
        </c:rich>
      </c:tx>
      <c:layout>
        <c:manualLayout>
          <c:xMode val="edge"/>
          <c:yMode val="edge"/>
          <c:x val="0.13317268251742712"/>
          <c:y val="3.2407586512696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numRef>
              <c:f>Sheet1!$D$12:$H$12</c:f>
              <c:numCache>
                <c:formatCode>General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</c:numCache>
            </c:numRef>
          </c:cat>
          <c:val>
            <c:numRef>
              <c:f>Sheet1!$D$13:$H$13</c:f>
              <c:numCache>
                <c:formatCode>General</c:formatCode>
                <c:ptCount val="5"/>
                <c:pt idx="0">
                  <c:v>18.96</c:v>
                </c:pt>
                <c:pt idx="1">
                  <c:v>17.190000000000001</c:v>
                </c:pt>
                <c:pt idx="2">
                  <c:v>16.32</c:v>
                </c:pt>
                <c:pt idx="3">
                  <c:v>16.66</c:v>
                </c:pt>
                <c:pt idx="4">
                  <c:v>16.96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9-40FB-B760-FA73FD310B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1153792"/>
        <c:axId val="271154208"/>
      </c:lineChart>
      <c:catAx>
        <c:axId val="271153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α 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1154208"/>
        <c:crosses val="autoZero"/>
        <c:auto val="1"/>
        <c:lblAlgn val="ctr"/>
        <c:lblOffset val="100"/>
        <c:noMultiLvlLbl val="0"/>
      </c:catAx>
      <c:valAx>
        <c:axId val="2711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WER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6666666666666666E-2"/>
              <c:y val="0.32587197433654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7115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3EDE3-5257-471A-9C3E-A83025375007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85F462B-F005-446D-AD8A-87196859DE30}">
      <dgm:prSet custT="1"/>
      <dgm:spPr/>
      <dgm:t>
        <a:bodyPr/>
        <a:lstStyle/>
        <a:p>
          <a:pPr rtl="0"/>
          <a:endParaRPr lang="zh-CN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932F5F17-C799-4148-AC77-EB63056693C0}" type="parTrans" cxnId="{63A5F8B6-6839-4DA8-9275-2E3D03177626}">
      <dgm:prSet/>
      <dgm:spPr/>
      <dgm:t>
        <a:bodyPr/>
        <a:lstStyle/>
        <a:p>
          <a:endParaRPr lang="zh-CN" altLang="en-US"/>
        </a:p>
      </dgm:t>
    </dgm:pt>
    <dgm:pt modelId="{2C051D93-4007-45BC-AFB3-0F68A5774F5C}" type="sibTrans" cxnId="{63A5F8B6-6839-4DA8-9275-2E3D03177626}">
      <dgm:prSet/>
      <dgm:spPr/>
      <dgm:t>
        <a:bodyPr/>
        <a:lstStyle/>
        <a:p>
          <a:endParaRPr lang="zh-CN" altLang="en-US"/>
        </a:p>
      </dgm:t>
    </dgm:pt>
    <dgm:pt modelId="{F8DE50EB-B847-48F7-88CD-EF0C18572D93}">
      <dgm:prSet custT="1"/>
      <dgm:spPr/>
      <dgm:t>
        <a:bodyPr/>
        <a:lstStyle/>
        <a:p>
          <a:pPr rtl="0"/>
          <a:endParaRPr lang="zh-CN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761A8EBF-CA50-43C7-80EB-EEBB529BC895}" type="parTrans" cxnId="{49ADF15C-ED88-46B1-993C-9AA11D032A4F}">
      <dgm:prSet/>
      <dgm:spPr/>
      <dgm:t>
        <a:bodyPr/>
        <a:lstStyle/>
        <a:p>
          <a:endParaRPr lang="zh-CN" altLang="en-US"/>
        </a:p>
      </dgm:t>
    </dgm:pt>
    <dgm:pt modelId="{1C91BD28-396C-4D3C-B58E-7A001238B650}" type="sibTrans" cxnId="{49ADF15C-ED88-46B1-993C-9AA11D032A4F}">
      <dgm:prSet/>
      <dgm:spPr/>
      <dgm:t>
        <a:bodyPr/>
        <a:lstStyle/>
        <a:p>
          <a:endParaRPr lang="zh-CN" altLang="en-US"/>
        </a:p>
      </dgm:t>
    </dgm:pt>
    <dgm:pt modelId="{5EFC0143-9A99-4DFC-BCA6-D496A8F18B7C}">
      <dgm:prSet custT="1"/>
      <dgm:spPr/>
      <dgm:t>
        <a:bodyPr/>
        <a:lstStyle/>
        <a:p>
          <a:pPr rtl="0"/>
          <a:r>
            <a:rPr lang="en-US" altLang="zh-CN" sz="14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      </a:t>
          </a:r>
          <a:endParaRPr lang="zh-CN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  <a:sym typeface="Arial" panose="020B0604020202020204" pitchFamily="34" charset="0"/>
          </a:endParaRPr>
        </a:p>
      </dgm:t>
    </dgm:pt>
    <dgm:pt modelId="{9767C187-D3B0-45A1-BD22-67D381C33D40}" type="parTrans" cxnId="{0CFF9019-74EA-47AA-AE92-9B8EDC8E5DDD}">
      <dgm:prSet/>
      <dgm:spPr/>
      <dgm:t>
        <a:bodyPr/>
        <a:lstStyle/>
        <a:p>
          <a:endParaRPr lang="zh-CN" altLang="en-US"/>
        </a:p>
      </dgm:t>
    </dgm:pt>
    <dgm:pt modelId="{619587D9-BBE8-4115-A7C4-0496B25DA568}" type="sibTrans" cxnId="{0CFF9019-74EA-47AA-AE92-9B8EDC8E5DDD}">
      <dgm:prSet/>
      <dgm:spPr/>
      <dgm:t>
        <a:bodyPr/>
        <a:lstStyle/>
        <a:p>
          <a:endParaRPr lang="zh-CN" altLang="en-US"/>
        </a:p>
      </dgm:t>
    </dgm:pt>
    <dgm:pt modelId="{8C4AC309-210B-4003-A3E8-724C31457A3A}" type="pres">
      <dgm:prSet presAssocID="{4063EDE3-5257-471A-9C3E-A8302537500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E57B0FE-582A-4489-A25B-A1B0F94F3CC8}" type="pres">
      <dgm:prSet presAssocID="{C85F462B-F005-446D-AD8A-87196859DE30}" presName="circ1" presStyleLbl="vennNode1" presStyleIdx="0" presStyleCnt="3" custScaleX="120026" custScaleY="120026"/>
      <dgm:spPr/>
      <dgm:t>
        <a:bodyPr/>
        <a:lstStyle/>
        <a:p>
          <a:endParaRPr lang="zh-CN" altLang="en-US"/>
        </a:p>
      </dgm:t>
    </dgm:pt>
    <dgm:pt modelId="{792ADC61-2B68-472F-9902-FFE64CBBEF73}" type="pres">
      <dgm:prSet presAssocID="{C85F462B-F005-446D-AD8A-87196859DE3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935A92-8EBD-4B91-BDA5-867D6B92B507}" type="pres">
      <dgm:prSet presAssocID="{F8DE50EB-B847-48F7-88CD-EF0C18572D93}" presName="circ2" presStyleLbl="vennNode1" presStyleIdx="1" presStyleCnt="3" custScaleX="120354" custScaleY="120354"/>
      <dgm:spPr/>
      <dgm:t>
        <a:bodyPr/>
        <a:lstStyle/>
        <a:p>
          <a:endParaRPr lang="zh-CN" altLang="en-US"/>
        </a:p>
      </dgm:t>
    </dgm:pt>
    <dgm:pt modelId="{30E6D8AF-1492-4A33-A549-3422A09D708A}" type="pres">
      <dgm:prSet presAssocID="{F8DE50EB-B847-48F7-88CD-EF0C18572D9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77F243-2FF3-4F71-98BC-E7B03C932BA2}" type="pres">
      <dgm:prSet presAssocID="{5EFC0143-9A99-4DFC-BCA6-D496A8F18B7C}" presName="circ3" presStyleLbl="vennNode1" presStyleIdx="2" presStyleCnt="3" custScaleX="120162" custScaleY="120162"/>
      <dgm:spPr/>
      <dgm:t>
        <a:bodyPr/>
        <a:lstStyle/>
        <a:p>
          <a:endParaRPr lang="zh-CN" altLang="en-US"/>
        </a:p>
      </dgm:t>
    </dgm:pt>
    <dgm:pt modelId="{FE9A094A-FF88-4167-8AFB-E95936AC47DF}" type="pres">
      <dgm:prSet presAssocID="{5EFC0143-9A99-4DFC-BCA6-D496A8F18B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3A5F8B6-6839-4DA8-9275-2E3D03177626}" srcId="{4063EDE3-5257-471A-9C3E-A83025375007}" destId="{C85F462B-F005-446D-AD8A-87196859DE30}" srcOrd="0" destOrd="0" parTransId="{932F5F17-C799-4148-AC77-EB63056693C0}" sibTransId="{2C051D93-4007-45BC-AFB3-0F68A5774F5C}"/>
    <dgm:cxn modelId="{49ADF15C-ED88-46B1-993C-9AA11D032A4F}" srcId="{4063EDE3-5257-471A-9C3E-A83025375007}" destId="{F8DE50EB-B847-48F7-88CD-EF0C18572D93}" srcOrd="1" destOrd="0" parTransId="{761A8EBF-CA50-43C7-80EB-EEBB529BC895}" sibTransId="{1C91BD28-396C-4D3C-B58E-7A001238B650}"/>
    <dgm:cxn modelId="{0CFF9019-74EA-47AA-AE92-9B8EDC8E5DDD}" srcId="{4063EDE3-5257-471A-9C3E-A83025375007}" destId="{5EFC0143-9A99-4DFC-BCA6-D496A8F18B7C}" srcOrd="2" destOrd="0" parTransId="{9767C187-D3B0-45A1-BD22-67D381C33D40}" sibTransId="{619587D9-BBE8-4115-A7C4-0496B25DA568}"/>
    <dgm:cxn modelId="{4CA01378-8678-4A3D-8F20-D7DE1B5CB237}" type="presOf" srcId="{F8DE50EB-B847-48F7-88CD-EF0C18572D93}" destId="{AF935A92-8EBD-4B91-BDA5-867D6B92B507}" srcOrd="0" destOrd="0" presId="urn:microsoft.com/office/officeart/2005/8/layout/venn1"/>
    <dgm:cxn modelId="{0BDDEEB4-4879-433E-BD80-EC43E1BF5B72}" type="presOf" srcId="{C85F462B-F005-446D-AD8A-87196859DE30}" destId="{792ADC61-2B68-472F-9902-FFE64CBBEF73}" srcOrd="1" destOrd="0" presId="urn:microsoft.com/office/officeart/2005/8/layout/venn1"/>
    <dgm:cxn modelId="{DD2EC492-0726-4B71-A066-8A5DFB20A399}" type="presOf" srcId="{5EFC0143-9A99-4DFC-BCA6-D496A8F18B7C}" destId="{FE9A094A-FF88-4167-8AFB-E95936AC47DF}" srcOrd="1" destOrd="0" presId="urn:microsoft.com/office/officeart/2005/8/layout/venn1"/>
    <dgm:cxn modelId="{13FC8EFA-0AC7-46EB-9C97-79035AC7FF1A}" type="presOf" srcId="{F8DE50EB-B847-48F7-88CD-EF0C18572D93}" destId="{30E6D8AF-1492-4A33-A549-3422A09D708A}" srcOrd="1" destOrd="0" presId="urn:microsoft.com/office/officeart/2005/8/layout/venn1"/>
    <dgm:cxn modelId="{1F151174-F99B-4047-9478-80B215F59DE0}" type="presOf" srcId="{4063EDE3-5257-471A-9C3E-A83025375007}" destId="{8C4AC309-210B-4003-A3E8-724C31457A3A}" srcOrd="0" destOrd="0" presId="urn:microsoft.com/office/officeart/2005/8/layout/venn1"/>
    <dgm:cxn modelId="{35BF4891-140A-4A08-BDF2-3217D4C28A89}" type="presOf" srcId="{5EFC0143-9A99-4DFC-BCA6-D496A8F18B7C}" destId="{7377F243-2FF3-4F71-98BC-E7B03C932BA2}" srcOrd="0" destOrd="0" presId="urn:microsoft.com/office/officeart/2005/8/layout/venn1"/>
    <dgm:cxn modelId="{367DC9F9-A350-43A2-A0EB-314BBE063A1B}" type="presOf" srcId="{C85F462B-F005-446D-AD8A-87196859DE30}" destId="{BE57B0FE-582A-4489-A25B-A1B0F94F3CC8}" srcOrd="0" destOrd="0" presId="urn:microsoft.com/office/officeart/2005/8/layout/venn1"/>
    <dgm:cxn modelId="{EB103901-3E07-47AB-82CA-B155819CC6D3}" type="presParOf" srcId="{8C4AC309-210B-4003-A3E8-724C31457A3A}" destId="{BE57B0FE-582A-4489-A25B-A1B0F94F3CC8}" srcOrd="0" destOrd="0" presId="urn:microsoft.com/office/officeart/2005/8/layout/venn1"/>
    <dgm:cxn modelId="{32AA1E6D-A2DB-48DE-89AA-DCC0A02D722A}" type="presParOf" srcId="{8C4AC309-210B-4003-A3E8-724C31457A3A}" destId="{792ADC61-2B68-472F-9902-FFE64CBBEF73}" srcOrd="1" destOrd="0" presId="urn:microsoft.com/office/officeart/2005/8/layout/venn1"/>
    <dgm:cxn modelId="{A2C9750C-160D-46CE-8751-4CBCBE44BAE4}" type="presParOf" srcId="{8C4AC309-210B-4003-A3E8-724C31457A3A}" destId="{AF935A92-8EBD-4B91-BDA5-867D6B92B507}" srcOrd="2" destOrd="0" presId="urn:microsoft.com/office/officeart/2005/8/layout/venn1"/>
    <dgm:cxn modelId="{038E9C5A-AAFC-4E05-A283-0A3BC28254C3}" type="presParOf" srcId="{8C4AC309-210B-4003-A3E8-724C31457A3A}" destId="{30E6D8AF-1492-4A33-A549-3422A09D708A}" srcOrd="3" destOrd="0" presId="urn:microsoft.com/office/officeart/2005/8/layout/venn1"/>
    <dgm:cxn modelId="{A09B8B3F-C779-46BC-8D33-CAFB08CDC609}" type="presParOf" srcId="{8C4AC309-210B-4003-A3E8-724C31457A3A}" destId="{7377F243-2FF3-4F71-98BC-E7B03C932BA2}" srcOrd="4" destOrd="0" presId="urn:microsoft.com/office/officeart/2005/8/layout/venn1"/>
    <dgm:cxn modelId="{2D9532EC-6F81-47DD-B5F1-B4C8F04A39D1}" type="presParOf" srcId="{8C4AC309-210B-4003-A3E8-724C31457A3A}" destId="{FE9A094A-FF88-4167-8AFB-E95936AC47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B0FE-582A-4489-A25B-A1B0F94F3CC8}">
      <dsp:nvSpPr>
        <dsp:cNvPr id="0" name=""/>
        <dsp:cNvSpPr/>
      </dsp:nvSpPr>
      <dsp:spPr>
        <a:xfrm>
          <a:off x="353460" y="-67473"/>
          <a:ext cx="1539161" cy="153916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558681" y="201879"/>
        <a:ext cx="1128718" cy="692622"/>
      </dsp:txXfrm>
    </dsp:sp>
    <dsp:sp modelId="{AF935A92-8EBD-4B91-BDA5-867D6B92B507}">
      <dsp:nvSpPr>
        <dsp:cNvPr id="0" name=""/>
        <dsp:cNvSpPr/>
      </dsp:nvSpPr>
      <dsp:spPr>
        <a:xfrm>
          <a:off x="814074" y="731896"/>
          <a:ext cx="1543367" cy="1543367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1286087" y="1130599"/>
        <a:ext cx="926020" cy="848852"/>
      </dsp:txXfrm>
    </dsp:sp>
    <dsp:sp modelId="{7377F243-2FF3-4F71-98BC-E7B03C932BA2}">
      <dsp:nvSpPr>
        <dsp:cNvPr id="0" name=""/>
        <dsp:cNvSpPr/>
      </dsp:nvSpPr>
      <dsp:spPr>
        <a:xfrm>
          <a:off x="-110128" y="733127"/>
          <a:ext cx="1540905" cy="1540905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rPr>
            <a:t>      </a:t>
          </a:r>
          <a:endParaRPr lang="zh-CN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+mn-cs"/>
            <a:sym typeface="Arial" panose="020B0604020202020204" pitchFamily="34" charset="0"/>
          </a:endParaRPr>
        </a:p>
      </dsp:txBody>
      <dsp:txXfrm>
        <a:off x="34973" y="1131194"/>
        <a:ext cx="924543" cy="847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34C6-FE72-4048-933F-D8AB9E486ABE}" type="datetimeFigureOut">
              <a:rPr lang="zh-CN" altLang="en-US" smtClean="0"/>
              <a:pPr/>
              <a:t>2018/4/12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2175E-2A9E-4B2E-A22F-677677C3A7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1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37246-F50E-4EA9-AC99-30995DEE38EA}" type="datetimeFigureOut">
              <a:rPr lang="zh-CN" altLang="en-US" smtClean="0"/>
              <a:t>2018/4/12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99E8A-C37B-4DFF-8DEA-BF5C27FFF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8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61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6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869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15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513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121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29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5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35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59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2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48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0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8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3D8A-AB01-4B92-B0EF-BAD8A2E042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18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0"/>
            <a:ext cx="91412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3"/>
          <p:cNvCxnSpPr/>
          <p:nvPr userDrawn="1"/>
        </p:nvCxnSpPr>
        <p:spPr>
          <a:xfrm>
            <a:off x="460375" y="857238"/>
            <a:ext cx="8207375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6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1"/>
            <a:ext cx="9142631" cy="5144270"/>
          </a:xfrm>
          <a:prstGeom prst="rect">
            <a:avLst/>
          </a:prstGeom>
        </p:spPr>
      </p:pic>
      <p:cxnSp>
        <p:nvCxnSpPr>
          <p:cNvPr id="4" name="直接连接符 13"/>
          <p:cNvCxnSpPr/>
          <p:nvPr userDrawn="1"/>
        </p:nvCxnSpPr>
        <p:spPr>
          <a:xfrm>
            <a:off x="460375" y="857238"/>
            <a:ext cx="8207375" cy="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" y="0"/>
            <a:ext cx="91412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68701" y="1955600"/>
            <a:ext cx="6074227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 algn="ctr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Robustness of Acoustic </a:t>
            </a:r>
            <a:endParaRPr lang="en-US" altLang="zh-CN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altLang="zh-C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Adversarial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2240907" y="3541037"/>
            <a:ext cx="6167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n-US" altLang="zh-CN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of Automation,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defRPr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Chinese Academy of Sciences</a:t>
            </a:r>
            <a:endParaRPr lang="en-US" altLang="zh-CN" sz="1800" dirty="0">
              <a:ea typeface="宋体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2641730" y="4176214"/>
            <a:ext cx="536547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April 20, 2018</a:t>
            </a:r>
          </a:p>
        </p:txBody>
      </p:sp>
      <p:sp>
        <p:nvSpPr>
          <p:cNvPr id="6" name="矩形 5"/>
          <p:cNvSpPr/>
          <p:nvPr/>
        </p:nvSpPr>
        <p:spPr>
          <a:xfrm>
            <a:off x="4847417" y="317170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Bin Liu </a:t>
            </a:r>
          </a:p>
        </p:txBody>
      </p:sp>
      <p:sp>
        <p:nvSpPr>
          <p:cNvPr id="2" name="矩形 1"/>
          <p:cNvSpPr/>
          <p:nvPr/>
        </p:nvSpPr>
        <p:spPr>
          <a:xfrm>
            <a:off x="4059277" y="4483134"/>
            <a:ext cx="2188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bin.liu2015@nlpr.ia.ac.cn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3. Deep Adversarial Training For Robust ASR</a:t>
            </a: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Architecture</a:t>
            </a:r>
            <a:endParaRPr lang="zh-CN" altLang="en-US" sz="1950" b="1" dirty="0">
              <a:ea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617444"/>
              </p:ext>
            </p:extLst>
          </p:nvPr>
        </p:nvGraphicFramePr>
        <p:xfrm>
          <a:off x="839164" y="1351171"/>
          <a:ext cx="5123429" cy="355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Visio" r:id="rId4" imgW="2457551" imgH="1704854" progId="Visio.Drawing.15">
                  <p:embed/>
                </p:oleObj>
              </mc:Choice>
              <mc:Fallback>
                <p:oleObj name="Visio" r:id="rId4" imgW="2457551" imgH="1704854" progId="Visio.Drawing.15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164" y="1351171"/>
                        <a:ext cx="5123429" cy="3554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4873721" y="1186174"/>
            <a:ext cx="2108790" cy="3681311"/>
            <a:chOff x="6498294" y="1581564"/>
            <a:chExt cx="2811720" cy="4908415"/>
          </a:xfrm>
        </p:grpSpPr>
        <p:grpSp>
          <p:nvGrpSpPr>
            <p:cNvPr id="14" name="组合 13"/>
            <p:cNvGrpSpPr/>
            <p:nvPr/>
          </p:nvGrpSpPr>
          <p:grpSpPr>
            <a:xfrm rot="16200000">
              <a:off x="5970315" y="3150280"/>
              <a:ext cx="4908415" cy="1770983"/>
              <a:chOff x="1633915" y="3370502"/>
              <a:chExt cx="1307973" cy="1610693"/>
            </a:xfrm>
          </p:grpSpPr>
          <p:sp>
            <p:nvSpPr>
              <p:cNvPr id="17" name="同侧圆角矩形 16"/>
              <p:cNvSpPr/>
              <p:nvPr/>
            </p:nvSpPr>
            <p:spPr>
              <a:xfrm flipH="1">
                <a:off x="1633915" y="3370502"/>
                <a:ext cx="1294360" cy="1539090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8" name="同侧圆角矩形 17"/>
              <p:cNvSpPr/>
              <p:nvPr/>
            </p:nvSpPr>
            <p:spPr>
              <a:xfrm flipH="1">
                <a:off x="1647528" y="3442105"/>
                <a:ext cx="1294360" cy="153909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  <p:sp>
          <p:nvSpPr>
            <p:cNvPr id="16" name="下箭头 15"/>
            <p:cNvSpPr/>
            <p:nvPr/>
          </p:nvSpPr>
          <p:spPr>
            <a:xfrm rot="16200000" flipH="1">
              <a:off x="6562815" y="3607730"/>
              <a:ext cx="675958" cy="80499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76285" y="1446691"/>
            <a:ext cx="2418630" cy="2891955"/>
            <a:chOff x="7835046" y="1928921"/>
            <a:chExt cx="3224840" cy="3855940"/>
          </a:xfrm>
        </p:grpSpPr>
        <p:grpSp>
          <p:nvGrpSpPr>
            <p:cNvPr id="32" name="组合 31"/>
            <p:cNvGrpSpPr/>
            <p:nvPr/>
          </p:nvGrpSpPr>
          <p:grpSpPr>
            <a:xfrm>
              <a:off x="7835046" y="1928921"/>
              <a:ext cx="3224840" cy="1463024"/>
              <a:chOff x="8112987" y="1951931"/>
              <a:chExt cx="3224840" cy="1463024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8112987" y="1951931"/>
                <a:ext cx="3224840" cy="547200"/>
              </a:xfrm>
              <a:custGeom>
                <a:avLst/>
                <a:gdLst>
                  <a:gd name="connsiteX0" fmla="*/ 0 w 3224840"/>
                  <a:gd name="connsiteY0" fmla="*/ 0 h 547200"/>
                  <a:gd name="connsiteX1" fmla="*/ 3224840 w 3224840"/>
                  <a:gd name="connsiteY1" fmla="*/ 0 h 547200"/>
                  <a:gd name="connsiteX2" fmla="*/ 3224840 w 3224840"/>
                  <a:gd name="connsiteY2" fmla="*/ 547200 h 547200"/>
                  <a:gd name="connsiteX3" fmla="*/ 0 w 3224840"/>
                  <a:gd name="connsiteY3" fmla="*/ 547200 h 547200"/>
                  <a:gd name="connsiteX4" fmla="*/ 0 w 3224840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4840" h="547200">
                    <a:moveTo>
                      <a:pt x="0" y="0"/>
                    </a:moveTo>
                    <a:lnTo>
                      <a:pt x="3224840" y="0"/>
                    </a:lnTo>
                    <a:lnTo>
                      <a:pt x="3224840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346" tIns="57912" rIns="101346" bIns="57912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1425" dirty="0">
                    <a:latin typeface="Arial" panose="020B0604020202020204" pitchFamily="34" charset="0"/>
                    <a:cs typeface="Arial" panose="020B0604020202020204" pitchFamily="34" charset="0"/>
                  </a:rPr>
                  <a:t>Discriminator</a:t>
                </a:r>
                <a:endParaRPr lang="zh-CN" altLang="en-US" sz="142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8112987" y="2499131"/>
                <a:ext cx="3224840" cy="915824"/>
              </a:xfrm>
              <a:custGeom>
                <a:avLst/>
                <a:gdLst>
                  <a:gd name="connsiteX0" fmla="*/ 0 w 3224840"/>
                  <a:gd name="connsiteY0" fmla="*/ 0 h 834480"/>
                  <a:gd name="connsiteX1" fmla="*/ 3224840 w 3224840"/>
                  <a:gd name="connsiteY1" fmla="*/ 0 h 834480"/>
                  <a:gd name="connsiteX2" fmla="*/ 3224840 w 3224840"/>
                  <a:gd name="connsiteY2" fmla="*/ 834480 h 834480"/>
                  <a:gd name="connsiteX3" fmla="*/ 0 w 3224840"/>
                  <a:gd name="connsiteY3" fmla="*/ 834480 h 834480"/>
                  <a:gd name="connsiteX4" fmla="*/ 0 w 3224840"/>
                  <a:gd name="connsiteY4" fmla="*/ 0 h 83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4840" h="834480">
                    <a:moveTo>
                      <a:pt x="0" y="0"/>
                    </a:moveTo>
                    <a:lnTo>
                      <a:pt x="3224840" y="0"/>
                    </a:lnTo>
                    <a:lnTo>
                      <a:pt x="3224840" y="834480"/>
                    </a:lnTo>
                    <a:lnTo>
                      <a:pt x="0" y="8344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10" tIns="76010" rIns="101346" bIns="114014" numCol="1" spcCol="1270" anchor="t" anchorCtr="0">
                <a:noAutofit/>
              </a:bodyPr>
              <a:lstStyle/>
              <a:p>
                <a:pPr marL="128588" lvl="1" indent="-128588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tries to classify a signal as the clean or enhanced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835046" y="4120227"/>
              <a:ext cx="3224840" cy="1664634"/>
              <a:chOff x="8143188" y="4002240"/>
              <a:chExt cx="3224840" cy="166463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8143188" y="4002240"/>
                <a:ext cx="3224840" cy="1664634"/>
                <a:chOff x="8143188" y="4002240"/>
                <a:chExt cx="3224840" cy="1664634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8143188" y="4002240"/>
                  <a:ext cx="3224840" cy="547200"/>
                </a:xfrm>
                <a:custGeom>
                  <a:avLst/>
                  <a:gdLst>
                    <a:gd name="connsiteX0" fmla="*/ 0 w 3224840"/>
                    <a:gd name="connsiteY0" fmla="*/ 0 h 547200"/>
                    <a:gd name="connsiteX1" fmla="*/ 3224840 w 3224840"/>
                    <a:gd name="connsiteY1" fmla="*/ 0 h 547200"/>
                    <a:gd name="connsiteX2" fmla="*/ 3224840 w 3224840"/>
                    <a:gd name="connsiteY2" fmla="*/ 547200 h 547200"/>
                    <a:gd name="connsiteX3" fmla="*/ 0 w 3224840"/>
                    <a:gd name="connsiteY3" fmla="*/ 547200 h 547200"/>
                    <a:gd name="connsiteX4" fmla="*/ 0 w 3224840"/>
                    <a:gd name="connsiteY4" fmla="*/ 0 h 54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54720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547200"/>
                      </a:lnTo>
                      <a:lnTo>
                        <a:pt x="0" y="54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346" tIns="57912" rIns="101346" bIns="57912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42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Formulation</a:t>
                  </a:r>
                  <a:endParaRPr lang="zh-CN" altLang="en-US" sz="142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8143188" y="4567540"/>
                  <a:ext cx="3224840" cy="1099334"/>
                </a:xfrm>
                <a:custGeom>
                  <a:avLst/>
                  <a:gdLst>
                    <a:gd name="connsiteX0" fmla="*/ 0 w 3224840"/>
                    <a:gd name="connsiteY0" fmla="*/ 0 h 834480"/>
                    <a:gd name="connsiteX1" fmla="*/ 3224840 w 3224840"/>
                    <a:gd name="connsiteY1" fmla="*/ 0 h 834480"/>
                    <a:gd name="connsiteX2" fmla="*/ 3224840 w 3224840"/>
                    <a:gd name="connsiteY2" fmla="*/ 834480 h 834480"/>
                    <a:gd name="connsiteX3" fmla="*/ 0 w 3224840"/>
                    <a:gd name="connsiteY3" fmla="*/ 834480 h 834480"/>
                    <a:gd name="connsiteX4" fmla="*/ 0 w 3224840"/>
                    <a:gd name="connsiteY4" fmla="*/ 0 h 83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83448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834480"/>
                      </a:lnTo>
                      <a:lnTo>
                        <a:pt x="0" y="834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010" tIns="76010" rIns="101346" bIns="114014" numCol="1" spcCol="1270" anchor="t" anchorCtr="0">
                  <a:noAutofit/>
                </a:bodyPr>
                <a:lstStyle/>
                <a:p>
                  <a:pPr marL="0" lvl="1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zh-CN" altLang="en-US" sz="1425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8258267" y="4717834"/>
                    <a:ext cx="3098541" cy="7988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sz="10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d>
                                <m:d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d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sSub>
                            <m:sSubPr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data</m:t>
                                  </m:r>
                                </m:sub>
                              </m:sSub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altLang="zh-CN" sz="10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0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5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</m:d>
                                      <m:r>
                                        <a:rPr lang="en-US" altLang="zh-CN" sz="105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altLang="zh-CN" sz="1050" dirty="0">
                      <a:ea typeface="Cambria Math" panose="02040503050406030204" pitchFamily="18" charset="0"/>
                    </a:endParaRPr>
                  </a:p>
                  <a:p>
                    <a:r>
                      <a:rPr lang="en-US" altLang="zh-CN" sz="1050" dirty="0"/>
                      <a:t>                      +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l-GR" altLang="zh-CN" sz="10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l-GR" altLang="zh-CN" sz="10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altLang="zh-CN" sz="105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l-GR" altLang="zh-CN" sz="10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  <m:r>
                              <a:rPr lang="en-US" altLang="zh-CN" sz="105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CN" sz="10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data</m:t>
                                </m:r>
                              </m:sub>
                            </m:sSub>
                            <m:r>
                              <a:rPr lang="en-US" altLang="zh-CN" sz="105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sz="10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acc>
                            <m:r>
                              <a:rPr lang="en-US" altLang="zh-CN" sz="105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l-GR" altLang="zh-CN" sz="10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altLang="zh-CN" sz="10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altLang="zh-CN" sz="105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05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D</m:t>
                                    </m:r>
                                    <m:d>
                                      <m:dPr>
                                        <m:ctrlPr>
                                          <a:rPr lang="en-US" altLang="zh-CN" sz="105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050" i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G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05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en-US" altLang="zh-CN" sz="105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050" i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CN" sz="105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a14:m>
                    <a:endParaRPr lang="zh-CN" altLang="en-US" sz="1050" dirty="0"/>
                  </a:p>
                </p:txBody>
              </p:sp>
            </mc:Choice>
            <mc:Fallback>
              <p:sp>
                <p:nvSpPr>
                  <p:cNvPr id="29" name="文本框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8267" y="4717834"/>
                    <a:ext cx="3098541" cy="7988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20" b="-306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5778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32892"/>
              </p:ext>
            </p:extLst>
          </p:nvPr>
        </p:nvGraphicFramePr>
        <p:xfrm>
          <a:off x="839164" y="1360368"/>
          <a:ext cx="5123429" cy="355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Visio" r:id="rId4" imgW="2457551" imgH="1704854" progId="Visio.Drawing.15">
                  <p:embed/>
                </p:oleObj>
              </mc:Choice>
              <mc:Fallback>
                <p:oleObj name="Visio" r:id="rId4" imgW="2457551" imgH="1704854" progId="Visio.Drawing.15">
                  <p:embed/>
                  <p:pic>
                    <p:nvPicPr>
                      <p:cNvPr id="33" name="对象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164" y="1360368"/>
                        <a:ext cx="5123429" cy="3554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3. Deep Adversarial Training For Robust ASR</a:t>
            </a: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Architecture</a:t>
            </a:r>
            <a:endParaRPr lang="zh-CN" altLang="en-US" sz="1950" b="1" dirty="0"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73721" y="1186174"/>
            <a:ext cx="2108790" cy="3681311"/>
            <a:chOff x="6498294" y="1581564"/>
            <a:chExt cx="2811720" cy="4908415"/>
          </a:xfrm>
        </p:grpSpPr>
        <p:grpSp>
          <p:nvGrpSpPr>
            <p:cNvPr id="14" name="组合 13"/>
            <p:cNvGrpSpPr/>
            <p:nvPr/>
          </p:nvGrpSpPr>
          <p:grpSpPr>
            <a:xfrm rot="16200000">
              <a:off x="5970315" y="3150280"/>
              <a:ext cx="4908415" cy="1770983"/>
              <a:chOff x="1633915" y="3370502"/>
              <a:chExt cx="1307973" cy="1610693"/>
            </a:xfrm>
          </p:grpSpPr>
          <p:sp>
            <p:nvSpPr>
              <p:cNvPr id="17" name="同侧圆角矩形 16"/>
              <p:cNvSpPr/>
              <p:nvPr/>
            </p:nvSpPr>
            <p:spPr>
              <a:xfrm flipH="1">
                <a:off x="1633915" y="3370502"/>
                <a:ext cx="1294360" cy="1539090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8" name="同侧圆角矩形 17"/>
              <p:cNvSpPr/>
              <p:nvPr/>
            </p:nvSpPr>
            <p:spPr>
              <a:xfrm flipH="1">
                <a:off x="1647528" y="3442105"/>
                <a:ext cx="1294360" cy="153909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  <p:sp>
          <p:nvSpPr>
            <p:cNvPr id="16" name="下箭头 15"/>
            <p:cNvSpPr/>
            <p:nvPr/>
          </p:nvSpPr>
          <p:spPr>
            <a:xfrm rot="16200000" flipH="1">
              <a:off x="6562815" y="3607730"/>
              <a:ext cx="675958" cy="80499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76284" y="1446691"/>
            <a:ext cx="2430025" cy="2891955"/>
            <a:chOff x="7835045" y="1928921"/>
            <a:chExt cx="3240033" cy="3855940"/>
          </a:xfrm>
        </p:grpSpPr>
        <p:grpSp>
          <p:nvGrpSpPr>
            <p:cNvPr id="3" name="组合 2"/>
            <p:cNvGrpSpPr/>
            <p:nvPr/>
          </p:nvGrpSpPr>
          <p:grpSpPr>
            <a:xfrm>
              <a:off x="7835045" y="1928921"/>
              <a:ext cx="3240033" cy="3855940"/>
              <a:chOff x="7835045" y="1928921"/>
              <a:chExt cx="3240033" cy="385594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835045" y="1928921"/>
                <a:ext cx="3224841" cy="1463024"/>
                <a:chOff x="8112986" y="1951931"/>
                <a:chExt cx="3224841" cy="1463024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>
                  <a:off x="8112987" y="1951931"/>
                  <a:ext cx="3224840" cy="547200"/>
                </a:xfrm>
                <a:custGeom>
                  <a:avLst/>
                  <a:gdLst>
                    <a:gd name="connsiteX0" fmla="*/ 0 w 3224840"/>
                    <a:gd name="connsiteY0" fmla="*/ 0 h 547200"/>
                    <a:gd name="connsiteX1" fmla="*/ 3224840 w 3224840"/>
                    <a:gd name="connsiteY1" fmla="*/ 0 h 547200"/>
                    <a:gd name="connsiteX2" fmla="*/ 3224840 w 3224840"/>
                    <a:gd name="connsiteY2" fmla="*/ 547200 h 547200"/>
                    <a:gd name="connsiteX3" fmla="*/ 0 w 3224840"/>
                    <a:gd name="connsiteY3" fmla="*/ 547200 h 547200"/>
                    <a:gd name="connsiteX4" fmla="*/ 0 w 3224840"/>
                    <a:gd name="connsiteY4" fmla="*/ 0 h 54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54720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547200"/>
                      </a:lnTo>
                      <a:lnTo>
                        <a:pt x="0" y="54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346" tIns="57912" rIns="101346" bIns="57912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42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Generator</a:t>
                  </a:r>
                  <a:endParaRPr lang="zh-CN" altLang="en-US" sz="142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8112986" y="2499131"/>
                  <a:ext cx="3224839" cy="915824"/>
                </a:xfrm>
                <a:custGeom>
                  <a:avLst/>
                  <a:gdLst>
                    <a:gd name="connsiteX0" fmla="*/ 0 w 3224840"/>
                    <a:gd name="connsiteY0" fmla="*/ 0 h 834480"/>
                    <a:gd name="connsiteX1" fmla="*/ 3224840 w 3224840"/>
                    <a:gd name="connsiteY1" fmla="*/ 0 h 834480"/>
                    <a:gd name="connsiteX2" fmla="*/ 3224840 w 3224840"/>
                    <a:gd name="connsiteY2" fmla="*/ 834480 h 834480"/>
                    <a:gd name="connsiteX3" fmla="*/ 0 w 3224840"/>
                    <a:gd name="connsiteY3" fmla="*/ 834480 h 834480"/>
                    <a:gd name="connsiteX4" fmla="*/ 0 w 3224840"/>
                    <a:gd name="connsiteY4" fmla="*/ 0 h 83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83448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834480"/>
                      </a:lnTo>
                      <a:lnTo>
                        <a:pt x="0" y="834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010" tIns="76010" rIns="101346" bIns="114014" numCol="1" spcCol="1270" anchor="t" anchorCtr="0">
                  <a:noAutofit/>
                </a:bodyPr>
                <a:lstStyle/>
                <a:p>
                  <a:pPr marL="128588" lvl="1" indent="-128588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trained to produce outputs that cannot be </a:t>
                  </a:r>
                  <a:r>
                    <a:rPr lang="en-US" altLang="zh-CN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classified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from “real” samples by D.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7835046" y="4120227"/>
                <a:ext cx="3240032" cy="1664634"/>
                <a:chOff x="8143188" y="4002240"/>
                <a:chExt cx="3240032" cy="1664634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8143188" y="4002240"/>
                  <a:ext cx="3224840" cy="1664634"/>
                  <a:chOff x="8143188" y="4002240"/>
                  <a:chExt cx="3224840" cy="1664634"/>
                </a:xfrm>
              </p:grpSpPr>
              <p:sp>
                <p:nvSpPr>
                  <p:cNvPr id="25" name="任意多边形 24"/>
                  <p:cNvSpPr/>
                  <p:nvPr/>
                </p:nvSpPr>
                <p:spPr>
                  <a:xfrm>
                    <a:off x="8143188" y="4002240"/>
                    <a:ext cx="3224840" cy="547200"/>
                  </a:xfrm>
                  <a:custGeom>
                    <a:avLst/>
                    <a:gdLst>
                      <a:gd name="connsiteX0" fmla="*/ 0 w 3224840"/>
                      <a:gd name="connsiteY0" fmla="*/ 0 h 547200"/>
                      <a:gd name="connsiteX1" fmla="*/ 3224840 w 3224840"/>
                      <a:gd name="connsiteY1" fmla="*/ 0 h 547200"/>
                      <a:gd name="connsiteX2" fmla="*/ 3224840 w 3224840"/>
                      <a:gd name="connsiteY2" fmla="*/ 547200 h 547200"/>
                      <a:gd name="connsiteX3" fmla="*/ 0 w 3224840"/>
                      <a:gd name="connsiteY3" fmla="*/ 547200 h 547200"/>
                      <a:gd name="connsiteX4" fmla="*/ 0 w 3224840"/>
                      <a:gd name="connsiteY4" fmla="*/ 0 h 54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840" h="547200">
                        <a:moveTo>
                          <a:pt x="0" y="0"/>
                        </a:moveTo>
                        <a:lnTo>
                          <a:pt x="3224840" y="0"/>
                        </a:lnTo>
                        <a:lnTo>
                          <a:pt x="3224840" y="547200"/>
                        </a:lnTo>
                        <a:lnTo>
                          <a:pt x="0" y="547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6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101346" tIns="57912" rIns="101346" bIns="57912" numCol="1" spcCol="1270" anchor="ctr" anchorCtr="0">
                    <a:noAutofit/>
                  </a:bodyPr>
                  <a:lstStyle/>
                  <a:p>
                    <a:pPr algn="ctr" defTabSz="633413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altLang="zh-CN" sz="1425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Formulation</a:t>
                    </a:r>
                    <a:endParaRPr lang="zh-CN" altLang="en-US" sz="1425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任意多边形 25"/>
                  <p:cNvSpPr/>
                  <p:nvPr/>
                </p:nvSpPr>
                <p:spPr>
                  <a:xfrm>
                    <a:off x="8143188" y="4567540"/>
                    <a:ext cx="3224840" cy="1099334"/>
                  </a:xfrm>
                  <a:custGeom>
                    <a:avLst/>
                    <a:gdLst>
                      <a:gd name="connsiteX0" fmla="*/ 0 w 3224840"/>
                      <a:gd name="connsiteY0" fmla="*/ 0 h 834480"/>
                      <a:gd name="connsiteX1" fmla="*/ 3224840 w 3224840"/>
                      <a:gd name="connsiteY1" fmla="*/ 0 h 834480"/>
                      <a:gd name="connsiteX2" fmla="*/ 3224840 w 3224840"/>
                      <a:gd name="connsiteY2" fmla="*/ 834480 h 834480"/>
                      <a:gd name="connsiteX3" fmla="*/ 0 w 3224840"/>
                      <a:gd name="connsiteY3" fmla="*/ 834480 h 834480"/>
                      <a:gd name="connsiteX4" fmla="*/ 0 w 3224840"/>
                      <a:gd name="connsiteY4" fmla="*/ 0 h 834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840" h="834480">
                        <a:moveTo>
                          <a:pt x="0" y="0"/>
                        </a:moveTo>
                        <a:lnTo>
                          <a:pt x="3224840" y="0"/>
                        </a:lnTo>
                        <a:lnTo>
                          <a:pt x="3224840" y="834480"/>
                        </a:lnTo>
                        <a:lnTo>
                          <a:pt x="0" y="834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6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6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6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76010" tIns="76010" rIns="101346" bIns="114014" numCol="1" spcCol="1270" anchor="t" anchorCtr="0">
                    <a:noAutofit/>
                  </a:bodyPr>
                  <a:lstStyle/>
                  <a:p>
                    <a:pPr marL="0" lvl="1" defTabSz="633413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endParaRPr lang="zh-CN" altLang="en-US" sz="1425" dirty="0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9" name="文本框 28"/>
                    <p:cNvSpPr txBox="1"/>
                    <p:nvPr/>
                  </p:nvSpPr>
                  <p:spPr>
                    <a:xfrm>
                      <a:off x="8143188" y="4714200"/>
                      <a:ext cx="3240032" cy="32453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sz="10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CN" sz="105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</a:rPr>
                                        <m:t>G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105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</a:rPr>
                                        <m:t>GAN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105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</a:rPr>
                                        <m:t>G</m:t>
                                      </m:r>
                                    </m:e>
                                  </m:d>
                                </m:e>
                              </m:func>
                            </m:fName>
                            <m:e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oMath>
                      </a14:m>
                      <a:r>
                        <a:rPr lang="en-US" altLang="zh-CN" sz="1050" dirty="0"/>
                        <a:t>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l-GR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l-GR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l-GR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altLang="zh-CN" sz="10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0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5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G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105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altLang="zh-CN" sz="105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050" i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x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  <m:r>
                                            <a:rPr lang="en-US" altLang="zh-CN" sz="105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a14:m>
                      <a:endParaRPr lang="zh-CN" altLang="en-US" sz="1050" dirty="0"/>
                    </a:p>
                  </p:txBody>
                </p:sp>
              </mc:Choice>
              <mc:Fallback>
                <p:sp>
                  <p:nvSpPr>
                    <p:cNvPr id="29" name="文本框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43188" y="4714200"/>
                      <a:ext cx="3240032" cy="32453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05" t="-2564" b="-179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/>
                <p:cNvSpPr txBox="1"/>
                <p:nvPr/>
              </p:nvSpPr>
              <p:spPr>
                <a:xfrm>
                  <a:off x="7835045" y="5303360"/>
                  <a:ext cx="2324738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105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05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altLang="zh-CN" sz="105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CN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05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  <m:r>
                          <a:rPr lang="zh-CN" altLang="en-US" sz="1050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𝐺𝐴𝑁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05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05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zh-CN" altLang="en-US" sz="1050" dirty="0"/>
                </a:p>
              </p:txBody>
            </p:sp>
          </mc:Choice>
          <mc:Fallback xmlns="">
            <p:sp>
              <p:nvSpPr>
                <p:cNvPr id="34" name="文本框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045" y="5303360"/>
                  <a:ext cx="2324738" cy="280676"/>
                </a:xfrm>
                <a:prstGeom prst="rect">
                  <a:avLst/>
                </a:prstGeom>
                <a:blipFill>
                  <a:blip r:embed="rId7"/>
                  <a:stretch>
                    <a:fillRect l="-1399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52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" r="2015" b="2736"/>
          <a:stretch/>
        </p:blipFill>
        <p:spPr>
          <a:xfrm>
            <a:off x="4225819" y="1099472"/>
            <a:ext cx="4428619" cy="40440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86422" y="941548"/>
            <a:ext cx="4485248" cy="420195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3. Deep Adversarial Training For Robust ASR</a:t>
            </a: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Training</a:t>
            </a:r>
            <a:endParaRPr lang="zh-CN" altLang="en-US" sz="1950" b="1" dirty="0"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706" y="18241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We alternatively train the parameters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of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D, G and C to fine-tune the model. </a:t>
            </a:r>
          </a:p>
        </p:txBody>
      </p:sp>
      <p:sp>
        <p:nvSpPr>
          <p:cNvPr id="4" name="矩形 3"/>
          <p:cNvSpPr/>
          <p:nvPr/>
        </p:nvSpPr>
        <p:spPr>
          <a:xfrm>
            <a:off x="127706" y="2705987"/>
            <a:ext cx="4316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Three components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implemented with neural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networks and the parameters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updated by stochastic gradient descent.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92494" y="941548"/>
            <a:ext cx="4479175" cy="369332"/>
          </a:xfrm>
          <a:prstGeom prst="rect">
            <a:avLst/>
          </a:prstGeom>
          <a:solidFill>
            <a:srgbClr val="5AB5B8"/>
          </a:solidFill>
        </p:spPr>
        <p:txBody>
          <a:bodyPr wrap="none">
            <a:spAutoFit/>
          </a:bodyPr>
          <a:lstStyle/>
          <a:p>
            <a:r>
              <a:rPr lang="en-US" altLang="zh-CN" sz="1800" dirty="0"/>
              <a:t>Algorithm 1 </a:t>
            </a:r>
            <a:r>
              <a:rPr lang="en-US" altLang="zh-CN" sz="1500" dirty="0"/>
              <a:t>The Deep Adversarial Training Algorithm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084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4. Experiments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21494" y="3352402"/>
            <a:ext cx="8201025" cy="15592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Setup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80-dimensional filter-banks as the input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features.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indent="-2571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frame-level targets required in training come from a well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trained Gaussian Mixture Model (GMMHMM)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800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21494" y="1034617"/>
            <a:ext cx="8201025" cy="4188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 Dataset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366866"/>
              </p:ext>
            </p:extLst>
          </p:nvPr>
        </p:nvGraphicFramePr>
        <p:xfrm>
          <a:off x="1199909" y="1622547"/>
          <a:ext cx="6589854" cy="165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618">
                  <a:extLst>
                    <a:ext uri="{9D8B030D-6E8A-4147-A177-3AD203B41FA5}">
                      <a16:colId xmlns:a16="http://schemas.microsoft.com/office/drawing/2014/main" val="839005902"/>
                    </a:ext>
                  </a:extLst>
                </a:gridCol>
                <a:gridCol w="2196618">
                  <a:extLst>
                    <a:ext uri="{9D8B030D-6E8A-4147-A177-3AD203B41FA5}">
                      <a16:colId xmlns:a16="http://schemas.microsoft.com/office/drawing/2014/main" val="1207438076"/>
                    </a:ext>
                  </a:extLst>
                </a:gridCol>
                <a:gridCol w="2196618">
                  <a:extLst>
                    <a:ext uri="{9D8B030D-6E8A-4147-A177-3AD203B41FA5}">
                      <a16:colId xmlns:a16="http://schemas.microsoft.com/office/drawing/2014/main" val="490427793"/>
                    </a:ext>
                  </a:extLst>
                </a:gridCol>
              </a:tblGrid>
              <a:tr h="35658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CHiME-4 corpus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Simulated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689668"/>
                  </a:ext>
                </a:extLst>
              </a:tr>
              <a:tr h="433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set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7,138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85420"/>
                  </a:ext>
                </a:extLst>
              </a:tr>
              <a:tr h="433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set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78718"/>
                  </a:ext>
                </a:extLst>
              </a:tr>
              <a:tr h="433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set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4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4. Experiments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7194" y="920317"/>
            <a:ext cx="8201025" cy="6885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 Setup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8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58655"/>
              </p:ext>
            </p:extLst>
          </p:nvPr>
        </p:nvGraphicFramePr>
        <p:xfrm>
          <a:off x="990284" y="1608881"/>
          <a:ext cx="7163433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81466">
                  <a:extLst>
                    <a:ext uri="{9D8B030D-6E8A-4147-A177-3AD203B41FA5}">
                      <a16:colId xmlns:a16="http://schemas.microsoft.com/office/drawing/2014/main" val="1356727660"/>
                    </a:ext>
                  </a:extLst>
                </a:gridCol>
                <a:gridCol w="5581967">
                  <a:extLst>
                    <a:ext uri="{9D8B030D-6E8A-4147-A177-3AD203B41FA5}">
                      <a16:colId xmlns:a16="http://schemas.microsoft.com/office/drawing/2014/main" val="2220778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component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Architecture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821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Generator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8  2-D </a:t>
                      </a:r>
                      <a:r>
                        <a:rPr lang="en-US" altLang="zh-CN" dirty="0" err="1" smtClean="0"/>
                        <a:t>strided</a:t>
                      </a:r>
                      <a:r>
                        <a:rPr lang="en-US" altLang="zh-CN" dirty="0" smtClean="0"/>
                        <a:t> convolutional layers, 3 *3 filters and 2 *1 strides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084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Discriminator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MLP with two hidden layers of 1024 neurons, </a:t>
                      </a:r>
                      <a:r>
                        <a:rPr lang="en-US" altLang="zh-CN" dirty="0" err="1" smtClean="0"/>
                        <a:t>Relu</a:t>
                      </a:r>
                      <a:r>
                        <a:rPr lang="en-US" altLang="zh-CN" dirty="0" smtClean="0"/>
                        <a:t>, dropout with 0.3 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148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Classifier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MLP with only one hidden layer of 1024 neurons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708154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46721" y="3388133"/>
            <a:ext cx="772196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baseline system is built following the Kaldi chime4/s5 1ch recipe.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‘CE-train’ : optimized by minimizing the cross-entropy loss.</a:t>
            </a:r>
            <a:endParaRPr lang="zh-CN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4. Experiments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7194" y="920316"/>
            <a:ext cx="8201025" cy="4776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 Results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1112227" y="1477846"/>
            <a:ext cx="718268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evaluate how the hyper-parameter </a:t>
            </a:r>
            <a:r>
              <a:rPr lang="el-GR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affects the performance of ASR. </a:t>
            </a:r>
            <a:r>
              <a:rPr lang="el-GR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specifies the tradeoff between the adversarial loss and the category loss for the optimization objective of G.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643895" y="2436737"/>
                <a:ext cx="1964324" cy="210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05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5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zh-CN" altLang="en-US" sz="105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𝐺𝐴𝑁</m:t>
                          </m:r>
                        </m:sub>
                      </m:sSub>
                      <m:d>
                        <m:d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05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5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zh-CN" altLang="en-US" sz="105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95" y="2436737"/>
                <a:ext cx="1964324" cy="210507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1696"/>
              </p:ext>
            </p:extLst>
          </p:nvPr>
        </p:nvGraphicFramePr>
        <p:xfrm>
          <a:off x="2351034" y="2777873"/>
          <a:ext cx="4441932" cy="223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78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4. Experiments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7194" y="920316"/>
            <a:ext cx="8201025" cy="4776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 Results</a:t>
            </a:r>
          </a:p>
          <a:p>
            <a:pPr marL="514350" lvl="2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8352" r="5857" b="7110"/>
          <a:stretch/>
        </p:blipFill>
        <p:spPr>
          <a:xfrm>
            <a:off x="4818184" y="2378900"/>
            <a:ext cx="4195187" cy="232042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98800"/>
              </p:ext>
            </p:extLst>
          </p:nvPr>
        </p:nvGraphicFramePr>
        <p:xfrm>
          <a:off x="237557" y="1897527"/>
          <a:ext cx="4342063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7206">
                  <a:extLst>
                    <a:ext uri="{9D8B030D-6E8A-4147-A177-3AD203B41FA5}">
                      <a16:colId xmlns:a16="http://schemas.microsoft.com/office/drawing/2014/main" val="648649715"/>
                    </a:ext>
                  </a:extLst>
                </a:gridCol>
                <a:gridCol w="625033">
                  <a:extLst>
                    <a:ext uri="{9D8B030D-6E8A-4147-A177-3AD203B41FA5}">
                      <a16:colId xmlns:a16="http://schemas.microsoft.com/office/drawing/2014/main" val="3952372819"/>
                    </a:ext>
                  </a:extLst>
                </a:gridCol>
                <a:gridCol w="844952">
                  <a:extLst>
                    <a:ext uri="{9D8B030D-6E8A-4147-A177-3AD203B41FA5}">
                      <a16:colId xmlns:a16="http://schemas.microsoft.com/office/drawing/2014/main" val="373472589"/>
                    </a:ext>
                  </a:extLst>
                </a:gridCol>
                <a:gridCol w="863732">
                  <a:extLst>
                    <a:ext uri="{9D8B030D-6E8A-4147-A177-3AD203B41FA5}">
                      <a16:colId xmlns:a16="http://schemas.microsoft.com/office/drawing/2014/main" val="322345261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377398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323070494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Baseline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CE-Train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DA-Train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RERR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34088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Dev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simu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20.46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18.27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15.34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25.02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4456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19.65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21.83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007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avg.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21.30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18.96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16.32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23.38</a:t>
                      </a:r>
                      <a:endParaRPr lang="zh-CN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65163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Test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simu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29.94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27.66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24.75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17.33</a:t>
                      </a:r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76917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36.27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33.83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6.73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1491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avg.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33.11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30.91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29.29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11.54</a:t>
                      </a:r>
                      <a:endParaRPr lang="zh-CN" alt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76050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018569" y="1493863"/>
            <a:ext cx="299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WERs (%) on the CHIME-4 corpus.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82709" y="1902894"/>
            <a:ext cx="875012" cy="2595879"/>
          </a:xfrm>
          <a:prstGeom prst="rect">
            <a:avLst/>
          </a:prstGeom>
          <a:noFill/>
          <a:ln w="28575">
            <a:solidFill>
              <a:srgbClr val="57B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54207"/>
              </p:ext>
            </p:extLst>
          </p:nvPr>
        </p:nvGraphicFramePr>
        <p:xfrm>
          <a:off x="5074476" y="1873674"/>
          <a:ext cx="393889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38895">
                  <a:extLst>
                    <a:ext uri="{9D8B030D-6E8A-4147-A177-3AD203B41FA5}">
                      <a16:colId xmlns:a16="http://schemas.microsoft.com/office/drawing/2014/main" val="417598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frame accuracy during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29385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2225014" y="1897527"/>
            <a:ext cx="857695" cy="2595879"/>
          </a:xfrm>
          <a:prstGeom prst="rect">
            <a:avLst/>
          </a:prstGeom>
          <a:noFill/>
          <a:ln w="28575">
            <a:solidFill>
              <a:srgbClr val="57B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68074" y="1897528"/>
            <a:ext cx="848076" cy="2595879"/>
          </a:xfrm>
          <a:prstGeom prst="rect">
            <a:avLst/>
          </a:prstGeom>
          <a:noFill/>
          <a:ln w="28575">
            <a:solidFill>
              <a:srgbClr val="57B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57721" y="1902894"/>
            <a:ext cx="613035" cy="2595879"/>
          </a:xfrm>
          <a:prstGeom prst="rect">
            <a:avLst/>
          </a:prstGeom>
          <a:noFill/>
          <a:ln w="28575">
            <a:solidFill>
              <a:srgbClr val="57B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5. Conclusions and Future Works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31137" y="1210204"/>
            <a:ext cx="7881727" cy="360486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2" indent="-257175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We propose an adversarial training method to directly boost noise robustness of acoustic model.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indent="-257175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joint optimization of generator, discriminator and AM concentrates the strengths of both GAN and AM for speech recognition.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indent="-257175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will perform deep adversarial training for acoustic modeling at the full-sequence level.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2" indent="-257175">
              <a:lnSpc>
                <a:spcPct val="15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38929" y="2017837"/>
            <a:ext cx="2607124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4500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4500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4023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1. Introduction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257175" indent="-257175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The real-world auditory environments</a:t>
            </a:r>
            <a:endParaRPr lang="zh-CN" altLang="en-US" sz="1950" b="1" dirty="0"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10" y="1548042"/>
            <a:ext cx="3745230" cy="2658505"/>
          </a:xfrm>
          <a:prstGeom prst="rect">
            <a:avLst/>
          </a:prstGeom>
          <a:noFill/>
          <a:ln w="9525">
            <a:noFill/>
            <a:miter/>
          </a:ln>
        </p:spPr>
      </p:pic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124319720"/>
              </p:ext>
            </p:extLst>
          </p:nvPr>
        </p:nvGraphicFramePr>
        <p:xfrm>
          <a:off x="5506934" y="1310880"/>
          <a:ext cx="2247313" cy="220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935" y="2125436"/>
            <a:ext cx="1061430" cy="660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10"/>
          <p:cNvGrpSpPr/>
          <p:nvPr/>
        </p:nvGrpSpPr>
        <p:grpSpPr>
          <a:xfrm>
            <a:off x="5339962" y="4112486"/>
            <a:ext cx="2734001" cy="738665"/>
            <a:chOff x="330444" y="185732"/>
            <a:chExt cx="3645334" cy="984886"/>
          </a:xfrm>
          <a:solidFill>
            <a:srgbClr val="5AB5B8"/>
          </a:solidFill>
        </p:grpSpPr>
        <p:sp>
          <p:nvSpPr>
            <p:cNvPr id="12" name="圆角矩形 11"/>
            <p:cNvSpPr/>
            <p:nvPr/>
          </p:nvSpPr>
          <p:spPr>
            <a:xfrm>
              <a:off x="330444" y="185732"/>
              <a:ext cx="3645334" cy="9848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圆角矩形 4"/>
            <p:cNvSpPr txBox="1"/>
            <p:nvPr/>
          </p:nvSpPr>
          <p:spPr>
            <a:xfrm>
              <a:off x="389093" y="192943"/>
              <a:ext cx="3528034" cy="9704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Interfering speech and reducing the performance of speech interaction 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下箭头 13"/>
          <p:cNvSpPr/>
          <p:nvPr/>
        </p:nvSpPr>
        <p:spPr>
          <a:xfrm>
            <a:off x="6241970" y="3557824"/>
            <a:ext cx="777240" cy="560070"/>
          </a:xfrm>
          <a:prstGeom prst="downArrow">
            <a:avLst/>
          </a:prstGeom>
          <a:solidFill>
            <a:srgbClr val="92D178"/>
          </a:solidFill>
          <a:ln>
            <a:solidFill>
              <a:srgbClr val="90CF7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文本框 1"/>
          <p:cNvSpPr txBox="1"/>
          <p:nvPr/>
        </p:nvSpPr>
        <p:spPr>
          <a:xfrm>
            <a:off x="6677650" y="2719251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latin typeface="Arial" panose="020B0604020202020204" pitchFamily="34" charset="0"/>
              </a:rPr>
              <a:t>Reverberation</a:t>
            </a:r>
          </a:p>
        </p:txBody>
      </p:sp>
      <p:sp>
        <p:nvSpPr>
          <p:cNvPr id="5" name="矩形 4"/>
          <p:cNvSpPr/>
          <p:nvPr/>
        </p:nvSpPr>
        <p:spPr>
          <a:xfrm>
            <a:off x="6095719" y="1579094"/>
            <a:ext cx="1163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200" b="1" dirty="0">
                <a:latin typeface="Arial" panose="020B0604020202020204" pitchFamily="34" charset="0"/>
              </a:rPr>
              <a:t>Noise</a:t>
            </a:r>
            <a:r>
              <a:rPr lang="en-US" altLang="zh-CN" sz="1200" b="1" dirty="0">
                <a:solidFill>
                  <a:srgbClr val="FF0000"/>
                </a:solidFill>
              </a:rPr>
              <a:t> </a:t>
            </a:r>
            <a:r>
              <a:rPr lang="en-US" altLang="zh-CN" sz="1200" b="1" dirty="0" smtClean="0">
                <a:latin typeface="Arial" panose="020B0604020202020204" pitchFamily="34" charset="0"/>
              </a:rPr>
              <a:t>&amp;</a:t>
            </a:r>
          </a:p>
          <a:p>
            <a:pPr lvl="0" algn="ctr"/>
            <a:r>
              <a:rPr lang="en-US" altLang="zh-CN" sz="1200" b="1" dirty="0" smtClean="0">
                <a:latin typeface="Arial" panose="020B0604020202020204" pitchFamily="34" charset="0"/>
              </a:rPr>
              <a:t> </a:t>
            </a:r>
            <a:r>
              <a:rPr lang="en-US" altLang="zh-CN" sz="1200" b="1" dirty="0">
                <a:latin typeface="Arial" panose="020B0604020202020204" pitchFamily="34" charset="0"/>
              </a:rPr>
              <a:t>Interference</a:t>
            </a:r>
            <a:endParaRPr lang="zh-CN" altLang="zh-CN" sz="1200" b="1" dirty="0"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66249" y="2719987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b="1" dirty="0">
                <a:latin typeface="Arial" panose="020B0604020202020204" pitchFamily="34" charset="0"/>
                <a:sym typeface="Arial" panose="020B0604020202020204" pitchFamily="34" charset="0"/>
              </a:rPr>
              <a:t>Echo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152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4" grpId="0" animBg="1"/>
      <p:bldP spid="2" grpId="0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1. Introduction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257175" indent="-257175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The real-world auditory environments</a:t>
            </a:r>
            <a:endParaRPr lang="zh-CN" altLang="en-US" sz="1950" b="1" dirty="0"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22" r="50000" b="69837"/>
          <a:stretch/>
        </p:blipFill>
        <p:spPr>
          <a:xfrm>
            <a:off x="1428751" y="1902867"/>
            <a:ext cx="3002102" cy="14606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8" r="50826" b="36807"/>
          <a:stretch/>
        </p:blipFill>
        <p:spPr>
          <a:xfrm>
            <a:off x="4591309" y="1947684"/>
            <a:ext cx="2952982" cy="144515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28750" y="1377584"/>
            <a:ext cx="3002104" cy="50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clean speech</a:t>
            </a:r>
          </a:p>
        </p:txBody>
      </p:sp>
      <p:sp>
        <p:nvSpPr>
          <p:cNvPr id="22" name="矩形 21"/>
          <p:cNvSpPr/>
          <p:nvPr/>
        </p:nvSpPr>
        <p:spPr>
          <a:xfrm>
            <a:off x="4618175" y="1377584"/>
            <a:ext cx="2994369" cy="503396"/>
          </a:xfrm>
          <a:prstGeom prst="rect">
            <a:avLst/>
          </a:prstGeom>
          <a:solidFill>
            <a:srgbClr val="ED80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noisy speech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28749" y="3346349"/>
            <a:ext cx="3002104" cy="85255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428749" y="1906811"/>
            <a:ext cx="3002104" cy="143953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sp>
        <p:nvSpPr>
          <p:cNvPr id="29" name="文本框 28"/>
          <p:cNvSpPr txBox="1"/>
          <p:nvPr/>
        </p:nvSpPr>
        <p:spPr>
          <a:xfrm>
            <a:off x="4615797" y="3346349"/>
            <a:ext cx="2983188" cy="87001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sp>
        <p:nvSpPr>
          <p:cNvPr id="30" name="下箭头 29"/>
          <p:cNvSpPr/>
          <p:nvPr/>
        </p:nvSpPr>
        <p:spPr bwMode="auto">
          <a:xfrm>
            <a:off x="4281704" y="4101073"/>
            <a:ext cx="514351" cy="385763"/>
          </a:xfrm>
          <a:prstGeom prst="down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sz="105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428749" y="4484143"/>
            <a:ext cx="6012605" cy="496117"/>
          </a:xfrm>
          <a:prstGeom prst="roundRect">
            <a:avLst/>
          </a:prstGeom>
          <a:solidFill>
            <a:srgbClr val="57B3B8"/>
          </a:solidFill>
          <a:ln w="12700">
            <a:solidFill>
              <a:schemeClr val="bg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100" b="1" dirty="0">
                <a:solidFill>
                  <a:schemeClr val="tx1"/>
                </a:solidFill>
              </a:rPr>
              <a:t>Speech Enhancement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14307" y="1906811"/>
            <a:ext cx="3002104" cy="143953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zh-CN" altLang="en-US" sz="18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52374"/>
              </p:ext>
            </p:extLst>
          </p:nvPr>
        </p:nvGraphicFramePr>
        <p:xfrm>
          <a:off x="1636405" y="3464900"/>
          <a:ext cx="2484843" cy="73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5" imgW="5581616" imgH="4334003" progId="Visio.Drawing.15">
                  <p:embed/>
                </p:oleObj>
              </mc:Choice>
              <mc:Fallback>
                <p:oleObj name="Visio" r:id="rId5" imgW="5581616" imgH="4334003" progId="Visio.Drawing.15">
                  <p:embed/>
                  <p:pic>
                    <p:nvPicPr>
                      <p:cNvPr id="13" name="对象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405" y="3464900"/>
                        <a:ext cx="2484843" cy="736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33203"/>
              </p:ext>
            </p:extLst>
          </p:nvPr>
        </p:nvGraphicFramePr>
        <p:xfrm>
          <a:off x="4956511" y="3457170"/>
          <a:ext cx="2484843" cy="7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Visio" r:id="rId7" imgW="5581616" imgH="3600456" progId="Visio.Drawing.15">
                  <p:embed/>
                </p:oleObj>
              </mc:Choice>
              <mc:Fallback>
                <p:oleObj name="Visio" r:id="rId7" imgW="5581616" imgH="3600456" progId="Visio.Drawing.15">
                  <p:embed/>
                  <p:pic>
                    <p:nvPicPr>
                      <p:cNvPr id="12" name="对象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6511" y="3457170"/>
                        <a:ext cx="2484843" cy="751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690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1. Introduction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257175" indent="-257175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Speech enhancement</a:t>
            </a: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44812"/>
              </p:ext>
            </p:extLst>
          </p:nvPr>
        </p:nvGraphicFramePr>
        <p:xfrm>
          <a:off x="1428750" y="2016101"/>
          <a:ext cx="3170634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3047760" imgH="647640" progId="Equation.DSMT4">
                  <p:embed/>
                </p:oleObj>
              </mc:Choice>
              <mc:Fallback>
                <p:oleObj name="Equation" r:id="rId4" imgW="3047760" imgH="647640" progId="Equation.DSMT4">
                  <p:embed/>
                  <p:pic>
                    <p:nvPicPr>
                      <p:cNvPr id="36" name="对象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016101"/>
                        <a:ext cx="3170634" cy="81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24049" y="1480255"/>
            <a:ext cx="47391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ctr">
              <a:spcBef>
                <a:spcPct val="0"/>
              </a:spcBef>
              <a:buClr>
                <a:srgbClr val="990033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500" b="1" dirty="0">
                <a:latin typeface="Arial" panose="020B0604020202020204" pitchFamily="34" charset="0"/>
              </a:rPr>
              <a:t>Signal Processing-based Speech Enhancement</a:t>
            </a:r>
            <a:endParaRPr lang="zh-CN" altLang="en-US" sz="1500" b="1" dirty="0">
              <a:latin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3519" y="3148737"/>
            <a:ext cx="38847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ctr">
              <a:spcBef>
                <a:spcPct val="0"/>
              </a:spcBef>
              <a:buClr>
                <a:srgbClr val="990033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500" b="1" dirty="0">
                <a:latin typeface="Arial" panose="020B0604020202020204" pitchFamily="34" charset="0"/>
              </a:rPr>
              <a:t>Learning-based Speech Enhancement</a:t>
            </a:r>
            <a:endParaRPr lang="zh-CN" altLang="en-US" sz="1500" b="1" dirty="0"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5855" y="2519157"/>
            <a:ext cx="744601" cy="34650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sp>
        <p:nvSpPr>
          <p:cNvPr id="34" name="矩形 33"/>
          <p:cNvSpPr/>
          <p:nvPr/>
        </p:nvSpPr>
        <p:spPr>
          <a:xfrm>
            <a:off x="3314482" y="2519157"/>
            <a:ext cx="769760" cy="34650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896091" y="2522237"/>
            <a:ext cx="6626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535042" y="3641277"/>
            <a:ext cx="6246389" cy="935429"/>
            <a:chOff x="1583919" y="3678349"/>
            <a:chExt cx="6246389" cy="935429"/>
          </a:xfrm>
        </p:grpSpPr>
        <p:grpSp>
          <p:nvGrpSpPr>
            <p:cNvPr id="2" name="组合 1"/>
            <p:cNvGrpSpPr/>
            <p:nvPr/>
          </p:nvGrpSpPr>
          <p:grpSpPr>
            <a:xfrm>
              <a:off x="1583919" y="3678349"/>
              <a:ext cx="6246389" cy="935429"/>
              <a:chOff x="1806082" y="3527436"/>
              <a:chExt cx="8328518" cy="1247238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806082" y="3527436"/>
                <a:ext cx="8328518" cy="1247238"/>
                <a:chOff x="2896141" y="3773980"/>
                <a:chExt cx="4844572" cy="1596878"/>
              </a:xfrm>
            </p:grpSpPr>
            <p:sp>
              <p:nvSpPr>
                <p:cNvPr id="30" name="同侧圆角矩形 29"/>
                <p:cNvSpPr/>
                <p:nvPr/>
              </p:nvSpPr>
              <p:spPr>
                <a:xfrm rot="10800000">
                  <a:off x="2942376" y="3831768"/>
                  <a:ext cx="4798337" cy="1539090"/>
                </a:xfrm>
                <a:prstGeom prst="round2Same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  <p:sp>
              <p:nvSpPr>
                <p:cNvPr id="31" name="同侧圆角矩形 30"/>
                <p:cNvSpPr/>
                <p:nvPr/>
              </p:nvSpPr>
              <p:spPr>
                <a:xfrm rot="10800000">
                  <a:off x="2896141" y="3773980"/>
                  <a:ext cx="4798338" cy="153909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/>
                </a:p>
              </p:txBody>
            </p:sp>
          </p:grpSp>
          <p:sp>
            <p:nvSpPr>
              <p:cNvPr id="18" name="圆角矩形 17"/>
              <p:cNvSpPr/>
              <p:nvPr/>
            </p:nvSpPr>
            <p:spPr>
              <a:xfrm>
                <a:off x="4945035" y="3770292"/>
                <a:ext cx="1150680" cy="6769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</a:rPr>
                  <a:t>Supervised Learning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5716" y="3718306"/>
                <a:ext cx="1409524" cy="780952"/>
              </a:xfrm>
              <a:prstGeom prst="rect">
                <a:avLst/>
              </a:prstGeom>
            </p:spPr>
          </p:pic>
          <p:sp>
            <p:nvSpPr>
              <p:cNvPr id="22" name="圆角矩形 21"/>
              <p:cNvSpPr/>
              <p:nvPr/>
            </p:nvSpPr>
            <p:spPr>
              <a:xfrm>
                <a:off x="6318544" y="3770292"/>
                <a:ext cx="1150680" cy="6769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</a:rPr>
                  <a:t>Separation Targets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6069" y="3848098"/>
                <a:ext cx="1219048" cy="580952"/>
              </a:xfrm>
              <a:prstGeom prst="rect">
                <a:avLst/>
              </a:prstGeom>
            </p:spPr>
          </p:pic>
          <p:sp>
            <p:nvSpPr>
              <p:cNvPr id="25" name="圆角矩形 24"/>
              <p:cNvSpPr/>
              <p:nvPr/>
            </p:nvSpPr>
            <p:spPr>
              <a:xfrm>
                <a:off x="7690094" y="3777425"/>
                <a:ext cx="1066492" cy="67698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 dirty="0">
                    <a:solidFill>
                      <a:schemeClr val="tx1"/>
                    </a:solidFill>
                  </a:rPr>
                  <a:t>Synthetize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圆角矩形 34"/>
            <p:cNvSpPr/>
            <p:nvPr/>
          </p:nvSpPr>
          <p:spPr>
            <a:xfrm>
              <a:off x="2902956" y="3869101"/>
              <a:ext cx="863010" cy="50773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solidFill>
                    <a:schemeClr val="tx1"/>
                  </a:solidFill>
                </a:rPr>
                <a:t>Feature Extraction</a:t>
              </a:r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796797" y="4114358"/>
              <a:ext cx="165653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831276" y="4114358"/>
              <a:ext cx="165653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802613" y="4123376"/>
              <a:ext cx="165653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772481" y="4135283"/>
              <a:ext cx="165653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730788" y="4135283"/>
              <a:ext cx="165653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5809292" y="2181768"/>
            <a:ext cx="1934104" cy="683891"/>
            <a:chOff x="5809292" y="2181768"/>
            <a:chExt cx="1934104" cy="683891"/>
          </a:xfrm>
        </p:grpSpPr>
        <p:sp>
          <p:nvSpPr>
            <p:cNvPr id="56" name="同侧圆角矩形 55"/>
            <p:cNvSpPr/>
            <p:nvPr/>
          </p:nvSpPr>
          <p:spPr>
            <a:xfrm rot="10800000">
              <a:off x="5871292" y="2266287"/>
              <a:ext cx="1872104" cy="59937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39" name="单圆角矩形 38"/>
            <p:cNvSpPr/>
            <p:nvPr/>
          </p:nvSpPr>
          <p:spPr>
            <a:xfrm rot="5400000">
              <a:off x="6427528" y="1563532"/>
              <a:ext cx="640782" cy="1877253"/>
            </a:xfrm>
            <a:prstGeom prst="round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</a:t>
              </a:r>
              <a:endParaRPr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116338" y="2337207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Filter Design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8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4" grpId="0"/>
      <p:bldP spid="6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1. Introduction</a:t>
            </a:r>
            <a:endParaRPr lang="zh-CN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257175" indent="-257175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Speech enhancement</a:t>
            </a:r>
          </a:p>
        </p:txBody>
      </p:sp>
      <p:sp>
        <p:nvSpPr>
          <p:cNvPr id="33" name="矩形 32"/>
          <p:cNvSpPr/>
          <p:nvPr/>
        </p:nvSpPr>
        <p:spPr>
          <a:xfrm>
            <a:off x="873242" y="1547173"/>
            <a:ext cx="7397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complex pipelines, more computations, higher hardware costs. </a:t>
            </a:r>
            <a:endParaRPr lang="zh-CN" altLang="en-US" sz="18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2448" y="2045481"/>
            <a:ext cx="72817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lnSpc>
                <a:spcPct val="120000"/>
              </a:lnSpc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particular form of loss functions. The speech distortions and mismatches to training sometimes degrade the ASR performance. </a:t>
            </a:r>
            <a:endParaRPr lang="zh-CN" altLang="en-US" sz="18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32224" y="3096429"/>
            <a:ext cx="5679552" cy="1665727"/>
            <a:chOff x="1688536" y="3096429"/>
            <a:chExt cx="5679552" cy="1665727"/>
          </a:xfrm>
        </p:grpSpPr>
        <p:grpSp>
          <p:nvGrpSpPr>
            <p:cNvPr id="31" name="组合 30"/>
            <p:cNvGrpSpPr/>
            <p:nvPr/>
          </p:nvGrpSpPr>
          <p:grpSpPr>
            <a:xfrm>
              <a:off x="1688536" y="3096429"/>
              <a:ext cx="5663893" cy="1665727"/>
              <a:chOff x="2282700" y="4496872"/>
              <a:chExt cx="7551857" cy="2220969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282700" y="4496872"/>
                <a:ext cx="7536838" cy="2220969"/>
                <a:chOff x="2282700" y="4496872"/>
                <a:chExt cx="7536838" cy="2220969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4788018" y="4496872"/>
                  <a:ext cx="2504800" cy="2220969"/>
                  <a:chOff x="4788021" y="4515354"/>
                  <a:chExt cx="2504800" cy="2220969"/>
                </a:xfrm>
              </p:grpSpPr>
              <p:sp>
                <p:nvSpPr>
                  <p:cNvPr id="25" name="矩形 24"/>
                  <p:cNvSpPr/>
                  <p:nvPr/>
                </p:nvSpPr>
                <p:spPr>
                  <a:xfrm>
                    <a:off x="4788021" y="6178675"/>
                    <a:ext cx="2504800" cy="557648"/>
                  </a:xfrm>
                  <a:prstGeom prst="rect">
                    <a:avLst/>
                  </a:prstGeom>
                  <a:solidFill>
                    <a:srgbClr val="ED7D3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/>
                        </a:solidFill>
                        <a:sym typeface="+mn-ea"/>
                      </a:rPr>
                      <a:t>noisy</a:t>
                    </a:r>
                  </a:p>
                </p:txBody>
              </p:sp>
              <p:graphicFrame>
                <p:nvGraphicFramePr>
                  <p:cNvPr id="12" name="对象 11"/>
                  <p:cNvGraphicFramePr>
                    <a:graphicFrameLocks noChangeAspect="1"/>
                  </p:cNvGraphicFramePr>
                  <p:nvPr/>
                </p:nvGraphicFramePr>
                <p:xfrm>
                  <a:off x="4788021" y="4515354"/>
                  <a:ext cx="2442155" cy="168935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13" name="Visio" r:id="rId4" imgW="5581616" imgH="3600456" progId="Visio.Drawing.15">
                          <p:embed/>
                        </p:oleObj>
                      </mc:Choice>
                      <mc:Fallback>
                        <p:oleObj name="Visio" r:id="rId4" imgW="5581616" imgH="3600456" progId="Visio.Drawing.15">
                          <p:embed/>
                          <p:pic>
                            <p:nvPicPr>
                              <p:cNvPr id="12" name="对象 11"/>
                              <p:cNvPicPr/>
                              <p:nvPr/>
                            </p:nvPicPr>
                            <p:blipFill>
                              <a:blip r:embed="rId5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788021" y="4515354"/>
                                <a:ext cx="2442155" cy="168935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23" name="组合 22"/>
                <p:cNvGrpSpPr/>
                <p:nvPr/>
              </p:nvGrpSpPr>
              <p:grpSpPr>
                <a:xfrm>
                  <a:off x="2282700" y="4538019"/>
                  <a:ext cx="2526200" cy="2179822"/>
                  <a:chOff x="2098250" y="4522911"/>
                  <a:chExt cx="2526200" cy="2179822"/>
                </a:xfrm>
              </p:grpSpPr>
              <p:sp>
                <p:nvSpPr>
                  <p:cNvPr id="16" name="矩形 15"/>
                  <p:cNvSpPr/>
                  <p:nvPr/>
                </p:nvSpPr>
                <p:spPr>
                  <a:xfrm>
                    <a:off x="2119133" y="6145085"/>
                    <a:ext cx="2505317" cy="55764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1800" b="1" dirty="0">
                        <a:solidFill>
                          <a:schemeClr val="tx1"/>
                        </a:solidFill>
                        <a:sym typeface="+mn-ea"/>
                      </a:rPr>
                      <a:t>clean</a:t>
                    </a:r>
                  </a:p>
                </p:txBody>
              </p:sp>
              <p:graphicFrame>
                <p:nvGraphicFramePr>
                  <p:cNvPr id="13" name="对象 12"/>
                  <p:cNvGraphicFramePr>
                    <a:graphicFrameLocks noChangeAspect="1"/>
                  </p:cNvGraphicFramePr>
                  <p:nvPr/>
                </p:nvGraphicFramePr>
                <p:xfrm>
                  <a:off x="2098250" y="4522911"/>
                  <a:ext cx="2505321" cy="165576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114" name="Visio" r:id="rId6" imgW="5581616" imgH="4334003" progId="Visio.Drawing.15">
                          <p:embed/>
                        </p:oleObj>
                      </mc:Choice>
                      <mc:Fallback>
                        <p:oleObj name="Visio" r:id="rId6" imgW="5581616" imgH="4334003" progId="Visio.Drawing.15">
                          <p:embed/>
                          <p:pic>
                            <p:nvPicPr>
                              <p:cNvPr id="13" name="对象 12"/>
                              <p:cNvPicPr/>
                              <p:nvPr/>
                            </p:nvPicPr>
                            <p:blipFill>
                              <a:blip r:embed="rId7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98250" y="4522911"/>
                                <a:ext cx="2505321" cy="165576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8" name="矩形 17"/>
                <p:cNvSpPr/>
                <p:nvPr/>
              </p:nvSpPr>
              <p:spPr>
                <a:xfrm>
                  <a:off x="7292818" y="6160193"/>
                  <a:ext cx="2526720" cy="557648"/>
                </a:xfrm>
                <a:prstGeom prst="rect">
                  <a:avLst/>
                </a:prstGeom>
                <a:solidFill>
                  <a:srgbClr val="59B5B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800" b="1" dirty="0">
                      <a:solidFill>
                        <a:schemeClr val="tx1"/>
                      </a:solidFill>
                      <a:sym typeface="+mn-ea"/>
                    </a:rPr>
                    <a:t>enhanced</a:t>
                  </a: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2318602" y="4511982"/>
                <a:ext cx="7515955" cy="1655765"/>
                <a:chOff x="2318602" y="4511982"/>
                <a:chExt cx="7515955" cy="1655765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2318602" y="4511982"/>
                  <a:ext cx="2511176" cy="164065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1800" dirty="0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4823918" y="4516563"/>
                  <a:ext cx="2468380" cy="165118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1800" dirty="0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7307317" y="4516262"/>
                  <a:ext cx="2527240" cy="1632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Dot"/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1800" dirty="0"/>
                </a:p>
              </p:txBody>
            </p:sp>
          </p:grpSp>
        </p:grp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994168"/>
                </p:ext>
              </p:extLst>
            </p:nvPr>
          </p:nvGraphicFramePr>
          <p:xfrm>
            <a:off x="5472658" y="3096429"/>
            <a:ext cx="1895430" cy="1210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5" name="Visio" r:id="rId8" imgW="5581616" imgH="3562361" progId="Visio.Drawing.15">
                    <p:embed/>
                  </p:oleObj>
                </mc:Choice>
                <mc:Fallback>
                  <p:oleObj name="Visio" r:id="rId8" imgW="5581616" imgH="3562361" progId="Visio.Drawing.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72658" y="3096429"/>
                          <a:ext cx="1895430" cy="1210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931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2. </a:t>
            </a:r>
            <a:r>
              <a:rPr lang="en-US" altLang="zh-CN" sz="3000" b="1" dirty="0"/>
              <a:t>Generative Adversarial Nets</a:t>
            </a:r>
            <a:endParaRPr lang="zh-CN" altLang="en-US" sz="3000" b="1" dirty="0"/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257175" indent="-257175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Generative Adversarial Nets</a:t>
            </a:r>
            <a:endParaRPr lang="zh-CN" altLang="en-US" sz="1950" b="1" dirty="0"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366" r="4141" b="7442"/>
          <a:stretch/>
        </p:blipFill>
        <p:spPr>
          <a:xfrm>
            <a:off x="2071376" y="3121458"/>
            <a:ext cx="5001248" cy="146103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241538" y="1590328"/>
            <a:ext cx="439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Discriminator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as well as possible at detecting </a:t>
            </a:r>
            <a:r>
              <a:rPr lang="en-US" altLang="zh-CN" sz="15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generator’s “fakes”.</a:t>
            </a:r>
            <a:endParaRPr lang="zh-CN" alt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41538" y="2355893"/>
            <a:ext cx="4139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993366"/>
              </a:buClr>
              <a:buFont typeface="Arial" panose="020B0604020202020204" pitchFamily="34" charset="0"/>
              <a:buChar char="•"/>
            </a:pPr>
            <a:r>
              <a:rPr lang="en-US" altLang="zh-CN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produce outputs that cannot be distinguished from “real” </a:t>
            </a:r>
            <a:r>
              <a:rPr lang="en-US" altLang="zh-CN" sz="15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</a:t>
            </a:r>
            <a:r>
              <a:rPr lang="en-US" altLang="zh-CN" sz="15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D.</a:t>
            </a:r>
            <a:endParaRPr lang="zh-CN" altLang="en-US" sz="15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341" r="3182" b="5103"/>
          <a:stretch/>
        </p:blipFill>
        <p:spPr>
          <a:xfrm>
            <a:off x="918046" y="1364540"/>
            <a:ext cx="3323492" cy="18024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4426" y="4562089"/>
            <a:ext cx="8225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[1]Ian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Goodfellow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Jean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Pouget-Abadie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Mehdi Mirza, Bing Xu,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Warde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-Farley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Sherjil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Ozair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Aaron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Courville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Yoshua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Bengio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Generative adversarial nets,” in International Conference on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Neural Information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Processing Systems, 2014, pp.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2672–2680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Bajibabu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Bollepalli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Lauri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Juvela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Paavo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Alku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“Generative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adversarial network-based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glottal waveform model for statistical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parametric speech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synthesis,” in INTERSPEECH, 2017.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GAN Formulation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7296" t="11678" r="1810" b="7893"/>
          <a:stretch/>
        </p:blipFill>
        <p:spPr>
          <a:xfrm>
            <a:off x="2307982" y="1347783"/>
            <a:ext cx="4202723" cy="720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5269" r="1279"/>
          <a:stretch/>
        </p:blipFill>
        <p:spPr>
          <a:xfrm>
            <a:off x="2307981" y="2400079"/>
            <a:ext cx="4741405" cy="118995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9059" y="2165258"/>
            <a:ext cx="148951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p"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LS-GAN</a:t>
            </a:r>
            <a:endParaRPr lang="zh-CN" altLang="en-US" sz="195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9059" y="3646872"/>
            <a:ext cx="2714526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990033"/>
              </a:buClr>
              <a:buFont typeface="Wingdings" panose="05000000000000000000" pitchFamily="2" charset="2"/>
              <a:buChar char="p"/>
            </a:pPr>
            <a:r>
              <a:rPr lang="en-US" altLang="zh-CN" sz="1950" b="1" dirty="0">
                <a:latin typeface="Arial" panose="020B0604020202020204" pitchFamily="34" charset="0"/>
                <a:sym typeface="Arial" panose="020B0604020202020204" pitchFamily="34" charset="0"/>
              </a:rPr>
              <a:t>GAN Applications </a:t>
            </a:r>
            <a:endParaRPr lang="zh-CN" altLang="en-US" sz="195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1428750" y="71422"/>
            <a:ext cx="6172200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2. </a:t>
            </a:r>
            <a:r>
              <a:rPr lang="en-US" altLang="zh-CN" sz="3000" b="1" dirty="0"/>
              <a:t>Generative Adversarial Nets</a:t>
            </a:r>
            <a:endParaRPr lang="zh-CN" altLang="en-US" sz="3000" b="1" dirty="0"/>
          </a:p>
        </p:txBody>
      </p:sp>
      <p:sp>
        <p:nvSpPr>
          <p:cNvPr id="2" name="矩形 1"/>
          <p:cNvSpPr/>
          <p:nvPr/>
        </p:nvSpPr>
        <p:spPr>
          <a:xfrm>
            <a:off x="757349" y="4135792"/>
            <a:ext cx="4514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conversion, synthesis, enhancement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44094" y="4135792"/>
            <a:ext cx="3233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Spoken language identification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207" y="4729609"/>
            <a:ext cx="87117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Xudong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Mao, Qing Li,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Haoran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Raymond Y. K Lau, Zhen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Wang, and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Stephen Paul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Smolley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 “Least squares generative adversarial networks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,” 2016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3. Deep Adversarial Training For Robust ASR</a:t>
            </a: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Architecture</a:t>
            </a:r>
            <a:endParaRPr lang="zh-CN" altLang="en-US" sz="1950" b="1" dirty="0">
              <a:ea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839788" y="1350963"/>
          <a:ext cx="5122862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Visio" r:id="rId4" imgW="2457551" imgH="1704854" progId="Visio.Drawing.15">
                  <p:embed/>
                </p:oleObj>
              </mc:Choice>
              <mc:Fallback>
                <p:oleObj name="Visio" r:id="rId4" imgW="2457551" imgH="1704854" progId="Visio.Drawing.15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788" y="1350963"/>
                        <a:ext cx="5122862" cy="355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7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737705"/>
              </p:ext>
            </p:extLst>
          </p:nvPr>
        </p:nvGraphicFramePr>
        <p:xfrm>
          <a:off x="838200" y="-361950"/>
          <a:ext cx="714375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Visio" r:id="rId4" imgW="3438576" imgH="2524048" progId="Visio.Drawing.15">
                  <p:embed/>
                </p:oleObj>
              </mc:Choice>
              <mc:Fallback>
                <p:oleObj name="Visio" r:id="rId4" imgW="3438576" imgH="2524048" progId="Visio.Drawing.15">
                  <p:embed/>
                  <p:pic>
                    <p:nvPicPr>
                      <p:cNvPr id="21" name="对象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-361950"/>
                        <a:ext cx="714375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标题 1"/>
          <p:cNvSpPr txBox="1"/>
          <p:nvPr/>
        </p:nvSpPr>
        <p:spPr>
          <a:xfrm>
            <a:off x="409060" y="71422"/>
            <a:ext cx="7885855" cy="7941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000" b="1" dirty="0">
                <a:latin typeface="Arial" panose="020B0604020202020204" pitchFamily="34" charset="0"/>
              </a:rPr>
              <a:t>3. Deep Adversarial Training For Robust ASR</a:t>
            </a:r>
          </a:p>
        </p:txBody>
      </p:sp>
      <p:sp>
        <p:nvSpPr>
          <p:cNvPr id="24" name="标题 1"/>
          <p:cNvSpPr txBox="1">
            <a:spLocks noChangeArrowheads="1"/>
          </p:cNvSpPr>
          <p:nvPr/>
        </p:nvSpPr>
        <p:spPr bwMode="auto">
          <a:xfrm>
            <a:off x="409060" y="932261"/>
            <a:ext cx="5698331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342900" indent="-342900" fontAlgn="base">
              <a:spcBef>
                <a:spcPct val="4000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1950" b="1" dirty="0">
                <a:ea typeface="+mn-ea"/>
              </a:rPr>
              <a:t>Architecture</a:t>
            </a:r>
            <a:endParaRPr lang="zh-CN" altLang="en-US" sz="1950" b="1" dirty="0"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73721" y="1186174"/>
            <a:ext cx="2108790" cy="3681311"/>
            <a:chOff x="6498294" y="1581564"/>
            <a:chExt cx="2811720" cy="4908415"/>
          </a:xfrm>
        </p:grpSpPr>
        <p:sp>
          <p:nvSpPr>
            <p:cNvPr id="16" name="下箭头 15"/>
            <p:cNvSpPr/>
            <p:nvPr/>
          </p:nvSpPr>
          <p:spPr>
            <a:xfrm rot="16200000" flipH="1">
              <a:off x="6562815" y="3607730"/>
              <a:ext cx="675958" cy="80499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rot="16200000">
              <a:off x="5970315" y="3150280"/>
              <a:ext cx="4908415" cy="1770983"/>
              <a:chOff x="1633915" y="3370502"/>
              <a:chExt cx="1307973" cy="1610693"/>
            </a:xfrm>
          </p:grpSpPr>
          <p:sp>
            <p:nvSpPr>
              <p:cNvPr id="17" name="同侧圆角矩形 16"/>
              <p:cNvSpPr/>
              <p:nvPr/>
            </p:nvSpPr>
            <p:spPr>
              <a:xfrm flipH="1">
                <a:off x="1633915" y="3370502"/>
                <a:ext cx="1294360" cy="1539090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18" name="同侧圆角矩形 17"/>
              <p:cNvSpPr/>
              <p:nvPr/>
            </p:nvSpPr>
            <p:spPr>
              <a:xfrm flipH="1">
                <a:off x="1647528" y="3442105"/>
                <a:ext cx="1294360" cy="153909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876285" y="1446691"/>
            <a:ext cx="2418630" cy="2891955"/>
            <a:chOff x="7835046" y="1928921"/>
            <a:chExt cx="3224840" cy="3855940"/>
          </a:xfrm>
        </p:grpSpPr>
        <p:grpSp>
          <p:nvGrpSpPr>
            <p:cNvPr id="32" name="组合 31"/>
            <p:cNvGrpSpPr/>
            <p:nvPr/>
          </p:nvGrpSpPr>
          <p:grpSpPr>
            <a:xfrm>
              <a:off x="7835046" y="1928921"/>
              <a:ext cx="3224840" cy="1463024"/>
              <a:chOff x="8112987" y="1951931"/>
              <a:chExt cx="3224840" cy="1463024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8112987" y="1951931"/>
                <a:ext cx="3224840" cy="547200"/>
              </a:xfrm>
              <a:custGeom>
                <a:avLst/>
                <a:gdLst>
                  <a:gd name="connsiteX0" fmla="*/ 0 w 3224840"/>
                  <a:gd name="connsiteY0" fmla="*/ 0 h 547200"/>
                  <a:gd name="connsiteX1" fmla="*/ 3224840 w 3224840"/>
                  <a:gd name="connsiteY1" fmla="*/ 0 h 547200"/>
                  <a:gd name="connsiteX2" fmla="*/ 3224840 w 3224840"/>
                  <a:gd name="connsiteY2" fmla="*/ 547200 h 547200"/>
                  <a:gd name="connsiteX3" fmla="*/ 0 w 3224840"/>
                  <a:gd name="connsiteY3" fmla="*/ 547200 h 547200"/>
                  <a:gd name="connsiteX4" fmla="*/ 0 w 3224840"/>
                  <a:gd name="connsiteY4" fmla="*/ 0 h 54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4840" h="547200">
                    <a:moveTo>
                      <a:pt x="0" y="0"/>
                    </a:moveTo>
                    <a:lnTo>
                      <a:pt x="3224840" y="0"/>
                    </a:lnTo>
                    <a:lnTo>
                      <a:pt x="3224840" y="547200"/>
                    </a:lnTo>
                    <a:lnTo>
                      <a:pt x="0" y="5472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1346" tIns="57912" rIns="101346" bIns="57912" numCol="1" spcCol="1270" anchor="ctr" anchorCtr="0">
                <a:noAutofit/>
              </a:bodyPr>
              <a:lstStyle/>
              <a:p>
                <a:pPr algn="ctr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1425" dirty="0">
                    <a:latin typeface="Arial" panose="020B0604020202020204" pitchFamily="34" charset="0"/>
                    <a:cs typeface="Arial" panose="020B0604020202020204" pitchFamily="34" charset="0"/>
                  </a:rPr>
                  <a:t>Classifier</a:t>
                </a:r>
                <a:endParaRPr lang="zh-CN" altLang="en-US" sz="142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8112987" y="2499131"/>
                <a:ext cx="3224840" cy="915824"/>
              </a:xfrm>
              <a:custGeom>
                <a:avLst/>
                <a:gdLst>
                  <a:gd name="connsiteX0" fmla="*/ 0 w 3224840"/>
                  <a:gd name="connsiteY0" fmla="*/ 0 h 834480"/>
                  <a:gd name="connsiteX1" fmla="*/ 3224840 w 3224840"/>
                  <a:gd name="connsiteY1" fmla="*/ 0 h 834480"/>
                  <a:gd name="connsiteX2" fmla="*/ 3224840 w 3224840"/>
                  <a:gd name="connsiteY2" fmla="*/ 834480 h 834480"/>
                  <a:gd name="connsiteX3" fmla="*/ 0 w 3224840"/>
                  <a:gd name="connsiteY3" fmla="*/ 834480 h 834480"/>
                  <a:gd name="connsiteX4" fmla="*/ 0 w 3224840"/>
                  <a:gd name="connsiteY4" fmla="*/ 0 h 834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4840" h="834480">
                    <a:moveTo>
                      <a:pt x="0" y="0"/>
                    </a:moveTo>
                    <a:lnTo>
                      <a:pt x="3224840" y="0"/>
                    </a:lnTo>
                    <a:lnTo>
                      <a:pt x="3224840" y="834480"/>
                    </a:lnTo>
                    <a:lnTo>
                      <a:pt x="0" y="8344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010" tIns="76010" rIns="101346" bIns="114014" numCol="1" spcCol="1270" anchor="t" anchorCtr="0">
                <a:noAutofit/>
              </a:bodyPr>
              <a:lstStyle/>
              <a:p>
                <a:pPr marL="128588" lvl="1" indent="-128588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ecognize the </a:t>
                </a:r>
                <a:r>
                  <a:rPr lang="en-US" altLang="zh-C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senones</a:t>
                </a:r>
                <a:endPara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588" lvl="1" indent="-128588" defTabSz="633413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zh-CN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Minimizng</a:t>
                </a:r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category loss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835046" y="4120227"/>
              <a:ext cx="3224840" cy="1664634"/>
              <a:chOff x="8143188" y="4002240"/>
              <a:chExt cx="3224840" cy="166463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8143188" y="4002240"/>
                <a:ext cx="3224840" cy="1664634"/>
                <a:chOff x="8143188" y="4002240"/>
                <a:chExt cx="3224840" cy="1664634"/>
              </a:xfrm>
            </p:grpSpPr>
            <p:sp>
              <p:nvSpPr>
                <p:cNvPr id="25" name="任意多边形 24"/>
                <p:cNvSpPr/>
                <p:nvPr/>
              </p:nvSpPr>
              <p:spPr>
                <a:xfrm>
                  <a:off x="8143188" y="4002240"/>
                  <a:ext cx="3224840" cy="547200"/>
                </a:xfrm>
                <a:custGeom>
                  <a:avLst/>
                  <a:gdLst>
                    <a:gd name="connsiteX0" fmla="*/ 0 w 3224840"/>
                    <a:gd name="connsiteY0" fmla="*/ 0 h 547200"/>
                    <a:gd name="connsiteX1" fmla="*/ 3224840 w 3224840"/>
                    <a:gd name="connsiteY1" fmla="*/ 0 h 547200"/>
                    <a:gd name="connsiteX2" fmla="*/ 3224840 w 3224840"/>
                    <a:gd name="connsiteY2" fmla="*/ 547200 h 547200"/>
                    <a:gd name="connsiteX3" fmla="*/ 0 w 3224840"/>
                    <a:gd name="connsiteY3" fmla="*/ 547200 h 547200"/>
                    <a:gd name="connsiteX4" fmla="*/ 0 w 3224840"/>
                    <a:gd name="connsiteY4" fmla="*/ 0 h 54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54720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547200"/>
                      </a:lnTo>
                      <a:lnTo>
                        <a:pt x="0" y="54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1346" tIns="57912" rIns="101346" bIns="57912" numCol="1" spcCol="1270" anchor="ctr" anchorCtr="0">
                  <a:noAutofit/>
                </a:bodyPr>
                <a:lstStyle/>
                <a:p>
                  <a:pPr algn="ctr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CN" sz="1425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Formulation</a:t>
                  </a:r>
                  <a:endParaRPr lang="zh-CN" altLang="en-US" sz="1425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8143188" y="4567540"/>
                  <a:ext cx="3224840" cy="1099334"/>
                </a:xfrm>
                <a:custGeom>
                  <a:avLst/>
                  <a:gdLst>
                    <a:gd name="connsiteX0" fmla="*/ 0 w 3224840"/>
                    <a:gd name="connsiteY0" fmla="*/ 0 h 834480"/>
                    <a:gd name="connsiteX1" fmla="*/ 3224840 w 3224840"/>
                    <a:gd name="connsiteY1" fmla="*/ 0 h 834480"/>
                    <a:gd name="connsiteX2" fmla="*/ 3224840 w 3224840"/>
                    <a:gd name="connsiteY2" fmla="*/ 834480 h 834480"/>
                    <a:gd name="connsiteX3" fmla="*/ 0 w 3224840"/>
                    <a:gd name="connsiteY3" fmla="*/ 834480 h 834480"/>
                    <a:gd name="connsiteX4" fmla="*/ 0 w 3224840"/>
                    <a:gd name="connsiteY4" fmla="*/ 0 h 834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840" h="834480">
                      <a:moveTo>
                        <a:pt x="0" y="0"/>
                      </a:moveTo>
                      <a:lnTo>
                        <a:pt x="3224840" y="0"/>
                      </a:lnTo>
                      <a:lnTo>
                        <a:pt x="3224840" y="834480"/>
                      </a:lnTo>
                      <a:lnTo>
                        <a:pt x="0" y="834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6010" tIns="76010" rIns="101346" bIns="114014" numCol="1" spcCol="1270" anchor="t" anchorCtr="0">
                  <a:noAutofit/>
                </a:bodyPr>
                <a:lstStyle/>
                <a:p>
                  <a:pPr marL="0" lvl="1" defTabSz="633413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zh-CN" altLang="en-US" sz="1425" dirty="0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8336995" y="4887990"/>
                    <a:ext cx="2837957" cy="2961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sz="10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d>
                                <m:d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</m:d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  <m:sSub>
                            <m:sSubPr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l-GR" altLang="zh-CN" sz="10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05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CN" sz="105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05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05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5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105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5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5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altLang="zh-CN" sz="1050" dirty="0"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29" name="文本框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36995" y="4887990"/>
                    <a:ext cx="2837957" cy="2961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074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714</Words>
  <Application>Microsoft Office PowerPoint</Application>
  <PresentationFormat>全屏显示(16:9)</PresentationFormat>
  <Paragraphs>181</Paragraphs>
  <Slides>18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楷体_GB2312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Visio</vt:lpstr>
      <vt:lpstr>Equation</vt:lpstr>
      <vt:lpstr>Microsoft Visio 绘图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46</cp:revision>
  <dcterms:created xsi:type="dcterms:W3CDTF">2014-08-23T11:33:38Z</dcterms:created>
  <dcterms:modified xsi:type="dcterms:W3CDTF">2018-04-12T15:18:58Z</dcterms:modified>
</cp:coreProperties>
</file>