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one of test sample get larger, the performance of few-shot learning decrease.</a:t>
            </a:r>
            <a:endParaRPr/>
          </a:p>
        </p:txBody>
      </p:sp>
      <p:sp>
        <p:nvSpPr>
          <p:cNvPr id="225" name="Google Shape;22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a7a1a29e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ca7a1a29e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g2ca7a1a29e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a7a1a29e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ca7a1a29e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g2ca7a1a29e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i="0" sz="12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a7a1a29e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ca7a1a29e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i="0" sz="12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ca7a1a29e8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a7a1a29e8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ca7a1a29e8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one of test sample get larger, the performance of few-shot learning decrease.</a:t>
            </a:r>
            <a:endParaRPr/>
          </a:p>
        </p:txBody>
      </p:sp>
      <p:sp>
        <p:nvSpPr>
          <p:cNvPr id="176" name="Google Shape;176;g2ca7a1a29e8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a7a1a29e8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ca7a1a29e8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one of test sample get larger, the performance of few-shot learning decrease.</a:t>
            </a:r>
            <a:endParaRPr/>
          </a:p>
        </p:txBody>
      </p:sp>
      <p:sp>
        <p:nvSpPr>
          <p:cNvPr id="189" name="Google Shape;189;g2ca7a1a29e8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one of test sample get larger, the performance of few-shot learning decrease.</a:t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057400" y="685801"/>
            <a:ext cx="8115300" cy="30462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057400" y="4114800"/>
            <a:ext cx="8115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lvl="0" algn="ctr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i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156001" y="-530298"/>
            <a:ext cx="3918098" cy="948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7740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641624"/>
            <a:ext cx="10515600" cy="1448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i="1"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346071" y="566278"/>
            <a:ext cx="9512429" cy="9654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09758" y="2057400"/>
            <a:ext cx="5031521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265408" y="2057401"/>
            <a:ext cx="5016834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6"/>
            <a:ext cx="10276552" cy="1149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indent="-22860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indent="-22860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7084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3528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22860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228600" lvl="0" marL="45720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icrosoft YaHei"/>
              <a:buNone/>
              <a:defRPr b="0" i="0" sz="36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35280" lvl="0" marL="4572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17500" lvl="1" marL="914400" marR="0" rtl="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08610" lvl="2" marL="1371600" marR="0" rtl="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99719" lvl="3" marL="1828800" marR="0" rtl="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99720" lvl="4" marL="2286000" marR="0" rtl="0" algn="l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13.jp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2.jpg"/><Relationship Id="rId7" Type="http://schemas.openxmlformats.org/officeDocument/2006/relationships/image" Target="../media/image11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type="ctrTitle"/>
          </p:nvPr>
        </p:nvSpPr>
        <p:spPr>
          <a:xfrm>
            <a:off x="0" y="1570963"/>
            <a:ext cx="8153400" cy="211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Learning From Taxonomy: Multi-Label Few-Shot Classification for Everyday Sound Recognition</a:t>
            </a:r>
            <a:endParaRPr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8895749" y="5173466"/>
            <a:ext cx="2824951" cy="881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D2F9D"/>
              </a:buClr>
              <a:buSzPts val="1120"/>
              <a:buNone/>
            </a:pPr>
            <a:r>
              <a:rPr lang="en-US" sz="1600">
                <a:solidFill>
                  <a:srgbClr val="2D2F9D"/>
                </a:solidFill>
                <a:latin typeface="Roboto"/>
                <a:ea typeface="Roboto"/>
                <a:cs typeface="Roboto"/>
                <a:sym typeface="Roboto"/>
              </a:rPr>
              <a:t>By Jinhua Liang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2D2F9D"/>
              </a:buClr>
              <a:buSzPts val="1120"/>
              <a:buNone/>
            </a:pPr>
            <a:r>
              <a:rPr lang="en-US" sz="1600">
                <a:solidFill>
                  <a:srgbClr val="2D2F9D"/>
                </a:solidFill>
                <a:latin typeface="Roboto"/>
                <a:ea typeface="Roboto"/>
                <a:cs typeface="Roboto"/>
                <a:sym typeface="Roboto"/>
              </a:rPr>
              <a:t>April</a:t>
            </a:r>
            <a:r>
              <a:rPr lang="en-US" sz="1600">
                <a:solidFill>
                  <a:srgbClr val="2D2F9D"/>
                </a:solidFill>
                <a:latin typeface="Roboto"/>
                <a:ea typeface="Roboto"/>
                <a:cs typeface="Roboto"/>
                <a:sym typeface="Roboto"/>
              </a:rPr>
              <a:t> 17, 2024</a:t>
            </a:r>
            <a:endParaRPr sz="1600">
              <a:solidFill>
                <a:srgbClr val="2D2F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4700" y="2233274"/>
            <a:ext cx="3096000" cy="78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3141" y="4086313"/>
            <a:ext cx="3096000" cy="4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798392" cy="16019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type="ctrTitle"/>
          </p:nvPr>
        </p:nvSpPr>
        <p:spPr>
          <a:xfrm>
            <a:off x="1150200" y="3900925"/>
            <a:ext cx="61224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D2F9D"/>
              </a:buClr>
              <a:buSzPts val="112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Jinhua Liang                    Huy Phan                    Emmanouil Benetos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0" y="0"/>
            <a:ext cx="12191999" cy="6400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Evaluation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228" name="Google Shape;22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1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600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230" name="Google Shape;2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2"/>
          <p:cNvSpPr/>
          <p:nvPr/>
        </p:nvSpPr>
        <p:spPr>
          <a:xfrm flipH="1" rot="10800000">
            <a:off x="1" y="640075"/>
            <a:ext cx="5400000" cy="54001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654030" y="895667"/>
            <a:ext cx="888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1. Comparison of different with 0.95 confidence.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2056" y="4781318"/>
            <a:ext cx="3809566" cy="108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8388" y="2900616"/>
            <a:ext cx="4185516" cy="279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915067" y="4471111"/>
            <a:ext cx="480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2. </a:t>
            </a:r>
            <a:r>
              <a:rPr b="0"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Ablation study on FSD-FS evaluation split.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6460311" y="5546834"/>
            <a:ext cx="51775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the models coupled with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Ti-embedded label w.r.t various β values. (</a:t>
            </a:r>
            <a:r>
              <a:rPr b="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Ti-embedding approximates onehot vector when β get higher</a:t>
            </a:r>
            <a:r>
              <a:rPr b="0"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5091" y="1187783"/>
            <a:ext cx="8081818" cy="172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809100" y="3401263"/>
            <a:ext cx="560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We split the FSD-FS into train (98), validation (30), and evaluation (15) sets.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/>
          <p:nvPr/>
        </p:nvSpPr>
        <p:spPr>
          <a:xfrm flipH="1" rot="10800000">
            <a:off x="0" y="663200"/>
            <a:ext cx="12192000" cy="41628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>
            <p:ph type="title"/>
          </p:nvPr>
        </p:nvSpPr>
        <p:spPr>
          <a:xfrm>
            <a:off x="0" y="0"/>
            <a:ext cx="12191999" cy="6400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Takeaways…</a:t>
            </a:r>
            <a:endParaRPr b="1" sz="2400" cap="none">
              <a:solidFill>
                <a:schemeClr val="dk1"/>
              </a:solidFill>
            </a:endParaRPr>
          </a:p>
        </p:txBody>
      </p:sp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211800" y="1260100"/>
            <a:ext cx="117684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85750" lvl="0" marL="28575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</a:rPr>
              <a:t>LaD-ProtoNet is introduced to exploit the relative label relationship by handling the classification task associated with more abstract label with a higher priority than that associated with a more fine-grained labe </a:t>
            </a:r>
            <a:r>
              <a:rPr lang="en-US"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outlines two research objectives: audio feature learning and fast adaptation</a:t>
            </a:r>
            <a:endParaRPr>
              <a:solidFill>
                <a:schemeClr val="lt1"/>
              </a:solidFill>
            </a:endParaRPr>
          </a:p>
          <a:p>
            <a:pPr indent="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-285750" lvl="0" marL="28575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</a:rPr>
              <a:t>Ti label embedding is proposed to encode label distance in the ontology, improving the model’s performance with negligible computational cost</a:t>
            </a:r>
            <a:endParaRPr sz="1800">
              <a:solidFill>
                <a:schemeClr val="lt1"/>
              </a:solidFill>
            </a:endParaRPr>
          </a:p>
          <a:p>
            <a:pPr indent="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285750" lvl="0" marL="28575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A new dataset was proposed to foster the domain of multi-label few-shot audio tagging</a:t>
            </a:r>
            <a:endParaRPr sz="1800">
              <a:solidFill>
                <a:schemeClr val="lt1"/>
              </a:solidFill>
            </a:endParaRPr>
          </a:p>
          <a:p>
            <a:pPr indent="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285750" lvl="0" marL="28575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</a:rPr>
              <a:t>Knowledge in taxonomy does help the model learn in few-shot setting</a:t>
            </a:r>
            <a:endParaRPr i="1" sz="18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 txBox="1"/>
          <p:nvPr>
            <p:ph idx="4294967295" type="subTitle"/>
          </p:nvPr>
        </p:nvSpPr>
        <p:spPr>
          <a:xfrm>
            <a:off x="8563677" y="5294411"/>
            <a:ext cx="2825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lnSpcReduction="20000"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600">
                <a:solidFill>
                  <a:schemeClr val="dk1"/>
                </a:solidFill>
              </a:rPr>
              <a:t>By Jinhua Liang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600">
                <a:solidFill>
                  <a:schemeClr val="dk1"/>
                </a:solidFill>
              </a:rPr>
              <a:t>April 17</a:t>
            </a:r>
            <a:r>
              <a:rPr lang="en-US" sz="1600">
                <a:solidFill>
                  <a:schemeClr val="dk1"/>
                </a:solidFill>
              </a:rPr>
              <a:t>, 2024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582928" y="4958167"/>
            <a:ext cx="45681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jinhua.liang@qmul.ac.uk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ORCID: https://orcid.org/0000-0002-4570-0735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Homepage: https://jinhualiang.github.io/, or:</a:t>
            </a:r>
            <a:endParaRPr/>
          </a:p>
        </p:txBody>
      </p:sp>
      <p:pic>
        <p:nvPicPr>
          <p:cNvPr descr="QR 代码&#10;&#10;描述已自动生成"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858" y="5445709"/>
            <a:ext cx="758283" cy="758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图形用户界面&#10;&#10;描述已自动生成" id="252" name="Google Shape;2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07200"/>
            <a:ext cx="2203202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254" name="Google Shape;25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32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9100" y="0"/>
            <a:ext cx="1398655" cy="12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0" y="0"/>
            <a:ext cx="12192000" cy="6400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cap="none">
                <a:solidFill>
                  <a:schemeClr val="dk1"/>
                </a:solidFill>
              </a:rPr>
              <a:t>Introduction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103" name="Google Shape;10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1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600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05" name="Google Shape;1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descr="图示&#10;&#10;描述已自动生成" id="107" name="Google Shape;1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3125" y="1211861"/>
            <a:ext cx="5444011" cy="310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300800" y="1756525"/>
            <a:ext cx="56133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Everyday sound recognition</a:t>
            </a: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000">
                <a:solidFill>
                  <a:schemeClr val="dk1"/>
                </a:solidFill>
              </a:rPr>
              <a:t>identify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types of sound events in recordings or audio stream.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Few-shot learning</a:t>
            </a:r>
            <a:r>
              <a:rPr lang="en-US" sz="2000">
                <a:solidFill>
                  <a:schemeClr val="dk1"/>
                </a:solidFill>
              </a:rPr>
              <a:t> - to rapidly adapt to a new task-specific dataset by the provided examples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 flipH="1" rot="10800000">
            <a:off x="1" y="640075"/>
            <a:ext cx="5400000" cy="54001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183125" y="4800850"/>
            <a:ext cx="5875800" cy="96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09725" spcFirstLastPara="1" rIns="109725" wrap="square" tIns="109725">
            <a:normAutofit fontScale="92500"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It is labor-intensive to annotate recordings for each </a:t>
            </a:r>
            <a:r>
              <a:rPr lang="en-US" sz="2400">
                <a:solidFill>
                  <a:srgbClr val="FF0000"/>
                </a:solidFill>
              </a:rPr>
              <a:t>category</a:t>
            </a:r>
            <a:r>
              <a:rPr lang="en-US" sz="2400">
                <a:solidFill>
                  <a:srgbClr val="FF0000"/>
                </a:solidFill>
              </a:rPr>
              <a:t> of sound events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888138" y="1550121"/>
            <a:ext cx="1041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Prototypical networks</a:t>
            </a:r>
            <a:r>
              <a:rPr baseline="30000" lang="en-US" sz="2100">
                <a:solidFill>
                  <a:srgbClr val="B7B7B7"/>
                </a:solidFill>
              </a:rPr>
              <a:t>[1]</a:t>
            </a:r>
            <a:r>
              <a:rPr lang="en-US" sz="2100">
                <a:solidFill>
                  <a:schemeClr val="dk1"/>
                </a:solidFill>
              </a:rPr>
              <a:t> calculate the </a:t>
            </a:r>
            <a:r>
              <a:rPr i="1" lang="en-US" sz="2100">
                <a:solidFill>
                  <a:schemeClr val="dk1"/>
                </a:solidFill>
              </a:rPr>
              <a:t>prototypes </a:t>
            </a:r>
            <a:r>
              <a:rPr lang="en-US" sz="2100">
                <a:solidFill>
                  <a:schemeClr val="dk1"/>
                </a:solidFill>
              </a:rPr>
              <a:t>by clustering the audio samples by their categories in the latent space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0" y="0"/>
            <a:ext cx="12192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Bibliography study: Prototypical Networks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descr="图片包含 图形用户界面&#10;&#10;描述已自动生成" id="118" name="Google Shape;11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20" name="Google Shape;1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/>
          <p:nvPr/>
        </p:nvSpPr>
        <p:spPr>
          <a:xfrm flipH="1" rot="10800000">
            <a:off x="1" y="640076"/>
            <a:ext cx="5400000" cy="540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363" y="2554225"/>
            <a:ext cx="9265275" cy="360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5335171" y="2846925"/>
            <a:ext cx="18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, where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2893" y="2685223"/>
            <a:ext cx="4246457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7594" y="2761100"/>
            <a:ext cx="2824656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6349200" y="301500"/>
            <a:ext cx="5842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B7B7B7"/>
                </a:solidFill>
              </a:rPr>
              <a:t>[1] Snell et al. </a:t>
            </a:r>
            <a:r>
              <a:rPr b="1" lang="en-US" sz="1500">
                <a:solidFill>
                  <a:srgbClr val="B7B7B7"/>
                </a:solidFill>
              </a:rPr>
              <a:t>Prototypical Networks for Few-shot Learning</a:t>
            </a:r>
            <a:endParaRPr b="1" sz="15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 flipH="1" rot="10800000">
            <a:off x="0" y="693899"/>
            <a:ext cx="12192000" cy="5559300"/>
          </a:xfrm>
          <a:prstGeom prst="rect">
            <a:avLst/>
          </a:prstGeom>
          <a:solidFill>
            <a:srgbClr val="F5F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76301" y="1101875"/>
            <a:ext cx="11039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Label smoothing originates from the idea of knowledge distillation</a:t>
            </a:r>
            <a:r>
              <a:rPr b="1" baseline="30000" lang="en-US" sz="1800">
                <a:solidFill>
                  <a:srgbClr val="B7B7B7"/>
                </a:solidFill>
              </a:rPr>
              <a:t>[1]</a:t>
            </a:r>
            <a:r>
              <a:rPr b="1" lang="en-US" sz="1800">
                <a:solidFill>
                  <a:schemeClr val="dk1"/>
                </a:solidFill>
              </a:rPr>
              <a:t> where soft labels are derived from one-hot ground-truth by an ensemble system. It helps models avoid over-confidence in the training process.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Szegedy simplified this technique by replacing pre-trained models with a uniform distribution</a:t>
            </a:r>
            <a:r>
              <a:rPr b="1" baseline="30000" lang="en-US" sz="1800">
                <a:solidFill>
                  <a:srgbClr val="B7B7B7"/>
                </a:solidFill>
              </a:rPr>
              <a:t>[2]</a:t>
            </a:r>
            <a:endParaRPr baseline="30000">
              <a:solidFill>
                <a:srgbClr val="B7B7B7"/>
              </a:solidFill>
            </a:endParaRPr>
          </a:p>
        </p:txBody>
      </p:sp>
      <p:sp>
        <p:nvSpPr>
          <p:cNvPr id="135" name="Google Shape;135;p16"/>
          <p:cNvSpPr txBox="1"/>
          <p:nvPr>
            <p:ph type="title"/>
          </p:nvPr>
        </p:nvSpPr>
        <p:spPr>
          <a:xfrm>
            <a:off x="0" y="0"/>
            <a:ext cx="12192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Bibliography study: Knowledge distillation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descr="图片包含 图形用户界面&#10;&#10;描述已自动生成" id="136" name="Google Shape;13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38" name="Google Shape;1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6"/>
          <p:cNvSpPr/>
          <p:nvPr/>
        </p:nvSpPr>
        <p:spPr>
          <a:xfrm flipH="1" rot="10800000">
            <a:off x="1" y="640076"/>
            <a:ext cx="5400000" cy="540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987" y="2710275"/>
            <a:ext cx="7780826" cy="34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6370200" y="49950"/>
            <a:ext cx="591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B7B7B7"/>
                </a:solidFill>
              </a:rPr>
              <a:t>[1] Hinton et al. Distilling the Knowledge in a Neural Network</a:t>
            </a:r>
            <a:endParaRPr b="1" sz="1500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B7B7B7"/>
                </a:solidFill>
              </a:rPr>
              <a:t>[2] Szegedy et al. Rethinking the inception architecture for     computer vision </a:t>
            </a:r>
            <a:endParaRPr b="1" sz="15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 flipH="1" rot="10800000">
            <a:off x="6096000" y="-1"/>
            <a:ext cx="6096000" cy="6857999"/>
          </a:xfrm>
          <a:prstGeom prst="rect">
            <a:avLst/>
          </a:prstGeom>
          <a:solidFill>
            <a:srgbClr val="E7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/>
          <p:nvPr>
            <p:ph type="title"/>
          </p:nvPr>
        </p:nvSpPr>
        <p:spPr>
          <a:xfrm>
            <a:off x="0" y="0"/>
            <a:ext cx="12191999" cy="6400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Motivation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150" name="Google Shape;15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1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600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52" name="Google Shape;15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7"/>
          <p:cNvSpPr/>
          <p:nvPr/>
        </p:nvSpPr>
        <p:spPr>
          <a:xfrm flipH="1" rot="10800000">
            <a:off x="1" y="640075"/>
            <a:ext cx="5400000" cy="54001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6222600" y="1599975"/>
            <a:ext cx="5842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False positives are not equally “wrong”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☹"/>
            </a:pPr>
            <a:r>
              <a:rPr i="1" lang="en-US" sz="2100">
                <a:solidFill>
                  <a:schemeClr val="dk1"/>
                </a:solidFill>
              </a:rPr>
              <a:t>Bird </a:t>
            </a:r>
            <a:r>
              <a:rPr lang="en-US" sz="2100">
                <a:solidFill>
                  <a:schemeClr val="dk1"/>
                </a:solidFill>
              </a:rPr>
              <a:t>and </a:t>
            </a:r>
            <a:r>
              <a:rPr i="1" lang="en-US" sz="2100">
                <a:solidFill>
                  <a:schemeClr val="dk1"/>
                </a:solidFill>
              </a:rPr>
              <a:t>Chirp </a:t>
            </a:r>
            <a:r>
              <a:rPr lang="en-US" sz="2100">
                <a:solidFill>
                  <a:schemeClr val="dk1"/>
                </a:solidFill>
              </a:rPr>
              <a:t>are more close to </a:t>
            </a:r>
            <a:r>
              <a:rPr i="1" lang="en-US" sz="2100">
                <a:solidFill>
                  <a:schemeClr val="dk1"/>
                </a:solidFill>
              </a:rPr>
              <a:t>Hoot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☹"/>
            </a:pPr>
            <a:r>
              <a:rPr i="1" lang="en-US" sz="2100">
                <a:solidFill>
                  <a:schemeClr val="dk1"/>
                </a:solidFill>
              </a:rPr>
              <a:t>Water </a:t>
            </a:r>
            <a:r>
              <a:rPr lang="en-US" sz="2100">
                <a:solidFill>
                  <a:schemeClr val="dk1"/>
                </a:solidFill>
              </a:rPr>
              <a:t>does NOT look like </a:t>
            </a:r>
            <a:r>
              <a:rPr i="1" lang="en-US" sz="2100">
                <a:solidFill>
                  <a:schemeClr val="dk1"/>
                </a:solidFill>
              </a:rPr>
              <a:t>Hoot </a:t>
            </a:r>
            <a:r>
              <a:rPr lang="en-US" sz="2100">
                <a:solidFill>
                  <a:schemeClr val="dk1"/>
                </a:solidFill>
              </a:rPr>
              <a:t>at all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15075"/>
            <a:ext cx="6095998" cy="48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6559500" y="3975875"/>
            <a:ext cx="5169000" cy="110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</a:rPr>
              <a:t>Can we leverage the relationship between labels to improve audio encoders in data-scarce scenarios?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flipH="1" rot="10800000">
            <a:off x="-16950" y="-2"/>
            <a:ext cx="6096000" cy="6858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>
            <p:ph type="title"/>
          </p:nvPr>
        </p:nvSpPr>
        <p:spPr>
          <a:xfrm>
            <a:off x="0" y="0"/>
            <a:ext cx="12192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Method</a:t>
            </a:r>
            <a:r>
              <a:rPr b="1" lang="en-US" sz="2400">
                <a:solidFill>
                  <a:schemeClr val="dk1"/>
                </a:solidFill>
              </a:rPr>
              <a:t>: Dataset curation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165" name="Google Shape;16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67" name="Google Shape;16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8"/>
          <p:cNvSpPr/>
          <p:nvPr/>
        </p:nvSpPr>
        <p:spPr>
          <a:xfrm flipH="1" rot="10800000">
            <a:off x="1" y="640076"/>
            <a:ext cx="5400000" cy="540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6079050" y="1599975"/>
            <a:ext cx="6096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Features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Class diversity: 143 classes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Polyphonic dataset: &gt; 1 labels per sample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Fully open resource</a:t>
            </a:r>
            <a:r>
              <a:rPr b="1" baseline="30000" lang="en-US" sz="2100">
                <a:solidFill>
                  <a:srgbClr val="B7B7B7"/>
                </a:solidFill>
              </a:rPr>
              <a:t>[1]</a:t>
            </a:r>
            <a:endParaRPr b="1" baseline="30000" sz="2100">
              <a:solidFill>
                <a:srgbClr val="B7B7B7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109650" y="1716100"/>
            <a:ext cx="5842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Data Curation</a:t>
            </a:r>
            <a:endParaRPr b="1" sz="23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b="1" lang="en-US" sz="2100">
                <a:solidFill>
                  <a:schemeClr val="dk1"/>
                </a:solidFill>
              </a:rPr>
              <a:t>Filter classes in the taxonomy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b="1" lang="en-US" sz="2100">
                <a:solidFill>
                  <a:schemeClr val="dk1"/>
                </a:solidFill>
              </a:rPr>
              <a:t>Split the remaining labelset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b="1" lang="en-US" sz="2100">
                <a:solidFill>
                  <a:schemeClr val="dk1"/>
                </a:solidFill>
              </a:rPr>
              <a:t>F</a:t>
            </a:r>
            <a:r>
              <a:rPr b="1" lang="en-US" sz="2100">
                <a:solidFill>
                  <a:schemeClr val="dk1"/>
                </a:solidFill>
              </a:rPr>
              <a:t>ix label smearing</a:t>
            </a:r>
            <a:r>
              <a:rPr b="1" lang="en-US" sz="2100">
                <a:solidFill>
                  <a:schemeClr val="dk1"/>
                </a:solidFill>
              </a:rPr>
              <a:t> in the splits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b="1" lang="en-US" sz="2100">
                <a:solidFill>
                  <a:schemeClr val="dk1"/>
                </a:solidFill>
              </a:rPr>
              <a:t>Divide database into different split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6273000" y="301500"/>
            <a:ext cx="5842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B7B7B7"/>
                </a:solidFill>
              </a:rPr>
              <a:t>[1] </a:t>
            </a:r>
            <a:r>
              <a:rPr b="1" lang="en-US" sz="1500">
                <a:solidFill>
                  <a:srgbClr val="B7B7B7"/>
                </a:solidFill>
              </a:rPr>
              <a:t>https://zenodo.org/records/7557107</a:t>
            </a:r>
            <a:endParaRPr b="1" sz="15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0" y="0"/>
            <a:ext cx="12192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Methods: Exploiting absolute toxonomy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179" name="Google Shape;17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81" name="Google Shape;18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9"/>
          <p:cNvSpPr/>
          <p:nvPr/>
        </p:nvSpPr>
        <p:spPr>
          <a:xfrm flipH="1" rot="10800000">
            <a:off x="1" y="640076"/>
            <a:ext cx="5400000" cy="540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wedding&#10;&#10;Description automatically generated" id="184" name="Google Shape;18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066" y="1666459"/>
            <a:ext cx="10379881" cy="446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36600" y="927550"/>
            <a:ext cx="1038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We introduce</a:t>
            </a:r>
            <a:r>
              <a:rPr b="1" lang="en-US" sz="2100">
                <a:solidFill>
                  <a:srgbClr val="FF0000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</a:rPr>
              <a:t>a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ontology-aware framework, namely </a:t>
            </a: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Lad-ProtoNet</a:t>
            </a:r>
            <a:r>
              <a:rPr lang="en-US" sz="2100">
                <a:solidFill>
                  <a:schemeClr val="dk1"/>
                </a:solidFill>
              </a:rPr>
              <a:t>, to leverage the knowledge built in taxonomy by using both </a:t>
            </a:r>
            <a:r>
              <a:rPr i="1" lang="en-US" sz="2100">
                <a:solidFill>
                  <a:schemeClr val="dk1"/>
                </a:solidFill>
              </a:rPr>
              <a:t>absolute </a:t>
            </a:r>
            <a:r>
              <a:rPr lang="en-US" sz="2100">
                <a:solidFill>
                  <a:schemeClr val="dk1"/>
                </a:solidFill>
              </a:rPr>
              <a:t>and </a:t>
            </a:r>
            <a:r>
              <a:rPr i="1" lang="en-US" sz="2100">
                <a:solidFill>
                  <a:schemeClr val="dk1"/>
                </a:solidFill>
              </a:rPr>
              <a:t>relative </a:t>
            </a:r>
            <a:r>
              <a:rPr lang="en-US" sz="2100">
                <a:solidFill>
                  <a:schemeClr val="dk1"/>
                </a:solidFill>
              </a:rPr>
              <a:t>taxonomy.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150" y="5716150"/>
            <a:ext cx="4875251" cy="7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b="31181" l="0" r="0" t="31987"/>
          <a:stretch/>
        </p:blipFill>
        <p:spPr>
          <a:xfrm>
            <a:off x="5400000" y="4886674"/>
            <a:ext cx="6868975" cy="9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>
            <p:ph type="title"/>
          </p:nvPr>
        </p:nvSpPr>
        <p:spPr>
          <a:xfrm>
            <a:off x="0" y="0"/>
            <a:ext cx="12192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Methods: </a:t>
            </a:r>
            <a:r>
              <a:rPr b="1" lang="en-US" sz="2400">
                <a:solidFill>
                  <a:schemeClr val="dk1"/>
                </a:solidFill>
              </a:rPr>
              <a:t>Exploiting relative toxonomy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194" name="Google Shape;194;p2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07200"/>
            <a:ext cx="22032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9600" y="6307200"/>
            <a:ext cx="2159998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196" name="Google Shape;19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0"/>
          <p:cNvSpPr/>
          <p:nvPr/>
        </p:nvSpPr>
        <p:spPr>
          <a:xfrm flipH="1" rot="10800000">
            <a:off x="1" y="640076"/>
            <a:ext cx="5400000" cy="54000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wedding&#10;&#10;Description automatically generated" id="199" name="Google Shape;199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" y="694077"/>
            <a:ext cx="6756600" cy="34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7220575" y="1590550"/>
            <a:ext cx="454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For </a:t>
            </a:r>
            <a:r>
              <a:rPr i="1" lang="en-US" sz="2100">
                <a:solidFill>
                  <a:schemeClr val="dk1"/>
                </a:solidFill>
              </a:rPr>
              <a:t>relative </a:t>
            </a:r>
            <a:r>
              <a:rPr lang="en-US" sz="2100">
                <a:solidFill>
                  <a:schemeClr val="dk1"/>
                </a:solidFill>
              </a:rPr>
              <a:t>correspondence</a:t>
            </a:r>
            <a:r>
              <a:rPr lang="en-US" sz="2100">
                <a:solidFill>
                  <a:schemeClr val="dk1"/>
                </a:solidFill>
              </a:rPr>
              <a:t>, we </a:t>
            </a:r>
            <a:r>
              <a:rPr b="1" lang="en-US" sz="2100">
                <a:solidFill>
                  <a:schemeClr val="dk1"/>
                </a:solidFill>
              </a:rPr>
              <a:t>divide a multi-label classification into multiple single-label classification</a:t>
            </a:r>
            <a:r>
              <a:rPr lang="en-US" sz="2100">
                <a:solidFill>
                  <a:schemeClr val="dk1"/>
                </a:solidFill>
              </a:rPr>
              <a:t>: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1" name="Google Shape;201;p20"/>
          <p:cNvSpPr/>
          <p:nvPr/>
        </p:nvSpPr>
        <p:spPr>
          <a:xfrm rot="-5400000">
            <a:off x="3199597" y="278082"/>
            <a:ext cx="3331500" cy="429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0000" y="4167125"/>
            <a:ext cx="6756599" cy="83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0" y="0"/>
            <a:ext cx="12191999" cy="6400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Methods</a:t>
            </a:r>
            <a:endParaRPr b="1" sz="2400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图片包含 图形用户界面&#10;&#10;描述已自动生成" id="209" name="Google Shape;20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7200"/>
            <a:ext cx="2203201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600" y="6307200"/>
            <a:ext cx="21600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标&#10;&#10;描述已自动生成" id="211" name="Google Shape;21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000" y="6420600"/>
            <a:ext cx="216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1"/>
          <p:cNvSpPr/>
          <p:nvPr/>
        </p:nvSpPr>
        <p:spPr>
          <a:xfrm flipH="1" rot="10800000">
            <a:off x="1" y="640075"/>
            <a:ext cx="5400000" cy="54001"/>
          </a:xfrm>
          <a:prstGeom prst="rect">
            <a:avLst/>
          </a:prstGeom>
          <a:solidFill>
            <a:srgbClr val="55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wedding&#10;&#10;Description automatically generated" id="214" name="Google Shape;21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936" y="870607"/>
            <a:ext cx="6784865" cy="291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Description automatically generated" id="215" name="Google Shape;21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5692" y="4014264"/>
            <a:ext cx="4066931" cy="16264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7116753" y="2007263"/>
            <a:ext cx="468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We incorporate the </a:t>
            </a:r>
            <a:r>
              <a:rPr i="1" lang="en-US" sz="1800">
                <a:solidFill>
                  <a:schemeClr val="dk1"/>
                </a:solidFill>
              </a:rPr>
              <a:t>absolute </a:t>
            </a:r>
            <a:r>
              <a:rPr lang="en-US" sz="1800">
                <a:solidFill>
                  <a:schemeClr val="dk1"/>
                </a:solidFill>
              </a:rPr>
              <a:t>knowledge in taxonomy to the model by </a:t>
            </a:r>
            <a:r>
              <a:rPr b="1" lang="en-US" sz="1800">
                <a:solidFill>
                  <a:schemeClr val="dk1"/>
                </a:solidFill>
              </a:rPr>
              <a:t>softening labels</a:t>
            </a:r>
            <a:r>
              <a:rPr lang="en-US" sz="1800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" name="Google Shape;217;p21"/>
          <p:cNvSpPr/>
          <p:nvPr/>
        </p:nvSpPr>
        <p:spPr>
          <a:xfrm rot="-5400000">
            <a:off x="2309193" y="2733634"/>
            <a:ext cx="2124300" cy="4431300"/>
          </a:xfrm>
          <a:prstGeom prst="ellipse">
            <a:avLst/>
          </a:prstGeom>
          <a:noFill/>
          <a:ln cap="flat" cmpd="sng" w="28575">
            <a:solidFill>
              <a:srgbClr val="00B0F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21"/>
          <p:cNvCxnSpPr/>
          <p:nvPr/>
        </p:nvCxnSpPr>
        <p:spPr>
          <a:xfrm flipH="1">
            <a:off x="1318500" y="3708396"/>
            <a:ext cx="434100" cy="8301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21"/>
          <p:cNvCxnSpPr/>
          <p:nvPr/>
        </p:nvCxnSpPr>
        <p:spPr>
          <a:xfrm>
            <a:off x="2676236" y="3708396"/>
            <a:ext cx="1047900" cy="1695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8663" y="3433988"/>
            <a:ext cx="4618858" cy="11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6006" y="3614713"/>
            <a:ext cx="4142668" cy="8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ssicFrameVTI">
  <a:themeElements>
    <a:clrScheme name="Custom 22">
      <a:dk1>
        <a:srgbClr val="000000"/>
      </a:dk1>
      <a:lt1>
        <a:srgbClr val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