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35"/>
  </p:notesMasterIdLst>
  <p:handoutMasterIdLst>
    <p:handoutMasterId r:id="rId36"/>
  </p:handoutMasterIdLst>
  <p:sldIdLst>
    <p:sldId id="256" r:id="rId5"/>
    <p:sldId id="328" r:id="rId6"/>
    <p:sldId id="314" r:id="rId7"/>
    <p:sldId id="315" r:id="rId8"/>
    <p:sldId id="316" r:id="rId9"/>
    <p:sldId id="311" r:id="rId10"/>
    <p:sldId id="317" r:id="rId11"/>
    <p:sldId id="318" r:id="rId12"/>
    <p:sldId id="323" r:id="rId13"/>
    <p:sldId id="319" r:id="rId14"/>
    <p:sldId id="325" r:id="rId15"/>
    <p:sldId id="329" r:id="rId16"/>
    <p:sldId id="330" r:id="rId17"/>
    <p:sldId id="331" r:id="rId18"/>
    <p:sldId id="333" r:id="rId19"/>
    <p:sldId id="351" r:id="rId20"/>
    <p:sldId id="341" r:id="rId21"/>
    <p:sldId id="338" r:id="rId22"/>
    <p:sldId id="335" r:id="rId23"/>
    <p:sldId id="339" r:id="rId24"/>
    <p:sldId id="340" r:id="rId25"/>
    <p:sldId id="296" r:id="rId26"/>
    <p:sldId id="348" r:id="rId27"/>
    <p:sldId id="277" r:id="rId28"/>
    <p:sldId id="342" r:id="rId29"/>
    <p:sldId id="343" r:id="rId30"/>
    <p:sldId id="344" r:id="rId31"/>
    <p:sldId id="345" r:id="rId32"/>
    <p:sldId id="347" r:id="rId33"/>
    <p:sldId id="34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EF"/>
    <a:srgbClr val="C6BFAA"/>
    <a:srgbClr val="9C8F6C"/>
    <a:srgbClr val="FFFFFF"/>
    <a:srgbClr val="DDD9CD"/>
    <a:srgbClr val="D3CDBD"/>
    <a:srgbClr val="0070C0"/>
    <a:srgbClr val="65A9D9"/>
    <a:srgbClr val="7E7354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8" autoAdjust="0"/>
    <p:restoredTop sz="94582" autoAdjust="0"/>
  </p:normalViewPr>
  <p:slideViewPr>
    <p:cSldViewPr snapToGrid="0">
      <p:cViewPr varScale="1">
        <p:scale>
          <a:sx n="74" d="100"/>
          <a:sy n="74" d="100"/>
        </p:scale>
        <p:origin x="42" y="813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7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50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40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70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6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83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0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2" Type="http://schemas.openxmlformats.org/officeDocument/2006/relationships/image" Target="../media/image821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5" Type="http://schemas.openxmlformats.org/officeDocument/2006/relationships/image" Target="../media/image760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10" Type="http://schemas.openxmlformats.org/officeDocument/2006/relationships/image" Target="../media/image810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../media/image79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21" Type="http://schemas.openxmlformats.org/officeDocument/2006/relationships/image" Target="../media/image92.png"/><Relationship Id="rId34" Type="http://schemas.openxmlformats.org/officeDocument/2006/relationships/image" Target="../media/image115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14.png"/><Relationship Id="rId38" Type="http://schemas.openxmlformats.org/officeDocument/2006/relationships/image" Target="../media/image119.png"/><Relationship Id="rId2" Type="http://schemas.openxmlformats.org/officeDocument/2006/relationships/image" Target="../media/image107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24" Type="http://schemas.openxmlformats.org/officeDocument/2006/relationships/image" Target="../media/image95.png"/><Relationship Id="rId32" Type="http://schemas.openxmlformats.org/officeDocument/2006/relationships/image" Target="../media/image113.png"/><Relationship Id="rId37" Type="http://schemas.openxmlformats.org/officeDocument/2006/relationships/image" Target="../media/image118.png"/><Relationship Id="rId5" Type="http://schemas.openxmlformats.org/officeDocument/2006/relationships/image" Target="../media/image760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109.png"/><Relationship Id="rId36" Type="http://schemas.openxmlformats.org/officeDocument/2006/relationships/image" Target="../media/image117.png"/><Relationship Id="rId10" Type="http://schemas.openxmlformats.org/officeDocument/2006/relationships/image" Target="../media/image810.png"/><Relationship Id="rId19" Type="http://schemas.openxmlformats.org/officeDocument/2006/relationships/image" Target="../media/image90.png"/><Relationship Id="rId31" Type="http://schemas.openxmlformats.org/officeDocument/2006/relationships/image" Target="../media/image112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Relationship Id="rId8" Type="http://schemas.openxmlformats.org/officeDocument/2006/relationships/image" Target="../media/image790.png"/><Relationship Id="rId3" Type="http://schemas.openxmlformats.org/officeDocument/2006/relationships/image" Target="../media/image74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0.png"/><Relationship Id="rId21" Type="http://schemas.openxmlformats.org/officeDocument/2006/relationships/image" Target="../media/image92.png"/><Relationship Id="rId34" Type="http://schemas.openxmlformats.org/officeDocument/2006/relationships/image" Target="../media/image121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20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1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24" Type="http://schemas.openxmlformats.org/officeDocument/2006/relationships/image" Target="../media/image95.png"/><Relationship Id="rId32" Type="http://schemas.openxmlformats.org/officeDocument/2006/relationships/image" Target="../media/image1190.png"/><Relationship Id="rId5" Type="http://schemas.openxmlformats.org/officeDocument/2006/relationships/image" Target="../media/image760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1150.png"/><Relationship Id="rId36" Type="http://schemas.openxmlformats.org/officeDocument/2006/relationships/image" Target="../media/image122.png"/><Relationship Id="rId10" Type="http://schemas.openxmlformats.org/officeDocument/2006/relationships/image" Target="../media/image810.png"/><Relationship Id="rId19" Type="http://schemas.openxmlformats.org/officeDocument/2006/relationships/image" Target="../media/image90.png"/><Relationship Id="rId31" Type="http://schemas.openxmlformats.org/officeDocument/2006/relationships/image" Target="../media/image118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1140.png"/><Relationship Id="rId30" Type="http://schemas.openxmlformats.org/officeDocument/2006/relationships/image" Target="../media/image1170.png"/><Relationship Id="rId35" Type="http://schemas.openxmlformats.org/officeDocument/2006/relationships/image" Target="../media/image1100.png"/><Relationship Id="rId8" Type="http://schemas.openxmlformats.org/officeDocument/2006/relationships/image" Target="../media/image7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20.png"/><Relationship Id="rId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or-oren-loberman-1002777b" TargetMode="External"/><Relationship Id="rId2" Type="http://schemas.openxmlformats.org/officeDocument/2006/relationships/hyperlink" Target="mailto:orenmor@mail.tau.ac.i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014" y="2036598"/>
            <a:ext cx="8619966" cy="1122202"/>
          </a:xfrm>
        </p:spPr>
        <p:txBody>
          <a:bodyPr/>
          <a:lstStyle/>
          <a:p>
            <a:pPr algn="ctr"/>
            <a:r>
              <a:rPr lang="en-US" sz="4200" b="1" dirty="0">
                <a:solidFill>
                  <a:srgbClr val="C00000"/>
                </a:solidFill>
              </a:rPr>
              <a:t>Online Auditing of Information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8185" y="4355690"/>
            <a:ext cx="4715629" cy="8898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Mor Oren-</a:t>
            </a:r>
            <a:r>
              <a:rPr lang="en-US" sz="2400" b="1" dirty="0" err="1">
                <a:solidFill>
                  <a:srgbClr val="0070C0"/>
                </a:solidFill>
              </a:rPr>
              <a:t>Loberman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700C25-280E-5D2D-0046-9D5AC443F2B1}"/>
              </a:ext>
            </a:extLst>
          </p:cNvPr>
          <p:cNvSpPr txBox="1">
            <a:spLocks/>
          </p:cNvSpPr>
          <p:nvPr/>
        </p:nvSpPr>
        <p:spPr>
          <a:xfrm>
            <a:off x="2540887" y="5686144"/>
            <a:ext cx="7110220" cy="889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/>
              <a:t>Joint work with </a:t>
            </a:r>
            <a:r>
              <a:rPr lang="en-US" sz="9600" dirty="0" err="1"/>
              <a:t>Vered</a:t>
            </a:r>
            <a:r>
              <a:rPr lang="en-US" sz="9600" dirty="0"/>
              <a:t> Azar </a:t>
            </a:r>
            <a:r>
              <a:rPr lang="en-US" sz="9600"/>
              <a:t>and Wasim </a:t>
            </a:r>
            <a:r>
              <a:rPr lang="en-US" sz="9600" dirty="0" err="1"/>
              <a:t>Huleihel</a:t>
            </a:r>
            <a:r>
              <a:rPr lang="en-US" sz="9600" dirty="0"/>
              <a:t> </a:t>
            </a:r>
          </a:p>
          <a:p>
            <a:pPr algn="ctr"/>
            <a:r>
              <a:rPr lang="en-US" sz="9600" dirty="0"/>
              <a:t>Tel-Aviv University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DFEDBE8-2C17-FD54-FF4D-4DA0D9F130F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9BD40D-E799-AE4D-A85B-338F2DC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01" y="962706"/>
            <a:ext cx="5431971" cy="84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EDGE BASED MODEL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10D9DE-0681-CEA2-8540-D45A48406CF8}"/>
              </a:ext>
            </a:extLst>
          </p:cNvPr>
          <p:cNvGrpSpPr/>
          <p:nvPr/>
        </p:nvGrpSpPr>
        <p:grpSpPr>
          <a:xfrm>
            <a:off x="4064981" y="2196108"/>
            <a:ext cx="3974090" cy="1930024"/>
            <a:chOff x="1871451" y="2447815"/>
            <a:chExt cx="1814396" cy="962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F1347B-02DA-F73B-5D2F-A7DA827A089B}"/>
                    </a:ext>
                  </a:extLst>
                </p:cNvPr>
                <p:cNvSpPr/>
                <p:nvPr/>
              </p:nvSpPr>
              <p:spPr>
                <a:xfrm>
                  <a:off x="2558209" y="2447815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F1347B-02DA-F73B-5D2F-A7DA827A08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209" y="2447815"/>
                  <a:ext cx="318888" cy="31672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D15B257-E996-C31F-494D-009048E7F016}"/>
                    </a:ext>
                  </a:extLst>
                </p:cNvPr>
                <p:cNvSpPr/>
                <p:nvPr/>
              </p:nvSpPr>
              <p:spPr>
                <a:xfrm>
                  <a:off x="1871451" y="3093374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D15B257-E996-C31F-494D-009048E7F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1451" y="3093374"/>
                  <a:ext cx="318888" cy="31672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2F3A25-F6F3-9996-C92B-0A20B9C86603}"/>
                    </a:ext>
                  </a:extLst>
                </p:cNvPr>
                <p:cNvSpPr/>
                <p:nvPr/>
              </p:nvSpPr>
              <p:spPr>
                <a:xfrm>
                  <a:off x="2558209" y="3093374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2F3A25-F6F3-9996-C92B-0A20B9C866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209" y="3093374"/>
                  <a:ext cx="318888" cy="31672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CC48746-869F-D4BA-2C7D-93CC2C5B985A}"/>
                    </a:ext>
                  </a:extLst>
                </p:cNvPr>
                <p:cNvSpPr/>
                <p:nvPr/>
              </p:nvSpPr>
              <p:spPr>
                <a:xfrm>
                  <a:off x="3366959" y="3093897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CC48746-869F-D4BA-2C7D-93CC2C5B98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959" y="3093897"/>
                  <a:ext cx="318888" cy="31672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C22CA0C-371E-A52E-5BF4-27EAC1E853B1}"/>
                </a:ext>
              </a:extLst>
            </p:cNvPr>
            <p:cNvCxnSpPr>
              <a:stCxn id="34" idx="3"/>
              <a:endCxn id="35" idx="7"/>
            </p:cNvCxnSpPr>
            <p:nvPr/>
          </p:nvCxnSpPr>
          <p:spPr>
            <a:xfrm flipH="1">
              <a:off x="2143639" y="2718158"/>
              <a:ext cx="461270" cy="4215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6C5E211-4060-15F7-EA50-EFE0DDA390D4}"/>
                </a:ext>
              </a:extLst>
            </p:cNvPr>
            <p:cNvCxnSpPr>
              <a:stCxn id="34" idx="4"/>
              <a:endCxn id="36" idx="0"/>
            </p:cNvCxnSpPr>
            <p:nvPr/>
          </p:nvCxnSpPr>
          <p:spPr>
            <a:xfrm>
              <a:off x="2717653" y="2764541"/>
              <a:ext cx="0" cy="328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59926E6-3495-17BD-C241-D5054246F7D8}"/>
                </a:ext>
              </a:extLst>
            </p:cNvPr>
            <p:cNvCxnSpPr>
              <a:cxnSpLocks/>
              <a:stCxn id="34" idx="5"/>
              <a:endCxn id="37" idx="1"/>
            </p:cNvCxnSpPr>
            <p:nvPr/>
          </p:nvCxnSpPr>
          <p:spPr>
            <a:xfrm>
              <a:off x="2830397" y="2718158"/>
              <a:ext cx="583262" cy="4221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CEAC89-3658-38DF-4547-200D8F28C587}"/>
              </a:ext>
            </a:extLst>
          </p:cNvPr>
          <p:cNvSpPr txBox="1"/>
          <p:nvPr/>
        </p:nvSpPr>
        <p:spPr>
          <a:xfrm>
            <a:off x="4414213" y="2313504"/>
            <a:ext cx="113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followee</a:t>
            </a:r>
            <a:endParaRPr lang="en-IL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15B980-6300-B3F6-5087-00F394A11ECE}"/>
              </a:ext>
            </a:extLst>
          </p:cNvPr>
          <p:cNvSpPr txBox="1"/>
          <p:nvPr/>
        </p:nvSpPr>
        <p:spPr>
          <a:xfrm>
            <a:off x="2784297" y="3606073"/>
            <a:ext cx="122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followers</a:t>
            </a:r>
            <a:endParaRPr lang="en-IL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5BF244C-623C-BFC4-936A-A9FF74AF3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392"/>
          <a:stretch/>
        </p:blipFill>
        <p:spPr>
          <a:xfrm>
            <a:off x="2541016" y="4386210"/>
            <a:ext cx="6970028" cy="218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9240CA-D768-8FB6-4E22-184BAC665174}"/>
                  </a:ext>
                </a:extLst>
              </p:cNvPr>
              <p:cNvSpPr txBox="1"/>
              <p:nvPr/>
            </p:nvSpPr>
            <p:spPr>
              <a:xfrm>
                <a:off x="2012666" y="6487930"/>
                <a:ext cx="95571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9C8F6C"/>
                    </a:solidFill>
                    <a:latin typeface="Arial" panose="020B0604020202020204" pitchFamily="34" charset="0"/>
                  </a:rPr>
                  <a:t>Distributions of </a:t>
                </a:r>
                <a:r>
                  <a:rPr lang="en-US" sz="1600" b="1" dirty="0">
                    <a:solidFill>
                      <a:srgbClr val="9C8F6C"/>
                    </a:solidFill>
                    <a:latin typeface="Arial" panose="020B0604020202020204" pitchFamily="34" charset="0"/>
                  </a:rPr>
                  <a:t>SVM classification </a:t>
                </a:r>
                <a:r>
                  <a:rPr lang="en-US" sz="1600" dirty="0">
                    <a:solidFill>
                      <a:srgbClr val="9C8F6C"/>
                    </a:solidFill>
                    <a:latin typeface="Arial" panose="020B0604020202020204" pitchFamily="34" charset="0"/>
                  </a:rPr>
                  <a:t>scores of the edge-based model on the </a:t>
                </a:r>
                <a:r>
                  <a:rPr lang="en-US" sz="1600" b="1" dirty="0">
                    <a:solidFill>
                      <a:srgbClr val="9C8F6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Weibo</a:t>
                </a:r>
                <a:r>
                  <a:rPr lang="en-US" sz="1600" b="1" dirty="0">
                    <a:solidFill>
                      <a:srgbClr val="9C8F6C"/>
                    </a:solidFill>
                    <a:latin typeface="Arial" panose="020B0604020202020204" pitchFamily="34" charset="0"/>
                  </a:rPr>
                  <a:t> dataset</a:t>
                </a:r>
                <a:r>
                  <a:rPr lang="en-US" sz="1600" dirty="0">
                    <a:solidFill>
                      <a:srgbClr val="9C8F6C"/>
                    </a:solidFill>
                    <a:latin typeface="Arial" panose="020B0604020202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1" dirty="0" smtClean="0">
                        <a:solidFill>
                          <a:srgbClr val="9C8F6C"/>
                        </a:solidFill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1600" dirty="0">
                    <a:solidFill>
                      <a:srgbClr val="9C8F6C"/>
                    </a:solidFill>
                    <a:latin typeface="Arial" panose="020B0604020202020204" pitchFamily="34" charset="0"/>
                  </a:rPr>
                  <a:t>=4 </a:t>
                </a:r>
                <a:endParaRPr lang="en-IL" sz="1600" b="1" dirty="0">
                  <a:solidFill>
                    <a:srgbClr val="9C8F6C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F9240CA-D768-8FB6-4E22-184BAC665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66" y="6487930"/>
                <a:ext cx="9557176" cy="338554"/>
              </a:xfrm>
              <a:prstGeom prst="rect">
                <a:avLst/>
              </a:prstGeom>
              <a:blipFill>
                <a:blip r:embed="rId7"/>
                <a:stretch>
                  <a:fillRect l="-319" t="-8929" b="-232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4228D3-57C8-3F69-D464-B7686C0322FD}"/>
                  </a:ext>
                </a:extLst>
              </p:cNvPr>
              <p:cNvSpPr txBox="1"/>
              <p:nvPr/>
            </p:nvSpPr>
            <p:spPr>
              <a:xfrm>
                <a:off x="6667559" y="2757279"/>
                <a:ext cx="4513059" cy="45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000" i="1" dirty="0" smtClean="0">
                          <a:solidFill>
                            <a:schemeClr val="tx1"/>
                          </a:solidFill>
                          <a:latin typeface="Baguet Script" panose="020F0502020204030204" pitchFamily="2" charset="0"/>
                        </a:rPr>
                        <m:t>Z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sz="2000" i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4228D3-57C8-3F69-D464-B7686C032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59" y="2757279"/>
                <a:ext cx="4513059" cy="450060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5137C94-5EC8-A888-66D5-01A83EB4182A}"/>
              </a:ext>
            </a:extLst>
          </p:cNvPr>
          <p:cNvGrpSpPr/>
          <p:nvPr/>
        </p:nvGrpSpPr>
        <p:grpSpPr>
          <a:xfrm>
            <a:off x="3144588" y="4196876"/>
            <a:ext cx="6236163" cy="1984077"/>
            <a:chOff x="3144588" y="4196876"/>
            <a:chExt cx="6236163" cy="19840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8F6A5-4091-6693-373A-417987D6C806}"/>
                </a:ext>
              </a:extLst>
            </p:cNvPr>
            <p:cNvSpPr/>
            <p:nvPr/>
          </p:nvSpPr>
          <p:spPr>
            <a:xfrm>
              <a:off x="6658093" y="4256467"/>
              <a:ext cx="676421" cy="1918953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8C5804-4603-7E33-71F6-65A804B3B7E7}"/>
                </a:ext>
              </a:extLst>
            </p:cNvPr>
            <p:cNvSpPr/>
            <p:nvPr/>
          </p:nvSpPr>
          <p:spPr>
            <a:xfrm>
              <a:off x="7353643" y="4250932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04FEA6-9020-9F11-787D-3F070AEDA29A}"/>
                </a:ext>
              </a:extLst>
            </p:cNvPr>
            <p:cNvSpPr/>
            <p:nvPr/>
          </p:nvSpPr>
          <p:spPr>
            <a:xfrm>
              <a:off x="8038645" y="4245399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D1CE55-5F40-C3F5-92DE-469D5D22E355}"/>
                </a:ext>
              </a:extLst>
            </p:cNvPr>
            <p:cNvSpPr/>
            <p:nvPr/>
          </p:nvSpPr>
          <p:spPr>
            <a:xfrm>
              <a:off x="8704330" y="4245399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C633B0-9123-DFAD-9D9B-C47ACD74A9AA}"/>
                </a:ext>
              </a:extLst>
            </p:cNvPr>
            <p:cNvSpPr/>
            <p:nvPr/>
          </p:nvSpPr>
          <p:spPr>
            <a:xfrm>
              <a:off x="3144588" y="4245399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D459CF-DC12-F17F-1E3D-CA9C68F60467}"/>
                </a:ext>
              </a:extLst>
            </p:cNvPr>
            <p:cNvSpPr/>
            <p:nvPr/>
          </p:nvSpPr>
          <p:spPr>
            <a:xfrm>
              <a:off x="3833537" y="4245399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8A14AA-D590-3A34-AA6B-570670EE9EC7}"/>
                </a:ext>
              </a:extLst>
            </p:cNvPr>
            <p:cNvSpPr/>
            <p:nvPr/>
          </p:nvSpPr>
          <p:spPr>
            <a:xfrm>
              <a:off x="5190825" y="4245399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4FE07AB-C0CC-1B58-B55B-35468507CD43}"/>
                    </a:ext>
                  </a:extLst>
                </p:cNvPr>
                <p:cNvSpPr txBox="1"/>
                <p:nvPr/>
              </p:nvSpPr>
              <p:spPr>
                <a:xfrm>
                  <a:off x="7047651" y="4499995"/>
                  <a:ext cx="1579969" cy="595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Fake News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𝓘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endParaRPr lang="en-IL" sz="16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4FE07AB-C0CC-1B58-B55B-35468507C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651" y="4499995"/>
                  <a:ext cx="1579969" cy="595050"/>
                </a:xfrm>
                <a:prstGeom prst="rect">
                  <a:avLst/>
                </a:prstGeom>
                <a:blipFill>
                  <a:blip r:embed="rId9"/>
                  <a:stretch>
                    <a:fillRect t="-4082" r="-5019" b="-306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C988CA-A683-3756-8DCC-1AEB6004BF4B}"/>
                </a:ext>
              </a:extLst>
            </p:cNvPr>
            <p:cNvSpPr/>
            <p:nvPr/>
          </p:nvSpPr>
          <p:spPr>
            <a:xfrm>
              <a:off x="4518539" y="4245399"/>
              <a:ext cx="676421" cy="1930021"/>
            </a:xfrm>
            <a:prstGeom prst="rect">
              <a:avLst/>
            </a:prstGeom>
            <a:solidFill>
              <a:srgbClr val="C6BFAA">
                <a:alpha val="20000"/>
              </a:srgbClr>
            </a:solidFill>
            <a:ln w="31750">
              <a:solidFill>
                <a:srgbClr val="C6BF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rgbClr val="D3CDBD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790E3DB-A763-618B-E981-CB835533A11D}"/>
                    </a:ext>
                  </a:extLst>
                </p:cNvPr>
                <p:cNvSpPr txBox="1"/>
                <p:nvPr/>
              </p:nvSpPr>
              <p:spPr>
                <a:xfrm>
                  <a:off x="3274339" y="4518349"/>
                  <a:ext cx="2443939" cy="595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Real News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𝓘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L" sz="1600" dirty="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790E3DB-A763-618B-E981-CB835533A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339" y="4518349"/>
                  <a:ext cx="2443939" cy="595050"/>
                </a:xfrm>
                <a:prstGeom prst="rect">
                  <a:avLst/>
                </a:prstGeom>
                <a:blipFill>
                  <a:blip r:embed="rId10"/>
                  <a:stretch>
                    <a:fillRect t="-4082" b="-306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22375C-4ADC-1E5E-3BD9-9785156E2ABF}"/>
                    </a:ext>
                  </a:extLst>
                </p:cNvPr>
                <p:cNvSpPr txBox="1"/>
                <p:nvPr/>
              </p:nvSpPr>
              <p:spPr>
                <a:xfrm>
                  <a:off x="3262387" y="4219944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22375C-4ADC-1E5E-3BD9-9785156E2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387" y="4219944"/>
                  <a:ext cx="470015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4562F3-AFD3-76FC-6BCC-CF3BE2A58D9A}"/>
                    </a:ext>
                  </a:extLst>
                </p:cNvPr>
                <p:cNvSpPr txBox="1"/>
                <p:nvPr/>
              </p:nvSpPr>
              <p:spPr>
                <a:xfrm>
                  <a:off x="3953828" y="4197255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4562F3-AFD3-76FC-6BCC-CF3BE2A58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828" y="4197255"/>
                  <a:ext cx="470015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FE1823-8DED-5A12-91D6-E1F7BD2F4850}"/>
                    </a:ext>
                  </a:extLst>
                </p:cNvPr>
                <p:cNvSpPr txBox="1"/>
                <p:nvPr/>
              </p:nvSpPr>
              <p:spPr>
                <a:xfrm>
                  <a:off x="4621741" y="4199864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BFE1823-8DED-5A12-91D6-E1F7BD2F4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741" y="4199864"/>
                  <a:ext cx="470015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91468F6-7FB6-6E5E-D6FD-13D6154D2B0E}"/>
                    </a:ext>
                  </a:extLst>
                </p:cNvPr>
                <p:cNvSpPr txBox="1"/>
                <p:nvPr/>
              </p:nvSpPr>
              <p:spPr>
                <a:xfrm>
                  <a:off x="5324973" y="4196876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91468F6-7FB6-6E5E-D6FD-13D6154D2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973" y="4196876"/>
                  <a:ext cx="470015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12AEBD4-BA47-63FB-5F0B-F1D2FDDB04F2}"/>
                    </a:ext>
                  </a:extLst>
                </p:cNvPr>
                <p:cNvSpPr txBox="1"/>
                <p:nvPr/>
              </p:nvSpPr>
              <p:spPr>
                <a:xfrm>
                  <a:off x="6772086" y="4232260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12AEBD4-BA47-63FB-5F0B-F1D2FDDB0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086" y="4232260"/>
                  <a:ext cx="470015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ECAD023-54A3-B0F9-0F31-89F0316DF109}"/>
                    </a:ext>
                  </a:extLst>
                </p:cNvPr>
                <p:cNvSpPr txBox="1"/>
                <p:nvPr/>
              </p:nvSpPr>
              <p:spPr>
                <a:xfrm>
                  <a:off x="7463527" y="4209571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ECAD023-54A3-B0F9-0F31-89F0316DF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527" y="4209571"/>
                  <a:ext cx="470015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463AF60-E290-81AC-67BC-26F293BFEF10}"/>
                    </a:ext>
                  </a:extLst>
                </p:cNvPr>
                <p:cNvSpPr txBox="1"/>
                <p:nvPr/>
              </p:nvSpPr>
              <p:spPr>
                <a:xfrm>
                  <a:off x="8131440" y="4212180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463AF60-E290-81AC-67BC-26F293BFEF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440" y="4212180"/>
                  <a:ext cx="470015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F6511E-79C4-DF65-3923-7AF227B7E336}"/>
                    </a:ext>
                  </a:extLst>
                </p:cNvPr>
                <p:cNvSpPr txBox="1"/>
                <p:nvPr/>
              </p:nvSpPr>
              <p:spPr>
                <a:xfrm>
                  <a:off x="8834672" y="4209192"/>
                  <a:ext cx="4700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IL" sz="1600" dirty="0">
                    <a:solidFill>
                      <a:srgbClr val="9C8F6C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4F6511E-79C4-DF65-3923-7AF227B7E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4672" y="4209192"/>
                  <a:ext cx="470015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95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DFEDBE8-2C17-FD54-FF4D-4DA0D9F130F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9BD40D-E799-AE4D-A85B-338F2DC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01" y="962706"/>
            <a:ext cx="5431971" cy="84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EDGE BASED MODEL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10D9DE-0681-CEA2-8540-D45A48406CF8}"/>
              </a:ext>
            </a:extLst>
          </p:cNvPr>
          <p:cNvGrpSpPr/>
          <p:nvPr/>
        </p:nvGrpSpPr>
        <p:grpSpPr>
          <a:xfrm>
            <a:off x="4064981" y="2196108"/>
            <a:ext cx="3974090" cy="1930024"/>
            <a:chOff x="1871451" y="2447815"/>
            <a:chExt cx="1814396" cy="962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F1347B-02DA-F73B-5D2F-A7DA827A089B}"/>
                    </a:ext>
                  </a:extLst>
                </p:cNvPr>
                <p:cNvSpPr/>
                <p:nvPr/>
              </p:nvSpPr>
              <p:spPr>
                <a:xfrm>
                  <a:off x="2558209" y="2447815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F1347B-02DA-F73B-5D2F-A7DA827A08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209" y="2447815"/>
                  <a:ext cx="318888" cy="316726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D15B257-E996-C31F-494D-009048E7F016}"/>
                    </a:ext>
                  </a:extLst>
                </p:cNvPr>
                <p:cNvSpPr/>
                <p:nvPr/>
              </p:nvSpPr>
              <p:spPr>
                <a:xfrm>
                  <a:off x="1871451" y="3093374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D15B257-E996-C31F-494D-009048E7F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1451" y="3093374"/>
                  <a:ext cx="318888" cy="31672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2F3A25-F6F3-9996-C92B-0A20B9C86603}"/>
                    </a:ext>
                  </a:extLst>
                </p:cNvPr>
                <p:cNvSpPr/>
                <p:nvPr/>
              </p:nvSpPr>
              <p:spPr>
                <a:xfrm>
                  <a:off x="2558209" y="3093374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2F3A25-F6F3-9996-C92B-0A20B9C866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209" y="3093374"/>
                  <a:ext cx="318888" cy="31672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CC48746-869F-D4BA-2C7D-93CC2C5B985A}"/>
                    </a:ext>
                  </a:extLst>
                </p:cNvPr>
                <p:cNvSpPr/>
                <p:nvPr/>
              </p:nvSpPr>
              <p:spPr>
                <a:xfrm>
                  <a:off x="3366959" y="3093897"/>
                  <a:ext cx="318888" cy="31672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e-I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CC48746-869F-D4BA-2C7D-93CC2C5B98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959" y="3093897"/>
                  <a:ext cx="318888" cy="31672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C22CA0C-371E-A52E-5BF4-27EAC1E853B1}"/>
                </a:ext>
              </a:extLst>
            </p:cNvPr>
            <p:cNvCxnSpPr>
              <a:stCxn id="34" idx="3"/>
              <a:endCxn id="35" idx="7"/>
            </p:cNvCxnSpPr>
            <p:nvPr/>
          </p:nvCxnSpPr>
          <p:spPr>
            <a:xfrm flipH="1">
              <a:off x="2143639" y="2718158"/>
              <a:ext cx="461270" cy="4215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6C5E211-4060-15F7-EA50-EFE0DDA390D4}"/>
                </a:ext>
              </a:extLst>
            </p:cNvPr>
            <p:cNvCxnSpPr>
              <a:stCxn id="34" idx="4"/>
              <a:endCxn id="36" idx="0"/>
            </p:cNvCxnSpPr>
            <p:nvPr/>
          </p:nvCxnSpPr>
          <p:spPr>
            <a:xfrm>
              <a:off x="2717653" y="2764541"/>
              <a:ext cx="0" cy="328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59926E6-3495-17BD-C241-D5054246F7D8}"/>
                </a:ext>
              </a:extLst>
            </p:cNvPr>
            <p:cNvCxnSpPr>
              <a:cxnSpLocks/>
              <a:stCxn id="34" idx="5"/>
              <a:endCxn id="37" idx="1"/>
            </p:cNvCxnSpPr>
            <p:nvPr/>
          </p:nvCxnSpPr>
          <p:spPr>
            <a:xfrm>
              <a:off x="2830397" y="2718158"/>
              <a:ext cx="583262" cy="4221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CEAC89-3658-38DF-4547-200D8F28C587}"/>
              </a:ext>
            </a:extLst>
          </p:cNvPr>
          <p:cNvSpPr txBox="1"/>
          <p:nvPr/>
        </p:nvSpPr>
        <p:spPr>
          <a:xfrm>
            <a:off x="4414213" y="2313504"/>
            <a:ext cx="113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followee</a:t>
            </a:r>
            <a:endParaRPr lang="en-IL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15B980-6300-B3F6-5087-00F394A11ECE}"/>
              </a:ext>
            </a:extLst>
          </p:cNvPr>
          <p:cNvSpPr txBox="1"/>
          <p:nvPr/>
        </p:nvSpPr>
        <p:spPr>
          <a:xfrm>
            <a:off x="2784297" y="3606073"/>
            <a:ext cx="122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followers</a:t>
            </a:r>
            <a:endParaRPr lang="en-IL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8180AD9-4B08-2B89-FD9B-18FC619B7480}"/>
              </a:ext>
            </a:extLst>
          </p:cNvPr>
          <p:cNvCxnSpPr>
            <a:cxnSpLocks/>
          </p:cNvCxnSpPr>
          <p:nvPr/>
        </p:nvCxnSpPr>
        <p:spPr>
          <a:xfrm>
            <a:off x="6165370" y="2738031"/>
            <a:ext cx="1277525" cy="846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274B41-A6EB-FFCF-2E2E-66EF292C188B}"/>
                  </a:ext>
                </a:extLst>
              </p:cNvPr>
              <p:cNvSpPr txBox="1"/>
              <p:nvPr/>
            </p:nvSpPr>
            <p:spPr>
              <a:xfrm>
                <a:off x="6998276" y="2746643"/>
                <a:ext cx="4876521" cy="45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</a:rPr>
                  <a:t>          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L" sz="2000" i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274B41-A6EB-FFCF-2E2E-66EF292C1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76" y="2746643"/>
                <a:ext cx="4876521" cy="450060"/>
              </a:xfrm>
              <a:prstGeom prst="rect">
                <a:avLst/>
              </a:prstGeom>
              <a:blipFill>
                <a:blip r:embed="rId6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D2F1A-9FDD-8B80-2703-977F54B96662}"/>
                  </a:ext>
                </a:extLst>
              </p:cNvPr>
              <p:cNvSpPr txBox="1"/>
              <p:nvPr/>
            </p:nvSpPr>
            <p:spPr>
              <a:xfrm>
                <a:off x="6662643" y="2762982"/>
                <a:ext cx="9228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𝐸𝑣𝑒𝑛𝑡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sz="2000" i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D2F1A-9FDD-8B80-2703-977F54B96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643" y="2762982"/>
                <a:ext cx="922894" cy="400110"/>
              </a:xfrm>
              <a:prstGeom prst="rect">
                <a:avLst/>
              </a:prstGeom>
              <a:blipFill>
                <a:blip r:embed="rId7"/>
                <a:stretch>
                  <a:fillRect r="-22517"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70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1DFEDBE8-2C17-FD54-FF4D-4DA0D9F130F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99BD40D-E799-AE4D-A85B-338F2DC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790" y="634425"/>
            <a:ext cx="4875803" cy="846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information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Subtitle 2">
                <a:extLst>
                  <a:ext uri="{FF2B5EF4-FFF2-40B4-BE49-F238E27FC236}">
                    <a16:creationId xmlns:a16="http://schemas.microsoft.com/office/drawing/2014/main" id="{F0CCD28B-558E-E94A-4683-B7C9C81AFDA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8797" y="4519729"/>
                <a:ext cx="9260413" cy="2198360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latin typeface="Tenorite (Body)"/>
                  </a:rPr>
                  <a:t> Set of all possible directed paths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lang="en-US" sz="1800" b="0" i="1" dirty="0">
                    <a:effectLst/>
                    <a:latin typeface="Tenorite (Body)"/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latin typeface="Tenorite (Body)"/>
                  </a:rPr>
                  <a:t>stating at the source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Consecutive retweets </a:t>
                </a:r>
                <a:r>
                  <a:rPr lang="en-US" sz="1800" dirty="0">
                    <a:latin typeface="Tenorite (Body)"/>
                  </a:rPr>
                  <a:t>(edges) are modeled as a </a:t>
                </a:r>
                <a:r>
                  <a:rPr lang="en-US" sz="1800" b="1" dirty="0">
                    <a:solidFill>
                      <a:srgbClr val="FF0000"/>
                    </a:solidFill>
                    <a:latin typeface="Tenorite (Body)"/>
                  </a:rPr>
                  <a:t>first-order Markov chain </a:t>
                </a:r>
                <a:r>
                  <a:rPr lang="en-US" sz="1800" dirty="0">
                    <a:latin typeface="Tenorite (Body)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dirty="0">
                    <a:latin typeface="Tenorite (Body)"/>
                  </a:rPr>
                  <a:t> states 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latin typeface="Tenorite (Body)"/>
                  </a:rPr>
                  <a:t>Initial Probabilities: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latin typeface="Tenorite (Body)"/>
                  </a:rPr>
                  <a:t>Transition probabilities: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latin typeface="Tenorite (Body)"/>
                </a:endParaRPr>
              </a:p>
            </p:txBody>
          </p:sp>
        </mc:Choice>
        <mc:Fallback xmlns="">
          <p:sp>
            <p:nvSpPr>
              <p:cNvPr id="116" name="Subtitle 2">
                <a:extLst>
                  <a:ext uri="{FF2B5EF4-FFF2-40B4-BE49-F238E27FC236}">
                    <a16:creationId xmlns:a16="http://schemas.microsoft.com/office/drawing/2014/main" id="{F0CCD28B-558E-E94A-4683-B7C9C81AFDA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97" y="4519729"/>
                <a:ext cx="9260413" cy="2198360"/>
              </a:xfrm>
              <a:prstGeom prst="rect">
                <a:avLst/>
              </a:prstGeom>
              <a:blipFill>
                <a:blip r:embed="rId2"/>
                <a:stretch>
                  <a:fillRect l="-395" b="-30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4D01884-9576-46E3-8CEA-DC73D6620146}"/>
              </a:ext>
            </a:extLst>
          </p:cNvPr>
          <p:cNvGrpSpPr/>
          <p:nvPr/>
        </p:nvGrpSpPr>
        <p:grpSpPr>
          <a:xfrm>
            <a:off x="2345364" y="1629510"/>
            <a:ext cx="7345197" cy="2830615"/>
            <a:chOff x="2636146" y="1774977"/>
            <a:chExt cx="7345197" cy="2830615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1E5E26A-4AB4-86F9-D115-E747F98206C5}"/>
                </a:ext>
              </a:extLst>
            </p:cNvPr>
            <p:cNvGrpSpPr/>
            <p:nvPr/>
          </p:nvGrpSpPr>
          <p:grpSpPr>
            <a:xfrm>
              <a:off x="2636146" y="1774977"/>
              <a:ext cx="7345197" cy="2830615"/>
              <a:chOff x="2204632" y="2147214"/>
              <a:chExt cx="7345197" cy="2830615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041061B7-3781-EA8C-74D5-D9D1BBF2EE35}"/>
                  </a:ext>
                </a:extLst>
              </p:cNvPr>
              <p:cNvGrpSpPr/>
              <p:nvPr/>
            </p:nvGrpSpPr>
            <p:grpSpPr>
              <a:xfrm>
                <a:off x="2204632" y="2147214"/>
                <a:ext cx="7345197" cy="2830615"/>
                <a:chOff x="46727" y="1862312"/>
                <a:chExt cx="5864019" cy="2247350"/>
              </a:xfrm>
            </p:grpSpPr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04D7A164-E1EA-013D-C4F8-45631DA868F0}"/>
                    </a:ext>
                  </a:extLst>
                </p:cNvPr>
                <p:cNvSpPr/>
                <p:nvPr/>
              </p:nvSpPr>
              <p:spPr>
                <a:xfrm>
                  <a:off x="2465409" y="1862312"/>
                  <a:ext cx="343483" cy="316726"/>
                </a:xfrm>
                <a:prstGeom prst="ellipse">
                  <a:avLst/>
                </a:prstGeom>
                <a:ln w="19050">
                  <a:solidFill>
                    <a:srgbClr val="C6BFA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C6BFAA"/>
                      </a:solidFill>
                    </a:rPr>
                    <a:t>1</a:t>
                  </a:r>
                  <a:endParaRPr lang="en-IL" dirty="0">
                    <a:solidFill>
                      <a:srgbClr val="C6BFAA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9C938B5E-F1F2-C791-FF57-BC54B42483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260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" name="Oval 3">
                      <a:extLst>
                        <a:ext uri="{FF2B5EF4-FFF2-40B4-BE49-F238E27FC236}">
                          <a16:creationId xmlns:a16="http://schemas.microsoft.com/office/drawing/2014/main" id="{9475CE06-5955-A6F3-F385-9E1F598D68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260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3" name="Oval 192">
                      <a:extLst>
                        <a:ext uri="{FF2B5EF4-FFF2-40B4-BE49-F238E27FC236}">
                          <a16:creationId xmlns:a16="http://schemas.microsoft.com/office/drawing/2014/main" id="{B89C544A-950A-7131-1F9B-43413A0311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5409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00CAAB36-9CA1-864C-4C4A-FE897952C4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5409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41CF2EDC-FF42-CEDA-6014-9C0EDFE0D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3301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A502377E-24CE-43DF-9243-DB10BC08DE0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301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5" name="Oval 194">
                      <a:extLst>
                        <a:ext uri="{FF2B5EF4-FFF2-40B4-BE49-F238E27FC236}">
                          <a16:creationId xmlns:a16="http://schemas.microsoft.com/office/drawing/2014/main" id="{650A19D5-04CF-F8DE-211C-188313387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980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DE2F24F7-B9BC-7D6A-AF41-643715FE507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980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6" name="Oval 195">
                      <a:extLst>
                        <a:ext uri="{FF2B5EF4-FFF2-40B4-BE49-F238E27FC236}">
                          <a16:creationId xmlns:a16="http://schemas.microsoft.com/office/drawing/2014/main" id="{558C8C08-3608-AC28-CA89-5B844179B6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552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8" name="Oval 7">
                      <a:extLst>
                        <a:ext uri="{FF2B5EF4-FFF2-40B4-BE49-F238E27FC236}">
                          <a16:creationId xmlns:a16="http://schemas.microsoft.com/office/drawing/2014/main" id="{27CCF6A3-6C88-3307-9B30-460957B7904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552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id="{A8A84C91-B8D7-39CF-656B-45CAFFC87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0209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63CFA6E6-CB7D-DB39-38EE-937825FC6A6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60209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F461F018-5EA0-1341-BFAF-696CCE096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8836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0" name="Oval 9">
                      <a:extLst>
                        <a:ext uri="{FF2B5EF4-FFF2-40B4-BE49-F238E27FC236}">
                          <a16:creationId xmlns:a16="http://schemas.microsoft.com/office/drawing/2014/main" id="{3AF86BA9-AD20-25BF-19D4-7C91AB04D3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8836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9" name="Oval 198">
                      <a:extLst>
                        <a:ext uri="{FF2B5EF4-FFF2-40B4-BE49-F238E27FC236}">
                          <a16:creationId xmlns:a16="http://schemas.microsoft.com/office/drawing/2014/main" id="{D56F91E9-56A0-7182-5180-141C949BA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3283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CBFA4C02-7120-8362-DE73-137470D2490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3283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A570582F-F0BD-AE61-AA6A-BD1D9A3F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415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F2B835D7-D215-C125-5DC4-4A24229D56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415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1" name="Oval 200">
                      <a:extLst>
                        <a:ext uri="{FF2B5EF4-FFF2-40B4-BE49-F238E27FC236}">
                          <a16:creationId xmlns:a16="http://schemas.microsoft.com/office/drawing/2014/main" id="{A044E440-1BDC-2416-84B8-70A2867464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888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C075601D-E22C-D901-86D3-B191171AB01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888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Oval 201">
                      <a:extLst>
                        <a:ext uri="{FF2B5EF4-FFF2-40B4-BE49-F238E27FC236}">
                          <a16:creationId xmlns:a16="http://schemas.microsoft.com/office/drawing/2014/main" id="{D8FD767B-C239-9785-BC43-B20AB261F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37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6747EFCC-4A5F-CFD7-B263-178C8C64AC3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37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3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3" name="Oval 202">
                      <a:extLst>
                        <a:ext uri="{FF2B5EF4-FFF2-40B4-BE49-F238E27FC236}">
                          <a16:creationId xmlns:a16="http://schemas.microsoft.com/office/drawing/2014/main" id="{CD3A059E-9F84-3835-3438-32B2BDE89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27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87A0A98E-A6F0-858A-BDC0-C85615F0223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727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Oval 203">
                      <a:extLst>
                        <a:ext uri="{FF2B5EF4-FFF2-40B4-BE49-F238E27FC236}">
                          <a16:creationId xmlns:a16="http://schemas.microsoft.com/office/drawing/2014/main" id="{E1FBA0EA-3BFB-57CE-7C37-3DB8CCF47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7423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A676F67C-3CD2-E225-3800-C1C7127D72B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7423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Oval 204">
                      <a:extLst>
                        <a:ext uri="{FF2B5EF4-FFF2-40B4-BE49-F238E27FC236}">
                          <a16:creationId xmlns:a16="http://schemas.microsoft.com/office/drawing/2014/main" id="{4D77901E-77B9-BC36-499D-2A7561E61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7627" y="3785230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5E62E651-89DF-1989-4528-5341CB494BD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7627" y="3785230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 l="-869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Oval 205">
                      <a:extLst>
                        <a:ext uri="{FF2B5EF4-FFF2-40B4-BE49-F238E27FC236}">
                          <a16:creationId xmlns:a16="http://schemas.microsoft.com/office/drawing/2014/main" id="{0E6FBA0B-5B08-E5B1-BE73-FD4D277AD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443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8E164A8D-237B-0DBC-A936-D8CA1B5646E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0443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869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972C89F1-1C65-40E7-0486-F5A8C227A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3" y="3155083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7B9494F8-2F2E-CA99-F126-64B89CFA03D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3453" y="3155083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7C41E33F-038A-AE3B-6C66-B648DC077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330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3FD4F75D-61F7-7F33-F6C6-AA23B8C45E4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30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9BE3DCCC-DD7D-CBB8-0A96-54BEA9388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529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AAA632D1-DBB8-F308-0A72-0199A8CA18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529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96188DA1-9A3F-2294-0677-73EF8886C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3206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76ED3584-95F7-81F0-D97D-4C5143A54B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33206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ADE0DCF8-F423-56D7-299E-332F8973C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8396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6F97B435-4861-CDB8-578F-C7E6277B941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8396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B970616F-E72C-3FD2-9B88-2CA8CC4E6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711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0BC2631A-02A4-4931-A0C4-7755E1D6430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11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92959D73-3726-D66A-E6FD-56206140A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4609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014FEC9E-9F03-C5D5-66E8-E5A56883C1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34609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B4373C4D-E774-E014-3713-5F334ACF55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2000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2DA1BA0A-D60A-0B23-F0D7-30F312BCE72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12000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E2429E49-A0E6-671D-414F-DC03F23A3B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1858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10DB1946-4966-1B5F-F5D6-9793FCE038E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91858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7F8A2910-21A7-715A-5C2B-2A2A412ABE61}"/>
                    </a:ext>
                  </a:extLst>
                </p:cNvPr>
                <p:cNvCxnSpPr>
                  <a:cxnSpLocks/>
                  <a:stCxn id="191" idx="3"/>
                  <a:endCxn id="192" idx="7"/>
                </p:cNvCxnSpPr>
                <p:nvPr/>
              </p:nvCxnSpPr>
              <p:spPr>
                <a:xfrm flipH="1">
                  <a:off x="1138448" y="2132654"/>
                  <a:ext cx="1377263" cy="415548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>
                  <a:extLst>
                    <a:ext uri="{FF2B5EF4-FFF2-40B4-BE49-F238E27FC236}">
                      <a16:creationId xmlns:a16="http://schemas.microsoft.com/office/drawing/2014/main" id="{56E88645-BEE4-4088-67F3-94BD9EA1A300}"/>
                    </a:ext>
                  </a:extLst>
                </p:cNvPr>
                <p:cNvCxnSpPr>
                  <a:cxnSpLocks/>
                  <a:stCxn id="191" idx="4"/>
                  <a:endCxn id="193" idx="0"/>
                </p:cNvCxnSpPr>
                <p:nvPr/>
              </p:nvCxnSpPr>
              <p:spPr>
                <a:xfrm flipH="1">
                  <a:off x="2624853" y="2179038"/>
                  <a:ext cx="12298" cy="322780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203A5A45-83BC-2982-E04C-416752FFE9C7}"/>
                    </a:ext>
                  </a:extLst>
                </p:cNvPr>
                <p:cNvCxnSpPr>
                  <a:cxnSpLocks/>
                  <a:stCxn id="191" idx="5"/>
                  <a:endCxn id="194" idx="1"/>
                </p:cNvCxnSpPr>
                <p:nvPr/>
              </p:nvCxnSpPr>
              <p:spPr>
                <a:xfrm>
                  <a:off x="2758590" y="2132654"/>
                  <a:ext cx="1671411" cy="415548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>
                  <a:extLst>
                    <a:ext uri="{FF2B5EF4-FFF2-40B4-BE49-F238E27FC236}">
                      <a16:creationId xmlns:a16="http://schemas.microsoft.com/office/drawing/2014/main" id="{820C80D7-0E46-2E9E-AB45-5B1D70244472}"/>
                    </a:ext>
                  </a:extLst>
                </p:cNvPr>
                <p:cNvCxnSpPr>
                  <a:stCxn id="192" idx="3"/>
                  <a:endCxn id="196" idx="0"/>
                </p:cNvCxnSpPr>
                <p:nvPr/>
              </p:nvCxnSpPr>
              <p:spPr>
                <a:xfrm flipH="1">
                  <a:off x="457996" y="2772161"/>
                  <a:ext cx="454964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>
                  <a:extLst>
                    <a:ext uri="{FF2B5EF4-FFF2-40B4-BE49-F238E27FC236}">
                      <a16:creationId xmlns:a16="http://schemas.microsoft.com/office/drawing/2014/main" id="{8CBEBD5C-812F-0A5F-313E-DF82351E75FB}"/>
                    </a:ext>
                  </a:extLst>
                </p:cNvPr>
                <p:cNvCxnSpPr>
                  <a:stCxn id="192" idx="5"/>
                  <a:endCxn id="198" idx="0"/>
                </p:cNvCxnSpPr>
                <p:nvPr/>
              </p:nvCxnSpPr>
              <p:spPr>
                <a:xfrm>
                  <a:off x="1138448" y="2772161"/>
                  <a:ext cx="309832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>
                  <a:extLst>
                    <a:ext uri="{FF2B5EF4-FFF2-40B4-BE49-F238E27FC236}">
                      <a16:creationId xmlns:a16="http://schemas.microsoft.com/office/drawing/2014/main" id="{DDE7F816-122C-3E83-6AC6-CC139DE5424C}"/>
                    </a:ext>
                  </a:extLst>
                </p:cNvPr>
                <p:cNvCxnSpPr>
                  <a:stCxn id="193" idx="3"/>
                  <a:endCxn id="195" idx="0"/>
                </p:cNvCxnSpPr>
                <p:nvPr/>
              </p:nvCxnSpPr>
              <p:spPr>
                <a:xfrm flipH="1">
                  <a:off x="2369245" y="2772161"/>
                  <a:ext cx="142864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>
                  <a:extLst>
                    <a:ext uri="{FF2B5EF4-FFF2-40B4-BE49-F238E27FC236}">
                      <a16:creationId xmlns:a16="http://schemas.microsoft.com/office/drawing/2014/main" id="{A48B1A9A-C455-B352-AD9B-219F92D72313}"/>
                    </a:ext>
                  </a:extLst>
                </p:cNvPr>
                <p:cNvCxnSpPr>
                  <a:stCxn id="193" idx="5"/>
                  <a:endCxn id="204" idx="0"/>
                </p:cNvCxnSpPr>
                <p:nvPr/>
              </p:nvCxnSpPr>
              <p:spPr>
                <a:xfrm>
                  <a:off x="2737597" y="2772161"/>
                  <a:ext cx="239270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7F85B1FB-08ED-5C23-5221-17C83FB0748F}"/>
                    </a:ext>
                  </a:extLst>
                </p:cNvPr>
                <p:cNvCxnSpPr>
                  <a:stCxn id="194" idx="3"/>
                  <a:endCxn id="207" idx="0"/>
                </p:cNvCxnSpPr>
                <p:nvPr/>
              </p:nvCxnSpPr>
              <p:spPr>
                <a:xfrm flipH="1">
                  <a:off x="4052897" y="2772161"/>
                  <a:ext cx="377104" cy="382922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7EB9FA01-8ED0-E241-9D96-4855A909EA09}"/>
                    </a:ext>
                  </a:extLst>
                </p:cNvPr>
                <p:cNvCxnSpPr>
                  <a:stCxn id="194" idx="4"/>
                  <a:endCxn id="208" idx="0"/>
                </p:cNvCxnSpPr>
                <p:nvPr/>
              </p:nvCxnSpPr>
              <p:spPr>
                <a:xfrm>
                  <a:off x="4542745" y="2818544"/>
                  <a:ext cx="0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AFB4224A-EC98-F6DC-D25B-4E13318237CB}"/>
                    </a:ext>
                  </a:extLst>
                </p:cNvPr>
                <p:cNvCxnSpPr>
                  <a:stCxn id="194" idx="5"/>
                  <a:endCxn id="209" idx="0"/>
                </p:cNvCxnSpPr>
                <p:nvPr/>
              </p:nvCxnSpPr>
              <p:spPr>
                <a:xfrm>
                  <a:off x="4655489" y="2772161"/>
                  <a:ext cx="469246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97B20949-E03D-20B0-C904-996FEB4DE158}"/>
                    </a:ext>
                  </a:extLst>
                </p:cNvPr>
                <p:cNvCxnSpPr>
                  <a:stCxn id="196" idx="3"/>
                  <a:endCxn id="203" idx="0"/>
                </p:cNvCxnSpPr>
                <p:nvPr/>
              </p:nvCxnSpPr>
              <p:spPr>
                <a:xfrm flipH="1">
                  <a:off x="206171" y="3417720"/>
                  <a:ext cx="139081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>
                  <a:extLst>
                    <a:ext uri="{FF2B5EF4-FFF2-40B4-BE49-F238E27FC236}">
                      <a16:creationId xmlns:a16="http://schemas.microsoft.com/office/drawing/2014/main" id="{91D90BDC-D186-4C41-1734-9BF5B464CAAB}"/>
                    </a:ext>
                  </a:extLst>
                </p:cNvPr>
                <p:cNvCxnSpPr>
                  <a:stCxn id="196" idx="4"/>
                  <a:endCxn id="202" idx="0"/>
                </p:cNvCxnSpPr>
                <p:nvPr/>
              </p:nvCxnSpPr>
              <p:spPr>
                <a:xfrm>
                  <a:off x="457996" y="3464103"/>
                  <a:ext cx="179822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>
                  <a:extLst>
                    <a:ext uri="{FF2B5EF4-FFF2-40B4-BE49-F238E27FC236}">
                      <a16:creationId xmlns:a16="http://schemas.microsoft.com/office/drawing/2014/main" id="{DC9315D0-4892-89DD-67B1-34F538EACD06}"/>
                    </a:ext>
                  </a:extLst>
                </p:cNvPr>
                <p:cNvCxnSpPr>
                  <a:stCxn id="196" idx="5"/>
                  <a:endCxn id="201" idx="0"/>
                </p:cNvCxnSpPr>
                <p:nvPr/>
              </p:nvCxnSpPr>
              <p:spPr>
                <a:xfrm>
                  <a:off x="570740" y="3417720"/>
                  <a:ext cx="468592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>
                  <a:extLst>
                    <a:ext uri="{FF2B5EF4-FFF2-40B4-BE49-F238E27FC236}">
                      <a16:creationId xmlns:a16="http://schemas.microsoft.com/office/drawing/2014/main" id="{E04ADBFE-7898-FA34-CA22-8B60DE5E45CE}"/>
                    </a:ext>
                  </a:extLst>
                </p:cNvPr>
                <p:cNvCxnSpPr>
                  <a:stCxn id="198" idx="4"/>
                  <a:endCxn id="205" idx="0"/>
                </p:cNvCxnSpPr>
                <p:nvPr/>
              </p:nvCxnSpPr>
              <p:spPr>
                <a:xfrm flipH="1">
                  <a:off x="1437071" y="3464103"/>
                  <a:ext cx="11209" cy="32112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>
                  <a:extLst>
                    <a:ext uri="{FF2B5EF4-FFF2-40B4-BE49-F238E27FC236}">
                      <a16:creationId xmlns:a16="http://schemas.microsoft.com/office/drawing/2014/main" id="{1BD76AA6-3ECE-12DC-F6B6-4D8932704ECC}"/>
                    </a:ext>
                  </a:extLst>
                </p:cNvPr>
                <p:cNvCxnSpPr>
                  <a:stCxn id="195" idx="3"/>
                  <a:endCxn id="197" idx="0"/>
                </p:cNvCxnSpPr>
                <p:nvPr/>
              </p:nvCxnSpPr>
              <p:spPr>
                <a:xfrm flipH="1">
                  <a:off x="2119653" y="3417720"/>
                  <a:ext cx="136848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>
                  <a:extLst>
                    <a:ext uri="{FF2B5EF4-FFF2-40B4-BE49-F238E27FC236}">
                      <a16:creationId xmlns:a16="http://schemas.microsoft.com/office/drawing/2014/main" id="{F6202AE6-BE17-2DD9-CF37-DE6BBF97C3D1}"/>
                    </a:ext>
                  </a:extLst>
                </p:cNvPr>
                <p:cNvCxnSpPr>
                  <a:stCxn id="195" idx="4"/>
                  <a:endCxn id="199" idx="0"/>
                </p:cNvCxnSpPr>
                <p:nvPr/>
              </p:nvCxnSpPr>
              <p:spPr>
                <a:xfrm>
                  <a:off x="2369245" y="3464103"/>
                  <a:ext cx="133482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B2FD025F-C075-3E6F-EBF3-03EC78BCDB0B}"/>
                    </a:ext>
                  </a:extLst>
                </p:cNvPr>
                <p:cNvCxnSpPr>
                  <a:cxnSpLocks/>
                  <a:stCxn id="204" idx="4"/>
                  <a:endCxn id="200" idx="0"/>
                </p:cNvCxnSpPr>
                <p:nvPr/>
              </p:nvCxnSpPr>
              <p:spPr>
                <a:xfrm flipH="1">
                  <a:off x="2883598" y="3464103"/>
                  <a:ext cx="93269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Arrow Connector 232">
                  <a:extLst>
                    <a:ext uri="{FF2B5EF4-FFF2-40B4-BE49-F238E27FC236}">
                      <a16:creationId xmlns:a16="http://schemas.microsoft.com/office/drawing/2014/main" id="{5ABACC80-2DAA-0A3C-8945-B25C87D2B471}"/>
                    </a:ext>
                  </a:extLst>
                </p:cNvPr>
                <p:cNvCxnSpPr>
                  <a:cxnSpLocks/>
                  <a:stCxn id="204" idx="4"/>
                  <a:endCxn id="206" idx="0"/>
                </p:cNvCxnSpPr>
                <p:nvPr/>
              </p:nvCxnSpPr>
              <p:spPr>
                <a:xfrm>
                  <a:off x="2976867" y="3464103"/>
                  <a:ext cx="303020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>
                  <a:extLst>
                    <a:ext uri="{FF2B5EF4-FFF2-40B4-BE49-F238E27FC236}">
                      <a16:creationId xmlns:a16="http://schemas.microsoft.com/office/drawing/2014/main" id="{A34B126F-C3EB-B6A6-F643-D39CF004A920}"/>
                    </a:ext>
                  </a:extLst>
                </p:cNvPr>
                <p:cNvCxnSpPr>
                  <a:stCxn id="207" idx="3"/>
                  <a:endCxn id="210" idx="0"/>
                </p:cNvCxnSpPr>
                <p:nvPr/>
              </p:nvCxnSpPr>
              <p:spPr>
                <a:xfrm flipH="1">
                  <a:off x="3792650" y="3425426"/>
                  <a:ext cx="147503" cy="367510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Arrow Connector 234">
                  <a:extLst>
                    <a:ext uri="{FF2B5EF4-FFF2-40B4-BE49-F238E27FC236}">
                      <a16:creationId xmlns:a16="http://schemas.microsoft.com/office/drawing/2014/main" id="{F1442920-9353-B558-55CB-3A20F31AFDB0}"/>
                    </a:ext>
                  </a:extLst>
                </p:cNvPr>
                <p:cNvCxnSpPr>
                  <a:stCxn id="207" idx="4"/>
                  <a:endCxn id="211" idx="0"/>
                </p:cNvCxnSpPr>
                <p:nvPr/>
              </p:nvCxnSpPr>
              <p:spPr>
                <a:xfrm>
                  <a:off x="4052897" y="3471809"/>
                  <a:ext cx="114943" cy="32112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Arrow Connector 235">
                  <a:extLst>
                    <a:ext uri="{FF2B5EF4-FFF2-40B4-BE49-F238E27FC236}">
                      <a16:creationId xmlns:a16="http://schemas.microsoft.com/office/drawing/2014/main" id="{2A88DE44-B14B-0521-9C18-DA6E60301792}"/>
                    </a:ext>
                  </a:extLst>
                </p:cNvPr>
                <p:cNvCxnSpPr>
                  <a:stCxn id="208" idx="4"/>
                  <a:endCxn id="212" idx="0"/>
                </p:cNvCxnSpPr>
                <p:nvPr/>
              </p:nvCxnSpPr>
              <p:spPr>
                <a:xfrm flipH="1">
                  <a:off x="4536558" y="3464103"/>
                  <a:ext cx="6187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>
                  <a:extLst>
                    <a:ext uri="{FF2B5EF4-FFF2-40B4-BE49-F238E27FC236}">
                      <a16:creationId xmlns:a16="http://schemas.microsoft.com/office/drawing/2014/main" id="{137D10F0-C06F-82F3-38A4-EAFA1B88A155}"/>
                    </a:ext>
                  </a:extLst>
                </p:cNvPr>
                <p:cNvCxnSpPr>
                  <a:cxnSpLocks/>
                  <a:stCxn id="194" idx="5"/>
                  <a:endCxn id="213" idx="0"/>
                </p:cNvCxnSpPr>
                <p:nvPr/>
              </p:nvCxnSpPr>
              <p:spPr>
                <a:xfrm>
                  <a:off x="4655488" y="2772160"/>
                  <a:ext cx="338565" cy="102077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Arrow Connector 237">
                  <a:extLst>
                    <a:ext uri="{FF2B5EF4-FFF2-40B4-BE49-F238E27FC236}">
                      <a16:creationId xmlns:a16="http://schemas.microsoft.com/office/drawing/2014/main" id="{D9873AA7-A3DD-9D2A-9FEC-31B1FA88D952}"/>
                    </a:ext>
                  </a:extLst>
                </p:cNvPr>
                <p:cNvCxnSpPr>
                  <a:stCxn id="209" idx="3"/>
                  <a:endCxn id="213" idx="0"/>
                </p:cNvCxnSpPr>
                <p:nvPr/>
              </p:nvCxnSpPr>
              <p:spPr>
                <a:xfrm flipH="1">
                  <a:off x="4994053" y="3417720"/>
                  <a:ext cx="17938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8A6F9059-C01C-4EAB-7E79-FB835B8AF5AA}"/>
                    </a:ext>
                  </a:extLst>
                </p:cNvPr>
                <p:cNvCxnSpPr>
                  <a:stCxn id="209" idx="4"/>
                  <a:endCxn id="214" idx="0"/>
                </p:cNvCxnSpPr>
                <p:nvPr/>
              </p:nvCxnSpPr>
              <p:spPr>
                <a:xfrm>
                  <a:off x="5124735" y="3464103"/>
                  <a:ext cx="246709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Arrow Connector 239">
                  <a:extLst>
                    <a:ext uri="{FF2B5EF4-FFF2-40B4-BE49-F238E27FC236}">
                      <a16:creationId xmlns:a16="http://schemas.microsoft.com/office/drawing/2014/main" id="{C23FAE40-0D98-4371-65BB-8DD10C01EA2D}"/>
                    </a:ext>
                  </a:extLst>
                </p:cNvPr>
                <p:cNvCxnSpPr>
                  <a:stCxn id="209" idx="5"/>
                  <a:endCxn id="215" idx="0"/>
                </p:cNvCxnSpPr>
                <p:nvPr/>
              </p:nvCxnSpPr>
              <p:spPr>
                <a:xfrm>
                  <a:off x="5237479" y="3417720"/>
                  <a:ext cx="513823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>
                  <a:extLst>
                    <a:ext uri="{FF2B5EF4-FFF2-40B4-BE49-F238E27FC236}">
                      <a16:creationId xmlns:a16="http://schemas.microsoft.com/office/drawing/2014/main" id="{8631316D-C4E2-DE3D-934B-F1976B90865F}"/>
                    </a:ext>
                  </a:extLst>
                </p:cNvPr>
                <p:cNvCxnSpPr>
                  <a:cxnSpLocks/>
                  <a:stCxn id="191" idx="5"/>
                  <a:endCxn id="210" idx="0"/>
                </p:cNvCxnSpPr>
                <p:nvPr/>
              </p:nvCxnSpPr>
              <p:spPr>
                <a:xfrm>
                  <a:off x="2758590" y="2132654"/>
                  <a:ext cx="1034060" cy="1660282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>
                  <a:extLst>
                    <a:ext uri="{FF2B5EF4-FFF2-40B4-BE49-F238E27FC236}">
                      <a16:creationId xmlns:a16="http://schemas.microsoft.com/office/drawing/2014/main" id="{6DF3C8CA-3CE0-CE48-2A4D-CE658457AE3E}"/>
                    </a:ext>
                  </a:extLst>
                </p:cNvPr>
                <p:cNvCxnSpPr>
                  <a:cxnSpLocks/>
                  <a:stCxn id="191" idx="3"/>
                  <a:endCxn id="198" idx="6"/>
                </p:cNvCxnSpPr>
                <p:nvPr/>
              </p:nvCxnSpPr>
              <p:spPr>
                <a:xfrm flipH="1">
                  <a:off x="1607724" y="2132654"/>
                  <a:ext cx="907988" cy="117308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2BC41C6-EB13-84B8-F326-44846E016F7D}"/>
                  </a:ext>
                </a:extLst>
              </p:cNvPr>
              <p:cNvCxnSpPr>
                <a:stCxn id="195" idx="5"/>
                <a:endCxn id="200" idx="1"/>
              </p:cNvCxnSpPr>
              <p:nvPr/>
            </p:nvCxnSpPr>
            <p:spPr>
              <a:xfrm>
                <a:off x="5255010" y="4106303"/>
                <a:ext cx="361830" cy="531021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93BC2656-CD67-868F-6B78-67AD4F32ACAC}"/>
                  </a:ext>
                </a:extLst>
              </p:cNvPr>
              <p:cNvCxnSpPr>
                <a:stCxn id="198" idx="3"/>
                <a:endCxn id="201" idx="0"/>
              </p:cNvCxnSpPr>
              <p:nvPr/>
            </p:nvCxnSpPr>
            <p:spPr>
              <a:xfrm flipH="1">
                <a:off x="3447957" y="4106303"/>
                <a:ext cx="371021" cy="472599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AFD512D1-5E41-7BCD-E8C3-7D9E8658FF60}"/>
                  </a:ext>
                </a:extLst>
              </p:cNvPr>
              <p:cNvCxnSpPr>
                <a:stCxn id="198" idx="5"/>
                <a:endCxn id="197" idx="1"/>
              </p:cNvCxnSpPr>
              <p:nvPr/>
            </p:nvCxnSpPr>
            <p:spPr>
              <a:xfrm>
                <a:off x="4101421" y="4106303"/>
                <a:ext cx="558511" cy="531021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36783DB9-6D0F-0141-1C23-628EAC39C7F8}"/>
                  </a:ext>
                </a:extLst>
              </p:cNvPr>
              <p:cNvCxnSpPr>
                <a:cxnSpLocks/>
                <a:stCxn id="191" idx="3"/>
                <a:endCxn id="192" idx="7"/>
              </p:cNvCxnSpPr>
              <p:nvPr/>
            </p:nvCxnSpPr>
            <p:spPr>
              <a:xfrm flipH="1">
                <a:off x="3572108" y="2487719"/>
                <a:ext cx="1725143" cy="523397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EA89F335-FBE9-3C81-2B38-D009A2DDC9DE}"/>
                  </a:ext>
                </a:extLst>
              </p:cNvPr>
              <p:cNvCxnSpPr>
                <a:cxnSpLocks/>
                <a:stCxn id="192" idx="5"/>
                <a:endCxn id="198" idx="0"/>
              </p:cNvCxnSpPr>
              <p:nvPr/>
            </p:nvCxnSpPr>
            <p:spPr>
              <a:xfrm>
                <a:off x="3572108" y="3293199"/>
                <a:ext cx="388092" cy="472599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1754B9B9-463A-D5FB-CEEF-BF6CBFA65C6D}"/>
                  </a:ext>
                </a:extLst>
              </p:cNvPr>
              <p:cNvCxnSpPr>
                <a:cxnSpLocks/>
                <a:stCxn id="198" idx="3"/>
                <a:endCxn id="201" idx="0"/>
              </p:cNvCxnSpPr>
              <p:nvPr/>
            </p:nvCxnSpPr>
            <p:spPr>
              <a:xfrm flipH="1">
                <a:off x="3447957" y="4106303"/>
                <a:ext cx="371021" cy="472599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CB3B7C38-6E43-5599-ECBF-1462C72FBA1B}"/>
                  </a:ext>
                </a:extLst>
              </p:cNvPr>
              <p:cNvCxnSpPr>
                <a:cxnSpLocks/>
                <a:stCxn id="191" idx="5"/>
                <a:endCxn id="210" idx="0"/>
              </p:cNvCxnSpPr>
              <p:nvPr/>
            </p:nvCxnSpPr>
            <p:spPr>
              <a:xfrm>
                <a:off x="5601478" y="2487719"/>
                <a:ext cx="1295251" cy="2091183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01B0E0EB-9C83-904B-5BD0-E12FEEBA3937}"/>
                  </a:ext>
                </a:extLst>
              </p:cNvPr>
              <p:cNvCxnSpPr>
                <a:cxnSpLocks/>
                <a:endCxn id="210" idx="1"/>
              </p:cNvCxnSpPr>
              <p:nvPr/>
            </p:nvCxnSpPr>
            <p:spPr>
              <a:xfrm>
                <a:off x="6009831" y="4127890"/>
                <a:ext cx="745676" cy="509434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95BD748E-D915-0821-EBD6-CFAA69B36BF8}"/>
                  </a:ext>
                </a:extLst>
              </p:cNvPr>
              <p:cNvCxnSpPr>
                <a:cxnSpLocks/>
                <a:stCxn id="191" idx="4"/>
                <a:endCxn id="193" idx="0"/>
              </p:cNvCxnSpPr>
              <p:nvPr/>
            </p:nvCxnSpPr>
            <p:spPr>
              <a:xfrm flipH="1">
                <a:off x="5433961" y="2546141"/>
                <a:ext cx="15404" cy="4065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A1B34A61-2BF5-C57E-2E33-E3F0FD2F54F7}"/>
                  </a:ext>
                </a:extLst>
              </p:cNvPr>
              <p:cNvCxnSpPr>
                <a:cxnSpLocks/>
                <a:stCxn id="193" idx="3"/>
                <a:endCxn id="195" idx="0"/>
              </p:cNvCxnSpPr>
              <p:nvPr/>
            </p:nvCxnSpPr>
            <p:spPr>
              <a:xfrm flipH="1">
                <a:off x="5113789" y="3293199"/>
                <a:ext cx="178950" cy="472599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7E3A1C8C-128F-73FB-1E0A-4E6D0202F69C}"/>
                  </a:ext>
                </a:extLst>
              </p:cNvPr>
              <p:cNvCxnSpPr>
                <a:cxnSpLocks/>
                <a:stCxn id="195" idx="5"/>
                <a:endCxn id="200" idx="1"/>
              </p:cNvCxnSpPr>
              <p:nvPr/>
            </p:nvCxnSpPr>
            <p:spPr>
              <a:xfrm>
                <a:off x="5255010" y="4106303"/>
                <a:ext cx="361830" cy="53102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A30A66A0-EA50-0ACB-E034-E2812794E70F}"/>
                  </a:ext>
                </a:extLst>
              </p:cNvPr>
              <p:cNvCxnSpPr>
                <a:cxnSpLocks/>
                <a:stCxn id="191" idx="5"/>
                <a:endCxn id="194" idx="1"/>
              </p:cNvCxnSpPr>
              <p:nvPr/>
            </p:nvCxnSpPr>
            <p:spPr>
              <a:xfrm>
                <a:off x="5601478" y="2487719"/>
                <a:ext cx="2093588" cy="523397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2AC07FC5-730F-7D54-2A7C-1DE0EF49A8F2}"/>
                  </a:ext>
                </a:extLst>
              </p:cNvPr>
              <p:cNvCxnSpPr>
                <a:cxnSpLocks/>
                <a:stCxn id="194" idx="5"/>
                <a:endCxn id="213" idx="0"/>
              </p:cNvCxnSpPr>
              <p:nvPr/>
            </p:nvCxnSpPr>
            <p:spPr>
              <a:xfrm>
                <a:off x="7977509" y="3293199"/>
                <a:ext cx="424082" cy="128570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F23E04F-CA7F-41AD-8990-772AEFE41964}"/>
                    </a:ext>
                  </a:extLst>
                </p:cNvPr>
                <p:cNvSpPr txBox="1"/>
                <p:nvPr/>
              </p:nvSpPr>
              <p:spPr>
                <a:xfrm>
                  <a:off x="6688226" y="1958713"/>
                  <a:ext cx="910257" cy="4997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F23E04F-CA7F-41AD-8990-772AEFE4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226" y="1958713"/>
                  <a:ext cx="910257" cy="49975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2E1CD919-5E43-D9FB-72AE-059E31A19B04}"/>
                    </a:ext>
                  </a:extLst>
                </p:cNvPr>
                <p:cNvSpPr txBox="1"/>
                <p:nvPr/>
              </p:nvSpPr>
              <p:spPr>
                <a:xfrm>
                  <a:off x="8341949" y="2940129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2E1CD919-5E43-D9FB-72AE-059E31A19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949" y="2940129"/>
                  <a:ext cx="910257" cy="50007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B3A64B3-C280-60F8-F694-68E255A61C98}"/>
                    </a:ext>
                  </a:extLst>
                </p:cNvPr>
                <p:cNvSpPr txBox="1"/>
                <p:nvPr/>
              </p:nvSpPr>
              <p:spPr>
                <a:xfrm>
                  <a:off x="5134910" y="2149074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0070C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B3A64B3-C280-60F8-F694-68E255A61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4910" y="2149074"/>
                  <a:ext cx="910257" cy="500073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1048C47-5534-01F1-A64F-4AB0B4340B0B}"/>
                    </a:ext>
                  </a:extLst>
                </p:cNvPr>
                <p:cNvSpPr txBox="1"/>
                <p:nvPr/>
              </p:nvSpPr>
              <p:spPr>
                <a:xfrm>
                  <a:off x="4122693" y="1972254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FFC00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1048C47-5534-01F1-A64F-4AB0B4340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2693" y="1972254"/>
                  <a:ext cx="910257" cy="500073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BE63217-4E30-D111-6849-CB138EECF208}"/>
                    </a:ext>
                  </a:extLst>
                </p:cNvPr>
                <p:cNvSpPr txBox="1"/>
                <p:nvPr/>
              </p:nvSpPr>
              <p:spPr>
                <a:xfrm>
                  <a:off x="3947577" y="2789159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FFC00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BE63217-4E30-D111-6849-CB138EECF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577" y="2789159"/>
                  <a:ext cx="910257" cy="500073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34A5F4B5-FEE7-95F7-EAC3-71D7B23E7004}"/>
                    </a:ext>
                  </a:extLst>
                </p:cNvPr>
                <p:cNvSpPr txBox="1"/>
                <p:nvPr/>
              </p:nvSpPr>
              <p:spPr>
                <a:xfrm>
                  <a:off x="3381936" y="3539968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FFC00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34A5F4B5-FEE7-95F7-EAC3-71D7B23E7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1936" y="3539968"/>
                  <a:ext cx="910257" cy="500073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7D539590-6E9A-BAC2-58F5-F063E7AA4375}"/>
                    </a:ext>
                  </a:extLst>
                </p:cNvPr>
                <p:cNvSpPr txBox="1"/>
                <p:nvPr/>
              </p:nvSpPr>
              <p:spPr>
                <a:xfrm>
                  <a:off x="6528600" y="2858506"/>
                  <a:ext cx="910257" cy="501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92D05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7D539590-6E9A-BAC2-58F5-F063E7AA4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00" y="2858506"/>
                  <a:ext cx="910257" cy="501997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330C9101-F3FE-C70F-CB0B-91764BBC5C5F}"/>
                    </a:ext>
                  </a:extLst>
                </p:cNvPr>
                <p:cNvSpPr txBox="1"/>
                <p:nvPr/>
              </p:nvSpPr>
              <p:spPr>
                <a:xfrm>
                  <a:off x="4866193" y="2823660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0070C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330C9101-F3FE-C70F-CB0B-91764BBC5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193" y="2823660"/>
                  <a:ext cx="910257" cy="500073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A409FEA8-05BF-283D-5DE0-F5C748858849}"/>
                    </a:ext>
                  </a:extLst>
                </p:cNvPr>
                <p:cNvSpPr txBox="1"/>
                <p:nvPr/>
              </p:nvSpPr>
              <p:spPr>
                <a:xfrm>
                  <a:off x="5621361" y="3644437"/>
                  <a:ext cx="910257" cy="500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0070C0"/>
                                    </a:solidFill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IL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A409FEA8-05BF-283D-5DE0-F5C748858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361" y="3644437"/>
                  <a:ext cx="910257" cy="500073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E02146AB-8E5D-4F40-2048-C3B772ED1154}"/>
              </a:ext>
            </a:extLst>
          </p:cNvPr>
          <p:cNvSpPr/>
          <p:nvPr/>
        </p:nvSpPr>
        <p:spPr>
          <a:xfrm flipH="1">
            <a:off x="9067795" y="2803836"/>
            <a:ext cx="1024543" cy="500073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50233-7D3A-A4AE-8C08-6775379EAB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973486" y="2439737"/>
            <a:ext cx="2041171" cy="10592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0070C0"/>
                </a:solidFill>
                <a:latin typeface="Tenorite (Body)"/>
              </a:rPr>
              <a:t>Each weighted path correspond to a different Markov chain</a:t>
            </a:r>
          </a:p>
        </p:txBody>
      </p:sp>
    </p:spTree>
    <p:extLst>
      <p:ext uri="{BB962C8B-B14F-4D97-AF65-F5344CB8AC3E}">
        <p14:creationId xmlns:p14="http://schemas.microsoft.com/office/powerpoint/2010/main" val="13636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DFEDBE8-2C17-FD54-FF4D-4DA0D9F130F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9BD40D-E799-AE4D-A85B-338F2DC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67" y="690818"/>
            <a:ext cx="3775249" cy="84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F0CCD28B-558E-E94A-4683-B7C9C81AFDA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2269" y="4773419"/>
                <a:ext cx="8131097" cy="2198360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00000"/>
                  </a:lnSpc>
                </a:pPr>
                <a:r>
                  <a:rPr lang="en-US" sz="1600" dirty="0">
                    <a:latin typeface="Tenorite (Body)"/>
                  </a:rPr>
                  <a:t>Observing only arbitrary </a:t>
                </a:r>
                <a:r>
                  <a:rPr lang="en-US" sz="1600" dirty="0">
                    <a:solidFill>
                      <a:srgbClr val="FF0000"/>
                    </a:solidFill>
                    <a:latin typeface="Tenorite (Body)"/>
                  </a:rPr>
                  <a:t>parts of the information </a:t>
                </a:r>
                <a:r>
                  <a:rPr lang="en-US" sz="1600" dirty="0">
                    <a:latin typeface="Tenorite (Body)"/>
                  </a:rPr>
                  <a:t>spreading trace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enorite (Body)"/>
                  </a:rPr>
                  <a:t> </a:t>
                </a: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sequentially</a:t>
                </a:r>
                <a:r>
                  <a:rPr lang="en-US" sz="1600" dirty="0">
                    <a:latin typeface="Tenorite (Body)"/>
                  </a:rPr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chemeClr val="tx1"/>
                    </a:solidFill>
                    <a:latin typeface="Tenorite (Body)"/>
                  </a:rPr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P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enorite (Body)"/>
                  </a:rPr>
                  <a:t> for some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US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enorite (Body)"/>
                  </a:rPr>
                  <a:t> and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latin typeface="Tenorite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1600" dirty="0"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600" dirty="0">
                    <a:latin typeface="Tenorite (Body)"/>
                  </a:rPr>
                  <a:t>Gathering the </a:t>
                </a: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natural filtration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enorite (Body)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1600" b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1600" b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600" b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F0CCD28B-558E-E94A-4683-B7C9C81AFDA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269" y="4773419"/>
                <a:ext cx="8131097" cy="2198360"/>
              </a:xfrm>
              <a:prstGeom prst="rect">
                <a:avLst/>
              </a:prstGeom>
              <a:blipFill>
                <a:blip r:embed="rId2"/>
                <a:stretch>
                  <a:fillRect l="-300" t="-8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3324581-8733-246A-C348-EBFB394832E8}"/>
              </a:ext>
            </a:extLst>
          </p:cNvPr>
          <p:cNvGrpSpPr/>
          <p:nvPr/>
        </p:nvGrpSpPr>
        <p:grpSpPr>
          <a:xfrm>
            <a:off x="2345364" y="1629510"/>
            <a:ext cx="7345197" cy="2830615"/>
            <a:chOff x="2345364" y="1629510"/>
            <a:chExt cx="7345197" cy="28306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D01884-9576-46E3-8CEA-DC73D6620146}"/>
                </a:ext>
              </a:extLst>
            </p:cNvPr>
            <p:cNvGrpSpPr/>
            <p:nvPr/>
          </p:nvGrpSpPr>
          <p:grpSpPr>
            <a:xfrm>
              <a:off x="2345364" y="1629510"/>
              <a:ext cx="7345197" cy="2830615"/>
              <a:chOff x="2636146" y="1774977"/>
              <a:chExt cx="7345197" cy="283061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1E5E26A-4AB4-86F9-D115-E747F98206C5}"/>
                  </a:ext>
                </a:extLst>
              </p:cNvPr>
              <p:cNvGrpSpPr/>
              <p:nvPr/>
            </p:nvGrpSpPr>
            <p:grpSpPr>
              <a:xfrm>
                <a:off x="2636146" y="1774977"/>
                <a:ext cx="7345197" cy="2830615"/>
                <a:chOff x="2204632" y="2147214"/>
                <a:chExt cx="7345197" cy="2830615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41061B7-3781-EA8C-74D5-D9D1BBF2EE35}"/>
                    </a:ext>
                  </a:extLst>
                </p:cNvPr>
                <p:cNvGrpSpPr/>
                <p:nvPr/>
              </p:nvGrpSpPr>
              <p:grpSpPr>
                <a:xfrm>
                  <a:off x="2204632" y="2147214"/>
                  <a:ext cx="7345197" cy="2830615"/>
                  <a:chOff x="46727" y="1862312"/>
                  <a:chExt cx="5864019" cy="2247350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4D7A164-E1EA-013D-C4F8-45631DA868F0}"/>
                      </a:ext>
                    </a:extLst>
                  </p:cNvPr>
                  <p:cNvSpPr/>
                  <p:nvPr/>
                </p:nvSpPr>
                <p:spPr>
                  <a:xfrm>
                    <a:off x="2465409" y="1862312"/>
                    <a:ext cx="343483" cy="316726"/>
                  </a:xfrm>
                  <a:prstGeom prst="ellipse">
                    <a:avLst/>
                  </a:prstGeom>
                  <a:ln w="19050">
                    <a:solidFill>
                      <a:srgbClr val="C6BFAA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C6BFAA"/>
                        </a:solidFill>
                      </a:rPr>
                      <a:t>1</a:t>
                    </a:r>
                    <a:endParaRPr lang="en-IL" dirty="0">
                      <a:solidFill>
                        <a:srgbClr val="C6BFAA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9C938B5E-F1F2-C791-FF57-BC54B42483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260" y="2501818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4" name="Oval 3">
                        <a:extLst>
                          <a:ext uri="{FF2B5EF4-FFF2-40B4-BE49-F238E27FC236}">
                            <a16:creationId xmlns:a16="http://schemas.microsoft.com/office/drawing/2014/main" id="{9475CE06-5955-A6F3-F385-9E1F598D689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6260" y="2501818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B89C544A-950A-7131-1F9B-43413A031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65409" y="2501818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5" name="Oval 4">
                        <a:extLst>
                          <a:ext uri="{FF2B5EF4-FFF2-40B4-BE49-F238E27FC236}">
                            <a16:creationId xmlns:a16="http://schemas.microsoft.com/office/drawing/2014/main" id="{00CAAB36-9CA1-864C-4C4A-FE897952C43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5409" y="2501818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Oval 43">
                        <a:extLst>
                          <a:ext uri="{FF2B5EF4-FFF2-40B4-BE49-F238E27FC236}">
                            <a16:creationId xmlns:a16="http://schemas.microsoft.com/office/drawing/2014/main" id="{41CF2EDC-FF42-CEDA-6014-9C0EDFE0D5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83301" y="2501818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6" name="Oval 5">
                        <a:extLst>
                          <a:ext uri="{FF2B5EF4-FFF2-40B4-BE49-F238E27FC236}">
                            <a16:creationId xmlns:a16="http://schemas.microsoft.com/office/drawing/2014/main" id="{A502377E-24CE-43DF-9243-DB10BC08DE0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83301" y="2501818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650A19D5-04CF-F8DE-211C-188313387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9801" y="3147377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7" name="Oval 6">
                        <a:extLst>
                          <a:ext uri="{FF2B5EF4-FFF2-40B4-BE49-F238E27FC236}">
                            <a16:creationId xmlns:a16="http://schemas.microsoft.com/office/drawing/2014/main" id="{DE2F24F7-B9BC-7D6A-AF41-643715FE507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09801" y="3147377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558C8C08-3608-AC28-CA89-5B844179B6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8552" y="3147377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8" name="Oval 7">
                        <a:extLst>
                          <a:ext uri="{FF2B5EF4-FFF2-40B4-BE49-F238E27FC236}">
                            <a16:creationId xmlns:a16="http://schemas.microsoft.com/office/drawing/2014/main" id="{27CCF6A3-6C88-3307-9B30-460957B7904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8552" y="3147377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A8A84C91-B8D7-39CF-656B-45CAFFC87D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60209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9" name="Oval 8">
                        <a:extLst>
                          <a:ext uri="{FF2B5EF4-FFF2-40B4-BE49-F238E27FC236}">
                            <a16:creationId xmlns:a16="http://schemas.microsoft.com/office/drawing/2014/main" id="{63CFA6E6-CB7D-DB39-38EE-937825FC6A6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60209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 l="-8824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F461F018-5EA0-1341-BFAF-696CCE0963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88836" y="3147377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0" name="Oval 9">
                        <a:extLst>
                          <a:ext uri="{FF2B5EF4-FFF2-40B4-BE49-F238E27FC236}">
                            <a16:creationId xmlns:a16="http://schemas.microsoft.com/office/drawing/2014/main" id="{3AF86BA9-AD20-25BF-19D4-7C91AB04D39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88836" y="3147377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D56F91E9-56A0-7182-5180-141C949BA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283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1" name="Oval 10">
                        <a:extLst>
                          <a:ext uri="{FF2B5EF4-FFF2-40B4-BE49-F238E27FC236}">
                            <a16:creationId xmlns:a16="http://schemas.microsoft.com/office/drawing/2014/main" id="{CBFA4C02-7120-8362-DE73-137470D2490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43283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0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A570582F-F0BD-AE61-AA6A-BD1D9A3F16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4154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2" name="Oval 11">
                        <a:extLst>
                          <a:ext uri="{FF2B5EF4-FFF2-40B4-BE49-F238E27FC236}">
                            <a16:creationId xmlns:a16="http://schemas.microsoft.com/office/drawing/2014/main" id="{F2B835D7-D215-C125-5DC4-4A24229D56D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24154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1"/>
                        <a:stretch>
                          <a:fillRect l="-8824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A044E440-1BDC-2416-84B8-70A286746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888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3" name="Oval 12">
                        <a:extLst>
                          <a:ext uri="{FF2B5EF4-FFF2-40B4-BE49-F238E27FC236}">
                            <a16:creationId xmlns:a16="http://schemas.microsoft.com/office/drawing/2014/main" id="{C075601D-E22C-D901-86D3-B191171AB01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9888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2"/>
                        <a:stretch>
                          <a:fillRect l="-8824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D8FD767B-C239-9785-BC43-B20AB261F2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374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4" name="Oval 13">
                        <a:extLst>
                          <a:ext uri="{FF2B5EF4-FFF2-40B4-BE49-F238E27FC236}">
                            <a16:creationId xmlns:a16="http://schemas.microsoft.com/office/drawing/2014/main" id="{6747EFCC-4A5F-CFD7-B263-178C8C64AC3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374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3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Oval 52">
                        <a:extLst>
                          <a:ext uri="{FF2B5EF4-FFF2-40B4-BE49-F238E27FC236}">
                            <a16:creationId xmlns:a16="http://schemas.microsoft.com/office/drawing/2014/main" id="{CD3A059E-9F84-3835-3438-32B2BDE895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27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5" name="Oval 14">
                        <a:extLst>
                          <a:ext uri="{FF2B5EF4-FFF2-40B4-BE49-F238E27FC236}">
                            <a16:creationId xmlns:a16="http://schemas.microsoft.com/office/drawing/2014/main" id="{87A0A98E-A6F0-858A-BDC0-C85615F0223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727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4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E1FBA0EA-3BFB-57CE-7C37-3DB8CCF47F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17423" y="3147377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6" name="Oval 15">
                        <a:extLst>
                          <a:ext uri="{FF2B5EF4-FFF2-40B4-BE49-F238E27FC236}">
                            <a16:creationId xmlns:a16="http://schemas.microsoft.com/office/drawing/2014/main" id="{A676F67C-3CD2-E225-3800-C1C7127D72B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17423" y="3147377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Oval 54">
                        <a:extLst>
                          <a:ext uri="{FF2B5EF4-FFF2-40B4-BE49-F238E27FC236}">
                            <a16:creationId xmlns:a16="http://schemas.microsoft.com/office/drawing/2014/main" id="{4D77901E-77B9-BC36-499D-2A7561E61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7627" y="3785230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7" name="Oval 16">
                        <a:extLst>
                          <a:ext uri="{FF2B5EF4-FFF2-40B4-BE49-F238E27FC236}">
                            <a16:creationId xmlns:a16="http://schemas.microsoft.com/office/drawing/2014/main" id="{5E62E651-89DF-1989-4528-5341CB494B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77627" y="3785230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6"/>
                        <a:stretch>
                          <a:fillRect l="-869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0E6FBA0B-5B08-E5B1-BE73-FD4D277AD4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0443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8E164A8D-237B-0DBC-A936-D8CA1B5646E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20443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7"/>
                        <a:stretch>
                          <a:fillRect l="-869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Oval 56">
                        <a:extLst>
                          <a:ext uri="{FF2B5EF4-FFF2-40B4-BE49-F238E27FC236}">
                            <a16:creationId xmlns:a16="http://schemas.microsoft.com/office/drawing/2014/main" id="{972C89F1-1C65-40E7-0486-F5A8C227A6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93453" y="3155083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7B9494F8-2F2E-CA99-F126-64B89CFA03D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93453" y="3155083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Oval 57">
                        <a:extLst>
                          <a:ext uri="{FF2B5EF4-FFF2-40B4-BE49-F238E27FC236}">
                            <a16:creationId xmlns:a16="http://schemas.microsoft.com/office/drawing/2014/main" id="{7C41E33F-038A-AE3B-6C66-B648DC0779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83301" y="3147377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0" name="Oval 19">
                        <a:extLst>
                          <a:ext uri="{FF2B5EF4-FFF2-40B4-BE49-F238E27FC236}">
                            <a16:creationId xmlns:a16="http://schemas.microsoft.com/office/drawing/2014/main" id="{3FD4F75D-61F7-7F33-F6C6-AA23B8C45E4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83301" y="3147377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19"/>
                        <a:stretch>
                          <a:fillRect l="-8824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Oval 58">
                        <a:extLst>
                          <a:ext uri="{FF2B5EF4-FFF2-40B4-BE49-F238E27FC236}">
                            <a16:creationId xmlns:a16="http://schemas.microsoft.com/office/drawing/2014/main" id="{9BE3DCCC-DD7D-CBB8-0A96-54BEA9388A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65291" y="3147377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AAA632D1-DBB8-F308-0A72-0199A8CA18C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65291" y="3147377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0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96188DA1-9A3F-2294-0677-73EF8886C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33206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76ED3584-95F7-81F0-D97D-4C5143A54B2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33206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1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Oval 60">
                        <a:extLst>
                          <a:ext uri="{FF2B5EF4-FFF2-40B4-BE49-F238E27FC236}">
                            <a16:creationId xmlns:a16="http://schemas.microsoft.com/office/drawing/2014/main" id="{ADE0DCF8-F423-56D7-299E-332F8973C4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08396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3" name="Oval 22">
                        <a:extLst>
                          <a:ext uri="{FF2B5EF4-FFF2-40B4-BE49-F238E27FC236}">
                            <a16:creationId xmlns:a16="http://schemas.microsoft.com/office/drawing/2014/main" id="{6F97B435-4861-CDB8-578F-C7E6277B941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08396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2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Oval 61">
                        <a:extLst>
                          <a:ext uri="{FF2B5EF4-FFF2-40B4-BE49-F238E27FC236}">
                            <a16:creationId xmlns:a16="http://schemas.microsoft.com/office/drawing/2014/main" id="{B970616F-E72C-3FD2-9B88-2CA8CC4E6F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77114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4" name="Oval 23">
                        <a:extLst>
                          <a:ext uri="{FF2B5EF4-FFF2-40B4-BE49-F238E27FC236}">
                            <a16:creationId xmlns:a16="http://schemas.microsoft.com/office/drawing/2014/main" id="{0BC2631A-02A4-4931-A0C4-7755E1D6430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77114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3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Oval 62">
                        <a:extLst>
                          <a:ext uri="{FF2B5EF4-FFF2-40B4-BE49-F238E27FC236}">
                            <a16:creationId xmlns:a16="http://schemas.microsoft.com/office/drawing/2014/main" id="{92959D73-3726-D66A-E6FD-56206140AB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34609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014FEC9E-9F03-C5D5-66E8-E5A56883C10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4609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4"/>
                        <a:stretch>
                          <a:fillRect l="-7246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Oval 63">
                        <a:extLst>
                          <a:ext uri="{FF2B5EF4-FFF2-40B4-BE49-F238E27FC236}">
                            <a16:creationId xmlns:a16="http://schemas.microsoft.com/office/drawing/2014/main" id="{B4373C4D-E774-E014-3713-5F334ACF5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12000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2DA1BA0A-D60A-0B23-F0D7-30F312BCE72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12000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5"/>
                        <a:stretch>
                          <a:fillRect l="-8824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Oval 64">
                        <a:extLst>
                          <a:ext uri="{FF2B5EF4-FFF2-40B4-BE49-F238E27FC236}">
                            <a16:creationId xmlns:a16="http://schemas.microsoft.com/office/drawing/2014/main" id="{E2429E49-A0E6-671D-414F-DC03F23A3B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1858" y="3792936"/>
                        <a:ext cx="318888" cy="316726"/>
                      </a:xfrm>
                      <a:prstGeom prst="ellipse">
                        <a:avLst/>
                      </a:prstGeom>
                      <a:ln w="19050">
                        <a:solidFill>
                          <a:srgbClr val="C6BFAA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6BFAA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m:oMathPara>
                        </a14:m>
                        <a:endParaRPr lang="en-IL" dirty="0"/>
                      </a:p>
                    </p:txBody>
                  </p:sp>
                </mc:Choice>
                <mc:Fallback xmlns=""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10DB1946-4966-1B5F-F5D6-9793FCE038E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91858" y="3792936"/>
                        <a:ext cx="318888" cy="316726"/>
                      </a:xfrm>
                      <a:prstGeom prst="ellipse">
                        <a:avLst/>
                      </a:prstGeom>
                      <a:blipFill>
                        <a:blip r:embed="rId26"/>
                        <a:stretch>
                          <a:fillRect l="-8824"/>
                        </a:stretch>
                      </a:blipFill>
                      <a:ln w="19050">
                        <a:solidFill>
                          <a:srgbClr val="C6BFAA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7F8A2910-21A7-715A-5C2B-2A2A412ABE61}"/>
                      </a:ext>
                    </a:extLst>
                  </p:cNvPr>
                  <p:cNvCxnSpPr>
                    <a:cxnSpLocks/>
                    <a:stCxn id="39" idx="3"/>
                    <a:endCxn id="40" idx="7"/>
                  </p:cNvCxnSpPr>
                  <p:nvPr/>
                </p:nvCxnSpPr>
                <p:spPr>
                  <a:xfrm flipH="1">
                    <a:off x="1138448" y="2132654"/>
                    <a:ext cx="1377263" cy="415548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56E88645-BEE4-4088-67F3-94BD9EA1A300}"/>
                      </a:ext>
                    </a:extLst>
                  </p:cNvPr>
                  <p:cNvCxnSpPr>
                    <a:cxnSpLocks/>
                    <a:stCxn id="39" idx="4"/>
                    <a:endCxn id="43" idx="0"/>
                  </p:cNvCxnSpPr>
                  <p:nvPr/>
                </p:nvCxnSpPr>
                <p:spPr>
                  <a:xfrm flipH="1">
                    <a:off x="2624853" y="2179038"/>
                    <a:ext cx="12298" cy="322780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203A5A45-83BC-2982-E04C-416752FFE9C7}"/>
                      </a:ext>
                    </a:extLst>
                  </p:cNvPr>
                  <p:cNvCxnSpPr>
                    <a:cxnSpLocks/>
                    <a:stCxn id="39" idx="5"/>
                    <a:endCxn id="44" idx="1"/>
                  </p:cNvCxnSpPr>
                  <p:nvPr/>
                </p:nvCxnSpPr>
                <p:spPr>
                  <a:xfrm>
                    <a:off x="2758590" y="2132654"/>
                    <a:ext cx="1671411" cy="415548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820C80D7-0E46-2E9E-AB45-5B1D70244472}"/>
                      </a:ext>
                    </a:extLst>
                  </p:cNvPr>
                  <p:cNvCxnSpPr>
                    <a:stCxn id="40" idx="3"/>
                    <a:endCxn id="46" idx="0"/>
                  </p:cNvCxnSpPr>
                  <p:nvPr/>
                </p:nvCxnSpPr>
                <p:spPr>
                  <a:xfrm flipH="1">
                    <a:off x="457996" y="2772161"/>
                    <a:ext cx="454964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8CBEBD5C-812F-0A5F-313E-DF82351E75FB}"/>
                      </a:ext>
                    </a:extLst>
                  </p:cNvPr>
                  <p:cNvCxnSpPr>
                    <a:stCxn id="40" idx="5"/>
                    <a:endCxn id="48" idx="0"/>
                  </p:cNvCxnSpPr>
                  <p:nvPr/>
                </p:nvCxnSpPr>
                <p:spPr>
                  <a:xfrm>
                    <a:off x="1138448" y="2772161"/>
                    <a:ext cx="309832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DDE7F816-122C-3E83-6AC6-CC139DE5424C}"/>
                      </a:ext>
                    </a:extLst>
                  </p:cNvPr>
                  <p:cNvCxnSpPr>
                    <a:stCxn id="43" idx="3"/>
                    <a:endCxn id="45" idx="0"/>
                  </p:cNvCxnSpPr>
                  <p:nvPr/>
                </p:nvCxnSpPr>
                <p:spPr>
                  <a:xfrm flipH="1">
                    <a:off x="2369245" y="2772161"/>
                    <a:ext cx="142864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A48B1A9A-C455-B352-AD9B-219F92D72313}"/>
                      </a:ext>
                    </a:extLst>
                  </p:cNvPr>
                  <p:cNvCxnSpPr>
                    <a:stCxn id="43" idx="5"/>
                    <a:endCxn id="54" idx="0"/>
                  </p:cNvCxnSpPr>
                  <p:nvPr/>
                </p:nvCxnSpPr>
                <p:spPr>
                  <a:xfrm>
                    <a:off x="2737597" y="2772161"/>
                    <a:ext cx="239270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7F85B1FB-08ED-5C23-5221-17C83FB0748F}"/>
                      </a:ext>
                    </a:extLst>
                  </p:cNvPr>
                  <p:cNvCxnSpPr>
                    <a:stCxn id="44" idx="3"/>
                    <a:endCxn id="57" idx="0"/>
                  </p:cNvCxnSpPr>
                  <p:nvPr/>
                </p:nvCxnSpPr>
                <p:spPr>
                  <a:xfrm flipH="1">
                    <a:off x="4052897" y="2772161"/>
                    <a:ext cx="377104" cy="382922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7EB9FA01-8ED0-E241-9D96-4855A909EA09}"/>
                      </a:ext>
                    </a:extLst>
                  </p:cNvPr>
                  <p:cNvCxnSpPr>
                    <a:stCxn id="44" idx="4"/>
                    <a:endCxn id="58" idx="0"/>
                  </p:cNvCxnSpPr>
                  <p:nvPr/>
                </p:nvCxnSpPr>
                <p:spPr>
                  <a:xfrm>
                    <a:off x="4542745" y="2818544"/>
                    <a:ext cx="0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74">
                    <a:extLst>
                      <a:ext uri="{FF2B5EF4-FFF2-40B4-BE49-F238E27FC236}">
                        <a16:creationId xmlns:a16="http://schemas.microsoft.com/office/drawing/2014/main" id="{AFB4224A-EC98-F6DC-D25B-4E13318237CB}"/>
                      </a:ext>
                    </a:extLst>
                  </p:cNvPr>
                  <p:cNvCxnSpPr>
                    <a:stCxn id="44" idx="5"/>
                    <a:endCxn id="59" idx="0"/>
                  </p:cNvCxnSpPr>
                  <p:nvPr/>
                </p:nvCxnSpPr>
                <p:spPr>
                  <a:xfrm>
                    <a:off x="4655489" y="2772161"/>
                    <a:ext cx="469246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Arrow Connector 75">
                    <a:extLst>
                      <a:ext uri="{FF2B5EF4-FFF2-40B4-BE49-F238E27FC236}">
                        <a16:creationId xmlns:a16="http://schemas.microsoft.com/office/drawing/2014/main" id="{97B20949-E03D-20B0-C904-996FEB4DE158}"/>
                      </a:ext>
                    </a:extLst>
                  </p:cNvPr>
                  <p:cNvCxnSpPr>
                    <a:stCxn id="46" idx="3"/>
                    <a:endCxn id="53" idx="0"/>
                  </p:cNvCxnSpPr>
                  <p:nvPr/>
                </p:nvCxnSpPr>
                <p:spPr>
                  <a:xfrm flipH="1">
                    <a:off x="206171" y="3417720"/>
                    <a:ext cx="139081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Arrow Connector 76">
                    <a:extLst>
                      <a:ext uri="{FF2B5EF4-FFF2-40B4-BE49-F238E27FC236}">
                        <a16:creationId xmlns:a16="http://schemas.microsoft.com/office/drawing/2014/main" id="{91D90BDC-D186-4C41-1734-9BF5B464CAAB}"/>
                      </a:ext>
                    </a:extLst>
                  </p:cNvPr>
                  <p:cNvCxnSpPr>
                    <a:stCxn id="46" idx="4"/>
                    <a:endCxn id="52" idx="0"/>
                  </p:cNvCxnSpPr>
                  <p:nvPr/>
                </p:nvCxnSpPr>
                <p:spPr>
                  <a:xfrm>
                    <a:off x="457996" y="3464103"/>
                    <a:ext cx="179822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>
                    <a:extLst>
                      <a:ext uri="{FF2B5EF4-FFF2-40B4-BE49-F238E27FC236}">
                        <a16:creationId xmlns:a16="http://schemas.microsoft.com/office/drawing/2014/main" id="{DC9315D0-4892-89DD-67B1-34F538EACD06}"/>
                      </a:ext>
                    </a:extLst>
                  </p:cNvPr>
                  <p:cNvCxnSpPr>
                    <a:stCxn id="46" idx="5"/>
                    <a:endCxn id="51" idx="0"/>
                  </p:cNvCxnSpPr>
                  <p:nvPr/>
                </p:nvCxnSpPr>
                <p:spPr>
                  <a:xfrm>
                    <a:off x="570740" y="3417720"/>
                    <a:ext cx="468592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>
                    <a:extLst>
                      <a:ext uri="{FF2B5EF4-FFF2-40B4-BE49-F238E27FC236}">
                        <a16:creationId xmlns:a16="http://schemas.microsoft.com/office/drawing/2014/main" id="{E04ADBFE-7898-FA34-CA22-8B60DE5E45CE}"/>
                      </a:ext>
                    </a:extLst>
                  </p:cNvPr>
                  <p:cNvCxnSpPr>
                    <a:stCxn id="48" idx="4"/>
                    <a:endCxn id="55" idx="0"/>
                  </p:cNvCxnSpPr>
                  <p:nvPr/>
                </p:nvCxnSpPr>
                <p:spPr>
                  <a:xfrm flipH="1">
                    <a:off x="1437071" y="3464103"/>
                    <a:ext cx="11209" cy="321127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>
                    <a:extLst>
                      <a:ext uri="{FF2B5EF4-FFF2-40B4-BE49-F238E27FC236}">
                        <a16:creationId xmlns:a16="http://schemas.microsoft.com/office/drawing/2014/main" id="{1BD76AA6-3ECE-12DC-F6B6-4D8932704ECC}"/>
                      </a:ext>
                    </a:extLst>
                  </p:cNvPr>
                  <p:cNvCxnSpPr>
                    <a:stCxn id="45" idx="3"/>
                    <a:endCxn id="47" idx="0"/>
                  </p:cNvCxnSpPr>
                  <p:nvPr/>
                </p:nvCxnSpPr>
                <p:spPr>
                  <a:xfrm flipH="1">
                    <a:off x="2119653" y="3417720"/>
                    <a:ext cx="136848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>
                    <a:extLst>
                      <a:ext uri="{FF2B5EF4-FFF2-40B4-BE49-F238E27FC236}">
                        <a16:creationId xmlns:a16="http://schemas.microsoft.com/office/drawing/2014/main" id="{F6202AE6-BE17-2DD9-CF37-DE6BBF97C3D1}"/>
                      </a:ext>
                    </a:extLst>
                  </p:cNvPr>
                  <p:cNvCxnSpPr>
                    <a:stCxn id="45" idx="4"/>
                    <a:endCxn id="49" idx="0"/>
                  </p:cNvCxnSpPr>
                  <p:nvPr/>
                </p:nvCxnSpPr>
                <p:spPr>
                  <a:xfrm>
                    <a:off x="2369245" y="3464103"/>
                    <a:ext cx="133482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>
                    <a:extLst>
                      <a:ext uri="{FF2B5EF4-FFF2-40B4-BE49-F238E27FC236}">
                        <a16:creationId xmlns:a16="http://schemas.microsoft.com/office/drawing/2014/main" id="{B2FD025F-C075-3E6F-EBF3-03EC78BCDB0B}"/>
                      </a:ext>
                    </a:extLst>
                  </p:cNvPr>
                  <p:cNvCxnSpPr>
                    <a:cxnSpLocks/>
                    <a:stCxn id="54" idx="4"/>
                    <a:endCxn id="50" idx="0"/>
                  </p:cNvCxnSpPr>
                  <p:nvPr/>
                </p:nvCxnSpPr>
                <p:spPr>
                  <a:xfrm flipH="1">
                    <a:off x="2883598" y="3464103"/>
                    <a:ext cx="93269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Arrow Connector 82">
                    <a:extLst>
                      <a:ext uri="{FF2B5EF4-FFF2-40B4-BE49-F238E27FC236}">
                        <a16:creationId xmlns:a16="http://schemas.microsoft.com/office/drawing/2014/main" id="{5ABACC80-2DAA-0A3C-8945-B25C87D2B471}"/>
                      </a:ext>
                    </a:extLst>
                  </p:cNvPr>
                  <p:cNvCxnSpPr>
                    <a:cxnSpLocks/>
                    <a:stCxn id="54" idx="4"/>
                    <a:endCxn id="56" idx="0"/>
                  </p:cNvCxnSpPr>
                  <p:nvPr/>
                </p:nvCxnSpPr>
                <p:spPr>
                  <a:xfrm>
                    <a:off x="2976867" y="3464103"/>
                    <a:ext cx="303020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id="{A34B126F-C3EB-B6A6-F643-D39CF004A920}"/>
                      </a:ext>
                    </a:extLst>
                  </p:cNvPr>
                  <p:cNvCxnSpPr>
                    <a:stCxn id="57" idx="3"/>
                    <a:endCxn id="60" idx="0"/>
                  </p:cNvCxnSpPr>
                  <p:nvPr/>
                </p:nvCxnSpPr>
                <p:spPr>
                  <a:xfrm flipH="1">
                    <a:off x="3792650" y="3425426"/>
                    <a:ext cx="147503" cy="367510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>
                    <a:extLst>
                      <a:ext uri="{FF2B5EF4-FFF2-40B4-BE49-F238E27FC236}">
                        <a16:creationId xmlns:a16="http://schemas.microsoft.com/office/drawing/2014/main" id="{F1442920-9353-B558-55CB-3A20F31AFDB0}"/>
                      </a:ext>
                    </a:extLst>
                  </p:cNvPr>
                  <p:cNvCxnSpPr>
                    <a:stCxn id="57" idx="4"/>
                    <a:endCxn id="61" idx="0"/>
                  </p:cNvCxnSpPr>
                  <p:nvPr/>
                </p:nvCxnSpPr>
                <p:spPr>
                  <a:xfrm>
                    <a:off x="4052897" y="3471809"/>
                    <a:ext cx="114943" cy="321127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Arrow Connector 85">
                    <a:extLst>
                      <a:ext uri="{FF2B5EF4-FFF2-40B4-BE49-F238E27FC236}">
                        <a16:creationId xmlns:a16="http://schemas.microsoft.com/office/drawing/2014/main" id="{2A88DE44-B14B-0521-9C18-DA6E60301792}"/>
                      </a:ext>
                    </a:extLst>
                  </p:cNvPr>
                  <p:cNvCxnSpPr>
                    <a:stCxn id="58" idx="4"/>
                    <a:endCxn id="62" idx="0"/>
                  </p:cNvCxnSpPr>
                  <p:nvPr/>
                </p:nvCxnSpPr>
                <p:spPr>
                  <a:xfrm flipH="1">
                    <a:off x="4536558" y="3464103"/>
                    <a:ext cx="6187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137D10F0-C06F-82F3-38A4-EAFA1B88A155}"/>
                      </a:ext>
                    </a:extLst>
                  </p:cNvPr>
                  <p:cNvCxnSpPr>
                    <a:cxnSpLocks/>
                    <a:stCxn id="44" idx="5"/>
                    <a:endCxn id="63" idx="0"/>
                  </p:cNvCxnSpPr>
                  <p:nvPr/>
                </p:nvCxnSpPr>
                <p:spPr>
                  <a:xfrm>
                    <a:off x="4655488" y="2772160"/>
                    <a:ext cx="338565" cy="102077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D9873AA7-A3DD-9D2A-9FEC-31B1FA88D952}"/>
                      </a:ext>
                    </a:extLst>
                  </p:cNvPr>
                  <p:cNvCxnSpPr>
                    <a:stCxn id="59" idx="3"/>
                    <a:endCxn id="63" idx="0"/>
                  </p:cNvCxnSpPr>
                  <p:nvPr/>
                </p:nvCxnSpPr>
                <p:spPr>
                  <a:xfrm flipH="1">
                    <a:off x="4994053" y="3417720"/>
                    <a:ext cx="17938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8A6F9059-C01C-4EAB-7E79-FB835B8AF5AA}"/>
                      </a:ext>
                    </a:extLst>
                  </p:cNvPr>
                  <p:cNvCxnSpPr>
                    <a:stCxn id="59" idx="4"/>
                    <a:endCxn id="64" idx="0"/>
                  </p:cNvCxnSpPr>
                  <p:nvPr/>
                </p:nvCxnSpPr>
                <p:spPr>
                  <a:xfrm>
                    <a:off x="5124735" y="3464103"/>
                    <a:ext cx="246709" cy="328833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>
                    <a:extLst>
                      <a:ext uri="{FF2B5EF4-FFF2-40B4-BE49-F238E27FC236}">
                        <a16:creationId xmlns:a16="http://schemas.microsoft.com/office/drawing/2014/main" id="{C23FAE40-0D98-4371-65BB-8DD10C01EA2D}"/>
                      </a:ext>
                    </a:extLst>
                  </p:cNvPr>
                  <p:cNvCxnSpPr>
                    <a:stCxn id="59" idx="5"/>
                    <a:endCxn id="65" idx="0"/>
                  </p:cNvCxnSpPr>
                  <p:nvPr/>
                </p:nvCxnSpPr>
                <p:spPr>
                  <a:xfrm>
                    <a:off x="5237479" y="3417720"/>
                    <a:ext cx="513823" cy="375216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>
                    <a:extLst>
                      <a:ext uri="{FF2B5EF4-FFF2-40B4-BE49-F238E27FC236}">
                        <a16:creationId xmlns:a16="http://schemas.microsoft.com/office/drawing/2014/main" id="{8631316D-C4E2-DE3D-934B-F1976B90865F}"/>
                      </a:ext>
                    </a:extLst>
                  </p:cNvPr>
                  <p:cNvCxnSpPr>
                    <a:cxnSpLocks/>
                    <a:stCxn id="39" idx="5"/>
                    <a:endCxn id="60" idx="0"/>
                  </p:cNvCxnSpPr>
                  <p:nvPr/>
                </p:nvCxnSpPr>
                <p:spPr>
                  <a:xfrm>
                    <a:off x="2758590" y="2132654"/>
                    <a:ext cx="1034060" cy="1660282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>
                    <a:extLst>
                      <a:ext uri="{FF2B5EF4-FFF2-40B4-BE49-F238E27FC236}">
                        <a16:creationId xmlns:a16="http://schemas.microsoft.com/office/drawing/2014/main" id="{6DF3C8CA-3CE0-CE48-2A4D-CE658457AE3E}"/>
                      </a:ext>
                    </a:extLst>
                  </p:cNvPr>
                  <p:cNvCxnSpPr>
                    <a:cxnSpLocks/>
                    <a:stCxn id="39" idx="3"/>
                    <a:endCxn id="48" idx="6"/>
                  </p:cNvCxnSpPr>
                  <p:nvPr/>
                </p:nvCxnSpPr>
                <p:spPr>
                  <a:xfrm flipH="1">
                    <a:off x="1607724" y="2132654"/>
                    <a:ext cx="907988" cy="1173087"/>
                  </a:xfrm>
                  <a:prstGeom prst="straightConnector1">
                    <a:avLst/>
                  </a:prstGeom>
                  <a:ln w="19050">
                    <a:solidFill>
                      <a:srgbClr val="C6BFA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82BC41C6-EB13-84B8-F326-44846E016F7D}"/>
                    </a:ext>
                  </a:extLst>
                </p:cNvPr>
                <p:cNvCxnSpPr>
                  <a:stCxn id="45" idx="5"/>
                  <a:endCxn id="50" idx="1"/>
                </p:cNvCxnSpPr>
                <p:nvPr/>
              </p:nvCxnSpPr>
              <p:spPr>
                <a:xfrm>
                  <a:off x="5255010" y="4106303"/>
                  <a:ext cx="361830" cy="531021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3BC2656-CD67-868F-6B78-67AD4F32ACAC}"/>
                    </a:ext>
                  </a:extLst>
                </p:cNvPr>
                <p:cNvCxnSpPr>
                  <a:stCxn id="48" idx="3"/>
                  <a:endCxn id="51" idx="0"/>
                </p:cNvCxnSpPr>
                <p:nvPr/>
              </p:nvCxnSpPr>
              <p:spPr>
                <a:xfrm flipH="1">
                  <a:off x="3447957" y="4106303"/>
                  <a:ext cx="371021" cy="472599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FD512D1-5E41-7BCD-E8C3-7D9E8658FF60}"/>
                    </a:ext>
                  </a:extLst>
                </p:cNvPr>
                <p:cNvCxnSpPr>
                  <a:stCxn id="48" idx="5"/>
                  <a:endCxn id="47" idx="1"/>
                </p:cNvCxnSpPr>
                <p:nvPr/>
              </p:nvCxnSpPr>
              <p:spPr>
                <a:xfrm>
                  <a:off x="4101421" y="4106303"/>
                  <a:ext cx="558511" cy="531021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36783DB9-6D0F-0141-1C23-628EAC39C7F8}"/>
                    </a:ext>
                  </a:extLst>
                </p:cNvPr>
                <p:cNvCxnSpPr>
                  <a:cxnSpLocks/>
                  <a:stCxn id="39" idx="3"/>
                  <a:endCxn id="40" idx="7"/>
                </p:cNvCxnSpPr>
                <p:nvPr/>
              </p:nvCxnSpPr>
              <p:spPr>
                <a:xfrm flipH="1">
                  <a:off x="3572108" y="2487719"/>
                  <a:ext cx="1725143" cy="523397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1754B9B9-463A-D5FB-CEEF-BF6CBFA65C6D}"/>
                    </a:ext>
                  </a:extLst>
                </p:cNvPr>
                <p:cNvCxnSpPr>
                  <a:cxnSpLocks/>
                  <a:stCxn id="48" idx="3"/>
                  <a:endCxn id="51" idx="0"/>
                </p:cNvCxnSpPr>
                <p:nvPr/>
              </p:nvCxnSpPr>
              <p:spPr>
                <a:xfrm flipH="1">
                  <a:off x="3447957" y="4106303"/>
                  <a:ext cx="371021" cy="472599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B3B7C38-6E43-5599-ECBF-1462C72FBA1B}"/>
                    </a:ext>
                  </a:extLst>
                </p:cNvPr>
                <p:cNvCxnSpPr>
                  <a:cxnSpLocks/>
                  <a:stCxn id="39" idx="5"/>
                  <a:endCxn id="60" idx="0"/>
                </p:cNvCxnSpPr>
                <p:nvPr/>
              </p:nvCxnSpPr>
              <p:spPr>
                <a:xfrm>
                  <a:off x="5601478" y="2487719"/>
                  <a:ext cx="1295251" cy="2091183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01B0E0EB-9C83-904B-5BD0-E12FEEBA3937}"/>
                    </a:ext>
                  </a:extLst>
                </p:cNvPr>
                <p:cNvCxnSpPr>
                  <a:cxnSpLocks/>
                  <a:endCxn id="60" idx="1"/>
                </p:cNvCxnSpPr>
                <p:nvPr/>
              </p:nvCxnSpPr>
              <p:spPr>
                <a:xfrm>
                  <a:off x="6009831" y="4127890"/>
                  <a:ext cx="745676" cy="509434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1B34A61-2BF5-C57E-2E33-E3F0FD2F54F7}"/>
                    </a:ext>
                  </a:extLst>
                </p:cNvPr>
                <p:cNvCxnSpPr>
                  <a:cxnSpLocks/>
                  <a:stCxn id="43" idx="3"/>
                  <a:endCxn id="45" idx="0"/>
                </p:cNvCxnSpPr>
                <p:nvPr/>
              </p:nvCxnSpPr>
              <p:spPr>
                <a:xfrm flipH="1">
                  <a:off x="5113789" y="3293199"/>
                  <a:ext cx="178950" cy="472599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7E3A1C8C-128F-73FB-1E0A-4E6D0202F69C}"/>
                    </a:ext>
                  </a:extLst>
                </p:cNvPr>
                <p:cNvCxnSpPr>
                  <a:cxnSpLocks/>
                  <a:stCxn id="45" idx="5"/>
                  <a:endCxn id="50" idx="1"/>
                </p:cNvCxnSpPr>
                <p:nvPr/>
              </p:nvCxnSpPr>
              <p:spPr>
                <a:xfrm>
                  <a:off x="5255010" y="4106303"/>
                  <a:ext cx="361830" cy="531021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2AC07FC5-730F-7D54-2A7C-1DE0EF49A8F2}"/>
                    </a:ext>
                  </a:extLst>
                </p:cNvPr>
                <p:cNvCxnSpPr>
                  <a:cxnSpLocks/>
                  <a:stCxn id="44" idx="5"/>
                  <a:endCxn id="63" idx="0"/>
                </p:cNvCxnSpPr>
                <p:nvPr/>
              </p:nvCxnSpPr>
              <p:spPr>
                <a:xfrm>
                  <a:off x="7977509" y="3293199"/>
                  <a:ext cx="424082" cy="1285703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prstDash val="lgDash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E1CD919-5E43-D9FB-72AE-059E31A19B04}"/>
                      </a:ext>
                    </a:extLst>
                  </p:cNvPr>
                  <p:cNvSpPr txBox="1"/>
                  <p:nvPr/>
                </p:nvSpPr>
                <p:spPr>
                  <a:xfrm>
                    <a:off x="8341949" y="2940129"/>
                    <a:ext cx="910257" cy="4839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C0000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IL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E1CD919-5E43-D9FB-72AE-059E31A19B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1949" y="2940129"/>
                    <a:ext cx="910257" cy="48391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1048C47-5534-01F1-A64F-4AB0B4340B0B}"/>
                      </a:ext>
                    </a:extLst>
                  </p:cNvPr>
                  <p:cNvSpPr txBox="1"/>
                  <p:nvPr/>
                </p:nvSpPr>
                <p:spPr>
                  <a:xfrm>
                    <a:off x="4122693" y="1972254"/>
                    <a:ext cx="910257" cy="4839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FFC00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IL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91048C47-5534-01F1-A64F-4AB0B4340B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2693" y="1972254"/>
                    <a:ext cx="910257" cy="48391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4A5F4B5-FEE7-95F7-EAC3-71D7B23E7004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936" y="3539968"/>
                    <a:ext cx="910257" cy="4839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FFC00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IL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4A5F4B5-FEE7-95F7-EAC3-71D7B23E70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1936" y="3539968"/>
                    <a:ext cx="910257" cy="48391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D539590-6E9A-BAC2-58F5-F063E7AA4375}"/>
                      </a:ext>
                    </a:extLst>
                  </p:cNvPr>
                  <p:cNvSpPr txBox="1"/>
                  <p:nvPr/>
                </p:nvSpPr>
                <p:spPr>
                  <a:xfrm>
                    <a:off x="6528600" y="2858506"/>
                    <a:ext cx="910257" cy="48583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92D05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IL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D539590-6E9A-BAC2-58F5-F063E7AA43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8600" y="2858506"/>
                    <a:ext cx="910257" cy="48583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30C9101-F3FE-C70F-CB0B-91764BBC5C5F}"/>
                      </a:ext>
                    </a:extLst>
                  </p:cNvPr>
                  <p:cNvSpPr txBox="1"/>
                  <p:nvPr/>
                </p:nvSpPr>
                <p:spPr>
                  <a:xfrm>
                    <a:off x="4866193" y="2823660"/>
                    <a:ext cx="910257" cy="4839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70C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IL" i="1" dirty="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30C9101-F3FE-C70F-CB0B-91764BBC5C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6193" y="2823660"/>
                    <a:ext cx="910257" cy="483915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409FEA8-05BF-283D-5DE0-F5C748858849}"/>
                      </a:ext>
                    </a:extLst>
                  </p:cNvPr>
                  <p:cNvSpPr txBox="1"/>
                  <p:nvPr/>
                </p:nvSpPr>
                <p:spPr>
                  <a:xfrm>
                    <a:off x="5621361" y="3644437"/>
                    <a:ext cx="910257" cy="4839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70C0"/>
                                      </a:solidFill>
                                      <a:latin typeface="Calibri" panose="020F0502020204030204" pitchFamily="34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oMath>
                      </m:oMathPara>
                    </a14:m>
                    <a:endParaRPr lang="en-IL" i="1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409FEA8-05BF-283D-5DE0-F5C748858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1361" y="3644437"/>
                    <a:ext cx="910257" cy="483915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EE3AF33-1E02-E2FA-FE46-952C0B9B0F4B}"/>
                </a:ext>
              </a:extLst>
            </p:cNvPr>
            <p:cNvCxnSpPr>
              <a:cxnSpLocks/>
              <a:stCxn id="39" idx="3"/>
              <a:endCxn id="40" idx="7"/>
            </p:cNvCxnSpPr>
            <p:nvPr/>
          </p:nvCxnSpPr>
          <p:spPr>
            <a:xfrm flipH="1">
              <a:off x="3712840" y="1970015"/>
              <a:ext cx="1725143" cy="5233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5D8C5C6-EAD0-7FD7-6331-250B3D303EDC}"/>
                </a:ext>
              </a:extLst>
            </p:cNvPr>
            <p:cNvCxnSpPr>
              <a:cxnSpLocks/>
              <a:stCxn id="48" idx="3"/>
              <a:endCxn id="51" idx="0"/>
            </p:cNvCxnSpPr>
            <p:nvPr/>
          </p:nvCxnSpPr>
          <p:spPr>
            <a:xfrm flipH="1">
              <a:off x="3588689" y="3588599"/>
              <a:ext cx="371021" cy="472599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2ABAC47-F9EE-33F7-812C-95C98E1BF681}"/>
                </a:ext>
              </a:extLst>
            </p:cNvPr>
            <p:cNvCxnSpPr>
              <a:cxnSpLocks/>
              <a:stCxn id="43" idx="3"/>
              <a:endCxn id="45" idx="0"/>
            </p:cNvCxnSpPr>
            <p:nvPr/>
          </p:nvCxnSpPr>
          <p:spPr>
            <a:xfrm flipH="1">
              <a:off x="5254521" y="2775495"/>
              <a:ext cx="178950" cy="472599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DBC77B6-7481-4044-8A4B-2FE3974757B0}"/>
                </a:ext>
              </a:extLst>
            </p:cNvPr>
            <p:cNvCxnSpPr>
              <a:cxnSpLocks/>
              <a:stCxn id="39" idx="5"/>
              <a:endCxn id="60" idx="0"/>
            </p:cNvCxnSpPr>
            <p:nvPr/>
          </p:nvCxnSpPr>
          <p:spPr>
            <a:xfrm>
              <a:off x="5742210" y="1970015"/>
              <a:ext cx="1295251" cy="209118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1DD4C30-224A-9382-C170-20BED62FC708}"/>
                    </a:ext>
                  </a:extLst>
                </p:cNvPr>
                <p:cNvSpPr txBox="1"/>
                <p:nvPr/>
              </p:nvSpPr>
              <p:spPr>
                <a:xfrm>
                  <a:off x="3357757" y="1912950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1DD4C30-224A-9382-C170-20BED62FC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757" y="1912950"/>
                  <a:ext cx="910257" cy="369332"/>
                </a:xfrm>
                <a:prstGeom prst="rect">
                  <a:avLst/>
                </a:prstGeom>
                <a:blipFill>
                  <a:blip r:embed="rId3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9FD97BA-7D7B-30EA-DCCD-7B8D965412B4}"/>
                    </a:ext>
                  </a:extLst>
                </p:cNvPr>
                <p:cNvSpPr txBox="1"/>
                <p:nvPr/>
              </p:nvSpPr>
              <p:spPr>
                <a:xfrm>
                  <a:off x="2594681" y="3478995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9FD97BA-7D7B-30EA-DCCD-7B8D965412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681" y="3478995"/>
                  <a:ext cx="910257" cy="369332"/>
                </a:xfrm>
                <a:prstGeom prst="rect">
                  <a:avLst/>
                </a:prstGeom>
                <a:blipFill>
                  <a:blip r:embed="rId3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DA68FEB-20DA-AC51-3315-0A430792C5F4}"/>
                    </a:ext>
                  </a:extLst>
                </p:cNvPr>
                <p:cNvSpPr txBox="1"/>
                <p:nvPr/>
              </p:nvSpPr>
              <p:spPr>
                <a:xfrm>
                  <a:off x="4129276" y="2777365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DA68FEB-20DA-AC51-3315-0A430792C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276" y="2777365"/>
                  <a:ext cx="910257" cy="369332"/>
                </a:xfrm>
                <a:prstGeom prst="rect">
                  <a:avLst/>
                </a:prstGeom>
                <a:blipFill>
                  <a:blip r:embed="rId3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2641201-F795-3AF8-B0BA-715A9073DB32}"/>
                    </a:ext>
                  </a:extLst>
                </p:cNvPr>
                <p:cNvSpPr txBox="1"/>
                <p:nvPr/>
              </p:nvSpPr>
              <p:spPr>
                <a:xfrm>
                  <a:off x="5743530" y="2812255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2641201-F795-3AF8-B0BA-715A9073D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30" y="2812255"/>
                  <a:ext cx="910257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4B77813-A8CF-1376-43F7-1879FC5BEB70}"/>
                </a:ext>
              </a:extLst>
            </p:cNvPr>
            <p:cNvCxnSpPr>
              <a:cxnSpLocks/>
              <a:stCxn id="45" idx="5"/>
              <a:endCxn id="50" idx="1"/>
            </p:cNvCxnSpPr>
            <p:nvPr/>
          </p:nvCxnSpPr>
          <p:spPr>
            <a:xfrm>
              <a:off x="5395742" y="3588599"/>
              <a:ext cx="361830" cy="53102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22FE18-D1BE-D87E-9CB9-53E77AAB58C5}"/>
                    </a:ext>
                  </a:extLst>
                </p:cNvPr>
                <p:cNvSpPr txBox="1"/>
                <p:nvPr/>
              </p:nvSpPr>
              <p:spPr>
                <a:xfrm>
                  <a:off x="4829218" y="3584018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22FE18-D1BE-D87E-9CB9-53E77AAB5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9218" y="3584018"/>
                  <a:ext cx="910257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E8C6803-1330-0821-752A-A4F839A3CDCC}"/>
                </a:ext>
              </a:extLst>
            </p:cNvPr>
            <p:cNvCxnSpPr>
              <a:cxnSpLocks/>
              <a:stCxn id="44" idx="5"/>
              <a:endCxn id="63" idx="0"/>
            </p:cNvCxnSpPr>
            <p:nvPr/>
          </p:nvCxnSpPr>
          <p:spPr>
            <a:xfrm>
              <a:off x="8118241" y="2775495"/>
              <a:ext cx="424082" cy="128570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33B220-7B1B-55BC-16B0-2B1E7FC02A9F}"/>
                    </a:ext>
                  </a:extLst>
                </p:cNvPr>
                <p:cNvSpPr txBox="1"/>
                <p:nvPr/>
              </p:nvSpPr>
              <p:spPr>
                <a:xfrm>
                  <a:off x="7507311" y="2897113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33B220-7B1B-55BC-16B0-2B1E7FC02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311" y="2897113"/>
                  <a:ext cx="910257" cy="369332"/>
                </a:xfrm>
                <a:prstGeom prst="rect">
                  <a:avLst/>
                </a:prstGeom>
                <a:blipFill>
                  <a:blip r:embed="rId3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3C4D90C8-27E1-27D4-FCD0-941568987968}"/>
              </a:ext>
            </a:extLst>
          </p:cNvPr>
          <p:cNvSpPr/>
          <p:nvPr/>
        </p:nvSpPr>
        <p:spPr>
          <a:xfrm flipH="1">
            <a:off x="9067795" y="2803836"/>
            <a:ext cx="849998" cy="500073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47598-47FB-659C-8EB5-A629C59715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876230" y="2507002"/>
            <a:ext cx="2096864" cy="10592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0070C0"/>
                </a:solidFill>
                <a:latin typeface="Tenorite (Body)"/>
              </a:rPr>
              <a:t>The observations</a:t>
            </a:r>
            <a:br>
              <a:rPr lang="en-US" sz="1800" dirty="0">
                <a:solidFill>
                  <a:srgbClr val="0070C0"/>
                </a:solidFill>
                <a:latin typeface="Tenorite (Body)"/>
              </a:rPr>
            </a:br>
            <a:r>
              <a:rPr lang="en-US" sz="1800" dirty="0">
                <a:solidFill>
                  <a:srgbClr val="0070C0"/>
                </a:solidFill>
                <a:latin typeface="Tenorite (Body)"/>
              </a:rPr>
              <a:t>are subsamples of the complete paths</a:t>
            </a:r>
          </a:p>
        </p:txBody>
      </p:sp>
    </p:spTree>
    <p:extLst>
      <p:ext uri="{BB962C8B-B14F-4D97-AF65-F5344CB8AC3E}">
        <p14:creationId xmlns:p14="http://schemas.microsoft.com/office/powerpoint/2010/main" val="2687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6319E7-AD91-4CD4-3960-790C1ECEF726}"/>
              </a:ext>
            </a:extLst>
          </p:cNvPr>
          <p:cNvSpPr/>
          <p:nvPr/>
        </p:nvSpPr>
        <p:spPr>
          <a:xfrm>
            <a:off x="1295215" y="5146264"/>
            <a:ext cx="9697250" cy="144635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Title 62">
            <a:extLst>
              <a:ext uri="{FF2B5EF4-FFF2-40B4-BE49-F238E27FC236}">
                <a16:creationId xmlns:a16="http://schemas.microsoft.com/office/drawing/2014/main" id="{16EB21D6-2421-E969-B70F-8156EA05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8" y="828926"/>
            <a:ext cx="5016048" cy="676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Learning Problem</a:t>
            </a:r>
            <a:endParaRPr lang="en-IL" sz="3600" b="1" dirty="0">
              <a:solidFill>
                <a:srgbClr val="C00000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0369839-81F2-FE07-9A15-80E28BEFB59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6F96C3C-4FF4-D945-70AF-DDE55B5E9FB6}"/>
              </a:ext>
            </a:extLst>
          </p:cNvPr>
          <p:cNvGrpSpPr/>
          <p:nvPr/>
        </p:nvGrpSpPr>
        <p:grpSpPr>
          <a:xfrm>
            <a:off x="2345364" y="1629510"/>
            <a:ext cx="7345197" cy="2830615"/>
            <a:chOff x="2345364" y="1629510"/>
            <a:chExt cx="7345197" cy="28306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F4F3A10-BB08-516D-44A2-F906CCBB43B8}"/>
                </a:ext>
              </a:extLst>
            </p:cNvPr>
            <p:cNvGrpSpPr/>
            <p:nvPr/>
          </p:nvGrpSpPr>
          <p:grpSpPr>
            <a:xfrm>
              <a:off x="2345364" y="1629510"/>
              <a:ext cx="7345197" cy="2830615"/>
              <a:chOff x="2204632" y="2147214"/>
              <a:chExt cx="7345197" cy="2830615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B2EE2FE6-3C54-474D-2437-E68AADC8E3F3}"/>
                  </a:ext>
                </a:extLst>
              </p:cNvPr>
              <p:cNvGrpSpPr/>
              <p:nvPr/>
            </p:nvGrpSpPr>
            <p:grpSpPr>
              <a:xfrm>
                <a:off x="2204632" y="2147214"/>
                <a:ext cx="7345197" cy="2830615"/>
                <a:chOff x="46727" y="1862312"/>
                <a:chExt cx="5864019" cy="2247350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FCB794E-F92E-67EF-AE5D-2AC57A2541A8}"/>
                    </a:ext>
                  </a:extLst>
                </p:cNvPr>
                <p:cNvSpPr/>
                <p:nvPr/>
              </p:nvSpPr>
              <p:spPr>
                <a:xfrm>
                  <a:off x="2465409" y="1862312"/>
                  <a:ext cx="343483" cy="316726"/>
                </a:xfrm>
                <a:prstGeom prst="ellipse">
                  <a:avLst/>
                </a:prstGeom>
                <a:ln w="19050">
                  <a:solidFill>
                    <a:srgbClr val="C6BFA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C6BFAA"/>
                      </a:solidFill>
                    </a:rPr>
                    <a:t>1</a:t>
                  </a:r>
                  <a:endParaRPr lang="en-IL" dirty="0">
                    <a:solidFill>
                      <a:srgbClr val="C6BFAA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1A189BAF-81EA-AE86-2D86-9C2DC8280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260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" name="Oval 3">
                      <a:extLst>
                        <a:ext uri="{FF2B5EF4-FFF2-40B4-BE49-F238E27FC236}">
                          <a16:creationId xmlns:a16="http://schemas.microsoft.com/office/drawing/2014/main" id="{9475CE06-5955-A6F3-F385-9E1F598D689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260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817DA3B9-0A4D-2662-8E15-0AAB7270F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5409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00CAAB36-9CA1-864C-4C4A-FE897952C4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5409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EE0494D6-E6C3-EC3A-8BE1-4AD83E3CB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3301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A502377E-24CE-43DF-9243-DB10BC08DE0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301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8B37719C-AB0F-6DC7-046B-C64DE6602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980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DE2F24F7-B9BC-7D6A-AF41-643715FE507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980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BD2766BF-632B-FB0E-2CD4-ECDDDDE45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552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8" name="Oval 7">
                      <a:extLst>
                        <a:ext uri="{FF2B5EF4-FFF2-40B4-BE49-F238E27FC236}">
                          <a16:creationId xmlns:a16="http://schemas.microsoft.com/office/drawing/2014/main" id="{27CCF6A3-6C88-3307-9B30-460957B7904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552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566BB038-F7F5-809B-3B9C-0D08E5ED0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0209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63CFA6E6-CB7D-DB39-38EE-937825FC6A6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60209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Oval 124">
                      <a:extLst>
                        <a:ext uri="{FF2B5EF4-FFF2-40B4-BE49-F238E27FC236}">
                          <a16:creationId xmlns:a16="http://schemas.microsoft.com/office/drawing/2014/main" id="{33F571F7-D9F7-495A-FC6D-988D574FD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8836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0" name="Oval 9">
                      <a:extLst>
                        <a:ext uri="{FF2B5EF4-FFF2-40B4-BE49-F238E27FC236}">
                          <a16:creationId xmlns:a16="http://schemas.microsoft.com/office/drawing/2014/main" id="{3AF86BA9-AD20-25BF-19D4-7C91AB04D3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8836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B6B2C3E8-A8DB-3771-7260-3BB1EA75E3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3283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CBFA4C02-7120-8362-DE73-137470D2490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3283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Oval 126">
                      <a:extLst>
                        <a:ext uri="{FF2B5EF4-FFF2-40B4-BE49-F238E27FC236}">
                          <a16:creationId xmlns:a16="http://schemas.microsoft.com/office/drawing/2014/main" id="{D0889816-5F08-0435-8BB9-EE90D1774D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415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F2B835D7-D215-C125-5DC4-4A24229D56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415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Oval 127">
                      <a:extLst>
                        <a:ext uri="{FF2B5EF4-FFF2-40B4-BE49-F238E27FC236}">
                          <a16:creationId xmlns:a16="http://schemas.microsoft.com/office/drawing/2014/main" id="{063AC796-3133-3B73-4F79-7970E555B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888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C075601D-E22C-D901-86D3-B191171AB01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888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F593E1BB-EF6C-9E63-C3C1-4AE3D56AD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37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6747EFCC-4A5F-CFD7-B263-178C8C64AC3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37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3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A142423D-D7DA-7CB3-EA0A-1B8C58846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27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87A0A98E-A6F0-858A-BDC0-C85615F0223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727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12B821C5-3B00-50D2-4869-C78131E06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7423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A676F67C-3CD2-E225-3800-C1C7127D72B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7423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40DE5814-9484-69A0-FAB8-ED790504F3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7627" y="3785230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5E62E651-89DF-1989-4528-5341CB494BD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7627" y="3785230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 l="-869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D0D54BDD-C9C1-E6AC-EA07-87CA291F5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443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8E164A8D-237B-0DBC-A936-D8CA1B5646E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0443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869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B135744F-4074-0D7D-37C7-9D687DC15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3" y="3155083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7B9494F8-2F2E-CA99-F126-64B89CFA03D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3453" y="3155083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Oval 134">
                      <a:extLst>
                        <a:ext uri="{FF2B5EF4-FFF2-40B4-BE49-F238E27FC236}">
                          <a16:creationId xmlns:a16="http://schemas.microsoft.com/office/drawing/2014/main" id="{D4E96C1E-F1AF-FFED-6C5D-76DC688DF1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330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3FD4F75D-61F7-7F33-F6C6-AA23B8C45E4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30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46727919-8480-E625-4836-286501AD1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529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AAA632D1-DBB8-F308-0A72-0199A8CA18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529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Oval 136">
                      <a:extLst>
                        <a:ext uri="{FF2B5EF4-FFF2-40B4-BE49-F238E27FC236}">
                          <a16:creationId xmlns:a16="http://schemas.microsoft.com/office/drawing/2014/main" id="{17B5EDDD-7182-924A-B85D-0BE9074F3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3206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76ED3584-95F7-81F0-D97D-4C5143A54B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33206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F8D93C36-960D-CC8E-6EE6-BEEA4B8DE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8396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6F97B435-4861-CDB8-578F-C7E6277B941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8396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4F5974EE-8A3F-AF31-83AE-C115A6A5D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711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0BC2631A-02A4-4931-A0C4-7755E1D6430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11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EFDE663E-AE12-D10A-5990-02279C1F3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4609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014FEC9E-9F03-C5D5-66E8-E5A56883C1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34609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 l="-724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79369F0A-08ED-A738-81D1-29B7A56EA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2000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2DA1BA0A-D60A-0B23-F0D7-30F312BCE72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12000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A2B11FD8-7307-BC11-2408-C0385134F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1858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10DB1946-4966-1B5F-F5D6-9793FCE038E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91858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 l="-8824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95C96826-3FB1-5FEE-24D6-4D3F5DAF5B9F}"/>
                    </a:ext>
                  </a:extLst>
                </p:cNvPr>
                <p:cNvCxnSpPr>
                  <a:cxnSpLocks/>
                  <a:stCxn id="118" idx="3"/>
                  <a:endCxn id="119" idx="7"/>
                </p:cNvCxnSpPr>
                <p:nvPr/>
              </p:nvCxnSpPr>
              <p:spPr>
                <a:xfrm flipH="1">
                  <a:off x="1138448" y="2132654"/>
                  <a:ext cx="1377263" cy="415548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18BF373D-FB6C-4630-60D6-4BC63E96CE41}"/>
                    </a:ext>
                  </a:extLst>
                </p:cNvPr>
                <p:cNvCxnSpPr>
                  <a:cxnSpLocks/>
                  <a:stCxn id="118" idx="4"/>
                  <a:endCxn id="120" idx="0"/>
                </p:cNvCxnSpPr>
                <p:nvPr/>
              </p:nvCxnSpPr>
              <p:spPr>
                <a:xfrm flipH="1">
                  <a:off x="2624853" y="2179038"/>
                  <a:ext cx="12298" cy="322780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5AD8D387-F912-BBE5-7756-B08221CBD671}"/>
                    </a:ext>
                  </a:extLst>
                </p:cNvPr>
                <p:cNvCxnSpPr>
                  <a:cxnSpLocks/>
                  <a:stCxn id="118" idx="5"/>
                  <a:endCxn id="121" idx="1"/>
                </p:cNvCxnSpPr>
                <p:nvPr/>
              </p:nvCxnSpPr>
              <p:spPr>
                <a:xfrm>
                  <a:off x="2758590" y="2132654"/>
                  <a:ext cx="1671411" cy="415548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D5941D6F-388C-7988-BC85-7EF1A0DF351D}"/>
                    </a:ext>
                  </a:extLst>
                </p:cNvPr>
                <p:cNvCxnSpPr>
                  <a:cxnSpLocks/>
                  <a:stCxn id="119" idx="3"/>
                  <a:endCxn id="123" idx="0"/>
                </p:cNvCxnSpPr>
                <p:nvPr/>
              </p:nvCxnSpPr>
              <p:spPr>
                <a:xfrm flipH="1">
                  <a:off x="457996" y="2772161"/>
                  <a:ext cx="454964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AE266B26-B4AA-2B45-5C2E-F79615B820F6}"/>
                    </a:ext>
                  </a:extLst>
                </p:cNvPr>
                <p:cNvCxnSpPr>
                  <a:cxnSpLocks/>
                  <a:stCxn id="119" idx="5"/>
                  <a:endCxn id="125" idx="0"/>
                </p:cNvCxnSpPr>
                <p:nvPr/>
              </p:nvCxnSpPr>
              <p:spPr>
                <a:xfrm>
                  <a:off x="1138448" y="2772161"/>
                  <a:ext cx="309832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5E164B07-5FCC-A5BB-B5C9-F5C360F1BE7B}"/>
                    </a:ext>
                  </a:extLst>
                </p:cNvPr>
                <p:cNvCxnSpPr>
                  <a:cxnSpLocks/>
                  <a:stCxn id="120" idx="3"/>
                  <a:endCxn id="122" idx="0"/>
                </p:cNvCxnSpPr>
                <p:nvPr/>
              </p:nvCxnSpPr>
              <p:spPr>
                <a:xfrm flipH="1">
                  <a:off x="2369245" y="2772161"/>
                  <a:ext cx="142864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D995592A-C52B-37F1-1233-9C319E8D1E6B}"/>
                    </a:ext>
                  </a:extLst>
                </p:cNvPr>
                <p:cNvCxnSpPr>
                  <a:cxnSpLocks/>
                  <a:stCxn id="120" idx="5"/>
                  <a:endCxn id="131" idx="0"/>
                </p:cNvCxnSpPr>
                <p:nvPr/>
              </p:nvCxnSpPr>
              <p:spPr>
                <a:xfrm>
                  <a:off x="2737597" y="2772161"/>
                  <a:ext cx="239270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67EEF079-9CAD-8000-B915-AAD6696727C0}"/>
                    </a:ext>
                  </a:extLst>
                </p:cNvPr>
                <p:cNvCxnSpPr>
                  <a:cxnSpLocks/>
                  <a:stCxn id="121" idx="3"/>
                  <a:endCxn id="134" idx="0"/>
                </p:cNvCxnSpPr>
                <p:nvPr/>
              </p:nvCxnSpPr>
              <p:spPr>
                <a:xfrm flipH="1">
                  <a:off x="4052897" y="2772161"/>
                  <a:ext cx="377104" cy="382922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>
                  <a:extLst>
                    <a:ext uri="{FF2B5EF4-FFF2-40B4-BE49-F238E27FC236}">
                      <a16:creationId xmlns:a16="http://schemas.microsoft.com/office/drawing/2014/main" id="{C804AD78-B99C-3E81-1C8E-7B11448C273B}"/>
                    </a:ext>
                  </a:extLst>
                </p:cNvPr>
                <p:cNvCxnSpPr>
                  <a:cxnSpLocks/>
                  <a:stCxn id="121" idx="4"/>
                  <a:endCxn id="135" idx="0"/>
                </p:cNvCxnSpPr>
                <p:nvPr/>
              </p:nvCxnSpPr>
              <p:spPr>
                <a:xfrm>
                  <a:off x="4542745" y="2818544"/>
                  <a:ext cx="0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AF865655-8BFE-7829-762B-6AC79FE19474}"/>
                    </a:ext>
                  </a:extLst>
                </p:cNvPr>
                <p:cNvCxnSpPr>
                  <a:cxnSpLocks/>
                  <a:stCxn id="121" idx="5"/>
                  <a:endCxn id="136" idx="0"/>
                </p:cNvCxnSpPr>
                <p:nvPr/>
              </p:nvCxnSpPr>
              <p:spPr>
                <a:xfrm>
                  <a:off x="4655489" y="2772161"/>
                  <a:ext cx="469246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4B33069D-ADC3-D212-0525-C52F9F992416}"/>
                    </a:ext>
                  </a:extLst>
                </p:cNvPr>
                <p:cNvCxnSpPr>
                  <a:cxnSpLocks/>
                  <a:stCxn id="123" idx="3"/>
                  <a:endCxn id="130" idx="0"/>
                </p:cNvCxnSpPr>
                <p:nvPr/>
              </p:nvCxnSpPr>
              <p:spPr>
                <a:xfrm flipH="1">
                  <a:off x="206171" y="3417720"/>
                  <a:ext cx="139081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43201E3D-8C76-14D7-B1E6-00D460580F9C}"/>
                    </a:ext>
                  </a:extLst>
                </p:cNvPr>
                <p:cNvCxnSpPr>
                  <a:cxnSpLocks/>
                  <a:stCxn id="123" idx="4"/>
                  <a:endCxn id="129" idx="0"/>
                </p:cNvCxnSpPr>
                <p:nvPr/>
              </p:nvCxnSpPr>
              <p:spPr>
                <a:xfrm>
                  <a:off x="457996" y="3464103"/>
                  <a:ext cx="179822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C14A77E3-35F0-B0ED-12B1-4D45F5042FC5}"/>
                    </a:ext>
                  </a:extLst>
                </p:cNvPr>
                <p:cNvCxnSpPr>
                  <a:cxnSpLocks/>
                  <a:stCxn id="123" idx="5"/>
                  <a:endCxn id="128" idx="0"/>
                </p:cNvCxnSpPr>
                <p:nvPr/>
              </p:nvCxnSpPr>
              <p:spPr>
                <a:xfrm>
                  <a:off x="570740" y="3417720"/>
                  <a:ext cx="468592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8ADDDE23-EFD3-ABA3-A642-7D106BDF8BAD}"/>
                    </a:ext>
                  </a:extLst>
                </p:cNvPr>
                <p:cNvCxnSpPr>
                  <a:cxnSpLocks/>
                  <a:stCxn id="125" idx="4"/>
                  <a:endCxn id="132" idx="0"/>
                </p:cNvCxnSpPr>
                <p:nvPr/>
              </p:nvCxnSpPr>
              <p:spPr>
                <a:xfrm flipH="1">
                  <a:off x="1437071" y="3464103"/>
                  <a:ext cx="11209" cy="32112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>
                  <a:extLst>
                    <a:ext uri="{FF2B5EF4-FFF2-40B4-BE49-F238E27FC236}">
                      <a16:creationId xmlns:a16="http://schemas.microsoft.com/office/drawing/2014/main" id="{F8C785A9-2D87-06F4-F9D9-542E08C045D1}"/>
                    </a:ext>
                  </a:extLst>
                </p:cNvPr>
                <p:cNvCxnSpPr>
                  <a:cxnSpLocks/>
                  <a:stCxn id="122" idx="3"/>
                  <a:endCxn id="124" idx="0"/>
                </p:cNvCxnSpPr>
                <p:nvPr/>
              </p:nvCxnSpPr>
              <p:spPr>
                <a:xfrm flipH="1">
                  <a:off x="2119653" y="3417720"/>
                  <a:ext cx="136848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Arrow Connector 243">
                  <a:extLst>
                    <a:ext uri="{FF2B5EF4-FFF2-40B4-BE49-F238E27FC236}">
                      <a16:creationId xmlns:a16="http://schemas.microsoft.com/office/drawing/2014/main" id="{D5F98CF7-EA9C-41AD-932F-D6EB9DA91F1B}"/>
                    </a:ext>
                  </a:extLst>
                </p:cNvPr>
                <p:cNvCxnSpPr>
                  <a:cxnSpLocks/>
                  <a:stCxn id="122" idx="4"/>
                  <a:endCxn id="126" idx="0"/>
                </p:cNvCxnSpPr>
                <p:nvPr/>
              </p:nvCxnSpPr>
              <p:spPr>
                <a:xfrm>
                  <a:off x="2369245" y="3464103"/>
                  <a:ext cx="133482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Arrow Connector 244">
                  <a:extLst>
                    <a:ext uri="{FF2B5EF4-FFF2-40B4-BE49-F238E27FC236}">
                      <a16:creationId xmlns:a16="http://schemas.microsoft.com/office/drawing/2014/main" id="{DA489741-88F4-10EC-5790-E37535B106AF}"/>
                    </a:ext>
                  </a:extLst>
                </p:cNvPr>
                <p:cNvCxnSpPr>
                  <a:cxnSpLocks/>
                  <a:stCxn id="131" idx="4"/>
                  <a:endCxn id="127" idx="0"/>
                </p:cNvCxnSpPr>
                <p:nvPr/>
              </p:nvCxnSpPr>
              <p:spPr>
                <a:xfrm flipH="1">
                  <a:off x="2883598" y="3464103"/>
                  <a:ext cx="93269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Arrow Connector 245">
                  <a:extLst>
                    <a:ext uri="{FF2B5EF4-FFF2-40B4-BE49-F238E27FC236}">
                      <a16:creationId xmlns:a16="http://schemas.microsoft.com/office/drawing/2014/main" id="{ADA80113-AAE1-2C75-5573-37062C707D11}"/>
                    </a:ext>
                  </a:extLst>
                </p:cNvPr>
                <p:cNvCxnSpPr>
                  <a:cxnSpLocks/>
                  <a:stCxn id="131" idx="4"/>
                  <a:endCxn id="133" idx="0"/>
                </p:cNvCxnSpPr>
                <p:nvPr/>
              </p:nvCxnSpPr>
              <p:spPr>
                <a:xfrm>
                  <a:off x="2976867" y="3464103"/>
                  <a:ext cx="303020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Arrow Connector 246">
                  <a:extLst>
                    <a:ext uri="{FF2B5EF4-FFF2-40B4-BE49-F238E27FC236}">
                      <a16:creationId xmlns:a16="http://schemas.microsoft.com/office/drawing/2014/main" id="{9383FBE9-23C9-46A3-9032-279B6A9010A8}"/>
                    </a:ext>
                  </a:extLst>
                </p:cNvPr>
                <p:cNvCxnSpPr>
                  <a:cxnSpLocks/>
                  <a:stCxn id="134" idx="3"/>
                  <a:endCxn id="137" idx="0"/>
                </p:cNvCxnSpPr>
                <p:nvPr/>
              </p:nvCxnSpPr>
              <p:spPr>
                <a:xfrm flipH="1">
                  <a:off x="3792650" y="3425426"/>
                  <a:ext cx="147503" cy="367510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0FA18E1E-CF16-9FAF-42B6-717AC42A00F6}"/>
                    </a:ext>
                  </a:extLst>
                </p:cNvPr>
                <p:cNvCxnSpPr>
                  <a:cxnSpLocks/>
                  <a:stCxn id="134" idx="4"/>
                  <a:endCxn id="138" idx="0"/>
                </p:cNvCxnSpPr>
                <p:nvPr/>
              </p:nvCxnSpPr>
              <p:spPr>
                <a:xfrm>
                  <a:off x="4052897" y="3471809"/>
                  <a:ext cx="114943" cy="32112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>
                  <a:extLst>
                    <a:ext uri="{FF2B5EF4-FFF2-40B4-BE49-F238E27FC236}">
                      <a16:creationId xmlns:a16="http://schemas.microsoft.com/office/drawing/2014/main" id="{C78A929F-AD31-EFB7-73D3-9DEB043F0560}"/>
                    </a:ext>
                  </a:extLst>
                </p:cNvPr>
                <p:cNvCxnSpPr>
                  <a:cxnSpLocks/>
                  <a:stCxn id="135" idx="4"/>
                  <a:endCxn id="139" idx="0"/>
                </p:cNvCxnSpPr>
                <p:nvPr/>
              </p:nvCxnSpPr>
              <p:spPr>
                <a:xfrm flipH="1">
                  <a:off x="4536558" y="3464103"/>
                  <a:ext cx="6187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>
                  <a:extLst>
                    <a:ext uri="{FF2B5EF4-FFF2-40B4-BE49-F238E27FC236}">
                      <a16:creationId xmlns:a16="http://schemas.microsoft.com/office/drawing/2014/main" id="{2980536C-8367-F5EB-8940-501588916FE7}"/>
                    </a:ext>
                  </a:extLst>
                </p:cNvPr>
                <p:cNvCxnSpPr>
                  <a:cxnSpLocks/>
                  <a:stCxn id="121" idx="5"/>
                  <a:endCxn id="140" idx="0"/>
                </p:cNvCxnSpPr>
                <p:nvPr/>
              </p:nvCxnSpPr>
              <p:spPr>
                <a:xfrm>
                  <a:off x="4655488" y="2772160"/>
                  <a:ext cx="338565" cy="102077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>
                  <a:extLst>
                    <a:ext uri="{FF2B5EF4-FFF2-40B4-BE49-F238E27FC236}">
                      <a16:creationId xmlns:a16="http://schemas.microsoft.com/office/drawing/2014/main" id="{C65FDD7F-2316-FBBA-D49C-F2A9ABD73E06}"/>
                    </a:ext>
                  </a:extLst>
                </p:cNvPr>
                <p:cNvCxnSpPr>
                  <a:cxnSpLocks/>
                  <a:stCxn id="136" idx="3"/>
                  <a:endCxn id="140" idx="0"/>
                </p:cNvCxnSpPr>
                <p:nvPr/>
              </p:nvCxnSpPr>
              <p:spPr>
                <a:xfrm flipH="1">
                  <a:off x="4994053" y="3417720"/>
                  <a:ext cx="17938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>
                  <a:extLst>
                    <a:ext uri="{FF2B5EF4-FFF2-40B4-BE49-F238E27FC236}">
                      <a16:creationId xmlns:a16="http://schemas.microsoft.com/office/drawing/2014/main" id="{8284F96D-0585-70AA-CF40-C9DC22D687C8}"/>
                    </a:ext>
                  </a:extLst>
                </p:cNvPr>
                <p:cNvCxnSpPr>
                  <a:cxnSpLocks/>
                  <a:stCxn id="136" idx="4"/>
                  <a:endCxn id="141" idx="0"/>
                </p:cNvCxnSpPr>
                <p:nvPr/>
              </p:nvCxnSpPr>
              <p:spPr>
                <a:xfrm>
                  <a:off x="5124735" y="3464103"/>
                  <a:ext cx="246709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Arrow Connector 252">
                  <a:extLst>
                    <a:ext uri="{FF2B5EF4-FFF2-40B4-BE49-F238E27FC236}">
                      <a16:creationId xmlns:a16="http://schemas.microsoft.com/office/drawing/2014/main" id="{A458DC1A-69A6-42E6-D291-FA05F66DFD91}"/>
                    </a:ext>
                  </a:extLst>
                </p:cNvPr>
                <p:cNvCxnSpPr>
                  <a:cxnSpLocks/>
                  <a:stCxn id="136" idx="5"/>
                  <a:endCxn id="142" idx="0"/>
                </p:cNvCxnSpPr>
                <p:nvPr/>
              </p:nvCxnSpPr>
              <p:spPr>
                <a:xfrm>
                  <a:off x="5237479" y="3417720"/>
                  <a:ext cx="513823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Arrow Connector 253">
                  <a:extLst>
                    <a:ext uri="{FF2B5EF4-FFF2-40B4-BE49-F238E27FC236}">
                      <a16:creationId xmlns:a16="http://schemas.microsoft.com/office/drawing/2014/main" id="{5D1806E2-2BCA-3324-C6C2-B4FDC100CFC1}"/>
                    </a:ext>
                  </a:extLst>
                </p:cNvPr>
                <p:cNvCxnSpPr>
                  <a:cxnSpLocks/>
                  <a:stCxn id="118" idx="5"/>
                  <a:endCxn id="137" idx="0"/>
                </p:cNvCxnSpPr>
                <p:nvPr/>
              </p:nvCxnSpPr>
              <p:spPr>
                <a:xfrm>
                  <a:off x="2758590" y="2132654"/>
                  <a:ext cx="1034060" cy="1660282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Arrow Connector 254">
                  <a:extLst>
                    <a:ext uri="{FF2B5EF4-FFF2-40B4-BE49-F238E27FC236}">
                      <a16:creationId xmlns:a16="http://schemas.microsoft.com/office/drawing/2014/main" id="{FA4DCF43-B006-67EE-8FE5-FDCD0445B7DB}"/>
                    </a:ext>
                  </a:extLst>
                </p:cNvPr>
                <p:cNvCxnSpPr>
                  <a:cxnSpLocks/>
                  <a:stCxn id="118" idx="3"/>
                  <a:endCxn id="125" idx="6"/>
                </p:cNvCxnSpPr>
                <p:nvPr/>
              </p:nvCxnSpPr>
              <p:spPr>
                <a:xfrm flipH="1">
                  <a:off x="1607724" y="2132654"/>
                  <a:ext cx="907988" cy="117308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7365B8C7-4FFA-0A63-D723-1961C62E07B2}"/>
                  </a:ext>
                </a:extLst>
              </p:cNvPr>
              <p:cNvCxnSpPr>
                <a:cxnSpLocks/>
                <a:stCxn id="122" idx="5"/>
                <a:endCxn id="127" idx="1"/>
              </p:cNvCxnSpPr>
              <p:nvPr/>
            </p:nvCxnSpPr>
            <p:spPr>
              <a:xfrm>
                <a:off x="5255010" y="4106303"/>
                <a:ext cx="361830" cy="531021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D5952975-B5BD-3E4C-3F1D-59C28FB0476C}"/>
                  </a:ext>
                </a:extLst>
              </p:cNvPr>
              <p:cNvCxnSpPr>
                <a:cxnSpLocks/>
                <a:stCxn id="125" idx="3"/>
                <a:endCxn id="128" idx="0"/>
              </p:cNvCxnSpPr>
              <p:nvPr/>
            </p:nvCxnSpPr>
            <p:spPr>
              <a:xfrm flipH="1">
                <a:off x="3447957" y="4106303"/>
                <a:ext cx="371021" cy="472599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9DBE6D3A-C717-AB61-8350-698B5170A49D}"/>
                  </a:ext>
                </a:extLst>
              </p:cNvPr>
              <p:cNvCxnSpPr>
                <a:cxnSpLocks/>
                <a:stCxn id="125" idx="5"/>
                <a:endCxn id="124" idx="1"/>
              </p:cNvCxnSpPr>
              <p:nvPr/>
            </p:nvCxnSpPr>
            <p:spPr>
              <a:xfrm>
                <a:off x="4101421" y="4106303"/>
                <a:ext cx="558511" cy="531021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A330C43D-A607-0BB1-E90A-5403AD88A94C}"/>
                  </a:ext>
                </a:extLst>
              </p:cNvPr>
              <p:cNvCxnSpPr>
                <a:cxnSpLocks/>
                <a:stCxn id="118" idx="3"/>
                <a:endCxn id="119" idx="7"/>
              </p:cNvCxnSpPr>
              <p:nvPr/>
            </p:nvCxnSpPr>
            <p:spPr>
              <a:xfrm flipH="1">
                <a:off x="3572108" y="2487719"/>
                <a:ext cx="1725143" cy="523397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45F3E3B8-96FD-C9FC-BFC6-6DD36391537F}"/>
                  </a:ext>
                </a:extLst>
              </p:cNvPr>
              <p:cNvCxnSpPr>
                <a:cxnSpLocks/>
                <a:stCxn id="125" idx="3"/>
                <a:endCxn id="128" idx="0"/>
              </p:cNvCxnSpPr>
              <p:nvPr/>
            </p:nvCxnSpPr>
            <p:spPr>
              <a:xfrm flipH="1">
                <a:off x="3447957" y="4106303"/>
                <a:ext cx="371021" cy="472599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C930C8AF-9F99-3E55-A643-078C53D939AE}"/>
                  </a:ext>
                </a:extLst>
              </p:cNvPr>
              <p:cNvCxnSpPr>
                <a:cxnSpLocks/>
                <a:stCxn id="118" idx="5"/>
                <a:endCxn id="137" idx="0"/>
              </p:cNvCxnSpPr>
              <p:nvPr/>
            </p:nvCxnSpPr>
            <p:spPr>
              <a:xfrm>
                <a:off x="5601478" y="2487719"/>
                <a:ext cx="1295251" cy="2091183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C80855FE-C839-24AE-1FE3-A98668D40B3F}"/>
                  </a:ext>
                </a:extLst>
              </p:cNvPr>
              <p:cNvCxnSpPr>
                <a:cxnSpLocks/>
                <a:endCxn id="137" idx="1"/>
              </p:cNvCxnSpPr>
              <p:nvPr/>
            </p:nvCxnSpPr>
            <p:spPr>
              <a:xfrm>
                <a:off x="6009831" y="4127890"/>
                <a:ext cx="745676" cy="509434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D6F6FE3B-443D-C8F7-CD1C-31937112BD35}"/>
                  </a:ext>
                </a:extLst>
              </p:cNvPr>
              <p:cNvCxnSpPr>
                <a:cxnSpLocks/>
                <a:stCxn id="120" idx="3"/>
                <a:endCxn id="122" idx="0"/>
              </p:cNvCxnSpPr>
              <p:nvPr/>
            </p:nvCxnSpPr>
            <p:spPr>
              <a:xfrm flipH="1">
                <a:off x="5113789" y="3293199"/>
                <a:ext cx="178950" cy="472599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28FC4B72-2E45-4EC8-2ADB-F1EE047DBD15}"/>
                  </a:ext>
                </a:extLst>
              </p:cNvPr>
              <p:cNvCxnSpPr>
                <a:cxnSpLocks/>
                <a:stCxn id="122" idx="5"/>
                <a:endCxn id="127" idx="1"/>
              </p:cNvCxnSpPr>
              <p:nvPr/>
            </p:nvCxnSpPr>
            <p:spPr>
              <a:xfrm>
                <a:off x="5255010" y="4106303"/>
                <a:ext cx="361830" cy="53102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DD75CAEB-F9AE-09ED-C007-C92028D2B095}"/>
                  </a:ext>
                </a:extLst>
              </p:cNvPr>
              <p:cNvCxnSpPr>
                <a:cxnSpLocks/>
                <a:stCxn id="121" idx="5"/>
                <a:endCxn id="140" idx="0"/>
              </p:cNvCxnSpPr>
              <p:nvPr/>
            </p:nvCxnSpPr>
            <p:spPr>
              <a:xfrm>
                <a:off x="7977509" y="3293199"/>
                <a:ext cx="424082" cy="128570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C43B3FD-D885-7682-727E-B8EC36CE5DA6}"/>
                </a:ext>
              </a:extLst>
            </p:cNvPr>
            <p:cNvCxnSpPr>
              <a:cxnSpLocks/>
              <a:stCxn id="118" idx="3"/>
              <a:endCxn id="119" idx="7"/>
            </p:cNvCxnSpPr>
            <p:nvPr/>
          </p:nvCxnSpPr>
          <p:spPr>
            <a:xfrm flipH="1">
              <a:off x="3712840" y="1970015"/>
              <a:ext cx="1725143" cy="5233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7C1FE63-4CB5-2B5C-8C36-897084D1A349}"/>
                </a:ext>
              </a:extLst>
            </p:cNvPr>
            <p:cNvCxnSpPr>
              <a:cxnSpLocks/>
              <a:stCxn id="125" idx="3"/>
              <a:endCxn id="128" idx="0"/>
            </p:cNvCxnSpPr>
            <p:nvPr/>
          </p:nvCxnSpPr>
          <p:spPr>
            <a:xfrm flipH="1">
              <a:off x="3588689" y="3588599"/>
              <a:ext cx="371021" cy="472599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8BEA6D1-0627-7DCC-1B54-8810E79ACF00}"/>
                </a:ext>
              </a:extLst>
            </p:cNvPr>
            <p:cNvCxnSpPr>
              <a:cxnSpLocks/>
              <a:stCxn id="120" idx="3"/>
              <a:endCxn id="122" idx="0"/>
            </p:cNvCxnSpPr>
            <p:nvPr/>
          </p:nvCxnSpPr>
          <p:spPr>
            <a:xfrm flipH="1">
              <a:off x="5254521" y="2775495"/>
              <a:ext cx="178950" cy="472599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61FE3E1-CF75-092D-1DBF-C4847D4F4F71}"/>
                </a:ext>
              </a:extLst>
            </p:cNvPr>
            <p:cNvCxnSpPr>
              <a:cxnSpLocks/>
              <a:stCxn id="118" idx="5"/>
              <a:endCxn id="137" idx="0"/>
            </p:cNvCxnSpPr>
            <p:nvPr/>
          </p:nvCxnSpPr>
          <p:spPr>
            <a:xfrm>
              <a:off x="5742210" y="1970015"/>
              <a:ext cx="1295251" cy="209118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5A274FC-E45E-1AAB-53AB-7610B97CBF8F}"/>
                    </a:ext>
                  </a:extLst>
                </p:cNvPr>
                <p:cNvSpPr txBox="1"/>
                <p:nvPr/>
              </p:nvSpPr>
              <p:spPr>
                <a:xfrm>
                  <a:off x="4000474" y="1883796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2A09BE5-7105-BDA3-374B-111FDE479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474" y="1883796"/>
                  <a:ext cx="910257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5113CA70-12F8-AE22-F48C-B0471FC20332}"/>
                    </a:ext>
                  </a:extLst>
                </p:cNvPr>
                <p:cNvSpPr txBox="1"/>
                <p:nvPr/>
              </p:nvSpPr>
              <p:spPr>
                <a:xfrm>
                  <a:off x="3222589" y="3463184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6F8A1DE-F900-A7C8-F207-0607B7EFF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589" y="3463184"/>
                  <a:ext cx="910257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52586E1-C13A-D84C-820A-0ADEC4096595}"/>
                    </a:ext>
                  </a:extLst>
                </p:cNvPr>
                <p:cNvSpPr txBox="1"/>
                <p:nvPr/>
              </p:nvSpPr>
              <p:spPr>
                <a:xfrm>
                  <a:off x="4720845" y="2698315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9ED267E-B016-9E70-A804-EE89FB9AF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845" y="2698315"/>
                  <a:ext cx="910257" cy="369332"/>
                </a:xfrm>
                <a:prstGeom prst="rect">
                  <a:avLst/>
                </a:prstGeom>
                <a:blipFill>
                  <a:blip r:embed="rId2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FCB491F-B29E-83E9-4425-A3674FD82976}"/>
                    </a:ext>
                  </a:extLst>
                </p:cNvPr>
                <p:cNvSpPr txBox="1"/>
                <p:nvPr/>
              </p:nvSpPr>
              <p:spPr>
                <a:xfrm>
                  <a:off x="5733140" y="2781085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1101D97-1BD8-4A6F-9A00-F27FA0F41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140" y="2781085"/>
                  <a:ext cx="910257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20A109A-C063-0180-BE8B-F66000798CAF}"/>
                </a:ext>
              </a:extLst>
            </p:cNvPr>
            <p:cNvCxnSpPr>
              <a:cxnSpLocks/>
              <a:stCxn id="122" idx="5"/>
              <a:endCxn id="127" idx="1"/>
            </p:cNvCxnSpPr>
            <p:nvPr/>
          </p:nvCxnSpPr>
          <p:spPr>
            <a:xfrm>
              <a:off x="5395742" y="3588599"/>
              <a:ext cx="361830" cy="53102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68186E0-0C72-B6F4-7781-99E6D50EB7B1}"/>
                    </a:ext>
                  </a:extLst>
                </p:cNvPr>
                <p:cNvSpPr txBox="1"/>
                <p:nvPr/>
              </p:nvSpPr>
              <p:spPr>
                <a:xfrm>
                  <a:off x="5233583" y="3518698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482FA801-26BF-3C80-EC74-B14F775AF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3583" y="3518698"/>
                  <a:ext cx="910257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7BC9164-9149-6DDE-DECF-82A2C906BE3F}"/>
                </a:ext>
              </a:extLst>
            </p:cNvPr>
            <p:cNvCxnSpPr>
              <a:cxnSpLocks/>
              <a:stCxn id="121" idx="5"/>
              <a:endCxn id="140" idx="0"/>
            </p:cNvCxnSpPr>
            <p:nvPr/>
          </p:nvCxnSpPr>
          <p:spPr>
            <a:xfrm>
              <a:off x="8118241" y="2775495"/>
              <a:ext cx="424082" cy="128570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A549719F-C52F-C809-B9BA-303698920A95}"/>
                    </a:ext>
                  </a:extLst>
                </p:cNvPr>
                <p:cNvSpPr txBox="1"/>
                <p:nvPr/>
              </p:nvSpPr>
              <p:spPr>
                <a:xfrm>
                  <a:off x="7989183" y="3005392"/>
                  <a:ext cx="910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B37A903-A41B-67E2-C5D1-2CF198047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9183" y="3005392"/>
                  <a:ext cx="910257" cy="369332"/>
                </a:xfrm>
                <a:prstGeom prst="rect">
                  <a:avLst/>
                </a:prstGeom>
                <a:blipFill>
                  <a:blip r:embed="rId3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Subtitle 2">
                <a:extLst>
                  <a:ext uri="{FF2B5EF4-FFF2-40B4-BE49-F238E27FC236}">
                    <a16:creationId xmlns:a16="http://schemas.microsoft.com/office/drawing/2014/main" id="{0F58F5BE-2E17-4D07-5895-FFCA9723A50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4651" y="4594056"/>
                <a:ext cx="6461362" cy="54803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latin typeface="Tenorite (Body)"/>
                  </a:rPr>
                  <a:t>Find the </a:t>
                </a:r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stopping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 </a:t>
                </a:r>
                <a:r>
                  <a:rPr lang="en-US" sz="1800" dirty="0">
                    <a:latin typeface="Tenorite (Body)"/>
                  </a:rPr>
                  <a:t>and </a:t>
                </a:r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decision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 </a:t>
                </a:r>
                <a:r>
                  <a:rPr lang="en-US" sz="1800" dirty="0">
                    <a:latin typeface="Tenorite (Body)"/>
                  </a:rPr>
                  <a:t>that </a:t>
                </a:r>
                <a:r>
                  <a:rPr lang="en-US" sz="1800" dirty="0">
                    <a:solidFill>
                      <a:srgbClr val="FF0000"/>
                    </a:solidFill>
                    <a:latin typeface="Tenorite (Body)"/>
                  </a:rPr>
                  <a:t>minimize</a:t>
                </a:r>
              </a:p>
            </p:txBody>
          </p:sp>
        </mc:Choice>
        <mc:Fallback xmlns="">
          <p:sp>
            <p:nvSpPr>
              <p:cNvPr id="256" name="Subtitle 2">
                <a:extLst>
                  <a:ext uri="{FF2B5EF4-FFF2-40B4-BE49-F238E27FC236}">
                    <a16:creationId xmlns:a16="http://schemas.microsoft.com/office/drawing/2014/main" id="{0F58F5BE-2E17-4D07-5895-FFCA9723A50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51" y="4594056"/>
                <a:ext cx="6461362" cy="548039"/>
              </a:xfrm>
              <a:prstGeom prst="rect">
                <a:avLst/>
              </a:prstGeom>
              <a:blipFill>
                <a:blip r:embed="rId33"/>
                <a:stretch>
                  <a:fillRect l="-566"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Subtitle 2">
            <a:extLst>
              <a:ext uri="{FF2B5EF4-FFF2-40B4-BE49-F238E27FC236}">
                <a16:creationId xmlns:a16="http://schemas.microsoft.com/office/drawing/2014/main" id="{4732CFB6-A986-69CD-1E74-91CEFD6FE5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507228" y="5271402"/>
            <a:ext cx="2547576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enorite (Body)"/>
              </a:rPr>
              <a:t>Average cost of errors due to misdetection </a:t>
            </a:r>
          </a:p>
        </p:txBody>
      </p:sp>
      <p:sp>
        <p:nvSpPr>
          <p:cNvPr id="259" name="Subtitle 2">
            <a:extLst>
              <a:ext uri="{FF2B5EF4-FFF2-40B4-BE49-F238E27FC236}">
                <a16:creationId xmlns:a16="http://schemas.microsoft.com/office/drawing/2014/main" id="{76D1BB5B-21F5-0CB9-6C82-7309C9933B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053385" y="5200517"/>
            <a:ext cx="2905822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enorite (Body)"/>
              </a:rPr>
              <a:t>Propagation cost due to spreading misinformation</a:t>
            </a:r>
          </a:p>
        </p:txBody>
      </p:sp>
      <p:sp>
        <p:nvSpPr>
          <p:cNvPr id="260" name="Subtitle 2">
            <a:extLst>
              <a:ext uri="{FF2B5EF4-FFF2-40B4-BE49-F238E27FC236}">
                <a16:creationId xmlns:a16="http://schemas.microsoft.com/office/drawing/2014/main" id="{CE1AA561-EDAD-A071-48F3-094AA5E62D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690929" y="5407160"/>
            <a:ext cx="2905822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61" name="Arrow: Right 260">
            <a:extLst>
              <a:ext uri="{FF2B5EF4-FFF2-40B4-BE49-F238E27FC236}">
                <a16:creationId xmlns:a16="http://schemas.microsoft.com/office/drawing/2014/main" id="{9BE67F03-4BA4-AF9F-98F6-670B1FD2619B}"/>
              </a:ext>
            </a:extLst>
          </p:cNvPr>
          <p:cNvSpPr/>
          <p:nvPr/>
        </p:nvSpPr>
        <p:spPr>
          <a:xfrm>
            <a:off x="2129990" y="3326023"/>
            <a:ext cx="1371790" cy="754682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Subtitle 2">
                <a:extLst>
                  <a:ext uri="{FF2B5EF4-FFF2-40B4-BE49-F238E27FC236}">
                    <a16:creationId xmlns:a16="http://schemas.microsoft.com/office/drawing/2014/main" id="{5357F502-747C-95E9-5074-6BF853AD39A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566" y="3326023"/>
                <a:ext cx="1771659" cy="1059233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Stop sampling and decide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br>
                  <a:rPr lang="en-US" sz="1800" b="0" i="0" dirty="0">
                    <a:solidFill>
                      <a:srgbClr val="0070C0"/>
                    </a:solidFill>
                    <a:latin typeface="Tenorite (Body)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enorite (Body)"/>
                  </a:rPr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0070C0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262" name="Subtitle 2">
                <a:extLst>
                  <a:ext uri="{FF2B5EF4-FFF2-40B4-BE49-F238E27FC236}">
                    <a16:creationId xmlns:a16="http://schemas.microsoft.com/office/drawing/2014/main" id="{5357F502-747C-95E9-5074-6BF853AD39A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6" y="3326023"/>
                <a:ext cx="1771659" cy="1059233"/>
              </a:xfrm>
              <a:prstGeom prst="rect">
                <a:avLst/>
              </a:prstGeom>
              <a:blipFill>
                <a:blip r:embed="rId34"/>
                <a:stretch>
                  <a:fillRect t="-3468" r="-1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4F3B263-A463-C5C9-5293-96AAEF99D43E}"/>
                  </a:ext>
                </a:extLst>
              </p:cNvPr>
              <p:cNvSpPr txBox="1"/>
              <p:nvPr/>
            </p:nvSpPr>
            <p:spPr>
              <a:xfrm>
                <a:off x="1671919" y="5951383"/>
                <a:ext cx="4777628" cy="39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 Ⅰ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Ⅱ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IL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4F3B263-A463-C5C9-5293-96AAEF99D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19" y="5951383"/>
                <a:ext cx="4777628" cy="39466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75233AB-D332-8F5D-32FC-58087E66C60F}"/>
                  </a:ext>
                </a:extLst>
              </p:cNvPr>
              <p:cNvSpPr txBox="1"/>
              <p:nvPr/>
            </p:nvSpPr>
            <p:spPr>
              <a:xfrm>
                <a:off x="6202590" y="5846001"/>
                <a:ext cx="4777628" cy="68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    </a:t>
                </a:r>
              </a:p>
              <a:p>
                <a:pPr algn="ctr"/>
                <a:r>
                  <a:rPr lang="en-US" dirty="0">
                    <a:latin typeface="Tenorite (Body)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Tenorite (Body)"/>
                  </a:rPr>
                  <a:t> propagation cost per time slot) </a:t>
                </a:r>
                <a:endParaRPr lang="en-IL" dirty="0">
                  <a:latin typeface="Tenorite (Body)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75233AB-D332-8F5D-32FC-58087E66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90" y="5846001"/>
                <a:ext cx="4777628" cy="689869"/>
              </a:xfrm>
              <a:prstGeom prst="rect">
                <a:avLst/>
              </a:prstGeom>
              <a:blipFill>
                <a:blip r:embed="rId36"/>
                <a:stretch>
                  <a:fillRect b="-132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" grpId="0"/>
      <p:bldP spid="258" grpId="0"/>
      <p:bldP spid="259" grpId="0"/>
      <p:bldP spid="260" grpId="0"/>
      <p:bldP spid="146" grpId="0"/>
      <p:bldP spid="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62">
            <a:extLst>
              <a:ext uri="{FF2B5EF4-FFF2-40B4-BE49-F238E27FC236}">
                <a16:creationId xmlns:a16="http://schemas.microsoft.com/office/drawing/2014/main" id="{16EB21D6-2421-E969-B70F-8156EA05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8" y="828926"/>
            <a:ext cx="5016048" cy="676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Learning Problem</a:t>
            </a:r>
            <a:endParaRPr lang="en-IL" sz="3600" b="1" dirty="0">
              <a:solidFill>
                <a:srgbClr val="C00000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0369839-81F2-FE07-9A15-80E28BEFB59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Subtitle 2">
                <a:extLst>
                  <a:ext uri="{FF2B5EF4-FFF2-40B4-BE49-F238E27FC236}">
                    <a16:creationId xmlns:a16="http://schemas.microsoft.com/office/drawing/2014/main" id="{0F58F5BE-2E17-4D07-5895-FFCA9723A50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4651" y="4594056"/>
                <a:ext cx="6461362" cy="54803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enorite (Body)"/>
                  </a:rPr>
                  <a:t>Find the stopping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enorite (Body)"/>
                  </a:rPr>
                  <a:t> and decision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enorite (Body)"/>
                  </a:rPr>
                  <a:t> that minimize</a:t>
                </a:r>
              </a:p>
            </p:txBody>
          </p:sp>
        </mc:Choice>
        <mc:Fallback xmlns="">
          <p:sp>
            <p:nvSpPr>
              <p:cNvPr id="256" name="Subtitle 2">
                <a:extLst>
                  <a:ext uri="{FF2B5EF4-FFF2-40B4-BE49-F238E27FC236}">
                    <a16:creationId xmlns:a16="http://schemas.microsoft.com/office/drawing/2014/main" id="{0F58F5BE-2E17-4D07-5895-FFCA9723A502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51" y="4594056"/>
                <a:ext cx="6461362" cy="548039"/>
              </a:xfrm>
              <a:prstGeom prst="rect">
                <a:avLst/>
              </a:prstGeom>
              <a:blipFill>
                <a:blip r:embed="rId2"/>
                <a:stretch>
                  <a:fillRect l="-566"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Rectangle 256">
            <a:extLst>
              <a:ext uri="{FF2B5EF4-FFF2-40B4-BE49-F238E27FC236}">
                <a16:creationId xmlns:a16="http://schemas.microsoft.com/office/drawing/2014/main" id="{669F042B-5DBC-CF52-7409-1EAF7F3F670F}"/>
              </a:ext>
            </a:extLst>
          </p:cNvPr>
          <p:cNvSpPr/>
          <p:nvPr/>
        </p:nvSpPr>
        <p:spPr>
          <a:xfrm>
            <a:off x="1295215" y="5146264"/>
            <a:ext cx="9697250" cy="1446355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9" name="Subtitle 2">
            <a:extLst>
              <a:ext uri="{FF2B5EF4-FFF2-40B4-BE49-F238E27FC236}">
                <a16:creationId xmlns:a16="http://schemas.microsoft.com/office/drawing/2014/main" id="{76D1BB5B-21F5-0CB9-6C82-7309C9933B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053385" y="5200517"/>
            <a:ext cx="2905822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 (Body)"/>
              </a:rPr>
              <a:t>Propagation cost due to spreading misinformation</a:t>
            </a:r>
          </a:p>
        </p:txBody>
      </p:sp>
      <p:sp>
        <p:nvSpPr>
          <p:cNvPr id="260" name="Subtitle 2">
            <a:extLst>
              <a:ext uri="{FF2B5EF4-FFF2-40B4-BE49-F238E27FC236}">
                <a16:creationId xmlns:a16="http://schemas.microsoft.com/office/drawing/2014/main" id="{CE1AA561-EDAD-A071-48F3-094AA5E62D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690929" y="5407160"/>
            <a:ext cx="2905822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4F3B263-A463-C5C9-5293-96AAEF99D43E}"/>
                  </a:ext>
                </a:extLst>
              </p:cNvPr>
              <p:cNvSpPr txBox="1"/>
              <p:nvPr/>
            </p:nvSpPr>
            <p:spPr>
              <a:xfrm>
                <a:off x="1671919" y="5951383"/>
                <a:ext cx="4777628" cy="39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 Ⅰ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>
                            <a:latin typeface="Cambria Math" panose="02040503050406030204" pitchFamily="18" charset="0"/>
                          </a:rPr>
                          <m:t>Ⅱ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IL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4F3B263-A463-C5C9-5293-96AAEF99D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19" y="5951383"/>
                <a:ext cx="4777628" cy="394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75233AB-D332-8F5D-32FC-58087E66C60F}"/>
                  </a:ext>
                </a:extLst>
              </p:cNvPr>
              <p:cNvSpPr txBox="1"/>
              <p:nvPr/>
            </p:nvSpPr>
            <p:spPr>
              <a:xfrm>
                <a:off x="6202590" y="5846001"/>
                <a:ext cx="4777628" cy="68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    </a:t>
                </a:r>
              </a:p>
              <a:p>
                <a:pPr algn="ctr"/>
                <a:r>
                  <a:rPr lang="en-US" dirty="0">
                    <a:latin typeface="Tenorite (Body)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Tenorite (Body)"/>
                  </a:rPr>
                  <a:t> propagation cost per time slot) </a:t>
                </a:r>
                <a:endParaRPr lang="en-IL" dirty="0">
                  <a:latin typeface="Tenorite (Body)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75233AB-D332-8F5D-32FC-58087E66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90" y="5846001"/>
                <a:ext cx="4777628" cy="689869"/>
              </a:xfrm>
              <a:prstGeom prst="rect">
                <a:avLst/>
              </a:prstGeom>
              <a:blipFill>
                <a:blip r:embed="rId4"/>
                <a:stretch>
                  <a:fillRect b="-132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C582E5-C243-BE67-16A5-BD168D81C25A}"/>
              </a:ext>
            </a:extLst>
          </p:cNvPr>
          <p:cNvSpPr/>
          <p:nvPr/>
        </p:nvSpPr>
        <p:spPr>
          <a:xfrm>
            <a:off x="1282968" y="1928931"/>
            <a:ext cx="9697250" cy="144635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B34240-D251-D3AA-C1D3-EE1CE01DBB13}"/>
              </a:ext>
            </a:extLst>
          </p:cNvPr>
          <p:cNvSpPr txBox="1">
            <a:spLocks/>
          </p:cNvSpPr>
          <p:nvPr/>
        </p:nvSpPr>
        <p:spPr>
          <a:xfrm>
            <a:off x="1420020" y="2240865"/>
            <a:ext cx="2209797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29458A-1822-0E8E-6049-F9EE37CFD71B}"/>
                  </a:ext>
                </a:extLst>
              </p:cNvPr>
              <p:cNvSpPr txBox="1"/>
              <p:nvPr/>
            </p:nvSpPr>
            <p:spPr>
              <a:xfrm>
                <a:off x="3742779" y="2365409"/>
                <a:ext cx="4777628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b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29458A-1822-0E8E-6049-F9EE37CFD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79" y="2365409"/>
                <a:ext cx="4777628" cy="657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2">
            <a:extLst>
              <a:ext uri="{FF2B5EF4-FFF2-40B4-BE49-F238E27FC236}">
                <a16:creationId xmlns:a16="http://schemas.microsoft.com/office/drawing/2014/main" id="{B147F842-6170-ABD4-6F15-9E18ACFAF5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507228" y="5271402"/>
            <a:ext cx="2547576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7E7354"/>
                </a:solidFill>
                <a:latin typeface="Tenorite (Body)"/>
              </a:rPr>
              <a:t>Average cost of errors due to misdetection </a:t>
            </a:r>
          </a:p>
        </p:txBody>
      </p:sp>
    </p:spTree>
    <p:extLst>
      <p:ext uri="{BB962C8B-B14F-4D97-AF65-F5344CB8AC3E}">
        <p14:creationId xmlns:p14="http://schemas.microsoft.com/office/powerpoint/2010/main" val="428390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738184-C86C-2255-FB52-A3F8C7DC84F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RESULTS</a:t>
            </a:r>
          </a:p>
        </p:txBody>
      </p:sp>
      <p:sp>
        <p:nvSpPr>
          <p:cNvPr id="17" name="Title 62">
            <a:extLst>
              <a:ext uri="{FF2B5EF4-FFF2-40B4-BE49-F238E27FC236}">
                <a16:creationId xmlns:a16="http://schemas.microsoft.com/office/drawing/2014/main" id="{4109AEEE-CF9D-4C8D-5923-F39E9DB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080" y="840770"/>
            <a:ext cx="7503113" cy="676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Posterior probability recursion</a:t>
            </a:r>
            <a:endParaRPr lang="en-IL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8BFACC83-AA97-E25B-5B70-54D3D125733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4182" y="1451106"/>
                <a:ext cx="7737586" cy="1854665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latin typeface="Tenorite (Body)"/>
                  </a:rPr>
                  <a:t>Posterior probability of misinformation: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latin typeface="Tenorite (Body)"/>
                  </a:rPr>
                  <a:t>Conditional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1800" dirty="0">
                    <a:latin typeface="Tenorite (Body)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800" dirty="0">
                    <a:latin typeface="Tenorite (Body)"/>
                  </a:rPr>
                  <a:t>Path score probability measure: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i="1" dirty="0">
                            <a:solidFill>
                              <a:srgbClr val="0070C0"/>
                            </a:solidFill>
                            <a:latin typeface="Tenorite (Body)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sepChr m:val="∣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i="1" dirty="0">
                            <a:solidFill>
                              <a:srgbClr val="0070C0"/>
                            </a:solidFill>
                            <a:latin typeface="Tenorite (Body)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dirty="0">
                    <a:latin typeface="Tenorite (Body)"/>
                  </a:rPr>
                </a:br>
                <a:endParaRPr lang="en-US" sz="2000" dirty="0">
                  <a:latin typeface="Tenorite (Body)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1" name="Subtitle 2">
                <a:extLst>
                  <a:ext uri="{FF2B5EF4-FFF2-40B4-BE49-F238E27FC236}">
                    <a16:creationId xmlns:a16="http://schemas.microsoft.com/office/drawing/2014/main" id="{8BFACC83-AA97-E25B-5B70-54D3D125733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82" y="1451106"/>
                <a:ext cx="7737586" cy="1854665"/>
              </a:xfrm>
              <a:prstGeom prst="rect">
                <a:avLst/>
              </a:prstGeom>
              <a:blipFill>
                <a:blip r:embed="rId2"/>
                <a:stretch>
                  <a:fillRect l="-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82A86EB-400D-E249-5FDB-C7DA02F78235}"/>
              </a:ext>
            </a:extLst>
          </p:cNvPr>
          <p:cNvSpPr/>
          <p:nvPr/>
        </p:nvSpPr>
        <p:spPr>
          <a:xfrm>
            <a:off x="1261500" y="3096492"/>
            <a:ext cx="8018240" cy="3538014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A61EA-5433-F876-3EB5-1305057BFFA4}"/>
                  </a:ext>
                </a:extLst>
              </p:cNvPr>
              <p:cNvSpPr txBox="1"/>
              <p:nvPr/>
            </p:nvSpPr>
            <p:spPr>
              <a:xfrm>
                <a:off x="3091856" y="3096492"/>
                <a:ext cx="6287456" cy="3580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enorite (Body)"/>
                  </a:rPr>
                  <a:t>The following recursive relation holds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  <a:latin typeface="Tenorite (Body)"/>
                </a:endParaRPr>
              </a:p>
              <a:p>
                <a:pPr/>
                <a:r>
                  <a:rPr lang="en-US" dirty="0">
                    <a:solidFill>
                      <a:schemeClr val="tx1"/>
                    </a:solidFill>
                    <a:latin typeface="Tenorite (Body)"/>
                  </a:rPr>
                  <a:t>where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connected directly to the source. Otherwise,</a:t>
                </a:r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Baguet Script" panose="020F0502020204030204" pitchFamily="2" charset="0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ℐ</m:t>
                                      </m:r>
                                    </m:sub>
                                  </m:sSub>
                                  <m:d>
                                    <m:dPr>
                                      <m:sepChr m:val="∣"/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br>
                  <a:rPr lang="en-US" dirty="0"/>
                </a:b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≜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A61EA-5433-F876-3EB5-1305057BF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856" y="3096492"/>
                <a:ext cx="6287456" cy="3580404"/>
              </a:xfrm>
              <a:prstGeom prst="rect">
                <a:avLst/>
              </a:prstGeom>
              <a:blipFill>
                <a:blip r:embed="rId3"/>
                <a:stretch>
                  <a:fillRect l="-775" b="-6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C380D056-B7C2-90CD-2580-78D24DE28F81}"/>
              </a:ext>
            </a:extLst>
          </p:cNvPr>
          <p:cNvSpPr txBox="1">
            <a:spLocks/>
          </p:cNvSpPr>
          <p:nvPr/>
        </p:nvSpPr>
        <p:spPr>
          <a:xfrm>
            <a:off x="1261499" y="4504476"/>
            <a:ext cx="1698077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ubtitle 2">
                <a:extLst>
                  <a:ext uri="{FF2B5EF4-FFF2-40B4-BE49-F238E27FC236}">
                    <a16:creationId xmlns:a16="http://schemas.microsoft.com/office/drawing/2014/main" id="{7D5F4A60-3162-BC7D-0734-ADDA808F1317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9363" y="748049"/>
                <a:ext cx="2237075" cy="1059233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The last observation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Tenorite (Body)"/>
                  </a:rPr>
                  <a:t> in the path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1800" b="0" dirty="0">
                  <a:solidFill>
                    <a:srgbClr val="0070C0"/>
                  </a:solidFill>
                  <a:latin typeface="Tenorite (Body)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sz="1800" dirty="0">
                  <a:solidFill>
                    <a:srgbClr val="0070C0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82" name="Subtitle 2">
                <a:extLst>
                  <a:ext uri="{FF2B5EF4-FFF2-40B4-BE49-F238E27FC236}">
                    <a16:creationId xmlns:a16="http://schemas.microsoft.com/office/drawing/2014/main" id="{7D5F4A60-3162-BC7D-0734-ADDA808F1317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63" y="748049"/>
                <a:ext cx="2237075" cy="1059233"/>
              </a:xfrm>
              <a:prstGeom prst="rect">
                <a:avLst/>
              </a:prstGeom>
              <a:blipFill>
                <a:blip r:embed="rId4"/>
                <a:stretch>
                  <a:fillRect l="-1635" t="-3468" r="-3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row: Right 83">
            <a:extLst>
              <a:ext uri="{FF2B5EF4-FFF2-40B4-BE49-F238E27FC236}">
                <a16:creationId xmlns:a16="http://schemas.microsoft.com/office/drawing/2014/main" id="{A636E5CD-A03E-BA3B-B6BF-A038BDF57CB1}"/>
              </a:ext>
            </a:extLst>
          </p:cNvPr>
          <p:cNvSpPr/>
          <p:nvPr/>
        </p:nvSpPr>
        <p:spPr>
          <a:xfrm rot="5400000">
            <a:off x="10138430" y="1756485"/>
            <a:ext cx="630273" cy="458895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6EE7142-11C0-3913-B14C-6DA2B0351FDD}"/>
              </a:ext>
            </a:extLst>
          </p:cNvPr>
          <p:cNvGrpSpPr/>
          <p:nvPr/>
        </p:nvGrpSpPr>
        <p:grpSpPr>
          <a:xfrm>
            <a:off x="9478193" y="2061560"/>
            <a:ext cx="2758542" cy="4572945"/>
            <a:chOff x="9478193" y="2061560"/>
            <a:chExt cx="2758542" cy="457294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FA37736-93C4-74B5-2303-F13F196093FD}"/>
                </a:ext>
              </a:extLst>
            </p:cNvPr>
            <p:cNvGrpSpPr/>
            <p:nvPr/>
          </p:nvGrpSpPr>
          <p:grpSpPr>
            <a:xfrm>
              <a:off x="9478193" y="2061560"/>
              <a:ext cx="2758542" cy="4572945"/>
              <a:chOff x="9766216" y="2063397"/>
              <a:chExt cx="2758542" cy="45729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27186498-D92F-953C-0C2B-F67BD67DA34F}"/>
                      </a:ext>
                    </a:extLst>
                  </p:cNvPr>
                  <p:cNvSpPr/>
                  <p:nvPr/>
                </p:nvSpPr>
                <p:spPr>
                  <a:xfrm>
                    <a:off x="9766216" y="2063397"/>
                    <a:ext cx="561310" cy="573865"/>
                  </a:xfrm>
                  <a:prstGeom prst="ellipse">
                    <a:avLst/>
                  </a:prstGeom>
                  <a:ln w="19050">
                    <a:solidFill>
                      <a:srgbClr val="C6BFAA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p>
                        </m:sSubSup>
                      </m:oMath>
                    </a14:m>
                    <a:r>
                      <a:rPr lang="en-US" dirty="0">
                        <a:solidFill>
                          <a:srgbClr val="C6BFAA"/>
                        </a:solidFill>
                      </a:rPr>
                      <a:t> </a:t>
                    </a:r>
                    <a:endParaRPr lang="en-IL" dirty="0">
                      <a:solidFill>
                        <a:srgbClr val="C6BFA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27186498-D92F-953C-0C2B-F67BD67DA3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6216" y="2063397"/>
                    <a:ext cx="561310" cy="573865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5263"/>
                    </a:stretch>
                  </a:blipFill>
                  <a:ln w="19050">
                    <a:solidFill>
                      <a:srgbClr val="C6BFAA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9D1AAE4-A90F-8115-A7C4-F57FF45B598B}"/>
                  </a:ext>
                </a:extLst>
              </p:cNvPr>
              <p:cNvCxnSpPr>
                <a:cxnSpLocks/>
                <a:stCxn id="2" idx="5"/>
                <a:endCxn id="39" idx="0"/>
              </p:cNvCxnSpPr>
              <p:nvPr/>
            </p:nvCxnSpPr>
            <p:spPr>
              <a:xfrm>
                <a:off x="10245324" y="2553221"/>
                <a:ext cx="362857" cy="309992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C19DA0C-1BF8-863B-27F5-14A110D535B1}"/>
                  </a:ext>
                </a:extLst>
              </p:cNvPr>
              <p:cNvCxnSpPr>
                <a:cxnSpLocks/>
                <a:stCxn id="44" idx="3"/>
                <a:endCxn id="51" idx="0"/>
              </p:cNvCxnSpPr>
              <p:nvPr/>
            </p:nvCxnSpPr>
            <p:spPr>
              <a:xfrm flipH="1">
                <a:off x="10608181" y="4152853"/>
                <a:ext cx="362857" cy="309992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04C0BEB-0223-F07D-C48E-59FE469EADF7}"/>
                  </a:ext>
                </a:extLst>
              </p:cNvPr>
              <p:cNvCxnSpPr>
                <a:cxnSpLocks/>
                <a:stCxn id="52" idx="3"/>
                <a:endCxn id="55" idx="0"/>
              </p:cNvCxnSpPr>
              <p:nvPr/>
            </p:nvCxnSpPr>
            <p:spPr>
              <a:xfrm flipH="1">
                <a:off x="10046871" y="5752485"/>
                <a:ext cx="362857" cy="309992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5049DD7-8465-D7B3-5BC1-4FA9D718B4C1}"/>
                  </a:ext>
                </a:extLst>
              </p:cNvPr>
              <p:cNvCxnSpPr>
                <a:cxnSpLocks/>
                <a:stCxn id="51" idx="4"/>
                <a:endCxn id="52" idx="0"/>
              </p:cNvCxnSpPr>
              <p:nvPr/>
            </p:nvCxnSpPr>
            <p:spPr>
              <a:xfrm>
                <a:off x="10608181" y="5036710"/>
                <a:ext cx="0" cy="225951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8DDA8B6-FB29-6CC9-935C-16BEAEF39017}"/>
                  </a:ext>
                </a:extLst>
              </p:cNvPr>
              <p:cNvCxnSpPr>
                <a:cxnSpLocks/>
                <a:stCxn id="39" idx="5"/>
                <a:endCxn id="44" idx="0"/>
              </p:cNvCxnSpPr>
              <p:nvPr/>
            </p:nvCxnSpPr>
            <p:spPr>
              <a:xfrm>
                <a:off x="10806634" y="3353037"/>
                <a:ext cx="362857" cy="309992"/>
              </a:xfrm>
              <a:prstGeom prst="straightConnector1">
                <a:avLst/>
              </a:prstGeom>
              <a:ln w="19050">
                <a:solidFill>
                  <a:srgbClr val="C6BFA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A0004B8A-3B06-3F52-BA82-BC4876BC79E8}"/>
                      </a:ext>
                    </a:extLst>
                  </p:cNvPr>
                  <p:cNvSpPr/>
                  <p:nvPr/>
                </p:nvSpPr>
                <p:spPr>
                  <a:xfrm>
                    <a:off x="10327526" y="2863213"/>
                    <a:ext cx="561310" cy="573865"/>
                  </a:xfrm>
                  <a:prstGeom prst="ellipse">
                    <a:avLst/>
                  </a:prstGeom>
                  <a:ln w="19050">
                    <a:solidFill>
                      <a:srgbClr val="C6BFAA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p>
                        </m:sSubSup>
                      </m:oMath>
                    </a14:m>
                    <a:r>
                      <a:rPr lang="en-US" dirty="0">
                        <a:solidFill>
                          <a:srgbClr val="C6BFAA"/>
                        </a:solidFill>
                      </a:rPr>
                      <a:t> </a:t>
                    </a:r>
                    <a:endParaRPr lang="en-IL" dirty="0">
                      <a:solidFill>
                        <a:srgbClr val="C6BFA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A0004B8A-3B06-3F52-BA82-BC4876BC79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7526" y="2863213"/>
                    <a:ext cx="561310" cy="573865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6316"/>
                    </a:stretch>
                  </a:blipFill>
                  <a:ln w="19050">
                    <a:solidFill>
                      <a:srgbClr val="C6BFAA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F0F29C2-C450-FA81-7540-CA9E5CA62785}"/>
                  </a:ext>
                </a:extLst>
              </p:cNvPr>
              <p:cNvSpPr/>
              <p:nvPr/>
            </p:nvSpPr>
            <p:spPr>
              <a:xfrm>
                <a:off x="10888836" y="3663029"/>
                <a:ext cx="561310" cy="573865"/>
              </a:xfrm>
              <a:prstGeom prst="ellipse">
                <a:avLst/>
              </a:prstGeom>
              <a:ln w="19050">
                <a:solidFill>
                  <a:srgbClr val="C6BFA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>
                  <a:solidFill>
                    <a:srgbClr val="C6BFAA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384811B-CB1F-85BB-67AB-E04ACCA7928B}"/>
                  </a:ext>
                </a:extLst>
              </p:cNvPr>
              <p:cNvSpPr/>
              <p:nvPr/>
            </p:nvSpPr>
            <p:spPr>
              <a:xfrm>
                <a:off x="10327526" y="4462845"/>
                <a:ext cx="561310" cy="573865"/>
              </a:xfrm>
              <a:prstGeom prst="ellipse">
                <a:avLst/>
              </a:prstGeom>
              <a:ln w="19050">
                <a:solidFill>
                  <a:srgbClr val="C6BFA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>
                  <a:solidFill>
                    <a:srgbClr val="C6BFAA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3CAB61-F529-8079-F8A5-8E56EBBB4162}"/>
                      </a:ext>
                    </a:extLst>
                  </p:cNvPr>
                  <p:cNvSpPr/>
                  <p:nvPr/>
                </p:nvSpPr>
                <p:spPr>
                  <a:xfrm>
                    <a:off x="10327526" y="5262661"/>
                    <a:ext cx="561310" cy="573865"/>
                  </a:xfrm>
                  <a:prstGeom prst="ellipse">
                    <a:avLst/>
                  </a:prstGeom>
                  <a:ln w="19050">
                    <a:solidFill>
                      <a:srgbClr val="C6BFAA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IL" dirty="0">
                      <a:solidFill>
                        <a:srgbClr val="C6BFA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B3CAB61-F529-8079-F8A5-8E56EBBB41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7526" y="5262661"/>
                    <a:ext cx="561310" cy="573865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rgbClr val="C6BFAA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DAE58785-14FF-C01A-8880-90B6F0C4551B}"/>
                      </a:ext>
                    </a:extLst>
                  </p:cNvPr>
                  <p:cNvSpPr/>
                  <p:nvPr/>
                </p:nvSpPr>
                <p:spPr>
                  <a:xfrm>
                    <a:off x="9766216" y="6062477"/>
                    <a:ext cx="561310" cy="573865"/>
                  </a:xfrm>
                  <a:prstGeom prst="ellipse">
                    <a:avLst/>
                  </a:prstGeom>
                  <a:ln w="19050">
                    <a:solidFill>
                      <a:srgbClr val="C6BFAA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IL" dirty="0">
                      <a:solidFill>
                        <a:srgbClr val="C6BFA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DAE58785-14FF-C01A-8880-90B6F0C455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6216" y="6062477"/>
                    <a:ext cx="561310" cy="573865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rgbClr val="C6BFAA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F72C6EC-7F66-7907-1413-280431217942}"/>
                  </a:ext>
                </a:extLst>
              </p:cNvPr>
              <p:cNvCxnSpPr>
                <a:cxnSpLocks/>
                <a:stCxn id="2" idx="5"/>
                <a:endCxn id="39" idx="0"/>
              </p:cNvCxnSpPr>
              <p:nvPr/>
            </p:nvCxnSpPr>
            <p:spPr>
              <a:xfrm>
                <a:off x="10245324" y="2553221"/>
                <a:ext cx="362857" cy="3099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63DC380-A277-6585-496C-C231CC4C0F7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5533" y="2295842"/>
                    <a:ext cx="2149225" cy="51802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sup>
                              </m:sSubSup>
                            </m:sub>
                          </m:sSub>
                        </m:oMath>
                      </m:oMathPara>
                    </a14:m>
                    <a:endParaRPr lang="en-IL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63DC380-A277-6585-496C-C231CC4C0F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5533" y="2295842"/>
                    <a:ext cx="2149225" cy="51802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176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3DE26180-7953-1FEF-40B6-5971C5E05E7F}"/>
                      </a:ext>
                    </a:extLst>
                  </p:cNvPr>
                  <p:cNvSpPr txBox="1"/>
                  <p:nvPr/>
                </p:nvSpPr>
                <p:spPr>
                  <a:xfrm>
                    <a:off x="9814223" y="5822970"/>
                    <a:ext cx="2149225" cy="40549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p>
                          </m:sSubSup>
                        </m:oMath>
                      </m:oMathPara>
                    </a14:m>
                    <a:endParaRPr lang="en-IL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3DE26180-7953-1FEF-40B6-5971C5E05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4223" y="5822970"/>
                    <a:ext cx="2149225" cy="40549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83786FE1-61E4-3456-7371-5C14F811A3E5}"/>
                  </a:ext>
                </a:extLst>
              </p:cNvPr>
              <p:cNvCxnSpPr>
                <a:cxnSpLocks/>
                <a:stCxn id="52" idx="3"/>
                <a:endCxn id="55" idx="0"/>
              </p:cNvCxnSpPr>
              <p:nvPr/>
            </p:nvCxnSpPr>
            <p:spPr>
              <a:xfrm flipH="1">
                <a:off x="10046871" y="5752485"/>
                <a:ext cx="362857" cy="30999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CB57DDC-B6E9-7FBA-872A-E6BE68EE4F2D}"/>
                    </a:ext>
                  </a:extLst>
                </p:cNvPr>
                <p:cNvSpPr txBox="1"/>
                <p:nvPr/>
              </p:nvSpPr>
              <p:spPr>
                <a:xfrm>
                  <a:off x="10566667" y="3196225"/>
                  <a:ext cx="910257" cy="4481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160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  <m:r>
                              <a:rPr lang="en-US" sz="160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</m:sub>
                        </m:sSub>
                      </m:oMath>
                    </m:oMathPara>
                  </a14:m>
                  <a:endParaRPr lang="en-IL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CB57DDC-B6E9-7FBA-872A-E6BE68EE4F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6667" y="3196225"/>
                  <a:ext cx="910257" cy="448136"/>
                </a:xfrm>
                <a:prstGeom prst="rect">
                  <a:avLst/>
                </a:prstGeom>
                <a:blipFill>
                  <a:blip r:embed="rId11"/>
                  <a:stretch>
                    <a:fillRect r="-5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A8A3899-52B1-6B7A-1754-73B79B5C8DFD}"/>
                    </a:ext>
                  </a:extLst>
                </p:cNvPr>
                <p:cNvSpPr txBox="1"/>
                <p:nvPr/>
              </p:nvSpPr>
              <p:spPr>
                <a:xfrm>
                  <a:off x="10467441" y="4221437"/>
                  <a:ext cx="910257" cy="4481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160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  <m:r>
                              <a:rPr lang="en-US" sz="160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</m:sub>
                        </m:sSub>
                      </m:oMath>
                    </m:oMathPara>
                  </a14:m>
                  <a:endParaRPr lang="en-IL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A8A3899-52B1-6B7A-1754-73B79B5C8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7441" y="4221437"/>
                  <a:ext cx="910257" cy="448136"/>
                </a:xfrm>
                <a:prstGeom prst="rect">
                  <a:avLst/>
                </a:prstGeom>
                <a:blipFill>
                  <a:blip r:embed="rId12"/>
                  <a:stretch>
                    <a:fillRect r="-5906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AE2CD85-C82D-7178-82D1-67576E263764}"/>
                    </a:ext>
                  </a:extLst>
                </p:cNvPr>
                <p:cNvSpPr txBox="1"/>
                <p:nvPr/>
              </p:nvSpPr>
              <p:spPr>
                <a:xfrm>
                  <a:off x="10317248" y="4967441"/>
                  <a:ext cx="910257" cy="4481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160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  <m:r>
                              <a:rPr lang="en-US" sz="160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1">
                                        <a:solidFill>
                                          <a:srgbClr val="C6BFAA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i="1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bSup>
                          </m:sub>
                        </m:sSub>
                      </m:oMath>
                    </m:oMathPara>
                  </a14:m>
                  <a:endParaRPr lang="en-IL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AE2CD85-C82D-7178-82D1-67576E263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248" y="4967441"/>
                  <a:ext cx="910257" cy="448136"/>
                </a:xfrm>
                <a:prstGeom prst="rect">
                  <a:avLst/>
                </a:prstGeom>
                <a:blipFill>
                  <a:blip r:embed="rId13"/>
                  <a:stretch>
                    <a:fillRect r="-58000" b="-137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80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82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738184-C86C-2255-FB52-A3F8C7DC84F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RESULTS</a:t>
            </a:r>
          </a:p>
        </p:txBody>
      </p:sp>
      <p:sp>
        <p:nvSpPr>
          <p:cNvPr id="17" name="Title 62">
            <a:extLst>
              <a:ext uri="{FF2B5EF4-FFF2-40B4-BE49-F238E27FC236}">
                <a16:creationId xmlns:a16="http://schemas.microsoft.com/office/drawing/2014/main" id="{4109AEEE-CF9D-4C8D-5923-F39E9DB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19" y="898082"/>
            <a:ext cx="5821137" cy="6765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Optimal sequential test</a:t>
            </a:r>
            <a:endParaRPr lang="en-IL" sz="3600" b="1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24672F-C426-0159-CFB0-77962833208D}"/>
              </a:ext>
            </a:extLst>
          </p:cNvPr>
          <p:cNvSpPr/>
          <p:nvPr/>
        </p:nvSpPr>
        <p:spPr>
          <a:xfrm>
            <a:off x="1282968" y="1928931"/>
            <a:ext cx="9697250" cy="144635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9B9DEE-CB10-28F8-0DB1-1CE454003D91}"/>
              </a:ext>
            </a:extLst>
          </p:cNvPr>
          <p:cNvSpPr txBox="1">
            <a:spLocks/>
          </p:cNvSpPr>
          <p:nvPr/>
        </p:nvSpPr>
        <p:spPr>
          <a:xfrm>
            <a:off x="1420020" y="2240865"/>
            <a:ext cx="2209797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8B0053-29E4-9860-EAED-2770A09EBF08}"/>
                  </a:ext>
                </a:extLst>
              </p:cNvPr>
              <p:cNvSpPr txBox="1"/>
              <p:nvPr/>
            </p:nvSpPr>
            <p:spPr>
              <a:xfrm>
                <a:off x="3742779" y="2365409"/>
                <a:ext cx="4777628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8B0053-29E4-9860-EAED-2770A09EB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79" y="2365409"/>
                <a:ext cx="4777628" cy="657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091E627-6FD2-B132-DDA9-D0CE4BABC252}"/>
              </a:ext>
            </a:extLst>
          </p:cNvPr>
          <p:cNvSpPr/>
          <p:nvPr/>
        </p:nvSpPr>
        <p:spPr>
          <a:xfrm>
            <a:off x="1282968" y="4627443"/>
            <a:ext cx="9697250" cy="144635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60E306-1320-D270-00C8-BACB3286131F}"/>
              </a:ext>
            </a:extLst>
          </p:cNvPr>
          <p:cNvSpPr txBox="1">
            <a:spLocks/>
          </p:cNvSpPr>
          <p:nvPr/>
        </p:nvSpPr>
        <p:spPr>
          <a:xfrm>
            <a:off x="1420020" y="4939377"/>
            <a:ext cx="2271993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20F98-ADCA-CF7E-3CA8-EB214D4B039C}"/>
                  </a:ext>
                </a:extLst>
              </p:cNvPr>
              <p:cNvSpPr txBox="1"/>
              <p:nvPr/>
            </p:nvSpPr>
            <p:spPr>
              <a:xfrm>
                <a:off x="3301983" y="4701724"/>
                <a:ext cx="5588034" cy="1310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Ⅱ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Ⅰ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L" sz="16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20F98-ADCA-CF7E-3CA8-EB214D4B0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83" y="4701724"/>
                <a:ext cx="5588034" cy="1310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56598C-02F9-31DE-994D-8726AE034693}"/>
                  </a:ext>
                </a:extLst>
              </p:cNvPr>
              <p:cNvSpPr txBox="1"/>
              <p:nvPr/>
            </p:nvSpPr>
            <p:spPr>
              <a:xfrm>
                <a:off x="3744510" y="2367144"/>
                <a:ext cx="4777628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b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56598C-02F9-31DE-994D-8726AE034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10" y="2367144"/>
                <a:ext cx="4777628" cy="657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589B4-2297-525B-9891-E18B6ED23510}"/>
                  </a:ext>
                </a:extLst>
              </p:cNvPr>
              <p:cNvSpPr txBox="1"/>
              <p:nvPr/>
            </p:nvSpPr>
            <p:spPr>
              <a:xfrm>
                <a:off x="3303724" y="4703469"/>
                <a:ext cx="5588034" cy="810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589B4-2297-525B-9891-E18B6ED2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24" y="4703469"/>
                <a:ext cx="5588034" cy="810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2">
            <a:extLst>
              <a:ext uri="{FF2B5EF4-FFF2-40B4-BE49-F238E27FC236}">
                <a16:creationId xmlns:a16="http://schemas.microsoft.com/office/drawing/2014/main" id="{B9EB39BC-E81B-E1A0-820B-8D9A292360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282968" y="6073798"/>
            <a:ext cx="9790035" cy="112371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200" dirty="0">
                <a:solidFill>
                  <a:srgbClr val="FBF4EF"/>
                </a:solidFill>
                <a:latin typeface="Tenorite (Body)"/>
              </a:rPr>
              <a:t>The equivalence to the well-known optimal stopping problem allows us to achieve an optimal quickest solution</a:t>
            </a:r>
            <a:br>
              <a:rPr lang="en-US" sz="2000" dirty="0">
                <a:latin typeface="Tenorite (Body)"/>
              </a:rPr>
            </a:br>
            <a:endParaRPr lang="en-US" sz="2000" dirty="0">
              <a:latin typeface="Tenorite (Body)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4BDF8A8F-C258-D9AD-D39F-2CC2E029729B}"/>
              </a:ext>
            </a:extLst>
          </p:cNvPr>
          <p:cNvSpPr/>
          <p:nvPr/>
        </p:nvSpPr>
        <p:spPr>
          <a:xfrm>
            <a:off x="5803323" y="3574473"/>
            <a:ext cx="462395" cy="855585"/>
          </a:xfrm>
          <a:prstGeom prst="upDownArrow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37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738184-C86C-2255-FB52-A3F8C7DC84F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RESULTS</a:t>
            </a:r>
          </a:p>
        </p:txBody>
      </p:sp>
      <p:sp>
        <p:nvSpPr>
          <p:cNvPr id="17" name="Title 62">
            <a:extLst>
              <a:ext uri="{FF2B5EF4-FFF2-40B4-BE49-F238E27FC236}">
                <a16:creationId xmlns:a16="http://schemas.microsoft.com/office/drawing/2014/main" id="{4109AEEE-CF9D-4C8D-5923-F39E9DB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19" y="898082"/>
            <a:ext cx="5821137" cy="676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Optimal Stopping Time</a:t>
            </a:r>
            <a:endParaRPr lang="en-IL" sz="32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FD477-4654-7F50-3CD9-9996FBCAB0F3}"/>
              </a:ext>
            </a:extLst>
          </p:cNvPr>
          <p:cNvSpPr/>
          <p:nvPr/>
        </p:nvSpPr>
        <p:spPr>
          <a:xfrm>
            <a:off x="1282968" y="1928931"/>
            <a:ext cx="9697250" cy="144635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3BADEBF-EE86-8181-DCB0-D45DFD17B609}"/>
              </a:ext>
            </a:extLst>
          </p:cNvPr>
          <p:cNvSpPr txBox="1">
            <a:spLocks/>
          </p:cNvSpPr>
          <p:nvPr/>
        </p:nvSpPr>
        <p:spPr>
          <a:xfrm>
            <a:off x="1420020" y="2240865"/>
            <a:ext cx="2209797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NEW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B8F0FF-9302-0432-AFFC-AF811BB50462}"/>
                  </a:ext>
                </a:extLst>
              </p:cNvPr>
              <p:cNvSpPr txBox="1"/>
              <p:nvPr/>
            </p:nvSpPr>
            <p:spPr>
              <a:xfrm>
                <a:off x="3742778" y="2365409"/>
                <a:ext cx="7166253" cy="579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B8F0FF-9302-0432-AFFC-AF811BB5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78" y="2365409"/>
                <a:ext cx="7166253" cy="579582"/>
              </a:xfrm>
              <a:prstGeom prst="rect">
                <a:avLst/>
              </a:prstGeom>
              <a:blipFill>
                <a:blip r:embed="rId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C573D6-283E-A35F-6E91-686668CC630B}"/>
                  </a:ext>
                </a:extLst>
              </p:cNvPr>
              <p:cNvSpPr txBox="1"/>
              <p:nvPr/>
            </p:nvSpPr>
            <p:spPr>
              <a:xfrm>
                <a:off x="1282967" y="3424599"/>
                <a:ext cx="9697249" cy="3560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enorite (Body)"/>
                  </a:rPr>
                  <a:t>Sequence of </a:t>
                </a:r>
                <a:r>
                  <a:rPr lang="en-US" dirty="0">
                    <a:solidFill>
                      <a:srgbClr val="C00000"/>
                    </a:solidFill>
                    <a:latin typeface="Tenorite (Body)"/>
                  </a:rPr>
                  <a:t>value functions</a:t>
                </a:r>
                <a:br>
                  <a:rPr lang="en-US" dirty="0">
                    <a:latin typeface="Tenorite (Body)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br>
                  <a:rPr lang="en-US" b="0" dirty="0">
                    <a:solidFill>
                      <a:schemeClr val="tx1"/>
                    </a:solidFill>
                    <a:latin typeface="Tenorite (Body)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enorite (Body)"/>
                  </a:rPr>
                  <a:t> is the </a:t>
                </a:r>
                <a:r>
                  <a:rPr lang="en-US" sz="1800" dirty="0">
                    <a:solidFill>
                      <a:srgbClr val="C00000"/>
                    </a:solidFill>
                    <a:latin typeface="Tenorite (Body)"/>
                  </a:rPr>
                  <a:t>minimum expected total cost </a:t>
                </a:r>
                <a:r>
                  <a:rPr lang="en-US" sz="1800" dirty="0">
                    <a:solidFill>
                      <a:schemeClr val="tx1"/>
                    </a:solidFill>
                    <a:latin typeface="Tenorite (Body)"/>
                  </a:rPr>
                  <a:t>if the algorithm is obligated to stop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enorite (Body)"/>
                  </a:rPr>
                  <a:t> </a:t>
                </a:r>
                <a:r>
                  <a:rPr lang="en-US" dirty="0">
                    <a:latin typeface="Tenorite (Body)"/>
                  </a:rPr>
                  <a:t>conditioned on the information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Tenorite (Body)"/>
                  </a:rPr>
                  <a:t>Define</a:t>
                </a:r>
                <a:br>
                  <a:rPr lang="en-US" dirty="0">
                    <a:latin typeface="Tenorite (Body)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Tenorite (Body)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C573D6-283E-A35F-6E91-686668CC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967" y="3424599"/>
                <a:ext cx="9697249" cy="3560142"/>
              </a:xfrm>
              <a:prstGeom prst="rect">
                <a:avLst/>
              </a:prstGeom>
              <a:blipFill>
                <a:blip r:embed="rId3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8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738184-C86C-2255-FB52-A3F8C7DC84F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RESULTS</a:t>
            </a:r>
          </a:p>
        </p:txBody>
      </p:sp>
      <p:sp>
        <p:nvSpPr>
          <p:cNvPr id="17" name="Title 62">
            <a:extLst>
              <a:ext uri="{FF2B5EF4-FFF2-40B4-BE49-F238E27FC236}">
                <a16:creationId xmlns:a16="http://schemas.microsoft.com/office/drawing/2014/main" id="{4109AEEE-CF9D-4C8D-5923-F39E9DB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19" y="898082"/>
            <a:ext cx="5821137" cy="676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Optimal Stopping Time</a:t>
            </a:r>
            <a:endParaRPr lang="en-IL" sz="32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FD477-4654-7F50-3CD9-9996FBCAB0F3}"/>
              </a:ext>
            </a:extLst>
          </p:cNvPr>
          <p:cNvSpPr/>
          <p:nvPr/>
        </p:nvSpPr>
        <p:spPr>
          <a:xfrm>
            <a:off x="1282968" y="1928931"/>
            <a:ext cx="9697250" cy="144635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3BADEBF-EE86-8181-DCB0-D45DFD17B609}"/>
              </a:ext>
            </a:extLst>
          </p:cNvPr>
          <p:cNvSpPr txBox="1">
            <a:spLocks/>
          </p:cNvSpPr>
          <p:nvPr/>
        </p:nvSpPr>
        <p:spPr>
          <a:xfrm>
            <a:off x="1420020" y="2240865"/>
            <a:ext cx="2209797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NEW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B8F0FF-9302-0432-AFFC-AF811BB50462}"/>
                  </a:ext>
                </a:extLst>
              </p:cNvPr>
              <p:cNvSpPr txBox="1"/>
              <p:nvPr/>
            </p:nvSpPr>
            <p:spPr>
              <a:xfrm>
                <a:off x="3742778" y="2365409"/>
                <a:ext cx="7166253" cy="579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𝛱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𝑐𝑇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𝛱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B8F0FF-9302-0432-AFFC-AF811BB5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78" y="2365409"/>
                <a:ext cx="7166253" cy="579582"/>
              </a:xfrm>
              <a:prstGeom prst="rect">
                <a:avLst/>
              </a:prstGeom>
              <a:blipFill>
                <a:blip r:embed="rId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3E6C8F8-9710-4A5B-2D50-865D2CC5D8AA}"/>
              </a:ext>
            </a:extLst>
          </p:cNvPr>
          <p:cNvSpPr/>
          <p:nvPr/>
        </p:nvSpPr>
        <p:spPr>
          <a:xfrm>
            <a:off x="1282968" y="3799809"/>
            <a:ext cx="9697250" cy="2766692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F9BDF9D-B8FA-6785-D4FC-B41C93BDE682}"/>
              </a:ext>
            </a:extLst>
          </p:cNvPr>
          <p:cNvSpPr txBox="1">
            <a:spLocks/>
          </p:cNvSpPr>
          <p:nvPr/>
        </p:nvSpPr>
        <p:spPr>
          <a:xfrm>
            <a:off x="1420020" y="4617796"/>
            <a:ext cx="2209797" cy="84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Theorem 3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00FD7140-B618-6A1D-6C3E-CEF225ABDCF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1840" y="3767164"/>
                <a:ext cx="7361467" cy="2740115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1800" dirty="0"/>
                  <a:t>1.  Find the </a:t>
                </a:r>
                <a:r>
                  <a:rPr lang="en-US" sz="1800" dirty="0">
                    <a:solidFill>
                      <a:srgbClr val="C00000"/>
                    </a:solidFill>
                  </a:rPr>
                  <a:t>stopping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800" dirty="0"/>
                  <a:t> by solving (1)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: 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low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1800" dirty="0"/>
                  <a:t>2. Find the </a:t>
                </a:r>
                <a:r>
                  <a:rPr lang="en-US" sz="1800" dirty="0">
                    <a:solidFill>
                      <a:srgbClr val="C00000"/>
                    </a:solidFill>
                  </a:rPr>
                  <a:t>optimal decision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1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low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up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00FD7140-B618-6A1D-6C3E-CEF225ABDCF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840" y="3767164"/>
                <a:ext cx="7361467" cy="2740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C4F245-030C-B302-6636-E0743FBCB0B4}"/>
                  </a:ext>
                </a:extLst>
              </p:cNvPr>
              <p:cNvSpPr txBox="1"/>
              <p:nvPr/>
            </p:nvSpPr>
            <p:spPr>
              <a:xfrm>
                <a:off x="1282967" y="3336869"/>
                <a:ext cx="9697249" cy="819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BF4E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BF4EF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>
                            <a:solidFill>
                              <a:srgbClr val="FBF4E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solidFill>
                              <a:srgbClr val="FBF4E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>
                        <a:solidFill>
                          <a:srgbClr val="FBF4EF"/>
                        </a:solidFill>
                        <a:latin typeface="Cambria Math" panose="02040503050406030204" pitchFamily="18" charset="0"/>
                      </a:rPr>
                      <m:t>≜</m:t>
                    </m:r>
                    <m:d>
                      <m:dPr>
                        <m:ctrlPr>
                          <a:rPr lang="en-US" i="1">
                            <a:solidFill>
                              <a:srgbClr val="FBF4E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BF4E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BF4EF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BF4E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solidFill>
                              <a:srgbClr val="FBF4EF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BF4E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BF4EF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BF4E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mtClean="0">
                        <a:solidFill>
                          <a:srgbClr val="FBF4E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BF4EF"/>
                    </a:solidFill>
                  </a:rPr>
                  <a:t> then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C4F245-030C-B302-6636-E0743FBCB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967" y="3336869"/>
                <a:ext cx="9697249" cy="819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/>
          <a:lstStyle/>
          <a:p>
            <a:r>
              <a:rPr lang="en-US" sz="2500" cap="all" spc="150" dirty="0">
                <a:latin typeface="+mj-lt"/>
                <a:ea typeface="+mj-ea"/>
                <a:cs typeface="+mj-cs"/>
              </a:rPr>
              <a:t>Introduction</a:t>
            </a:r>
          </a:p>
          <a:p>
            <a:endParaRPr lang="en-US" sz="2500" cap="all" spc="15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82564"/>
            <a:ext cx="5539095" cy="1010842"/>
          </a:xfrm>
        </p:spPr>
        <p:txBody>
          <a:bodyPr/>
          <a:lstStyle/>
          <a:p>
            <a:r>
              <a:rPr lang="en-US" sz="2500" cap="all" spc="150" dirty="0">
                <a:latin typeface="+mj-lt"/>
                <a:ea typeface="+mj-ea"/>
                <a:cs typeface="+mj-cs"/>
              </a:rPr>
              <a:t>Problem Formulation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>
            <a:normAutofit/>
          </a:bodyPr>
          <a:lstStyle/>
          <a:p>
            <a:r>
              <a:rPr lang="en-US" sz="2500" cap="all" spc="150" dirty="0">
                <a:latin typeface="+mj-lt"/>
                <a:ea typeface="+mj-ea"/>
                <a:cs typeface="+mj-cs"/>
              </a:rPr>
              <a:t>Main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sz="2500" cap="all" spc="150" dirty="0">
                <a:latin typeface="+mj-lt"/>
                <a:ea typeface="+mj-ea"/>
                <a:cs typeface="+mj-cs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cap="all" spc="15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4EDFFB-A806-927F-DA8D-2B8172A9A2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229710" y="268915"/>
            <a:ext cx="3171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5499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738184-C86C-2255-FB52-A3F8C7DC84F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MAIN RESULTS</a:t>
            </a:r>
          </a:p>
        </p:txBody>
      </p:sp>
      <p:sp>
        <p:nvSpPr>
          <p:cNvPr id="17" name="Title 62">
            <a:extLst>
              <a:ext uri="{FF2B5EF4-FFF2-40B4-BE49-F238E27FC236}">
                <a16:creationId xmlns:a16="http://schemas.microsoft.com/office/drawing/2014/main" id="{4109AEEE-CF9D-4C8D-5923-F39E9DB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819" y="898082"/>
            <a:ext cx="5821137" cy="676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Optimal Stopping Time</a:t>
            </a:r>
            <a:endParaRPr lang="en-IL" sz="3200" b="1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E6C8F8-9710-4A5B-2D50-865D2CC5D8AA}"/>
              </a:ext>
            </a:extLst>
          </p:cNvPr>
          <p:cNvSpPr/>
          <p:nvPr/>
        </p:nvSpPr>
        <p:spPr>
          <a:xfrm>
            <a:off x="1282968" y="1584371"/>
            <a:ext cx="9697250" cy="1723425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F9BDF9D-B8FA-6785-D4FC-B41C93BDE682}"/>
              </a:ext>
            </a:extLst>
          </p:cNvPr>
          <p:cNvSpPr txBox="1">
            <a:spLocks/>
          </p:cNvSpPr>
          <p:nvPr/>
        </p:nvSpPr>
        <p:spPr>
          <a:xfrm>
            <a:off x="1370925" y="1733273"/>
            <a:ext cx="2605795" cy="124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00FD7140-B618-6A1D-6C3E-CEF225ABDCF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435" y="1487195"/>
                <a:ext cx="7361467" cy="1991420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: 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low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1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low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up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00FD7140-B618-6A1D-6C3E-CEF225ABDCF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435" y="1487195"/>
                <a:ext cx="7361467" cy="1991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>
                <a:extLst>
                  <a:ext uri="{FF2B5EF4-FFF2-40B4-BE49-F238E27FC236}">
                    <a16:creationId xmlns:a16="http://schemas.microsoft.com/office/drawing/2014/main" id="{A0D131D5-2F4D-8E5A-8FC6-8361338F853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877" y="3404972"/>
                <a:ext cx="9379341" cy="3066437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Where </a:t>
                </a: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low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 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 Ⅰ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Ⅱ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: 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Ⅱ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up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 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 Ⅰ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Ⅱ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:  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Ⅰ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and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ℱ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ℱ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ubtitle 2">
                <a:extLst>
                  <a:ext uri="{FF2B5EF4-FFF2-40B4-BE49-F238E27FC236}">
                    <a16:creationId xmlns:a16="http://schemas.microsoft.com/office/drawing/2014/main" id="{A0D131D5-2F4D-8E5A-8FC6-8361338F853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77" y="3404972"/>
                <a:ext cx="9379341" cy="3066437"/>
              </a:xfrm>
              <a:prstGeom prst="rect">
                <a:avLst/>
              </a:prstGeom>
              <a:blipFill>
                <a:blip r:embed="rId3"/>
                <a:stretch>
                  <a:fillRect t="-1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1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66731-CBA6-20AD-8011-0241FCB2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49" y="179764"/>
            <a:ext cx="5305464" cy="530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ubtitle 2">
                <a:extLst>
                  <a:ext uri="{FF2B5EF4-FFF2-40B4-BE49-F238E27FC236}">
                    <a16:creationId xmlns:a16="http://schemas.microsoft.com/office/drawing/2014/main" id="{8591A751-7216-61CE-A116-464D435A88F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85337" y="714668"/>
                <a:ext cx="2774742" cy="2394411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lnSpc>
                    <a:spcPct val="100000"/>
                  </a:lnSpc>
                  <a:buNone/>
                </a:pPr>
                <a:r>
                  <a:rPr lang="en-US" sz="1800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Weibo</a:t>
                </a:r>
                <a:r>
                  <a:rPr lang="en-US" sz="1800" dirty="0">
                    <a:solidFill>
                      <a:schemeClr val="tx1"/>
                    </a:solidFill>
                  </a:rPr>
                  <a:t> dataset</a:t>
                </a: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80% training, 20% test</a:t>
                </a: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Ⅰ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Ⅱ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457200" lvl="1" indent="0" algn="ctr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20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Subtitle 2">
                <a:extLst>
                  <a:ext uri="{FF2B5EF4-FFF2-40B4-BE49-F238E27FC236}">
                    <a16:creationId xmlns:a16="http://schemas.microsoft.com/office/drawing/2014/main" id="{8591A751-7216-61CE-A116-464D435A88F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337" y="714668"/>
                <a:ext cx="2774742" cy="2394411"/>
              </a:xfrm>
              <a:prstGeom prst="rect">
                <a:avLst/>
              </a:prstGeom>
              <a:blipFill>
                <a:blip r:embed="rId3"/>
                <a:stretch>
                  <a:fillRect t="-1781" r="-13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raphic 61">
            <a:extLst>
              <a:ext uri="{FF2B5EF4-FFF2-40B4-BE49-F238E27FC236}">
                <a16:creationId xmlns:a16="http://schemas.microsoft.com/office/drawing/2014/main" id="{9201E1F5-4143-449F-8629-751D36001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836" y="179764"/>
            <a:ext cx="3298108" cy="2716860"/>
          </a:xfrm>
          <a:custGeom>
            <a:avLst/>
            <a:gdLst>
              <a:gd name="connsiteX0" fmla="*/ 625766 w 1590050"/>
              <a:gd name="connsiteY0" fmla="*/ 178826 h 1315433"/>
              <a:gd name="connsiteX1" fmla="*/ 284934 w 1590050"/>
              <a:gd name="connsiteY1" fmla="*/ 458195 h 1315433"/>
              <a:gd name="connsiteX2" fmla="*/ 236288 w 1590050"/>
              <a:gd name="connsiteY2" fmla="*/ 498087 h 1315433"/>
              <a:gd name="connsiteX3" fmla="*/ 70217 w 1590050"/>
              <a:gd name="connsiteY3" fmla="*/ 843983 h 1315433"/>
              <a:gd name="connsiteX4" fmla="*/ 651339 w 1590050"/>
              <a:gd name="connsiteY4" fmla="*/ 1315434 h 1315433"/>
              <a:gd name="connsiteX5" fmla="*/ 1079209 w 1590050"/>
              <a:gd name="connsiteY5" fmla="*/ 1264350 h 1315433"/>
              <a:gd name="connsiteX6" fmla="*/ 1430420 w 1590050"/>
              <a:gd name="connsiteY6" fmla="*/ 957844 h 1315433"/>
              <a:gd name="connsiteX7" fmla="*/ 1590051 w 1590050"/>
              <a:gd name="connsiteY7" fmla="*/ 536415 h 1315433"/>
              <a:gd name="connsiteX8" fmla="*/ 1277105 w 1590050"/>
              <a:gd name="connsiteY8" fmla="*/ 312883 h 1315433"/>
              <a:gd name="connsiteX9" fmla="*/ 913138 w 1590050"/>
              <a:gd name="connsiteY9" fmla="*/ 134119 h 1315433"/>
              <a:gd name="connsiteX10" fmla="*/ 536415 w 1590050"/>
              <a:gd name="connsiteY10" fmla="*/ 83035 h 1315433"/>
              <a:gd name="connsiteX11" fmla="*/ 191581 w 1590050"/>
              <a:gd name="connsiteY11" fmla="*/ 843983 h 1315433"/>
              <a:gd name="connsiteX12" fmla="*/ 146875 w 1590050"/>
              <a:gd name="connsiteY12" fmla="*/ 1149426 h 1315433"/>
              <a:gd name="connsiteX13" fmla="*/ 1245217 w 1590050"/>
              <a:gd name="connsiteY13" fmla="*/ 1289923 h 1315433"/>
              <a:gd name="connsiteX14" fmla="*/ 1519771 w 1590050"/>
              <a:gd name="connsiteY14" fmla="*/ 344834 h 1315433"/>
              <a:gd name="connsiteX15" fmla="*/ 798214 w 1590050"/>
              <a:gd name="connsiteY15" fmla="*/ 223532 h 1315433"/>
              <a:gd name="connsiteX16" fmla="*/ 0 w 1590050"/>
              <a:gd name="connsiteY16" fmla="*/ 699235 h 1315433"/>
              <a:gd name="connsiteX17" fmla="*/ 434247 w 1590050"/>
              <a:gd name="connsiteY17" fmla="*/ 1315434 h 1315433"/>
              <a:gd name="connsiteX18" fmla="*/ 1468686 w 1590050"/>
              <a:gd name="connsiteY18" fmla="*/ 1091964 h 1315433"/>
              <a:gd name="connsiteX19" fmla="*/ 1155804 w 1590050"/>
              <a:gd name="connsiteY19" fmla="*/ 0 h 1315433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146875 w 1590051"/>
              <a:gd name="connsiteY12" fmla="*/ 114942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344995 w 1590051"/>
              <a:gd name="connsiteY12" fmla="*/ 101988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727997 w 1519834"/>
              <a:gd name="connsiteY15" fmla="*/ 22353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428949 w 1519834"/>
              <a:gd name="connsiteY18" fmla="*/ 9395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64030 w 1519834"/>
              <a:gd name="connsiteY17" fmla="*/ 131543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56410 w 1519834"/>
              <a:gd name="connsiteY17" fmla="*/ 124685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95791 h 1262879"/>
              <a:gd name="connsiteX1" fmla="*/ 214717 w 1519834"/>
              <a:gd name="connsiteY1" fmla="*/ 375160 h 1262879"/>
              <a:gd name="connsiteX2" fmla="*/ 166071 w 1519834"/>
              <a:gd name="connsiteY2" fmla="*/ 415052 h 1262879"/>
              <a:gd name="connsiteX3" fmla="*/ 0 w 1519834"/>
              <a:gd name="connsiteY3" fmla="*/ 760948 h 1262879"/>
              <a:gd name="connsiteX4" fmla="*/ 741142 w 1519834"/>
              <a:gd name="connsiteY4" fmla="*/ 1262879 h 1262879"/>
              <a:gd name="connsiteX5" fmla="*/ 1008992 w 1519834"/>
              <a:gd name="connsiteY5" fmla="*/ 1181315 h 1262879"/>
              <a:gd name="connsiteX6" fmla="*/ 1253523 w 1519834"/>
              <a:gd name="connsiteY6" fmla="*/ 829089 h 1262879"/>
              <a:gd name="connsiteX7" fmla="*/ 1519834 w 1519834"/>
              <a:gd name="connsiteY7" fmla="*/ 453380 h 1262879"/>
              <a:gd name="connsiteX8" fmla="*/ 1206888 w 1519834"/>
              <a:gd name="connsiteY8" fmla="*/ 229848 h 1262879"/>
              <a:gd name="connsiteX9" fmla="*/ 842921 w 1519834"/>
              <a:gd name="connsiteY9" fmla="*/ 51084 h 1262879"/>
              <a:gd name="connsiteX10" fmla="*/ 466198 w 1519834"/>
              <a:gd name="connsiteY10" fmla="*/ 0 h 1262879"/>
              <a:gd name="connsiteX11" fmla="*/ 220424 w 1519834"/>
              <a:gd name="connsiteY11" fmla="*/ 578068 h 1262879"/>
              <a:gd name="connsiteX12" fmla="*/ 274778 w 1519834"/>
              <a:gd name="connsiteY12" fmla="*/ 936851 h 1262879"/>
              <a:gd name="connsiteX13" fmla="*/ 1175000 w 1519834"/>
              <a:gd name="connsiteY13" fmla="*/ 1206888 h 1262879"/>
              <a:gd name="connsiteX14" fmla="*/ 1449554 w 1519834"/>
              <a:gd name="connsiteY14" fmla="*/ 261799 h 1262879"/>
              <a:gd name="connsiteX15" fmla="*/ 331757 w 1519834"/>
              <a:gd name="connsiteY15" fmla="*/ 79537 h 1262879"/>
              <a:gd name="connsiteX16" fmla="*/ 105043 w 1519834"/>
              <a:gd name="connsiteY16" fmla="*/ 639060 h 1262879"/>
              <a:gd name="connsiteX17" fmla="*/ 356410 w 1519834"/>
              <a:gd name="connsiteY17" fmla="*/ 1163819 h 1262879"/>
              <a:gd name="connsiteX18" fmla="*/ 1428949 w 1519834"/>
              <a:gd name="connsiteY18" fmla="*/ 856529 h 1262879"/>
              <a:gd name="connsiteX19" fmla="*/ 1055107 w 1519834"/>
              <a:gd name="connsiteY19" fmla="*/ 61745 h 1262879"/>
              <a:gd name="connsiteX20" fmla="*/ 555549 w 1519834"/>
              <a:gd name="connsiteY20" fmla="*/ 95791 h 1262879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428949 w 1519834"/>
              <a:gd name="connsiteY18" fmla="*/ 85652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203699 w 1519834"/>
              <a:gd name="connsiteY19" fmla="*/ 4892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489449 w 1519834"/>
              <a:gd name="connsiteY19" fmla="*/ 6416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834" h="1268594">
                <a:moveTo>
                  <a:pt x="555549" y="95791"/>
                </a:moveTo>
                <a:lnTo>
                  <a:pt x="214717" y="375160"/>
                </a:lnTo>
                <a:lnTo>
                  <a:pt x="166071" y="415052"/>
                </a:lnTo>
                <a:lnTo>
                  <a:pt x="0" y="760948"/>
                </a:lnTo>
                <a:lnTo>
                  <a:pt x="741142" y="1262879"/>
                </a:lnTo>
                <a:lnTo>
                  <a:pt x="1008992" y="1181315"/>
                </a:lnTo>
                <a:lnTo>
                  <a:pt x="1253523" y="829089"/>
                </a:lnTo>
                <a:lnTo>
                  <a:pt x="1519834" y="453380"/>
                </a:lnTo>
                <a:lnTo>
                  <a:pt x="1206888" y="229848"/>
                </a:lnTo>
                <a:lnTo>
                  <a:pt x="842921" y="51084"/>
                </a:lnTo>
                <a:lnTo>
                  <a:pt x="466198" y="0"/>
                </a:lnTo>
                <a:lnTo>
                  <a:pt x="220424" y="578068"/>
                </a:lnTo>
                <a:lnTo>
                  <a:pt x="274778" y="936851"/>
                </a:lnTo>
                <a:lnTo>
                  <a:pt x="1175000" y="1206888"/>
                </a:lnTo>
                <a:lnTo>
                  <a:pt x="1449554" y="261799"/>
                </a:lnTo>
                <a:lnTo>
                  <a:pt x="331757" y="79537"/>
                </a:lnTo>
                <a:lnTo>
                  <a:pt x="105043" y="639060"/>
                </a:lnTo>
                <a:lnTo>
                  <a:pt x="489760" y="1268594"/>
                </a:lnTo>
                <a:lnTo>
                  <a:pt x="1371799" y="989879"/>
                </a:lnTo>
                <a:lnTo>
                  <a:pt x="1489449" y="641626"/>
                </a:lnTo>
                <a:lnTo>
                  <a:pt x="1055107" y="61745"/>
                </a:lnTo>
                <a:lnTo>
                  <a:pt x="555549" y="95791"/>
                </a:lnTo>
                <a:close/>
              </a:path>
            </a:pathLst>
          </a:cu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3BC6089-CB01-EEAB-84E9-375CA6EDCC3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Experiments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3059C74-0CE1-B929-4A6C-CF11641BF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614" y="5541812"/>
            <a:ext cx="6763681" cy="111094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8163614-3B49-EC05-F57B-829F0A35A146}"/>
              </a:ext>
            </a:extLst>
          </p:cNvPr>
          <p:cNvSpPr/>
          <p:nvPr/>
        </p:nvSpPr>
        <p:spPr>
          <a:xfrm>
            <a:off x="3765533" y="830826"/>
            <a:ext cx="740535" cy="701899"/>
          </a:xfrm>
          <a:prstGeom prst="ellipse">
            <a:avLst/>
          </a:prstGeom>
          <a:solidFill>
            <a:srgbClr val="DEEBF6">
              <a:alpha val="2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E9C2A6"/>
              </a:solidFill>
            </a:endParaRP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3DD89F3A-9529-181B-6587-16887260A9B5}"/>
              </a:ext>
            </a:extLst>
          </p:cNvPr>
          <p:cNvCxnSpPr>
            <a:cxnSpLocks/>
            <a:stCxn id="34" idx="2"/>
            <a:endCxn id="33" idx="1"/>
          </p:cNvCxnSpPr>
          <p:nvPr/>
        </p:nvCxnSpPr>
        <p:spPr>
          <a:xfrm rot="10800000" flipV="1">
            <a:off x="2519615" y="1181776"/>
            <a:ext cx="1245919" cy="4915508"/>
          </a:xfrm>
          <a:prstGeom prst="curvedConnector3">
            <a:avLst>
              <a:gd name="adj1" fmla="val 172100"/>
            </a:avLst>
          </a:prstGeom>
          <a:ln w="31750">
            <a:solidFill>
              <a:srgbClr val="65A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A6319CE8-D910-8CB2-2409-F2EF94E067CB}"/>
              </a:ext>
            </a:extLst>
          </p:cNvPr>
          <p:cNvSpPr/>
          <p:nvPr/>
        </p:nvSpPr>
        <p:spPr>
          <a:xfrm>
            <a:off x="9367401" y="5991234"/>
            <a:ext cx="993489" cy="597845"/>
          </a:xfrm>
          <a:prstGeom prst="rightArrow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E79BE7B8-E0FB-74FD-EA5B-F9509EA4C4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0172708" y="5860706"/>
            <a:ext cx="2056289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Tenorite (Body)"/>
              </a:rPr>
              <a:t>Same accuracy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0070C0"/>
                </a:solidFill>
                <a:latin typeface="Tenorite (Body)"/>
              </a:rPr>
              <a:t>in </a:t>
            </a:r>
            <a:r>
              <a:rPr lang="en-US" sz="1800" b="1" dirty="0">
                <a:solidFill>
                  <a:srgbClr val="C00000"/>
                </a:solidFill>
                <a:latin typeface="Tenorite (Body)"/>
              </a:rPr>
              <a:t>half the time</a:t>
            </a:r>
            <a:endParaRPr lang="en-US" sz="1800" dirty="0">
              <a:solidFill>
                <a:srgbClr val="0070C0"/>
              </a:solidFill>
              <a:latin typeface="Tenorite (Body)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0635439-8CBC-26E8-C256-8F3FC1365701}"/>
              </a:ext>
            </a:extLst>
          </p:cNvPr>
          <p:cNvSpPr/>
          <p:nvPr/>
        </p:nvSpPr>
        <p:spPr>
          <a:xfrm>
            <a:off x="4406863" y="5991234"/>
            <a:ext cx="552323" cy="564596"/>
          </a:xfrm>
          <a:prstGeom prst="rect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5EA2CC-F5A7-A064-2584-4DC1B472C093}"/>
              </a:ext>
            </a:extLst>
          </p:cNvPr>
          <p:cNvSpPr/>
          <p:nvPr/>
        </p:nvSpPr>
        <p:spPr>
          <a:xfrm>
            <a:off x="7827589" y="5991234"/>
            <a:ext cx="633833" cy="564596"/>
          </a:xfrm>
          <a:prstGeom prst="rect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83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" grpId="0" animBg="1"/>
      <p:bldP spid="54" grpId="0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DBDB5D-C124-A19C-32BA-F2BAB9B70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940" y="2571234"/>
            <a:ext cx="4179570" cy="171553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Questions?</a:t>
            </a:r>
            <a:endParaRPr lang="en-I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8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906FCB8-A2FE-693E-9F1D-C796EF3B86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70734" y="2553859"/>
            <a:ext cx="4946251" cy="239441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Additional results, proofs and discussions can be found in the full version of this paper [2] </a:t>
            </a:r>
          </a:p>
          <a:p>
            <a:pPr lvl="1">
              <a:lnSpc>
                <a:spcPct val="100000"/>
              </a:lnSpc>
            </a:pPr>
            <a:endParaRPr lang="en-US" sz="2000" i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DD7F7-E6F3-5FF5-F65D-3323BD5552AE}"/>
              </a:ext>
            </a:extLst>
          </p:cNvPr>
          <p:cNvSpPr txBox="1"/>
          <p:nvPr/>
        </p:nvSpPr>
        <p:spPr>
          <a:xfrm>
            <a:off x="68824" y="6304935"/>
            <a:ext cx="8303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Arial" panose="020B0604020202020204" pitchFamily="34" charset="0"/>
              </a:rPr>
              <a:t>[2] 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Mor Oren-</a:t>
            </a:r>
            <a:r>
              <a:rPr lang="en-US" sz="1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Loberman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sz="1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Vered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Azar, and Wasim </a:t>
            </a:r>
            <a:r>
              <a:rPr lang="en-US" sz="1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Huleihel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“Online auditing of information flow,” arXiv:2310.14595, 2023.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1023884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56E1FAD-2362-D0B2-7432-B6A5A5CA4C2D}"/>
              </a:ext>
            </a:extLst>
          </p:cNvPr>
          <p:cNvSpPr txBox="1">
            <a:spLocks/>
          </p:cNvSpPr>
          <p:nvPr/>
        </p:nvSpPr>
        <p:spPr>
          <a:xfrm>
            <a:off x="2430716" y="1369847"/>
            <a:ext cx="4179570" cy="1524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07CF0E-5CA9-9554-ADD3-DDC65C1433F5}"/>
              </a:ext>
            </a:extLst>
          </p:cNvPr>
          <p:cNvSpPr txBox="1">
            <a:spLocks/>
          </p:cNvSpPr>
          <p:nvPr/>
        </p:nvSpPr>
        <p:spPr>
          <a:xfrm>
            <a:off x="2430716" y="3471641"/>
            <a:ext cx="6962666" cy="200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Mor Oren-</a:t>
            </a:r>
            <a:r>
              <a:rPr lang="en-US" sz="2000" dirty="0" err="1"/>
              <a:t>Loberman</a:t>
            </a:r>
            <a:r>
              <a:rPr lang="en-US" sz="2000" dirty="0"/>
              <a:t>​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+972-502515131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2"/>
              </a:rPr>
              <a:t>orenmor@mail.tau.ac.il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n-US" sz="2100" dirty="0">
                <a:latin typeface="-apple-system"/>
                <a:hlinkClick r:id="rId3"/>
              </a:rPr>
              <a:t>linkedin.com/in/mor-oren-loberman-1002777b</a:t>
            </a:r>
            <a:endParaRPr lang="en-US" sz="21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19F83B-10B6-6EC0-05C2-6867D07B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2944" y="6110461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33BC6089-CB01-EEAB-84E9-375CA6EDCC3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APPENDIX 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F6932B-898B-A06F-1BC3-DC353D52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33" y="379178"/>
            <a:ext cx="7031210" cy="62008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AF019D-1962-02D4-3ECC-4816C3B2C23F}"/>
              </a:ext>
            </a:extLst>
          </p:cNvPr>
          <p:cNvSpPr/>
          <p:nvPr/>
        </p:nvSpPr>
        <p:spPr>
          <a:xfrm>
            <a:off x="2334676" y="426030"/>
            <a:ext cx="6865268" cy="217762"/>
          </a:xfrm>
          <a:prstGeom prst="rect">
            <a:avLst/>
          </a:prstGeom>
          <a:solidFill>
            <a:srgbClr val="C00000">
              <a:alpha val="3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Title 62">
            <a:extLst>
              <a:ext uri="{FF2B5EF4-FFF2-40B4-BE49-F238E27FC236}">
                <a16:creationId xmlns:a16="http://schemas.microsoft.com/office/drawing/2014/main" id="{0F4B7699-738C-53BC-325B-F90684C0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8" y="492527"/>
            <a:ext cx="2042707" cy="676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Algorithm</a:t>
            </a:r>
            <a:endParaRPr lang="en-IL" sz="2400" b="1" dirty="0">
              <a:solidFill>
                <a:srgbClr val="C00000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1527AA9-9C93-D557-2BD9-0DC195BC6C90}"/>
              </a:ext>
            </a:extLst>
          </p:cNvPr>
          <p:cNvSpPr/>
          <p:nvPr/>
        </p:nvSpPr>
        <p:spPr>
          <a:xfrm flipH="1">
            <a:off x="7269554" y="2130137"/>
            <a:ext cx="736644" cy="267254"/>
          </a:xfrm>
          <a:prstGeom prst="rightArrow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521CAB2-E800-BC9D-F35A-D07AF80CF1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808769" y="2085204"/>
            <a:ext cx="2706831" cy="82565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Tenorite (Body)"/>
              </a:rPr>
              <a:t>Average feature vector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50B3C21-8DBB-E1C5-5F3E-FB9A057EFBDE}"/>
              </a:ext>
            </a:extLst>
          </p:cNvPr>
          <p:cNvSpPr/>
          <p:nvPr/>
        </p:nvSpPr>
        <p:spPr>
          <a:xfrm>
            <a:off x="2928337" y="3665338"/>
            <a:ext cx="976746" cy="267254"/>
          </a:xfrm>
          <a:prstGeom prst="rightArrow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ubtitle 2">
                <a:extLst>
                  <a:ext uri="{FF2B5EF4-FFF2-40B4-BE49-F238E27FC236}">
                    <a16:creationId xmlns:a16="http://schemas.microsoft.com/office/drawing/2014/main" id="{A17C8267-A111-F1F7-944B-63AE1656BC0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092" y="3609204"/>
                <a:ext cx="2706831" cy="825652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Initial probabilities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sepChr m:val="∣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Subtitle 2">
                <a:extLst>
                  <a:ext uri="{FF2B5EF4-FFF2-40B4-BE49-F238E27FC236}">
                    <a16:creationId xmlns:a16="http://schemas.microsoft.com/office/drawing/2014/main" id="{A17C8267-A111-F1F7-944B-63AE1656BC0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2" y="3609204"/>
                <a:ext cx="2706831" cy="825652"/>
              </a:xfrm>
              <a:prstGeom prst="rect">
                <a:avLst/>
              </a:prstGeom>
              <a:blipFill>
                <a:blip r:embed="rId3"/>
                <a:stretch>
                  <a:fillRect t="-2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503F75EC-9A50-92F5-CA5B-303E1AF2A047}"/>
              </a:ext>
            </a:extLst>
          </p:cNvPr>
          <p:cNvSpPr/>
          <p:nvPr/>
        </p:nvSpPr>
        <p:spPr>
          <a:xfrm>
            <a:off x="2866157" y="5314029"/>
            <a:ext cx="976746" cy="267254"/>
          </a:xfrm>
          <a:prstGeom prst="rightArrow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ubtitle 2">
                <a:extLst>
                  <a:ext uri="{FF2B5EF4-FFF2-40B4-BE49-F238E27FC236}">
                    <a16:creationId xmlns:a16="http://schemas.microsoft.com/office/drawing/2014/main" id="{47822F3F-926A-9BB3-705E-41A528F8E98B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084" y="5237113"/>
                <a:ext cx="3023054" cy="825652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Transition probabilities</a:t>
                </a:r>
                <a:b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</m:sub>
                      </m:sSub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sepChr m:val="∣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35" name="Subtitle 2">
                <a:extLst>
                  <a:ext uri="{FF2B5EF4-FFF2-40B4-BE49-F238E27FC236}">
                    <a16:creationId xmlns:a16="http://schemas.microsoft.com/office/drawing/2014/main" id="{47822F3F-926A-9BB3-705E-41A528F8E98B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" y="5237113"/>
                <a:ext cx="3023054" cy="825652"/>
              </a:xfrm>
              <a:prstGeom prst="rect">
                <a:avLst/>
              </a:prstGeom>
              <a:blipFill>
                <a:blip r:embed="rId4"/>
                <a:stretch>
                  <a:fillRect t="-2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9" grpId="0"/>
      <p:bldP spid="32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4C05FA1-A36A-8182-6007-F465EA6C84F7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APPENDIX 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7EE946-07AC-2050-C627-F51293015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62" b="1262"/>
          <a:stretch/>
        </p:blipFill>
        <p:spPr>
          <a:xfrm>
            <a:off x="2338360" y="860674"/>
            <a:ext cx="7515280" cy="50101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9672D7-EF67-10CA-24F5-F9F7A8E56B2A}"/>
              </a:ext>
            </a:extLst>
          </p:cNvPr>
          <p:cNvSpPr/>
          <p:nvPr/>
        </p:nvSpPr>
        <p:spPr>
          <a:xfrm>
            <a:off x="2412608" y="987139"/>
            <a:ext cx="7441032" cy="259770"/>
          </a:xfrm>
          <a:prstGeom prst="rect">
            <a:avLst/>
          </a:prstGeom>
          <a:solidFill>
            <a:srgbClr val="C00000">
              <a:alpha val="3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Title 62">
            <a:extLst>
              <a:ext uri="{FF2B5EF4-FFF2-40B4-BE49-F238E27FC236}">
                <a16:creationId xmlns:a16="http://schemas.microsoft.com/office/drawing/2014/main" id="{C9D35D7E-07F7-DB47-B983-F655361EC59A}"/>
              </a:ext>
            </a:extLst>
          </p:cNvPr>
          <p:cNvSpPr txBox="1">
            <a:spLocks/>
          </p:cNvSpPr>
          <p:nvPr/>
        </p:nvSpPr>
        <p:spPr>
          <a:xfrm>
            <a:off x="77038" y="492527"/>
            <a:ext cx="2042707" cy="67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Algorithm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D44DC39-3B4C-303E-7020-EBA9110BC1F9}"/>
              </a:ext>
            </a:extLst>
          </p:cNvPr>
          <p:cNvSpPr/>
          <p:nvPr/>
        </p:nvSpPr>
        <p:spPr>
          <a:xfrm>
            <a:off x="2715324" y="3353610"/>
            <a:ext cx="976746" cy="267254"/>
          </a:xfrm>
          <a:prstGeom prst="rightArrow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1E8007C7-5A2B-63E9-6A20-3B20703DBDC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70" y="3157291"/>
                <a:ext cx="3158827" cy="825652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Conditional probability</a:t>
                </a:r>
                <a:b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</a:b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 of an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b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</m:sub>
                      </m:sSub>
                      <m:d>
                        <m:dPr>
                          <m:sepChr m:val="∣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sepChr m:val="∣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ℐ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1E8007C7-5A2B-63E9-6A20-3B20703DBDC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" y="3157291"/>
                <a:ext cx="3158827" cy="825652"/>
              </a:xfrm>
              <a:prstGeom prst="rect">
                <a:avLst/>
              </a:prstGeom>
              <a:blipFill>
                <a:blip r:embed="rId3"/>
                <a:stretch>
                  <a:fillRect t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FD830843-CC71-8048-1489-80E63A1C79EA}"/>
              </a:ext>
            </a:extLst>
          </p:cNvPr>
          <p:cNvSpPr/>
          <p:nvPr/>
        </p:nvSpPr>
        <p:spPr>
          <a:xfrm flipH="1">
            <a:off x="8247784" y="4847069"/>
            <a:ext cx="976745" cy="267254"/>
          </a:xfrm>
          <a:prstGeom prst="rightArrow">
            <a:avLst/>
          </a:prstGeom>
          <a:solidFill>
            <a:srgbClr val="65A9D9">
              <a:alpha val="30000"/>
            </a:srgbClr>
          </a:solidFill>
          <a:ln w="31750">
            <a:solidFill>
              <a:srgbClr val="65A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2">
                <a:extLst>
                  <a:ext uri="{FF2B5EF4-FFF2-40B4-BE49-F238E27FC236}">
                    <a16:creationId xmlns:a16="http://schemas.microsoft.com/office/drawing/2014/main" id="{86FACABD-0686-BA76-C127-2DC586F3FF8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7191" y="4484743"/>
                <a:ext cx="3158827" cy="825652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Posterior probability of misinformation</a:t>
                </a:r>
                <a:b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sepChr m:val="∣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25" name="Subtitle 2">
                <a:extLst>
                  <a:ext uri="{FF2B5EF4-FFF2-40B4-BE49-F238E27FC236}">
                    <a16:creationId xmlns:a16="http://schemas.microsoft.com/office/drawing/2014/main" id="{86FACABD-0686-BA76-C127-2DC586F3FF8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91" y="4484743"/>
                <a:ext cx="3158827" cy="825652"/>
              </a:xfrm>
              <a:prstGeom prst="rect">
                <a:avLst/>
              </a:prstGeom>
              <a:blipFill>
                <a:blip r:embed="rId4"/>
                <a:stretch>
                  <a:fillRect t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4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F120D3F-870E-22B5-DA3F-0030CD7AC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21"/>
          <a:stretch/>
        </p:blipFill>
        <p:spPr>
          <a:xfrm>
            <a:off x="2409798" y="1631357"/>
            <a:ext cx="7372404" cy="354331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34E62A2-F977-0340-F03C-D8AC7E779710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APPENDIX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62">
                <a:extLst>
                  <a:ext uri="{FF2B5EF4-FFF2-40B4-BE49-F238E27FC236}">
                    <a16:creationId xmlns:a16="http://schemas.microsoft.com/office/drawing/2014/main" id="{DA53FF7E-181F-BDBE-13DF-57702D8A56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38" y="492527"/>
                <a:ext cx="2894762" cy="6765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2800" kern="1200" cap="all" spc="15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ar-AE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itle 62">
                <a:extLst>
                  <a:ext uri="{FF2B5EF4-FFF2-40B4-BE49-F238E27FC236}">
                    <a16:creationId xmlns:a16="http://schemas.microsoft.com/office/drawing/2014/main" id="{DA53FF7E-181F-BDBE-13DF-57702D8A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" y="492527"/>
                <a:ext cx="2894762" cy="676598"/>
              </a:xfrm>
              <a:prstGeom prst="rect">
                <a:avLst/>
              </a:prstGeom>
              <a:blipFill>
                <a:blip r:embed="rId3"/>
                <a:stretch>
                  <a:fillRect l="-2737" b="-45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0C638-EEA5-DC6F-BBD3-BA3DE29F6076}"/>
                  </a:ext>
                </a:extLst>
              </p:cNvPr>
              <p:cNvSpPr txBox="1"/>
              <p:nvPr/>
            </p:nvSpPr>
            <p:spPr>
              <a:xfrm>
                <a:off x="3264136" y="5226643"/>
                <a:ext cx="566372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Examples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on </a:t>
                </a:r>
                <a:r>
                  <a:rPr lang="en-US" sz="1600" dirty="0">
                    <a:solidFill>
                      <a:srgbClr val="0070C0"/>
                    </a:solidFill>
                    <a:latin typeface="Tenorite (Body)"/>
                  </a:rPr>
                  <a:t>real</a:t>
                </a:r>
                <a:r>
                  <a:rPr lang="en-US" sz="1600" dirty="0">
                    <a:solidFill>
                      <a:srgbClr val="C6BFAA"/>
                    </a:solidFill>
                    <a:latin typeface="Tenorite (Body)"/>
                  </a:rPr>
                  <a:t>/</a:t>
                </a:r>
                <a:r>
                  <a:rPr lang="en-US" sz="1600" dirty="0">
                    <a:solidFill>
                      <a:srgbClr val="FF0000"/>
                    </a:solidFill>
                    <a:latin typeface="Tenorite (Body)"/>
                  </a:rPr>
                  <a:t>fake</a:t>
                </a:r>
                <a:r>
                  <a:rPr lang="en-US" sz="1600" dirty="0">
                    <a:solidFill>
                      <a:srgbClr val="C6BFAA"/>
                    </a:solidFill>
                    <a:latin typeface="Tenorite (Body)"/>
                  </a:rPr>
                  <a:t> </a:t>
                </a:r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news under our method </a:t>
                </a:r>
                <a:endParaRPr lang="en-IL" sz="1600" dirty="0">
                  <a:solidFill>
                    <a:srgbClr val="7E7354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0C638-EEA5-DC6F-BBD3-BA3DE29F6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36" y="5226643"/>
                <a:ext cx="5663728" cy="338554"/>
              </a:xfrm>
              <a:prstGeom prst="rect">
                <a:avLst/>
              </a:prstGeom>
              <a:blipFill>
                <a:blip r:embed="rId4"/>
                <a:stretch>
                  <a:fillRect l="-538" t="-5357" b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08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A727EF-73E5-AF4D-CCBF-888948B55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57"/>
          <a:stretch/>
        </p:blipFill>
        <p:spPr>
          <a:xfrm>
            <a:off x="3315628" y="618258"/>
            <a:ext cx="5096309" cy="2571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7FBC0DE-DBEF-EE2A-9802-51986FC1758D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APPENDIX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62">
                <a:extLst>
                  <a:ext uri="{FF2B5EF4-FFF2-40B4-BE49-F238E27FC236}">
                    <a16:creationId xmlns:a16="http://schemas.microsoft.com/office/drawing/2014/main" id="{CE56D33D-268C-8331-47ED-D9825F05C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38" y="492527"/>
                <a:ext cx="2894762" cy="6765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2800" kern="1200" cap="all" spc="15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ar-AE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itle 62">
                <a:extLst>
                  <a:ext uri="{FF2B5EF4-FFF2-40B4-BE49-F238E27FC236}">
                    <a16:creationId xmlns:a16="http://schemas.microsoft.com/office/drawing/2014/main" id="{CE56D33D-268C-8331-47ED-D9825F05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" y="492527"/>
                <a:ext cx="2894762" cy="676598"/>
              </a:xfrm>
              <a:prstGeom prst="rect">
                <a:avLst/>
              </a:prstGeom>
              <a:blipFill>
                <a:blip r:embed="rId3"/>
                <a:stretch>
                  <a:fillRect l="-2737" b="-45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560A56-7E91-6543-7DFC-95FFF398663E}"/>
                  </a:ext>
                </a:extLst>
              </p:cNvPr>
              <p:cNvSpPr txBox="1"/>
              <p:nvPr/>
            </p:nvSpPr>
            <p:spPr>
              <a:xfrm>
                <a:off x="2547628" y="6109006"/>
                <a:ext cx="747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Examples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on real/fake news under </a:t>
                </a:r>
                <a:r>
                  <a:rPr lang="en-US" sz="1600" dirty="0">
                    <a:solidFill>
                      <a:srgbClr val="FF013C"/>
                    </a:solidFill>
                    <a:latin typeface="Tenorite (Body)"/>
                  </a:rPr>
                  <a:t>our method </a:t>
                </a:r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and</a:t>
                </a:r>
                <a:r>
                  <a:rPr lang="en-US" sz="1600" dirty="0">
                    <a:solidFill>
                      <a:srgbClr val="C6BFAA"/>
                    </a:solidFill>
                    <a:latin typeface="Tenorite (Body)"/>
                  </a:rPr>
                  <a:t> </a:t>
                </a:r>
                <a:r>
                  <a:rPr lang="en-US" sz="1600" dirty="0" err="1">
                    <a:solidFill>
                      <a:srgbClr val="FFBF00"/>
                    </a:solidFill>
                    <a:latin typeface="Tenorite (Body)"/>
                  </a:rPr>
                  <a:t>QuickStop</a:t>
                </a:r>
                <a:r>
                  <a:rPr lang="en-US" sz="1600" dirty="0">
                    <a:solidFill>
                      <a:srgbClr val="FFBF00"/>
                    </a:solidFill>
                    <a:latin typeface="Tenorite (Body)"/>
                  </a:rPr>
                  <a:t> </a:t>
                </a:r>
                <a:endParaRPr lang="en-IL" sz="1600" dirty="0">
                  <a:solidFill>
                    <a:srgbClr val="FFBF00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560A56-7E91-6543-7DFC-95FFF3986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28" y="6109006"/>
                <a:ext cx="7479600" cy="338554"/>
              </a:xfrm>
              <a:prstGeom prst="rect">
                <a:avLst/>
              </a:prstGeom>
              <a:blipFill>
                <a:blip r:embed="rId4"/>
                <a:stretch>
                  <a:fillRect l="-489" t="-5357" b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B3C28AC-34F3-196C-9A09-37B47A2C4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64" b="14692"/>
          <a:stretch/>
        </p:blipFill>
        <p:spPr>
          <a:xfrm>
            <a:off x="3319092" y="3587478"/>
            <a:ext cx="5096309" cy="2521528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560E7E4-84BD-36AB-541C-3649F68117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903516" y="676992"/>
            <a:ext cx="1236518" cy="40937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Tenorite (Body)"/>
              </a:rPr>
              <a:t>Real news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81220F3-CFDF-F6F0-5CB8-B67FDCBC68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903516" y="3627767"/>
            <a:ext cx="1236518" cy="40937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Tenorite (Body)"/>
              </a:rPr>
              <a:t>Fake news</a:t>
            </a:r>
          </a:p>
        </p:txBody>
      </p:sp>
    </p:spTree>
    <p:extLst>
      <p:ext uri="{BB962C8B-B14F-4D97-AF65-F5344CB8AC3E}">
        <p14:creationId xmlns:p14="http://schemas.microsoft.com/office/powerpoint/2010/main" val="3269313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3DD3C53-1637-244F-C238-8D57DB0B067A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APPENDIX 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935CFF-EB06-9491-AB3E-86FE344D8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81" b="53117"/>
          <a:stretch/>
        </p:blipFill>
        <p:spPr>
          <a:xfrm>
            <a:off x="1408363" y="1762113"/>
            <a:ext cx="4327419" cy="1562978"/>
          </a:xfrm>
          <a:prstGeom prst="rect">
            <a:avLst/>
          </a:prstGeom>
        </p:spPr>
      </p:pic>
      <p:sp>
        <p:nvSpPr>
          <p:cNvPr id="15" name="Title 62">
            <a:extLst>
              <a:ext uri="{FF2B5EF4-FFF2-40B4-BE49-F238E27FC236}">
                <a16:creationId xmlns:a16="http://schemas.microsoft.com/office/drawing/2014/main" id="{1EACA4CE-4D39-F668-1895-33142FEB8ABE}"/>
              </a:ext>
            </a:extLst>
          </p:cNvPr>
          <p:cNvSpPr txBox="1">
            <a:spLocks/>
          </p:cNvSpPr>
          <p:nvPr/>
        </p:nvSpPr>
        <p:spPr>
          <a:xfrm>
            <a:off x="77038" y="492527"/>
            <a:ext cx="2453148" cy="67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Probabilities</a:t>
            </a:r>
            <a:endParaRPr lang="ar-AE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F6D21B-1302-F0DD-5B88-FB9B6C6CF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53" r="-772" b="53117"/>
          <a:stretch/>
        </p:blipFill>
        <p:spPr>
          <a:xfrm>
            <a:off x="6163936" y="1762113"/>
            <a:ext cx="4327419" cy="1562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35CE4B-090C-A993-8F59-33A455D570A7}"/>
                  </a:ext>
                </a:extLst>
              </p:cNvPr>
              <p:cNvSpPr txBox="1"/>
              <p:nvPr/>
            </p:nvSpPr>
            <p:spPr>
              <a:xfrm>
                <a:off x="2356200" y="3348890"/>
                <a:ext cx="74796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Edge transition probability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⋅|⋅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from the </a:t>
                </a:r>
                <a:r>
                  <a:rPr lang="en-US" sz="1600" dirty="0">
                    <a:solidFill>
                      <a:srgbClr val="7E7354"/>
                    </a:solidFill>
                    <a:latin typeface="Tenorite (Body)"/>
                    <a:cs typeface="Courier New" panose="02070309020205020404" pitchFamily="49" charset="0"/>
                  </a:rPr>
                  <a:t>Weibo</a:t>
                </a:r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dataset,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600" dirty="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dirty="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</a:t>
                </a:r>
                <a:b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</a:br>
                <a:endParaRPr lang="en-IL" sz="1600" dirty="0">
                  <a:solidFill>
                    <a:srgbClr val="7E7354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35CE4B-090C-A993-8F59-33A455D5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00" y="3348890"/>
                <a:ext cx="7479600" cy="584775"/>
              </a:xfrm>
              <a:prstGeom prst="rect">
                <a:avLst/>
              </a:prstGeom>
              <a:blipFill>
                <a:blip r:embed="rId3"/>
                <a:stretch>
                  <a:fillRect l="-489" t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17D498B-E513-7104-9289-7B4E376C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6" t="60148" r="27805" b="15891"/>
          <a:stretch/>
        </p:blipFill>
        <p:spPr>
          <a:xfrm>
            <a:off x="3572072" y="4495366"/>
            <a:ext cx="4327419" cy="79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58703E-A746-B9A0-EC30-E0EF8FA78711}"/>
                  </a:ext>
                </a:extLst>
              </p:cNvPr>
              <p:cNvSpPr txBox="1"/>
              <p:nvPr/>
            </p:nvSpPr>
            <p:spPr>
              <a:xfrm>
                <a:off x="3136786" y="5392874"/>
                <a:ext cx="61630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Edge initial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7E735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from the </a:t>
                </a:r>
                <a:r>
                  <a:rPr lang="en-US" sz="1600" dirty="0">
                    <a:solidFill>
                      <a:srgbClr val="7E7354"/>
                    </a:solidFill>
                    <a:latin typeface="Tenorite (Body)"/>
                    <a:cs typeface="Courier New" panose="02070309020205020404" pitchFamily="49" charset="0"/>
                  </a:rPr>
                  <a:t>Weibo</a:t>
                </a:r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dataset,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600" dirty="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dirty="0">
                        <a:solidFill>
                          <a:srgbClr val="7E7354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  <a:t> </a:t>
                </a:r>
                <a:br>
                  <a:rPr lang="en-US" sz="1600" dirty="0">
                    <a:solidFill>
                      <a:srgbClr val="7E7354"/>
                    </a:solidFill>
                    <a:latin typeface="Tenorite (Body)"/>
                  </a:rPr>
                </a:br>
                <a:endParaRPr lang="en-IL" sz="1600" dirty="0">
                  <a:solidFill>
                    <a:srgbClr val="7E7354"/>
                  </a:solidFill>
                  <a:latin typeface="Tenorite (Body)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58703E-A746-B9A0-EC30-E0EF8FA78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86" y="5392874"/>
                <a:ext cx="6163078" cy="584775"/>
              </a:xfrm>
              <a:prstGeom prst="rect">
                <a:avLst/>
              </a:prstGeom>
              <a:blipFill>
                <a:blip r:embed="rId4"/>
                <a:stretch>
                  <a:fillRect l="-593" t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6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ABBE87F-CF34-7266-94A8-5687DA8539F9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2349295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4D5267-3247-3E3B-3170-51B25F2B6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4" b="-1"/>
          <a:stretch/>
        </p:blipFill>
        <p:spPr>
          <a:xfrm>
            <a:off x="8113474" y="1270870"/>
            <a:ext cx="3102585" cy="5553348"/>
          </a:xfrm>
          <a:prstGeom prst="rect">
            <a:avLst/>
          </a:prstGeom>
        </p:spPr>
      </p:pic>
      <p:pic>
        <p:nvPicPr>
          <p:cNvPr id="32" name="Picture 3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CBBB1C-0944-1D2E-E304-1824CB91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29" y="2636777"/>
            <a:ext cx="4571557" cy="2324131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0BC16E-669D-94E9-47F4-5A1B23118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50" y="1975379"/>
            <a:ext cx="2647687" cy="2985529"/>
          </a:xfrm>
          <a:prstGeom prst="rect">
            <a:avLst/>
          </a:prstGeom>
        </p:spPr>
      </p:pic>
      <p:pic>
        <p:nvPicPr>
          <p:cNvPr id="33" name="Picture 3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19D8B9-0EDE-83FA-9836-36B85CB7B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009" y="4829549"/>
            <a:ext cx="3952337" cy="1927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ABDEF-E6F4-49CC-E090-CF5A378F5090}"/>
              </a:ext>
            </a:extLst>
          </p:cNvPr>
          <p:cNvSpPr txBox="1">
            <a:spLocks/>
          </p:cNvSpPr>
          <p:nvPr/>
        </p:nvSpPr>
        <p:spPr>
          <a:xfrm>
            <a:off x="1309031" y="433868"/>
            <a:ext cx="6804443" cy="2045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Detecting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35592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FD1383-E8A2-D278-D592-A1D44834B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2"/>
          <a:stretch/>
        </p:blipFill>
        <p:spPr>
          <a:xfrm>
            <a:off x="3563632" y="771084"/>
            <a:ext cx="4753010" cy="20552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1FF8834-E2F6-5E7C-4E4E-D02F39172F1F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APPENDIX D</a:t>
            </a:r>
          </a:p>
        </p:txBody>
      </p:sp>
      <p:sp>
        <p:nvSpPr>
          <p:cNvPr id="15" name="Title 62">
            <a:extLst>
              <a:ext uri="{FF2B5EF4-FFF2-40B4-BE49-F238E27FC236}">
                <a16:creationId xmlns:a16="http://schemas.microsoft.com/office/drawing/2014/main" id="{ACADB3D9-5389-717F-4016-97F1B54B4395}"/>
              </a:ext>
            </a:extLst>
          </p:cNvPr>
          <p:cNvSpPr txBox="1">
            <a:spLocks/>
          </p:cNvSpPr>
          <p:nvPr/>
        </p:nvSpPr>
        <p:spPr>
          <a:xfrm>
            <a:off x="77038" y="492527"/>
            <a:ext cx="1653048" cy="67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Dataset</a:t>
            </a:r>
            <a:endParaRPr lang="ar-AE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5F70BEEF-00A0-4591-E9A6-FD0FEF684ED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0209" y="3461257"/>
                <a:ext cx="7091582" cy="2724183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dirty="0">
                            <a:latin typeface="Tenorite (Body)"/>
                          </a:rPr>
                          <m:t>Sina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enorite (Body)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enorite (Body)"/>
                          </a:rPr>
                          <m:t>Weibo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>
                    <a:latin typeface="Tenorite (Body)"/>
                  </a:rPr>
                  <a:t> is China’s leading micro-blogging service provider with eight times more users than Twitter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600" dirty="0">
                    <a:latin typeface="Tenorite (Body)"/>
                  </a:rPr>
                  <a:t>User features such as the number of </a:t>
                </a:r>
                <a:r>
                  <a:rPr lang="en-US" sz="1600" dirty="0" err="1">
                    <a:latin typeface="Tenorite (Body)"/>
                  </a:rPr>
                  <a:t>followees</a:t>
                </a:r>
                <a:r>
                  <a:rPr lang="en-US" sz="1600" dirty="0">
                    <a:latin typeface="Tenorite (Body)"/>
                  </a:rPr>
                  <a:t>, the number of followers, the registration days, etc., were originally extracted from Sina Weibo API.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FFFFFF"/>
                    </a:solidFill>
                    <a:latin typeface="Tenorite (Body)"/>
                  </a:rPr>
                  <a:t>The social media graph structure G is reconstructed by a union of all the information traces.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FFFFFF"/>
                    </a:solidFill>
                    <a:latin typeface="Tenorite (Body)"/>
                  </a:rPr>
                  <a:t>We have uniformly drawn 50% of the observations.</a:t>
                </a:r>
                <a:br>
                  <a:rPr lang="en-US" sz="1600" dirty="0">
                    <a:latin typeface="Tenorite (Body)"/>
                  </a:rPr>
                </a:br>
                <a:endParaRPr lang="en-US" sz="1600" dirty="0">
                  <a:latin typeface="Tenorite (Body)"/>
                </a:endParaRPr>
              </a:p>
            </p:txBody>
          </p:sp>
        </mc:Choice>
        <mc:Fallback xmlns="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5F70BEEF-00A0-4591-E9A6-FD0FEF684EDA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209" y="3461257"/>
                <a:ext cx="7091582" cy="2724183"/>
              </a:xfrm>
              <a:prstGeom prst="rect">
                <a:avLst/>
              </a:prstGeom>
              <a:blipFill>
                <a:blip r:embed="rId3"/>
                <a:stretch>
                  <a:fillRect l="-344" r="-859" b="-12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5E5531-15B5-F273-BD11-138F72FBB87C}"/>
                  </a:ext>
                </a:extLst>
              </p:cNvPr>
              <p:cNvSpPr txBox="1"/>
              <p:nvPr/>
            </p:nvSpPr>
            <p:spPr>
              <a:xfrm>
                <a:off x="118602" y="6185440"/>
                <a:ext cx="3616930" cy="1081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200" dirty="0">
                    <a:latin typeface="Arial" panose="020B0604020202020204" pitchFamily="34" charset="0"/>
                  </a:rPr>
                  <a:t>https://service.account.Weibo.com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latin typeface="Arial" panose="020B0604020202020204" pitchFamily="34" charset="0"/>
                  </a:rPr>
                  <a:t>http://open.weibo.com/wiki/API</a:t>
                </a:r>
              </a:p>
              <a:p>
                <a:br>
                  <a:rPr lang="en-US" sz="1200" dirty="0">
                    <a:latin typeface="Arial" panose="020B0604020202020204" pitchFamily="34" charset="0"/>
                  </a:rPr>
                </a:br>
                <a:endParaRPr lang="en-IL" sz="1200" dirty="0">
                  <a:latin typeface="Arial" panose="020B0604020202020204" pitchFamily="34" charset="0"/>
                </a:endParaRPr>
              </a:p>
              <a:p>
                <a:endParaRPr lang="en-IL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5E5531-15B5-F273-BD11-138F72FB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2" y="6185440"/>
                <a:ext cx="3616930" cy="1081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0862D4F-22A4-27EC-59AC-2B0948323520}"/>
              </a:ext>
            </a:extLst>
          </p:cNvPr>
          <p:cNvSpPr txBox="1"/>
          <p:nvPr/>
        </p:nvSpPr>
        <p:spPr>
          <a:xfrm>
            <a:off x="4576841" y="2805238"/>
            <a:ext cx="30344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E7354"/>
                </a:solidFill>
                <a:latin typeface="Tenorite (Body)"/>
              </a:rPr>
              <a:t>Details of the </a:t>
            </a:r>
            <a:r>
              <a:rPr lang="en-US" sz="1600" dirty="0">
                <a:solidFill>
                  <a:srgbClr val="7E735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Weibo</a:t>
            </a:r>
            <a:r>
              <a:rPr lang="en-US" sz="1600" dirty="0">
                <a:solidFill>
                  <a:srgbClr val="7E7354"/>
                </a:solidFill>
                <a:latin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7E7354"/>
                </a:solidFill>
                <a:latin typeface="Tenorite (Body)"/>
              </a:rPr>
              <a:t>dataset</a:t>
            </a:r>
            <a:endParaRPr lang="en-IL" sz="1600" dirty="0">
              <a:solidFill>
                <a:srgbClr val="7E7354"/>
              </a:solidFill>
              <a:latin typeface="Tenorite (Body)"/>
            </a:endParaRPr>
          </a:p>
        </p:txBody>
      </p:sp>
    </p:spTree>
    <p:extLst>
      <p:ext uri="{BB962C8B-B14F-4D97-AF65-F5344CB8AC3E}">
        <p14:creationId xmlns:p14="http://schemas.microsoft.com/office/powerpoint/2010/main" val="28698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44198CD9-9252-6DB0-3226-FD845FDF2021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2349295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8D9E671-78CF-FFF5-C79A-0F3EA04CAE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394444" y="2079431"/>
            <a:ext cx="8918533" cy="3651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“Human-based” methods </a:t>
            </a:r>
            <a:br>
              <a:rPr lang="en-US" sz="2400" dirty="0"/>
            </a:br>
            <a:r>
              <a:rPr lang="en-US" sz="2400" dirty="0"/>
              <a:t>Crowdsourcing, user feedbacks, and third-party fact-checking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Unscalable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Significantly slow</a:t>
            </a:r>
          </a:p>
          <a:p>
            <a:pPr marL="742950" lvl="1" indent="-285750"/>
            <a:endParaRPr lang="en-US" sz="16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5B1BEB-D7C5-F345-1027-8A91C467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49" y="3503227"/>
            <a:ext cx="3407066" cy="3229897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01DC7F8-FDB7-695B-0AEA-DF46314D3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" b="12179"/>
          <a:stretch/>
        </p:blipFill>
        <p:spPr>
          <a:xfrm>
            <a:off x="8819265" y="4209052"/>
            <a:ext cx="2987424" cy="19221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0A7855-B52E-13EA-28C1-CD54EFFFAFE2}"/>
              </a:ext>
            </a:extLst>
          </p:cNvPr>
          <p:cNvSpPr txBox="1">
            <a:spLocks/>
          </p:cNvSpPr>
          <p:nvPr/>
        </p:nvSpPr>
        <p:spPr>
          <a:xfrm>
            <a:off x="1309031" y="433868"/>
            <a:ext cx="6804443" cy="2045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Detecting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21554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879644-AEF0-FAF5-DE5F-0CC9CE654405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2349295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EC989B8-CFE1-B020-6CA5-B7A2FCE82C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309031" y="2105408"/>
            <a:ext cx="7731731" cy="3410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ML methods </a:t>
            </a:r>
            <a:br>
              <a:rPr lang="en-US" sz="2800" dirty="0"/>
            </a:br>
            <a:r>
              <a:rPr lang="en-US" sz="2400" dirty="0"/>
              <a:t>Utilizing users and post content features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/>
              <a:t>Require </a:t>
            </a:r>
            <a:r>
              <a:rPr lang="en-US" dirty="0">
                <a:solidFill>
                  <a:srgbClr val="C00000"/>
                </a:solidFill>
              </a:rPr>
              <a:t>pre-determined number of observations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/>
              <a:t>Require </a:t>
            </a:r>
            <a:r>
              <a:rPr lang="en-US" dirty="0">
                <a:solidFill>
                  <a:srgbClr val="C00000"/>
                </a:solidFill>
              </a:rPr>
              <a:t>large amount of data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C9F0CE-825F-0809-8A64-E41407D42787}"/>
              </a:ext>
            </a:extLst>
          </p:cNvPr>
          <p:cNvSpPr txBox="1">
            <a:spLocks/>
          </p:cNvSpPr>
          <p:nvPr/>
        </p:nvSpPr>
        <p:spPr>
          <a:xfrm>
            <a:off x="1309031" y="433868"/>
            <a:ext cx="6804443" cy="2045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Detecting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11132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ubtitle 2">
            <a:extLst>
              <a:ext uri="{FF2B5EF4-FFF2-40B4-BE49-F238E27FC236}">
                <a16:creationId xmlns:a16="http://schemas.microsoft.com/office/drawing/2014/main" id="{E7D77DE8-328C-0E92-660A-741AB8FFD8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38200" y="3097161"/>
            <a:ext cx="10515600" cy="1946787"/>
          </a:xfrm>
          <a:prstGeom prst="rect">
            <a:avLst/>
          </a:prstGeom>
          <a:solidFill>
            <a:srgbClr val="FBF4EF"/>
          </a:solidFill>
          <a:ln w="19050">
            <a:solidFill>
              <a:srgbClr val="FBF4EF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0" i="0" dirty="0">
                <a:effectLst/>
                <a:latin typeface="Tenorite (Body)"/>
              </a:rPr>
              <a:t>Is it possible to infer whether pieces of information propagated over time in a social network are </a:t>
            </a:r>
            <a:r>
              <a:rPr lang="en-US" b="0" i="0" dirty="0">
                <a:solidFill>
                  <a:srgbClr val="C00000"/>
                </a:solidFill>
                <a:effectLst/>
                <a:latin typeface="Tenorite (Body)"/>
              </a:rPr>
              <a:t>falsehood or truth </a:t>
            </a:r>
            <a:r>
              <a:rPr lang="en-US" b="0" i="0" dirty="0">
                <a:solidFill>
                  <a:srgbClr val="0070C0"/>
                </a:solidFill>
                <a:effectLst/>
                <a:latin typeface="Tenorite (Body)"/>
              </a:rPr>
              <a:t>based only on the way they diffuse over the network</a:t>
            </a:r>
            <a:r>
              <a:rPr lang="en-US" b="0" i="0" dirty="0">
                <a:effectLst/>
                <a:latin typeface="Tenorite (Body)"/>
              </a:rPr>
              <a:t>?</a:t>
            </a:r>
            <a:endParaRPr lang="en-US" dirty="0">
              <a:latin typeface="Tenorite (Body)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2A94FB77-CF64-EE01-4375-ED68CDD584A0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2349295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3833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QuickStop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FC0FB2-5520-F307-DA3C-714B8711358A}"/>
              </a:ext>
            </a:extLst>
          </p:cNvPr>
          <p:cNvSpPr txBox="1"/>
          <p:nvPr/>
        </p:nvSpPr>
        <p:spPr>
          <a:xfrm>
            <a:off x="68824" y="6304935"/>
            <a:ext cx="830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Arial" panose="020B0604020202020204" pitchFamily="34" charset="0"/>
              </a:rPr>
              <a:t>[1] H. Wei, X. Kang, W. Wang, and L. Ying, “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Quickstop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: A </a:t>
            </a:r>
            <a:r>
              <a:rPr lang="en-US" sz="1200" b="0" i="0" dirty="0" err="1">
                <a:effectLst/>
                <a:latin typeface="Arial" panose="020B0604020202020204" pitchFamily="34" charset="0"/>
              </a:rPr>
              <a:t>markov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 optimal stopping approach for quickest misinformation detection,” Proceedings of the ACM on Measurement and Analysis of Computing Systems, vol. 3, no. 2, pp. 1–25, 2019</a:t>
            </a:r>
            <a:endParaRPr lang="en-IL" sz="1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E4CC4C6-CFDA-240C-7109-207CCB60F9F7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2349295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0D47E21-94A5-65F9-B984-A99380CD06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62511" y="1880755"/>
            <a:ext cx="4805182" cy="327616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2000" dirty="0">
                <a:latin typeface="Tenorite (Body)"/>
              </a:rPr>
              <a:t>Real-time quickest misinformation detection </a:t>
            </a:r>
            <a:r>
              <a:rPr lang="en-US" sz="2000" dirty="0">
                <a:solidFill>
                  <a:schemeClr val="tx1"/>
                </a:solidFill>
                <a:latin typeface="Tenorite (Body)"/>
              </a:rPr>
              <a:t>based on an</a:t>
            </a:r>
            <a:r>
              <a:rPr lang="en-US" sz="2000" dirty="0">
                <a:latin typeface="Tenorite (Body)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enorite (Body)"/>
              </a:rPr>
              <a:t>edge-based probabilistic model</a:t>
            </a:r>
            <a:endParaRPr lang="en-US" sz="2000" b="0" i="0" dirty="0">
              <a:solidFill>
                <a:srgbClr val="0070C0"/>
              </a:solidFill>
              <a:effectLst/>
              <a:latin typeface="Tenorite (Body)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000" dirty="0">
                <a:latin typeface="Tenorite (Body)"/>
              </a:rPr>
              <a:t>Hypothesis testing formulated as a</a:t>
            </a:r>
            <a:r>
              <a:rPr lang="en-US" sz="2000" b="0" i="0" dirty="0">
                <a:effectLst/>
                <a:latin typeface="Tenorite (Body)"/>
              </a:rPr>
              <a:t> 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Tenorite (Body)"/>
              </a:rPr>
              <a:t>Markov optimal stopping problem</a:t>
            </a:r>
            <a:endParaRPr lang="en-US" sz="2000" dirty="0">
              <a:solidFill>
                <a:srgbClr val="0070C0"/>
              </a:solidFill>
              <a:latin typeface="Tenorite (Body)"/>
            </a:endParaRPr>
          </a:p>
          <a:p>
            <a:pPr marL="742950" lvl="1" indent="-285750"/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D8CD84-CC07-A411-D0B8-6D92426217FF}"/>
              </a:ext>
            </a:extLst>
          </p:cNvPr>
          <p:cNvGrpSpPr/>
          <p:nvPr/>
        </p:nvGrpSpPr>
        <p:grpSpPr>
          <a:xfrm>
            <a:off x="5516263" y="4578661"/>
            <a:ext cx="5359227" cy="1306246"/>
            <a:chOff x="5464310" y="4308500"/>
            <a:chExt cx="5359227" cy="1306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31B3D68-0406-7507-C4A9-3F244AFDEF29}"/>
                    </a:ext>
                  </a:extLst>
                </p:cNvPr>
                <p:cNvSpPr/>
                <p:nvPr/>
              </p:nvSpPr>
              <p:spPr>
                <a:xfrm>
                  <a:off x="5464310" y="4308500"/>
                  <a:ext cx="879217" cy="810634"/>
                </a:xfrm>
                <a:prstGeom prst="ellipse">
                  <a:avLst/>
                </a:prstGeom>
                <a:ln w="19050">
                  <a:solidFill>
                    <a:srgbClr val="C6BFA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31B3D68-0406-7507-C4A9-3F244AFDEF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310" y="4308500"/>
                  <a:ext cx="879217" cy="81063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rgbClr val="C6BFAA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36431D1-1865-3659-C872-3951E207EF1D}"/>
                    </a:ext>
                  </a:extLst>
                </p:cNvPr>
                <p:cNvSpPr/>
                <p:nvPr/>
              </p:nvSpPr>
              <p:spPr>
                <a:xfrm>
                  <a:off x="6995193" y="4308500"/>
                  <a:ext cx="879217" cy="810634"/>
                </a:xfrm>
                <a:prstGeom prst="ellipse">
                  <a:avLst/>
                </a:prstGeom>
                <a:ln w="19050">
                  <a:solidFill>
                    <a:srgbClr val="C6BFA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36431D1-1865-3659-C872-3951E207EF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193" y="4308500"/>
                  <a:ext cx="879217" cy="81063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rgbClr val="C6BFAA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248C98A6-F451-60E3-5B13-1E92A2B1D632}"/>
                    </a:ext>
                  </a:extLst>
                </p:cNvPr>
                <p:cNvSpPr/>
                <p:nvPr/>
              </p:nvSpPr>
              <p:spPr>
                <a:xfrm>
                  <a:off x="8526076" y="4308500"/>
                  <a:ext cx="879217" cy="810634"/>
                </a:xfrm>
                <a:prstGeom prst="ellipse">
                  <a:avLst/>
                </a:prstGeom>
                <a:ln w="19050">
                  <a:solidFill>
                    <a:srgbClr val="C6BFA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6BFAA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248C98A6-F451-60E3-5B13-1E92A2B1D6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6076" y="4308500"/>
                  <a:ext cx="879217" cy="81063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rgbClr val="C6BFAA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CEBC88-5EBA-659A-7B9D-93E904F0DE95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6343527" y="4713817"/>
              <a:ext cx="651666" cy="0"/>
            </a:xfrm>
            <a:prstGeom prst="straightConnector1">
              <a:avLst/>
            </a:prstGeom>
            <a:ln w="19050">
              <a:solidFill>
                <a:srgbClr val="C6BF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4695FB0-6B3B-1739-A534-A274F272B3AB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>
            <a:xfrm>
              <a:off x="7874410" y="4713817"/>
              <a:ext cx="651666" cy="0"/>
            </a:xfrm>
            <a:prstGeom prst="straightConnector1">
              <a:avLst/>
            </a:prstGeom>
            <a:ln w="19050">
              <a:solidFill>
                <a:srgbClr val="C6BF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71E940A-5D94-857A-9961-3B935555CEFD}"/>
                </a:ext>
              </a:extLst>
            </p:cNvPr>
            <p:cNvCxnSpPr>
              <a:stCxn id="29" idx="6"/>
            </p:cNvCxnSpPr>
            <p:nvPr/>
          </p:nvCxnSpPr>
          <p:spPr>
            <a:xfrm>
              <a:off x="9405293" y="4713817"/>
              <a:ext cx="606468" cy="0"/>
            </a:xfrm>
            <a:prstGeom prst="straightConnector1">
              <a:avLst/>
            </a:prstGeom>
            <a:ln w="19050">
              <a:solidFill>
                <a:srgbClr val="C6BF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3949440-171B-7E92-0F4E-B6BE644D8B28}"/>
                    </a:ext>
                  </a:extLst>
                </p:cNvPr>
                <p:cNvSpPr txBox="1"/>
                <p:nvPr/>
              </p:nvSpPr>
              <p:spPr>
                <a:xfrm>
                  <a:off x="9687159" y="4529151"/>
                  <a:ext cx="1136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6BFAA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3949440-171B-7E92-0F4E-B6BE644D8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7159" y="4529151"/>
                  <a:ext cx="113637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271BD2-B4D2-2201-8579-506A4B139F3D}"/>
                </a:ext>
              </a:extLst>
            </p:cNvPr>
            <p:cNvSpPr txBox="1"/>
            <p:nvPr/>
          </p:nvSpPr>
          <p:spPr>
            <a:xfrm>
              <a:off x="5653339" y="5276192"/>
              <a:ext cx="49196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9C8F6C"/>
                  </a:solidFill>
                  <a:latin typeface="Arial" panose="020B0604020202020204" pitchFamily="34" charset="0"/>
                </a:rPr>
                <a:t>A Markov chain model for sequential observations</a:t>
              </a:r>
              <a:endParaRPr lang="en-IL" sz="1600" dirty="0">
                <a:solidFill>
                  <a:srgbClr val="9C8F6C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1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OUR Model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E4CC4C6-CFDA-240C-7109-207CCB60F9F7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2349295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0D47E21-94A5-65F9-B984-A99380CD06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62511" y="1701076"/>
            <a:ext cx="4805182" cy="408029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2000" b="0" i="0" dirty="0">
                <a:effectLst/>
                <a:latin typeface="Tenorite (Body)"/>
              </a:rPr>
              <a:t>Real-time quickest misinformation detect</a:t>
            </a:r>
            <a:r>
              <a:rPr lang="en-US" sz="2000" dirty="0">
                <a:latin typeface="Tenorite (Body)"/>
              </a:rPr>
              <a:t>ion </a:t>
            </a:r>
            <a:r>
              <a:rPr lang="en-US" sz="2000" dirty="0">
                <a:solidFill>
                  <a:schemeClr val="tx1"/>
                </a:solidFill>
                <a:latin typeface="Tenorite (Body)"/>
              </a:rPr>
              <a:t>algorithm based on a </a:t>
            </a:r>
            <a:r>
              <a:rPr lang="en-US" sz="2000" b="1" dirty="0">
                <a:solidFill>
                  <a:srgbClr val="0070C0"/>
                </a:solidFill>
                <a:latin typeface="Tenorite (Body)"/>
              </a:rPr>
              <a:t>general and realistic</a:t>
            </a:r>
            <a:r>
              <a:rPr lang="en-US" sz="2000" dirty="0">
                <a:solidFill>
                  <a:srgbClr val="0070C0"/>
                </a:solidFill>
                <a:latin typeface="Tenorite (Body)"/>
              </a:rPr>
              <a:t> probabilistic information</a:t>
            </a:r>
            <a:br>
              <a:rPr lang="en-US" sz="2000" dirty="0">
                <a:solidFill>
                  <a:srgbClr val="0070C0"/>
                </a:solidFill>
                <a:latin typeface="Tenorite (Body)"/>
              </a:rPr>
            </a:br>
            <a:r>
              <a:rPr lang="en-US" sz="2000" dirty="0">
                <a:solidFill>
                  <a:srgbClr val="0070C0"/>
                </a:solidFill>
                <a:latin typeface="Tenorite (Body)"/>
              </a:rPr>
              <a:t>spreading model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dirty="0">
                <a:latin typeface="Tenorite (Body)"/>
              </a:rPr>
              <a:t>Takes into account </a:t>
            </a:r>
            <a:r>
              <a:rPr lang="en-US" sz="2000" b="0" i="0" dirty="0">
                <a:effectLst/>
                <a:latin typeface="Tenorite (Body)"/>
              </a:rPr>
              <a:t>practical aspects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000" b="0" i="0" dirty="0">
                <a:effectLst/>
                <a:latin typeface="Tenorite (Body)"/>
              </a:rPr>
              <a:t>Social network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Tenorite (Body)"/>
              </a:rPr>
              <a:t>graph structure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000" dirty="0">
                <a:latin typeface="Tenorite (Body)"/>
              </a:rPr>
              <a:t>P</a:t>
            </a:r>
            <a:r>
              <a:rPr lang="en-US" sz="2000" b="0" i="0" dirty="0">
                <a:effectLst/>
                <a:latin typeface="Tenorite (Body)"/>
              </a:rPr>
              <a:t>ossibility of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Tenorite (Body)"/>
              </a:rPr>
              <a:t>missing data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000" dirty="0">
                <a:latin typeface="Tenorite (Body)"/>
              </a:rPr>
              <a:t>A</a:t>
            </a:r>
            <a:r>
              <a:rPr lang="en-US" sz="2000" i="0" dirty="0">
                <a:effectLst/>
                <a:latin typeface="Tenorite (Body)"/>
              </a:rPr>
              <a:t>ll possible diffusion paths</a:t>
            </a:r>
            <a:endParaRPr lang="en-US" sz="2000" dirty="0">
              <a:latin typeface="Tenorite (Body)"/>
            </a:endParaRPr>
          </a:p>
          <a:p>
            <a:pPr marL="742950" lvl="1" indent="-285750"/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516827-FAA5-E779-60BC-C407197D8867}"/>
              </a:ext>
            </a:extLst>
          </p:cNvPr>
          <p:cNvGrpSpPr/>
          <p:nvPr/>
        </p:nvGrpSpPr>
        <p:grpSpPr>
          <a:xfrm>
            <a:off x="139527" y="1962136"/>
            <a:ext cx="5864019" cy="3215386"/>
            <a:chOff x="139527" y="1962136"/>
            <a:chExt cx="5864019" cy="3215386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FADAE1B-FFAD-B88E-47CC-1553242765A2}"/>
                </a:ext>
              </a:extLst>
            </p:cNvPr>
            <p:cNvCxnSpPr>
              <a:stCxn id="49" idx="5"/>
              <a:endCxn id="48" idx="1"/>
            </p:cNvCxnSpPr>
            <p:nvPr/>
          </p:nvCxnSpPr>
          <p:spPr>
            <a:xfrm>
              <a:off x="1653824" y="4009276"/>
              <a:ext cx="445885" cy="421599"/>
            </a:xfrm>
            <a:prstGeom prst="straightConnector1">
              <a:avLst/>
            </a:prstGeom>
            <a:ln w="19050">
              <a:solidFill>
                <a:srgbClr val="C6BF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A169B9-6D4D-15DA-3C61-6925746EFCD6}"/>
                </a:ext>
              </a:extLst>
            </p:cNvPr>
            <p:cNvGrpSpPr/>
            <p:nvPr/>
          </p:nvGrpSpPr>
          <p:grpSpPr>
            <a:xfrm>
              <a:off x="139527" y="1962136"/>
              <a:ext cx="5864019" cy="3215386"/>
              <a:chOff x="139527" y="1962136"/>
              <a:chExt cx="5864019" cy="3215386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39C71CD2-C7A0-4C71-D297-45B2886450A3}"/>
                  </a:ext>
                </a:extLst>
              </p:cNvPr>
              <p:cNvGrpSpPr/>
              <p:nvPr/>
            </p:nvGrpSpPr>
            <p:grpSpPr>
              <a:xfrm>
                <a:off x="139527" y="2447815"/>
                <a:ext cx="5864019" cy="2253403"/>
                <a:chOff x="46727" y="1856259"/>
                <a:chExt cx="5864019" cy="22534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8188BEE-0124-2F52-881F-CFCF3617A8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5409" y="1856259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8188BEE-0124-2F52-881F-CFCF3617A8A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5409" y="1856259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"/>
                      <a:stretch>
                        <a:fillRect l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C67BF05B-BC98-9CB6-533F-7CFBFC3C8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260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C67BF05B-BC98-9CB6-533F-7CFBFC3C804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260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3"/>
                      <a:stretch>
                        <a:fillRect l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A13AD658-1885-0322-6B8F-F19AD6C170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5409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A13AD658-1885-0322-6B8F-F19AD6C1700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5409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 l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788D2C1-4ADB-2806-3C85-64F76BE8BA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3301" y="2501818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788D2C1-4ADB-2806-3C85-64F76BE8BA6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301" y="2501818"/>
                      <a:ext cx="318888" cy="316726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 l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CF299F10-1B72-73E3-73F4-520BC8521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980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CF299F10-1B72-73E3-73F4-520BC8521AF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0980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 l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3CEAB648-7DBE-D9A0-0E02-CDA4409B6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552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3CEAB648-7DBE-D9A0-0E02-CDA4409B6E2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552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 l="-3571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01F656D5-395B-1328-A324-04BA166D72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0209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01F656D5-395B-1328-A324-04BA166D72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60209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7BF1F126-E5F9-3FB1-E943-CF93943DF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8836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7BF1F126-E5F9-3FB1-E943-CF93943DF52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8836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FBA39E49-4D4B-A0B2-1C4E-643CCD6A6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3283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FBA39E49-4D4B-A0B2-1C4E-643CCD6A6BA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3283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23636" r="-1818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2B867168-0CDF-E666-7F9A-456ACAE3B9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415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2B867168-0CDF-E666-7F9A-456ACAE3B98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415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700BB57C-73F4-6F14-12C6-55B19C0BB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888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700BB57C-73F4-6F14-12C6-55B19C0BB80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888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 l="-23636" r="-1818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46F18CD4-2EDD-087C-41CC-68857BF48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37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46F18CD4-2EDD-087C-41CC-68857BF4869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37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3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C72D690-DAE8-8540-AC2C-1BAA6AD1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27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C72D690-DAE8-8540-AC2C-1BAA6AD135A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727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602C7060-CC5D-D6F7-A56A-D5ED25EB2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7423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602C7060-CC5D-D6F7-A56A-D5ED25EB2F9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7423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 l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7CEB1995-D057-13BD-EA9C-48A1D0849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7627" y="3785230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7CEB1995-D057-13BD-EA9C-48A1D08496E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7627" y="3785230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6"/>
                      <a:stretch>
                        <a:fillRect l="-23636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77B464F5-6398-DA06-9B67-37629E45E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0443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77B464F5-6398-DA06-9B67-37629E45E08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0443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93F1CF2C-CB20-30EC-0A7C-9B40E9206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3" y="3155083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93F1CF2C-CB20-30EC-0A7C-9B40E92065F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3453" y="3155083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0759489E-5D67-B5D0-B4A1-A57AA53E2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330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0759489E-5D67-B5D0-B4A1-A57AA53E2B6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30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21429" r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73F8419A-A993-8F77-2DF9-301E9C5D1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5291" y="3147377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73F8419A-A993-8F77-2DF9-301E9C5D154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5291" y="3147377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8F0A3C21-1541-1686-DC12-D66680BD0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3206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8F0A3C21-1541-1686-DC12-D66680BD001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33206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 l="-21429" r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FCFBA62E-A5FD-2187-8BFD-5814FE459C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8396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FCFBA62E-A5FD-2187-8BFD-5814FE459C6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8396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 l="-21818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56C8C64A-8BB6-5C60-B3D7-D9FE321AC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7114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56C8C64A-8BB6-5C60-B3D7-D9FE321ACC3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114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 l="-21429" r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9EAA8D0D-78DF-65CC-768A-B423C9D748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4609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9EAA8D0D-78DF-65CC-768A-B423C9D7483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34609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4"/>
                      <a:stretch>
                        <a:fillRect l="-21429" r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5EEBC437-FD1D-F6A8-9C98-BEF8D7D35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2000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5EEBC437-FD1D-F6A8-9C98-BEF8D7D350F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12000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5"/>
                      <a:stretch>
                        <a:fillRect l="-21429" r="-178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C4EE516F-9D1C-448D-BC12-91B3532DFE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1858" y="3792936"/>
                      <a:ext cx="318888" cy="316726"/>
                    </a:xfrm>
                    <a:prstGeom prst="ellipse">
                      <a:avLst/>
                    </a:prstGeom>
                    <a:ln w="19050">
                      <a:solidFill>
                        <a:srgbClr val="C6BFAA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C6BFAA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C4EE516F-9D1C-448D-BC12-91B3532DFE8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91858" y="3792936"/>
                      <a:ext cx="318888" cy="316726"/>
                    </a:xfrm>
                    <a:prstGeom prst="ellipse">
                      <a:avLst/>
                    </a:prstGeom>
                    <a:blipFill>
                      <a:blip r:embed="rId26"/>
                      <a:stretch>
                        <a:fillRect l="-23636" r="-3636"/>
                      </a:stretch>
                    </a:blipFill>
                    <a:ln w="19050">
                      <a:solidFill>
                        <a:srgbClr val="C6BFAA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74C6B41A-DF46-AC75-55D2-1D6278C1F613}"/>
                    </a:ext>
                  </a:extLst>
                </p:cNvPr>
                <p:cNvCxnSpPr>
                  <a:stCxn id="35" idx="3"/>
                  <a:endCxn id="42" idx="7"/>
                </p:cNvCxnSpPr>
                <p:nvPr/>
              </p:nvCxnSpPr>
              <p:spPr>
                <a:xfrm flipH="1">
                  <a:off x="1138448" y="2126602"/>
                  <a:ext cx="1373661" cy="421599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75EE5B77-C08A-F709-E2C8-517A28DAA2FE}"/>
                    </a:ext>
                  </a:extLst>
                </p:cNvPr>
                <p:cNvCxnSpPr>
                  <a:stCxn id="35" idx="4"/>
                  <a:endCxn id="43" idx="0"/>
                </p:cNvCxnSpPr>
                <p:nvPr/>
              </p:nvCxnSpPr>
              <p:spPr>
                <a:xfrm>
                  <a:off x="2624853" y="2172985"/>
                  <a:ext cx="0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B438484A-C6AC-63D9-E791-D43A1D2DFB78}"/>
                    </a:ext>
                  </a:extLst>
                </p:cNvPr>
                <p:cNvCxnSpPr>
                  <a:stCxn id="35" idx="5"/>
                  <a:endCxn id="45" idx="1"/>
                </p:cNvCxnSpPr>
                <p:nvPr/>
              </p:nvCxnSpPr>
              <p:spPr>
                <a:xfrm>
                  <a:off x="2737597" y="2126602"/>
                  <a:ext cx="1692404" cy="421599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2F9CBC10-9513-DA9E-AA28-CC7CD9CF2C7D}"/>
                    </a:ext>
                  </a:extLst>
                </p:cNvPr>
                <p:cNvCxnSpPr>
                  <a:stCxn id="42" idx="3"/>
                  <a:endCxn id="47" idx="0"/>
                </p:cNvCxnSpPr>
                <p:nvPr/>
              </p:nvCxnSpPr>
              <p:spPr>
                <a:xfrm flipH="1">
                  <a:off x="457996" y="2772161"/>
                  <a:ext cx="454964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D8D674A0-60FA-9DDD-FDEA-296FF7384D33}"/>
                    </a:ext>
                  </a:extLst>
                </p:cNvPr>
                <p:cNvCxnSpPr>
                  <a:stCxn id="42" idx="5"/>
                  <a:endCxn id="49" idx="0"/>
                </p:cNvCxnSpPr>
                <p:nvPr/>
              </p:nvCxnSpPr>
              <p:spPr>
                <a:xfrm>
                  <a:off x="1138448" y="2772161"/>
                  <a:ext cx="309832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52F1F9B2-EEB5-571D-0823-7BF747A6D9EF}"/>
                    </a:ext>
                  </a:extLst>
                </p:cNvPr>
                <p:cNvCxnSpPr>
                  <a:stCxn id="43" idx="3"/>
                  <a:endCxn id="46" idx="0"/>
                </p:cNvCxnSpPr>
                <p:nvPr/>
              </p:nvCxnSpPr>
              <p:spPr>
                <a:xfrm flipH="1">
                  <a:off x="2369245" y="2772161"/>
                  <a:ext cx="142864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41A65F23-CDE9-0EAB-8C02-20C66BA7FBE6}"/>
                    </a:ext>
                  </a:extLst>
                </p:cNvPr>
                <p:cNvCxnSpPr>
                  <a:stCxn id="43" idx="5"/>
                  <a:endCxn id="55" idx="0"/>
                </p:cNvCxnSpPr>
                <p:nvPr/>
              </p:nvCxnSpPr>
              <p:spPr>
                <a:xfrm>
                  <a:off x="2737597" y="2772161"/>
                  <a:ext cx="239270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A10CA7B7-DBC0-2024-CC85-4F795EDDDE43}"/>
                    </a:ext>
                  </a:extLst>
                </p:cNvPr>
                <p:cNvCxnSpPr>
                  <a:stCxn id="45" idx="3"/>
                  <a:endCxn id="58" idx="0"/>
                </p:cNvCxnSpPr>
                <p:nvPr/>
              </p:nvCxnSpPr>
              <p:spPr>
                <a:xfrm flipH="1">
                  <a:off x="4052897" y="2772161"/>
                  <a:ext cx="377104" cy="382922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74F4747F-9BA2-35C2-0E02-B32776B81EC7}"/>
                    </a:ext>
                  </a:extLst>
                </p:cNvPr>
                <p:cNvCxnSpPr>
                  <a:stCxn id="45" idx="4"/>
                  <a:endCxn id="59" idx="0"/>
                </p:cNvCxnSpPr>
                <p:nvPr/>
              </p:nvCxnSpPr>
              <p:spPr>
                <a:xfrm>
                  <a:off x="4542745" y="2818544"/>
                  <a:ext cx="0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11EBEFC0-329A-FCA5-1878-212B05EF78BD}"/>
                    </a:ext>
                  </a:extLst>
                </p:cNvPr>
                <p:cNvCxnSpPr>
                  <a:stCxn id="45" idx="5"/>
                  <a:endCxn id="60" idx="0"/>
                </p:cNvCxnSpPr>
                <p:nvPr/>
              </p:nvCxnSpPr>
              <p:spPr>
                <a:xfrm>
                  <a:off x="4655489" y="2772161"/>
                  <a:ext cx="469246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CF0BD2E6-C018-9A97-929B-1D73D5D219E0}"/>
                    </a:ext>
                  </a:extLst>
                </p:cNvPr>
                <p:cNvCxnSpPr>
                  <a:stCxn id="47" idx="3"/>
                  <a:endCxn id="54" idx="0"/>
                </p:cNvCxnSpPr>
                <p:nvPr/>
              </p:nvCxnSpPr>
              <p:spPr>
                <a:xfrm flipH="1">
                  <a:off x="206171" y="3417720"/>
                  <a:ext cx="139081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F28EE74A-B221-119F-1092-D40EE7BCA309}"/>
                    </a:ext>
                  </a:extLst>
                </p:cNvPr>
                <p:cNvCxnSpPr>
                  <a:stCxn id="47" idx="4"/>
                  <a:endCxn id="53" idx="0"/>
                </p:cNvCxnSpPr>
                <p:nvPr/>
              </p:nvCxnSpPr>
              <p:spPr>
                <a:xfrm>
                  <a:off x="457996" y="3464103"/>
                  <a:ext cx="179822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8802E8BA-D7CC-3175-3B33-D6F9E0A50E6D}"/>
                    </a:ext>
                  </a:extLst>
                </p:cNvPr>
                <p:cNvCxnSpPr>
                  <a:stCxn id="47" idx="5"/>
                  <a:endCxn id="52" idx="0"/>
                </p:cNvCxnSpPr>
                <p:nvPr/>
              </p:nvCxnSpPr>
              <p:spPr>
                <a:xfrm>
                  <a:off x="570740" y="3417720"/>
                  <a:ext cx="468592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4EC1068E-C48C-AC32-0BA1-2D56CBF20A6C}"/>
                    </a:ext>
                  </a:extLst>
                </p:cNvPr>
                <p:cNvCxnSpPr>
                  <a:stCxn id="49" idx="4"/>
                  <a:endCxn id="56" idx="0"/>
                </p:cNvCxnSpPr>
                <p:nvPr/>
              </p:nvCxnSpPr>
              <p:spPr>
                <a:xfrm flipH="1">
                  <a:off x="1437071" y="3464103"/>
                  <a:ext cx="11209" cy="32112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90A7108-70FF-7507-980E-8548424DDA2A}"/>
                    </a:ext>
                  </a:extLst>
                </p:cNvPr>
                <p:cNvCxnSpPr>
                  <a:stCxn id="46" idx="3"/>
                  <a:endCxn id="48" idx="0"/>
                </p:cNvCxnSpPr>
                <p:nvPr/>
              </p:nvCxnSpPr>
              <p:spPr>
                <a:xfrm flipH="1">
                  <a:off x="2119653" y="3417720"/>
                  <a:ext cx="136848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AE3033EA-C34F-0EA1-89C9-5A2BF8DBDC7D}"/>
                    </a:ext>
                  </a:extLst>
                </p:cNvPr>
                <p:cNvCxnSpPr>
                  <a:stCxn id="46" idx="4"/>
                  <a:endCxn id="50" idx="0"/>
                </p:cNvCxnSpPr>
                <p:nvPr/>
              </p:nvCxnSpPr>
              <p:spPr>
                <a:xfrm>
                  <a:off x="2369245" y="3464103"/>
                  <a:ext cx="133482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B81CA84B-6028-5242-75B3-7C615AA8A363}"/>
                    </a:ext>
                  </a:extLst>
                </p:cNvPr>
                <p:cNvCxnSpPr>
                  <a:stCxn id="55" idx="4"/>
                  <a:endCxn id="51" idx="0"/>
                </p:cNvCxnSpPr>
                <p:nvPr/>
              </p:nvCxnSpPr>
              <p:spPr>
                <a:xfrm flipH="1">
                  <a:off x="2883598" y="3464103"/>
                  <a:ext cx="93269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F2D5D093-71F8-6622-7331-25061692A600}"/>
                    </a:ext>
                  </a:extLst>
                </p:cNvPr>
                <p:cNvCxnSpPr>
                  <a:stCxn id="55" idx="5"/>
                  <a:endCxn id="57" idx="0"/>
                </p:cNvCxnSpPr>
                <p:nvPr/>
              </p:nvCxnSpPr>
              <p:spPr>
                <a:xfrm>
                  <a:off x="3089611" y="3417720"/>
                  <a:ext cx="190276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3B044F83-8373-B6C3-0202-A1A99C86DAE1}"/>
                    </a:ext>
                  </a:extLst>
                </p:cNvPr>
                <p:cNvCxnSpPr>
                  <a:stCxn id="58" idx="3"/>
                  <a:endCxn id="61" idx="0"/>
                </p:cNvCxnSpPr>
                <p:nvPr/>
              </p:nvCxnSpPr>
              <p:spPr>
                <a:xfrm flipH="1">
                  <a:off x="3792650" y="3425426"/>
                  <a:ext cx="147503" cy="367510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D354E7DC-DA0F-9157-6A77-E6923C80F190}"/>
                    </a:ext>
                  </a:extLst>
                </p:cNvPr>
                <p:cNvCxnSpPr>
                  <a:stCxn id="58" idx="4"/>
                  <a:endCxn id="62" idx="0"/>
                </p:cNvCxnSpPr>
                <p:nvPr/>
              </p:nvCxnSpPr>
              <p:spPr>
                <a:xfrm>
                  <a:off x="4052897" y="3471809"/>
                  <a:ext cx="114943" cy="321127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8510AB44-49DF-1145-AACD-915BCA6404EF}"/>
                    </a:ext>
                  </a:extLst>
                </p:cNvPr>
                <p:cNvCxnSpPr>
                  <a:stCxn id="59" idx="4"/>
                  <a:endCxn id="63" idx="0"/>
                </p:cNvCxnSpPr>
                <p:nvPr/>
              </p:nvCxnSpPr>
              <p:spPr>
                <a:xfrm flipH="1">
                  <a:off x="4536558" y="3464103"/>
                  <a:ext cx="6187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C8F422B3-BE30-F7B2-99D7-7178EA7B5848}"/>
                    </a:ext>
                  </a:extLst>
                </p:cNvPr>
                <p:cNvCxnSpPr>
                  <a:stCxn id="59" idx="4"/>
                  <a:endCxn id="64" idx="0"/>
                </p:cNvCxnSpPr>
                <p:nvPr/>
              </p:nvCxnSpPr>
              <p:spPr>
                <a:xfrm>
                  <a:off x="4542745" y="3464103"/>
                  <a:ext cx="451308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497A4EF8-7F3F-500D-D478-0589DA3EE96F}"/>
                    </a:ext>
                  </a:extLst>
                </p:cNvPr>
                <p:cNvCxnSpPr>
                  <a:stCxn id="60" idx="3"/>
                  <a:endCxn id="64" idx="0"/>
                </p:cNvCxnSpPr>
                <p:nvPr/>
              </p:nvCxnSpPr>
              <p:spPr>
                <a:xfrm flipH="1">
                  <a:off x="4994053" y="3417720"/>
                  <a:ext cx="17938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0847FEA0-C65B-2067-3049-AA45B901CF51}"/>
                    </a:ext>
                  </a:extLst>
                </p:cNvPr>
                <p:cNvCxnSpPr>
                  <a:stCxn id="60" idx="4"/>
                  <a:endCxn id="65" idx="0"/>
                </p:cNvCxnSpPr>
                <p:nvPr/>
              </p:nvCxnSpPr>
              <p:spPr>
                <a:xfrm>
                  <a:off x="5124735" y="3464103"/>
                  <a:ext cx="246709" cy="328833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AF2752C7-1665-0349-57E8-35850526EB11}"/>
                    </a:ext>
                  </a:extLst>
                </p:cNvPr>
                <p:cNvCxnSpPr>
                  <a:stCxn id="60" idx="5"/>
                  <a:endCxn id="66" idx="0"/>
                </p:cNvCxnSpPr>
                <p:nvPr/>
              </p:nvCxnSpPr>
              <p:spPr>
                <a:xfrm>
                  <a:off x="5237479" y="3417720"/>
                  <a:ext cx="513823" cy="375216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DEB95F27-A2C0-65E6-A587-07FEF273488B}"/>
                    </a:ext>
                  </a:extLst>
                </p:cNvPr>
                <p:cNvCxnSpPr>
                  <a:stCxn id="45" idx="2"/>
                  <a:endCxn id="57" idx="0"/>
                </p:cNvCxnSpPr>
                <p:nvPr/>
              </p:nvCxnSpPr>
              <p:spPr>
                <a:xfrm flipH="1">
                  <a:off x="3279887" y="2660181"/>
                  <a:ext cx="1103414" cy="1132755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5274FBCA-5CF7-D486-6797-9AA32B103427}"/>
                    </a:ext>
                  </a:extLst>
                </p:cNvPr>
                <p:cNvCxnSpPr>
                  <a:cxnSpLocks/>
                  <a:stCxn id="35" idx="3"/>
                  <a:endCxn id="49" idx="6"/>
                </p:cNvCxnSpPr>
                <p:nvPr/>
              </p:nvCxnSpPr>
              <p:spPr>
                <a:xfrm flipH="1">
                  <a:off x="1607724" y="2126602"/>
                  <a:ext cx="904385" cy="1179138"/>
                </a:xfrm>
                <a:prstGeom prst="straightConnector1">
                  <a:avLst/>
                </a:prstGeom>
                <a:ln w="19050">
                  <a:solidFill>
                    <a:srgbClr val="C6BFA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2396EE5D-BA82-557E-4207-C35EF9DC260B}"/>
                      </a:ext>
                    </a:extLst>
                  </p:cNvPr>
                  <p:cNvSpPr txBox="1"/>
                  <p:nvPr/>
                </p:nvSpPr>
                <p:spPr>
                  <a:xfrm>
                    <a:off x="160326" y="4838968"/>
                    <a:ext cx="584322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9C8F6C"/>
                        </a:solidFill>
                        <a:latin typeface="Arial" panose="020B0604020202020204" pitchFamily="34" charset="0"/>
                      </a:rPr>
                      <a:t>A social media graph with a single information source at </a:t>
                    </a:r>
                    <a14:m>
                      <m:oMath xmlns:m="http://schemas.openxmlformats.org/officeDocument/2006/math"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>
                            <a:solidFill>
                              <a:srgbClr val="9C8F6C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IL" sz="1600" dirty="0">
                      <a:solidFill>
                        <a:srgbClr val="9C8F6C"/>
                      </a:solidFill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2396EE5D-BA82-557E-4207-C35EF9DC26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26" y="4838968"/>
                    <a:ext cx="5843220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521"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DE663056-5BA6-58E4-94AE-3FBA5AEB8714}"/>
                      </a:ext>
                    </a:extLst>
                  </p:cNvPr>
                  <p:cNvSpPr txBox="1"/>
                  <p:nvPr/>
                </p:nvSpPr>
                <p:spPr>
                  <a:xfrm>
                    <a:off x="1636925" y="1962136"/>
                    <a:ext cx="217785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rgbClr val="9C8F6C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𝓖</m:t>
                          </m:r>
                          <m:r>
                            <a:rPr lang="en-US" sz="1800" b="0" i="1" smtClean="0">
                              <a:solidFill>
                                <a:srgbClr val="9C8F6C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9C8F6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9C8F6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𝓥</m:t>
                              </m:r>
                              <m:r>
                                <a:rPr lang="en-US" sz="1800" b="0" i="1" smtClean="0">
                                  <a:solidFill>
                                    <a:srgbClr val="9C8F6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9C8F6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𝓔</m:t>
                              </m:r>
                            </m:e>
                          </m:d>
                        </m:oMath>
                      </m:oMathPara>
                    </a14:m>
                    <a:endParaRPr lang="en-IL" dirty="0">
                      <a:solidFill>
                        <a:srgbClr val="9C8F6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DE663056-5BA6-58E4-94AE-3FBA5AEB87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6925" y="1962136"/>
                    <a:ext cx="2177852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583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DFEDBE8-2C17-FD54-FF4D-4DA0D9F130F4}"/>
              </a:ext>
            </a:extLst>
          </p:cNvPr>
          <p:cNvSpPr txBox="1">
            <a:spLocks/>
          </p:cNvSpPr>
          <p:nvPr/>
        </p:nvSpPr>
        <p:spPr>
          <a:xfrm>
            <a:off x="118602" y="0"/>
            <a:ext cx="3298108" cy="83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n>
                  <a:solidFill>
                    <a:srgbClr val="C6BFAA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PROBLEM FORMULATION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9BD40D-E799-AE4D-A85B-338F2DC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01" y="962706"/>
            <a:ext cx="5431971" cy="84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EDGE BASED MODEL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F24716-5FB6-8C38-E071-74F007295511}"/>
              </a:ext>
            </a:extLst>
          </p:cNvPr>
          <p:cNvGrpSpPr/>
          <p:nvPr/>
        </p:nvGrpSpPr>
        <p:grpSpPr>
          <a:xfrm>
            <a:off x="2784297" y="2196108"/>
            <a:ext cx="5254774" cy="1930024"/>
            <a:chOff x="2784297" y="2196108"/>
            <a:chExt cx="5254774" cy="193002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C4A2574-C33B-B4E0-2081-B03D946FE719}"/>
                </a:ext>
              </a:extLst>
            </p:cNvPr>
            <p:cNvCxnSpPr>
              <a:cxnSpLocks/>
              <a:stCxn id="34" idx="5"/>
              <a:endCxn id="37" idx="1"/>
            </p:cNvCxnSpPr>
            <p:nvPr/>
          </p:nvCxnSpPr>
          <p:spPr>
            <a:xfrm>
              <a:off x="6165370" y="2738031"/>
              <a:ext cx="1277525" cy="846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F1347B-02DA-F73B-5D2F-A7DA827A089B}"/>
                    </a:ext>
                  </a:extLst>
                </p:cNvPr>
                <p:cNvSpPr/>
                <p:nvPr/>
              </p:nvSpPr>
              <p:spPr>
                <a:xfrm>
                  <a:off x="5569194" y="2196108"/>
                  <a:ext cx="698464" cy="634902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F1347B-02DA-F73B-5D2F-A7DA827A08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194" y="2196108"/>
                  <a:ext cx="698464" cy="63490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D15B257-E996-C31F-494D-009048E7F016}"/>
                    </a:ext>
                  </a:extLst>
                </p:cNvPr>
                <p:cNvSpPr/>
                <p:nvPr/>
              </p:nvSpPr>
              <p:spPr>
                <a:xfrm>
                  <a:off x="4064981" y="3490182"/>
                  <a:ext cx="698464" cy="634902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D15B257-E996-C31F-494D-009048E7F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981" y="3490182"/>
                  <a:ext cx="698464" cy="63490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2F3A25-F6F3-9996-C92B-0A20B9C86603}"/>
                    </a:ext>
                  </a:extLst>
                </p:cNvPr>
                <p:cNvSpPr/>
                <p:nvPr/>
              </p:nvSpPr>
              <p:spPr>
                <a:xfrm>
                  <a:off x="5569194" y="3490182"/>
                  <a:ext cx="698464" cy="634902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e-I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2F3A25-F6F3-9996-C92B-0A20B9C866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194" y="3490182"/>
                  <a:ext cx="698464" cy="63490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CC48746-869F-D4BA-2C7D-93CC2C5B985A}"/>
                    </a:ext>
                  </a:extLst>
                </p:cNvPr>
                <p:cNvSpPr/>
                <p:nvPr/>
              </p:nvSpPr>
              <p:spPr>
                <a:xfrm>
                  <a:off x="7340607" y="3491230"/>
                  <a:ext cx="698464" cy="634902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e-IL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CC48746-869F-D4BA-2C7D-93CC2C5B98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07" y="3491230"/>
                  <a:ext cx="698464" cy="63490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C22CA0C-371E-A52E-5BF4-27EAC1E853B1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4661157" y="2738032"/>
              <a:ext cx="1010324" cy="8451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6C5E211-4060-15F7-EA50-EFE0DDA390D4}"/>
                </a:ext>
              </a:extLst>
            </p:cNvPr>
            <p:cNvCxnSpPr>
              <a:cxnSpLocks/>
              <a:stCxn id="34" idx="4"/>
              <a:endCxn id="36" idx="0"/>
            </p:cNvCxnSpPr>
            <p:nvPr/>
          </p:nvCxnSpPr>
          <p:spPr>
            <a:xfrm>
              <a:off x="5918426" y="2831010"/>
              <a:ext cx="0" cy="6591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CEAC89-3658-38DF-4547-200D8F28C587}"/>
                </a:ext>
              </a:extLst>
            </p:cNvPr>
            <p:cNvSpPr txBox="1"/>
            <p:nvPr/>
          </p:nvSpPr>
          <p:spPr>
            <a:xfrm>
              <a:off x="4414213" y="2313504"/>
              <a:ext cx="1135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rgbClr val="0070C0"/>
                  </a:solidFill>
                  <a:latin typeface="Arial" panose="020B0604020202020204" pitchFamily="34" charset="0"/>
                </a:rPr>
                <a:t>followee</a:t>
              </a:r>
              <a:endParaRPr lang="en-IL" sz="2000" i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15B980-6300-B3F6-5087-00F394A11ECE}"/>
                </a:ext>
              </a:extLst>
            </p:cNvPr>
            <p:cNvSpPr txBox="1"/>
            <p:nvPr/>
          </p:nvSpPr>
          <p:spPr>
            <a:xfrm>
              <a:off x="2784297" y="3606073"/>
              <a:ext cx="1226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C00000"/>
                  </a:solidFill>
                  <a:latin typeface="Arial" panose="020B0604020202020204" pitchFamily="34" charset="0"/>
                </a:rPr>
                <a:t>followers</a:t>
              </a:r>
              <a:endParaRPr lang="en-IL" sz="2000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29145F-DF1D-CA3A-4ED0-EDF7EAF1B654}"/>
                  </a:ext>
                </a:extLst>
              </p:cNvPr>
              <p:cNvSpPr txBox="1"/>
              <p:nvPr/>
            </p:nvSpPr>
            <p:spPr>
              <a:xfrm>
                <a:off x="6667559" y="2757279"/>
                <a:ext cx="4513059" cy="45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000" i="1" dirty="0" smtClean="0">
                          <a:solidFill>
                            <a:schemeClr val="tx1"/>
                          </a:solidFill>
                          <a:latin typeface="Baguet Script" panose="020F0502020204030204" pitchFamily="2" charset="0"/>
                        </a:rPr>
                        <m:t>Z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sz="2000" i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29145F-DF1D-CA3A-4ED0-EDF7EAF1B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59" y="2757279"/>
                <a:ext cx="4513059" cy="450060"/>
              </a:xfrm>
              <a:prstGeom prst="rect">
                <a:avLst/>
              </a:prstGeom>
              <a:blipFill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9926E6-3495-17BD-C241-D5054246F7D8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165370" y="2728407"/>
            <a:ext cx="1277525" cy="855802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1291</Words>
  <Application>Microsoft Office PowerPoint</Application>
  <PresentationFormat>Widescreen</PresentationFormat>
  <Paragraphs>349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-apple-system</vt:lpstr>
      <vt:lpstr>Arial</vt:lpstr>
      <vt:lpstr>Baguet Script</vt:lpstr>
      <vt:lpstr>Calibri</vt:lpstr>
      <vt:lpstr>Cambria Math</vt:lpstr>
      <vt:lpstr>Courier New</vt:lpstr>
      <vt:lpstr>Tenorite</vt:lpstr>
      <vt:lpstr>Tenorite (Body)</vt:lpstr>
      <vt:lpstr>Monoline</vt:lpstr>
      <vt:lpstr>Online Auditing of Information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QuickStop</vt:lpstr>
      <vt:lpstr>OUR Model</vt:lpstr>
      <vt:lpstr>EDGE BASED MODEL</vt:lpstr>
      <vt:lpstr>EDGE BASED MODEL</vt:lpstr>
      <vt:lpstr>EDGE BASED MODEL</vt:lpstr>
      <vt:lpstr>information flow</vt:lpstr>
      <vt:lpstr>Observations</vt:lpstr>
      <vt:lpstr>Learning Problem</vt:lpstr>
      <vt:lpstr>Learning Problem</vt:lpstr>
      <vt:lpstr>Posterior probability recursion</vt:lpstr>
      <vt:lpstr>Optimal sequential test</vt:lpstr>
      <vt:lpstr>Optimal Stopping Time</vt:lpstr>
      <vt:lpstr>Optimal Stopping Time</vt:lpstr>
      <vt:lpstr>Optimal Stopping Time</vt:lpstr>
      <vt:lpstr>PowerPoint Presentation</vt:lpstr>
      <vt:lpstr>Questions?</vt:lpstr>
      <vt:lpstr>PowerPoint Presentation</vt:lpstr>
      <vt:lpstr>PowerPoint Presentation</vt:lpstr>
      <vt:lpstr>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2023-07-24T01:11:48Z</dcterms:created>
  <dcterms:modified xsi:type="dcterms:W3CDTF">2024-04-07T18:28:20Z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