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90" r:id="rId6"/>
    <p:sldId id="291" r:id="rId7"/>
    <p:sldId id="298" r:id="rId8"/>
    <p:sldId id="293" r:id="rId9"/>
    <p:sldId id="292" r:id="rId10"/>
    <p:sldId id="295" r:id="rId11"/>
    <p:sldId id="297" r:id="rId12"/>
    <p:sldId id="287" r:id="rId13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25B"/>
    <a:srgbClr val="E46C0A"/>
    <a:srgbClr val="D1D1D1"/>
    <a:srgbClr val="C3CBC8"/>
    <a:srgbClr val="AEBEB8"/>
    <a:srgbClr val="8DA59A"/>
    <a:srgbClr val="567265"/>
    <a:srgbClr val="2F4B3D"/>
    <a:srgbClr val="D9D9D9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3898" autoAdjust="0"/>
  </p:normalViewPr>
  <p:slideViewPr>
    <p:cSldViewPr snapToGrid="0" snapToObjects="1">
      <p:cViewPr varScale="1">
        <p:scale>
          <a:sx n="93" d="100"/>
          <a:sy n="93" d="100"/>
        </p:scale>
        <p:origin x="39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188DB-E110-407B-9440-9ACEF812DCF2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B134D-6C7A-430A-BB71-A42B112EB5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86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B134D-6C7A-430A-BB71-A42B112EB59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96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5521568"/>
            <a:ext cx="12192000" cy="1336431"/>
          </a:xfrm>
          <a:prstGeom prst="rect">
            <a:avLst/>
          </a:prstGeom>
          <a:solidFill>
            <a:srgbClr val="367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67" y="5736893"/>
            <a:ext cx="3055326" cy="905782"/>
          </a:xfrm>
          <a:prstGeom prst="rect">
            <a:avLst/>
          </a:prstGeom>
        </p:spPr>
      </p:pic>
      <p:sp>
        <p:nvSpPr>
          <p:cNvPr id="5" name="CasellaDiTesto 4"/>
          <p:cNvSpPr txBox="1"/>
          <p:nvPr userDrawn="1"/>
        </p:nvSpPr>
        <p:spPr>
          <a:xfrm>
            <a:off x="221131" y="5774284"/>
            <a:ext cx="523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0" dirty="0">
                <a:solidFill>
                  <a:schemeClr val="bg1"/>
                </a:solidFill>
              </a:rPr>
              <a:t>Wi</a:t>
            </a:r>
            <a:r>
              <a:rPr lang="en-US" sz="2000" baseline="0" dirty="0">
                <a:solidFill>
                  <a:schemeClr val="bg1"/>
                </a:solidFill>
              </a:rPr>
              <a:t>reless </a:t>
            </a:r>
            <a:r>
              <a:rPr lang="en-US" sz="2000" b="1" baseline="0" dirty="0">
                <a:solidFill>
                  <a:schemeClr val="bg1"/>
                </a:solidFill>
              </a:rPr>
              <a:t>Sy</a:t>
            </a:r>
            <a:r>
              <a:rPr lang="en-US" sz="2000" baseline="0" dirty="0">
                <a:solidFill>
                  <a:schemeClr val="bg1"/>
                </a:solidFill>
              </a:rPr>
              <a:t>stem </a:t>
            </a:r>
            <a:r>
              <a:rPr lang="en-US" sz="2000" b="1" baseline="0" dirty="0">
                <a:solidFill>
                  <a:schemeClr val="bg1"/>
                </a:solidFill>
              </a:rPr>
              <a:t>La</a:t>
            </a:r>
            <a:r>
              <a:rPr lang="en-US" sz="2000" baseline="0" dirty="0">
                <a:solidFill>
                  <a:schemeClr val="bg1"/>
                </a:solidFill>
              </a:rPr>
              <a:t>b (</a:t>
            </a:r>
            <a:r>
              <a:rPr lang="en-US" sz="2000" b="1" baseline="0" dirty="0" err="1">
                <a:solidFill>
                  <a:schemeClr val="bg1"/>
                </a:solidFill>
              </a:rPr>
              <a:t>Wisy</a:t>
            </a:r>
            <a:r>
              <a:rPr lang="en-US" sz="2000" baseline="0" dirty="0" err="1">
                <a:solidFill>
                  <a:schemeClr val="bg1"/>
                </a:solidFill>
              </a:rPr>
              <a:t>Lab</a:t>
            </a:r>
            <a:r>
              <a:rPr lang="en-US" sz="2000" baseline="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000" baseline="0" dirty="0">
                <a:solidFill>
                  <a:schemeClr val="bg1"/>
                </a:solidFill>
              </a:rPr>
              <a:t>Department of Electronics, Information and Bioengineering</a:t>
            </a:r>
          </a:p>
        </p:txBody>
      </p:sp>
      <p:pic>
        <p:nvPicPr>
          <p:cNvPr id="1026" name="Picture 2" descr="AIMC">
            <a:extLst>
              <a:ext uri="{FF2B5EF4-FFF2-40B4-BE49-F238E27FC236}">
                <a16:creationId xmlns:a16="http://schemas.microsoft.com/office/drawing/2014/main" id="{497A117D-DC41-4645-473B-BCD5572EF4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prstClr val="black"/>
              <a:srgbClr val="3672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13244" r="4621" b="16731"/>
          <a:stretch/>
        </p:blipFill>
        <p:spPr bwMode="auto">
          <a:xfrm>
            <a:off x="7343595" y="5754646"/>
            <a:ext cx="1089865" cy="8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1"/>
            <a:ext cx="12192000" cy="761999"/>
          </a:xfrm>
          <a:prstGeom prst="rect">
            <a:avLst/>
          </a:prstGeom>
          <a:solidFill>
            <a:srgbClr val="367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8301" cy="45259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367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0" name="CasellaDiTesto 129"/>
          <p:cNvSpPr txBox="1"/>
          <p:nvPr userDrawn="1"/>
        </p:nvSpPr>
        <p:spPr>
          <a:xfrm>
            <a:off x="124465" y="6490900"/>
            <a:ext cx="2672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baseline="0" dirty="0">
                <a:solidFill>
                  <a:srgbClr val="FFFFFF"/>
                </a:solidFill>
                <a:latin typeface="Arial"/>
                <a:cs typeface="Arial"/>
              </a:rPr>
              <a:t>Silvia Mura –silvia.mura@polimi.it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54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622" y="6478518"/>
            <a:ext cx="2757993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370617-AD4F-2610-5B74-A254253C7AB9}"/>
              </a:ext>
            </a:extLst>
          </p:cNvPr>
          <p:cNvSpPr txBox="1"/>
          <p:nvPr userDrawn="1"/>
        </p:nvSpPr>
        <p:spPr>
          <a:xfrm>
            <a:off x="4856239" y="6478518"/>
            <a:ext cx="2498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rgbClr val="FFFFFF"/>
                </a:solidFill>
                <a:latin typeface="Arial"/>
                <a:cs typeface="Arial"/>
              </a:rPr>
              <a:t>Wireless System Lab (</a:t>
            </a:r>
            <a:r>
              <a:rPr lang="it-IT" sz="1200" b="1" dirty="0" err="1">
                <a:solidFill>
                  <a:srgbClr val="FFFFFF"/>
                </a:solidFill>
                <a:latin typeface="Arial"/>
                <a:cs typeface="Arial"/>
              </a:rPr>
              <a:t>WisyLab</a:t>
            </a:r>
            <a:r>
              <a:rPr lang="it-IT" sz="12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magine 254">
            <a:extLst>
              <a:ext uri="{FF2B5EF4-FFF2-40B4-BE49-F238E27FC236}">
                <a16:creationId xmlns:a16="http://schemas.microsoft.com/office/drawing/2014/main" id="{652D544D-21C1-F34C-973C-B8772D0972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5071" y="-262250"/>
            <a:ext cx="7719443" cy="6725940"/>
          </a:xfrm>
          <a:prstGeom prst="rect">
            <a:avLst/>
          </a:prstGeom>
        </p:spPr>
      </p:pic>
      <p:pic>
        <p:nvPicPr>
          <p:cNvPr id="254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31" y="6346379"/>
            <a:ext cx="3706832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340886FB-3DFD-448E-AE25-DF217ACAE3F1}"/>
              </a:ext>
            </a:extLst>
          </p:cNvPr>
          <p:cNvSpPr txBox="1"/>
          <p:nvPr userDrawn="1"/>
        </p:nvSpPr>
        <p:spPr>
          <a:xfrm>
            <a:off x="210371" y="6363506"/>
            <a:ext cx="2441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FFFF"/>
                </a:solidFill>
                <a:latin typeface="Arial"/>
                <a:cs typeface="Arial"/>
              </a:rPr>
              <a:t>Nome Cognome Autore</a:t>
            </a:r>
            <a:r>
              <a:rPr lang="it-IT" sz="1200" b="1" baseline="0" dirty="0">
                <a:solidFill>
                  <a:srgbClr val="FFFFFF"/>
                </a:solidFill>
                <a:latin typeface="Arial"/>
                <a:cs typeface="Arial"/>
              </a:rPr>
              <a:t> – DEIB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8" name="Rettangolo 127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367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1" name="CasellaDiTesto 130"/>
          <p:cNvSpPr txBox="1"/>
          <p:nvPr userDrawn="1"/>
        </p:nvSpPr>
        <p:spPr>
          <a:xfrm>
            <a:off x="124465" y="6490900"/>
            <a:ext cx="2672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baseline="0" dirty="0">
                <a:solidFill>
                  <a:srgbClr val="FFFFFF"/>
                </a:solidFill>
                <a:latin typeface="Arial"/>
                <a:cs typeface="Arial"/>
              </a:rPr>
              <a:t>Silvia Mura– silvia.mura@polimi.it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56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622" y="6478518"/>
            <a:ext cx="2757993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857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ib.polimi.it/" TargetMode="External"/><Relationship Id="rId2" Type="http://schemas.openxmlformats.org/officeDocument/2006/relationships/hyperlink" Target="mailto:stefano.tubaro@polimi.it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48639" y="1110296"/>
            <a:ext cx="10247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6725B"/>
                </a:solidFill>
                <a:latin typeface="Garamond" panose="02020404030301010803" pitchFamily="18" charset="0"/>
              </a:rPr>
              <a:t>Enhanced Channel Estimation in mm-Wave MIMO Systems Leveraging Integrated Communication and Sensing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-35640" y="289173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36725B"/>
                </a:solidFill>
                <a:latin typeface="Garamond" panose="02020404030301010803" pitchFamily="18" charset="0"/>
              </a:rPr>
              <a:t>Silvia Mura</a:t>
            </a:r>
            <a:endParaRPr lang="en-US" sz="2000" dirty="0">
              <a:solidFill>
                <a:srgbClr val="36725B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2000" dirty="0">
                <a:solidFill>
                  <a:srgbClr val="36725B"/>
                </a:solidFill>
                <a:latin typeface="Garamond" panose="02020404030301010803" pitchFamily="18" charset="0"/>
              </a:rPr>
              <a:t>Marouan Mizmizi </a:t>
            </a:r>
          </a:p>
          <a:p>
            <a:pPr algn="ctr"/>
            <a:r>
              <a:rPr lang="en-US" sz="2000" dirty="0">
                <a:solidFill>
                  <a:srgbClr val="36725B"/>
                </a:solidFill>
                <a:latin typeface="Garamond" panose="02020404030301010803" pitchFamily="18" charset="0"/>
              </a:rPr>
              <a:t>Umberto Spagnolini</a:t>
            </a:r>
          </a:p>
          <a:p>
            <a:pPr algn="ctr"/>
            <a:r>
              <a:rPr lang="en-US" sz="2000" dirty="0">
                <a:solidFill>
                  <a:srgbClr val="36725B"/>
                </a:solidFill>
                <a:latin typeface="Garamond" panose="02020404030301010803" pitchFamily="18" charset="0"/>
              </a:rPr>
              <a:t>Athina Petropulu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225027-1305-7F8F-B7C5-38D4290F9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6"/>
          <a:stretch/>
        </p:blipFill>
        <p:spPr>
          <a:xfrm>
            <a:off x="35640" y="2411526"/>
            <a:ext cx="3564295" cy="31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70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1408F5-E606-4393-B7D8-200EE5A22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Introduction</a:t>
            </a: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3BC7E1-229F-1831-FA2F-027824A50AE8}"/>
              </a:ext>
            </a:extLst>
          </p:cNvPr>
          <p:cNvSpPr txBox="1"/>
          <p:nvPr/>
        </p:nvSpPr>
        <p:spPr>
          <a:xfrm>
            <a:off x="54773" y="4508708"/>
            <a:ext cx="49998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Goal</a:t>
            </a:r>
            <a:r>
              <a:rPr lang="en-US" sz="2400" dirty="0">
                <a:latin typeface="Garamond" panose="02020404030301010803" pitchFamily="18" charset="0"/>
              </a:rPr>
              <a:t>: </a:t>
            </a:r>
            <a:r>
              <a:rPr lang="en-US" sz="2000" dirty="0">
                <a:solidFill>
                  <a:srgbClr val="374151"/>
                </a:solidFill>
                <a:latin typeface="Garamond" panose="02020404030301010803" pitchFamily="18" charset="0"/>
              </a:rPr>
              <a:t>R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educing channel estimation overhead through the utilization of ISAC systems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294064-55B2-A541-9B83-D221E56D7438}"/>
              </a:ext>
            </a:extLst>
          </p:cNvPr>
          <p:cNvSpPr txBox="1"/>
          <p:nvPr/>
        </p:nvSpPr>
        <p:spPr>
          <a:xfrm>
            <a:off x="54773" y="1879013"/>
            <a:ext cx="5593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374151"/>
                </a:solidFill>
                <a:latin typeface="Garamond" panose="02020404030301010803" pitchFamily="18" charset="0"/>
              </a:rPr>
              <a:t>The acquisition of precise </a:t>
            </a:r>
            <a:r>
              <a:rPr lang="en-US" sz="2000" b="1" dirty="0">
                <a:solidFill>
                  <a:srgbClr val="374151"/>
                </a:solidFill>
                <a:latin typeface="Garamond" panose="02020404030301010803" pitchFamily="18" charset="0"/>
              </a:rPr>
              <a:t>Channel State Information </a:t>
            </a:r>
            <a:r>
              <a:rPr lang="en-US" sz="2000" dirty="0">
                <a:solidFill>
                  <a:srgbClr val="374151"/>
                </a:solidFill>
                <a:latin typeface="Garamond" panose="02020404030301010803" pitchFamily="18" charset="0"/>
              </a:rPr>
              <a:t>(CSI) assumes critical significance for 6G wireless networks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37415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solidFill>
                <a:srgbClr val="37415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Trade-off between CSI accuracy and </a:t>
            </a:r>
            <a:r>
              <a:rPr lang="en-US" sz="2000" b="1" dirty="0">
                <a:solidFill>
                  <a:srgbClr val="374151"/>
                </a:solidFill>
                <a:latin typeface="Garamond" panose="02020404030301010803" pitchFamily="18" charset="0"/>
              </a:rPr>
              <a:t>o</a:t>
            </a:r>
            <a:r>
              <a:rPr lang="en-US" sz="2000" b="1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verhead</a:t>
            </a:r>
            <a:endParaRPr lang="it-IT" sz="2000" dirty="0">
              <a:solidFill>
                <a:srgbClr val="37415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57CEE0-85E2-8AA3-3E36-44CF176F2E83}"/>
              </a:ext>
            </a:extLst>
          </p:cNvPr>
          <p:cNvSpPr txBox="1"/>
          <p:nvPr/>
        </p:nvSpPr>
        <p:spPr>
          <a:xfrm>
            <a:off x="-42370" y="1272074"/>
            <a:ext cx="2331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36725B"/>
                </a:solidFill>
                <a:latin typeface="Garamond" panose="02020404030301010803" pitchFamily="18" charset="0"/>
              </a:rPr>
              <a:t>Problem Statement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A12824C-70B2-0551-FC29-1C09C05BC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31" t="40240" r="18318" b="32492"/>
          <a:stretch/>
        </p:blipFill>
        <p:spPr>
          <a:xfrm>
            <a:off x="6419894" y="1813110"/>
            <a:ext cx="5117767" cy="342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D98D33-8D49-5F41-7F26-59448513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System Model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76937C-7EE3-92B7-C548-C48FAFF01804}"/>
              </a:ext>
            </a:extLst>
          </p:cNvPr>
          <p:cNvSpPr txBox="1"/>
          <p:nvPr/>
        </p:nvSpPr>
        <p:spPr>
          <a:xfrm>
            <a:off x="156398" y="1070091"/>
            <a:ext cx="391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 err="1">
                <a:latin typeface="Garamond" panose="02020404030301010803" pitchFamily="18" charset="0"/>
              </a:rPr>
              <a:t>Tx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signal</a:t>
            </a:r>
            <a:r>
              <a:rPr lang="it-IT" sz="2000" dirty="0">
                <a:latin typeface="Garamond" panose="02020404030301010803" pitchFamily="18" charset="0"/>
              </a:rPr>
              <a:t> by the Access Point (AP)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875B8AC-4D1F-3621-BDA3-83414B97C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06" t="67314" r="19485" b="13581"/>
          <a:stretch/>
        </p:blipFill>
        <p:spPr>
          <a:xfrm>
            <a:off x="4503188" y="903929"/>
            <a:ext cx="2953061" cy="218897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1657BCF9-E0AA-5B38-84C9-D1D843F1F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3" t="43081" r="30415" b="51272"/>
          <a:stretch/>
        </p:blipFill>
        <p:spPr>
          <a:xfrm>
            <a:off x="1062695" y="1470201"/>
            <a:ext cx="1807505" cy="56700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0F261DA-39CB-34BD-1B20-5C1CC4BC3EB0}"/>
              </a:ext>
            </a:extLst>
          </p:cNvPr>
          <p:cNvSpPr txBox="1"/>
          <p:nvPr/>
        </p:nvSpPr>
        <p:spPr>
          <a:xfrm>
            <a:off x="1728570" y="1849501"/>
            <a:ext cx="1176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Garamond" panose="02020404030301010803" pitchFamily="18" charset="0"/>
              </a:rPr>
              <a:t>Precoder</a:t>
            </a:r>
            <a:endParaRPr lang="it-IT" sz="1400" dirty="0">
              <a:latin typeface="Garamond" panose="02020404030301010803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B0886A4E-9B44-2ADB-A526-88F11CFE2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64" t="60982" r="27701" b="34074"/>
          <a:stretch/>
        </p:blipFill>
        <p:spPr>
          <a:xfrm>
            <a:off x="7728428" y="1288937"/>
            <a:ext cx="2640360" cy="49637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03E20A96-2420-E7E6-EB09-EFA1BBF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61" t="65802" r="35258" b="13581"/>
          <a:stretch/>
        </p:blipFill>
        <p:spPr>
          <a:xfrm>
            <a:off x="4522988" y="3440244"/>
            <a:ext cx="2984810" cy="2362200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4383BCBA-92F8-778F-BF0A-9E6E4618D705}"/>
              </a:ext>
            </a:extLst>
          </p:cNvPr>
          <p:cNvSpPr/>
          <p:nvPr/>
        </p:nvSpPr>
        <p:spPr>
          <a:xfrm>
            <a:off x="4428067" y="806901"/>
            <a:ext cx="7607535" cy="2211913"/>
          </a:xfrm>
          <a:prstGeom prst="rect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EE0D18B0-BE76-E6DE-21AB-035F0C209DEA}"/>
              </a:ext>
            </a:extLst>
          </p:cNvPr>
          <p:cNvSpPr/>
          <p:nvPr/>
        </p:nvSpPr>
        <p:spPr>
          <a:xfrm>
            <a:off x="4428067" y="3090443"/>
            <a:ext cx="7607535" cy="3272257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2870F6A-FDE9-DBFB-2AA3-D1D6A4DBDCCA}"/>
              </a:ext>
            </a:extLst>
          </p:cNvPr>
          <p:cNvSpPr txBox="1"/>
          <p:nvPr/>
        </p:nvSpPr>
        <p:spPr>
          <a:xfrm>
            <a:off x="7728428" y="903930"/>
            <a:ext cx="2450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>
                <a:latin typeface="Garamond" panose="02020404030301010803" pitchFamily="18" charset="0"/>
              </a:rPr>
              <a:t>Rx </a:t>
            </a:r>
            <a:r>
              <a:rPr lang="it-IT" sz="2000" dirty="0" err="1">
                <a:latin typeface="Garamond" panose="02020404030301010803" pitchFamily="18" charset="0"/>
              </a:rPr>
              <a:t>Signal</a:t>
            </a:r>
            <a:r>
              <a:rPr lang="it-IT" sz="2000" dirty="0">
                <a:latin typeface="Garamond" panose="02020404030301010803" pitchFamily="18" charset="0"/>
              </a:rPr>
              <a:t> by the AP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3050357-5ABE-E86E-6A55-69B91795AC92}"/>
              </a:ext>
            </a:extLst>
          </p:cNvPr>
          <p:cNvSpPr txBox="1"/>
          <p:nvPr/>
        </p:nvSpPr>
        <p:spPr>
          <a:xfrm>
            <a:off x="180856" y="2743907"/>
            <a:ext cx="41547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Garamond" panose="02020404030301010803" pitchFamily="18" charset="0"/>
              </a:rPr>
              <a:t>Within each channel coherence interval</a:t>
            </a:r>
            <a:r>
              <a:rPr lang="en-US" sz="2200" dirty="0">
                <a:latin typeface="Garamond" panose="02020404030301010803" pitchFamily="18" charset="0"/>
              </a:rPr>
              <a:t>,</a:t>
            </a:r>
            <a:br>
              <a:rPr lang="en-US" sz="2200" dirty="0">
                <a:latin typeface="Garamond" panose="02020404030301010803" pitchFamily="18" charset="0"/>
              </a:rPr>
            </a:br>
            <a:r>
              <a:rPr lang="en-US" sz="2200" dirty="0">
                <a:latin typeface="Garamond" panose="02020404030301010803" pitchFamily="18" charset="0"/>
              </a:rPr>
              <a:t>the AP 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communicates</a:t>
            </a:r>
            <a:r>
              <a:rPr lang="en-US" sz="2200" dirty="0">
                <a:latin typeface="Garamond" panose="02020404030301010803" pitchFamily="18" charset="0"/>
              </a:rPr>
              <a:t> with a single antenna UE in downlink mode, while concurrently 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sensing</a:t>
            </a:r>
            <a:r>
              <a:rPr lang="en-US" sz="2200" dirty="0">
                <a:latin typeface="Garamond" panose="02020404030301010803" pitchFamily="18" charset="0"/>
              </a:rPr>
              <a:t> Q extended targets, including the UE.</a:t>
            </a:r>
            <a:br>
              <a:rPr lang="en-US" sz="2200" dirty="0">
                <a:latin typeface="Garamond" panose="02020404030301010803" pitchFamily="18" charset="0"/>
              </a:rPr>
            </a:br>
            <a:r>
              <a:rPr lang="en-US" sz="2200" dirty="0">
                <a:latin typeface="Garamond" panose="02020404030301010803" pitchFamily="18" charset="0"/>
              </a:rPr>
              <a:t>Subsequently, the UE transmits its data to the AP in uplink</a:t>
            </a:r>
            <a:br>
              <a:rPr lang="en-US" sz="2200" dirty="0">
                <a:latin typeface="Garamond" panose="02020404030301010803" pitchFamily="18" charset="0"/>
              </a:rPr>
            </a:br>
            <a:r>
              <a:rPr lang="en-US" sz="2200" dirty="0">
                <a:latin typeface="Garamond" panose="02020404030301010803" pitchFamily="18" charset="0"/>
              </a:rPr>
              <a:t>mode.</a:t>
            </a:r>
            <a:br>
              <a:rPr lang="en-US" dirty="0">
                <a:latin typeface="Garamond" panose="02020404030301010803" pitchFamily="18" charset="0"/>
              </a:rPr>
            </a:b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0A19FAD-A83F-29E0-90D9-897793CFC28C}"/>
              </a:ext>
            </a:extLst>
          </p:cNvPr>
          <p:cNvSpPr txBox="1"/>
          <p:nvPr/>
        </p:nvSpPr>
        <p:spPr>
          <a:xfrm>
            <a:off x="7768552" y="1816956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>
                <a:latin typeface="Garamond" panose="02020404030301010803" pitchFamily="18" charset="0"/>
              </a:rPr>
              <a:t>Sensing Channel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855D5AE7-16C4-C16E-C364-FBF600E48F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56" t="51653" r="20487" b="40064"/>
          <a:stretch/>
        </p:blipFill>
        <p:spPr>
          <a:xfrm>
            <a:off x="7715728" y="2192261"/>
            <a:ext cx="3820236" cy="756125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B8BF949-6A83-1F83-DAEF-F38F12E43B93}"/>
              </a:ext>
            </a:extLst>
          </p:cNvPr>
          <p:cNvSpPr txBox="1"/>
          <p:nvPr/>
        </p:nvSpPr>
        <p:spPr>
          <a:xfrm>
            <a:off x="7677628" y="3077077"/>
            <a:ext cx="4160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 err="1">
                <a:latin typeface="Garamond" panose="02020404030301010803" pitchFamily="18" charset="0"/>
              </a:rPr>
              <a:t>Communication</a:t>
            </a:r>
            <a:r>
              <a:rPr lang="it-IT" sz="2000" dirty="0">
                <a:latin typeface="Garamond" panose="02020404030301010803" pitchFamily="18" charset="0"/>
              </a:rPr>
              <a:t> Rx </a:t>
            </a:r>
            <a:r>
              <a:rPr lang="it-IT" sz="2000" dirty="0" err="1">
                <a:latin typeface="Garamond" panose="02020404030301010803" pitchFamily="18" charset="0"/>
              </a:rPr>
              <a:t>Signal</a:t>
            </a:r>
            <a:r>
              <a:rPr lang="it-IT" sz="2000" dirty="0">
                <a:latin typeface="Garamond" panose="02020404030301010803" pitchFamily="18" charset="0"/>
              </a:rPr>
              <a:t> by the AP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89CE860-983A-17F3-2C49-9C5B0B6B576A}"/>
              </a:ext>
            </a:extLst>
          </p:cNvPr>
          <p:cNvSpPr txBox="1"/>
          <p:nvPr/>
        </p:nvSpPr>
        <p:spPr>
          <a:xfrm>
            <a:off x="7779875" y="5568034"/>
            <a:ext cx="2360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 err="1">
                <a:latin typeface="Garamond" panose="02020404030301010803" pitchFamily="18" charset="0"/>
              </a:rPr>
              <a:t>Downlink</a:t>
            </a:r>
            <a:r>
              <a:rPr lang="it-IT" sz="2000" dirty="0">
                <a:latin typeface="Garamond" panose="02020404030301010803" pitchFamily="18" charset="0"/>
              </a:rPr>
              <a:t> Channel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B5430EBE-6D60-11D1-C206-1C14D2AD264D}"/>
              </a:ext>
            </a:extLst>
          </p:cNvPr>
          <p:cNvSpPr txBox="1"/>
          <p:nvPr/>
        </p:nvSpPr>
        <p:spPr>
          <a:xfrm>
            <a:off x="7728432" y="3860807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>
                <a:latin typeface="Garamond" panose="02020404030301010803" pitchFamily="18" charset="0"/>
              </a:rPr>
              <a:t>Uplink Channel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D96561D9-3418-EDA7-203E-EB039EFAEA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829" t="54531" r="23379" b="41846"/>
          <a:stretch/>
        </p:blipFill>
        <p:spPr>
          <a:xfrm>
            <a:off x="7777532" y="5243331"/>
            <a:ext cx="3497545" cy="400110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4877789E-13C8-062A-D4C9-3A1AA9CC224E}"/>
              </a:ext>
            </a:extLst>
          </p:cNvPr>
          <p:cNvSpPr txBox="1"/>
          <p:nvPr/>
        </p:nvSpPr>
        <p:spPr>
          <a:xfrm>
            <a:off x="7712705" y="4847496"/>
            <a:ext cx="4168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 err="1">
                <a:latin typeface="Garamond" panose="02020404030301010803" pitchFamily="18" charset="0"/>
              </a:rPr>
              <a:t>Communication</a:t>
            </a:r>
            <a:r>
              <a:rPr lang="it-IT" sz="2000" dirty="0">
                <a:latin typeface="Garamond" panose="02020404030301010803" pitchFamily="18" charset="0"/>
              </a:rPr>
              <a:t> Rx </a:t>
            </a:r>
            <a:r>
              <a:rPr lang="it-IT" sz="2000" dirty="0" err="1">
                <a:latin typeface="Garamond" panose="02020404030301010803" pitchFamily="18" charset="0"/>
              </a:rPr>
              <a:t>Signal</a:t>
            </a:r>
            <a:r>
              <a:rPr lang="it-IT" sz="2000" dirty="0">
                <a:latin typeface="Garamond" panose="02020404030301010803" pitchFamily="18" charset="0"/>
              </a:rPr>
              <a:t> by the UE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F04F730E-E221-62BB-CE38-E3F1DDA8B6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97" t="76125" r="22917" b="19342"/>
          <a:stretch/>
        </p:blipFill>
        <p:spPr>
          <a:xfrm>
            <a:off x="7880729" y="3395200"/>
            <a:ext cx="3291151" cy="455186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1C854560-A738-4012-6FCD-0D3F230ADD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581" t="77092" r="48388" b="19954"/>
          <a:stretch/>
        </p:blipFill>
        <p:spPr>
          <a:xfrm>
            <a:off x="2115011" y="2169212"/>
            <a:ext cx="654070" cy="299511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7FAF6EAA-90EF-5C6C-6067-43161E2674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093" t="73645" r="14901" b="22665"/>
          <a:stretch/>
        </p:blipFill>
        <p:spPr>
          <a:xfrm>
            <a:off x="1416267" y="2113765"/>
            <a:ext cx="731190" cy="336827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108765C6-74C6-2BDE-7A05-C1BC12BC2A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838" t="61301" r="18056" b="30479"/>
          <a:stretch/>
        </p:blipFill>
        <p:spPr>
          <a:xfrm>
            <a:off x="7764866" y="4172603"/>
            <a:ext cx="3228607" cy="750300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91CA5FDE-3E4A-79E1-ADC1-6517390F43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292" t="82797" r="33453" b="13218"/>
          <a:stretch/>
        </p:blipFill>
        <p:spPr>
          <a:xfrm>
            <a:off x="7817975" y="5916054"/>
            <a:ext cx="1486824" cy="400111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9BA3205F-BD7F-F488-3736-1D28DB993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364" t="47833" r="28780" b="43702"/>
          <a:stretch/>
        </p:blipFill>
        <p:spPr>
          <a:xfrm>
            <a:off x="10150507" y="1698537"/>
            <a:ext cx="1739900" cy="580504"/>
          </a:xfrm>
          <a:prstGeom prst="rect">
            <a:avLst/>
          </a:prstGeom>
          <a:ln>
            <a:solidFill>
              <a:srgbClr val="E46C0A"/>
            </a:solidFill>
          </a:ln>
        </p:spPr>
      </p:pic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D91815D3-7B58-4DA7-E8F1-04B7B993453E}"/>
              </a:ext>
            </a:extLst>
          </p:cNvPr>
          <p:cNvCxnSpPr/>
          <p:nvPr/>
        </p:nvCxnSpPr>
        <p:spPr>
          <a:xfrm flipH="1">
            <a:off x="9115235" y="2288270"/>
            <a:ext cx="1217010" cy="218632"/>
          </a:xfrm>
          <a:prstGeom prst="straightConnector1">
            <a:avLst/>
          </a:prstGeom>
          <a:ln>
            <a:solidFill>
              <a:srgbClr val="E46C0A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47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103282-12F3-08D8-42FD-B6CF0A62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Sensing-</a:t>
            </a:r>
            <a:r>
              <a:rPr lang="it-IT" dirty="0" err="1">
                <a:latin typeface="Garamond" panose="02020404030301010803" pitchFamily="18" charset="0"/>
              </a:rPr>
              <a:t>aided</a:t>
            </a:r>
            <a:r>
              <a:rPr lang="it-IT" dirty="0">
                <a:latin typeface="Garamond" panose="02020404030301010803" pitchFamily="18" charset="0"/>
              </a:rPr>
              <a:t> Channel Estimation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FBAF98-2BF7-E193-8AA6-EF35A157920E}"/>
              </a:ext>
            </a:extLst>
          </p:cNvPr>
          <p:cNvSpPr txBox="1"/>
          <p:nvPr/>
        </p:nvSpPr>
        <p:spPr>
          <a:xfrm>
            <a:off x="-42370" y="891071"/>
            <a:ext cx="2649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36725B"/>
                </a:solidFill>
                <a:latin typeface="Garamond" panose="02020404030301010803" pitchFamily="18" charset="0"/>
              </a:rPr>
              <a:t>Proposed Solution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FE9EA4-DBE8-D576-A061-0761A6ED9083}"/>
              </a:ext>
            </a:extLst>
          </p:cNvPr>
          <p:cNvSpPr txBox="1"/>
          <p:nvPr/>
        </p:nvSpPr>
        <p:spPr>
          <a:xfrm>
            <a:off x="-28437" y="2211663"/>
            <a:ext cx="39562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Garamond" panose="02020404030301010803" pitchFamily="18" charset="0"/>
              </a:rPr>
              <a:t> 1</a:t>
            </a:r>
            <a:r>
              <a:rPr lang="it-IT" sz="1400" dirty="0">
                <a:latin typeface="Garamond" panose="02020404030301010803" pitchFamily="18" charset="0"/>
              </a:rPr>
              <a:t>) Sensing Parameters Estimation and Initial Communication Parameters Definition</a:t>
            </a:r>
            <a:endParaRPr lang="it-IT" sz="1600" dirty="0">
              <a:latin typeface="Garamond" panose="02020404030301010803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C88683-556F-7F6C-C4C8-9D12656F8B5E}"/>
              </a:ext>
            </a:extLst>
          </p:cNvPr>
          <p:cNvSpPr txBox="1"/>
          <p:nvPr/>
        </p:nvSpPr>
        <p:spPr>
          <a:xfrm>
            <a:off x="3693715" y="2287047"/>
            <a:ext cx="311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sz="1400" dirty="0">
                <a:latin typeface="Garamond" panose="02020404030301010803" pitchFamily="18" charset="0"/>
              </a:rPr>
              <a:t>2) Mismatch Definition</a:t>
            </a:r>
            <a:r>
              <a:rPr lang="it-IT" sz="1600" dirty="0">
                <a:latin typeface="Garamond" panose="02020404030301010803" pitchFamily="18" charset="0"/>
              </a:rPr>
              <a:t>: </a:t>
            </a: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0825EC-7EE2-C719-A8F5-453981FA3FEA}"/>
              </a:ext>
            </a:extLst>
          </p:cNvPr>
          <p:cNvSpPr txBox="1"/>
          <p:nvPr/>
        </p:nvSpPr>
        <p:spPr>
          <a:xfrm>
            <a:off x="5814945" y="1537381"/>
            <a:ext cx="6573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it-IT" sz="2000" b="1" dirty="0">
                <a:solidFill>
                  <a:schemeClr val="accent2"/>
                </a:solidFill>
                <a:latin typeface="Garamond" panose="02020404030301010803" pitchFamily="18" charset="0"/>
              </a:rPr>
              <a:t>Sensing-</a:t>
            </a:r>
            <a:r>
              <a:rPr lang="it-IT" sz="2000" b="1" dirty="0" err="1">
                <a:solidFill>
                  <a:schemeClr val="accent2"/>
                </a:solidFill>
                <a:latin typeface="Garamond" panose="02020404030301010803" pitchFamily="18" charset="0"/>
              </a:rPr>
              <a:t>aided</a:t>
            </a:r>
            <a:r>
              <a:rPr lang="it-IT" sz="2000" b="1" dirty="0">
                <a:solidFill>
                  <a:schemeClr val="accent2"/>
                </a:solidFill>
                <a:latin typeface="Garamond" panose="02020404030301010803" pitchFamily="18" charset="0"/>
              </a:rPr>
              <a:t> Communication Channel Estimation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AE0071F-ED9E-9D53-DD5C-0E5620A5B57E}"/>
              </a:ext>
            </a:extLst>
          </p:cNvPr>
          <p:cNvGrpSpPr/>
          <p:nvPr/>
        </p:nvGrpSpPr>
        <p:grpSpPr>
          <a:xfrm>
            <a:off x="7323866" y="4793009"/>
            <a:ext cx="4418746" cy="1298695"/>
            <a:chOff x="297564" y="4386026"/>
            <a:chExt cx="4776907" cy="1559066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0A9E47F-E922-A03A-E036-2F0D1C72AFA4}"/>
                </a:ext>
              </a:extLst>
            </p:cNvPr>
            <p:cNvSpPr/>
            <p:nvPr/>
          </p:nvSpPr>
          <p:spPr>
            <a:xfrm>
              <a:off x="297564" y="4386026"/>
              <a:ext cx="2898347" cy="38238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solidFill>
                    <a:schemeClr val="accent1"/>
                  </a:solidFill>
                  <a:latin typeface="Garamond" panose="02020404030301010803" pitchFamily="18" charset="0"/>
                </a:rPr>
                <a:t>Channel </a:t>
              </a:r>
              <a:r>
                <a:rPr lang="it-IT" sz="1400" b="1" dirty="0" err="1">
                  <a:solidFill>
                    <a:schemeClr val="accent1"/>
                  </a:solidFill>
                  <a:latin typeface="Garamond" panose="02020404030301010803" pitchFamily="18" charset="0"/>
                </a:rPr>
                <a:t>Coefficient</a:t>
              </a:r>
              <a:r>
                <a:rPr lang="it-IT" sz="1400" b="1" dirty="0">
                  <a:solidFill>
                    <a:schemeClr val="accent1"/>
                  </a:solidFill>
                  <a:latin typeface="Garamond" panose="02020404030301010803" pitchFamily="18" charset="0"/>
                </a:rPr>
                <a:t> Estimation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5311315B-AA4A-7923-D48E-1362706034FA}"/>
                </a:ext>
              </a:extLst>
            </p:cNvPr>
            <p:cNvSpPr/>
            <p:nvPr/>
          </p:nvSpPr>
          <p:spPr>
            <a:xfrm>
              <a:off x="1311044" y="4939223"/>
              <a:ext cx="3075384" cy="317345"/>
            </a:xfrm>
            <a:prstGeom prst="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latin typeface="Garamond" panose="02020404030301010803" pitchFamily="18" charset="0"/>
                </a:rPr>
                <a:t>Mode Mismatch Compensation</a:t>
              </a: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A09F70C-73E6-B01D-6C0B-65157E2633D6}"/>
                </a:ext>
              </a:extLst>
            </p:cNvPr>
            <p:cNvSpPr/>
            <p:nvPr/>
          </p:nvSpPr>
          <p:spPr>
            <a:xfrm>
              <a:off x="2229670" y="5427377"/>
              <a:ext cx="2844801" cy="51771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latin typeface="Garamond" panose="02020404030301010803" pitchFamily="18" charset="0"/>
                </a:rPr>
                <a:t>Grid-based Mode Augmentation</a:t>
              </a:r>
            </a:p>
          </p:txBody>
        </p:sp>
        <p:cxnSp>
          <p:nvCxnSpPr>
            <p:cNvPr id="14" name="Connettore a gomito 13">
              <a:extLst>
                <a:ext uri="{FF2B5EF4-FFF2-40B4-BE49-F238E27FC236}">
                  <a16:creationId xmlns:a16="http://schemas.microsoft.com/office/drawing/2014/main" id="{D8504E30-C05B-5DDD-C016-077812790432}"/>
                </a:ext>
              </a:extLst>
            </p:cNvPr>
            <p:cNvCxnSpPr>
              <a:cxnSpLocks/>
            </p:cNvCxnSpPr>
            <p:nvPr/>
          </p:nvCxnSpPr>
          <p:spPr>
            <a:xfrm>
              <a:off x="851694" y="4806544"/>
              <a:ext cx="459351" cy="317345"/>
            </a:xfrm>
            <a:prstGeom prst="bentConnector3">
              <a:avLst>
                <a:gd name="adj1" fmla="val 2604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Connettore a gomito 14">
              <a:extLst>
                <a:ext uri="{FF2B5EF4-FFF2-40B4-BE49-F238E27FC236}">
                  <a16:creationId xmlns:a16="http://schemas.microsoft.com/office/drawing/2014/main" id="{35F86B0A-D3B0-E8A3-C047-CB1787DE5054}"/>
                </a:ext>
              </a:extLst>
            </p:cNvPr>
            <p:cNvCxnSpPr>
              <a:cxnSpLocks/>
            </p:cNvCxnSpPr>
            <p:nvPr/>
          </p:nvCxnSpPr>
          <p:spPr>
            <a:xfrm>
              <a:off x="1758534" y="5307756"/>
              <a:ext cx="459351" cy="317345"/>
            </a:xfrm>
            <a:prstGeom prst="bentConnector3">
              <a:avLst>
                <a:gd name="adj1" fmla="val -2135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647B980B-ABB2-7088-1F95-0278B6E42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616" y="2581240"/>
            <a:ext cx="4345484" cy="211327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096FD41-9144-9EE7-F5C5-ED51CB239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63" t="44040" r="24549" b="32133"/>
          <a:stretch/>
        </p:blipFill>
        <p:spPr>
          <a:xfrm>
            <a:off x="3468092" y="2925575"/>
            <a:ext cx="2479012" cy="2173201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2995742-0F41-ADC1-51C9-D2BF9BF57E6B}"/>
              </a:ext>
            </a:extLst>
          </p:cNvPr>
          <p:cNvSpPr/>
          <p:nvPr/>
        </p:nvSpPr>
        <p:spPr>
          <a:xfrm rot="875363">
            <a:off x="1700662" y="4682736"/>
            <a:ext cx="45719" cy="266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pic>
        <p:nvPicPr>
          <p:cNvPr id="23" name="Immagine 22" descr="Immagine che contiene diagramma, linea&#10;&#10;Descrizione generata automaticamente">
            <a:extLst>
              <a:ext uri="{FF2B5EF4-FFF2-40B4-BE49-F238E27FC236}">
                <a16:creationId xmlns:a16="http://schemas.microsoft.com/office/drawing/2014/main" id="{1F3CAFEF-1343-3BB5-4A8B-3E918CD7DC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316" b="44946"/>
          <a:stretch/>
        </p:blipFill>
        <p:spPr>
          <a:xfrm>
            <a:off x="899775" y="3034726"/>
            <a:ext cx="2664761" cy="2284512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7A55656-1183-F010-A3E2-8DBA035A61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61" t="35778" r="23354" b="58837"/>
          <a:stretch/>
        </p:blipFill>
        <p:spPr>
          <a:xfrm>
            <a:off x="7530325" y="2084579"/>
            <a:ext cx="3224361" cy="44689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B8E0E0A-756C-4216-B160-D4285A37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72" y="2424147"/>
            <a:ext cx="952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25E5610-BB55-7430-5E6D-2BCD6A9AF222}"/>
              </a:ext>
            </a:extLst>
          </p:cNvPr>
          <p:cNvSpPr txBox="1"/>
          <p:nvPr/>
        </p:nvSpPr>
        <p:spPr>
          <a:xfrm>
            <a:off x="544091" y="1594682"/>
            <a:ext cx="5103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it-IT" sz="2000" b="1" dirty="0">
                <a:solidFill>
                  <a:schemeClr val="accent2"/>
                </a:solidFill>
                <a:latin typeface="Garamond" panose="02020404030301010803" pitchFamily="18" charset="0"/>
              </a:rPr>
              <a:t>Initial Space-Time Modes Matrix</a:t>
            </a: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290627AD-3706-3D31-88A0-88DAA4BBB558}"/>
              </a:ext>
            </a:extLst>
          </p:cNvPr>
          <p:cNvCxnSpPr/>
          <p:nvPr/>
        </p:nvCxnSpPr>
        <p:spPr>
          <a:xfrm>
            <a:off x="5947104" y="950285"/>
            <a:ext cx="0" cy="5425115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95BE2A86-2B6A-1976-2A9B-607907301C5E}"/>
              </a:ext>
            </a:extLst>
          </p:cNvPr>
          <p:cNvSpPr/>
          <p:nvPr/>
        </p:nvSpPr>
        <p:spPr>
          <a:xfrm>
            <a:off x="5620072" y="3217333"/>
            <a:ext cx="865395" cy="491067"/>
          </a:xfrm>
          <a:prstGeom prst="rightArrow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103282-12F3-08D8-42FD-B6CF0A62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Initial</a:t>
            </a:r>
            <a:r>
              <a:rPr lang="it-IT" dirty="0">
                <a:latin typeface="Garamond" panose="02020404030301010803" pitchFamily="18" charset="0"/>
              </a:rPr>
              <a:t> Space-Time </a:t>
            </a:r>
            <a:r>
              <a:rPr lang="it-IT" dirty="0" err="1">
                <a:latin typeface="Garamond" panose="02020404030301010803" pitchFamily="18" charset="0"/>
              </a:rPr>
              <a:t>Modes</a:t>
            </a:r>
            <a:r>
              <a:rPr lang="it-IT" dirty="0">
                <a:latin typeface="Garamond" panose="02020404030301010803" pitchFamily="18" charset="0"/>
              </a:rPr>
              <a:t> Matrix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6AD420-B621-525A-9C4E-7D862AA6F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66" y="1260926"/>
            <a:ext cx="3373755" cy="6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ttangolo 76">
            <a:extLst>
              <a:ext uri="{FF2B5EF4-FFF2-40B4-BE49-F238E27FC236}">
                <a16:creationId xmlns:a16="http://schemas.microsoft.com/office/drawing/2014/main" id="{E795B0AF-24D0-AE68-2A62-5D92C60C73F8}"/>
              </a:ext>
            </a:extLst>
          </p:cNvPr>
          <p:cNvSpPr/>
          <p:nvPr/>
        </p:nvSpPr>
        <p:spPr>
          <a:xfrm>
            <a:off x="1793117" y="895556"/>
            <a:ext cx="2674304" cy="412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Sensing Channel</a:t>
            </a:r>
          </a:p>
        </p:txBody>
      </p:sp>
      <p:grpSp>
        <p:nvGrpSpPr>
          <p:cNvPr id="3091" name="Gruppo 3090">
            <a:extLst>
              <a:ext uri="{FF2B5EF4-FFF2-40B4-BE49-F238E27FC236}">
                <a16:creationId xmlns:a16="http://schemas.microsoft.com/office/drawing/2014/main" id="{0C5A732B-2E68-29D8-549E-356ADCE81A57}"/>
              </a:ext>
            </a:extLst>
          </p:cNvPr>
          <p:cNvGrpSpPr/>
          <p:nvPr/>
        </p:nvGrpSpPr>
        <p:grpSpPr>
          <a:xfrm>
            <a:off x="508064" y="1920424"/>
            <a:ext cx="5842670" cy="4292636"/>
            <a:chOff x="5205017" y="871402"/>
            <a:chExt cx="5842670" cy="4292636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1DC383AE-3196-B7CD-BBB2-B68B1E64C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9139" y="1773222"/>
              <a:ext cx="357283" cy="24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11F6E0D3-8078-A0C2-CF15-E18C2FD36A45}"/>
                </a:ext>
              </a:extLst>
            </p:cNvPr>
            <p:cNvSpPr txBox="1"/>
            <p:nvPr/>
          </p:nvSpPr>
          <p:spPr>
            <a:xfrm>
              <a:off x="5212411" y="871402"/>
              <a:ext cx="55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v"/>
              </a:pPr>
              <a:r>
                <a:rPr lang="it-IT" sz="2000" dirty="0">
                  <a:latin typeface="Garamond" panose="02020404030301010803" pitchFamily="18" charset="0"/>
                </a:rPr>
                <a:t>Sensing </a:t>
              </a:r>
              <a:r>
                <a:rPr lang="it-IT" sz="2000" dirty="0" err="1">
                  <a:latin typeface="Garamond" panose="02020404030301010803" pitchFamily="18" charset="0"/>
                </a:rPr>
                <a:t>modes</a:t>
              </a:r>
              <a:r>
                <a:rPr lang="it-IT" sz="2000" dirty="0">
                  <a:latin typeface="Garamond" panose="02020404030301010803" pitchFamily="18" charset="0"/>
                </a:rPr>
                <a:t> </a:t>
              </a:r>
              <a:r>
                <a:rPr lang="it-IT" sz="2000" dirty="0" err="1">
                  <a:latin typeface="Garamond" panose="02020404030301010803" pitchFamily="18" charset="0"/>
                </a:rPr>
                <a:t>estimation</a:t>
              </a:r>
              <a:r>
                <a:rPr lang="it-IT" sz="2000" dirty="0">
                  <a:latin typeface="Garamond" panose="02020404030301010803" pitchFamily="18" charset="0"/>
                </a:rPr>
                <a:t> </a:t>
              </a:r>
              <a:r>
                <a:rPr lang="it-IT" sz="2000" dirty="0" err="1">
                  <a:latin typeface="Garamond" panose="02020404030301010803" pitchFamily="18" charset="0"/>
                </a:rPr>
                <a:t>through</a:t>
              </a:r>
              <a:r>
                <a:rPr lang="it-IT" sz="2000" dirty="0">
                  <a:latin typeface="Garamond" panose="02020404030301010803" pitchFamily="18" charset="0"/>
                </a:rPr>
                <a:t> range-angle </a:t>
              </a:r>
              <a:r>
                <a:rPr lang="it-IT" sz="2000" dirty="0" err="1">
                  <a:latin typeface="Garamond" panose="02020404030301010803" pitchFamily="18" charset="0"/>
                </a:rPr>
                <a:t>compression</a:t>
              </a:r>
              <a:endParaRPr lang="it-IT" sz="2000" dirty="0">
                <a:latin typeface="Garamond" panose="02020404030301010803" pitchFamily="18" charset="0"/>
              </a:endParaRP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10AF9E48-36AC-5AB0-2A31-C8D5DEC48C02}"/>
                </a:ext>
              </a:extLst>
            </p:cNvPr>
            <p:cNvSpPr txBox="1"/>
            <p:nvPr/>
          </p:nvSpPr>
          <p:spPr>
            <a:xfrm>
              <a:off x="6605070" y="2930072"/>
              <a:ext cx="2948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it-IT" dirty="0">
                  <a:latin typeface="Garamond" panose="02020404030301010803" pitchFamily="18" charset="0"/>
                </a:rPr>
                <a:t>For </a:t>
              </a:r>
              <a:r>
                <a:rPr lang="it-IT" dirty="0" err="1">
                  <a:latin typeface="Garamond" panose="02020404030301010803" pitchFamily="18" charset="0"/>
                </a:rPr>
                <a:t>each</a:t>
              </a:r>
              <a:r>
                <a:rPr lang="it-IT" dirty="0">
                  <a:latin typeface="Garamond" panose="02020404030301010803" pitchFamily="18" charset="0"/>
                </a:rPr>
                <a:t> </a:t>
              </a:r>
              <a:r>
                <a:rPr lang="it-IT" dirty="0" err="1">
                  <a:latin typeface="Garamond" panose="02020404030301010803" pitchFamily="18" charset="0"/>
                </a:rPr>
                <a:t>qth</a:t>
              </a:r>
              <a:r>
                <a:rPr lang="it-IT" dirty="0">
                  <a:latin typeface="Garamond" panose="02020404030301010803" pitchFamily="18" charset="0"/>
                </a:rPr>
                <a:t> Target</a:t>
              </a:r>
            </a:p>
          </p:txBody>
        </p:sp>
        <p:sp>
          <p:nvSpPr>
            <p:cNvPr id="86" name="Freccia a destra 85">
              <a:extLst>
                <a:ext uri="{FF2B5EF4-FFF2-40B4-BE49-F238E27FC236}">
                  <a16:creationId xmlns:a16="http://schemas.microsoft.com/office/drawing/2014/main" id="{14267FCD-7A27-841C-D3A7-BC3B2BA65D55}"/>
                </a:ext>
              </a:extLst>
            </p:cNvPr>
            <p:cNvSpPr/>
            <p:nvPr/>
          </p:nvSpPr>
          <p:spPr>
            <a:xfrm rot="5400000">
              <a:off x="7858645" y="1614480"/>
              <a:ext cx="140044" cy="9437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  <p:grpSp>
          <p:nvGrpSpPr>
            <p:cNvPr id="3085" name="Gruppo 3084">
              <a:extLst>
                <a:ext uri="{FF2B5EF4-FFF2-40B4-BE49-F238E27FC236}">
                  <a16:creationId xmlns:a16="http://schemas.microsoft.com/office/drawing/2014/main" id="{B928220C-DF2B-808E-1077-E72389E67A8E}"/>
                </a:ext>
              </a:extLst>
            </p:cNvPr>
            <p:cNvGrpSpPr/>
            <p:nvPr/>
          </p:nvGrpSpPr>
          <p:grpSpPr>
            <a:xfrm>
              <a:off x="5315940" y="1941504"/>
              <a:ext cx="5731747" cy="930236"/>
              <a:chOff x="5315940" y="1941504"/>
              <a:chExt cx="5731747" cy="930236"/>
            </a:xfrm>
          </p:grpSpPr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57329A5B-C073-20DA-4F62-8E4FA783D6B7}"/>
                  </a:ext>
                </a:extLst>
              </p:cNvPr>
              <p:cNvSpPr txBox="1"/>
              <p:nvPr/>
            </p:nvSpPr>
            <p:spPr>
              <a:xfrm>
                <a:off x="5315940" y="1941504"/>
                <a:ext cx="57317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it-IT" sz="2000" dirty="0">
                    <a:latin typeface="Garamond" panose="02020404030301010803" pitchFamily="18" charset="0"/>
                  </a:rPr>
                  <a:t>Discriminate </a:t>
                </a:r>
                <a:r>
                  <a:rPr lang="it-IT" sz="2000" dirty="0" err="1">
                    <a:latin typeface="Garamond" panose="02020404030301010803" pitchFamily="18" charset="0"/>
                  </a:rPr>
                  <a:t>LoS</a:t>
                </a:r>
                <a:r>
                  <a:rPr lang="it-IT" sz="2000" dirty="0">
                    <a:latin typeface="Garamond" panose="02020404030301010803" pitchFamily="18" charset="0"/>
                  </a:rPr>
                  <a:t>/</a:t>
                </a:r>
                <a:r>
                  <a:rPr lang="it-IT" sz="2000" dirty="0" err="1">
                    <a:latin typeface="Garamond" panose="02020404030301010803" pitchFamily="18" charset="0"/>
                  </a:rPr>
                  <a:t>NLoS</a:t>
                </a:r>
                <a:r>
                  <a:rPr lang="it-IT" sz="2000" dirty="0">
                    <a:latin typeface="Garamond" panose="02020404030301010803" pitchFamily="18" charset="0"/>
                  </a:rPr>
                  <a:t> </a:t>
                </a:r>
                <a:r>
                  <a:rPr lang="it-IT" sz="2000" dirty="0" err="1">
                    <a:latin typeface="Garamond" panose="02020404030301010803" pitchFamily="18" charset="0"/>
                  </a:rPr>
                  <a:t>given</a:t>
                </a:r>
                <a:r>
                  <a:rPr lang="it-IT" sz="2000" dirty="0">
                    <a:latin typeface="Garamond" panose="02020404030301010803" pitchFamily="18" charset="0"/>
                  </a:rPr>
                  <a:t> the </a:t>
                </a:r>
                <a:r>
                  <a:rPr lang="it-IT" sz="2000" dirty="0" err="1">
                    <a:latin typeface="Garamond" panose="02020404030301010803" pitchFamily="18" charset="0"/>
                  </a:rPr>
                  <a:t>syncronization</a:t>
                </a:r>
                <a:r>
                  <a:rPr lang="it-IT" sz="2000" dirty="0">
                    <a:latin typeface="Garamond" panose="02020404030301010803" pitchFamily="18" charset="0"/>
                  </a:rPr>
                  <a:t> </a:t>
                </a:r>
              </a:p>
            </p:txBody>
          </p:sp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27B3A644-9577-C285-25D4-DFC0E87315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8161" y="2629452"/>
                <a:ext cx="357283" cy="195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8" name="Picture 6">
                <a:extLst>
                  <a:ext uri="{FF2B5EF4-FFF2-40B4-BE49-F238E27FC236}">
                    <a16:creationId xmlns:a16="http://schemas.microsoft.com/office/drawing/2014/main" id="{96B0FAF7-87B9-13A1-EB60-313BFF324A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6137" y="2613178"/>
                <a:ext cx="530162" cy="195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BA1F3E5F-D59F-AEDF-69C6-C1A100D3C5D3}"/>
                  </a:ext>
                </a:extLst>
              </p:cNvPr>
              <p:cNvSpPr txBox="1"/>
              <p:nvPr/>
            </p:nvSpPr>
            <p:spPr>
              <a:xfrm>
                <a:off x="7931047" y="2594741"/>
                <a:ext cx="1482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Garamond" panose="02020404030301010803" pitchFamily="18" charset="0"/>
                  </a:rPr>
                  <a:t>/</a:t>
                </a:r>
                <a:endParaRPr lang="it-IT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3079" name="Freccia a destra 3078">
                <a:extLst>
                  <a:ext uri="{FF2B5EF4-FFF2-40B4-BE49-F238E27FC236}">
                    <a16:creationId xmlns:a16="http://schemas.microsoft.com/office/drawing/2014/main" id="{95663EBD-3DEF-D7D7-B5BA-676176160459}"/>
                  </a:ext>
                </a:extLst>
              </p:cNvPr>
              <p:cNvSpPr/>
              <p:nvPr/>
            </p:nvSpPr>
            <p:spPr>
              <a:xfrm rot="5400000">
                <a:off x="7914200" y="2419846"/>
                <a:ext cx="140044" cy="9437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3087" name="Gruppo 3086">
              <a:extLst>
                <a:ext uri="{FF2B5EF4-FFF2-40B4-BE49-F238E27FC236}">
                  <a16:creationId xmlns:a16="http://schemas.microsoft.com/office/drawing/2014/main" id="{FD2C4BD0-DCBE-2F79-79C6-FAE0DDC4BF2A}"/>
                </a:ext>
              </a:extLst>
            </p:cNvPr>
            <p:cNvGrpSpPr/>
            <p:nvPr/>
          </p:nvGrpSpPr>
          <p:grpSpPr>
            <a:xfrm>
              <a:off x="5205017" y="3437517"/>
              <a:ext cx="5468741" cy="1726521"/>
              <a:chOff x="5480028" y="4198762"/>
              <a:chExt cx="5468741" cy="1726521"/>
            </a:xfrm>
          </p:grpSpPr>
          <p:pic>
            <p:nvPicPr>
              <p:cNvPr id="24" name="Picture 10">
                <a:extLst>
                  <a:ext uri="{FF2B5EF4-FFF2-40B4-BE49-F238E27FC236}">
                    <a16:creationId xmlns:a16="http://schemas.microsoft.com/office/drawing/2014/main" id="{BCAAA48F-289C-E1E1-F61F-D5C6E71D15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5215" y="5002774"/>
                <a:ext cx="4303554" cy="517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0" name="Picture 8">
                <a:extLst>
                  <a:ext uri="{FF2B5EF4-FFF2-40B4-BE49-F238E27FC236}">
                    <a16:creationId xmlns:a16="http://schemas.microsoft.com/office/drawing/2014/main" id="{86F4748B-C98B-8BC2-6D26-F0967F59B6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0583" y="5621125"/>
                <a:ext cx="705646" cy="3041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>
                <a:extLst>
                  <a:ext uri="{FF2B5EF4-FFF2-40B4-BE49-F238E27FC236}">
                    <a16:creationId xmlns:a16="http://schemas.microsoft.com/office/drawing/2014/main" id="{0F0CAA39-1E8B-82A2-5D75-6ACBF2D79A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0087" y="4492160"/>
                <a:ext cx="1125411" cy="257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4" name="Picture 12">
                <a:extLst>
                  <a:ext uri="{FF2B5EF4-FFF2-40B4-BE49-F238E27FC236}">
                    <a16:creationId xmlns:a16="http://schemas.microsoft.com/office/drawing/2014/main" id="{B6F9CB08-11E9-C765-71C2-E520D1CEA3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2981" y="4198762"/>
                <a:ext cx="1457944" cy="253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48AAEBC2-BBA7-00D4-D32F-A0FA39F0E4B2}"/>
                  </a:ext>
                </a:extLst>
              </p:cNvPr>
              <p:cNvSpPr txBox="1"/>
              <p:nvPr/>
            </p:nvSpPr>
            <p:spPr>
              <a:xfrm>
                <a:off x="5480028" y="4292105"/>
                <a:ext cx="869918" cy="40011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 err="1">
                    <a:solidFill>
                      <a:schemeClr val="tx1"/>
                    </a:solidFill>
                    <a:latin typeface="Garamond" panose="02020404030301010803" pitchFamily="18" charset="0"/>
                  </a:rPr>
                  <a:t>LoS</a:t>
                </a:r>
                <a:endParaRPr lang="it-IT" sz="2000" b="1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</p:grpSp>
      </p:grpSp>
      <p:sp>
        <p:nvSpPr>
          <p:cNvPr id="3092" name="CasellaDiTesto 3091">
            <a:extLst>
              <a:ext uri="{FF2B5EF4-FFF2-40B4-BE49-F238E27FC236}">
                <a16:creationId xmlns:a16="http://schemas.microsoft.com/office/drawing/2014/main" id="{F5B61249-00C1-8EF3-8E2D-AF420E7D312F}"/>
              </a:ext>
            </a:extLst>
          </p:cNvPr>
          <p:cNvSpPr txBox="1"/>
          <p:nvPr/>
        </p:nvSpPr>
        <p:spPr>
          <a:xfrm>
            <a:off x="508064" y="5390488"/>
            <a:ext cx="869918" cy="40011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NLoS</a:t>
            </a:r>
            <a:endParaRPr lang="it-IT" sz="2000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093" name="Parentesi graffa aperta 3092">
            <a:extLst>
              <a:ext uri="{FF2B5EF4-FFF2-40B4-BE49-F238E27FC236}">
                <a16:creationId xmlns:a16="http://schemas.microsoft.com/office/drawing/2014/main" id="{F61B1155-32D2-01DF-E1AB-3E1EAF018416}"/>
              </a:ext>
            </a:extLst>
          </p:cNvPr>
          <p:cNvSpPr/>
          <p:nvPr/>
        </p:nvSpPr>
        <p:spPr>
          <a:xfrm>
            <a:off x="2095500" y="4486539"/>
            <a:ext cx="101600" cy="6276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3094" name="Parentesi graffa aperta 3093">
            <a:extLst>
              <a:ext uri="{FF2B5EF4-FFF2-40B4-BE49-F238E27FC236}">
                <a16:creationId xmlns:a16="http://schemas.microsoft.com/office/drawing/2014/main" id="{3AFBE987-C73C-2714-99A1-E40BDE9EE35D}"/>
              </a:ext>
            </a:extLst>
          </p:cNvPr>
          <p:cNvSpPr/>
          <p:nvPr/>
        </p:nvSpPr>
        <p:spPr>
          <a:xfrm>
            <a:off x="1487516" y="5314229"/>
            <a:ext cx="101600" cy="6276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3095" name="Rettangolo 3094">
            <a:extLst>
              <a:ext uri="{FF2B5EF4-FFF2-40B4-BE49-F238E27FC236}">
                <a16:creationId xmlns:a16="http://schemas.microsoft.com/office/drawing/2014/main" id="{60F75E22-93C2-26A5-9C1F-8917AD5BB6B3}"/>
              </a:ext>
            </a:extLst>
          </p:cNvPr>
          <p:cNvSpPr/>
          <p:nvPr/>
        </p:nvSpPr>
        <p:spPr>
          <a:xfrm>
            <a:off x="384695" y="821736"/>
            <a:ext cx="5731747" cy="5490164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3112" name="Freccia a destra 3111">
            <a:extLst>
              <a:ext uri="{FF2B5EF4-FFF2-40B4-BE49-F238E27FC236}">
                <a16:creationId xmlns:a16="http://schemas.microsoft.com/office/drawing/2014/main" id="{305A98A0-8BFD-7DA7-8F52-513A60CEFCB5}"/>
              </a:ext>
            </a:extLst>
          </p:cNvPr>
          <p:cNvSpPr/>
          <p:nvPr/>
        </p:nvSpPr>
        <p:spPr>
          <a:xfrm>
            <a:off x="5626380" y="3488027"/>
            <a:ext cx="865395" cy="491067"/>
          </a:xfrm>
          <a:prstGeom prst="rightArrow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grpSp>
        <p:nvGrpSpPr>
          <p:cNvPr id="3125" name="Gruppo 3124">
            <a:extLst>
              <a:ext uri="{FF2B5EF4-FFF2-40B4-BE49-F238E27FC236}">
                <a16:creationId xmlns:a16="http://schemas.microsoft.com/office/drawing/2014/main" id="{37488FEA-6FE4-90A0-D8B3-7169E6956517}"/>
              </a:ext>
            </a:extLst>
          </p:cNvPr>
          <p:cNvGrpSpPr/>
          <p:nvPr/>
        </p:nvGrpSpPr>
        <p:grpSpPr>
          <a:xfrm>
            <a:off x="6247641" y="811068"/>
            <a:ext cx="5731747" cy="5500832"/>
            <a:chOff x="6247641" y="811068"/>
            <a:chExt cx="5731747" cy="5500832"/>
          </a:xfrm>
        </p:grpSpPr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FFA6AAB7-A12C-9897-2ADC-9315BF4762C0}"/>
                </a:ext>
              </a:extLst>
            </p:cNvPr>
            <p:cNvSpPr txBox="1"/>
            <p:nvPr/>
          </p:nvSpPr>
          <p:spPr>
            <a:xfrm>
              <a:off x="6466392" y="943141"/>
              <a:ext cx="51031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70C0"/>
                  </a:solidFill>
                  <a:latin typeface="Garamond" panose="02020404030301010803" pitchFamily="18" charset="0"/>
                </a:rPr>
                <a:t>Initial Space-Time Modes Matrix</a:t>
              </a:r>
            </a:p>
          </p:txBody>
        </p:sp>
        <p:pic>
          <p:nvPicPr>
            <p:cNvPr id="101" name="Immagine 100" descr="Immagine che contiene diagramma, linea&#10;&#10;Descrizione generata automaticamente">
              <a:extLst>
                <a:ext uri="{FF2B5EF4-FFF2-40B4-BE49-F238E27FC236}">
                  <a16:creationId xmlns:a16="http://schemas.microsoft.com/office/drawing/2014/main" id="{807D2FAC-E6BD-F3E0-86BD-0F30B4CA2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38316" b="44946"/>
            <a:stretch/>
          </p:blipFill>
          <p:spPr>
            <a:xfrm>
              <a:off x="8024029" y="3874403"/>
              <a:ext cx="2806969" cy="2406429"/>
            </a:xfrm>
            <a:prstGeom prst="rect">
              <a:avLst/>
            </a:prstGeom>
          </p:spPr>
        </p:pic>
        <p:pic>
          <p:nvPicPr>
            <p:cNvPr id="3086" name="Picture 14">
              <a:extLst>
                <a:ext uri="{FF2B5EF4-FFF2-40B4-BE49-F238E27FC236}">
                  <a16:creationId xmlns:a16="http://schemas.microsoft.com/office/drawing/2014/main" id="{B2E586DE-5B0D-3972-82DC-1690B5091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9333" y="1340116"/>
              <a:ext cx="2468364" cy="32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96" name="Rettangolo 3095">
              <a:extLst>
                <a:ext uri="{FF2B5EF4-FFF2-40B4-BE49-F238E27FC236}">
                  <a16:creationId xmlns:a16="http://schemas.microsoft.com/office/drawing/2014/main" id="{C1371C9E-722E-A24F-3BE5-53C8E45CECD5}"/>
                </a:ext>
              </a:extLst>
            </p:cNvPr>
            <p:cNvSpPr/>
            <p:nvPr/>
          </p:nvSpPr>
          <p:spPr>
            <a:xfrm>
              <a:off x="6247641" y="811068"/>
              <a:ext cx="5731747" cy="550083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  <p:pic>
          <p:nvPicPr>
            <p:cNvPr id="3099" name="Immagine 3098">
              <a:extLst>
                <a:ext uri="{FF2B5EF4-FFF2-40B4-BE49-F238E27FC236}">
                  <a16:creationId xmlns:a16="http://schemas.microsoft.com/office/drawing/2014/main" id="{AB8D4F68-5F00-3D86-0E77-D02B648D2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9664" t="58021" r="24934" b="36675"/>
            <a:stretch/>
          </p:blipFill>
          <p:spPr>
            <a:xfrm>
              <a:off x="7553843" y="2847806"/>
              <a:ext cx="3066136" cy="400111"/>
            </a:xfrm>
            <a:prstGeom prst="rect">
              <a:avLst/>
            </a:prstGeom>
          </p:spPr>
        </p:pic>
        <p:grpSp>
          <p:nvGrpSpPr>
            <p:cNvPr id="3106" name="Gruppo 3105">
              <a:extLst>
                <a:ext uri="{FF2B5EF4-FFF2-40B4-BE49-F238E27FC236}">
                  <a16:creationId xmlns:a16="http://schemas.microsoft.com/office/drawing/2014/main" id="{EE4BBFD0-7B8D-EC1E-70A1-695F477826F6}"/>
                </a:ext>
              </a:extLst>
            </p:cNvPr>
            <p:cNvGrpSpPr/>
            <p:nvPr/>
          </p:nvGrpSpPr>
          <p:grpSpPr>
            <a:xfrm>
              <a:off x="7413324" y="3293877"/>
              <a:ext cx="3486184" cy="330670"/>
              <a:chOff x="7866633" y="2133838"/>
              <a:chExt cx="3486184" cy="330670"/>
            </a:xfrm>
          </p:grpSpPr>
          <p:pic>
            <p:nvPicPr>
              <p:cNvPr id="3100" name="Immagine 3099">
                <a:extLst>
                  <a:ext uri="{FF2B5EF4-FFF2-40B4-BE49-F238E27FC236}">
                    <a16:creationId xmlns:a16="http://schemas.microsoft.com/office/drawing/2014/main" id="{FCC8C2A7-087C-6F9D-7912-5F9EDAB10A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75697" t="58551" r="17593" b="36145"/>
              <a:stretch/>
            </p:blipFill>
            <p:spPr>
              <a:xfrm>
                <a:off x="7866633" y="2133838"/>
                <a:ext cx="669321" cy="330670"/>
              </a:xfrm>
              <a:prstGeom prst="rect">
                <a:avLst/>
              </a:prstGeom>
            </p:spPr>
          </p:pic>
          <p:pic>
            <p:nvPicPr>
              <p:cNvPr id="3102" name="Immagine 3101">
                <a:extLst>
                  <a:ext uri="{FF2B5EF4-FFF2-40B4-BE49-F238E27FC236}">
                    <a16:creationId xmlns:a16="http://schemas.microsoft.com/office/drawing/2014/main" id="{77E62976-014C-BE4E-B9E1-DEF170D789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45244" t="63178" r="29084" b="32233"/>
              <a:stretch/>
            </p:blipFill>
            <p:spPr>
              <a:xfrm>
                <a:off x="8535954" y="2133838"/>
                <a:ext cx="2816863" cy="314645"/>
              </a:xfrm>
              <a:prstGeom prst="rect">
                <a:avLst/>
              </a:prstGeom>
            </p:spPr>
          </p:pic>
        </p:grpSp>
        <p:pic>
          <p:nvPicPr>
            <p:cNvPr id="3105" name="Immagine 3104">
              <a:extLst>
                <a:ext uri="{FF2B5EF4-FFF2-40B4-BE49-F238E27FC236}">
                  <a16:creationId xmlns:a16="http://schemas.microsoft.com/office/drawing/2014/main" id="{5674BF90-E8B6-144F-7AE1-F6419936C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73368" t="64037" r="20084" b="32937"/>
            <a:stretch/>
          </p:blipFill>
          <p:spPr>
            <a:xfrm>
              <a:off x="8858911" y="3654482"/>
              <a:ext cx="490757" cy="141794"/>
            </a:xfrm>
            <a:prstGeom prst="rect">
              <a:avLst/>
            </a:prstGeom>
          </p:spPr>
        </p:pic>
        <p:pic>
          <p:nvPicPr>
            <p:cNvPr id="3108" name="Immagine 3107">
              <a:extLst>
                <a:ext uri="{FF2B5EF4-FFF2-40B4-BE49-F238E27FC236}">
                  <a16:creationId xmlns:a16="http://schemas.microsoft.com/office/drawing/2014/main" id="{6490A39A-4CC3-8E06-65E0-E24851D0A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0953" t="24844" r="26552" b="70334"/>
            <a:stretch/>
          </p:blipFill>
          <p:spPr>
            <a:xfrm>
              <a:off x="7292000" y="2441424"/>
              <a:ext cx="3451915" cy="462431"/>
            </a:xfrm>
            <a:prstGeom prst="rect">
              <a:avLst/>
            </a:prstGeom>
          </p:spPr>
        </p:pic>
        <p:sp>
          <p:nvSpPr>
            <p:cNvPr id="3109" name="Freccia in giù 3108">
              <a:extLst>
                <a:ext uri="{FF2B5EF4-FFF2-40B4-BE49-F238E27FC236}">
                  <a16:creationId xmlns:a16="http://schemas.microsoft.com/office/drawing/2014/main" id="{0C5F2D29-3E1F-510B-A410-87CFEC684EA0}"/>
                </a:ext>
              </a:extLst>
            </p:cNvPr>
            <p:cNvSpPr/>
            <p:nvPr/>
          </p:nvSpPr>
          <p:spPr>
            <a:xfrm>
              <a:off x="8841371" y="1783668"/>
              <a:ext cx="272143" cy="61421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  <p:sp>
          <p:nvSpPr>
            <p:cNvPr id="3110" name="CasellaDiTesto 3109">
              <a:extLst>
                <a:ext uri="{FF2B5EF4-FFF2-40B4-BE49-F238E27FC236}">
                  <a16:creationId xmlns:a16="http://schemas.microsoft.com/office/drawing/2014/main" id="{697598C4-27E9-F1B9-6720-ED5EE7DD06C3}"/>
                </a:ext>
              </a:extLst>
            </p:cNvPr>
            <p:cNvSpPr txBox="1"/>
            <p:nvPr/>
          </p:nvSpPr>
          <p:spPr>
            <a:xfrm>
              <a:off x="6353059" y="1708679"/>
              <a:ext cx="22997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latin typeface="Garamond" panose="02020404030301010803" pitchFamily="18" charset="0"/>
                </a:rPr>
                <a:t>Mapping to the Spac- time </a:t>
              </a:r>
              <a:r>
                <a:rPr lang="it-IT" sz="1400" dirty="0" err="1">
                  <a:latin typeface="Garamond" panose="02020404030301010803" pitchFamily="18" charset="0"/>
                </a:rPr>
                <a:t>modes</a:t>
              </a:r>
              <a:r>
                <a:rPr lang="it-IT" sz="1400" dirty="0">
                  <a:latin typeface="Garamond" panose="02020404030301010803" pitchFamily="18" charset="0"/>
                </a:rPr>
                <a:t> of the </a:t>
              </a:r>
              <a:r>
                <a:rPr lang="it-IT" sz="1400" b="1" dirty="0" err="1">
                  <a:solidFill>
                    <a:srgbClr val="0070C0"/>
                  </a:solidFill>
                  <a:latin typeface="Garamond" panose="02020404030301010803" pitchFamily="18" charset="0"/>
                </a:rPr>
                <a:t>Communication</a:t>
              </a:r>
              <a:r>
                <a:rPr lang="it-IT" sz="1400" b="1" dirty="0">
                  <a:solidFill>
                    <a:srgbClr val="0070C0"/>
                  </a:solidFill>
                  <a:latin typeface="Garamond" panose="02020404030301010803" pitchFamily="18" charset="0"/>
                </a:rPr>
                <a:t> Channel</a:t>
              </a:r>
            </a:p>
          </p:txBody>
        </p:sp>
        <p:cxnSp>
          <p:nvCxnSpPr>
            <p:cNvPr id="3114" name="Connettore diritto 3113">
              <a:extLst>
                <a:ext uri="{FF2B5EF4-FFF2-40B4-BE49-F238E27FC236}">
                  <a16:creationId xmlns:a16="http://schemas.microsoft.com/office/drawing/2014/main" id="{1FDC9421-1857-43D2-F83C-A63B7DA44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2808" y="4486539"/>
              <a:ext cx="693416" cy="13040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5" name="Connettore diritto 3114">
              <a:extLst>
                <a:ext uri="{FF2B5EF4-FFF2-40B4-BE49-F238E27FC236}">
                  <a16:creationId xmlns:a16="http://schemas.microsoft.com/office/drawing/2014/main" id="{81E7FC57-F770-4EC4-9A69-DAAB647C45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46224" y="4468178"/>
              <a:ext cx="824477" cy="4223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9" name="Connettore diritto 3118">
              <a:extLst>
                <a:ext uri="{FF2B5EF4-FFF2-40B4-BE49-F238E27FC236}">
                  <a16:creationId xmlns:a16="http://schemas.microsoft.com/office/drawing/2014/main" id="{10677EF1-B875-EF97-73B6-76554BD54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6392" y="4163760"/>
              <a:ext cx="35403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22" name="CasellaDiTesto 3121">
              <a:extLst>
                <a:ext uri="{FF2B5EF4-FFF2-40B4-BE49-F238E27FC236}">
                  <a16:creationId xmlns:a16="http://schemas.microsoft.com/office/drawing/2014/main" id="{A7F3E763-B5D6-8B3F-0AFF-E4FB6579E981}"/>
                </a:ext>
              </a:extLst>
            </p:cNvPr>
            <p:cNvSpPr txBox="1"/>
            <p:nvPr/>
          </p:nvSpPr>
          <p:spPr>
            <a:xfrm>
              <a:off x="6834112" y="3902150"/>
              <a:ext cx="1518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>
                  <a:latin typeface="Garamond" panose="02020404030301010803" pitchFamily="18" charset="0"/>
                </a:rPr>
                <a:t>Communication</a:t>
              </a:r>
              <a:r>
                <a:rPr lang="it-IT" sz="1400" dirty="0">
                  <a:latin typeface="Garamond" panose="02020404030301010803" pitchFamily="18" charset="0"/>
                </a:rPr>
                <a:t> Channel </a:t>
              </a:r>
              <a:r>
                <a:rPr lang="it-IT" sz="1400" dirty="0" err="1">
                  <a:latin typeface="Garamond" panose="02020404030301010803" pitchFamily="18" charset="0"/>
                </a:rPr>
                <a:t>Modes</a:t>
              </a:r>
              <a:endParaRPr lang="it-IT" sz="1400" dirty="0">
                <a:latin typeface="Garamond" panose="02020404030301010803" pitchFamily="18" charset="0"/>
              </a:endParaRPr>
            </a:p>
          </p:txBody>
        </p:sp>
        <p:cxnSp>
          <p:nvCxnSpPr>
            <p:cNvPr id="3123" name="Connettore diritto 3122">
              <a:extLst>
                <a:ext uri="{FF2B5EF4-FFF2-40B4-BE49-F238E27FC236}">
                  <a16:creationId xmlns:a16="http://schemas.microsoft.com/office/drawing/2014/main" id="{E4C7A030-4E17-ECB4-E562-8CE36627C1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0076" y="4579882"/>
              <a:ext cx="35403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24" name="CasellaDiTesto 3123">
              <a:extLst>
                <a:ext uri="{FF2B5EF4-FFF2-40B4-BE49-F238E27FC236}">
                  <a16:creationId xmlns:a16="http://schemas.microsoft.com/office/drawing/2014/main" id="{DF333B77-989E-1821-352A-B90BE1A6C37B}"/>
                </a:ext>
              </a:extLst>
            </p:cNvPr>
            <p:cNvSpPr txBox="1"/>
            <p:nvPr/>
          </p:nvSpPr>
          <p:spPr>
            <a:xfrm>
              <a:off x="6840597" y="4436991"/>
              <a:ext cx="1518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latin typeface="Garamond" panose="02020404030301010803" pitchFamily="18" charset="0"/>
                </a:rPr>
                <a:t>Sensing-</a:t>
              </a:r>
              <a:r>
                <a:rPr lang="it-IT" sz="1400" dirty="0" err="1">
                  <a:latin typeface="Garamond" panose="02020404030301010803" pitchFamily="18" charset="0"/>
                </a:rPr>
                <a:t>aided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  <a:r>
                <a:rPr lang="it-IT" sz="1400" dirty="0" err="1">
                  <a:latin typeface="Garamond" panose="02020404030301010803" pitchFamily="18" charset="0"/>
                </a:rPr>
                <a:t>Initial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  <a:r>
                <a:rPr lang="it-IT" sz="1400" dirty="0" err="1">
                  <a:latin typeface="Garamond" panose="02020404030301010803" pitchFamily="18" charset="0"/>
                </a:rPr>
                <a:t>Estimates</a:t>
              </a:r>
              <a:endParaRPr lang="it-IT" sz="1400" dirty="0"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80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D98D33-8D49-5F41-7F26-59448513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Sensing-</a:t>
            </a:r>
            <a:r>
              <a:rPr lang="it-IT" dirty="0" err="1">
                <a:latin typeface="Garamond" panose="02020404030301010803" pitchFamily="18" charset="0"/>
              </a:rPr>
              <a:t>aided</a:t>
            </a:r>
            <a:r>
              <a:rPr lang="it-IT" dirty="0">
                <a:latin typeface="Garamond" panose="02020404030301010803" pitchFamily="18" charset="0"/>
              </a:rPr>
              <a:t> Channel Estimation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C2A8CB2-6DC2-2F74-2DED-2E50D3FDA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58"/>
          <a:stretch/>
        </p:blipFill>
        <p:spPr>
          <a:xfrm>
            <a:off x="305337" y="928766"/>
            <a:ext cx="5445759" cy="4813775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C65A3D9D-46A4-14C7-5A7C-9608A8BBD55B}"/>
              </a:ext>
            </a:extLst>
          </p:cNvPr>
          <p:cNvSpPr/>
          <p:nvPr/>
        </p:nvSpPr>
        <p:spPr>
          <a:xfrm>
            <a:off x="7662333" y="-6262"/>
            <a:ext cx="4529667" cy="2116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E4AEC9E-5B39-09DD-D1BB-3EDA29AA418A}"/>
              </a:ext>
            </a:extLst>
          </p:cNvPr>
          <p:cNvGrpSpPr/>
          <p:nvPr/>
        </p:nvGrpSpPr>
        <p:grpSpPr>
          <a:xfrm>
            <a:off x="7773254" y="45490"/>
            <a:ext cx="4418746" cy="1298695"/>
            <a:chOff x="297564" y="4386026"/>
            <a:chExt cx="4776907" cy="1559066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F488F771-CF8E-7C31-9F75-83DF6363EAE0}"/>
                </a:ext>
              </a:extLst>
            </p:cNvPr>
            <p:cNvSpPr/>
            <p:nvPr/>
          </p:nvSpPr>
          <p:spPr>
            <a:xfrm>
              <a:off x="297564" y="4386026"/>
              <a:ext cx="2898347" cy="38238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solidFill>
                    <a:schemeClr val="accent1"/>
                  </a:solidFill>
                  <a:latin typeface="Garamond" panose="02020404030301010803" pitchFamily="18" charset="0"/>
                </a:rPr>
                <a:t>Channel Parameters Estimation</a:t>
              </a: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BC801A2E-D0DB-E82E-298A-C7583F41DA69}"/>
                </a:ext>
              </a:extLst>
            </p:cNvPr>
            <p:cNvSpPr/>
            <p:nvPr/>
          </p:nvSpPr>
          <p:spPr>
            <a:xfrm>
              <a:off x="1311044" y="4939223"/>
              <a:ext cx="3075384" cy="317345"/>
            </a:xfrm>
            <a:prstGeom prst="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latin typeface="Garamond" panose="02020404030301010803" pitchFamily="18" charset="0"/>
                </a:rPr>
                <a:t>Mode Mismatch Compensation</a:t>
              </a: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A5E9C85A-F554-0AF4-7AE1-748AF24999C6}"/>
                </a:ext>
              </a:extLst>
            </p:cNvPr>
            <p:cNvSpPr/>
            <p:nvPr/>
          </p:nvSpPr>
          <p:spPr>
            <a:xfrm>
              <a:off x="2229670" y="5427377"/>
              <a:ext cx="2844801" cy="517715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latin typeface="Garamond" panose="02020404030301010803" pitchFamily="18" charset="0"/>
                </a:rPr>
                <a:t>Grid-based Mode Augmentation</a:t>
              </a:r>
            </a:p>
          </p:txBody>
        </p:sp>
        <p:cxnSp>
          <p:nvCxnSpPr>
            <p:cNvPr id="20" name="Connettore a gomito 19">
              <a:extLst>
                <a:ext uri="{FF2B5EF4-FFF2-40B4-BE49-F238E27FC236}">
                  <a16:creationId xmlns:a16="http://schemas.microsoft.com/office/drawing/2014/main" id="{A7552817-9A96-7755-91E2-AED314B24863}"/>
                </a:ext>
              </a:extLst>
            </p:cNvPr>
            <p:cNvCxnSpPr>
              <a:cxnSpLocks/>
            </p:cNvCxnSpPr>
            <p:nvPr/>
          </p:nvCxnSpPr>
          <p:spPr>
            <a:xfrm>
              <a:off x="851694" y="4806544"/>
              <a:ext cx="459351" cy="317345"/>
            </a:xfrm>
            <a:prstGeom prst="bentConnector3">
              <a:avLst>
                <a:gd name="adj1" fmla="val 2604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Connettore a gomito 22">
              <a:extLst>
                <a:ext uri="{FF2B5EF4-FFF2-40B4-BE49-F238E27FC236}">
                  <a16:creationId xmlns:a16="http://schemas.microsoft.com/office/drawing/2014/main" id="{371439D5-06A3-2F18-4781-A1BE27B742BA}"/>
                </a:ext>
              </a:extLst>
            </p:cNvPr>
            <p:cNvCxnSpPr>
              <a:cxnSpLocks/>
            </p:cNvCxnSpPr>
            <p:nvPr/>
          </p:nvCxnSpPr>
          <p:spPr>
            <a:xfrm>
              <a:off x="1758534" y="5307756"/>
              <a:ext cx="459351" cy="317345"/>
            </a:xfrm>
            <a:prstGeom prst="bentConnector3">
              <a:avLst>
                <a:gd name="adj1" fmla="val -2135"/>
              </a:avLst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E11143E6-7C90-EA22-57EC-DFAED1FC0228}"/>
              </a:ext>
            </a:extLst>
          </p:cNvPr>
          <p:cNvGrpSpPr/>
          <p:nvPr/>
        </p:nvGrpSpPr>
        <p:grpSpPr>
          <a:xfrm>
            <a:off x="5650743" y="1671968"/>
            <a:ext cx="3126808" cy="3507222"/>
            <a:chOff x="7327482" y="1022206"/>
            <a:chExt cx="3126808" cy="3507222"/>
          </a:xfrm>
        </p:grpSpPr>
        <p:pic>
          <p:nvPicPr>
            <p:cNvPr id="35" name="Picture 14">
              <a:extLst>
                <a:ext uri="{FF2B5EF4-FFF2-40B4-BE49-F238E27FC236}">
                  <a16:creationId xmlns:a16="http://schemas.microsoft.com/office/drawing/2014/main" id="{1ACB8D72-A4D9-5C9C-C518-C65447B5C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581" y="2741542"/>
              <a:ext cx="847329" cy="172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0B9D46B4-A619-84DF-17FC-D0B8D0682075}"/>
                </a:ext>
              </a:extLst>
            </p:cNvPr>
            <p:cNvSpPr/>
            <p:nvPr/>
          </p:nvSpPr>
          <p:spPr>
            <a:xfrm>
              <a:off x="7362390" y="1095493"/>
              <a:ext cx="3003410" cy="443427"/>
            </a:xfrm>
            <a:prstGeom prst="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it-IT" sz="1600" b="1" dirty="0">
                  <a:latin typeface="Garamond" panose="02020404030301010803" pitchFamily="18" charset="0"/>
                </a:rPr>
                <a:t>Mode Mismatch Compensation</a:t>
              </a: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E60835C6-E3BC-E1CC-45D2-B7F3FD206664}"/>
                </a:ext>
              </a:extLst>
            </p:cNvPr>
            <p:cNvSpPr/>
            <p:nvPr/>
          </p:nvSpPr>
          <p:spPr>
            <a:xfrm>
              <a:off x="9230380" y="2402692"/>
              <a:ext cx="230992" cy="258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B8E47783-665C-5566-445D-84619BF2CBFB}"/>
                </a:ext>
              </a:extLst>
            </p:cNvPr>
            <p:cNvSpPr/>
            <p:nvPr/>
          </p:nvSpPr>
          <p:spPr>
            <a:xfrm>
              <a:off x="7327482" y="1022206"/>
              <a:ext cx="3126808" cy="3507222"/>
            </a:xfrm>
            <a:prstGeom prst="rect">
              <a:avLst/>
            </a:prstGeom>
            <a:noFill/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AA08FA9A-D244-148C-A046-803B45BF2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463" t="44040" r="24549" b="32133"/>
            <a:stretch/>
          </p:blipFill>
          <p:spPr>
            <a:xfrm>
              <a:off x="8101340" y="3019700"/>
              <a:ext cx="1693198" cy="1484326"/>
            </a:xfrm>
            <a:prstGeom prst="rect">
              <a:avLst/>
            </a:prstGeom>
          </p:spPr>
        </p:pic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2F885828-C863-AE0B-C968-42C638CCB1D5}"/>
                </a:ext>
              </a:extLst>
            </p:cNvPr>
            <p:cNvSpPr/>
            <p:nvPr/>
          </p:nvSpPr>
          <p:spPr>
            <a:xfrm>
              <a:off x="8797304" y="1828775"/>
              <a:ext cx="150635" cy="2955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81AD6D7E-1369-68AB-8140-400EA2BDC375}"/>
                </a:ext>
              </a:extLst>
            </p:cNvPr>
            <p:cNvSpPr txBox="1"/>
            <p:nvPr/>
          </p:nvSpPr>
          <p:spPr>
            <a:xfrm>
              <a:off x="7407260" y="1595291"/>
              <a:ext cx="29338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Garamond" panose="02020404030301010803" pitchFamily="18" charset="0"/>
                </a:rPr>
                <a:t>Mismatch </a:t>
              </a:r>
              <a:r>
                <a:rPr lang="it-IT" sz="1400" dirty="0" err="1">
                  <a:latin typeface="Garamond" panose="02020404030301010803" pitchFamily="18" charset="0"/>
                </a:rPr>
                <a:t>vector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  <a:r>
                <a:rPr lang="it-IT" sz="1400" dirty="0" err="1">
                  <a:latin typeface="Garamond" panose="02020404030301010803" pitchFamily="18" charset="0"/>
                </a:rPr>
                <a:t>introduction</a:t>
              </a:r>
              <a:r>
                <a:rPr lang="it-IT" sz="1400" dirty="0">
                  <a:latin typeface="Garamond" panose="02020404030301010803" pitchFamily="18" charset="0"/>
                </a:rPr>
                <a:t> to </a:t>
              </a:r>
              <a:r>
                <a:rPr lang="it-IT" sz="1400" dirty="0" err="1">
                  <a:latin typeface="Garamond" panose="02020404030301010803" pitchFamily="18" charset="0"/>
                </a:rPr>
                <a:t>counting</a:t>
              </a:r>
              <a:r>
                <a:rPr lang="it-IT" sz="1400" dirty="0">
                  <a:latin typeface="Garamond" panose="02020404030301010803" pitchFamily="18" charset="0"/>
                </a:rPr>
                <a:t> for </a:t>
              </a:r>
              <a:r>
                <a:rPr lang="it-IT" sz="1400" dirty="0" err="1">
                  <a:latin typeface="Garamond" panose="02020404030301010803" pitchFamily="18" charset="0"/>
                </a:rPr>
                <a:t>potential</a:t>
              </a:r>
              <a:r>
                <a:rPr lang="it-IT" sz="1400" dirty="0">
                  <a:latin typeface="Garamond" panose="02020404030301010803" pitchFamily="18" charset="0"/>
                </a:rPr>
                <a:t> mismatches </a:t>
              </a:r>
              <a:r>
                <a:rPr lang="it-IT" sz="1400" dirty="0" err="1">
                  <a:latin typeface="Garamond" panose="02020404030301010803" pitchFamily="18" charset="0"/>
                </a:rPr>
                <a:t>between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  <a:r>
                <a:rPr lang="it-IT" sz="1400" dirty="0" err="1">
                  <a:latin typeface="Garamond" panose="02020404030301010803" pitchFamily="18" charset="0"/>
                </a:rPr>
                <a:t>communication</a:t>
              </a:r>
              <a:r>
                <a:rPr lang="it-IT" sz="1400" dirty="0">
                  <a:latin typeface="Garamond" panose="02020404030301010803" pitchFamily="18" charset="0"/>
                </a:rPr>
                <a:t> and sensing </a:t>
              </a:r>
              <a:r>
                <a:rPr lang="it-IT" sz="1400" dirty="0" err="1">
                  <a:latin typeface="Garamond" panose="02020404030301010803" pitchFamily="18" charset="0"/>
                </a:rPr>
                <a:t>modes</a:t>
              </a:r>
              <a:endParaRPr lang="it-IT" sz="1400" dirty="0">
                <a:latin typeface="Garamond" panose="02020404030301010803" pitchFamily="18" charset="0"/>
              </a:endParaRPr>
            </a:p>
          </p:txBody>
        </p: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D69880B3-7146-F9E3-AA84-07BD493FCF53}"/>
                </a:ext>
              </a:extLst>
            </p:cNvPr>
            <p:cNvGrpSpPr/>
            <p:nvPr/>
          </p:nvGrpSpPr>
          <p:grpSpPr>
            <a:xfrm>
              <a:off x="8359954" y="2332082"/>
              <a:ext cx="847329" cy="320798"/>
              <a:chOff x="5469002" y="3154817"/>
              <a:chExt cx="847329" cy="320798"/>
            </a:xfrm>
          </p:grpSpPr>
          <p:pic>
            <p:nvPicPr>
              <p:cNvPr id="54" name="Picture 12">
                <a:extLst>
                  <a:ext uri="{FF2B5EF4-FFF2-40B4-BE49-F238E27FC236}">
                    <a16:creationId xmlns:a16="http://schemas.microsoft.com/office/drawing/2014/main" id="{29B97655-477F-C2C3-DBC1-883B600EB5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9002" y="3219670"/>
                <a:ext cx="847329" cy="213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Rettangolo 54">
                <a:extLst>
                  <a:ext uri="{FF2B5EF4-FFF2-40B4-BE49-F238E27FC236}">
                    <a16:creationId xmlns:a16="http://schemas.microsoft.com/office/drawing/2014/main" id="{28C624A8-2B1A-C69F-B7C9-120C625ADDF8}"/>
                  </a:ext>
                </a:extLst>
              </p:cNvPr>
              <p:cNvSpPr/>
              <p:nvPr/>
            </p:nvSpPr>
            <p:spPr>
              <a:xfrm>
                <a:off x="5830152" y="3154817"/>
                <a:ext cx="150635" cy="3207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Garamond" panose="02020404030301010803" pitchFamily="18" charset="0"/>
                </a:endParaRPr>
              </a:p>
            </p:txBody>
          </p:sp>
        </p:grpSp>
        <p:pic>
          <p:nvPicPr>
            <p:cNvPr id="53" name="Picture 8">
              <a:extLst>
                <a:ext uri="{FF2B5EF4-FFF2-40B4-BE49-F238E27FC236}">
                  <a16:creationId xmlns:a16="http://schemas.microsoft.com/office/drawing/2014/main" id="{E8486831-B4CD-09E0-9D18-592E2BC55D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587"/>
            <a:stretch/>
          </p:blipFill>
          <p:spPr bwMode="auto">
            <a:xfrm>
              <a:off x="8721104" y="2402692"/>
              <a:ext cx="136941" cy="20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6" name="Rettangolo 75">
            <a:extLst>
              <a:ext uri="{FF2B5EF4-FFF2-40B4-BE49-F238E27FC236}">
                <a16:creationId xmlns:a16="http://schemas.microsoft.com/office/drawing/2014/main" id="{3BCD07AC-93EE-1B3F-74FA-943BC19F6C09}"/>
              </a:ext>
            </a:extLst>
          </p:cNvPr>
          <p:cNvSpPr/>
          <p:nvPr/>
        </p:nvSpPr>
        <p:spPr>
          <a:xfrm>
            <a:off x="626533" y="1916110"/>
            <a:ext cx="4555067" cy="508984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BF875F98-99C2-A243-32C7-016BB6FC9AC7}"/>
              </a:ext>
            </a:extLst>
          </p:cNvPr>
          <p:cNvSpPr/>
          <p:nvPr/>
        </p:nvSpPr>
        <p:spPr>
          <a:xfrm>
            <a:off x="626533" y="2457978"/>
            <a:ext cx="4555067" cy="741181"/>
          </a:xfrm>
          <a:prstGeom prst="rect">
            <a:avLst/>
          </a:prstGeom>
          <a:noFill/>
          <a:ln w="9525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DB302987-A1B9-FE2E-794A-2FAAEF4E90DB}"/>
              </a:ext>
            </a:extLst>
          </p:cNvPr>
          <p:cNvSpPr/>
          <p:nvPr/>
        </p:nvSpPr>
        <p:spPr>
          <a:xfrm>
            <a:off x="626533" y="3199160"/>
            <a:ext cx="4555067" cy="1799560"/>
          </a:xfrm>
          <a:prstGeom prst="rect">
            <a:avLst/>
          </a:prstGeom>
          <a:noFill/>
          <a:ln w="9525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/>
              </a:solidFill>
              <a:latin typeface="Garamond" panose="02020404030301010803" pitchFamily="18" charset="0"/>
            </a:endParaRPr>
          </a:p>
        </p:txBody>
      </p:sp>
      <p:grpSp>
        <p:nvGrpSpPr>
          <p:cNvPr id="6165" name="Gruppo 6164">
            <a:extLst>
              <a:ext uri="{FF2B5EF4-FFF2-40B4-BE49-F238E27FC236}">
                <a16:creationId xmlns:a16="http://schemas.microsoft.com/office/drawing/2014/main" id="{7246DA5C-8F8F-5FE9-347F-AC942AED7CE5}"/>
              </a:ext>
            </a:extLst>
          </p:cNvPr>
          <p:cNvGrpSpPr/>
          <p:nvPr/>
        </p:nvGrpSpPr>
        <p:grpSpPr>
          <a:xfrm>
            <a:off x="8857329" y="1671968"/>
            <a:ext cx="3126808" cy="3507222"/>
            <a:chOff x="8857329" y="1671968"/>
            <a:chExt cx="3126808" cy="3507222"/>
          </a:xfrm>
        </p:grpSpPr>
        <p:cxnSp>
          <p:nvCxnSpPr>
            <p:cNvPr id="6157" name="Connettore diritto 6156">
              <a:extLst>
                <a:ext uri="{FF2B5EF4-FFF2-40B4-BE49-F238E27FC236}">
                  <a16:creationId xmlns:a16="http://schemas.microsoft.com/office/drawing/2014/main" id="{B2620AED-06A8-3FE3-CEA7-F54DD2658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2229" y="2900310"/>
              <a:ext cx="936355" cy="2453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56" name="Connettore diritto 6155">
              <a:extLst>
                <a:ext uri="{FF2B5EF4-FFF2-40B4-BE49-F238E27FC236}">
                  <a16:creationId xmlns:a16="http://schemas.microsoft.com/office/drawing/2014/main" id="{2E6F73C2-13F9-87BC-D1BC-61A1D93A5C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8842" y="2728403"/>
              <a:ext cx="936355" cy="2453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4" name="Connettore diritto 123">
              <a:extLst>
                <a:ext uri="{FF2B5EF4-FFF2-40B4-BE49-F238E27FC236}">
                  <a16:creationId xmlns:a16="http://schemas.microsoft.com/office/drawing/2014/main" id="{985D571E-88CF-241E-B01B-1DB0F1A3D05F}"/>
                </a:ext>
              </a:extLst>
            </p:cNvPr>
            <p:cNvCxnSpPr/>
            <p:nvPr/>
          </p:nvCxnSpPr>
          <p:spPr>
            <a:xfrm>
              <a:off x="9609904" y="2341804"/>
              <a:ext cx="0" cy="814522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45" name="Connettore diritto 6144">
              <a:extLst>
                <a:ext uri="{FF2B5EF4-FFF2-40B4-BE49-F238E27FC236}">
                  <a16:creationId xmlns:a16="http://schemas.microsoft.com/office/drawing/2014/main" id="{D56BAE46-FB9E-ABD5-DA46-A7ADF87740B3}"/>
                </a:ext>
              </a:extLst>
            </p:cNvPr>
            <p:cNvCxnSpPr/>
            <p:nvPr/>
          </p:nvCxnSpPr>
          <p:spPr>
            <a:xfrm>
              <a:off x="9475936" y="2348843"/>
              <a:ext cx="0" cy="814522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52" name="Connettore diritto 6151">
              <a:extLst>
                <a:ext uri="{FF2B5EF4-FFF2-40B4-BE49-F238E27FC236}">
                  <a16:creationId xmlns:a16="http://schemas.microsoft.com/office/drawing/2014/main" id="{D7AE1F4D-1115-40D3-7FF3-27D445C52A0D}"/>
                </a:ext>
              </a:extLst>
            </p:cNvPr>
            <p:cNvCxnSpPr/>
            <p:nvPr/>
          </p:nvCxnSpPr>
          <p:spPr>
            <a:xfrm>
              <a:off x="10181404" y="2341985"/>
              <a:ext cx="0" cy="814522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55" name="Connettore diritto 6154">
              <a:extLst>
                <a:ext uri="{FF2B5EF4-FFF2-40B4-BE49-F238E27FC236}">
                  <a16:creationId xmlns:a16="http://schemas.microsoft.com/office/drawing/2014/main" id="{438A48CF-F97D-4272-8357-CDD68B1457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8842" y="2581583"/>
              <a:ext cx="936355" cy="2453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53" name="Connettore diritto 6152">
              <a:extLst>
                <a:ext uri="{FF2B5EF4-FFF2-40B4-BE49-F238E27FC236}">
                  <a16:creationId xmlns:a16="http://schemas.microsoft.com/office/drawing/2014/main" id="{C5063420-1561-AE86-166A-4F2E548EB3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2228" y="2420770"/>
              <a:ext cx="936355" cy="2453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79" name="Gruppo 78">
              <a:extLst>
                <a:ext uri="{FF2B5EF4-FFF2-40B4-BE49-F238E27FC236}">
                  <a16:creationId xmlns:a16="http://schemas.microsoft.com/office/drawing/2014/main" id="{81A1D1A3-F1BB-7A01-9AE1-A05F985C0A70}"/>
                </a:ext>
              </a:extLst>
            </p:cNvPr>
            <p:cNvGrpSpPr/>
            <p:nvPr/>
          </p:nvGrpSpPr>
          <p:grpSpPr>
            <a:xfrm>
              <a:off x="8857329" y="1671968"/>
              <a:ext cx="3126808" cy="3507222"/>
              <a:chOff x="7327482" y="1022206"/>
              <a:chExt cx="3126808" cy="3507222"/>
            </a:xfrm>
          </p:grpSpPr>
          <p:sp>
            <p:nvSpPr>
              <p:cNvPr id="81" name="Rettangolo 80">
                <a:extLst>
                  <a:ext uri="{FF2B5EF4-FFF2-40B4-BE49-F238E27FC236}">
                    <a16:creationId xmlns:a16="http://schemas.microsoft.com/office/drawing/2014/main" id="{2E6F079A-8391-3058-C1C2-CCD1CB5D815F}"/>
                  </a:ext>
                </a:extLst>
              </p:cNvPr>
              <p:cNvSpPr/>
              <p:nvPr/>
            </p:nvSpPr>
            <p:spPr>
              <a:xfrm>
                <a:off x="7362390" y="1095493"/>
                <a:ext cx="3003410" cy="443427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>
                    <a:solidFill>
                      <a:schemeClr val="accent3"/>
                    </a:solidFill>
                    <a:latin typeface="Garamond" panose="02020404030301010803" pitchFamily="18" charset="0"/>
                  </a:rPr>
                  <a:t>Mode </a:t>
                </a:r>
                <a:r>
                  <a:rPr lang="it-IT" sz="1600" b="1" dirty="0" err="1">
                    <a:solidFill>
                      <a:schemeClr val="accent3"/>
                    </a:solidFill>
                    <a:latin typeface="Garamond" panose="02020404030301010803" pitchFamily="18" charset="0"/>
                  </a:rPr>
                  <a:t>Augmentation</a:t>
                </a:r>
                <a:endParaRPr lang="it-IT" sz="1600" b="1" dirty="0">
                  <a:solidFill>
                    <a:schemeClr val="accent3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83" name="Rettangolo 82">
                <a:extLst>
                  <a:ext uri="{FF2B5EF4-FFF2-40B4-BE49-F238E27FC236}">
                    <a16:creationId xmlns:a16="http://schemas.microsoft.com/office/drawing/2014/main" id="{685D537E-0463-2026-119A-07FD26C781A1}"/>
                  </a:ext>
                </a:extLst>
              </p:cNvPr>
              <p:cNvSpPr/>
              <p:nvPr/>
            </p:nvSpPr>
            <p:spPr>
              <a:xfrm>
                <a:off x="7327482" y="1022206"/>
                <a:ext cx="3126808" cy="3507222"/>
              </a:xfrm>
              <a:prstGeom prst="rect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91" name="Rettangolo 90">
              <a:extLst>
                <a:ext uri="{FF2B5EF4-FFF2-40B4-BE49-F238E27FC236}">
                  <a16:creationId xmlns:a16="http://schemas.microsoft.com/office/drawing/2014/main" id="{8DF177D0-DC64-EC59-8924-D878BD61F11F}"/>
                </a:ext>
              </a:extLst>
            </p:cNvPr>
            <p:cNvSpPr/>
            <p:nvPr/>
          </p:nvSpPr>
          <p:spPr>
            <a:xfrm>
              <a:off x="9372229" y="2341804"/>
              <a:ext cx="954921" cy="807401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  <p:sp>
          <p:nvSpPr>
            <p:cNvPr id="92" name="Preparazione 91">
              <a:extLst>
                <a:ext uri="{FF2B5EF4-FFF2-40B4-BE49-F238E27FC236}">
                  <a16:creationId xmlns:a16="http://schemas.microsoft.com/office/drawing/2014/main" id="{FFFD4E77-BE1D-7C0C-8793-073CF66BEA05}"/>
                </a:ext>
              </a:extLst>
            </p:cNvPr>
            <p:cNvSpPr/>
            <p:nvPr/>
          </p:nvSpPr>
          <p:spPr>
            <a:xfrm>
              <a:off x="9475936" y="2832489"/>
              <a:ext cx="171007" cy="163573"/>
            </a:xfrm>
            <a:prstGeom prst="flowChartPreparation">
              <a:avLst/>
            </a:prstGeom>
            <a:noFill/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039B6D6A-7CAC-7ED1-07F4-0A807B44C8EF}"/>
                </a:ext>
              </a:extLst>
            </p:cNvPr>
            <p:cNvSpPr txBox="1"/>
            <p:nvPr/>
          </p:nvSpPr>
          <p:spPr>
            <a:xfrm>
              <a:off x="9397449" y="2604978"/>
              <a:ext cx="42491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>
                  <a:latin typeface="Garamond" panose="02020404030301010803" pitchFamily="18" charset="0"/>
                </a:rPr>
                <a:t>AP</a:t>
              </a:r>
            </a:p>
          </p:txBody>
        </p:sp>
        <p:pic>
          <p:nvPicPr>
            <p:cNvPr id="95" name="Immagine 94">
              <a:extLst>
                <a:ext uri="{FF2B5EF4-FFF2-40B4-BE49-F238E27FC236}">
                  <a16:creationId xmlns:a16="http://schemas.microsoft.com/office/drawing/2014/main" id="{4F0A13C0-ACE8-3ED6-3E1E-3BD8F2FB8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995" t="53877" r="44136" b="40962"/>
            <a:stretch/>
          </p:blipFill>
          <p:spPr>
            <a:xfrm>
              <a:off x="10019553" y="2365366"/>
              <a:ext cx="227184" cy="255421"/>
            </a:xfrm>
            <a:prstGeom prst="rect">
              <a:avLst/>
            </a:prstGeom>
          </p:spPr>
        </p:pic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BD9631B1-F82B-61EC-C405-4198BD12BD6D}"/>
                </a:ext>
              </a:extLst>
            </p:cNvPr>
            <p:cNvSpPr txBox="1"/>
            <p:nvPr/>
          </p:nvSpPr>
          <p:spPr>
            <a:xfrm>
              <a:off x="10443763" y="2221457"/>
              <a:ext cx="1442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Garamond" panose="02020404030301010803" pitchFamily="18" charset="0"/>
                </a:rPr>
                <a:t>Scenario </a:t>
              </a:r>
              <a:r>
                <a:rPr lang="it-IT" sz="1200" dirty="0" err="1">
                  <a:latin typeface="Garamond" panose="02020404030301010803" pitchFamily="18" charset="0"/>
                </a:rPr>
                <a:t>dependent</a:t>
              </a:r>
              <a:r>
                <a:rPr lang="it-IT" sz="1200" dirty="0">
                  <a:latin typeface="Garamond" panose="02020404030301010803" pitchFamily="18" charset="0"/>
                </a:rPr>
                <a:t> Space-Time </a:t>
              </a:r>
              <a:r>
                <a:rPr lang="it-IT" sz="1200" dirty="0" err="1">
                  <a:latin typeface="Garamond" panose="02020404030301010803" pitchFamily="18" charset="0"/>
                </a:rPr>
                <a:t>Modes</a:t>
              </a:r>
              <a:r>
                <a:rPr lang="it-IT" sz="1200" dirty="0">
                  <a:latin typeface="Garamond" panose="02020404030301010803" pitchFamily="18" charset="0"/>
                </a:rPr>
                <a:t> </a:t>
              </a:r>
              <a:r>
                <a:rPr lang="it-IT" sz="1200" dirty="0" err="1">
                  <a:latin typeface="Garamond" panose="02020404030301010803" pitchFamily="18" charset="0"/>
                </a:rPr>
                <a:t>Grid</a:t>
              </a:r>
              <a:endParaRPr lang="it-IT" sz="1200" dirty="0">
                <a:latin typeface="Garamond" panose="02020404030301010803" pitchFamily="18" charset="0"/>
              </a:endParaRPr>
            </a:p>
          </p:txBody>
        </p:sp>
        <p:cxnSp>
          <p:nvCxnSpPr>
            <p:cNvPr id="116" name="Connettore 2 115">
              <a:extLst>
                <a:ext uri="{FF2B5EF4-FFF2-40B4-BE49-F238E27FC236}">
                  <a16:creationId xmlns:a16="http://schemas.microsoft.com/office/drawing/2014/main" id="{2AAF04AF-71FF-A57A-8310-CB5ACAF1F386}"/>
                </a:ext>
              </a:extLst>
            </p:cNvPr>
            <p:cNvCxnSpPr/>
            <p:nvPr/>
          </p:nvCxnSpPr>
          <p:spPr>
            <a:xfrm flipV="1">
              <a:off x="9372229" y="2170602"/>
              <a:ext cx="0" cy="9716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Connettore 2 116">
              <a:extLst>
                <a:ext uri="{FF2B5EF4-FFF2-40B4-BE49-F238E27FC236}">
                  <a16:creationId xmlns:a16="http://schemas.microsoft.com/office/drawing/2014/main" id="{F9540847-5DC8-99C0-3331-CA011A0A85CF}"/>
                </a:ext>
              </a:extLst>
            </p:cNvPr>
            <p:cNvCxnSpPr>
              <a:cxnSpLocks/>
            </p:cNvCxnSpPr>
            <p:nvPr/>
          </p:nvCxnSpPr>
          <p:spPr>
            <a:xfrm>
              <a:off x="9397449" y="3149205"/>
              <a:ext cx="1129557" cy="71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6322768C-5B99-146E-5EC2-36AB4886B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6261" y="3212587"/>
              <a:ext cx="107344" cy="12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>
              <a:extLst>
                <a:ext uri="{FF2B5EF4-FFF2-40B4-BE49-F238E27FC236}">
                  <a16:creationId xmlns:a16="http://schemas.microsoft.com/office/drawing/2014/main" id="{F4A5943E-E5AF-152D-551F-FD7A7AE7E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3576" y="2241632"/>
              <a:ext cx="107344" cy="8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47" name="Connettore diritto 6146">
              <a:extLst>
                <a:ext uri="{FF2B5EF4-FFF2-40B4-BE49-F238E27FC236}">
                  <a16:creationId xmlns:a16="http://schemas.microsoft.com/office/drawing/2014/main" id="{5BCC38EA-95E0-F395-9845-1C1AF1554268}"/>
                </a:ext>
              </a:extLst>
            </p:cNvPr>
            <p:cNvCxnSpPr/>
            <p:nvPr/>
          </p:nvCxnSpPr>
          <p:spPr>
            <a:xfrm>
              <a:off x="9749604" y="2327721"/>
              <a:ext cx="0" cy="814522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49" name="Connettore diritto 6148">
              <a:extLst>
                <a:ext uri="{FF2B5EF4-FFF2-40B4-BE49-F238E27FC236}">
                  <a16:creationId xmlns:a16="http://schemas.microsoft.com/office/drawing/2014/main" id="{D8E817F9-1FEB-3605-5E93-97FC9E5E5964}"/>
                </a:ext>
              </a:extLst>
            </p:cNvPr>
            <p:cNvCxnSpPr/>
            <p:nvPr/>
          </p:nvCxnSpPr>
          <p:spPr>
            <a:xfrm>
              <a:off x="9881794" y="2341804"/>
              <a:ext cx="0" cy="814522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51" name="Connettore diritto 6150">
              <a:extLst>
                <a:ext uri="{FF2B5EF4-FFF2-40B4-BE49-F238E27FC236}">
                  <a16:creationId xmlns:a16="http://schemas.microsoft.com/office/drawing/2014/main" id="{D3C1C9C3-8E80-F8D7-31A0-596229B9B344}"/>
                </a:ext>
              </a:extLst>
            </p:cNvPr>
            <p:cNvCxnSpPr/>
            <p:nvPr/>
          </p:nvCxnSpPr>
          <p:spPr>
            <a:xfrm>
              <a:off x="10028257" y="2348843"/>
              <a:ext cx="0" cy="814522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158" name="Connettore diritto 6157">
              <a:extLst>
                <a:ext uri="{FF2B5EF4-FFF2-40B4-BE49-F238E27FC236}">
                  <a16:creationId xmlns:a16="http://schemas.microsoft.com/office/drawing/2014/main" id="{C8DE5B2A-64FF-CF89-B59D-4408E01A63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8620" y="3033149"/>
              <a:ext cx="936355" cy="2453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6159" name="Picture 8">
              <a:extLst>
                <a:ext uri="{FF2B5EF4-FFF2-40B4-BE49-F238E27FC236}">
                  <a16:creationId xmlns:a16="http://schemas.microsoft.com/office/drawing/2014/main" id="{F6362915-0CFD-AE81-76EF-942AB6666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7126" y="3035602"/>
              <a:ext cx="209550" cy="19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Freccia in giù 6159">
              <a:extLst>
                <a:ext uri="{FF2B5EF4-FFF2-40B4-BE49-F238E27FC236}">
                  <a16:creationId xmlns:a16="http://schemas.microsoft.com/office/drawing/2014/main" id="{3F0F1084-34DD-B640-0EE5-93CEE401D3B3}"/>
                </a:ext>
              </a:extLst>
            </p:cNvPr>
            <p:cNvSpPr/>
            <p:nvPr/>
          </p:nvSpPr>
          <p:spPr>
            <a:xfrm>
              <a:off x="11087922" y="2869563"/>
              <a:ext cx="77081" cy="10161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  <p:sp>
          <p:nvSpPr>
            <p:cNvPr id="6161" name="CasellaDiTesto 6160">
              <a:extLst>
                <a:ext uri="{FF2B5EF4-FFF2-40B4-BE49-F238E27FC236}">
                  <a16:creationId xmlns:a16="http://schemas.microsoft.com/office/drawing/2014/main" id="{9D3F97D5-F6DD-2B7C-C298-DF2179874861}"/>
                </a:ext>
              </a:extLst>
            </p:cNvPr>
            <p:cNvSpPr txBox="1"/>
            <p:nvPr/>
          </p:nvSpPr>
          <p:spPr>
            <a:xfrm>
              <a:off x="8926999" y="3381293"/>
              <a:ext cx="293388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it-IT" sz="1400" dirty="0" err="1">
                  <a:latin typeface="Garamond" panose="02020404030301010803" pitchFamily="18" charset="0"/>
                </a:rPr>
                <a:t>Find</a:t>
              </a:r>
              <a:r>
                <a:rPr lang="it-IT" sz="1400" dirty="0">
                  <a:latin typeface="Garamond" panose="02020404030301010803" pitchFamily="18" charset="0"/>
                </a:rPr>
                <a:t> the </a:t>
              </a:r>
              <a:r>
                <a:rPr lang="it-IT" sz="1400" dirty="0" err="1">
                  <a:latin typeface="Garamond" panose="02020404030301010803" pitchFamily="18" charset="0"/>
                </a:rPr>
                <a:t>most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  <a:r>
                <a:rPr lang="it-IT" sz="1400" dirty="0" err="1">
                  <a:latin typeface="Garamond" panose="02020404030301010803" pitchFamily="18" charset="0"/>
                </a:rPr>
                <a:t>correlated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  <a:r>
                <a:rPr lang="it-IT" sz="1400" dirty="0" err="1">
                  <a:latin typeface="Garamond" panose="02020404030301010803" pitchFamily="18" charset="0"/>
                </a:rPr>
                <a:t>atom</a:t>
              </a:r>
              <a:r>
                <a:rPr lang="it-IT" sz="1400" dirty="0">
                  <a:latin typeface="Garamond" panose="02020404030301010803" pitchFamily="18" charset="0"/>
                </a:rPr>
                <a:t> of</a:t>
              </a:r>
            </a:p>
            <a:p>
              <a:r>
                <a:rPr lang="it-IT" sz="1400" dirty="0">
                  <a:latin typeface="Garamond" panose="02020404030301010803" pitchFamily="18" charset="0"/>
                </a:rPr>
                <a:t>               with the </a:t>
              </a:r>
              <a:r>
                <a:rPr lang="it-IT" sz="1400" dirty="0" err="1">
                  <a:latin typeface="Garamond" panose="02020404030301010803" pitchFamily="18" charset="0"/>
                </a:rPr>
                <a:t>residual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</a:p>
            <a:p>
              <a:endParaRPr lang="it-IT" sz="1400" dirty="0">
                <a:latin typeface="Garamond" panose="02020404030301010803" pitchFamily="18" charset="0"/>
              </a:endParaRPr>
            </a:p>
            <a:p>
              <a:endParaRPr lang="it-IT" sz="1400" dirty="0">
                <a:latin typeface="Garamond" panose="02020404030301010803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it-IT" sz="1400" dirty="0">
                  <a:latin typeface="Garamond" panose="02020404030301010803" pitchFamily="18" charset="0"/>
                </a:rPr>
                <a:t>The new </a:t>
              </a:r>
              <a:r>
                <a:rPr lang="it-IT" sz="1400" dirty="0" err="1">
                  <a:latin typeface="Garamond" panose="02020404030301010803" pitchFamily="18" charset="0"/>
                </a:rPr>
                <a:t>atom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  <a:r>
                <a:rPr lang="it-IT" sz="1400" dirty="0" err="1">
                  <a:latin typeface="Garamond" panose="02020404030301010803" pitchFamily="18" charset="0"/>
                </a:rPr>
                <a:t>is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  <a:r>
                <a:rPr lang="it-IT" sz="1400" dirty="0" err="1">
                  <a:latin typeface="Garamond" panose="02020404030301010803" pitchFamily="18" charset="0"/>
                </a:rPr>
                <a:t>added</a:t>
              </a:r>
              <a:r>
                <a:rPr lang="it-IT" sz="1400" dirty="0">
                  <a:latin typeface="Garamond" panose="02020404030301010803" pitchFamily="18" charset="0"/>
                </a:rPr>
                <a:t> to        </a:t>
              </a:r>
              <a:r>
                <a:rPr lang="it-IT" sz="1400" dirty="0" err="1">
                  <a:latin typeface="Garamond" panose="02020404030301010803" pitchFamily="18" charset="0"/>
                </a:rPr>
                <a:t>if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  <a:r>
                <a:rPr lang="it-IT" sz="1400" dirty="0" err="1">
                  <a:latin typeface="Garamond" panose="02020404030301010803" pitchFamily="18" charset="0"/>
                </a:rPr>
                <a:t>it</a:t>
              </a:r>
              <a:r>
                <a:rPr lang="it-IT" sz="1400" dirty="0">
                  <a:latin typeface="Garamond" panose="02020404030301010803" pitchFamily="18" charset="0"/>
                </a:rPr>
                <a:t> shows the </a:t>
              </a:r>
              <a:r>
                <a:rPr lang="it-IT" sz="1400" dirty="0" err="1">
                  <a:latin typeface="Garamond" panose="02020404030301010803" pitchFamily="18" charset="0"/>
                </a:rPr>
                <a:t>highest</a:t>
              </a:r>
              <a:r>
                <a:rPr lang="it-IT" sz="1400" dirty="0">
                  <a:latin typeface="Garamond" panose="02020404030301010803" pitchFamily="18" charset="0"/>
                </a:rPr>
                <a:t> </a:t>
              </a:r>
              <a:r>
                <a:rPr lang="it-IT" sz="1400" dirty="0" err="1">
                  <a:latin typeface="Garamond" panose="02020404030301010803" pitchFamily="18" charset="0"/>
                </a:rPr>
                <a:t>correlation</a:t>
              </a:r>
              <a:r>
                <a:rPr lang="it-IT" sz="1400" dirty="0">
                  <a:latin typeface="Garamond" panose="02020404030301010803" pitchFamily="18" charset="0"/>
                </a:rPr>
                <a:t> with the </a:t>
              </a:r>
              <a:r>
                <a:rPr lang="it-IT" sz="1400" dirty="0" err="1">
                  <a:latin typeface="Garamond" panose="02020404030301010803" pitchFamily="18" charset="0"/>
                </a:rPr>
                <a:t>residual</a:t>
              </a:r>
              <a:endParaRPr lang="it-IT" sz="1400" dirty="0">
                <a:latin typeface="Garamond" panose="02020404030301010803" pitchFamily="18" charset="0"/>
              </a:endParaRPr>
            </a:p>
          </p:txBody>
        </p:sp>
        <p:pic>
          <p:nvPicPr>
            <p:cNvPr id="6162" name="Picture 8">
              <a:extLst>
                <a:ext uri="{FF2B5EF4-FFF2-40B4-BE49-F238E27FC236}">
                  <a16:creationId xmlns:a16="http://schemas.microsoft.com/office/drawing/2014/main" id="{281C6F00-8796-4C2D-47BC-2EDB98D7C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107" y="3704392"/>
              <a:ext cx="209550" cy="19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3" name="Picture 10">
              <a:extLst>
                <a:ext uri="{FF2B5EF4-FFF2-40B4-BE49-F238E27FC236}">
                  <a16:creationId xmlns:a16="http://schemas.microsoft.com/office/drawing/2014/main" id="{82758800-1768-2C90-7DC7-9434399E1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1075" y="3730851"/>
              <a:ext cx="95250" cy="8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4" name="Picture 12">
              <a:extLst>
                <a:ext uri="{FF2B5EF4-FFF2-40B4-BE49-F238E27FC236}">
                  <a16:creationId xmlns:a16="http://schemas.microsoft.com/office/drawing/2014/main" id="{797B99B5-FB31-E5F4-77E7-1882A16A7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0250" y="4301392"/>
              <a:ext cx="209550" cy="19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17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  <p:bldP spid="77" grpId="1" animBg="1"/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128279-C55A-B278-7B85-777544C2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Numerical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Results</a:t>
            </a:r>
            <a:endParaRPr lang="it-IT" dirty="0">
              <a:latin typeface="Garamond" panose="02020404030301010803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7E6DC-985F-5DF0-A12D-9CC56463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230" y="1006370"/>
            <a:ext cx="4358598" cy="359168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876EBC2-A7DF-889B-B65D-4FCCB34E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2" y="914251"/>
            <a:ext cx="4624553" cy="3757041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EF94AE8-702F-BDD4-5858-6D19F8002651}"/>
              </a:ext>
            </a:extLst>
          </p:cNvPr>
          <p:cNvGrpSpPr/>
          <p:nvPr/>
        </p:nvGrpSpPr>
        <p:grpSpPr>
          <a:xfrm>
            <a:off x="9849809" y="3416788"/>
            <a:ext cx="1700845" cy="842760"/>
            <a:chOff x="10256203" y="1782894"/>
            <a:chExt cx="1700845" cy="842760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4CD6235-9776-A437-35D3-AF05B6CDF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521" y="1880100"/>
              <a:ext cx="104775" cy="8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4D8A22C-91E4-F776-72D0-76EE69A327C9}"/>
                </a:ext>
              </a:extLst>
            </p:cNvPr>
            <p:cNvGrpSpPr/>
            <p:nvPr/>
          </p:nvGrpSpPr>
          <p:grpSpPr>
            <a:xfrm>
              <a:off x="10256203" y="1782894"/>
              <a:ext cx="1700845" cy="842760"/>
              <a:chOff x="10256203" y="1782894"/>
              <a:chExt cx="1700845" cy="84276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A5219769-AC10-89E9-2FC3-669D5570A20A}"/>
                  </a:ext>
                </a:extLst>
              </p:cNvPr>
              <p:cNvSpPr/>
              <p:nvPr/>
            </p:nvSpPr>
            <p:spPr>
              <a:xfrm>
                <a:off x="10394062" y="1804747"/>
                <a:ext cx="1562986" cy="4278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05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: </a:t>
                </a:r>
                <a:r>
                  <a:rPr lang="it-IT" sz="1400" dirty="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percentage of pilots</a:t>
                </a:r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9DB642E2-E520-A210-7715-80AA5474286B}"/>
                  </a:ext>
                </a:extLst>
              </p:cNvPr>
              <p:cNvSpPr/>
              <p:nvPr/>
            </p:nvSpPr>
            <p:spPr>
              <a:xfrm>
                <a:off x="10256203" y="1782894"/>
                <a:ext cx="1562986" cy="842760"/>
              </a:xfrm>
              <a:prstGeom prst="rect">
                <a:avLst/>
              </a:prstGeom>
              <a:noFill/>
              <a:ln>
                <a:solidFill>
                  <a:srgbClr val="36725B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Garamond" panose="02020404030301010803" pitchFamily="18" charset="0"/>
                </a:endParaRPr>
              </a:p>
            </p:txBody>
          </p:sp>
        </p:grpSp>
      </p:grp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CE732479-7C0E-5FF1-5643-74426969B4F6}"/>
              </a:ext>
            </a:extLst>
          </p:cNvPr>
          <p:cNvSpPr/>
          <p:nvPr/>
        </p:nvSpPr>
        <p:spPr>
          <a:xfrm>
            <a:off x="0" y="4646476"/>
            <a:ext cx="12076796" cy="132144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b="0" i="0" dirty="0">
                <a:solidFill>
                  <a:srgbClr val="374151"/>
                </a:solidFill>
                <a:effectLst/>
                <a:latin typeface="Garamond" panose="02020404030301010803" pitchFamily="18" charset="0"/>
              </a:rPr>
              <a:t>The effectiveness of integrating sensing information is highlighted by the improved performance of the proposed method and [1] with limited pilot density.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374151"/>
                </a:solidFill>
                <a:latin typeface="Garamond" panose="02020404030301010803" pitchFamily="18" charset="0"/>
              </a:rPr>
              <a:t>The proposed algorithm ability to address communication and sensing mismatch contributed to a substantial improvement in MSE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374151"/>
                </a:solidFill>
                <a:latin typeface="Garamond" panose="02020404030301010803" pitchFamily="18" charset="0"/>
              </a:rPr>
              <a:t>LS </a:t>
            </a:r>
            <a:r>
              <a:rPr lang="it-IT" dirty="0" err="1">
                <a:solidFill>
                  <a:srgbClr val="374151"/>
                </a:solidFill>
                <a:latin typeface="Garamond" panose="02020404030301010803" pitchFamily="18" charset="0"/>
              </a:rPr>
              <a:t>methodology</a:t>
            </a:r>
            <a:r>
              <a:rPr lang="it-IT" dirty="0">
                <a:solidFill>
                  <a:srgbClr val="374151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374151"/>
                </a:solidFill>
                <a:latin typeface="Garamond" panose="02020404030301010803" pitchFamily="18" charset="0"/>
              </a:rPr>
              <a:t>limitations</a:t>
            </a:r>
            <a:r>
              <a:rPr lang="it-IT" dirty="0">
                <a:solidFill>
                  <a:srgbClr val="374151"/>
                </a:solidFill>
                <a:latin typeface="Garamond" panose="02020404030301010803" pitchFamily="18" charset="0"/>
              </a:rPr>
              <a:t> under </a:t>
            </a:r>
            <a:r>
              <a:rPr lang="it-IT" dirty="0" err="1">
                <a:solidFill>
                  <a:srgbClr val="374151"/>
                </a:solidFill>
                <a:latin typeface="Garamond" panose="02020404030301010803" pitchFamily="18" charset="0"/>
              </a:rPr>
              <a:t>scarce</a:t>
            </a:r>
            <a:r>
              <a:rPr lang="it-IT" dirty="0">
                <a:solidFill>
                  <a:srgbClr val="374151"/>
                </a:solidFill>
                <a:latin typeface="Garamond" panose="02020404030301010803" pitchFamily="18" charset="0"/>
              </a:rPr>
              <a:t> pilot </a:t>
            </a:r>
            <a:r>
              <a:rPr lang="it-IT" dirty="0" err="1">
                <a:solidFill>
                  <a:srgbClr val="374151"/>
                </a:solidFill>
                <a:latin typeface="Garamond" panose="02020404030301010803" pitchFamily="18" charset="0"/>
              </a:rPr>
              <a:t>resources</a:t>
            </a:r>
            <a:r>
              <a:rPr lang="it-IT" dirty="0">
                <a:solidFill>
                  <a:srgbClr val="374151"/>
                </a:solidFill>
                <a:latin typeface="Garamond" panose="02020404030301010803" pitchFamily="18" charset="0"/>
              </a:rPr>
              <a:t> are </a:t>
            </a:r>
            <a:r>
              <a:rPr lang="it-IT" dirty="0" err="1">
                <a:solidFill>
                  <a:srgbClr val="374151"/>
                </a:solidFill>
                <a:latin typeface="Garamond" panose="02020404030301010803" pitchFamily="18" charset="0"/>
              </a:rPr>
              <a:t>revealed</a:t>
            </a:r>
            <a:endParaRPr lang="it-IT" dirty="0">
              <a:solidFill>
                <a:srgbClr val="374151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Tabella 26">
                <a:extLst>
                  <a:ext uri="{FF2B5EF4-FFF2-40B4-BE49-F238E27FC236}">
                    <a16:creationId xmlns:a16="http://schemas.microsoft.com/office/drawing/2014/main" id="{23166F7A-2F00-6A23-ACE2-5CE06E498E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188030"/>
                  </p:ext>
                </p:extLst>
              </p:nvPr>
            </p:nvGraphicFramePr>
            <p:xfrm>
              <a:off x="9240644" y="1535004"/>
              <a:ext cx="2653428" cy="14509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26714">
                      <a:extLst>
                        <a:ext uri="{9D8B030D-6E8A-4147-A177-3AD203B41FA5}">
                          <a16:colId xmlns:a16="http://schemas.microsoft.com/office/drawing/2014/main" val="3990854781"/>
                        </a:ext>
                      </a:extLst>
                    </a:gridCol>
                    <a:gridCol w="1326714">
                      <a:extLst>
                        <a:ext uri="{9D8B030D-6E8A-4147-A177-3AD203B41FA5}">
                          <a16:colId xmlns:a16="http://schemas.microsoft.com/office/drawing/2014/main" val="3611321256"/>
                        </a:ext>
                      </a:extLst>
                    </a:gridCol>
                  </a:tblGrid>
                  <a:tr h="29022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+mj-lt"/>
                            </a:rPr>
                            <a:t>60 Ghz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3048132"/>
                      </a:ext>
                    </a:extLst>
                  </a:tr>
                  <a:tr h="2902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>
                              <a:latin typeface="+mj-lt"/>
                            </a:rPr>
                            <a:t>Ricean</a:t>
                          </a:r>
                          <a:r>
                            <a:rPr lang="it-IT" sz="1600" dirty="0">
                              <a:latin typeface="+mj-lt"/>
                            </a:rPr>
                            <a:t> </a:t>
                          </a:r>
                          <a:r>
                            <a:rPr lang="it-IT" sz="1600" dirty="0" err="1">
                              <a:latin typeface="+mj-lt"/>
                            </a:rPr>
                            <a:t>Factor</a:t>
                          </a:r>
                          <a:endParaRPr lang="it-IT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+mj-lt"/>
                            </a:rPr>
                            <a:t>4 dB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5540529"/>
                      </a:ext>
                    </a:extLst>
                  </a:tr>
                  <a:tr h="2902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+mj-lt"/>
                            </a:rPr>
                            <a:t>N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+mj-lt"/>
                            </a:rPr>
                            <a:t>8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1750651"/>
                      </a:ext>
                    </a:extLst>
                  </a:tr>
                  <a:tr h="44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>
                              <a:latin typeface="+mj-lt"/>
                            </a:rPr>
                            <a:t>Combiner</a:t>
                          </a:r>
                          <a:endParaRPr lang="it-IT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+mj-lt"/>
                            </a:rPr>
                            <a:t>MMSE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69376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7" name="Tabella 26">
                <a:extLst>
                  <a:ext uri="{FF2B5EF4-FFF2-40B4-BE49-F238E27FC236}">
                    <a16:creationId xmlns:a16="http://schemas.microsoft.com/office/drawing/2014/main" id="{23166F7A-2F00-6A23-ACE2-5CE06E498E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188030"/>
                  </p:ext>
                </p:extLst>
              </p:nvPr>
            </p:nvGraphicFramePr>
            <p:xfrm>
              <a:off x="9240644" y="1535004"/>
              <a:ext cx="2653428" cy="14509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26714">
                      <a:extLst>
                        <a:ext uri="{9D8B030D-6E8A-4147-A177-3AD203B41FA5}">
                          <a16:colId xmlns:a16="http://schemas.microsoft.com/office/drawing/2014/main" val="3990854781"/>
                        </a:ext>
                      </a:extLst>
                    </a:gridCol>
                    <a:gridCol w="1326714">
                      <a:extLst>
                        <a:ext uri="{9D8B030D-6E8A-4147-A177-3AD203B41FA5}">
                          <a16:colId xmlns:a16="http://schemas.microsoft.com/office/drawing/2014/main" val="3611321256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457" t="-3636" r="-100457" b="-33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+mj-lt"/>
                            </a:rPr>
                            <a:t>60 Ghz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304813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>
                              <a:latin typeface="+mj-lt"/>
                            </a:rPr>
                            <a:t>Ricean</a:t>
                          </a:r>
                          <a:r>
                            <a:rPr lang="it-IT" sz="1600" dirty="0">
                              <a:latin typeface="+mj-lt"/>
                            </a:rPr>
                            <a:t> </a:t>
                          </a:r>
                          <a:r>
                            <a:rPr lang="it-IT" sz="1600" dirty="0" err="1">
                              <a:latin typeface="+mj-lt"/>
                            </a:rPr>
                            <a:t>Factor</a:t>
                          </a:r>
                          <a:endParaRPr lang="it-IT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+mj-lt"/>
                            </a:rPr>
                            <a:t>4 dB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554052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+mj-lt"/>
                            </a:rPr>
                            <a:t>N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+mj-lt"/>
                            </a:rPr>
                            <a:t>8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1750651"/>
                      </a:ext>
                    </a:extLst>
                  </a:tr>
                  <a:tr h="445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 err="1">
                              <a:latin typeface="+mj-lt"/>
                            </a:rPr>
                            <a:t>Combiner</a:t>
                          </a:r>
                          <a:endParaRPr lang="it-IT" sz="16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+mj-lt"/>
                            </a:rPr>
                            <a:t>MMSE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693761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9" name="Immagine 28">
            <a:extLst>
              <a:ext uri="{FF2B5EF4-FFF2-40B4-BE49-F238E27FC236}">
                <a16:creationId xmlns:a16="http://schemas.microsoft.com/office/drawing/2014/main" id="{F215BDA9-6267-B570-CC95-B84898B6EA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647" t="75278" r="33829" b="21217"/>
          <a:stretch/>
        </p:blipFill>
        <p:spPr>
          <a:xfrm>
            <a:off x="9958667" y="3925071"/>
            <a:ext cx="1317158" cy="302995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8DA04D7-5F1F-A24F-49F6-F4C0E06CC27B}"/>
              </a:ext>
            </a:extLst>
          </p:cNvPr>
          <p:cNvSpPr txBox="1"/>
          <p:nvPr/>
        </p:nvSpPr>
        <p:spPr>
          <a:xfrm>
            <a:off x="1665514" y="674765"/>
            <a:ext cx="2264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Mean </a:t>
            </a:r>
            <a:r>
              <a:rPr lang="it-IT" b="1" dirty="0" err="1">
                <a:latin typeface="Garamond" panose="02020404030301010803" pitchFamily="18" charset="0"/>
              </a:rPr>
              <a:t>Square</a:t>
            </a:r>
            <a:r>
              <a:rPr lang="it-IT" b="1" dirty="0">
                <a:latin typeface="Garamond" panose="02020404030301010803" pitchFamily="18" charset="0"/>
              </a:rPr>
              <a:t> </a:t>
            </a:r>
            <a:r>
              <a:rPr lang="it-IT" b="1" dirty="0" err="1">
                <a:latin typeface="Garamond" panose="02020404030301010803" pitchFamily="18" charset="0"/>
              </a:rPr>
              <a:t>Error</a:t>
            </a:r>
            <a:r>
              <a:rPr lang="it-IT" b="1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84DC320-D79C-2EF8-B081-27D05950F436}"/>
              </a:ext>
            </a:extLst>
          </p:cNvPr>
          <p:cNvSpPr txBox="1"/>
          <p:nvPr/>
        </p:nvSpPr>
        <p:spPr>
          <a:xfrm>
            <a:off x="5998030" y="813466"/>
            <a:ext cx="2264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Symbol </a:t>
            </a:r>
            <a:r>
              <a:rPr lang="it-IT" b="1" dirty="0" err="1">
                <a:latin typeface="Garamond" panose="02020404030301010803" pitchFamily="18" charset="0"/>
              </a:rPr>
              <a:t>Error</a:t>
            </a:r>
            <a:r>
              <a:rPr lang="it-IT" b="1" dirty="0">
                <a:latin typeface="Garamond" panose="02020404030301010803" pitchFamily="18" charset="0"/>
              </a:rPr>
              <a:t> Rate 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EEF5BA5F-114F-2E60-0842-B71298083D26}"/>
              </a:ext>
            </a:extLst>
          </p:cNvPr>
          <p:cNvSpPr/>
          <p:nvPr/>
        </p:nvSpPr>
        <p:spPr>
          <a:xfrm>
            <a:off x="3929743" y="3625778"/>
            <a:ext cx="203359" cy="22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C4AE60E1-37CE-9A15-4059-07FAC517EF9F}"/>
              </a:ext>
            </a:extLst>
          </p:cNvPr>
          <p:cNvSpPr/>
          <p:nvPr/>
        </p:nvSpPr>
        <p:spPr>
          <a:xfrm>
            <a:off x="8164287" y="3644072"/>
            <a:ext cx="276328" cy="222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8C916D5-E4D4-E486-0EC9-C6908530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85" y="3674195"/>
            <a:ext cx="141695" cy="1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D49099D-0295-3D61-DC1A-5B357E5F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603" y="3707717"/>
            <a:ext cx="141695" cy="1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9CAC8F-390E-EDD9-1504-09BCA658C2B9}"/>
              </a:ext>
            </a:extLst>
          </p:cNvPr>
          <p:cNvSpPr txBox="1"/>
          <p:nvPr/>
        </p:nvSpPr>
        <p:spPr>
          <a:xfrm>
            <a:off x="539807" y="5998569"/>
            <a:ext cx="10593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>
                <a:solidFill>
                  <a:srgbClr val="222222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1]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 </a:t>
            </a:r>
            <a:r>
              <a:rPr lang="en-US" sz="800" dirty="0">
                <a:solidFill>
                  <a:srgbClr val="222222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Huang, </a:t>
            </a:r>
            <a:r>
              <a:rPr lang="en-US" sz="800" dirty="0" err="1">
                <a:solidFill>
                  <a:srgbClr val="222222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Zhe</a:t>
            </a:r>
            <a:r>
              <a:rPr lang="en-US" sz="800" dirty="0">
                <a:solidFill>
                  <a:srgbClr val="222222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, et al. "Joint pilot optimization, target detection and channel estimation for integrated sensing and communication systems." IEEE Transactions on Wireless Communications 21.12 (2022): 10351-10365</a:t>
            </a:r>
            <a:r>
              <a:rPr lang="en-US" sz="18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.</a:t>
            </a:r>
            <a:endParaRPr lang="it-IT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52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00676-A3C2-25C7-9789-E86E24FC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Conclusions</a:t>
            </a: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C5CD14-26F7-9402-8103-6C6FA54AB4DD}"/>
              </a:ext>
            </a:extLst>
          </p:cNvPr>
          <p:cNvSpPr txBox="1"/>
          <p:nvPr/>
        </p:nvSpPr>
        <p:spPr>
          <a:xfrm>
            <a:off x="57150" y="5910407"/>
            <a:ext cx="12077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dirty="0">
                <a:latin typeface="Garamond" panose="02020404030301010803" pitchFamily="18" charset="0"/>
                <a:ea typeface="Segoe UI Symbol" panose="020B0502040204020203" pitchFamily="34" charset="0"/>
              </a:rPr>
              <a:t>[1] Z. Huang, K. Wang, A. </a:t>
            </a:r>
            <a:r>
              <a:rPr lang="it-IT" sz="1050" dirty="0" err="1">
                <a:latin typeface="Garamond" panose="02020404030301010803" pitchFamily="18" charset="0"/>
                <a:ea typeface="Segoe UI Symbol" panose="020B0502040204020203" pitchFamily="34" charset="0"/>
              </a:rPr>
              <a:t>Liu</a:t>
            </a:r>
            <a:r>
              <a:rPr lang="it-IT" sz="1050" dirty="0">
                <a:latin typeface="Garamond" panose="02020404030301010803" pitchFamily="18" charset="0"/>
                <a:ea typeface="Segoe UI Symbol" panose="020B0502040204020203" pitchFamily="34" charset="0"/>
              </a:rPr>
              <a:t>, Y. </a:t>
            </a:r>
            <a:r>
              <a:rPr lang="it-IT" sz="1050" dirty="0" err="1">
                <a:latin typeface="Garamond" panose="02020404030301010803" pitchFamily="18" charset="0"/>
                <a:ea typeface="Segoe UI Symbol" panose="020B0502040204020203" pitchFamily="34" charset="0"/>
              </a:rPr>
              <a:t>Cai</a:t>
            </a:r>
            <a:r>
              <a:rPr lang="it-IT" sz="1050" dirty="0">
                <a:latin typeface="Garamond" panose="02020404030301010803" pitchFamily="18" charset="0"/>
                <a:ea typeface="Segoe UI Symbol" panose="020B0502040204020203" pitchFamily="34" charset="0"/>
              </a:rPr>
              <a:t>, R. </a:t>
            </a:r>
            <a:r>
              <a:rPr lang="it-IT" sz="1050" dirty="0" err="1">
                <a:latin typeface="Garamond" panose="02020404030301010803" pitchFamily="18" charset="0"/>
                <a:ea typeface="Segoe UI Symbol" panose="020B0502040204020203" pitchFamily="34" charset="0"/>
              </a:rPr>
              <a:t>Du</a:t>
            </a:r>
            <a:r>
              <a:rPr lang="it-IT" sz="1050" dirty="0">
                <a:latin typeface="Garamond" panose="02020404030301010803" pitchFamily="18" charset="0"/>
                <a:ea typeface="Segoe UI Symbol" panose="020B0502040204020203" pitchFamily="34" charset="0"/>
              </a:rPr>
              <a:t>, and T. X. Han, “Joint pilot </a:t>
            </a:r>
            <a:r>
              <a:rPr lang="it-IT" sz="1050" dirty="0" err="1">
                <a:latin typeface="Garamond" panose="02020404030301010803" pitchFamily="18" charset="0"/>
                <a:ea typeface="Segoe UI Symbol" panose="020B0502040204020203" pitchFamily="34" charset="0"/>
              </a:rPr>
              <a:t>optimization</a:t>
            </a:r>
            <a:r>
              <a:rPr lang="it-IT" sz="1050" dirty="0">
                <a:latin typeface="Garamond" panose="02020404030301010803" pitchFamily="18" charset="0"/>
                <a:ea typeface="Segoe UI Symbol" panose="020B0502040204020203" pitchFamily="34" charset="0"/>
              </a:rPr>
              <a:t>, target </a:t>
            </a:r>
            <a:r>
              <a:rPr lang="it-IT" sz="1050" dirty="0" err="1">
                <a:latin typeface="Garamond" panose="02020404030301010803" pitchFamily="18" charset="0"/>
                <a:ea typeface="Segoe UI Symbol" panose="020B0502040204020203" pitchFamily="34" charset="0"/>
              </a:rPr>
              <a:t>detection</a:t>
            </a:r>
            <a:r>
              <a:rPr lang="it-IT" sz="1050" dirty="0">
                <a:latin typeface="Garamond" panose="02020404030301010803" pitchFamily="18" charset="0"/>
                <a:ea typeface="Segoe UI Symbol" panose="020B0502040204020203" pitchFamily="34" charset="0"/>
              </a:rPr>
              <a:t> and </a:t>
            </a:r>
            <a:r>
              <a:rPr lang="it-IT" sz="1050" dirty="0" err="1">
                <a:latin typeface="Garamond" panose="02020404030301010803" pitchFamily="18" charset="0"/>
                <a:ea typeface="Segoe UI Symbol" panose="020B0502040204020203" pitchFamily="34" charset="0"/>
              </a:rPr>
              <a:t>channel</a:t>
            </a:r>
            <a:r>
              <a:rPr lang="it-IT" sz="1050" dirty="0">
                <a:latin typeface="Garamond" panose="02020404030301010803" pitchFamily="18" charset="0"/>
                <a:ea typeface="Segoe UI Symbol" panose="020B0502040204020203" pitchFamily="34" charset="0"/>
              </a:rPr>
              <a:t> estimation for </a:t>
            </a:r>
            <a:r>
              <a:rPr lang="it-IT" sz="1050" dirty="0" err="1">
                <a:latin typeface="Garamond" panose="02020404030301010803" pitchFamily="18" charset="0"/>
                <a:ea typeface="Segoe UI Symbol" panose="020B0502040204020203" pitchFamily="34" charset="0"/>
              </a:rPr>
              <a:t>integrated</a:t>
            </a:r>
            <a:r>
              <a:rPr lang="it-IT" sz="1050" dirty="0">
                <a:latin typeface="Garamond" panose="02020404030301010803" pitchFamily="18" charset="0"/>
                <a:ea typeface="Segoe UI Symbol" panose="020B0502040204020203" pitchFamily="34" charset="0"/>
              </a:rPr>
              <a:t> sensing and </a:t>
            </a:r>
            <a:r>
              <a:rPr lang="it-IT" sz="1050" dirty="0" err="1">
                <a:latin typeface="Garamond" panose="02020404030301010803" pitchFamily="18" charset="0"/>
                <a:ea typeface="Segoe UI Symbol" panose="020B0502040204020203" pitchFamily="34" charset="0"/>
              </a:rPr>
              <a:t>communication</a:t>
            </a:r>
            <a:r>
              <a:rPr lang="it-IT" sz="1050" dirty="0">
                <a:latin typeface="Garamond" panose="02020404030301010803" pitchFamily="18" charset="0"/>
                <a:ea typeface="Segoe UI Symbol" panose="020B0502040204020203" pitchFamily="34" charset="0"/>
              </a:rPr>
              <a:t> systems,” IEEE </a:t>
            </a:r>
            <a:r>
              <a:rPr lang="it-IT" sz="1050" dirty="0" err="1">
                <a:latin typeface="Garamond" panose="02020404030301010803" pitchFamily="18" charset="0"/>
                <a:ea typeface="Segoe UI Symbol" panose="020B0502040204020203" pitchFamily="34" charset="0"/>
              </a:rPr>
              <a:t>Transactions</a:t>
            </a:r>
            <a:r>
              <a:rPr lang="it-IT" sz="1050" dirty="0">
                <a:latin typeface="Garamond" panose="02020404030301010803" pitchFamily="18" charset="0"/>
                <a:ea typeface="Segoe UI Symbol" panose="020B0502040204020203" pitchFamily="34" charset="0"/>
              </a:rPr>
              <a:t> on Wireless Communications, vol. 21, no. 12, pp. 10 351–10 365, 2022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6A19CD-E55B-1C75-5024-CBA4005B2442}"/>
              </a:ext>
            </a:extLst>
          </p:cNvPr>
          <p:cNvSpPr txBox="1"/>
          <p:nvPr/>
        </p:nvSpPr>
        <p:spPr>
          <a:xfrm>
            <a:off x="57150" y="5510297"/>
            <a:ext cx="1640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latin typeface="Garamond" panose="02020404030301010803" pitchFamily="18" charset="0"/>
              </a:rPr>
              <a:t>References</a:t>
            </a:r>
            <a:endParaRPr lang="it-IT" b="1" dirty="0">
              <a:latin typeface="Garamond" panose="02020404030301010803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8F7E04-97DA-E37C-94D5-451862482B27}"/>
              </a:ext>
            </a:extLst>
          </p:cNvPr>
          <p:cNvSpPr txBox="1"/>
          <p:nvPr/>
        </p:nvSpPr>
        <p:spPr>
          <a:xfrm>
            <a:off x="578734" y="1192192"/>
            <a:ext cx="110422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Introducing a novel </a:t>
            </a:r>
            <a:r>
              <a:rPr lang="en-US" sz="24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sensing-assisted channel estimation </a:t>
            </a:r>
            <a:r>
              <a:rPr 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scheme exploiting the </a:t>
            </a:r>
            <a:r>
              <a:rPr lang="en-US" sz="24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similarities of the time-space modes between communication and sensing channel modes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 The method seeks to address </a:t>
            </a:r>
            <a:r>
              <a:rPr lang="en-US" sz="2400" b="1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communication and sensing mismatches </a:t>
            </a:r>
            <a:r>
              <a:rPr lang="en-US" sz="24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due to the presence of </a:t>
            </a:r>
            <a:r>
              <a:rPr lang="en-US" sz="2400" b="1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extended targets</a:t>
            </a:r>
            <a:endParaRPr lang="it-IT" sz="2400" dirty="0">
              <a:solidFill>
                <a:srgbClr val="0D0D0D"/>
              </a:solidFill>
              <a:highlight>
                <a:srgbClr val="FFFFFF"/>
              </a:highlight>
              <a:latin typeface="Garamond" panose="02020404030301010803" pitchFamily="18" charset="0"/>
            </a:endParaRPr>
          </a:p>
          <a:p>
            <a:endParaRPr lang="en-US" sz="2400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D0D0D"/>
              </a:solidFill>
              <a:highlight>
                <a:srgbClr val="FFFFFF"/>
              </a:highlight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The proposed method </a:t>
            </a:r>
            <a:r>
              <a:rPr lang="en-GB" sz="2400" b="1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decreases the overhead</a:t>
            </a:r>
            <a:r>
              <a:rPr lang="en-GB" sz="24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 and number of needed pilots, while </a:t>
            </a:r>
            <a:r>
              <a:rPr lang="en-GB" sz="2400" b="1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improving the MSE</a:t>
            </a:r>
          </a:p>
          <a:p>
            <a:endParaRPr lang="en-GB" sz="2400" dirty="0">
              <a:solidFill>
                <a:srgbClr val="0D0D0D"/>
              </a:solidFill>
              <a:highlight>
                <a:srgbClr val="FFFFFF"/>
              </a:highligh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52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431E86-03B3-7C42-8AF8-957503CAE7EE}"/>
              </a:ext>
            </a:extLst>
          </p:cNvPr>
          <p:cNvSpPr txBox="1"/>
          <p:nvPr/>
        </p:nvSpPr>
        <p:spPr>
          <a:xfrm>
            <a:off x="5771136" y="2499925"/>
            <a:ext cx="473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3A70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</a:p>
          <a:p>
            <a:pPr algn="ctr"/>
            <a:endParaRPr lang="it-IT" sz="2400" b="1" i="1" dirty="0">
              <a:solidFill>
                <a:srgbClr val="5493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2EAB33-E222-8744-A578-699991589200}"/>
              </a:ext>
            </a:extLst>
          </p:cNvPr>
          <p:cNvSpPr txBox="1"/>
          <p:nvPr/>
        </p:nvSpPr>
        <p:spPr>
          <a:xfrm>
            <a:off x="6338596" y="3420455"/>
            <a:ext cx="3601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Silvia Mura</a:t>
            </a:r>
          </a:p>
          <a:p>
            <a:pPr algn="ctr"/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1400" dirty="0">
                <a:solidFill>
                  <a:srgbClr val="38715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silvia.mura@polimi.it</a:t>
            </a:r>
            <a:r>
              <a:rPr lang="it-IT" sz="1400" dirty="0">
                <a:solidFill>
                  <a:srgbClr val="3871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1400" dirty="0">
                <a:solidFill>
                  <a:srgbClr val="38715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www.deib.polimi.it</a:t>
            </a:r>
            <a:r>
              <a:rPr lang="it-IT" sz="1400" dirty="0">
                <a:solidFill>
                  <a:srgbClr val="3871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1005951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85B21F3832B664EACBD0ACF22D8D2CF" ma:contentTypeVersion="10" ma:contentTypeDescription="Creare un nuovo documento." ma:contentTypeScope="" ma:versionID="78228ce90ba149db22dbc96af372eca8">
  <xsd:schema xmlns:xsd="http://www.w3.org/2001/XMLSchema" xmlns:xs="http://www.w3.org/2001/XMLSchema" xmlns:p="http://schemas.microsoft.com/office/2006/metadata/properties" xmlns:ns2="00d844ec-6388-45f0-b3b5-d4d7ab683fe0" targetNamespace="http://schemas.microsoft.com/office/2006/metadata/properties" ma:root="true" ma:fieldsID="627e510f791a9c99fd5cbf77cdea01ce" ns2:_="">
    <xsd:import namespace="00d844ec-6388-45f0-b3b5-d4d7ab683f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844ec-6388-45f0-b3b5-d4d7ab683f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696B0D-FDA1-4AF1-A084-11F5E5115656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0d844ec-6388-45f0-b3b5-d4d7ab683fe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256A65B-9B89-46DB-96A2-0CDF0DF39A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844ec-6388-45f0-b3b5-d4d7ab683f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2F446B-50F3-4620-AAB6-AC6BC0C471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538</Words>
  <Application>Microsoft Office PowerPoint</Application>
  <PresentationFormat>Widescreen</PresentationFormat>
  <Paragraphs>88</Paragraphs>
  <Slides>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Calibri</vt:lpstr>
      <vt:lpstr>Cambria Math</vt:lpstr>
      <vt:lpstr>Courier New</vt:lpstr>
      <vt:lpstr>Garamond</vt:lpstr>
      <vt:lpstr>Wingdings</vt:lpstr>
      <vt:lpstr>POLI</vt:lpstr>
      <vt:lpstr>Presentazione standard di PowerPoint</vt:lpstr>
      <vt:lpstr>Introduction</vt:lpstr>
      <vt:lpstr>System Model</vt:lpstr>
      <vt:lpstr>Sensing-aided Channel Estimation</vt:lpstr>
      <vt:lpstr>Initial Space-Time Modes Matrix</vt:lpstr>
      <vt:lpstr>Sensing-aided Channel Estimation</vt:lpstr>
      <vt:lpstr>Numerical Results</vt:lpstr>
      <vt:lpstr>Conclusions</vt:lpstr>
      <vt:lpstr>Presentazione standard di PowerPoint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Silvia Mura</cp:lastModifiedBy>
  <cp:revision>334</cp:revision>
  <dcterms:created xsi:type="dcterms:W3CDTF">2015-05-26T12:27:57Z</dcterms:created>
  <dcterms:modified xsi:type="dcterms:W3CDTF">2024-04-11T09:17:59Z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0x010100A85B21F3832B664EACBD0ACF22D8D2CF</vt:lpwstr>
  </property>
</Properties>
</file>