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handoutMasterIdLst>
    <p:handoutMasterId r:id="rId16"/>
  </p:handoutMasterIdLst>
  <p:sldIdLst>
    <p:sldId id="1446" r:id="rId2"/>
    <p:sldId id="1447" r:id="rId3"/>
    <p:sldId id="1459" r:id="rId4"/>
    <p:sldId id="1449" r:id="rId5"/>
    <p:sldId id="1450" r:id="rId6"/>
    <p:sldId id="1451" r:id="rId7"/>
    <p:sldId id="1452" r:id="rId8"/>
    <p:sldId id="1453" r:id="rId9"/>
    <p:sldId id="1454" r:id="rId10"/>
    <p:sldId id="1455" r:id="rId11"/>
    <p:sldId id="1456" r:id="rId12"/>
    <p:sldId id="1457" r:id="rId13"/>
    <p:sldId id="1448" r:id="rId14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" initials="X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FF0000"/>
    <a:srgbClr val="0000FF"/>
    <a:srgbClr val="A3F7FB"/>
    <a:srgbClr val="E3B5D7"/>
    <a:srgbClr val="FFFF00"/>
    <a:srgbClr val="FBF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8659" autoAdjust="0"/>
  </p:normalViewPr>
  <p:slideViewPr>
    <p:cSldViewPr>
      <p:cViewPr varScale="1">
        <p:scale>
          <a:sx n="93" d="100"/>
          <a:sy n="93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FF9E625-F6DB-4827-BB06-C35753C41AFD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97F23DE5-DDB8-482C-B055-81C506807D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0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D5F61C8-29B4-4C5C-B101-41032D7217F1}" type="datetimeFigureOut">
              <a:rPr lang="zh-CN" altLang="en-US"/>
              <a:pPr>
                <a:defRPr/>
              </a:pPr>
              <a:t>2016/10/17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DE61C0E-5389-46AA-8264-A601463009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31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B6C2-8858-4106-A6E8-3AE48CDE2C86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5143-C13A-4821-821E-FB84B3DCB6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86F7-0381-44EC-8533-1112032B84F3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0C2A7-1EA1-4407-9D64-962B2A5322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854A-C3B3-4E13-B7C3-77C1FD51C490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0F65F-FA39-4D2B-944E-AC1B3A2AE9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09BF-E039-420C-8093-B7C8F01F0B9D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687F-6852-459C-9D01-379D79677D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18280-4333-4CB1-86D2-DC9D0D615158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E81E-939A-4489-BBAC-CA02C4CCD5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2300-6B48-4C02-A973-514720B298D9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D73A4-B680-4707-A7F9-575CE1852A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19E0-AC5C-4429-BA71-5AE63D04A34F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CBA2-6BFF-4A71-81F1-8BFB2638D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A19A-1FE9-4A1A-82E2-6576D7FF8A26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C332E-FEEA-47D9-8496-560F512A6E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950DC-BDF6-40F1-810E-1D160728160F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821BA-CC11-4CC1-90D4-07DD07BF22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6F13-445E-4FD7-B071-D9BC2604028E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ED3B-113D-4946-9D3B-1EA60D2A95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1B35D-2F0B-4AE6-9880-F03BE1606BE7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BD688-FB5C-4D99-806D-6C3A15771E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B9DF-DAFB-4832-8B9C-ABD28E03B0C6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5D65-513F-4EB9-AC5A-CD103B7A05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7E48B-56FD-4522-848C-A02F9DAD642D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551C-6057-454C-B67C-E36382828A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035C-5916-44B8-9A71-CE897A078618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C66F7-1BA2-42F2-8A49-3AB1712B6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自动化ppt 1 副本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4917DF8-1BE4-467E-8382-AF45DB034353}" type="datetimeFigureOut">
              <a:rPr lang="zh-CN" altLang="en-US"/>
              <a:pPr>
                <a:defRPr/>
              </a:pPr>
              <a:t>2016/10/17</a:t>
            </a:fld>
            <a:endParaRPr lang="en-US" altLang="zh-CN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6DCE144-D9D7-4806-9341-056168E70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419850"/>
            <a:ext cx="9163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07975" y="1628800"/>
            <a:ext cx="8373273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2800" b="1" kern="0" dirty="0" smtClean="0"/>
              <a:t>Applying Connectionist Temporal Classification Objective Function to Chinese Mandarin Speech Recognition</a:t>
            </a:r>
            <a:endParaRPr lang="zh-CN" altLang="en-US" kern="0" dirty="0" smtClean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460373" y="4365104"/>
            <a:ext cx="8288089" cy="152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Pengrui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Wang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Jie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Li, Bo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Xu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Interactive Digital Media Technology Research Center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Institute of Automation, Chinese Academy of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Sciences, Beijing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China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wangpengrui2015@ia.ac.cn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Experiments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28596" y="1196752"/>
            <a:ext cx="66674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Baseline (Hybrid model)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4876" y="2708920"/>
            <a:ext cx="66674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This work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92050"/>
            <a:ext cx="5067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51" y="3109030"/>
            <a:ext cx="40481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 bwMode="auto">
          <a:xfrm>
            <a:off x="450052" y="4799270"/>
            <a:ext cx="7650340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Char model (end-to-end) performs well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CD-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model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outperforms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hybrid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CD states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44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Experiments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28596" y="1196752"/>
            <a:ext cx="66674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UniLSTM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with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row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convolution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32" y="2708920"/>
            <a:ext cx="3914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 bwMode="auto">
          <a:xfrm>
            <a:off x="718226" y="4509119"/>
            <a:ext cx="765034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Three output units all have performance gain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UniLSTM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-RC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model even match 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BiLSTM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model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It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is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useful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 online recognition system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37" y="1844823"/>
            <a:ext cx="2914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90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论文\_我的论文整理\自己写的论文\iscslp2016\我的文章\latex\cite\lj_chap06_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56" y="548680"/>
            <a:ext cx="6127328" cy="499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37137"/>
              </p:ext>
            </p:extLst>
          </p:nvPr>
        </p:nvGraphicFramePr>
        <p:xfrm>
          <a:off x="1274886" y="5697304"/>
          <a:ext cx="6984779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319"/>
                <a:gridCol w="532733"/>
                <a:gridCol w="503142"/>
                <a:gridCol w="582065"/>
                <a:gridCol w="582065"/>
                <a:gridCol w="582065"/>
                <a:gridCol w="582065"/>
                <a:gridCol w="582065"/>
                <a:gridCol w="582065"/>
                <a:gridCol w="582065"/>
                <a:gridCol w="582065"/>
                <a:gridCol w="582065"/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frame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1-85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86-107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108-219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220-243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244-253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254-261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262-267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268-284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285-301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302-329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330-380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char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呃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SIL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我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得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他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挺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好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的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SIL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2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4"/>
          <p:cNvSpPr txBox="1">
            <a:spLocks/>
          </p:cNvSpPr>
          <p:nvPr/>
        </p:nvSpPr>
        <p:spPr bwMode="auto">
          <a:xfrm>
            <a:off x="539552" y="71435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Summary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91092" y="1556792"/>
            <a:ext cx="7488832" cy="398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Three different level output units are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explored: Chars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CI-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and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CD-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Improve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training strategy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posterior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normalization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Propose 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Newbob-Trn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strategy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make training stable and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adequate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Add extra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cost on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blank label prior when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decoding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Establish the CTC-trained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UniLSTM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-RC model which ensures the real-time requirement of a online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system, meanwhile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brings performance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gain compared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with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UniLSTM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0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683568" y="2276872"/>
            <a:ext cx="7895220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Intention and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work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Brief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review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CTC function and search graphs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Experiments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2123728" y="1052736"/>
            <a:ext cx="4032448" cy="80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b="1" kern="0" dirty="0" smtClean="0"/>
              <a:t>Outline</a:t>
            </a:r>
            <a:endParaRPr lang="zh-CN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5390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644490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Intention and </a:t>
            </a:r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Work</a:t>
            </a:r>
            <a:endParaRPr lang="en-US" altLang="zh-CN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47068" y="1697895"/>
            <a:ext cx="789522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 improve the CTC-based end-to-end ASR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system on Chinese Mandarin  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Whether CTC-trained CD-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Phn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model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match the hybrid CD states model on Chinese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Mandarin?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547068" y="3861048"/>
            <a:ext cx="7895220" cy="24006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Three different level output units </a:t>
            </a:r>
            <a:b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characters (Chars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), context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independent phonemes (CI-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),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context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dependent phonemes (CD-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Training strategy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and posterior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normalization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Implement of 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UniLSTM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with row convolution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47068" y="3337828"/>
            <a:ext cx="25736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/>
              <a:t>Our Work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47068" y="1133252"/>
            <a:ext cx="25736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/>
              <a:t>Intention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4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Review of CTC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48408" y="2059200"/>
            <a:ext cx="6408712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Observation sequence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 = (x</a:t>
            </a:r>
            <a:r>
              <a:rPr lang="en-US" altLang="zh-CN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…, x</a:t>
            </a:r>
            <a:r>
              <a:rPr lang="en-US" altLang="zh-CN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…,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baseline="-25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Symbol sequence         z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(z</a:t>
            </a:r>
            <a:r>
              <a:rPr lang="en-US" altLang="zh-CN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1,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…, z</a:t>
            </a:r>
            <a:r>
              <a:rPr lang="en-US" altLang="zh-CN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…,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</a:t>
            </a:r>
            <a:r>
              <a:rPr lang="en-US" altLang="zh-CN" baseline="-25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</a:t>
            </a:r>
            <a:r>
              <a:rPr lang="en-US" altLang="zh-CN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(U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≤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583375" y="3672166"/>
            <a:ext cx="748883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HMM-like model in CTC function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 </a:t>
            </a:r>
            <a:r>
              <a:rPr lang="en-US" altLang="zh-CN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 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(A,B,B</a:t>
            </a:r>
            <a:r>
              <a:rPr lang="en-US" altLang="zh-CN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7" name="Picture 3" descr="F:\论文\_我的论文整理\自己写的论文\iscslp2016\我的文章\latex\cite\CTC_HMM_lik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52" y="4259872"/>
            <a:ext cx="832817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1" y="2865238"/>
            <a:ext cx="3012951" cy="62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 bwMode="auto">
          <a:xfrm>
            <a:off x="583375" y="5628024"/>
            <a:ext cx="715697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Pr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z|X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is quickly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calculated by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forward-backward algorithm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43752" y="1260474"/>
            <a:ext cx="787705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 ASR, CTC has the ability to learn the alignments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between speech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frames and their transcript label sequences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8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WFST in CTC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467544" y="1412776"/>
            <a:ext cx="6408712" cy="1785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Three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types of the search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graphs</a:t>
            </a:r>
          </a:p>
          <a:p>
            <a:pPr>
              <a:spcBef>
                <a:spcPct val="50000"/>
              </a:spcBef>
            </a:pPr>
            <a:r>
              <a:rPr lang="en-US" altLang="zh-CN" sz="2000" i="1" dirty="0" err="1" smtClean="0"/>
              <a:t>S</a:t>
            </a:r>
            <a:r>
              <a:rPr lang="en-US" altLang="zh-CN" sz="2000" i="1" baseline="-25000" dirty="0" err="1" smtClean="0"/>
              <a:t>chars</a:t>
            </a:r>
            <a:r>
              <a:rPr lang="en-US" altLang="zh-CN" sz="2000" i="1" dirty="0" smtClean="0"/>
              <a:t>     </a:t>
            </a:r>
            <a:r>
              <a:rPr lang="en-US" altLang="zh-CN" sz="2000" dirty="0" smtClean="0"/>
              <a:t>= </a:t>
            </a:r>
            <a:r>
              <a:rPr lang="en-US" altLang="zh-CN" sz="2000" i="1" dirty="0"/>
              <a:t>T ◦ </a:t>
            </a:r>
            <a:r>
              <a:rPr lang="en-US" altLang="zh-CN" sz="2000" dirty="0" smtClean="0"/>
              <a:t>min( </a:t>
            </a:r>
            <a:r>
              <a:rPr lang="en-US" altLang="zh-CN" sz="2000" dirty="0" err="1" smtClean="0"/>
              <a:t>det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(</a:t>
            </a:r>
            <a:r>
              <a:rPr lang="en-US" altLang="zh-CN" sz="2000" i="1" dirty="0" err="1"/>
              <a:t>Ls</a:t>
            </a:r>
            <a:r>
              <a:rPr lang="en-US" altLang="zh-CN" sz="2000" i="1" dirty="0"/>
              <a:t> ◦ G</a:t>
            </a:r>
            <a:r>
              <a:rPr lang="en-US" altLang="zh-CN" sz="2000" dirty="0" smtClean="0"/>
              <a:t>))</a:t>
            </a:r>
          </a:p>
          <a:p>
            <a:pPr>
              <a:spcBef>
                <a:spcPct val="50000"/>
              </a:spcBef>
            </a:pPr>
            <a:r>
              <a:rPr lang="en-US" altLang="zh-CN" sz="2000" i="1" dirty="0" smtClean="0"/>
              <a:t>S</a:t>
            </a:r>
            <a:r>
              <a:rPr lang="en-US" altLang="zh-CN" sz="2000" i="1" baseline="-25000" dirty="0" smtClean="0"/>
              <a:t>CI-</a:t>
            </a:r>
            <a:r>
              <a:rPr lang="en-US" altLang="zh-CN" sz="2000" i="1" baseline="-25000" dirty="0" err="1" smtClean="0"/>
              <a:t>Phns</a:t>
            </a:r>
            <a:r>
              <a:rPr lang="en-US" altLang="zh-CN" sz="2000" i="1" dirty="0" smtClean="0"/>
              <a:t>  </a:t>
            </a:r>
            <a:r>
              <a:rPr lang="en-US" altLang="zh-CN" sz="2000" dirty="0" smtClean="0"/>
              <a:t>= </a:t>
            </a:r>
            <a:r>
              <a:rPr lang="en-US" altLang="zh-CN" sz="2000" i="1" dirty="0"/>
              <a:t>T ◦ </a:t>
            </a:r>
            <a:r>
              <a:rPr lang="en-US" altLang="zh-CN" sz="2000" dirty="0" smtClean="0"/>
              <a:t>min( </a:t>
            </a:r>
            <a:r>
              <a:rPr lang="en-US" altLang="zh-CN" sz="2000" dirty="0" err="1" smtClean="0"/>
              <a:t>det</a:t>
            </a:r>
            <a:r>
              <a:rPr lang="en-US" altLang="zh-CN" sz="2000" dirty="0" smtClean="0"/>
              <a:t> (</a:t>
            </a:r>
            <a:r>
              <a:rPr lang="en-US" altLang="zh-CN" sz="2000" i="1" dirty="0" err="1"/>
              <a:t>Lp</a:t>
            </a:r>
            <a:r>
              <a:rPr lang="en-US" altLang="zh-CN" sz="2000" i="1" dirty="0"/>
              <a:t> ◦ G</a:t>
            </a:r>
            <a:r>
              <a:rPr lang="en-US" altLang="zh-CN" sz="2000" dirty="0" smtClean="0"/>
              <a:t>))</a:t>
            </a:r>
          </a:p>
          <a:p>
            <a:pPr>
              <a:spcBef>
                <a:spcPct val="50000"/>
              </a:spcBef>
            </a:pPr>
            <a:r>
              <a:rPr lang="en-US" altLang="zh-CN" sz="2000" i="1" dirty="0" smtClean="0"/>
              <a:t>S</a:t>
            </a:r>
            <a:r>
              <a:rPr lang="en-US" altLang="zh-CN" sz="2000" i="1" baseline="-25000" dirty="0" smtClean="0"/>
              <a:t>CD-</a:t>
            </a:r>
            <a:r>
              <a:rPr lang="en-US" altLang="zh-CN" sz="2000" i="1" baseline="-25000" dirty="0" err="1" smtClean="0"/>
              <a:t>Phns</a:t>
            </a:r>
            <a:r>
              <a:rPr lang="en-US" altLang="zh-CN" sz="2000" i="1" dirty="0" smtClean="0"/>
              <a:t> </a:t>
            </a:r>
            <a:r>
              <a:rPr lang="en-US" altLang="zh-CN" sz="2000" dirty="0"/>
              <a:t>= </a:t>
            </a:r>
            <a:r>
              <a:rPr lang="en-US" altLang="zh-CN" sz="2000" i="1" dirty="0"/>
              <a:t>T ◦ </a:t>
            </a:r>
            <a:r>
              <a:rPr lang="en-US" altLang="zh-CN" sz="2000" dirty="0" smtClean="0"/>
              <a:t>min( </a:t>
            </a:r>
            <a:r>
              <a:rPr lang="en-US" altLang="zh-CN" sz="2000" dirty="0" err="1" smtClean="0"/>
              <a:t>det</a:t>
            </a:r>
            <a:r>
              <a:rPr lang="en-US" altLang="zh-CN" sz="2000" dirty="0" smtClean="0"/>
              <a:t> (</a:t>
            </a:r>
            <a:r>
              <a:rPr lang="en-US" altLang="zh-CN" sz="2000" i="1" dirty="0" smtClean="0"/>
              <a:t>C </a:t>
            </a:r>
            <a:r>
              <a:rPr lang="en-US" altLang="zh-CN" sz="2000" i="1" dirty="0"/>
              <a:t>◦ </a:t>
            </a:r>
            <a:r>
              <a:rPr lang="en-US" altLang="zh-CN" sz="2000" dirty="0"/>
              <a:t>(</a:t>
            </a:r>
            <a:r>
              <a:rPr lang="en-US" altLang="zh-CN" sz="2000" i="1" dirty="0" err="1" smtClean="0"/>
              <a:t>L</a:t>
            </a:r>
            <a:r>
              <a:rPr lang="en-US" altLang="zh-CN" sz="2000" i="1" dirty="0" err="1"/>
              <a:t>p</a:t>
            </a:r>
            <a:r>
              <a:rPr lang="en-US" altLang="zh-CN" sz="2000" i="1" dirty="0" smtClean="0"/>
              <a:t> </a:t>
            </a:r>
            <a:r>
              <a:rPr lang="en-US" altLang="zh-CN" sz="2000" i="1" dirty="0"/>
              <a:t>◦ G</a:t>
            </a:r>
            <a:r>
              <a:rPr lang="en-US" altLang="zh-CN" sz="2000" dirty="0" smtClean="0"/>
              <a:t>)))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F:\论文\_我的论文整理\自己写的论文\iscslp2016\我的文章\latex\cite\spellF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14404"/>
            <a:ext cx="8190652" cy="74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 bwMode="auto">
          <a:xfrm>
            <a:off x="461616" y="4157226"/>
            <a:ext cx="21661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Spelling </a:t>
            </a:r>
            <a:r>
              <a:rPr lang="en-US" altLang="zh-CN" dirty="0" smtClean="0"/>
              <a:t>WFST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66428" y="3284984"/>
            <a:ext cx="7877057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G: grammar WFST,  </a:t>
            </a:r>
            <a:r>
              <a:rPr lang="en-US" altLang="zh-CN" sz="1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Ls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spelling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WFST, </a:t>
            </a:r>
            <a:r>
              <a:rPr lang="en-US" altLang="zh-CN" sz="12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Lp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phoneme-lexicon 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WFST, </a:t>
            </a:r>
          </a:p>
          <a:p>
            <a:pPr>
              <a:spcBef>
                <a:spcPct val="50000"/>
              </a:spcBef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CD-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Phn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to CI-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Phn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WFST  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81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WFST in CTC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424418" y="1248034"/>
            <a:ext cx="2573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Character token WFST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074" name="Picture 2" descr="F:\论文\_我的论文整理\自己写的论文\iscslp2016\我的文章\latex\cite\charTf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960" y="1775461"/>
            <a:ext cx="4978400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 bwMode="auto">
          <a:xfrm>
            <a:off x="486152" y="3021288"/>
            <a:ext cx="25736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CD-</a:t>
            </a:r>
            <a:r>
              <a:rPr lang="en-US" altLang="zh-CN" dirty="0" err="1" smtClean="0"/>
              <a:t>phn</a:t>
            </a:r>
            <a:r>
              <a:rPr lang="en-US" altLang="zh-CN" dirty="0" smtClean="0"/>
              <a:t> </a:t>
            </a:r>
            <a:r>
              <a:rPr lang="en-US" altLang="zh-CN" dirty="0"/>
              <a:t>token WFST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3075" name="Picture 3" descr="F:\论文\_我的论文整理\自己写的论文\iscslp2016\我的文章\latex\cite\CDphnTf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96" y="3390620"/>
            <a:ext cx="4464496" cy="196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 bwMode="auto">
          <a:xfrm>
            <a:off x="892048" y="5517232"/>
            <a:ext cx="61842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Consume blank labels 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map tied CD-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hns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untied 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CD-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Phns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16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Experiments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24876" y="1268760"/>
            <a:ext cx="410445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黑体" pitchFamily="49" charset="-122"/>
                <a:ea typeface="黑体" pitchFamily="49" charset="-122"/>
              </a:rPr>
              <a:t>Setup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9552" y="2204864"/>
            <a:ext cx="72008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Feature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40-dimensional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LFB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LSTM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 hidden layers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memory cells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Max-Norm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Regularization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limit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gradient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-50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Corpus: HKUST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56686"/>
              </p:ext>
            </p:extLst>
          </p:nvPr>
        </p:nvGraphicFramePr>
        <p:xfrm>
          <a:off x="971600" y="4232865"/>
          <a:ext cx="66247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Set</a:t>
                      </a:r>
                      <a:endParaRPr lang="zh-CN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training</a:t>
                      </a:r>
                      <a:endParaRPr lang="zh-CN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development</a:t>
                      </a:r>
                      <a:endParaRPr lang="zh-CN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testing</a:t>
                      </a:r>
                      <a:endParaRPr lang="zh-CN" alt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calls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Experiments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28596" y="1018371"/>
            <a:ext cx="66674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Learning 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Rate Adjustment Strategy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 descr="F:\论文\_我的论文整理\自己写的论文\iscslp2016\我的文章\latex\cite\lj_chap06_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295" y="1595016"/>
            <a:ext cx="4758202" cy="307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 bwMode="auto">
          <a:xfrm>
            <a:off x="665780" y="4563779"/>
            <a:ext cx="7974780" cy="20467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Newbob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Learning rate is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halved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whenever label accuracy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drops.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LAcc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=1-LER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label error rate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Possible reason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development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set has little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ability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represent training set using CTC</a:t>
            </a:r>
          </a:p>
          <a:p>
            <a:pPr>
              <a:spcBef>
                <a:spcPct val="50000"/>
              </a:spcBef>
            </a:pP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Solution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Using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Newbob-Trn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”, so that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model can be trained more sufficiently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62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4"/>
          <p:cNvSpPr txBox="1">
            <a:spLocks/>
          </p:cNvSpPr>
          <p:nvPr/>
        </p:nvSpPr>
        <p:spPr bwMode="auto">
          <a:xfrm>
            <a:off x="428596" y="428604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3600" b="1" dirty="0" smtClean="0">
                <a:solidFill>
                  <a:srgbClr val="7030A0"/>
                </a:solidFill>
                <a:latin typeface="微软雅黑"/>
                <a:ea typeface="微软雅黑"/>
                <a:cs typeface="微软雅黑"/>
              </a:rPr>
              <a:t>Experiments</a:t>
            </a:r>
            <a:endParaRPr lang="zh-CN" altLang="en-US" sz="3600" b="1" dirty="0">
              <a:solidFill>
                <a:srgbClr val="7030A0"/>
              </a:solidFill>
              <a:latin typeface="微软雅黑"/>
              <a:ea typeface="微软雅黑"/>
              <a:cs typeface="微软雅黑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428596" y="1340768"/>
            <a:ext cx="666740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Blank 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Label Prior Cost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57082"/>
              </p:ext>
            </p:extLst>
          </p:nvPr>
        </p:nvGraphicFramePr>
        <p:xfrm>
          <a:off x="540544" y="2852936"/>
          <a:ext cx="778549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52"/>
                <a:gridCol w="1267724"/>
                <a:gridCol w="1667336"/>
                <a:gridCol w="1667336"/>
                <a:gridCol w="1322848"/>
              </a:tblGrid>
              <a:tr h="337992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WER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ins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del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sub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373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BlankPrior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*1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36.96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u="sng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3456</a:t>
                      </a:r>
                      <a:endParaRPr lang="zh-CN" altLang="en-US" b="1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u="sng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1638</a:t>
                      </a:r>
                      <a:endParaRPr lang="zh-CN" altLang="en-US" b="1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15658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577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BlankPrior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*0.2</a:t>
                      </a:r>
                      <a:endParaRPr lang="zh-CN" altLang="en-US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33.48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1852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2748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14200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373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BlankPrior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*0.1</a:t>
                      </a:r>
                      <a:endParaRPr lang="zh-CN" altLang="en-US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33.10</a:t>
                      </a:r>
                      <a:endParaRPr lang="zh-CN" altLang="en-US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u="sng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1462</a:t>
                      </a:r>
                      <a:endParaRPr lang="zh-CN" altLang="en-US" b="1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u="sng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3497</a:t>
                      </a:r>
                      <a:endParaRPr lang="zh-CN" altLang="en-US" b="1" u="sng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13626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373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BlankPrior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*0.05</a:t>
                      </a:r>
                      <a:endParaRPr lang="zh-CN" altLang="en-US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33.32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988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4909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12811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530920" y="1844824"/>
            <a:ext cx="5328592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decoder is better to satisfy del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≈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* ins</a:t>
            </a:r>
          </a:p>
          <a:p>
            <a:pPr marL="285750" indent="-2857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Blank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label prior is large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85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ia-淡白色">
  <a:themeElements>
    <a:clrScheme name="casia-淡白色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sia-淡白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rtlCol="0">
        <a:spAutoFit/>
      </a:bodyPr>
      <a:lstStyle>
        <a:defPPr>
          <a:spcBef>
            <a:spcPct val="50000"/>
          </a:spcBef>
          <a:defRPr sz="2400" dirty="0">
            <a:latin typeface="黑体" pitchFamily="49" charset="-122"/>
            <a:ea typeface="黑体" pitchFamily="49" charset="-122"/>
          </a:defRPr>
        </a:defPPr>
      </a:lstStyle>
    </a:txDef>
  </a:objectDefaults>
  <a:extraClrSchemeLst>
    <a:extraClrScheme>
      <a:clrScheme name="casia-淡白色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ia-淡白色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ia-淡白色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ia-淡白色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ia-淡白色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ia-淡白色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ia-淡白色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24701</TotalTime>
  <Words>505</Words>
  <Application>Microsoft Office PowerPoint</Application>
  <PresentationFormat>全屏显示(4:3)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casia-淡白色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nlpr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自动化所数字媒体研究中心 战略发展规划报告</dc:title>
  <dc:creator>jing</dc:creator>
  <cp:lastModifiedBy>wpr</cp:lastModifiedBy>
  <cp:revision>2752</cp:revision>
  <dcterms:created xsi:type="dcterms:W3CDTF">2008-12-15T05:10:37Z</dcterms:created>
  <dcterms:modified xsi:type="dcterms:W3CDTF">2016-10-17T15:08:32Z</dcterms:modified>
</cp:coreProperties>
</file>