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1" r:id="rId2"/>
    <p:sldId id="346" r:id="rId3"/>
    <p:sldId id="390" r:id="rId4"/>
    <p:sldId id="392" r:id="rId5"/>
    <p:sldId id="393" r:id="rId6"/>
    <p:sldId id="394" r:id="rId7"/>
    <p:sldId id="395" r:id="rId8"/>
    <p:sldId id="396" r:id="rId9"/>
    <p:sldId id="399" r:id="rId10"/>
    <p:sldId id="397" r:id="rId11"/>
    <p:sldId id="400" r:id="rId12"/>
    <p:sldId id="403" r:id="rId13"/>
    <p:sldId id="404" r:id="rId14"/>
    <p:sldId id="401" r:id="rId15"/>
    <p:sldId id="405" r:id="rId16"/>
    <p:sldId id="406" r:id="rId17"/>
    <p:sldId id="410" r:id="rId18"/>
    <p:sldId id="408" r:id="rId19"/>
    <p:sldId id="407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BAC"/>
    <a:srgbClr val="DA8282"/>
    <a:srgbClr val="7789D7"/>
    <a:srgbClr val="F5BB17"/>
    <a:srgbClr val="FF9999"/>
    <a:srgbClr val="C0C0C0"/>
    <a:srgbClr val="33CCCC"/>
    <a:srgbClr val="CCCC00"/>
    <a:srgbClr val="1D528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352" autoAdjust="0"/>
  </p:normalViewPr>
  <p:slideViewPr>
    <p:cSldViewPr>
      <p:cViewPr varScale="1">
        <p:scale>
          <a:sx n="93" d="100"/>
          <a:sy n="93" d="100"/>
        </p:scale>
        <p:origin x="21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0B3C-50CF-4CED-B292-333EEFB0C16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453D1-39D9-4062-9905-5437F5F4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5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65C4-2674-45A9-9ECB-D22FD01CE6B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2542F-3B9C-494F-983C-65CC20C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0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542F-3B9C-494F-983C-65CC20CAB9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168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96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03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04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05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06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07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08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09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0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1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2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3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4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5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6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7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8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19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20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221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</p:grpSp>
          <p:grpSp>
            <p:nvGrpSpPr>
              <p:cNvPr id="169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70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77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78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79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0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1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2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3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4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5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6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7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8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89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90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91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92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93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94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95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</p:grpSp>
        </p:grp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114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42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49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0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1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2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3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4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5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6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7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8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59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0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1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2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3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4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5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6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67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</p:grpSp>
          <p:grpSp>
            <p:nvGrpSpPr>
              <p:cNvPr id="11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1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2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2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2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2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2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2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2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3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4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4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</p:grpSp>
        </p:grpSp>
        <p:grpSp>
          <p:nvGrpSpPr>
            <p:cNvPr id="8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60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88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95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96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97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98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99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0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1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2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3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4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5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6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7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8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09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10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11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12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113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</p:grpSp>
          <p:grpSp>
            <p:nvGrpSpPr>
              <p:cNvPr id="61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62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69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0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1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2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3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4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5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6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7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8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79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0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1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2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3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4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5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6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  <p:sp>
              <p:nvSpPr>
                <p:cNvPr id="87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/>
                </a:p>
              </p:txBody>
            </p:sp>
          </p:grpSp>
        </p:grpSp>
        <p:sp>
          <p:nvSpPr>
            <p:cNvPr id="9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6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57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54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51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48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45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42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9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24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25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26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27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28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29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0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1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2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3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4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5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6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7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38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</p:grpSp>
        <p:sp>
          <p:nvSpPr>
            <p:cNvPr id="15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aphicFrame>
        <p:nvGraphicFramePr>
          <p:cNvPr id="222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7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205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67A6F9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08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889F0-BE67-41C4-AE89-62AC8DB0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59B2-CFBD-48B3-A72A-EEDD15F79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43F6-3453-49F8-ACB3-B99515BE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6945C-09EE-4983-A1A0-2D9A7B865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7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021F-78F8-47A2-8F44-CC74391BE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4896-0622-4F40-9DF6-D5D91D421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C669-28A8-4E9A-A800-FCDEC6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8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E7BFE-1AB9-4760-8E1E-6AFEEE6D7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776A-E399-41C9-B57D-F2CB81DD3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B608-04D3-4350-92A1-6197EEC49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48CA-0A7B-45F8-AA1D-C98EB47AA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35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6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7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8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0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1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4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5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6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7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8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9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0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1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2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3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4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grpSp>
          <p:nvGrpSpPr>
            <p:cNvPr id="1065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111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6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7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8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9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0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1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2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3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4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5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6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77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grpSp>
          <p:nvGrpSpPr>
            <p:cNvPr id="1078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9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8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9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F3EA299E-046C-4C35-8342-F7AA86861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640311"/>
            <a:ext cx="8856984" cy="130085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i="0" dirty="0"/>
              <a:t>SELECTIVE MUTUAL LEARNING: AN EFFICIENT </a:t>
            </a:r>
            <a:r>
              <a:rPr lang="en-US" sz="2000" b="1" i="0" dirty="0" smtClean="0"/>
              <a:t>APPROACH FOR</a:t>
            </a:r>
            <a:r>
              <a:rPr lang="en-US" sz="2000" b="1" i="0" dirty="0"/>
              <a:t> </a:t>
            </a:r>
            <a:r>
              <a:rPr lang="en-US" sz="2000" b="1" i="0" dirty="0" smtClean="0"/>
              <a:t>SINGLE </a:t>
            </a:r>
            <a:r>
              <a:rPr lang="en-US" sz="2000" b="1" i="0" dirty="0"/>
              <a:t>CHANNEL SPEECH SEPARATION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b="1" dirty="0" smtClean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07504" y="4950093"/>
            <a:ext cx="8856984" cy="171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Ha Minh Tan</a:t>
            </a:r>
            <a:r>
              <a:rPr lang="en-US" sz="1800" b="0" baseline="30000" dirty="0" smtClean="0"/>
              <a:t>1,</a:t>
            </a:r>
            <a:r>
              <a:rPr lang="en-US" sz="1800" b="0" dirty="0"/>
              <a:t>*, </a:t>
            </a:r>
            <a:r>
              <a:rPr lang="en-US" sz="1800" b="0" dirty="0" err="1"/>
              <a:t>Duc-Quang</a:t>
            </a:r>
            <a:r>
              <a:rPr lang="en-US" sz="1800" b="0" dirty="0"/>
              <a:t> </a:t>
            </a:r>
            <a:r>
              <a:rPr lang="en-US" sz="1800" b="0" dirty="0" smtClean="0"/>
              <a:t>Vu</a:t>
            </a:r>
            <a:r>
              <a:rPr lang="en-US" sz="1800" b="0" baseline="30000" dirty="0" smtClean="0"/>
              <a:t>1,</a:t>
            </a:r>
            <a:r>
              <a:rPr lang="en-US" sz="1800" b="0" dirty="0"/>
              <a:t>*, Chung-Ting </a:t>
            </a:r>
            <a:r>
              <a:rPr lang="en-US" sz="1800" b="0" dirty="0" smtClean="0"/>
              <a:t>Lee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</a:t>
            </a:r>
            <a:r>
              <a:rPr lang="en-US" sz="1800" b="0" dirty="0"/>
              <a:t>Yung-Hui </a:t>
            </a:r>
            <a:r>
              <a:rPr lang="en-US" sz="1800" b="0" dirty="0" smtClean="0"/>
              <a:t>Li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</a:t>
            </a:r>
            <a:r>
              <a:rPr lang="en-US" sz="1800" b="0" dirty="0" err="1"/>
              <a:t>Jia-Ching</a:t>
            </a:r>
            <a:r>
              <a:rPr lang="en-US" sz="1800" b="0" dirty="0"/>
              <a:t> </a:t>
            </a:r>
            <a:r>
              <a:rPr lang="en-US" sz="1800" b="0" dirty="0" smtClean="0"/>
              <a:t>Wang</a:t>
            </a:r>
            <a:r>
              <a:rPr lang="en-US" sz="1800" b="0" baseline="30000" dirty="0" smtClean="0"/>
              <a:t>1</a:t>
            </a:r>
          </a:p>
          <a:p>
            <a:pPr marL="0" indent="0">
              <a:buNone/>
            </a:pPr>
            <a:endParaRPr lang="en-US" sz="1800" b="0" baseline="30000" dirty="0" smtClean="0"/>
          </a:p>
          <a:p>
            <a:pPr marL="0" indent="0">
              <a:buNone/>
            </a:pPr>
            <a:r>
              <a:rPr lang="en-US" sz="1800" b="0" baseline="30000" dirty="0" smtClean="0"/>
              <a:t>1 </a:t>
            </a:r>
            <a:r>
              <a:rPr lang="en-US" sz="1800" b="0" dirty="0" smtClean="0"/>
              <a:t>Dept</a:t>
            </a:r>
            <a:r>
              <a:rPr lang="en-US" sz="1800" b="0" dirty="0"/>
              <a:t>. of Computer Science and Information Engineering, National Central University, </a:t>
            </a:r>
            <a:r>
              <a:rPr lang="en-US" sz="1800" b="0" dirty="0" smtClean="0"/>
              <a:t>Taiwan</a:t>
            </a:r>
          </a:p>
          <a:p>
            <a:pPr marL="0" indent="0">
              <a:buNone/>
            </a:pPr>
            <a:r>
              <a:rPr lang="en-US" sz="1800" b="0" baseline="30000" dirty="0" smtClean="0"/>
              <a:t>2 </a:t>
            </a:r>
            <a:r>
              <a:rPr lang="en-US" sz="1800" b="0" dirty="0" smtClean="0"/>
              <a:t>AI </a:t>
            </a:r>
            <a:r>
              <a:rPr lang="en-US" sz="1800" b="0" dirty="0"/>
              <a:t>Research Center, Hon Hai Research Institute, Taiwan</a:t>
            </a:r>
          </a:p>
        </p:txBody>
      </p:sp>
    </p:spTree>
    <p:extLst>
      <p:ext uri="{BB962C8B-B14F-4D97-AF65-F5344CB8AC3E}">
        <p14:creationId xmlns:p14="http://schemas.microsoft.com/office/powerpoint/2010/main" val="28883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0" y="228600"/>
            <a:ext cx="7781830" cy="563563"/>
          </a:xfrm>
        </p:spPr>
        <p:txBody>
          <a:bodyPr/>
          <a:lstStyle/>
          <a:p>
            <a:r>
              <a:rPr lang="en-US" sz="2600" dirty="0" smtClean="0"/>
              <a:t>Method: </a:t>
            </a:r>
            <a:r>
              <a:rPr lang="en-US" sz="2600" dirty="0"/>
              <a:t>Selective Mutual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3573016"/>
            <a:ext cx="5040560" cy="3208387"/>
          </a:xfrm>
        </p:spPr>
        <p:txBody>
          <a:bodyPr/>
          <a:lstStyle/>
          <a:p>
            <a:r>
              <a:rPr lang="en-US" sz="2400" dirty="0" smtClean="0"/>
              <a:t> Input mixture feature:</a:t>
            </a:r>
          </a:p>
          <a:p>
            <a:endParaRPr lang="en-US" sz="2400" dirty="0" smtClean="0"/>
          </a:p>
          <a:p>
            <a:r>
              <a:rPr lang="en-US" sz="2400" dirty="0" smtClean="0"/>
              <a:t> Output estimated sources: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Reference sources: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" y="4025081"/>
            <a:ext cx="3968641" cy="475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5" y="5848265"/>
            <a:ext cx="3747715" cy="461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87724"/>
            <a:ext cx="3456384" cy="469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0" y="1196752"/>
            <a:ext cx="5284299" cy="242309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569768" y="1429469"/>
            <a:ext cx="3394720" cy="36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0" dirty="0"/>
              <a:t>In time </a:t>
            </a:r>
            <a:r>
              <a:rPr lang="en-US" sz="2200" b="0" dirty="0" smtClean="0"/>
              <a:t>domain speech</a:t>
            </a: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 smtClean="0"/>
              <a:t>separation </a:t>
            </a:r>
            <a:r>
              <a:rPr lang="en-US" sz="2200" b="0" dirty="0"/>
              <a:t>frameworks, SI-SNR is used as the training target to compare the </a:t>
            </a:r>
            <a:r>
              <a:rPr lang="en-US" sz="2200" b="0" dirty="0">
                <a:solidFill>
                  <a:srgbClr val="FF0000"/>
                </a:solidFill>
              </a:rPr>
              <a:t>similarity between a reference clean source s and an estimated source </a:t>
            </a:r>
            <a:r>
              <a:rPr lang="en-US" sz="2200" b="0" dirty="0" smtClean="0">
                <a:solidFill>
                  <a:srgbClr val="FF0000"/>
                </a:solidFill>
              </a:rPr>
              <a:t>ŝ</a:t>
            </a:r>
            <a:r>
              <a:rPr lang="en-US" sz="2200" b="0" dirty="0" smtClean="0"/>
              <a:t>. </a:t>
            </a:r>
          </a:p>
          <a:p>
            <a:pPr marL="0" indent="0">
              <a:buNone/>
            </a:pPr>
            <a:r>
              <a:rPr lang="en-US" sz="2200" b="0" dirty="0" smtClean="0"/>
              <a:t>The </a:t>
            </a:r>
            <a:r>
              <a:rPr lang="en-US" sz="2200" b="0" dirty="0"/>
              <a:t>SI-SNR is defined </a:t>
            </a:r>
            <a:r>
              <a:rPr lang="en-US" sz="2200" b="0" dirty="0" smtClean="0"/>
              <a:t>as follows</a:t>
            </a:r>
            <a:r>
              <a:rPr lang="en-US" sz="2200" b="0" dirty="0"/>
              <a:t>: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b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31" y="5085184"/>
            <a:ext cx="3645309" cy="8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770" y="228600"/>
            <a:ext cx="7781830" cy="563563"/>
          </a:xfrm>
        </p:spPr>
        <p:txBody>
          <a:bodyPr/>
          <a:lstStyle/>
          <a:p>
            <a:r>
              <a:rPr lang="en-US" sz="2600" dirty="0" smtClean="0"/>
              <a:t>Method: </a:t>
            </a:r>
            <a:r>
              <a:rPr lang="en-US" sz="2600" dirty="0"/>
              <a:t>Selective Mutual Learning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3674" y="3485728"/>
            <a:ext cx="8229600" cy="2915072"/>
          </a:xfrm>
        </p:spPr>
        <p:txBody>
          <a:bodyPr/>
          <a:lstStyle/>
          <a:p>
            <a:r>
              <a:rPr lang="en-US" sz="2000" dirty="0" smtClean="0"/>
              <a:t>In Eq. (2) and (3), </a:t>
            </a:r>
            <a:r>
              <a:rPr lang="hy-AM" sz="2000" dirty="0"/>
              <a:t>Ը</a:t>
            </a:r>
            <a:r>
              <a:rPr lang="en-US" sz="2000" baseline="-25000" dirty="0"/>
              <a:t>1</a:t>
            </a:r>
            <a:r>
              <a:rPr lang="en-US" sz="2000" dirty="0" smtClean="0"/>
              <a:t> and </a:t>
            </a:r>
            <a:r>
              <a:rPr lang="hy-AM" sz="2000" dirty="0"/>
              <a:t>Ը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correspond </a:t>
            </a:r>
            <a:r>
              <a:rPr lang="en-US" sz="2000" dirty="0"/>
              <a:t>to the overall loss functions </a:t>
            </a:r>
            <a:r>
              <a:rPr lang="en-US" sz="2000" dirty="0" smtClean="0"/>
              <a:t>of the network 1 and network 2.  </a:t>
            </a:r>
            <a:r>
              <a:rPr lang="el-GR" sz="2000" dirty="0" smtClean="0"/>
              <a:t>λ</a:t>
            </a:r>
            <a:r>
              <a:rPr lang="hy-AM" sz="2000" dirty="0"/>
              <a:t> </a:t>
            </a:r>
            <a:r>
              <a:rPr lang="en-US" sz="2000" dirty="0"/>
              <a:t>is a hyper-parameter representing the weight </a:t>
            </a:r>
            <a:r>
              <a:rPr lang="en-US" sz="2000" dirty="0" smtClean="0"/>
              <a:t>of  </a:t>
            </a:r>
            <a:r>
              <a:rPr lang="hy-AM" sz="2000" dirty="0" smtClean="0"/>
              <a:t>Ը</a:t>
            </a:r>
            <a:r>
              <a:rPr lang="en-US" sz="2000" baseline="-25000" dirty="0" err="1" smtClean="0"/>
              <a:t>sml</a:t>
            </a:r>
            <a:r>
              <a:rPr lang="en-US" sz="2000" dirty="0" smtClean="0"/>
              <a:t> and </a:t>
            </a:r>
            <a:r>
              <a:rPr lang="hy-AM" sz="2000" dirty="0" smtClean="0"/>
              <a:t>Ը</a:t>
            </a:r>
            <a:r>
              <a:rPr lang="en-US" sz="2000" baseline="-25000" dirty="0" smtClean="0"/>
              <a:t>sup.</a:t>
            </a:r>
          </a:p>
          <a:p>
            <a:r>
              <a:rPr lang="hy-AM" sz="2000" dirty="0"/>
              <a:t>Ը</a:t>
            </a:r>
            <a:r>
              <a:rPr lang="en-US" sz="2000" baseline="-25000" dirty="0"/>
              <a:t>1</a:t>
            </a:r>
            <a:r>
              <a:rPr lang="en-US" sz="2000" dirty="0"/>
              <a:t> (2) and </a:t>
            </a:r>
            <a:r>
              <a:rPr lang="hy-AM" sz="2000" dirty="0"/>
              <a:t>Ը</a:t>
            </a:r>
            <a:r>
              <a:rPr lang="en-US" sz="2000" baseline="-25000" dirty="0"/>
              <a:t>2</a:t>
            </a:r>
            <a:r>
              <a:rPr lang="en-US" sz="2000" dirty="0"/>
              <a:t> (3</a:t>
            </a:r>
            <a:r>
              <a:rPr lang="en-US" sz="2000" dirty="0" smtClean="0"/>
              <a:t>) depend on </a:t>
            </a:r>
            <a:r>
              <a:rPr lang="el-GR" sz="2000" dirty="0" smtClean="0"/>
              <a:t>λ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hy-AM" sz="2000" dirty="0" smtClean="0"/>
              <a:t>Ը</a:t>
            </a:r>
            <a:r>
              <a:rPr lang="en-US" sz="2000" baseline="-25000" dirty="0" err="1"/>
              <a:t>sml</a:t>
            </a:r>
            <a:r>
              <a:rPr lang="en-US" sz="2000" dirty="0"/>
              <a:t> and </a:t>
            </a:r>
            <a:r>
              <a:rPr lang="hy-AM" sz="2000" dirty="0"/>
              <a:t>Ը</a:t>
            </a:r>
            <a:r>
              <a:rPr lang="en-US" sz="2000" baseline="-25000" dirty="0" smtClean="0"/>
              <a:t>sup</a:t>
            </a:r>
            <a:r>
              <a:rPr lang="en-US" sz="2000" dirty="0" smtClean="0"/>
              <a:t> .</a:t>
            </a:r>
          </a:p>
          <a:p>
            <a:r>
              <a:rPr lang="hy-AM" sz="2000" dirty="0"/>
              <a:t>Ը</a:t>
            </a:r>
            <a:r>
              <a:rPr lang="en-US" sz="2000" baseline="-25000" dirty="0" smtClean="0"/>
              <a:t>sup</a:t>
            </a:r>
            <a:r>
              <a:rPr lang="en-US" sz="2000" dirty="0" smtClean="0"/>
              <a:t> is </a:t>
            </a:r>
            <a:r>
              <a:rPr lang="en-US" sz="2000" dirty="0"/>
              <a:t>the </a:t>
            </a:r>
            <a:r>
              <a:rPr lang="en-US" sz="2000" dirty="0" smtClean="0"/>
              <a:t>supervised loss </a:t>
            </a:r>
            <a:r>
              <a:rPr lang="en-US" sz="2000" dirty="0"/>
              <a:t>between the reference clean source and the </a:t>
            </a:r>
            <a:r>
              <a:rPr lang="en-US" sz="2000" dirty="0" smtClean="0"/>
              <a:t>estimated source.</a:t>
            </a:r>
          </a:p>
          <a:p>
            <a:r>
              <a:rPr lang="hy-AM" sz="2000" dirty="0"/>
              <a:t>Ը</a:t>
            </a:r>
            <a:r>
              <a:rPr lang="en-US" sz="2000" baseline="-25000" dirty="0" err="1" smtClean="0"/>
              <a:t>sml</a:t>
            </a:r>
            <a:r>
              <a:rPr lang="en-US" sz="2000" dirty="0" smtClean="0"/>
              <a:t> is </a:t>
            </a:r>
            <a:r>
              <a:rPr lang="en-US" sz="2000" dirty="0"/>
              <a:t>the </a:t>
            </a:r>
            <a:r>
              <a:rPr lang="en-US" sz="2000" dirty="0" smtClean="0"/>
              <a:t>selective mutual learning </a:t>
            </a:r>
            <a:r>
              <a:rPr lang="en-US" sz="2000" dirty="0"/>
              <a:t>loss function between two </a:t>
            </a:r>
            <a:r>
              <a:rPr lang="en-US" sz="2000" dirty="0" smtClean="0"/>
              <a:t>networks.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" y="1187784"/>
            <a:ext cx="4649246" cy="2169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733122"/>
            <a:ext cx="4032448" cy="537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270571"/>
            <a:ext cx="4032448" cy="5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770" y="228600"/>
            <a:ext cx="7781830" cy="563563"/>
          </a:xfrm>
        </p:spPr>
        <p:txBody>
          <a:bodyPr/>
          <a:lstStyle/>
          <a:p>
            <a:r>
              <a:rPr lang="en-US" sz="2600" dirty="0" smtClean="0"/>
              <a:t>Method: </a:t>
            </a:r>
            <a:r>
              <a:rPr lang="en-US" sz="2600" dirty="0"/>
              <a:t>Selective Mutual Learning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6770" y="3304877"/>
            <a:ext cx="8897718" cy="3364483"/>
          </a:xfrm>
        </p:spPr>
        <p:txBody>
          <a:bodyPr/>
          <a:lstStyle/>
          <a:p>
            <a:r>
              <a:rPr lang="en-US" sz="2000" dirty="0" smtClean="0"/>
              <a:t>Eq. (4) and (5) correspond </a:t>
            </a:r>
            <a:r>
              <a:rPr lang="en-US" sz="2000" dirty="0"/>
              <a:t>to the supervised </a:t>
            </a:r>
            <a:r>
              <a:rPr lang="en-US" sz="2000" dirty="0" smtClean="0"/>
              <a:t>losses of the network 1 and network 2. Eq</a:t>
            </a:r>
            <a:r>
              <a:rPr lang="en-US" sz="2000" dirty="0"/>
              <a:t>. </a:t>
            </a:r>
            <a:r>
              <a:rPr lang="en-US" sz="2000" dirty="0" smtClean="0"/>
              <a:t>(6) </a:t>
            </a:r>
            <a:r>
              <a:rPr lang="en-US" sz="2000" dirty="0"/>
              <a:t>and </a:t>
            </a:r>
            <a:r>
              <a:rPr lang="en-US" sz="2000" dirty="0" smtClean="0"/>
              <a:t>(7) </a:t>
            </a:r>
            <a:r>
              <a:rPr lang="en-US" sz="2000" dirty="0"/>
              <a:t>correspond to the </a:t>
            </a:r>
            <a:r>
              <a:rPr lang="en-US" sz="2000" dirty="0" smtClean="0"/>
              <a:t>selective mutual learning </a:t>
            </a:r>
            <a:r>
              <a:rPr lang="en-US" sz="2000" dirty="0"/>
              <a:t>losses of the network 1 and network 2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>
                <a:solidFill>
                  <a:srgbClr val="FF0000"/>
                </a:solidFill>
              </a:rPr>
              <a:t>estimated source</a:t>
            </a:r>
            <a:r>
              <a:rPr lang="en-US" sz="2000" dirty="0"/>
              <a:t> of network 1 as </a:t>
            </a:r>
            <a:r>
              <a:rPr lang="en-US" sz="2000" dirty="0">
                <a:solidFill>
                  <a:srgbClr val="FF0000"/>
                </a:solidFill>
              </a:rPr>
              <a:t>a reference pseudo source to guide the training</a:t>
            </a:r>
            <a:r>
              <a:rPr lang="en-US" sz="2000" dirty="0"/>
              <a:t> of network 2 and likewise for the training of network 1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An important </a:t>
            </a:r>
            <a:r>
              <a:rPr lang="en-US" sz="2000" dirty="0" smtClean="0"/>
              <a:t>contribution, </a:t>
            </a:r>
            <a:r>
              <a:rPr lang="en-US" sz="2000" dirty="0"/>
              <a:t>we only </a:t>
            </a:r>
            <a:r>
              <a:rPr lang="en-US" sz="2000" dirty="0">
                <a:solidFill>
                  <a:srgbClr val="FF0000"/>
                </a:solidFill>
              </a:rPr>
              <a:t>retain the high-quality estimated sources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ignore the low-quality estimated </a:t>
            </a:r>
            <a:r>
              <a:rPr lang="en-US" sz="2000" dirty="0" smtClean="0">
                <a:solidFill>
                  <a:srgbClr val="FF0000"/>
                </a:solidFill>
              </a:rPr>
              <a:t>sources</a:t>
            </a:r>
            <a:r>
              <a:rPr lang="en-US" sz="2000" dirty="0" smtClean="0"/>
              <a:t> during the selective mutual learning phase. A hyper-parameter of the </a:t>
            </a:r>
            <a:r>
              <a:rPr lang="en-US" sz="2000" dirty="0"/>
              <a:t>confidence factor </a:t>
            </a:r>
            <a:r>
              <a:rPr lang="en-US" sz="2000" dirty="0" smtClean="0"/>
              <a:t>c is used to </a:t>
            </a:r>
            <a:r>
              <a:rPr lang="en-US" sz="2000" dirty="0"/>
              <a:t>evaluate the quality of the estimated </a:t>
            </a:r>
            <a:r>
              <a:rPr lang="en-US" sz="2000" dirty="0" smtClean="0"/>
              <a:t>sources.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" y="1124744"/>
            <a:ext cx="4649246" cy="2169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371" y="1556792"/>
            <a:ext cx="4348133" cy="13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770" y="228600"/>
            <a:ext cx="7781830" cy="563563"/>
          </a:xfrm>
        </p:spPr>
        <p:txBody>
          <a:bodyPr/>
          <a:lstStyle/>
          <a:p>
            <a:r>
              <a:rPr lang="en-US" sz="2600" dirty="0" smtClean="0"/>
              <a:t>Method: </a:t>
            </a:r>
            <a:r>
              <a:rPr lang="en-US" sz="2600" dirty="0"/>
              <a:t>Selective Mutual Learning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4077071"/>
            <a:ext cx="8424936" cy="2003355"/>
          </a:xfrm>
        </p:spPr>
        <p:txBody>
          <a:bodyPr/>
          <a:lstStyle/>
          <a:p>
            <a:r>
              <a:rPr lang="en-US" sz="2300" dirty="0" smtClean="0"/>
              <a:t>In selective mutual learning algorithm, network with input X, output Ŝ, and reference S, we use </a:t>
            </a:r>
            <a:r>
              <a:rPr lang="hy-AM" sz="2300" dirty="0"/>
              <a:t>Ը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</a:t>
            </a:r>
            <a:r>
              <a:rPr lang="en-US" sz="2300" dirty="0"/>
              <a:t>and </a:t>
            </a:r>
            <a:r>
              <a:rPr lang="hy-AM" sz="2300" dirty="0"/>
              <a:t>Ը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for convergence. Specifically, </a:t>
            </a:r>
            <a:r>
              <a:rPr lang="hy-AM" sz="2300" dirty="0" smtClean="0"/>
              <a:t>Ը</a:t>
            </a:r>
            <a:r>
              <a:rPr lang="en-US" sz="2300" baseline="-25000" dirty="0" err="1" smtClean="0"/>
              <a:t>sml</a:t>
            </a:r>
            <a:r>
              <a:rPr lang="en-US" sz="2300" dirty="0" smtClean="0"/>
              <a:t> is used for training phase when                         , opposite, </a:t>
            </a:r>
            <a:r>
              <a:rPr lang="hy-AM" sz="2300" dirty="0"/>
              <a:t>Ը</a:t>
            </a:r>
            <a:r>
              <a:rPr lang="en-US" sz="2300" baseline="-25000" dirty="0" err="1"/>
              <a:t>sml</a:t>
            </a:r>
            <a:r>
              <a:rPr lang="en-US" sz="2300" dirty="0" smtClean="0"/>
              <a:t> isn’t used for training phase when  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    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" y="1475816"/>
            <a:ext cx="4649246" cy="2169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340768"/>
            <a:ext cx="3312368" cy="2624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217" y="5157192"/>
            <a:ext cx="1794671" cy="38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5577697"/>
            <a:ext cx="1872208" cy="3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368627"/>
          </a:xfrm>
        </p:spPr>
        <p:txBody>
          <a:bodyPr/>
          <a:lstStyle/>
          <a:p>
            <a:r>
              <a:rPr lang="en-US" sz="2400" dirty="0" smtClean="0"/>
              <a:t>Dataset: 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rgbClr val="FF0000"/>
                </a:solidFill>
              </a:rPr>
              <a:t>WSJ0-2mix dataset</a:t>
            </a:r>
            <a:r>
              <a:rPr lang="en-US" sz="2000" dirty="0"/>
              <a:t> with a 30-hour training dataset, a 10-hour validation dataset, and a 5-hour evaluation dataset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The mixed waveforms are sampled </a:t>
            </a:r>
            <a:r>
              <a:rPr lang="en-US" sz="2000" dirty="0" smtClean="0"/>
              <a:t>8kHz.</a:t>
            </a:r>
          </a:p>
          <a:p>
            <a:pPr lvl="1"/>
            <a:r>
              <a:rPr lang="en-US" sz="2000" dirty="0" smtClean="0"/>
              <a:t>Training </a:t>
            </a:r>
            <a:r>
              <a:rPr lang="en-US" sz="2000" dirty="0"/>
              <a:t>and validation datasets in </a:t>
            </a:r>
            <a:r>
              <a:rPr lang="en-US" sz="2000" b="1" dirty="0" err="1"/>
              <a:t>si_tr_s</a:t>
            </a:r>
            <a:r>
              <a:rPr lang="en-US" sz="2000" dirty="0"/>
              <a:t> folder, and the evaluation dataset in the </a:t>
            </a:r>
            <a:r>
              <a:rPr lang="en-US" sz="2000" b="1" dirty="0"/>
              <a:t>si_dt_05</a:t>
            </a:r>
            <a:r>
              <a:rPr lang="en-US" sz="2000" dirty="0"/>
              <a:t> and </a:t>
            </a:r>
            <a:r>
              <a:rPr lang="en-US" sz="2000" b="1" dirty="0"/>
              <a:t>si_et_05</a:t>
            </a:r>
            <a:r>
              <a:rPr lang="en-US" sz="2000" dirty="0"/>
              <a:t> folders.</a:t>
            </a:r>
            <a:endParaRPr lang="en-US" sz="2000" dirty="0" smtClean="0"/>
          </a:p>
          <a:p>
            <a:r>
              <a:rPr lang="en-US" sz="2400" dirty="0"/>
              <a:t>Metrics: </a:t>
            </a:r>
            <a:endParaRPr lang="en-US" sz="24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scale-invariant signal-to-noise ratio improvement </a:t>
            </a:r>
            <a:r>
              <a:rPr lang="en-US" sz="2000" dirty="0">
                <a:solidFill>
                  <a:srgbClr val="FF0000"/>
                </a:solidFill>
              </a:rPr>
              <a:t>(SI-</a:t>
            </a:r>
            <a:r>
              <a:rPr lang="en-US" sz="2000" dirty="0" err="1">
                <a:solidFill>
                  <a:srgbClr val="FF0000"/>
                </a:solidFill>
              </a:rPr>
              <a:t>SNRi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, source-to-distortion ratio improvement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SDRi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, short-time objective intelligibility </a:t>
            </a:r>
            <a:r>
              <a:rPr lang="en-US" sz="2000" dirty="0">
                <a:solidFill>
                  <a:srgbClr val="FF0000"/>
                </a:solidFill>
              </a:rPr>
              <a:t>(STOI)</a:t>
            </a:r>
            <a:r>
              <a:rPr lang="en-US" sz="2000" dirty="0"/>
              <a:t>, and perceptual evaluation of speech quality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PESQ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recent years, SI-</a:t>
            </a:r>
            <a:r>
              <a:rPr lang="en-US" sz="2000" dirty="0" err="1"/>
              <a:t>SNRi</a:t>
            </a:r>
            <a:r>
              <a:rPr lang="en-US" sz="2000" dirty="0"/>
              <a:t> and </a:t>
            </a:r>
            <a:r>
              <a:rPr lang="en-US" sz="2000" dirty="0" err="1"/>
              <a:t>SDRi</a:t>
            </a:r>
            <a:r>
              <a:rPr lang="en-US" sz="2000" dirty="0"/>
              <a:t> are widely used for time domain speech separation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All </a:t>
            </a:r>
            <a:r>
              <a:rPr lang="en-US" sz="2000" dirty="0" smtClean="0"/>
              <a:t>the larger </a:t>
            </a:r>
            <a:r>
              <a:rPr lang="en-US" sz="2000" dirty="0"/>
              <a:t>values of the metrics lead to a better separation system. </a:t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Implementation Details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/>
              <a:t>The SML approach includes </a:t>
            </a:r>
            <a:r>
              <a:rPr lang="en-US" sz="2000" dirty="0">
                <a:solidFill>
                  <a:srgbClr val="FF0000"/>
                </a:solidFill>
              </a:rPr>
              <a:t>a pair of networks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We use the </a:t>
            </a:r>
            <a:r>
              <a:rPr lang="en-US" sz="2000" dirty="0">
                <a:solidFill>
                  <a:srgbClr val="FF0000"/>
                </a:solidFill>
              </a:rPr>
              <a:t>DPRNN backbone with 3-blocks</a:t>
            </a:r>
            <a:r>
              <a:rPr lang="en-US" sz="2000" dirty="0"/>
              <a:t> (instead of 6-blocks </a:t>
            </a:r>
            <a:r>
              <a:rPr lang="en-US" sz="2000" dirty="0" smtClean="0"/>
              <a:t>as in </a:t>
            </a:r>
            <a:r>
              <a:rPr lang="en-US" sz="2000" dirty="0"/>
              <a:t>the official version) for both networks. </a:t>
            </a:r>
            <a:endParaRPr lang="en-US" sz="2000" dirty="0" smtClean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confidence factor c </a:t>
            </a:r>
            <a:r>
              <a:rPr lang="en-US" sz="2000" dirty="0"/>
              <a:t>is initialized to </a:t>
            </a:r>
            <a:r>
              <a:rPr lang="en-US" sz="2000" dirty="0">
                <a:solidFill>
                  <a:srgbClr val="FF0000"/>
                </a:solidFill>
              </a:rPr>
              <a:t>15 and increases by +1 after 10 epochs</a:t>
            </a:r>
            <a:r>
              <a:rPr lang="en-US" sz="2000" dirty="0"/>
              <a:t>. The </a:t>
            </a:r>
            <a:r>
              <a:rPr lang="en-US" sz="2000" dirty="0">
                <a:solidFill>
                  <a:srgbClr val="FF0000"/>
                </a:solidFill>
              </a:rPr>
              <a:t>maximum value of c is set to 20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λ is set to </a:t>
            </a:r>
            <a:r>
              <a:rPr lang="en-US" sz="2000" dirty="0" smtClean="0">
                <a:solidFill>
                  <a:srgbClr val="FF0000"/>
                </a:solidFill>
              </a:rPr>
              <a:t>0.001.</a:t>
            </a:r>
          </a:p>
          <a:p>
            <a:pPr lvl="1"/>
            <a:r>
              <a:rPr lang="en-US" sz="2000" dirty="0"/>
              <a:t>We use the Adam </a:t>
            </a:r>
            <a:r>
              <a:rPr lang="en-US" sz="2000" dirty="0" smtClean="0"/>
              <a:t>optimizer, </a:t>
            </a:r>
            <a:r>
              <a:rPr lang="en-US" sz="2000" dirty="0"/>
              <a:t>the initial learning rate of 1e−4, and a decaying rate of 0.98 for every two epochs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All the networks are trained with </a:t>
            </a:r>
            <a:r>
              <a:rPr lang="en-US" sz="2000" dirty="0" err="1"/>
              <a:t>uPIT</a:t>
            </a:r>
            <a:r>
              <a:rPr lang="en-US" sz="2000" dirty="0"/>
              <a:t> to maximize SI-SNR and 4-second long segments. </a:t>
            </a:r>
            <a:endParaRPr lang="en-US" sz="2000" dirty="0" smtClean="0"/>
          </a:p>
          <a:p>
            <a:pPr lvl="1"/>
            <a:r>
              <a:rPr lang="en-US" sz="2000" dirty="0"/>
              <a:t>A gradient clipping method with a maximum L2-norm of 5 is used during training and the batch size of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 i="0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8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717033"/>
            <a:ext cx="8435280" cy="2448271"/>
          </a:xfrm>
        </p:spPr>
        <p:txBody>
          <a:bodyPr/>
          <a:lstStyle/>
          <a:p>
            <a:r>
              <a:rPr lang="en-US" sz="2000" dirty="0"/>
              <a:t>Comparison with other </a:t>
            </a:r>
            <a:r>
              <a:rPr lang="en-US" sz="2000" dirty="0" smtClean="0"/>
              <a:t>mechanisms:</a:t>
            </a:r>
          </a:p>
          <a:p>
            <a:pPr lvl="1"/>
            <a:r>
              <a:rPr lang="en-US" sz="2000" dirty="0"/>
              <a:t>In this example, we use the online training in the KD method.</a:t>
            </a:r>
          </a:p>
          <a:p>
            <a:pPr lvl="1"/>
            <a:r>
              <a:rPr lang="en-US" sz="2000" dirty="0"/>
              <a:t>The ML method uses all predictions of the two networks for sharing knowledge.</a:t>
            </a:r>
          </a:p>
          <a:p>
            <a:pPr lvl="1"/>
            <a:r>
              <a:rPr lang="en-US" sz="2000" dirty="0"/>
              <a:t>SML only retains high-quality predictions for sharing knowledge.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7741096" cy="563563"/>
          </a:xfrm>
        </p:spPr>
        <p:txBody>
          <a:bodyPr/>
          <a:lstStyle/>
          <a:p>
            <a:r>
              <a:rPr lang="en-US" sz="2700" i="0" dirty="0" smtClean="0"/>
              <a:t>Experiments: Performance Comparison 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76" y="1268760"/>
            <a:ext cx="4601564" cy="22322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4048" y="1484783"/>
            <a:ext cx="3976504" cy="19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Comparison of the </a:t>
            </a:r>
            <a:r>
              <a:rPr lang="en-US" sz="2000" b="0" dirty="0" smtClean="0"/>
              <a:t>separation performance </a:t>
            </a:r>
            <a:r>
              <a:rPr lang="en-US" sz="2000" b="0" dirty="0"/>
              <a:t>of the </a:t>
            </a:r>
            <a:r>
              <a:rPr lang="en-US" sz="2000" b="0" dirty="0" smtClean="0"/>
              <a:t>Selective Mutual Learning </a:t>
            </a:r>
            <a:r>
              <a:rPr lang="en-US" sz="2000" b="0" dirty="0"/>
              <a:t>approach with other mechanisms on the WSJ0-2mix dataset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61446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76885"/>
            <a:ext cx="8873048" cy="3344589"/>
          </a:xfrm>
        </p:spPr>
        <p:txBody>
          <a:bodyPr/>
          <a:lstStyle/>
          <a:p>
            <a:r>
              <a:rPr lang="en-US" sz="2000" dirty="0" smtClean="0"/>
              <a:t>Comparison results: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performance of the KD approach insignificantly improves compared to the baseline method (14.2 dB vs 14.1 dB SI-</a:t>
            </a:r>
            <a:r>
              <a:rPr lang="en-US" sz="2000" dirty="0" err="1"/>
              <a:t>SNRi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/>
              <a:t>The capacity gap between the large teacher and the small student is one of the notable limitations of the KD </a:t>
            </a:r>
            <a:r>
              <a:rPr lang="en-US" sz="1600" dirty="0" smtClean="0"/>
              <a:t>approach. </a:t>
            </a:r>
          </a:p>
          <a:p>
            <a:pPr lvl="2"/>
            <a:r>
              <a:rPr lang="en-US" sz="1600" dirty="0" smtClean="0"/>
              <a:t>The student </a:t>
            </a:r>
            <a:r>
              <a:rPr lang="en-US" sz="1600" dirty="0"/>
              <a:t>cannot effectively exploit the knowledge transferred from the teacher</a:t>
            </a:r>
            <a:r>
              <a:rPr lang="en-US" sz="1600" dirty="0" smtClean="0"/>
              <a:t>.</a:t>
            </a:r>
          </a:p>
          <a:p>
            <a:pPr lvl="1"/>
            <a:r>
              <a:rPr lang="en-US" sz="2000" dirty="0" smtClean="0"/>
              <a:t>ML </a:t>
            </a:r>
            <a:r>
              <a:rPr lang="en-US" sz="2000" dirty="0"/>
              <a:t>improves compared to the baseline </a:t>
            </a:r>
            <a:r>
              <a:rPr lang="en-US" sz="2000" dirty="0" smtClean="0"/>
              <a:t>method. However, ML learns </a:t>
            </a:r>
            <a:r>
              <a:rPr lang="en-US" sz="2000" dirty="0"/>
              <a:t>all </a:t>
            </a:r>
            <a:r>
              <a:rPr lang="en-US" sz="2000" dirty="0" smtClean="0"/>
              <a:t>predictions ( low SI-</a:t>
            </a:r>
            <a:r>
              <a:rPr lang="en-US" sz="2000" dirty="0" err="1" smtClean="0"/>
              <a:t>SNRi</a:t>
            </a:r>
            <a:r>
              <a:rPr lang="en-US" sz="2000" dirty="0" smtClean="0"/>
              <a:t> and high SI-</a:t>
            </a:r>
            <a:r>
              <a:rPr lang="en-US" sz="2000" dirty="0" err="1" smtClean="0"/>
              <a:t>SNRi</a:t>
            </a:r>
            <a:r>
              <a:rPr lang="en-US" sz="2000" dirty="0" smtClean="0"/>
              <a:t> of the other student)</a:t>
            </a:r>
          </a:p>
          <a:p>
            <a:pPr lvl="1"/>
            <a:r>
              <a:rPr lang="en-US" sz="2000" dirty="0" smtClean="0"/>
              <a:t>SML only </a:t>
            </a:r>
            <a:r>
              <a:rPr lang="en-US" sz="2000" dirty="0"/>
              <a:t>retains high-quality SI-</a:t>
            </a:r>
            <a:r>
              <a:rPr lang="en-US" sz="2000" dirty="0" err="1"/>
              <a:t>SNRi</a:t>
            </a:r>
            <a:r>
              <a:rPr lang="en-US" sz="2000" dirty="0" smtClean="0"/>
              <a:t> </a:t>
            </a:r>
            <a:r>
              <a:rPr lang="en-US" sz="2000" dirty="0"/>
              <a:t>for sharing knowledge and get the best separation </a:t>
            </a:r>
            <a:r>
              <a:rPr lang="en-US" sz="2000" dirty="0" smtClean="0"/>
              <a:t>performance. 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7741096" cy="563563"/>
          </a:xfrm>
        </p:spPr>
        <p:txBody>
          <a:bodyPr/>
          <a:lstStyle/>
          <a:p>
            <a:r>
              <a:rPr lang="en-US" sz="2700" i="0" dirty="0" smtClean="0"/>
              <a:t>Experiments: Performance Comparison 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76" y="1124744"/>
            <a:ext cx="4601564" cy="22322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4048" y="1412776"/>
            <a:ext cx="397650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0" dirty="0"/>
              <a:t>All methods are trained with the same network architecture i.e., DPRNN 3-blocks. The teacher network of the KD approach is the DPRNN 6-blocks. </a:t>
            </a:r>
            <a:endParaRPr lang="en-US" sz="2000" b="0" dirty="0" smtClean="0"/>
          </a:p>
          <a:p>
            <a:pPr lvl="1" algn="just"/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75320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6147"/>
            <a:ext cx="8229600" cy="2451205"/>
          </a:xfrm>
        </p:spPr>
        <p:txBody>
          <a:bodyPr/>
          <a:lstStyle/>
          <a:p>
            <a:r>
              <a:rPr lang="en-US" sz="2400" dirty="0"/>
              <a:t>Comparison with the state-of-the-art methods:</a:t>
            </a:r>
            <a:endParaRPr lang="en-US" sz="2400" dirty="0" smtClean="0"/>
          </a:p>
          <a:p>
            <a:pPr lvl="1"/>
            <a:r>
              <a:rPr lang="en-US" sz="2000" dirty="0"/>
              <a:t>The SML method has obtained high SI-</a:t>
            </a:r>
            <a:r>
              <a:rPr lang="en-US" sz="2000" dirty="0" err="1"/>
              <a:t>SNRi</a:t>
            </a:r>
            <a:r>
              <a:rPr lang="en-US" sz="2000" dirty="0"/>
              <a:t> and </a:t>
            </a:r>
            <a:r>
              <a:rPr lang="en-US" sz="2000" dirty="0" err="1"/>
              <a:t>SDRi</a:t>
            </a:r>
            <a:r>
              <a:rPr lang="en-US" sz="2000" dirty="0"/>
              <a:t> while using a </a:t>
            </a:r>
            <a:r>
              <a:rPr lang="en-US" sz="2000" dirty="0" smtClean="0"/>
              <a:t>small </a:t>
            </a:r>
            <a:r>
              <a:rPr lang="en-US" sz="2000" dirty="0"/>
              <a:t>model size.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proposed method outperforms the DPRNN when using the same model size as that of the proposed SML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/>
              <a:t>The proposed method outperforms </a:t>
            </a:r>
            <a:r>
              <a:rPr lang="en-US" sz="2000" dirty="0" smtClean="0"/>
              <a:t>the </a:t>
            </a:r>
            <a:r>
              <a:rPr lang="en-US" sz="2000" dirty="0" err="1" smtClean="0"/>
              <a:t>Conv-TasNet</a:t>
            </a:r>
            <a:r>
              <a:rPr lang="en-US" sz="2000" dirty="0"/>
              <a:t>, but at much lower model size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7741096" cy="563563"/>
          </a:xfrm>
        </p:spPr>
        <p:txBody>
          <a:bodyPr/>
          <a:lstStyle/>
          <a:p>
            <a:r>
              <a:rPr lang="en-US" sz="2700" i="0" dirty="0" smtClean="0"/>
              <a:t>Experiments: Performance Comparison </a:t>
            </a:r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9" y="1122035"/>
            <a:ext cx="4561209" cy="285749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4048" y="1412776"/>
            <a:ext cx="397650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Comparison of the SML approach to </a:t>
            </a:r>
            <a:r>
              <a:rPr lang="en-US" sz="2000" b="0" dirty="0" smtClean="0"/>
              <a:t>state-of-the-art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methods on the WSJ0-2mix dataset. In which, the model </a:t>
            </a:r>
            <a:r>
              <a:rPr lang="en-US" sz="2000" b="0" dirty="0" smtClean="0"/>
              <a:t>size is </a:t>
            </a:r>
            <a:r>
              <a:rPr lang="en-US" sz="2000" b="0" dirty="0"/>
              <a:t>the total of parameters used in each model.</a:t>
            </a:r>
            <a:r>
              <a:rPr lang="en-US" sz="2000" dirty="0"/>
              <a:t> 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3263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Conclusion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435280" cy="5095875"/>
          </a:xfrm>
        </p:spPr>
        <p:txBody>
          <a:bodyPr/>
          <a:lstStyle/>
          <a:p>
            <a:r>
              <a:rPr lang="en-US" sz="2300" dirty="0"/>
              <a:t>We have proposed a novel SML approach for speech separation, to improve the performance of each peer network in a cohort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dirty="0"/>
              <a:t>E</a:t>
            </a:r>
            <a:r>
              <a:rPr lang="en-US" sz="2300" dirty="0" smtClean="0"/>
              <a:t>ach </a:t>
            </a:r>
            <a:r>
              <a:rPr lang="en-US" sz="2300" dirty="0"/>
              <a:t>network is trained with </a:t>
            </a:r>
            <a:r>
              <a:rPr lang="en-US" sz="2300" dirty="0">
                <a:solidFill>
                  <a:srgbClr val="FF0000"/>
                </a:solidFill>
              </a:rPr>
              <a:t>supervised learning and knowledge distillation selectively from the other network.</a:t>
            </a:r>
            <a:r>
              <a:rPr lang="en-US" sz="2300" dirty="0"/>
              <a:t> </a:t>
            </a:r>
          </a:p>
          <a:p>
            <a:r>
              <a:rPr lang="en-US" sz="2300" dirty="0"/>
              <a:t>The exchange and sharing of knowledge between two networks help to enhance the generalization performance. </a:t>
            </a:r>
          </a:p>
          <a:p>
            <a:r>
              <a:rPr lang="en-US" sz="2300" dirty="0"/>
              <a:t>The experimental results have shown that the SML approach outperforms other training mechanisms such as independently training, KD, and ML. </a:t>
            </a:r>
          </a:p>
          <a:p>
            <a:r>
              <a:rPr lang="en-US" sz="2300" dirty="0"/>
              <a:t>In addition, only with 0.9M </a:t>
            </a:r>
            <a:r>
              <a:rPr lang="en-US" sz="2300" dirty="0" err="1"/>
              <a:t>params</a:t>
            </a:r>
            <a:r>
              <a:rPr lang="en-US" sz="2300" dirty="0"/>
              <a:t>, the SML approach achieves competitive performance compared to state-of-the-art heavy </a:t>
            </a:r>
            <a:r>
              <a:rPr lang="en-US" sz="2300" dirty="0" smtClean="0"/>
              <a:t>networks. 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Outline</a:t>
            </a:r>
            <a:endParaRPr lang="en-US" altLang="en-US" sz="3200" smtClean="0">
              <a:solidFill>
                <a:schemeClr val="accent1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828800" y="1844824"/>
            <a:ext cx="762000" cy="665162"/>
            <a:chOff x="1110" y="2656"/>
            <a:chExt cx="1549" cy="1351"/>
          </a:xfrm>
        </p:grpSpPr>
        <p:sp>
          <p:nvSpPr>
            <p:cNvPr id="412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2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1828800" y="2759224"/>
            <a:ext cx="762000" cy="665162"/>
            <a:chOff x="3174" y="2656"/>
            <a:chExt cx="1549" cy="1351"/>
          </a:xfrm>
        </p:grpSpPr>
        <p:sp>
          <p:nvSpPr>
            <p:cNvPr id="412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2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2438400" y="2454424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2915816" y="1921024"/>
            <a:ext cx="15744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 smtClean="0">
                <a:solidFill>
                  <a:schemeClr val="tx2"/>
                </a:solidFill>
              </a:rPr>
              <a:t>Overview</a:t>
            </a:r>
            <a:endParaRPr lang="en-US" altLang="en-US" sz="2600" b="0" dirty="0">
              <a:solidFill>
                <a:schemeClr val="tx2"/>
              </a:solidFill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gray">
          <a:xfrm>
            <a:off x="2025650" y="194324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2438400" y="3368824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2915816" y="2835424"/>
            <a:ext cx="29867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 smtClean="0">
                <a:solidFill>
                  <a:schemeClr val="tx2"/>
                </a:solidFill>
              </a:rPr>
              <a:t>Backbone Network</a:t>
            </a:r>
            <a:endParaRPr lang="en-US" altLang="en-US" sz="2600" b="0" dirty="0">
              <a:solidFill>
                <a:schemeClr val="tx2"/>
              </a:solidFill>
            </a:endParaRP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gray">
          <a:xfrm>
            <a:off x="2025650" y="285764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107" name="Group 17"/>
          <p:cNvGrpSpPr>
            <a:grpSpLocks/>
          </p:cNvGrpSpPr>
          <p:nvPr/>
        </p:nvGrpSpPr>
        <p:grpSpPr bwMode="auto">
          <a:xfrm>
            <a:off x="1828800" y="3651399"/>
            <a:ext cx="762000" cy="665162"/>
            <a:chOff x="1110" y="2656"/>
            <a:chExt cx="1549" cy="1351"/>
          </a:xfrm>
        </p:grpSpPr>
        <p:sp>
          <p:nvSpPr>
            <p:cNvPr id="4119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20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2438400" y="426099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2915816" y="3727599"/>
            <a:ext cx="40270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 smtClean="0">
                <a:solidFill>
                  <a:schemeClr val="tx2"/>
                </a:solidFill>
              </a:rPr>
              <a:t>Selective Mutual Learning</a:t>
            </a:r>
            <a:endParaRPr lang="en-US" altLang="en-US" sz="2600" b="0" dirty="0">
              <a:solidFill>
                <a:schemeClr val="tx2"/>
              </a:solidFill>
            </a:endParaRP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gray">
          <a:xfrm>
            <a:off x="2025650" y="374982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15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1826096" y="4564038"/>
            <a:ext cx="762000" cy="665162"/>
            <a:chOff x="3174" y="2656"/>
            <a:chExt cx="1549" cy="1351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2435696" y="5173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913112" y="4640238"/>
            <a:ext cx="203934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 smtClean="0">
                <a:solidFill>
                  <a:schemeClr val="tx2"/>
                </a:solidFill>
              </a:rPr>
              <a:t>Experiments</a:t>
            </a:r>
            <a:endParaRPr lang="en-US" altLang="en-US" sz="2600" b="0" dirty="0">
              <a:solidFill>
                <a:schemeClr val="tx2"/>
              </a:solidFill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gray">
          <a:xfrm>
            <a:off x="2021858" y="466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1835696" y="5500142"/>
            <a:ext cx="762000" cy="665162"/>
            <a:chOff x="1110" y="2656"/>
            <a:chExt cx="1549" cy="1351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2445296" y="6109742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22712" y="5576342"/>
            <a:ext cx="183575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 smtClean="0">
                <a:solidFill>
                  <a:schemeClr val="tx2"/>
                </a:solidFill>
              </a:rPr>
              <a:t>Conclusion</a:t>
            </a:r>
            <a:endParaRPr lang="en-US" altLang="en-US" sz="2600" b="0" dirty="0">
              <a:solidFill>
                <a:schemeClr val="tx2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gray">
          <a:xfrm>
            <a:off x="2031458" y="559856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224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gray"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73149"/>
            <a:ext cx="8147248" cy="563563"/>
          </a:xfrm>
        </p:spPr>
        <p:txBody>
          <a:bodyPr/>
          <a:lstStyle/>
          <a:p>
            <a:r>
              <a:rPr lang="en-US" sz="2700" dirty="0" smtClean="0"/>
              <a:t>Overview: T-F and Time domain methods</a:t>
            </a:r>
            <a:endParaRPr lang="en-US" sz="27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56" y="1206236"/>
            <a:ext cx="6402288" cy="3753341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950093"/>
            <a:ext cx="8229600" cy="171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 The speech </a:t>
            </a:r>
            <a:r>
              <a:rPr lang="en-US" sz="2000" b="0" dirty="0" smtClean="0"/>
              <a:t>separation methods </a:t>
            </a:r>
            <a:r>
              <a:rPr lang="en-US" sz="2000" b="0" dirty="0"/>
              <a:t>include two main </a:t>
            </a:r>
            <a:r>
              <a:rPr lang="en-US" sz="2000" b="0" dirty="0" smtClean="0"/>
              <a:t>categories:</a:t>
            </a:r>
          </a:p>
          <a:p>
            <a:pPr lvl="1"/>
            <a:r>
              <a:rPr lang="en-US" sz="1800" b="0" dirty="0"/>
              <a:t>T</a:t>
            </a:r>
            <a:r>
              <a:rPr lang="en-US" sz="1800" b="0" dirty="0" smtClean="0"/>
              <a:t>ime-frequency (T-F</a:t>
            </a:r>
            <a:r>
              <a:rPr lang="en-US" sz="1800" b="0" dirty="0"/>
              <a:t>) domain-based </a:t>
            </a:r>
            <a:r>
              <a:rPr lang="en-US" sz="1800" b="0" dirty="0" smtClean="0"/>
              <a:t>methods (a)</a:t>
            </a:r>
          </a:p>
          <a:p>
            <a:pPr lvl="1"/>
            <a:r>
              <a:rPr lang="en-US" sz="1800" b="0" dirty="0"/>
              <a:t>T</a:t>
            </a:r>
            <a:r>
              <a:rPr lang="en-US" sz="1800" b="0" dirty="0" smtClean="0"/>
              <a:t>ime-domain-based </a:t>
            </a:r>
            <a:r>
              <a:rPr lang="en-US" sz="1800" b="0" dirty="0"/>
              <a:t>methods</a:t>
            </a:r>
            <a:r>
              <a:rPr lang="en-US" sz="1800" dirty="0"/>
              <a:t> </a:t>
            </a:r>
            <a:r>
              <a:rPr lang="en-US" sz="1800" b="0" dirty="0" smtClean="0"/>
              <a:t>(b)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0334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T-F domain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435280" cy="5095875"/>
          </a:xfrm>
        </p:spPr>
        <p:txBody>
          <a:bodyPr/>
          <a:lstStyle/>
          <a:p>
            <a:r>
              <a:rPr lang="en-US" sz="2400" dirty="0"/>
              <a:t>Time-frequency (T-F) domain-based methods (a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The T-F method </a:t>
            </a:r>
            <a:r>
              <a:rPr lang="en-US" sz="2000" dirty="0" smtClean="0"/>
              <a:t>uses </a:t>
            </a:r>
            <a:r>
              <a:rPr lang="en-US" sz="2000" dirty="0"/>
              <a:t>to approximate the estimated spectrum with the clean spectrum of the speakers. </a:t>
            </a:r>
          </a:p>
          <a:p>
            <a:pPr lvl="1"/>
            <a:r>
              <a:rPr lang="en-US" sz="2000" dirty="0"/>
              <a:t>The T-F method uses the T-F mask as a training target.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everal limitations arise </a:t>
            </a:r>
            <a:r>
              <a:rPr lang="en-US" sz="2400" dirty="0"/>
              <a:t>in the </a:t>
            </a:r>
            <a:r>
              <a:rPr lang="en-US" sz="2400" dirty="0" smtClean="0"/>
              <a:t>TF domain-based methods.</a:t>
            </a:r>
          </a:p>
          <a:p>
            <a:pPr lvl="1"/>
            <a:r>
              <a:rPr lang="en-US" sz="2000" dirty="0"/>
              <a:t>The T-F representation in a complex domain contains both the magnitude and phase of the signal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Most of the proposed T-F methods only solve the </a:t>
            </a:r>
            <a:r>
              <a:rPr lang="en-US" sz="2000" dirty="0">
                <a:solidFill>
                  <a:srgbClr val="FF0000"/>
                </a:solidFill>
              </a:rPr>
              <a:t>magnitude of the mixture</a:t>
            </a:r>
            <a:r>
              <a:rPr lang="en-US" sz="2000" dirty="0"/>
              <a:t> and have an </a:t>
            </a:r>
            <a:r>
              <a:rPr lang="en-US" sz="2000" dirty="0">
                <a:solidFill>
                  <a:srgbClr val="FF0000"/>
                </a:solidFill>
              </a:rPr>
              <a:t>upper bound on separation performance. </a:t>
            </a:r>
          </a:p>
          <a:p>
            <a:pPr lvl="1"/>
            <a:r>
              <a:rPr lang="en-US" sz="2000" dirty="0"/>
              <a:t>Several </a:t>
            </a:r>
            <a:r>
              <a:rPr lang="en-US" sz="2000" dirty="0" smtClean="0"/>
              <a:t>methods </a:t>
            </a:r>
            <a:r>
              <a:rPr lang="en-US" sz="2000" dirty="0"/>
              <a:t>use the </a:t>
            </a:r>
            <a:r>
              <a:rPr lang="en-US" sz="2000" dirty="0">
                <a:solidFill>
                  <a:srgbClr val="FF0000"/>
                </a:solidFill>
              </a:rPr>
              <a:t>phase-sensitive mask and complex ratio mask</a:t>
            </a:r>
            <a:r>
              <a:rPr lang="en-US" sz="2000" dirty="0"/>
              <a:t>, the separation performance </a:t>
            </a:r>
            <a:r>
              <a:rPr lang="en-US" sz="2000" dirty="0">
                <a:solidFill>
                  <a:srgbClr val="FF0000"/>
                </a:solidFill>
              </a:rPr>
              <a:t>still exists in the upper </a:t>
            </a:r>
            <a:r>
              <a:rPr lang="en-US" sz="2000" dirty="0"/>
              <a:t>bound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The T-F domain method for effective performance requires high-frequency resolution e.g., the window length of </a:t>
            </a:r>
            <a:r>
              <a:rPr lang="en-US" sz="2000" dirty="0" smtClean="0">
                <a:solidFill>
                  <a:srgbClr val="FF0000"/>
                </a:solidFill>
              </a:rPr>
              <a:t>32ms </a:t>
            </a:r>
            <a:r>
              <a:rPr lang="en-US" sz="2000" dirty="0">
                <a:solidFill>
                  <a:srgbClr val="FF0000"/>
                </a:solidFill>
              </a:rPr>
              <a:t>for speech separation</a:t>
            </a:r>
            <a:r>
              <a:rPr lang="en-US" sz="2000" dirty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90ms </a:t>
            </a:r>
            <a:r>
              <a:rPr lang="en-US" sz="2000" dirty="0">
                <a:solidFill>
                  <a:srgbClr val="FF0000"/>
                </a:solidFill>
              </a:rPr>
              <a:t>for music separation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dirty="0" smtClean="0"/>
              <a:t>T </a:t>
            </a:r>
            <a:r>
              <a:rPr lang="en-US" dirty="0"/>
              <a:t>domain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363272" cy="5095875"/>
          </a:xfrm>
        </p:spPr>
        <p:txBody>
          <a:bodyPr/>
          <a:lstStyle/>
          <a:p>
            <a:r>
              <a:rPr lang="en-US" sz="2400" dirty="0"/>
              <a:t> The time-domain-based methods </a:t>
            </a:r>
            <a:r>
              <a:rPr lang="en-US" sz="2400" dirty="0" smtClean="0"/>
              <a:t>directly separate </a:t>
            </a:r>
            <a:r>
              <a:rPr lang="en-US" sz="2400" dirty="0"/>
              <a:t>the mixed waveform, and have achieved </a:t>
            </a:r>
            <a:r>
              <a:rPr lang="en-US" sz="2400" dirty="0">
                <a:solidFill>
                  <a:srgbClr val="FF0000"/>
                </a:solidFill>
              </a:rPr>
              <a:t>new </a:t>
            </a:r>
            <a:r>
              <a:rPr lang="en-US" sz="2400" dirty="0" smtClean="0">
                <a:solidFill>
                  <a:srgbClr val="FF0000"/>
                </a:solidFill>
              </a:rPr>
              <a:t>state-of-the-art performance</a:t>
            </a:r>
            <a:r>
              <a:rPr lang="en-US" sz="2400" dirty="0"/>
              <a:t>, e.g., </a:t>
            </a:r>
            <a:r>
              <a:rPr lang="en-US" sz="2400" dirty="0" err="1"/>
              <a:t>TasNet</a:t>
            </a:r>
            <a:r>
              <a:rPr lang="en-US" sz="2400" dirty="0"/>
              <a:t>, </a:t>
            </a:r>
            <a:r>
              <a:rPr lang="en-US" sz="2400" dirty="0" err="1" smtClean="0"/>
              <a:t>Conv-TasNet</a:t>
            </a:r>
            <a:r>
              <a:rPr lang="en-US" sz="2400" dirty="0"/>
              <a:t>, TCN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novel interleaving architecture of DPRNN is capable of modeling </a:t>
            </a:r>
            <a:r>
              <a:rPr lang="en-US" sz="2400" dirty="0">
                <a:solidFill>
                  <a:srgbClr val="FF0000"/>
                </a:solidFill>
              </a:rPr>
              <a:t>extremely long-time sequences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novel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state-of-the-art performance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/>
              <a:t>Recent advanced models used the </a:t>
            </a:r>
            <a:r>
              <a:rPr lang="en-US" sz="2400" dirty="0">
                <a:solidFill>
                  <a:srgbClr val="FF0000"/>
                </a:solidFill>
              </a:rPr>
              <a:t>intra-segment and inter-segment in DPRNN’s architecture</a:t>
            </a:r>
            <a:r>
              <a:rPr lang="en-US" sz="2400" dirty="0"/>
              <a:t>: </a:t>
            </a:r>
            <a:r>
              <a:rPr lang="en-US" sz="2400" dirty="0" err="1"/>
              <a:t>DPTNet</a:t>
            </a:r>
            <a:r>
              <a:rPr lang="en-US" sz="2400" dirty="0"/>
              <a:t>, </a:t>
            </a:r>
            <a:r>
              <a:rPr lang="en-US" sz="2400" dirty="0" err="1"/>
              <a:t>SepFormer</a:t>
            </a:r>
            <a:r>
              <a:rPr lang="en-US" sz="2400" dirty="0"/>
              <a:t>, and various lightweight methods, e.g., </a:t>
            </a:r>
            <a:r>
              <a:rPr lang="en-US" sz="2400" dirty="0" err="1"/>
              <a:t>GroupComm</a:t>
            </a:r>
            <a:r>
              <a:rPr lang="en-US" sz="2400" dirty="0"/>
              <a:t>-DPRNN [20], GC3-DPRNN [21], </a:t>
            </a:r>
            <a:r>
              <a:rPr lang="en-US" sz="2400" dirty="0" err="1"/>
              <a:t>Sandglasset</a:t>
            </a:r>
            <a:r>
              <a:rPr lang="en-US" sz="2400" dirty="0"/>
              <a:t> [22], </a:t>
            </a:r>
            <a:r>
              <a:rPr lang="en-US" sz="2400" dirty="0" err="1"/>
              <a:t>etc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Knowledge distillation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17870"/>
            <a:ext cx="4104456" cy="242715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417" y="4072616"/>
            <a:ext cx="4116710" cy="20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0" dirty="0"/>
              <a:t>The black line is the forward path; the black dashed line indicates the feature distillation from the pre-trained teacher to the student.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16016" y="1484784"/>
            <a:ext cx="411671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0" dirty="0"/>
              <a:t>To improve </a:t>
            </a:r>
            <a:r>
              <a:rPr lang="en-US" sz="2000" b="0" dirty="0" smtClean="0"/>
              <a:t>the performance </a:t>
            </a:r>
            <a:r>
              <a:rPr lang="en-US" sz="2000" b="0" dirty="0"/>
              <a:t>for lightweight models knowledge distillation (KD</a:t>
            </a:r>
            <a:r>
              <a:rPr lang="en-US" sz="2000" b="0" dirty="0" smtClean="0"/>
              <a:t>) </a:t>
            </a:r>
            <a:r>
              <a:rPr lang="en-US" sz="2000" b="0" dirty="0"/>
              <a:t>is one of the common </a:t>
            </a:r>
            <a:r>
              <a:rPr lang="en-US" sz="2000" b="0" dirty="0" smtClean="0"/>
              <a:t>approaches.</a:t>
            </a:r>
          </a:p>
          <a:p>
            <a:pPr algn="just"/>
            <a:r>
              <a:rPr lang="en-US" sz="2000" b="0" dirty="0"/>
              <a:t>Use </a:t>
            </a:r>
            <a:r>
              <a:rPr lang="en-US" sz="2000" b="0" dirty="0">
                <a:solidFill>
                  <a:srgbClr val="FF0000"/>
                </a:solidFill>
              </a:rPr>
              <a:t>a big pre-trained</a:t>
            </a:r>
            <a:r>
              <a:rPr lang="en-US" sz="2000" b="0" dirty="0"/>
              <a:t> network to </a:t>
            </a:r>
            <a:r>
              <a:rPr lang="en-US" sz="2000" b="0" dirty="0">
                <a:solidFill>
                  <a:srgbClr val="FF0000"/>
                </a:solidFill>
              </a:rPr>
              <a:t>transfer knowledge</a:t>
            </a:r>
            <a:r>
              <a:rPr lang="en-US" sz="2000" b="0" dirty="0"/>
              <a:t> to other </a:t>
            </a:r>
            <a:r>
              <a:rPr lang="en-US" sz="2000" b="0" dirty="0">
                <a:solidFill>
                  <a:srgbClr val="FF0000"/>
                </a:solidFill>
              </a:rPr>
              <a:t>smaller networks</a:t>
            </a:r>
            <a:r>
              <a:rPr lang="en-US" sz="2000" b="0" dirty="0"/>
              <a:t> in order to </a:t>
            </a:r>
            <a:r>
              <a:rPr lang="en-US" sz="2000" b="0" dirty="0">
                <a:solidFill>
                  <a:srgbClr val="FF0000"/>
                </a:solidFill>
              </a:rPr>
              <a:t>improve the performance</a:t>
            </a:r>
            <a:r>
              <a:rPr lang="en-US" sz="2000" b="0" dirty="0"/>
              <a:t> of smaller networks. </a:t>
            </a:r>
            <a:endParaRPr lang="en-US" sz="2000" b="0" dirty="0" smtClean="0"/>
          </a:p>
          <a:p>
            <a:pPr algn="just"/>
            <a:r>
              <a:rPr lang="en-US" sz="2000" b="0" dirty="0"/>
              <a:t> However, the KD approach requires a powerful large teacher network to guide the student network. The distillation process usually is performed </a:t>
            </a:r>
            <a:r>
              <a:rPr lang="en-US" sz="2000" b="0" dirty="0">
                <a:solidFill>
                  <a:srgbClr val="FF0000"/>
                </a:solidFill>
              </a:rPr>
              <a:t>one way</a:t>
            </a:r>
            <a:r>
              <a:rPr lang="en-US" sz="2000" b="0" dirty="0"/>
              <a:t>, i.e., from teacher to student. </a:t>
            </a:r>
          </a:p>
        </p:txBody>
      </p:sp>
    </p:spTree>
    <p:extLst>
      <p:ext uri="{BB962C8B-B14F-4D97-AF65-F5344CB8AC3E}">
        <p14:creationId xmlns:p14="http://schemas.microsoft.com/office/powerpoint/2010/main" val="30068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391400" cy="459507"/>
          </a:xfrm>
        </p:spPr>
        <p:txBody>
          <a:bodyPr/>
          <a:lstStyle/>
          <a:p>
            <a:r>
              <a:rPr lang="en-US" dirty="0" smtClean="0"/>
              <a:t>Overview: </a:t>
            </a:r>
            <a:r>
              <a:rPr lang="en-US" i="0" dirty="0" smtClean="0"/>
              <a:t>Mutual Learning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25" y="1357461"/>
            <a:ext cx="4659171" cy="5095875"/>
          </a:xfrm>
        </p:spPr>
        <p:txBody>
          <a:bodyPr/>
          <a:lstStyle/>
          <a:p>
            <a:r>
              <a:rPr lang="en-US" sz="2300" dirty="0"/>
              <a:t>The mutual learning process usually is performed in </a:t>
            </a:r>
            <a:r>
              <a:rPr lang="en-US" sz="2300" dirty="0">
                <a:solidFill>
                  <a:srgbClr val="FF0000"/>
                </a:solidFill>
              </a:rPr>
              <a:t>two ways</a:t>
            </a:r>
            <a:r>
              <a:rPr lang="en-US" sz="2300" dirty="0"/>
              <a:t>. Mutual learning (ML) approaches use a group of students to </a:t>
            </a:r>
            <a:r>
              <a:rPr lang="en-US" sz="2300" dirty="0">
                <a:solidFill>
                  <a:srgbClr val="FF0000"/>
                </a:solidFill>
              </a:rPr>
              <a:t>learn and </a:t>
            </a:r>
            <a:r>
              <a:rPr lang="en-US" sz="2300" dirty="0" smtClean="0">
                <a:solidFill>
                  <a:srgbClr val="FF0000"/>
                </a:solidFill>
              </a:rPr>
              <a:t>share knowledge </a:t>
            </a:r>
            <a:r>
              <a:rPr lang="en-US" sz="2300" dirty="0">
                <a:solidFill>
                  <a:srgbClr val="FF0000"/>
                </a:solidFill>
              </a:rPr>
              <a:t>simultaneously</a:t>
            </a:r>
            <a:r>
              <a:rPr lang="en-US" sz="2300" dirty="0"/>
              <a:t> with each other </a:t>
            </a:r>
            <a:r>
              <a:rPr lang="en-US" sz="2300" dirty="0">
                <a:solidFill>
                  <a:srgbClr val="FF0000"/>
                </a:solidFill>
              </a:rPr>
              <a:t>during the training phase</a:t>
            </a:r>
            <a:r>
              <a:rPr lang="en-US" sz="2300" dirty="0" smtClean="0"/>
              <a:t>.</a:t>
            </a:r>
          </a:p>
          <a:p>
            <a:r>
              <a:rPr lang="en-US" sz="2300" dirty="0"/>
              <a:t>Mutual learning has become a promising approach to increase performance on many different tasks such as image classification, audio tagging, speech recognition,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4197813" cy="291350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504" y="4648680"/>
            <a:ext cx="4332734" cy="20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The black line is the forward path; the blue dashed </a:t>
            </a:r>
            <a:r>
              <a:rPr lang="en-US" sz="2000" b="0" dirty="0" smtClean="0"/>
              <a:t>line illustrates </a:t>
            </a:r>
            <a:r>
              <a:rPr lang="en-US" sz="2000" b="0" dirty="0"/>
              <a:t>the knowledge sharing between two networks in </a:t>
            </a:r>
            <a:r>
              <a:rPr lang="en-US" sz="2000" b="0" dirty="0" smtClean="0"/>
              <a:t>the Mutual </a:t>
            </a:r>
            <a:r>
              <a:rPr lang="en-US" sz="2000" b="0" dirty="0"/>
              <a:t>Learning approach.</a:t>
            </a:r>
          </a:p>
        </p:txBody>
      </p:sp>
    </p:spTree>
    <p:extLst>
      <p:ext uri="{BB962C8B-B14F-4D97-AF65-F5344CB8AC3E}">
        <p14:creationId xmlns:p14="http://schemas.microsoft.com/office/powerpoint/2010/main" val="780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Propose: Selective Mutual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77072"/>
            <a:ext cx="8003232" cy="2247528"/>
          </a:xfrm>
        </p:spPr>
        <p:txBody>
          <a:bodyPr/>
          <a:lstStyle/>
          <a:p>
            <a:r>
              <a:rPr lang="en-US" sz="2000" dirty="0"/>
              <a:t>In the selective mutual learning (SML) method, </a:t>
            </a:r>
            <a:r>
              <a:rPr lang="en-US" sz="2000" dirty="0">
                <a:solidFill>
                  <a:srgbClr val="FF0000"/>
                </a:solidFill>
              </a:rPr>
              <a:t>two networks are trained simultaneously</a:t>
            </a:r>
            <a:r>
              <a:rPr lang="en-US" sz="2000" dirty="0"/>
              <a:t> to solve the task together. </a:t>
            </a:r>
          </a:p>
          <a:p>
            <a:r>
              <a:rPr lang="en-US" sz="2000" dirty="0"/>
              <a:t>Moreover, they are to be like a pair of friends, </a:t>
            </a:r>
            <a:r>
              <a:rPr lang="en-US" sz="2000" dirty="0">
                <a:solidFill>
                  <a:srgbClr val="FF0000"/>
                </a:solidFill>
              </a:rPr>
              <a:t>learning and sharing knowledge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with each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others.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/>
              <a:t> In our SML approach, </a:t>
            </a:r>
            <a:r>
              <a:rPr lang="en-US" sz="2000" dirty="0">
                <a:solidFill>
                  <a:srgbClr val="FF0000"/>
                </a:solidFill>
              </a:rPr>
              <a:t>only high-confidence predictions</a:t>
            </a:r>
            <a:r>
              <a:rPr lang="en-US" sz="2000" dirty="0"/>
              <a:t> are utilized to </a:t>
            </a:r>
            <a:r>
              <a:rPr lang="en-US" sz="2000" dirty="0">
                <a:solidFill>
                  <a:srgbClr val="FF0000"/>
                </a:solidFill>
              </a:rPr>
              <a:t>guide the remaining network</a:t>
            </a:r>
            <a:r>
              <a:rPr lang="en-US" sz="2000" dirty="0"/>
              <a:t> while the </a:t>
            </a:r>
            <a:r>
              <a:rPr lang="en-US" sz="2000" dirty="0">
                <a:solidFill>
                  <a:srgbClr val="FF0000"/>
                </a:solidFill>
              </a:rPr>
              <a:t>low-confidence predictions </a:t>
            </a:r>
            <a:r>
              <a:rPr lang="en-US" sz="2000" dirty="0" smtClean="0">
                <a:solidFill>
                  <a:srgbClr val="FF0000"/>
                </a:solidFill>
              </a:rPr>
              <a:t>are ignored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6264696" cy="28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28600"/>
            <a:ext cx="7813104" cy="563563"/>
          </a:xfrm>
        </p:spPr>
        <p:txBody>
          <a:bodyPr/>
          <a:lstStyle/>
          <a:p>
            <a:r>
              <a:rPr lang="en-US" sz="2600" dirty="0" smtClean="0"/>
              <a:t>Contribution: Selective Mutual Learning 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1) A </a:t>
            </a:r>
            <a:r>
              <a:rPr lang="en-US" sz="2400" dirty="0">
                <a:solidFill>
                  <a:srgbClr val="FF0000"/>
                </a:solidFill>
              </a:rPr>
              <a:t>new approach based on ML</a:t>
            </a:r>
            <a:r>
              <a:rPr lang="en-US" sz="2400" dirty="0"/>
              <a:t> for </a:t>
            </a:r>
            <a:r>
              <a:rPr lang="en-US" sz="2400" dirty="0" smtClean="0"/>
              <a:t>single channel </a:t>
            </a:r>
            <a:r>
              <a:rPr lang="en-US" sz="2400" dirty="0"/>
              <a:t>speech separation. To our best knowledge, </a:t>
            </a:r>
            <a:r>
              <a:rPr lang="en-US" sz="2400" dirty="0" smtClean="0">
                <a:solidFill>
                  <a:srgbClr val="FF0000"/>
                </a:solidFill>
              </a:rPr>
              <a:t>this is </a:t>
            </a:r>
            <a:r>
              <a:rPr lang="en-US" sz="2400" dirty="0">
                <a:solidFill>
                  <a:srgbClr val="FF0000"/>
                </a:solidFill>
              </a:rPr>
              <a:t>the first ML method</a:t>
            </a:r>
            <a:r>
              <a:rPr lang="en-US" sz="2400" dirty="0"/>
              <a:t> that is built for speech separation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(</a:t>
            </a:r>
            <a:r>
              <a:rPr lang="en-US" sz="2400" dirty="0"/>
              <a:t>2) We propose </a:t>
            </a:r>
            <a:r>
              <a:rPr lang="en-US" sz="2400" dirty="0">
                <a:solidFill>
                  <a:srgbClr val="FF0000"/>
                </a:solidFill>
              </a:rPr>
              <a:t>a novel SML strategy</a:t>
            </a:r>
            <a:r>
              <a:rPr lang="en-US" sz="2400" dirty="0"/>
              <a:t>. It allows </a:t>
            </a:r>
            <a:r>
              <a:rPr lang="en-US" sz="2400" dirty="0">
                <a:solidFill>
                  <a:srgbClr val="FF0000"/>
                </a:solidFill>
              </a:rPr>
              <a:t>removing poor predictions</a:t>
            </a:r>
            <a:r>
              <a:rPr lang="en-US" sz="2400" dirty="0"/>
              <a:t> between two networks during the</a:t>
            </a:r>
            <a:br>
              <a:rPr lang="en-US" sz="2400" dirty="0"/>
            </a:br>
            <a:r>
              <a:rPr lang="en-US" sz="2400" dirty="0"/>
              <a:t>sharing knowledge process.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3) Experimental results show that our proposed SML approach </a:t>
            </a:r>
            <a:r>
              <a:rPr lang="en-US" sz="2400" dirty="0">
                <a:solidFill>
                  <a:srgbClr val="FF0000"/>
                </a:solidFill>
              </a:rPr>
              <a:t>outperforms other training mechanisms such </a:t>
            </a:r>
            <a:r>
              <a:rPr lang="en-US" sz="2400" dirty="0" smtClean="0">
                <a:solidFill>
                  <a:srgbClr val="FF0000"/>
                </a:solidFill>
              </a:rPr>
              <a:t>as independently </a:t>
            </a:r>
            <a:r>
              <a:rPr lang="en-US" sz="2400" dirty="0">
                <a:solidFill>
                  <a:srgbClr val="FF0000"/>
                </a:solidFill>
              </a:rPr>
              <a:t>training, KD, and ML with the same network architecture</a:t>
            </a:r>
            <a:r>
              <a:rPr lang="en-US" sz="2400" dirty="0"/>
              <a:t>. The details are discussed in Section 3.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945C-09EE-4983-A1A0-2D9A7B8656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1365"/>
      </p:ext>
    </p:extLst>
  </p:cSld>
  <p:clrMapOvr>
    <a:masterClrMapping/>
  </p:clrMapOvr>
</p:sld>
</file>

<file path=ppt/theme/theme1.xml><?xml version="1.0" encoding="utf-8"?>
<a:theme xmlns:a="http://schemas.openxmlformats.org/drawingml/2006/main" name="100TGp_biz_diagram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76681</TotalTime>
  <Words>1562</Words>
  <Application>Microsoft Office PowerPoint</Application>
  <PresentationFormat>On-screen Show (4:3)</PresentationFormat>
  <Paragraphs>139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100TGp_biz_diagram</vt:lpstr>
      <vt:lpstr>Image</vt:lpstr>
      <vt:lpstr>SELECTIVE MUTUAL LEARNING: AN EFFICIENT APPROACH FOR SINGLE CHANNEL SPEECH SEPARATION  </vt:lpstr>
      <vt:lpstr>Outline</vt:lpstr>
      <vt:lpstr>Overview: T-F and Time domain methods</vt:lpstr>
      <vt:lpstr>Overview: T-F domain method</vt:lpstr>
      <vt:lpstr>Overview: T domain method</vt:lpstr>
      <vt:lpstr>Overview: Knowledge distillation</vt:lpstr>
      <vt:lpstr>Overview: Mutual Learning  </vt:lpstr>
      <vt:lpstr>Propose: Selective Mutual Learning</vt:lpstr>
      <vt:lpstr>Contribution: Selective Mutual Learning </vt:lpstr>
      <vt:lpstr>Method: Selective Mutual Learning </vt:lpstr>
      <vt:lpstr>Method: Selective Mutual Learning </vt:lpstr>
      <vt:lpstr>Method: Selective Mutual Learning </vt:lpstr>
      <vt:lpstr>Method: Selective Mutual Learning </vt:lpstr>
      <vt:lpstr>Experiments</vt:lpstr>
      <vt:lpstr>Experiments</vt:lpstr>
      <vt:lpstr>Experiments: Performance Comparison </vt:lpstr>
      <vt:lpstr>Experiments: Performance Comparison </vt:lpstr>
      <vt:lpstr>Experiments: Performance Comparison </vt:lpstr>
      <vt:lpstr> Conclusion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Admin</dc:creator>
  <cp:lastModifiedBy>Admin</cp:lastModifiedBy>
  <cp:revision>312</cp:revision>
  <dcterms:created xsi:type="dcterms:W3CDTF">2015-11-29T04:32:21Z</dcterms:created>
  <dcterms:modified xsi:type="dcterms:W3CDTF">2022-05-30T14:37:38Z</dcterms:modified>
</cp:coreProperties>
</file>