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50399950" cy="32399288"/>
  <p:notesSz cx="6858000" cy="9144000"/>
  <p:defaultTextStyle>
    <a:defPPr>
      <a:defRPr lang="zh-CN"/>
    </a:defPPr>
    <a:lvl1pPr marL="0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1pPr>
    <a:lvl2pPr marL="1986915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2pPr>
    <a:lvl3pPr marL="3974465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3pPr>
    <a:lvl4pPr marL="5961380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4pPr>
    <a:lvl5pPr marL="7948930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5pPr>
    <a:lvl6pPr marL="9935845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6pPr>
    <a:lvl7pPr marL="11922760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7pPr>
    <a:lvl8pPr marL="13910310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8pPr>
    <a:lvl9pPr marL="15897225" algn="l" defTabSz="3973830" rtl="0" eaLnBrk="1" latinLnBrk="0" hangingPunct="1">
      <a:defRPr sz="78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158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24" d="100"/>
          <a:sy n="24" d="100"/>
        </p:scale>
        <p:origin x="366" y="36"/>
      </p:cViewPr>
      <p:guideLst>
        <p:guide orient="horz" pos="10204"/>
        <p:guide pos="15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0ADFE-15A5-460C-B9FD-03AD65A24FE5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3AAB3-82F2-4813-8027-3E7888B3E5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0271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9537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5" y="5302386"/>
            <a:ext cx="37799963" cy="11279752"/>
          </a:xfrm>
        </p:spPr>
        <p:txBody>
          <a:bodyPr anchor="b"/>
          <a:lstStyle>
            <a:lvl1pPr algn="ctr">
              <a:defRPr sz="248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5" y="17017128"/>
            <a:ext cx="37799963" cy="7822326"/>
          </a:xfrm>
        </p:spPr>
        <p:txBody>
          <a:bodyPr/>
          <a:lstStyle>
            <a:lvl1pPr marL="0" indent="0" algn="ctr">
              <a:buNone/>
              <a:defRPr sz="9920"/>
            </a:lvl1pPr>
            <a:lvl2pPr marL="1889760" indent="0" algn="ctr">
              <a:buNone/>
              <a:defRPr sz="8270"/>
            </a:lvl2pPr>
            <a:lvl3pPr marL="3780155" indent="0" algn="ctr">
              <a:buNone/>
              <a:defRPr sz="7440"/>
            </a:lvl3pPr>
            <a:lvl4pPr marL="5669915" indent="0" algn="ctr">
              <a:buNone/>
              <a:defRPr sz="6615"/>
            </a:lvl4pPr>
            <a:lvl5pPr marL="7560310" indent="0" algn="ctr">
              <a:buNone/>
              <a:defRPr sz="6615"/>
            </a:lvl5pPr>
            <a:lvl6pPr marL="9450070" indent="0" algn="ctr">
              <a:buNone/>
              <a:defRPr sz="6615"/>
            </a:lvl6pPr>
            <a:lvl7pPr marL="11339830" indent="0" algn="ctr">
              <a:buNone/>
              <a:defRPr sz="6615"/>
            </a:lvl7pPr>
            <a:lvl8pPr marL="13230225" indent="0" algn="ctr">
              <a:buNone/>
              <a:defRPr sz="6615"/>
            </a:lvl8pPr>
            <a:lvl9pPr marL="15119985" indent="0" algn="ctr">
              <a:buNone/>
              <a:defRPr sz="661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8" y="1724962"/>
            <a:ext cx="10867489" cy="2745689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724962"/>
            <a:ext cx="31972468" cy="2745689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51" y="8077327"/>
            <a:ext cx="43469957" cy="13477201"/>
          </a:xfrm>
        </p:spPr>
        <p:txBody>
          <a:bodyPr anchor="b"/>
          <a:lstStyle>
            <a:lvl1pPr>
              <a:defRPr sz="248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51" y="21682028"/>
            <a:ext cx="43469957" cy="7087342"/>
          </a:xfrm>
        </p:spPr>
        <p:txBody>
          <a:bodyPr/>
          <a:lstStyle>
            <a:lvl1pPr marL="0" indent="0">
              <a:buNone/>
              <a:defRPr sz="9920">
                <a:solidFill>
                  <a:schemeClr val="tx1">
                    <a:tint val="75000"/>
                  </a:schemeClr>
                </a:solidFill>
              </a:defRPr>
            </a:lvl1pPr>
            <a:lvl2pPr marL="1889760" indent="0">
              <a:buNone/>
              <a:defRPr sz="8270">
                <a:solidFill>
                  <a:schemeClr val="tx1">
                    <a:tint val="75000"/>
                  </a:schemeClr>
                </a:solidFill>
              </a:defRPr>
            </a:lvl2pPr>
            <a:lvl3pPr marL="3780155" indent="0">
              <a:buNone/>
              <a:defRPr sz="7440">
                <a:solidFill>
                  <a:schemeClr val="tx1">
                    <a:tint val="75000"/>
                  </a:schemeClr>
                </a:solidFill>
              </a:defRPr>
            </a:lvl3pPr>
            <a:lvl4pPr marL="5669915" indent="0">
              <a:buNone/>
              <a:defRPr sz="6615">
                <a:solidFill>
                  <a:schemeClr val="tx1">
                    <a:tint val="75000"/>
                  </a:schemeClr>
                </a:solidFill>
              </a:defRPr>
            </a:lvl4pPr>
            <a:lvl5pPr marL="7560310" indent="0">
              <a:buNone/>
              <a:defRPr sz="6615">
                <a:solidFill>
                  <a:schemeClr val="tx1">
                    <a:tint val="75000"/>
                  </a:schemeClr>
                </a:solidFill>
              </a:defRPr>
            </a:lvl5pPr>
            <a:lvl6pPr marL="9450070" indent="0">
              <a:buNone/>
              <a:defRPr sz="6615">
                <a:solidFill>
                  <a:schemeClr val="tx1">
                    <a:tint val="75000"/>
                  </a:schemeClr>
                </a:solidFill>
              </a:defRPr>
            </a:lvl6pPr>
            <a:lvl7pPr marL="11339830" indent="0">
              <a:buNone/>
              <a:defRPr sz="6615">
                <a:solidFill>
                  <a:schemeClr val="tx1">
                    <a:tint val="75000"/>
                  </a:schemeClr>
                </a:solidFill>
              </a:defRPr>
            </a:lvl7pPr>
            <a:lvl8pPr marL="13230225" indent="0">
              <a:buNone/>
              <a:defRPr sz="6615">
                <a:solidFill>
                  <a:schemeClr val="tx1">
                    <a:tint val="75000"/>
                  </a:schemeClr>
                </a:solidFill>
              </a:defRPr>
            </a:lvl8pPr>
            <a:lvl9pPr marL="15119985" indent="0">
              <a:buNone/>
              <a:defRPr sz="6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7" y="8624812"/>
            <a:ext cx="21419979" cy="205570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9" y="8624812"/>
            <a:ext cx="21419979" cy="205570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2" y="1724964"/>
            <a:ext cx="43469957" cy="626236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7" y="7942328"/>
            <a:ext cx="21321539" cy="3892412"/>
          </a:xfrm>
        </p:spPr>
        <p:txBody>
          <a:bodyPr anchor="b"/>
          <a:lstStyle>
            <a:lvl1pPr marL="0" indent="0">
              <a:buNone/>
              <a:defRPr sz="9920" b="1"/>
            </a:lvl1pPr>
            <a:lvl2pPr marL="1889760" indent="0">
              <a:buNone/>
              <a:defRPr sz="8270" b="1"/>
            </a:lvl2pPr>
            <a:lvl3pPr marL="3780155" indent="0">
              <a:buNone/>
              <a:defRPr sz="7440" b="1"/>
            </a:lvl3pPr>
            <a:lvl4pPr marL="5669915" indent="0">
              <a:buNone/>
              <a:defRPr sz="6615" b="1"/>
            </a:lvl4pPr>
            <a:lvl5pPr marL="7560310" indent="0">
              <a:buNone/>
              <a:defRPr sz="6615" b="1"/>
            </a:lvl5pPr>
            <a:lvl6pPr marL="9450070" indent="0">
              <a:buNone/>
              <a:defRPr sz="6615" b="1"/>
            </a:lvl6pPr>
            <a:lvl7pPr marL="11339830" indent="0">
              <a:buNone/>
              <a:defRPr sz="6615" b="1"/>
            </a:lvl7pPr>
            <a:lvl8pPr marL="13230225" indent="0">
              <a:buNone/>
              <a:defRPr sz="6615" b="1"/>
            </a:lvl8pPr>
            <a:lvl9pPr marL="15119985" indent="0">
              <a:buNone/>
              <a:defRPr sz="661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7" y="11834740"/>
            <a:ext cx="21321539" cy="174071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9" y="7942328"/>
            <a:ext cx="21426543" cy="3892412"/>
          </a:xfrm>
        </p:spPr>
        <p:txBody>
          <a:bodyPr anchor="b"/>
          <a:lstStyle>
            <a:lvl1pPr marL="0" indent="0">
              <a:buNone/>
              <a:defRPr sz="9920" b="1"/>
            </a:lvl1pPr>
            <a:lvl2pPr marL="1889760" indent="0">
              <a:buNone/>
              <a:defRPr sz="8270" b="1"/>
            </a:lvl2pPr>
            <a:lvl3pPr marL="3780155" indent="0">
              <a:buNone/>
              <a:defRPr sz="7440" b="1"/>
            </a:lvl3pPr>
            <a:lvl4pPr marL="5669915" indent="0">
              <a:buNone/>
              <a:defRPr sz="6615" b="1"/>
            </a:lvl4pPr>
            <a:lvl5pPr marL="7560310" indent="0">
              <a:buNone/>
              <a:defRPr sz="6615" b="1"/>
            </a:lvl5pPr>
            <a:lvl6pPr marL="9450070" indent="0">
              <a:buNone/>
              <a:defRPr sz="6615" b="1"/>
            </a:lvl6pPr>
            <a:lvl7pPr marL="11339830" indent="0">
              <a:buNone/>
              <a:defRPr sz="6615" b="1"/>
            </a:lvl7pPr>
            <a:lvl8pPr marL="13230225" indent="0">
              <a:buNone/>
              <a:defRPr sz="6615" b="1"/>
            </a:lvl8pPr>
            <a:lvl9pPr marL="15119985" indent="0">
              <a:buNone/>
              <a:defRPr sz="661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9" y="11834740"/>
            <a:ext cx="21426543" cy="174071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7" y="4664900"/>
            <a:ext cx="25514975" cy="23024494"/>
          </a:xfrm>
        </p:spPr>
        <p:txBody>
          <a:bodyPr/>
          <a:lstStyle>
            <a:lvl1pPr>
              <a:defRPr sz="13230"/>
            </a:lvl1pPr>
            <a:lvl2pPr>
              <a:defRPr sz="11575"/>
            </a:lvl2pPr>
            <a:lvl3pPr>
              <a:defRPr sz="9920"/>
            </a:lvl3pPr>
            <a:lvl4pPr>
              <a:defRPr sz="8270"/>
            </a:lvl4pPr>
            <a:lvl5pPr>
              <a:defRPr sz="8270"/>
            </a:lvl5pPr>
            <a:lvl6pPr>
              <a:defRPr sz="8270"/>
            </a:lvl6pPr>
            <a:lvl7pPr>
              <a:defRPr sz="8270"/>
            </a:lvl7pPr>
            <a:lvl8pPr>
              <a:defRPr sz="8270"/>
            </a:lvl8pPr>
            <a:lvl9pPr>
              <a:defRPr sz="827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8"/>
            <a:ext cx="16255294" cy="18007107"/>
          </a:xfrm>
        </p:spPr>
        <p:txBody>
          <a:bodyPr/>
          <a:lstStyle>
            <a:lvl1pPr marL="0" indent="0">
              <a:buNone/>
              <a:defRPr sz="6615"/>
            </a:lvl1pPr>
            <a:lvl2pPr marL="1889760" indent="0">
              <a:buNone/>
              <a:defRPr sz="5785"/>
            </a:lvl2pPr>
            <a:lvl3pPr marL="3780155" indent="0">
              <a:buNone/>
              <a:defRPr sz="4960"/>
            </a:lvl3pPr>
            <a:lvl4pPr marL="5669915" indent="0">
              <a:buNone/>
              <a:defRPr sz="4135"/>
            </a:lvl4pPr>
            <a:lvl5pPr marL="7560310" indent="0">
              <a:buNone/>
              <a:defRPr sz="4135"/>
            </a:lvl5pPr>
            <a:lvl6pPr marL="9450070" indent="0">
              <a:buNone/>
              <a:defRPr sz="4135"/>
            </a:lvl6pPr>
            <a:lvl7pPr marL="11339830" indent="0">
              <a:buNone/>
              <a:defRPr sz="4135"/>
            </a:lvl7pPr>
            <a:lvl8pPr marL="13230225" indent="0">
              <a:buNone/>
              <a:defRPr sz="4135"/>
            </a:lvl8pPr>
            <a:lvl9pPr marL="15119985" indent="0">
              <a:buNone/>
              <a:defRPr sz="413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7" y="4664900"/>
            <a:ext cx="25514975" cy="23024494"/>
          </a:xfrm>
        </p:spPr>
        <p:txBody>
          <a:bodyPr anchor="t"/>
          <a:lstStyle>
            <a:lvl1pPr marL="0" indent="0">
              <a:buNone/>
              <a:defRPr sz="13230"/>
            </a:lvl1pPr>
            <a:lvl2pPr marL="1889760" indent="0">
              <a:buNone/>
              <a:defRPr sz="11575"/>
            </a:lvl2pPr>
            <a:lvl3pPr marL="3780155" indent="0">
              <a:buNone/>
              <a:defRPr sz="9920"/>
            </a:lvl3pPr>
            <a:lvl4pPr marL="5669915" indent="0">
              <a:buNone/>
              <a:defRPr sz="8270"/>
            </a:lvl4pPr>
            <a:lvl5pPr marL="7560310" indent="0">
              <a:buNone/>
              <a:defRPr sz="8270"/>
            </a:lvl5pPr>
            <a:lvl6pPr marL="9450070" indent="0">
              <a:buNone/>
              <a:defRPr sz="8270"/>
            </a:lvl6pPr>
            <a:lvl7pPr marL="11339830" indent="0">
              <a:buNone/>
              <a:defRPr sz="8270"/>
            </a:lvl7pPr>
            <a:lvl8pPr marL="13230225" indent="0">
              <a:buNone/>
              <a:defRPr sz="8270"/>
            </a:lvl8pPr>
            <a:lvl9pPr marL="15119985" indent="0">
              <a:buNone/>
              <a:defRPr sz="827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8"/>
            <a:ext cx="16255294" cy="18007107"/>
          </a:xfrm>
        </p:spPr>
        <p:txBody>
          <a:bodyPr/>
          <a:lstStyle>
            <a:lvl1pPr marL="0" indent="0">
              <a:buNone/>
              <a:defRPr sz="6615"/>
            </a:lvl1pPr>
            <a:lvl2pPr marL="1889760" indent="0">
              <a:buNone/>
              <a:defRPr sz="5785"/>
            </a:lvl2pPr>
            <a:lvl3pPr marL="3780155" indent="0">
              <a:buNone/>
              <a:defRPr sz="4960"/>
            </a:lvl3pPr>
            <a:lvl4pPr marL="5669915" indent="0">
              <a:buNone/>
              <a:defRPr sz="4135"/>
            </a:lvl4pPr>
            <a:lvl5pPr marL="7560310" indent="0">
              <a:buNone/>
              <a:defRPr sz="4135"/>
            </a:lvl5pPr>
            <a:lvl6pPr marL="9450070" indent="0">
              <a:buNone/>
              <a:defRPr sz="4135"/>
            </a:lvl6pPr>
            <a:lvl7pPr marL="11339830" indent="0">
              <a:buNone/>
              <a:defRPr sz="4135"/>
            </a:lvl7pPr>
            <a:lvl8pPr marL="13230225" indent="0">
              <a:buNone/>
              <a:defRPr sz="4135"/>
            </a:lvl8pPr>
            <a:lvl9pPr marL="15119985" indent="0">
              <a:buNone/>
              <a:defRPr sz="413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8" y="1724964"/>
            <a:ext cx="4346995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8" y="8624812"/>
            <a:ext cx="4346995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5000" y="30029344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EB13B-4B91-4FA9-974B-817CD556B53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5" y="30029344"/>
            <a:ext cx="1700998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9" y="30029344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77580-AA1E-4880-8CDB-062B423B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779520" rtl="0" eaLnBrk="1" latinLnBrk="0" hangingPunct="1">
        <a:lnSpc>
          <a:spcPct val="90000"/>
        </a:lnSpc>
        <a:spcBef>
          <a:spcPct val="0"/>
        </a:spcBef>
        <a:buNone/>
        <a:defRPr sz="181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4880" indent="-944880" algn="l" defTabSz="3779520" rtl="0" eaLnBrk="1" latinLnBrk="0" hangingPunct="1">
        <a:lnSpc>
          <a:spcPct val="90000"/>
        </a:lnSpc>
        <a:spcBef>
          <a:spcPts val="4135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275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2pPr>
      <a:lvl3pPr marL="4725035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8270" kern="1200">
          <a:solidFill>
            <a:schemeClr val="tx1"/>
          </a:solidFill>
          <a:latin typeface="+mn-lt"/>
          <a:ea typeface="+mn-ea"/>
          <a:cs typeface="+mn-cs"/>
        </a:defRPr>
      </a:lvl3pPr>
      <a:lvl4pPr marL="6614795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4pPr>
      <a:lvl5pPr marL="8505190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5pPr>
      <a:lvl6pPr marL="10394950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6pPr>
      <a:lvl7pPr marL="12285345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05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8pPr>
      <a:lvl9pPr marL="16064865" indent="-944880" algn="l" defTabSz="3779520" rtl="0" eaLnBrk="1" latinLnBrk="0" hangingPunct="1">
        <a:lnSpc>
          <a:spcPct val="90000"/>
        </a:lnSpc>
        <a:spcBef>
          <a:spcPts val="2065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1pPr>
      <a:lvl2pPr marL="1889760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2pPr>
      <a:lvl3pPr marL="3780155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4pPr>
      <a:lvl5pPr marL="7560310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5pPr>
      <a:lvl6pPr marL="9450070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6pPr>
      <a:lvl7pPr marL="11339830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7pPr>
      <a:lvl8pPr marL="13230225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8pPr>
      <a:lvl9pPr marL="15119985" algn="l" defTabSz="3779520" rtl="0" eaLnBrk="1" latinLnBrk="0" hangingPunct="1">
        <a:defRPr sz="7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tmp"/><Relationship Id="rId7" Type="http://schemas.openxmlformats.org/officeDocument/2006/relationships/image" Target="../media/image5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tm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>
            <a:extLst>
              <a:ext uri="{FF2B5EF4-FFF2-40B4-BE49-F238E27FC236}">
                <a16:creationId xmlns:a16="http://schemas.microsoft.com/office/drawing/2014/main" xmlns="" id="{3B970034-2939-7514-7C63-AC3910790FA9}"/>
              </a:ext>
            </a:extLst>
          </p:cNvPr>
          <p:cNvSpPr txBox="1"/>
          <p:nvPr/>
        </p:nvSpPr>
        <p:spPr>
          <a:xfrm>
            <a:off x="13707111" y="27253632"/>
            <a:ext cx="1229365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altLang="zh-CN" sz="4000" b="1" smtClean="0">
                <a:latin typeface="Arial" panose="020B0604020202020204" pitchFamily="34" charset="0"/>
                <a:cs typeface="Arial" panose="020B0604020202020204" pitchFamily="34" charset="0"/>
              </a:rPr>
              <a:t>Adaptation fine-tuning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altLang="zh-CN" sz="4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ea"/>
              <a:buAutoNum type="circleNumDbPlain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Acoustic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Adaptation: fine-tuning the text decoder with acoustic representations (CTC decoding). </a:t>
            </a:r>
            <a:endParaRPr lang="en-US" altLang="zh-CN" sz="4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ea"/>
              <a:buAutoNum type="circleNumDbPlain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Adaptation: fine-tuning the text decoder and text encoder with ASR outputs(text decoding). </a:t>
            </a:r>
            <a:endParaRPr lang="en-US" altLang="zh-CN" sz="4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ea"/>
              <a:buAutoNum type="circleNumDbPlain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Joint Adaptation: update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all parameters of the entire model with all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training data.</a:t>
            </a:r>
            <a:endParaRPr lang="en-US" altLang="zh-C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589489" y="997894"/>
            <a:ext cx="31891590" cy="577940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8800" b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Pre-Trained Acoustic-And-Textual Modeling For End-To-End Spech-To-Text Translation</a:t>
            </a:r>
            <a:endParaRPr lang="en-US" altLang="zh-CN" sz="8800" b="1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Weitai Zhang</a:t>
            </a:r>
            <a:r>
              <a:rPr lang="en-US" altLang="zh-CN" sz="6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6600" b="1" i="1">
                <a:latin typeface="Arial" panose="020B0604020202020204" pitchFamily="34" charset="0"/>
                <a:cs typeface="Arial" panose="020B0604020202020204" pitchFamily="34" charset="0"/>
              </a:rPr>
              <a:t>Hanyi Zhange</a:t>
            </a:r>
            <a:r>
              <a:rPr lang="en-US" altLang="zh-CN" sz="6000" b="1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CN" sz="6600" b="1" i="1">
                <a:latin typeface="Arial" panose="020B0604020202020204" pitchFamily="34" charset="0"/>
                <a:cs typeface="Arial" panose="020B0604020202020204" pitchFamily="34" charset="0"/>
              </a:rPr>
              <a:t>, Chenxuan </a:t>
            </a:r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altLang="zh-CN" sz="6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, Zhongyi Ye</a:t>
            </a:r>
            <a:r>
              <a:rPr lang="en-US" altLang="zh-CN" sz="6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 ,Xinyuan Zhou</a:t>
            </a:r>
            <a:r>
              <a:rPr lang="en-US" altLang="zh-CN" sz="6000" b="1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, Chao Lin</a:t>
            </a:r>
            <a:r>
              <a:rPr lang="en-US" altLang="zh-CN" sz="6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CN" sz="6600" b="1" i="1" smtClean="0">
                <a:latin typeface="Arial" panose="020B0604020202020204" pitchFamily="34" charset="0"/>
                <a:cs typeface="Arial" panose="020B0604020202020204" pitchFamily="34" charset="0"/>
              </a:rPr>
              <a:t>, Lirong Dai</a:t>
            </a:r>
            <a:r>
              <a:rPr lang="en-US" altLang="zh-CN" sz="6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zh-CN" sz="6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zh-CN" sz="60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CN" sz="6000" smtClean="0">
                <a:latin typeface="Arial" panose="020B0604020202020204" pitchFamily="34" charset="0"/>
                <a:cs typeface="Arial" panose="020B0604020202020204" pitchFamily="34" charset="0"/>
              </a:rPr>
              <a:t>University </a:t>
            </a:r>
            <a:r>
              <a:rPr lang="en-US" altLang="zh-CN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zh-CN" sz="6000" dirty="0">
                <a:latin typeface="Arial" panose="020B0604020202020204" pitchFamily="34" charset="0"/>
                <a:cs typeface="Arial" panose="020B0604020202020204" pitchFamily="34" charset="0"/>
              </a:rPr>
              <a:t>Science and Technology of China, China, </a:t>
            </a:r>
            <a:r>
              <a:rPr lang="en-US" altLang="zh-CN" sz="6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CN" sz="6000" dirty="0">
                <a:latin typeface="Arial" panose="020B0604020202020204" pitchFamily="34" charset="0"/>
                <a:cs typeface="Arial" panose="020B0604020202020204" pitchFamily="34" charset="0"/>
              </a:rPr>
              <a:t>iFLYTEK Research, China</a:t>
            </a:r>
            <a:endParaRPr lang="en-US" altLang="zh-CN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299"/>
          <p:cNvSpPr/>
          <p:nvPr/>
        </p:nvSpPr>
        <p:spPr>
          <a:xfrm>
            <a:off x="911180" y="7231763"/>
            <a:ext cx="25591862" cy="11246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9554" tIns="69777" rIns="139554" bIns="69777" anchor="ctr"/>
          <a:lstStyle>
            <a:defPPr>
              <a:defRPr lang="en-US"/>
            </a:defPPr>
            <a:lvl1pPr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087880" indent="-1630680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175125" indent="-3260725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263005" indent="-4891405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350250" indent="-6521450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1757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6711" y="8536126"/>
            <a:ext cx="2606633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Wingdings" panose="05000000000000000000" pitchFamily="2" charset="2"/>
              <a:buChar char="l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Existing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end-to-end models mainly attributes and attempts to address the problem of modeling burden and data scarcity, while always fail to maintain both cross-modal and cross-lingual mapping well at the same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endParaRPr lang="en-US" altLang="zh-CN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>
              <a:buFont typeface="Wingdings" panose="05000000000000000000" pitchFamily="2" charset="2"/>
              <a:buChar char="l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propose a novel model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architecture Pre-trained Acoustic and Textual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Modeling (P-ATM).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utilize pre-trained ASR and MT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models together to improve E2E ST</a:t>
            </a:r>
          </a:p>
          <a:p>
            <a:pPr marL="990600" indent="-990600">
              <a:buFont typeface="Wingdings" panose="05000000000000000000" pitchFamily="2" charset="2"/>
              <a:buChar char="l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use two additional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cross-attention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modules to alleviate the cross-modal and cross-lingual representation inconsistency, a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dditionally, we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develop an adaptation fine-tuning method to preserve the pre-training knowledge and keep fine-tuning stably</a:t>
            </a:r>
          </a:p>
          <a:p>
            <a:pPr marL="1143000" indent="-1143000">
              <a:buFont typeface="Wingdings" panose="05000000000000000000" pitchFamily="2" charset="2"/>
              <a:buChar char="l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Experimental results on the IWSLT2023 offline ST task from English to German, Japanese and Chinese show that our method achieves state-of-the-art BLEU scores and surpasses the strong cascaded ST counterparts in unrestricted setting. </a:t>
            </a:r>
            <a:endParaRPr lang="en-US" altLang="zh-C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299"/>
          <p:cNvSpPr/>
          <p:nvPr/>
        </p:nvSpPr>
        <p:spPr>
          <a:xfrm>
            <a:off x="436711" y="15054182"/>
            <a:ext cx="25913554" cy="121418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9554" tIns="69777" rIns="139554" bIns="69777" anchor="ctr"/>
          <a:lstStyle>
            <a:defPPr>
              <a:defRPr lang="en-US"/>
            </a:defPPr>
            <a:lvl1pPr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087880" indent="-1630680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175125" indent="-3260725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263005" indent="-4891405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350250" indent="-6521450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175760" fontAlgn="auto">
              <a:lnSpc>
                <a:spcPts val="5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ounded Rectangle 299"/>
          <p:cNvSpPr/>
          <p:nvPr/>
        </p:nvSpPr>
        <p:spPr>
          <a:xfrm>
            <a:off x="26871235" y="7137518"/>
            <a:ext cx="22559065" cy="121893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9554" tIns="69777" rIns="139554" bIns="69777" anchor="ctr"/>
          <a:lstStyle>
            <a:defPPr>
              <a:defRPr lang="en-US"/>
            </a:defPPr>
            <a:lvl1pPr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087880" indent="-1630680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175125" indent="-3260725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263005" indent="-4891405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350250" indent="-6521450" algn="l" defTabSz="4175125" rtl="0" fontAlgn="base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1757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Experiments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xmlns="" id="{8C15658A-FC53-1220-FD00-0553168F3E0A}"/>
              </a:ext>
            </a:extLst>
          </p:cNvPr>
          <p:cNvSpPr txBox="1"/>
          <p:nvPr/>
        </p:nvSpPr>
        <p:spPr>
          <a:xfrm>
            <a:off x="26911768" y="8547022"/>
            <a:ext cx="120539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4000" b="1" dirty="0">
                <a:latin typeface="Arial" panose="020B0604020202020204" pitchFamily="34" charset="0"/>
                <a:cs typeface="Arial" panose="020B0604020202020204" pitchFamily="34" charset="0"/>
              </a:rPr>
              <a:t>Experimental setups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mc="http://schemas.openxmlformats.org/markup-compatibility/2006" xmlns:a14="http://schemas.microsoft.com/office/drawing/2010/main" xmlns:a16="http://schemas.microsoft.com/office/drawing/2014/main" xmlns="" id="{3B970034-2939-7514-7C63-AC3910790FA9}"/>
              </a:ext>
            </a:extLst>
          </p:cNvPr>
          <p:cNvSpPr txBox="1"/>
          <p:nvPr/>
        </p:nvSpPr>
        <p:spPr>
          <a:xfrm>
            <a:off x="27074709" y="9254908"/>
            <a:ext cx="1087496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altLang="zh-CN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Datasets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: offline ST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task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in the IWSLT2023</a:t>
            </a:r>
            <a:endParaRPr lang="en-US" altLang="zh-CN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altLang="zh-CN" sz="4000" b="1" smtClean="0">
                <a:latin typeface="Arial" panose="020B0604020202020204" pitchFamily="34" charset="0"/>
                <a:cs typeface="Arial" panose="020B0604020202020204" pitchFamily="34" charset="0"/>
              </a:rPr>
              <a:t>ASR model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: Whisper-large-v2 (1550M</a:t>
            </a:r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altLang="zh-CN" sz="4000" b="1" smtClean="0">
                <a:latin typeface="Arial" panose="020B0604020202020204" pitchFamily="34" charset="0"/>
                <a:cs typeface="Arial" panose="020B0604020202020204" pitchFamily="34" charset="0"/>
              </a:rPr>
              <a:t>MT model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: transformer architecture consists of an encoder with 18 layers and a decoder with 6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layers</a:t>
            </a:r>
            <a:endParaRPr lang="en-US" altLang="zh-CN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xmlns="" id="{12C4A57E-0DB6-F668-89E4-BFD3307E4707}"/>
              </a:ext>
            </a:extLst>
          </p:cNvPr>
          <p:cNvSpPr txBox="1"/>
          <p:nvPr/>
        </p:nvSpPr>
        <p:spPr>
          <a:xfrm>
            <a:off x="26911768" y="13009842"/>
            <a:ext cx="2255906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4000" b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Our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pre-P-ATM achieves a significant improvement of 0.47 BLEU compared with SATE,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achieve state-of-the-art results on the IWSLT2023 offline ST task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Our final version of P-ATM surpasses our best cascaded system by 0.49 BLEU,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with better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fusion of acoustic and textual features</a:t>
            </a:r>
            <a:endParaRPr lang="en-US" altLang="zh-C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xmlns="" id="{3B970034-2939-7514-7C63-AC3910790FA9}"/>
              </a:ext>
            </a:extLst>
          </p:cNvPr>
          <p:cNvSpPr txBox="1"/>
          <p:nvPr/>
        </p:nvSpPr>
        <p:spPr>
          <a:xfrm>
            <a:off x="245111" y="27253632"/>
            <a:ext cx="13462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altLang="zh-CN" sz="4000" b="1">
                <a:latin typeface="Arial" panose="020B0604020202020204" pitchFamily="34" charset="0"/>
                <a:cs typeface="Arial" panose="020B0604020202020204" pitchFamily="34" charset="0"/>
              </a:rPr>
              <a:t>The P-ATM </a:t>
            </a:r>
            <a:r>
              <a:rPr lang="en-US" altLang="zh-CN" sz="4000" b="1" smtClean="0">
                <a:latin typeface="Arial" panose="020B0604020202020204" pitchFamily="34" charset="0"/>
                <a:cs typeface="Arial" panose="020B0604020202020204" pitchFamily="34" charset="0"/>
              </a:rPr>
              <a:t>Architecture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altLang="zh-CN" sz="4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initializes with pre-trained ASR and MT models, enabling it to fully utilize these pre-trained datasets. </a:t>
            </a:r>
            <a:endParaRPr lang="en-US" altLang="zh-CN" sz="4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incorporates Textual Cross-Attention to better leverage the high-level information from the acoustic model, and Acoustic Cross-Attention to alleviate the propagation of errors in acoustic representations.</a:t>
            </a:r>
            <a:endParaRPr lang="en-US" altLang="zh-CN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图片 1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10" y="16538557"/>
            <a:ext cx="24905131" cy="10626651"/>
          </a:xfrm>
          <a:prstGeom prst="rect">
            <a:avLst/>
          </a:prstGeom>
        </p:spPr>
      </p:pic>
      <p:pic>
        <p:nvPicPr>
          <p:cNvPr id="3" name="图片 2" descr="屏幕剪辑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2611" y="8563719"/>
            <a:ext cx="11358222" cy="4562168"/>
          </a:xfrm>
          <a:prstGeom prst="rect">
            <a:avLst/>
          </a:prstGeom>
        </p:spPr>
      </p:pic>
      <p:pic>
        <p:nvPicPr>
          <p:cNvPr id="4" name="图片 3" descr="屏幕剪辑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5123" y="16104807"/>
            <a:ext cx="14008503" cy="8731632"/>
          </a:xfrm>
          <a:prstGeom prst="rect">
            <a:avLst/>
          </a:prstGeom>
        </p:spPr>
      </p:pic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8401" y="28556125"/>
            <a:ext cx="11634730" cy="3721230"/>
          </a:xfrm>
          <a:prstGeom prst="rect">
            <a:avLst/>
          </a:prstGeom>
        </p:spPr>
      </p:pic>
      <p:pic>
        <p:nvPicPr>
          <p:cNvPr id="6" name="图片 5" descr="屏幕剪辑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0767" y="28556125"/>
            <a:ext cx="12031978" cy="3721230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xmlns="" id="{12C4A57E-0DB6-F668-89E4-BFD3307E4707}"/>
              </a:ext>
            </a:extLst>
          </p:cNvPr>
          <p:cNvSpPr txBox="1"/>
          <p:nvPr/>
        </p:nvSpPr>
        <p:spPr>
          <a:xfrm>
            <a:off x="26503042" y="24804565"/>
            <a:ext cx="2367970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4000" b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4000" b="1">
                <a:latin typeface="Arial" panose="020B0604020202020204" pitchFamily="34" charset="0"/>
                <a:cs typeface="Arial" panose="020B0604020202020204" pitchFamily="34" charset="0"/>
              </a:rPr>
              <a:t>Effects of Pre-training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:Compared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with randomly initialized acoustic and textual modules, pre-trained ASR and MT models bring significant gain of ∼2 BLEU </a:t>
            </a:r>
            <a:r>
              <a:rPr lang="en-US" altLang="zh-CN" sz="4000" smtClean="0">
                <a:latin typeface="Arial" panose="020B0604020202020204" pitchFamily="34" charset="0"/>
                <a:cs typeface="Arial" panose="020B0604020202020204" pitchFamily="34" charset="0"/>
              </a:rPr>
              <a:t>scores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4000" b="1">
                <a:latin typeface="Arial" panose="020B0604020202020204" pitchFamily="34" charset="0"/>
                <a:cs typeface="Arial" panose="020B0604020202020204" pitchFamily="34" charset="0"/>
              </a:rPr>
              <a:t>Effects of Adaptation Fine-tuning </a:t>
            </a:r>
            <a:r>
              <a:rPr lang="en-US" altLang="zh-CN" sz="4000">
                <a:latin typeface="Arial" panose="020B0604020202020204" pitchFamily="34" charset="0"/>
                <a:cs typeface="Arial" panose="020B0604020202020204" pitchFamily="34" charset="0"/>
              </a:rPr>
              <a:t>:Adaptation fine-tuning slightly updates the model parameters to preserve the pre-trained knowledge from the ASR and MT models, enabling the model to achieve a 0.35 BLEU improvement over the vanilla P-ATM.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674420" y="1165602"/>
            <a:ext cx="4569556" cy="456955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9"/>
          <a:srcRect l="5668" t="23252" r="5657" b="20988"/>
          <a:stretch/>
        </p:blipFill>
        <p:spPr>
          <a:xfrm>
            <a:off x="40379800" y="1537185"/>
            <a:ext cx="8547652" cy="40949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411</Words>
  <Application>Microsoft Office PowerPoint</Application>
  <PresentationFormat>自定义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Wingdings</vt:lpstr>
      <vt:lpstr>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叶忠义</dc:creator>
  <cp:lastModifiedBy>叶忠义</cp:lastModifiedBy>
  <cp:revision>26</cp:revision>
  <dcterms:modified xsi:type="dcterms:W3CDTF">2024-04-02T05:35:12Z</dcterms:modified>
</cp:coreProperties>
</file>