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2" r:id="rId1"/>
    <p:sldMasterId id="2147483944" r:id="rId2"/>
    <p:sldMasterId id="2147483956" r:id="rId3"/>
  </p:sldMasterIdLst>
  <p:notesMasterIdLst>
    <p:notesMasterId r:id="rId24"/>
  </p:notesMasterIdLst>
  <p:handoutMasterIdLst>
    <p:handoutMasterId r:id="rId25"/>
  </p:handoutMasterIdLst>
  <p:sldIdLst>
    <p:sldId id="256" r:id="rId4"/>
    <p:sldId id="353" r:id="rId5"/>
    <p:sldId id="428" r:id="rId6"/>
    <p:sldId id="404" r:id="rId7"/>
    <p:sldId id="405" r:id="rId8"/>
    <p:sldId id="413" r:id="rId9"/>
    <p:sldId id="406" r:id="rId10"/>
    <p:sldId id="415" r:id="rId11"/>
    <p:sldId id="416" r:id="rId12"/>
    <p:sldId id="417" r:id="rId13"/>
    <p:sldId id="418" r:id="rId14"/>
    <p:sldId id="409" r:id="rId15"/>
    <p:sldId id="419" r:id="rId16"/>
    <p:sldId id="424" r:id="rId17"/>
    <p:sldId id="425" r:id="rId18"/>
    <p:sldId id="426" r:id="rId19"/>
    <p:sldId id="412" r:id="rId20"/>
    <p:sldId id="420" r:id="rId21"/>
    <p:sldId id="421" r:id="rId22"/>
    <p:sldId id="296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66FF"/>
    <a:srgbClr val="0088EE"/>
    <a:srgbClr val="008AF2"/>
    <a:srgbClr val="0996FF"/>
    <a:srgbClr val="00AA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299" autoAdjust="0"/>
  </p:normalViewPr>
  <p:slideViewPr>
    <p:cSldViewPr>
      <p:cViewPr>
        <p:scale>
          <a:sx n="100" d="100"/>
          <a:sy n="100" d="100"/>
        </p:scale>
        <p:origin x="-270" y="708"/>
      </p:cViewPr>
      <p:guideLst>
        <p:guide orient="horz" pos="2140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77188" cy="46077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0F99-16F0-436F-9400-6181B6B1666C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6BAA-59BF-4A75-A643-15240913B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微软雅黑" pitchFamily="34" charset="-122"/>
              </a:defRPr>
            </a:lvl1pPr>
          </a:lstStyle>
          <a:p>
            <a:fld id="{75EA171E-ECA4-4739-9A09-81FE2DEEA09F}" type="datetimeFigureOut">
              <a:rPr lang="zh-CN" altLang="en-US"/>
              <a:pPr/>
              <a:t>2016/10/15</a:t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微软雅黑" pitchFamily="34" charset="-122"/>
              </a:defRPr>
            </a:lvl1pPr>
          </a:lstStyle>
          <a:p>
            <a:fld id="{6881D677-B67A-4AEF-A72B-FF6D9232F0D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1D677-B67A-4AEF-A72B-FF6D9232F0D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10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11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12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13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14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15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16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17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zh-CN" altLang="en-US" dirty="0"/>
              <a:t>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18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19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2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3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4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5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6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7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8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noFill/>
          <a:ln>
            <a:solidFill>
              <a:srgbClr val="000000"/>
            </a:solidFill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endParaRPr lang="zh-CN" altLang="en-US" sz="900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681C59-D29E-4DE7-9695-9F0E97A70460}" type="slidenum">
              <a:rPr lang="zh-CN" altLang="en-US" sz="1200">
                <a:latin typeface="Calibri" pitchFamily="34" charset="0"/>
                <a:ea typeface="微软雅黑" pitchFamily="34" charset="-122"/>
              </a:rPr>
              <a:pPr algn="r"/>
              <a:t>9</a:t>
            </a:fld>
            <a:endParaRPr lang="zh-CN" altLang="en-US" sz="1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ABF52-B73A-4D29-8E6B-2BFE5BDADC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786EC-1573-4862-9383-E508D792C7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E69E-C007-4CF3-900E-EFB0017EF0D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0386-EF97-45E3-AB3D-C20731D0F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F6F89-70F8-4AAB-BA3D-7C148ACE8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71C3C-9B39-4290-B4BC-87002132B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47E24-9558-4959-9A8D-56C594F70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E7CA-505F-4B99-939A-407EA0397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48D5-17AB-45B0-99EF-C5DE84255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EC71-9D90-4D6E-B1EB-B49DA748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D47A8-8109-4F48-B417-E7B1B3229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1A41-4B20-4C86-BFCE-F7F995BD900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DB858-4F3F-43EA-8704-E644AD057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46D44-5233-412B-BE2C-D35BE708F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46B4-729A-4250-86CD-01C81C65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D7AB1-C249-410D-83B4-6C345259C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D182-BA71-4BBF-8BE8-70E0560FE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971F9-19F3-4E3E-B7EF-B9D526974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49108-5892-4051-B4E4-D73CAF77E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6909-100B-44F7-925B-D5B4528D7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5366-6723-4F95-9F12-6DDDEBCE8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77C98-0C9F-4C12-8177-B6C6A255B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D53C-D47F-49CA-B80F-45F3E7A7364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E417C-805C-469B-9435-8015F2C63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B10B-2E91-4C88-AF9B-9C6391DF0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D8204-0E27-47CB-B706-991FF6D42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81AA-60BD-41CA-8D8E-F7023420D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DB757-CA00-40B4-8108-9899D879B63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A2D7-BDC8-4715-9180-2307E64F344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B10A8-3EBF-43C8-A0A8-47442C678EB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5A572-0A0D-41FB-9313-FF1978DD47C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A22C1-2286-4C6B-A096-A2F51199E1D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5A98F-D7F6-4EA9-B531-A632F7EF006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02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2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2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微软雅黑" pitchFamily="34" charset="-122"/>
              </a:defRPr>
            </a:lvl1pPr>
          </a:lstStyle>
          <a:p>
            <a:fld id="{ED7D892B-095C-4F86-9020-2E5BA27DF51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4B3E93F6-99F4-4F0D-911D-D71FBC6D79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CC9ACA4F-126D-4BEB-972D-22D8B45972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73300"/>
            <a:ext cx="9144000" cy="1409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66FF"/>
                </a:solidFill>
                <a:latin typeface="Arial" pitchFamily="34" charset="0"/>
                <a:ea typeface="隶书" pitchFamily="49" charset="-122"/>
                <a:cs typeface="Arial" pitchFamily="34" charset="0"/>
                <a:sym typeface="Calibri" pitchFamily="34" charset="0"/>
              </a:rPr>
              <a:t>Voice Activity Detection </a:t>
            </a:r>
            <a:br>
              <a:rPr lang="en-US" altLang="zh-CN" sz="2800" b="1" dirty="0" smtClean="0">
                <a:solidFill>
                  <a:srgbClr val="0066FF"/>
                </a:solidFill>
                <a:latin typeface="Arial" pitchFamily="34" charset="0"/>
                <a:ea typeface="隶书" pitchFamily="49" charset="-122"/>
                <a:cs typeface="Arial" pitchFamily="34" charset="0"/>
                <a:sym typeface="Calibri" pitchFamily="34" charset="0"/>
              </a:rPr>
            </a:br>
            <a:r>
              <a:rPr lang="en-US" altLang="zh-CN" sz="2800" b="1" dirty="0" smtClean="0">
                <a:solidFill>
                  <a:srgbClr val="0066FF"/>
                </a:solidFill>
                <a:latin typeface="Arial" pitchFamily="34" charset="0"/>
                <a:ea typeface="隶书" pitchFamily="49" charset="-122"/>
                <a:cs typeface="Arial" pitchFamily="34" charset="0"/>
                <a:sym typeface="Calibri" pitchFamily="34" charset="0"/>
              </a:rPr>
              <a:t>Based on Sequential Gaussian Mixture Model</a:t>
            </a:r>
            <a:endParaRPr lang="zh-CN" altLang="en-US" sz="2800" b="1" dirty="0">
              <a:solidFill>
                <a:srgbClr val="0066FF"/>
              </a:solidFill>
              <a:latin typeface="Arial" pitchFamily="34" charset="0"/>
              <a:ea typeface="隶书" pitchFamily="49" charset="-122"/>
              <a:cs typeface="Arial" pitchFamily="34" charset="0"/>
              <a:sym typeface="Calibri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450851"/>
            <a:ext cx="2889250" cy="9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组合 1"/>
          <p:cNvGrpSpPr>
            <a:grpSpLocks/>
          </p:cNvGrpSpPr>
          <p:nvPr/>
        </p:nvGrpSpPr>
        <p:grpSpPr bwMode="auto">
          <a:xfrm>
            <a:off x="7194550" y="273050"/>
            <a:ext cx="1150937" cy="1366838"/>
            <a:chOff x="0" y="0"/>
            <a:chExt cx="5184775" cy="5959475"/>
          </a:xfrm>
        </p:grpSpPr>
        <p:pic>
          <p:nvPicPr>
            <p:cNvPr id="6153" name="Picture 2" descr="images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154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6155" name="Picture 3" descr="QQ截图201403261720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" name="文本框 3084"/>
          <p:cNvSpPr txBox="1">
            <a:spLocks noChangeArrowheads="1"/>
          </p:cNvSpPr>
          <p:nvPr/>
        </p:nvSpPr>
        <p:spPr bwMode="auto">
          <a:xfrm>
            <a:off x="304800" y="4008438"/>
            <a:ext cx="855821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b="1" i="1" dirty="0" smtClean="0">
                <a:latin typeface="+mn-lt"/>
                <a:cs typeface="Times New Roman" pitchFamily="18" charset="0"/>
              </a:rPr>
              <a:t>Zhan </a:t>
            </a:r>
            <a:r>
              <a:rPr lang="en-US" altLang="zh-CN" b="1" i="1" dirty="0" err="1" smtClean="0">
                <a:latin typeface="+mn-lt"/>
                <a:cs typeface="Times New Roman" pitchFamily="18" charset="0"/>
              </a:rPr>
              <a:t>Shen</a:t>
            </a:r>
            <a:r>
              <a:rPr lang="en-US" altLang="zh-CN" b="1" i="1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zh-CN" b="1" i="1" dirty="0" err="1" smtClean="0">
                <a:latin typeface="+mn-lt"/>
                <a:cs typeface="Times New Roman" pitchFamily="18" charset="0"/>
              </a:rPr>
              <a:t>Jianguo</a:t>
            </a:r>
            <a:r>
              <a:rPr lang="en-US" altLang="zh-CN" b="1" i="1" dirty="0" smtClean="0">
                <a:latin typeface="+mn-lt"/>
                <a:cs typeface="Times New Roman" pitchFamily="18" charset="0"/>
              </a:rPr>
              <a:t> Wei, </a:t>
            </a:r>
            <a:r>
              <a:rPr lang="en-US" altLang="zh-CN" b="1" i="1" dirty="0" err="1" smtClean="0">
                <a:latin typeface="+mn-lt"/>
                <a:cs typeface="Times New Roman" pitchFamily="18" charset="0"/>
              </a:rPr>
              <a:t>Wenhuan</a:t>
            </a:r>
            <a:r>
              <a:rPr lang="en-US" altLang="zh-CN" b="1" i="1" dirty="0" smtClean="0">
                <a:latin typeface="+mn-lt"/>
                <a:cs typeface="Times New Roman" pitchFamily="18" charset="0"/>
              </a:rPr>
              <a:t> Lu, </a:t>
            </a:r>
            <a:r>
              <a:rPr lang="en-US" altLang="zh-CN" b="1" i="1" dirty="0" err="1" smtClean="0">
                <a:latin typeface="+mn-lt"/>
                <a:cs typeface="Times New Roman" pitchFamily="18" charset="0"/>
              </a:rPr>
              <a:t>Jianwu</a:t>
            </a:r>
            <a:r>
              <a:rPr lang="en-US" altLang="zh-CN" b="1" i="1" dirty="0" smtClean="0">
                <a:latin typeface="+mn-lt"/>
                <a:cs typeface="Times New Roman" pitchFamily="18" charset="0"/>
              </a:rPr>
              <a:t> Dang</a:t>
            </a:r>
            <a:endParaRPr lang="en-US" altLang="zh-CN" b="1" dirty="0">
              <a:latin typeface="+mn-lt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000" dirty="0">
                <a:latin typeface="+mn-lt"/>
                <a:cs typeface="Times New Roman" pitchFamily="18" charset="0"/>
              </a:rPr>
              <a:t>Tianjin Key Laboratory of Cognitive Computation &amp; its </a:t>
            </a:r>
            <a:r>
              <a:rPr lang="en-US" altLang="zh-CN" sz="2000" dirty="0" smtClean="0">
                <a:latin typeface="+mn-lt"/>
                <a:cs typeface="Times New Roman" pitchFamily="18" charset="0"/>
              </a:rPr>
              <a:t>Applications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endParaRPr lang="en-US" altLang="zh-CN" sz="2000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000" dirty="0" smtClean="0">
                <a:latin typeface="+mn-lt"/>
                <a:cs typeface="Times New Roman" pitchFamily="18" charset="0"/>
              </a:rPr>
              <a:t>Tianjin University, China</a:t>
            </a:r>
            <a:endParaRPr lang="en-US" altLang="zh-CN" sz="2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1137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Estimation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of GMM Parameters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Substituting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parameters set into (12) yields the following recursive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formulas.</a:t>
            </a: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1766" y="2439066"/>
            <a:ext cx="502061" cy="305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 smtClean="0"/>
              <a:t>(15)</a:t>
            </a:r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r>
              <a:rPr lang="en-US" altLang="zh-CN" sz="1400" dirty="0" smtClean="0"/>
              <a:t>(16)</a:t>
            </a:r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r>
              <a:rPr lang="en-US" altLang="zh-CN" sz="1400" dirty="0" smtClean="0"/>
              <a:t>(17)</a:t>
            </a:r>
          </a:p>
        </p:txBody>
      </p:sp>
      <p:pic>
        <p:nvPicPr>
          <p:cNvPr id="13" name="图片 12" descr="1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7213" y="2079090"/>
            <a:ext cx="5238750" cy="3925551"/>
          </a:xfrm>
          <a:prstGeom prst="rect">
            <a:avLst/>
          </a:prstGeom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Estimation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of GMM Parameters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average of  the speech presence/absence probability can be defined as a sequential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variable. 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Each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parameter in a new parameter set can be represented as a function of new observation, previous parameter set and speech presence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probability.</a:t>
            </a: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1766" y="2034093"/>
            <a:ext cx="502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(18)</a:t>
            </a:r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(</a:t>
            </a:r>
            <a:r>
              <a:rPr lang="en-US" altLang="zh-CN" sz="1400" dirty="0" smtClean="0"/>
              <a:t>19)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(20)</a:t>
            </a:r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(21)</a:t>
            </a:r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(22)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7159" y="2124087"/>
            <a:ext cx="36042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7177" y="3339006"/>
            <a:ext cx="506730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5118100"/>
            <a:ext cx="3733800" cy="13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Constraints on GMM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A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number of constraints are introduced to make sure that the proposed GMM fits with the situation of speech absence as well as speech presence.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In the situation of speech absence, a virtual speech component is constructed to fit the two-component GMM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All these constraints are embedded into both the initialization and updating processes of sequential GMM.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186" y="2394069"/>
            <a:ext cx="269748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183" y="2934033"/>
            <a:ext cx="233934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2186" y="3429000"/>
            <a:ext cx="213360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516937" y="2394069"/>
            <a:ext cx="270933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 smtClean="0"/>
              <a:t>Constraint to means</a:t>
            </a:r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r>
              <a:rPr lang="en-US" altLang="zh-CN" sz="1400" dirty="0" smtClean="0"/>
              <a:t>Constraint to variances</a:t>
            </a:r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r>
              <a:rPr lang="en-US" altLang="zh-CN" sz="1400" dirty="0" smtClean="0"/>
              <a:t>Constraint to weight coefficients</a:t>
            </a:r>
            <a:endParaRPr lang="zh-CN" altLang="en-US" sz="1400" dirty="0"/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Experimental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Conditions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Data </a:t>
            </a: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set: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		TIMIT TEST corpus;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Clean speech signal: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	16 male speakers, 16 female speakers, 320 utterances in total;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Noises: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		Babble noise at SNRs of 0, 10 and 20 dB;</a:t>
            </a:r>
          </a:p>
          <a:p>
            <a:pPr marL="3086100" lvl="6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F16 cockpit at SNRs of 0, 10 and 20 dB;</a:t>
            </a:r>
          </a:p>
          <a:p>
            <a:pPr marL="3086100" lvl="6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White </a:t>
            </a:r>
            <a:r>
              <a:rPr lang="en-US" altLang="zh-CN" sz="1200" dirty="0" err="1" smtClean="0">
                <a:cs typeface="Arial" pitchFamily="34" charset="0"/>
                <a:sym typeface="Wingdings" pitchFamily="2" charset="2"/>
              </a:rPr>
              <a:t>gaussian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 at SNRs of 0, 10 and 20 dB;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Sampling rate:	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8000 Hz;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Referenced VADs: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	</a:t>
            </a:r>
            <a:r>
              <a:rPr lang="sv-SE" altLang="zh-CN" sz="1200" dirty="0" smtClean="0">
                <a:cs typeface="Arial" pitchFamily="34" charset="0"/>
                <a:sym typeface="Wingdings" pitchFamily="2" charset="2"/>
              </a:rPr>
              <a:t>ITU G.729 Annex B VAD	(G729B);</a:t>
            </a: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3086100" lvl="6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200" dirty="0" smtClean="0"/>
              <a:t>ESTI AMR VAD options 1 	(AMR1);</a:t>
            </a:r>
          </a:p>
          <a:p>
            <a:pPr marL="3086100" lvl="6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200" dirty="0" smtClean="0"/>
              <a:t>ESTI AMR VAD options 2	(AMR2);</a:t>
            </a:r>
          </a:p>
          <a:p>
            <a:pPr marL="3086100" lvl="6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200" dirty="0" smtClean="0"/>
              <a:t>SGMM VAD by Ying	(SGMM);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200" b="1" dirty="0" smtClean="0">
                <a:cs typeface="Arial" pitchFamily="34" charset="0"/>
                <a:sym typeface="Wingdings" pitchFamily="2" charset="2"/>
              </a:rPr>
              <a:t>Parameters: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087" y="4193949"/>
            <a:ext cx="184689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928" y="4868904"/>
            <a:ext cx="244602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Experimental Results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Babble noise at SNR of 0dB, 10dB, and 20dB</a:t>
            </a:r>
            <a:endParaRPr lang="en-US" altLang="zh-CN" sz="1600" dirty="0" smtClean="0"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4" name="图片 13" descr="babb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Experimental Results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F16 cockpit at SNR of 0dB, 10dB, and 20dB</a:t>
            </a:r>
            <a:endParaRPr lang="en-US" altLang="zh-CN" sz="1600" dirty="0" smtClean="0"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2" name="图片 11" descr="f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Experimental Results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White </a:t>
            </a:r>
            <a:r>
              <a:rPr lang="en-US" altLang="zh-CN" dirty="0" err="1" smtClean="0">
                <a:ea typeface="微软雅黑" pitchFamily="34" charset="-122"/>
                <a:cs typeface="Arial" pitchFamily="34" charset="0"/>
                <a:sym typeface="Arial" pitchFamily="34" charset="0"/>
              </a:rPr>
              <a:t>gaussian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 at SNR of 0dB, 10dB, and 20dB</a:t>
            </a:r>
            <a:endParaRPr lang="en-US" altLang="zh-CN" sz="1600" dirty="0" smtClean="0"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2" name="图片 11" descr="wh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Experimental Results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727200" y="2184400"/>
          <a:ext cx="5472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  <a:gridCol w="1368000"/>
                <a:gridCol w="1368000"/>
                <a:gridCol w="136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Babble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F16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White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G729B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0.7250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0.7046 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0.6194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AMR1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0.7680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0.5594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0.7744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AMR2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0.6412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0.5440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0.5947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SGMM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0.7746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0.8153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0.8312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ML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0.7941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0.8693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0.8993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82750" y="4540250"/>
          <a:ext cx="1377950" cy="637559"/>
        </p:xfrm>
        <a:graphic>
          <a:graphicData uri="http://schemas.openxmlformats.org/presentationml/2006/ole">
            <p:oleObj spid="_x0000_s2050" name="Equation" r:id="rId6" imgW="850680" imgH="39348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05100" y="1651000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Table: F-measure for 0dB SNR.</a:t>
            </a:r>
            <a:endParaRPr lang="zh-CN" alt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38550" y="4540250"/>
          <a:ext cx="1344971" cy="622300"/>
        </p:xfrm>
        <a:graphic>
          <a:graphicData uri="http://schemas.openxmlformats.org/presentationml/2006/ole">
            <p:oleObj spid="_x0000_s2051" name="Equation" r:id="rId7" imgW="850680" imgH="39348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38550" y="5295900"/>
          <a:ext cx="1398025" cy="666750"/>
        </p:xfrm>
        <a:graphic>
          <a:graphicData uri="http://schemas.openxmlformats.org/presentationml/2006/ole">
            <p:oleObj spid="_x0000_s2052" name="Equation" r:id="rId8" imgW="825480" imgH="3934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94350" y="4629150"/>
            <a:ext cx="2302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TP: 	True Positive</a:t>
            </a:r>
          </a:p>
          <a:p>
            <a:r>
              <a:rPr lang="en-US" altLang="zh-CN" sz="1400" dirty="0" smtClean="0"/>
              <a:t>FP: 	False Positive</a:t>
            </a:r>
          </a:p>
          <a:p>
            <a:r>
              <a:rPr lang="en-US" altLang="zh-CN" sz="1400" dirty="0" smtClean="0"/>
              <a:t>TN: 	True Negative</a:t>
            </a:r>
          </a:p>
          <a:p>
            <a:r>
              <a:rPr lang="en-US" altLang="zh-CN" sz="1400" dirty="0" smtClean="0"/>
              <a:t>FN:	False Negative</a:t>
            </a:r>
            <a:endParaRPr lang="zh-CN" altLang="en-US" sz="1400" dirty="0"/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Process of VAD Decision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854105"/>
            <a:ext cx="46271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9235" algn="just" hangingPunct="0">
              <a:spcAft>
                <a:spcPts val="0"/>
              </a:spcAft>
            </a:pPr>
            <a:r>
              <a:rPr lang="en-US" altLang="zh-CN" b="1" kern="100" dirty="0" smtClean="0">
                <a:latin typeface="Times New Roman" pitchFamily="18" charset="0"/>
                <a:cs typeface="Times New Roman" pitchFamily="18" charset="0"/>
              </a:rPr>
              <a:t>Initialization</a:t>
            </a:r>
            <a:endParaRPr lang="zh-CN" altLang="zh-CN" b="1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1: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the first </a:t>
            </a:r>
            <a:r>
              <a:rPr lang="en-US" altLang="zh-CN" sz="1400" i="1" kern="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frames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2: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each Mel 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subband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3: 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    Extract a logarithmic energy envelope.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4:     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Establish a GMM by EM with constraints.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5:     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Determine the threshold from GMM.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6:     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Tune the threshold.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7:     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Classify of M samples as speech/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nonspeech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zh-CN" altLang="zh-CN" sz="1400" b="1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Summarize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subbands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’ classification by voting.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:        Discriminate speech/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nonspeech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46842" y="1494129"/>
            <a:ext cx="489715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9235" algn="just" hangingPunct="0">
              <a:spcAft>
                <a:spcPts val="0"/>
              </a:spcAft>
            </a:pPr>
            <a:r>
              <a:rPr lang="en-US" altLang="zh-CN" b="1" kern="100" dirty="0" smtClean="0">
                <a:latin typeface="Times New Roman" pitchFamily="18" charset="0"/>
                <a:cs typeface="Times New Roman" pitchFamily="18" charset="0"/>
              </a:rPr>
              <a:t>Updating</a:t>
            </a:r>
            <a:endParaRPr lang="zh-CN" altLang="zh-CN" b="1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1: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each new coming frame at time </a:t>
            </a:r>
            <a:r>
              <a:rPr lang="en-US" altLang="zh-CN" sz="1400" i="1" kern="100" dirty="0" smtClean="0">
                <a:latin typeface="Times New Roman" pitchFamily="18" charset="0"/>
                <a:cs typeface="Times New Roman" pitchFamily="18" charset="0"/>
              </a:rPr>
              <a:t>k+1</a:t>
            </a: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2:          Do FFT and calculate         at each Mel 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subband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3:      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       at each 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subband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4:                Maximized the Q-function with Newton’s method.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5:                Update the means.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6:                Constrain the means.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7:                Update the variances.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8:                Constrain the variances.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9:     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Update the weight coefficients.</a:t>
            </a:r>
            <a:endParaRPr lang="zh-CN" altLang="zh-CN" sz="1400" b="1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10:              Constrain the weight coefficients.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11:              Determine the threshold from GMM.</a:t>
            </a:r>
            <a:endParaRPr lang="zh-CN" altLang="zh-CN" sz="1400" kern="1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Tune the threshold.</a:t>
            </a: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13:       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Determine         as speech/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nonspeech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14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14:      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zh-CN" altLang="zh-CN" sz="1400" b="1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15:         Summarize all </a:t>
            </a:r>
            <a:r>
              <a:rPr lang="en-US" altLang="zh-CN" sz="1400" kern="100" dirty="0" err="1" smtClean="0">
                <a:latin typeface="Times New Roman" pitchFamily="18" charset="0"/>
                <a:cs typeface="Times New Roman" pitchFamily="18" charset="0"/>
              </a:rPr>
              <a:t>subbands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’ classification by voting.</a:t>
            </a:r>
            <a:endParaRPr lang="zh-CN" altLang="zh-CN" sz="14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17:         Discriminate the </a:t>
            </a:r>
            <a:r>
              <a:rPr lang="en-US" altLang="zh-CN" sz="1400" i="1" kern="100" dirty="0" smtClean="0"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 frame.</a:t>
            </a:r>
            <a:endParaRPr lang="zh-CN" altLang="zh-CN" sz="14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hangingPunct="0">
              <a:spcAft>
                <a:spcPts val="0"/>
              </a:spcAft>
            </a:pPr>
            <a:r>
              <a:rPr lang="en-US" altLang="zh-CN" sz="1400" kern="100" dirty="0" smtClean="0">
                <a:latin typeface="Times New Roman" pitchFamily="18" charset="0"/>
                <a:cs typeface="Times New Roman" pitchFamily="18" charset="0"/>
              </a:rPr>
              <a:t>17:   </a:t>
            </a:r>
            <a:r>
              <a:rPr lang="en-US" altLang="zh-CN" sz="1400" b="1" kern="1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6705600" y="2584450"/>
          <a:ext cx="254000" cy="228600"/>
        </p:xfrm>
        <a:graphic>
          <a:graphicData uri="http://schemas.openxmlformats.org/presentationml/2006/ole">
            <p:oleObj spid="_x0000_s78850" name="Equation" r:id="rId6" imgW="253800" imgH="228600" progId="Equation.DSMT4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5683250" y="2762250"/>
          <a:ext cx="254000" cy="228600"/>
        </p:xfrm>
        <a:graphic>
          <a:graphicData uri="http://schemas.openxmlformats.org/presentationml/2006/ole">
            <p:oleObj spid="_x0000_s78851" name="Equation" r:id="rId7" imgW="253800" imgH="228600" progId="Equation.DSMT4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6261100" y="4584700"/>
          <a:ext cx="254000" cy="228600"/>
        </p:xfrm>
        <a:graphic>
          <a:graphicData uri="http://schemas.openxmlformats.org/presentationml/2006/ole">
            <p:oleObj spid="_x0000_s78852" name="Equation" r:id="rId8" imgW="253800" imgH="228600" progId="Equation.DSMT4">
              <p:embed/>
            </p:oleObj>
          </a:graphicData>
        </a:graphic>
      </p:graphicFrame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Discussion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Conclusion</a:t>
            </a:r>
            <a:endParaRPr lang="en-US" altLang="zh-CN" sz="1600" dirty="0" smtClean="0"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/>
              <a:t>This work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presents a novel voice activity detector based on Gaussian mixture model;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/>
              <a:t>The logarithmic power is utilized as the acoustic feature;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/>
              <a:t>The sequential likelihood function is presented to estimate the parameter set of this GMM frame by frame;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/>
              <a:t>The likelihood function is sequentially maximized based on the </a:t>
            </a:r>
            <a:r>
              <a:rPr lang="en-US" altLang="zh-CN" sz="1400" dirty="0" smtClean="0"/>
              <a:t>Newton-</a:t>
            </a:r>
            <a:r>
              <a:rPr lang="en-US" altLang="zh-CN" sz="1400" dirty="0" err="1" smtClean="0"/>
              <a:t>Raphson</a:t>
            </a:r>
            <a:r>
              <a:rPr lang="en-US" altLang="zh-CN" sz="1400" dirty="0" smtClean="0"/>
              <a:t> method;</a:t>
            </a:r>
            <a:endParaRPr lang="en-US" altLang="zh-CN" sz="1400" dirty="0" smtClean="0"/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/>
              <a:t>The </a:t>
            </a:r>
            <a:r>
              <a:rPr lang="en-US" altLang="zh-CN" sz="1400" dirty="0" smtClean="0"/>
              <a:t>major contribution of this paper is the optimal estimation of the GMM parameter set.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/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Future Work</a:t>
            </a:r>
            <a:endParaRPr lang="en-US" altLang="zh-CN" sz="1600" dirty="0" smtClean="0"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/>
              <a:t>Compare the experimental results with other </a:t>
            </a:r>
            <a:r>
              <a:rPr lang="en-US" altLang="zh-CN" sz="1400" dirty="0" smtClean="0"/>
              <a:t>statistical model based </a:t>
            </a:r>
            <a:r>
              <a:rPr lang="en-US" altLang="zh-CN" sz="1400" dirty="0" smtClean="0"/>
              <a:t>VADs. </a:t>
            </a: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600" dirty="0" smtClean="0"/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600" dirty="0" smtClean="0"/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600" dirty="0" smtClean="0">
              <a:cs typeface="Arial" pitchFamily="34" charset="0"/>
              <a:sym typeface="Wingdings" pitchFamily="2" charset="2"/>
            </a:endParaRP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600" dirty="0" smtClean="0">
              <a:cs typeface="Arial" pitchFamily="34" charset="0"/>
              <a:sym typeface="Wingdings" pitchFamily="2" charset="2"/>
            </a:endParaRP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600" dirty="0" smtClean="0"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Introduction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7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内容占位符 2"/>
          <p:cNvSpPr>
            <a:spLocks noGrp="1" noChangeArrowheads="1"/>
          </p:cNvSpPr>
          <p:nvPr/>
        </p:nvSpPr>
        <p:spPr bwMode="auto">
          <a:xfrm>
            <a:off x="477837" y="1493838"/>
            <a:ext cx="845887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Voice </a:t>
            </a:r>
            <a:r>
              <a:rPr lang="en-US" altLang="zh-CN" sz="16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activity detector (VAD</a:t>
            </a:r>
            <a:r>
              <a:rPr lang="en-US" altLang="zh-CN" sz="16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)  </a:t>
            </a:r>
            <a:r>
              <a:rPr lang="en-US" altLang="zh-CN" sz="14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plays </a:t>
            </a:r>
            <a:r>
              <a:rPr lang="en-US" altLang="zh-CN" sz="14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an important role in many </a:t>
            </a:r>
            <a:r>
              <a:rPr lang="en-US" altLang="zh-CN" sz="14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speech signal processing systems,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wherein each utterance are partitioned into speech/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segments.</a:t>
            </a: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cs typeface="Arial" pitchFamily="34" charset="0"/>
                <a:sym typeface="Wingdings" pitchFamily="2" charset="2"/>
              </a:rPr>
              <a:t>Research branch of VAD</a:t>
            </a:r>
            <a:endParaRPr lang="en-US" altLang="zh-CN" sz="16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Acoustic features 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Energy, pitch, zero-crossing rate, higher-order statistics, …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Each acoustic feature reflects only some characteristics of human voice;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Not very effective in extremely difficult scenarios.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Statistical models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Make model assumptions on distributions of speech and </a:t>
            </a:r>
            <a:r>
              <a:rPr lang="en-US" altLang="zh-CN" sz="1200" dirty="0" err="1" smtClean="0"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 respectively, and then design statistical algorithms to dynamically estimate the model parameters;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Gaussian model, </a:t>
            </a:r>
            <a:r>
              <a:rPr lang="en-US" altLang="zh-CN" sz="1200" dirty="0" err="1" smtClean="0">
                <a:cs typeface="Arial" pitchFamily="34" charset="0"/>
                <a:sym typeface="Wingdings" pitchFamily="2" charset="2"/>
              </a:rPr>
              <a:t>Laplacian</a:t>
            </a: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 model, Gamma model, GARCH model …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Difficult to derive a closed-form parameter estimation algorithm.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Deep Neural Network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Train acoustic models from given noisy corpora;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Superior performance only if the training scenario is matched with the test scenario;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Heavy computational load;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Use some succeeding and preceding frames as the input, which leads to the latency for several frames.</a:t>
            </a: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dirty="0" smtClean="0">
              <a:cs typeface="Arial" pitchFamily="34" charset="0"/>
              <a:sym typeface="Wingdings" pitchFamily="2" charset="2"/>
            </a:endParaRP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dirty="0" smtClean="0"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zh-CN" altLang="en-US" sz="240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7C98-0C9F-4C12-8177-B6C6A255B26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文本框 16398"/>
          <p:cNvSpPr txBox="1">
            <a:spLocks noChangeArrowheads="1"/>
          </p:cNvSpPr>
          <p:nvPr/>
        </p:nvSpPr>
        <p:spPr bwMode="auto">
          <a:xfrm>
            <a:off x="2260600" y="2243138"/>
            <a:ext cx="444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5400" b="1" dirty="0">
                <a:cs typeface="Arial" pitchFamily="34" charset="0"/>
                <a:sym typeface="Calibri" pitchFamily="34" charset="0"/>
              </a:rPr>
              <a:t>Thank you !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06400" y="4348163"/>
            <a:ext cx="8242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+mn-lt"/>
                <a:cs typeface="Arial" pitchFamily="34" charset="0"/>
              </a:rPr>
              <a:t>This work was supported by National Natural Science Foundation of China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</a:t>
            </a:r>
            <a:r>
              <a:rPr lang="en-US" altLang="zh-CN" sz="2800" dirty="0" smtClean="0">
                <a:latin typeface="+mn-lt"/>
                <a:cs typeface="Arial" pitchFamily="34" charset="0"/>
              </a:rPr>
              <a:t>No.61233009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).</a:t>
            </a: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+mn-lt"/>
              </a:rPr>
            </a:br>
            <a:endParaRPr lang="zh-CN" altLang="en-US" sz="2800" dirty="0">
              <a:latin typeface="+mn-lt"/>
            </a:endParaRPr>
          </a:p>
        </p:txBody>
      </p:sp>
    </p:spTree>
  </p:cSld>
  <p:clrMapOvr>
    <a:masterClrMapping/>
  </p:clrMapOvr>
  <p:transition spd="med" advTm="10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Introduction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内容占位符 2"/>
          <p:cNvSpPr>
            <a:spLocks noGrp="1" noChangeArrowheads="1"/>
          </p:cNvSpPr>
          <p:nvPr/>
        </p:nvSpPr>
        <p:spPr bwMode="auto">
          <a:xfrm>
            <a:off x="477837" y="1493838"/>
            <a:ext cx="845887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Voice </a:t>
            </a:r>
            <a:r>
              <a:rPr lang="en-US" altLang="zh-CN" sz="16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activity detector (VAD</a:t>
            </a:r>
            <a:r>
              <a:rPr lang="en-US" altLang="zh-CN" sz="16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)  </a:t>
            </a:r>
            <a:r>
              <a:rPr lang="en-US" altLang="zh-CN" sz="14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plays </a:t>
            </a:r>
            <a:r>
              <a:rPr lang="en-US" altLang="zh-CN" sz="14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an important role in many </a:t>
            </a:r>
            <a:r>
              <a:rPr lang="en-US" altLang="zh-CN" sz="1400" dirty="0" smtClean="0">
                <a:ea typeface="微软雅黑" pitchFamily="34" charset="-122"/>
                <a:cs typeface="Arial" pitchFamily="34" charset="0"/>
                <a:sym typeface="Arial" pitchFamily="34" charset="0"/>
              </a:rPr>
              <a:t>speech signal processing systems,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wherein each utterance are partitioned into speech/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segments.</a:t>
            </a: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cs typeface="Arial" pitchFamily="34" charset="0"/>
                <a:sym typeface="Wingdings" pitchFamily="2" charset="2"/>
              </a:rPr>
              <a:t>Research branch of VAD</a:t>
            </a:r>
            <a:endParaRPr lang="en-US" altLang="zh-CN" sz="16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Acoustic features 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Energy, pitch, zero-crossing rate, higher-order statistics, …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Each acoustic feature reflects only some characteristics of human voice;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Not very effective in extremely difficult scenarios.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zh-CN" sz="14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Statistical models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Make model assumptions on distributions of speech and </a:t>
            </a:r>
            <a:r>
              <a:rPr lang="en-US" altLang="zh-CN" sz="1200" dirty="0" err="1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2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respectively, and then design statistical algorithms to dynamically estimate the model parameters;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Gaussian model, </a:t>
            </a:r>
            <a:r>
              <a:rPr lang="en-US" altLang="zh-CN" sz="1200" dirty="0" err="1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Laplacian</a:t>
            </a:r>
            <a:r>
              <a:rPr lang="en-US" altLang="zh-CN" sz="12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model, Gamma model, GARCH model …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Difficult to derive a closed-form parameter estimation algorithm.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Deep Neural Network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Train acoustic models from given noisy corpora;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Superior performance only if the training scenario is matched with the test scenario;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Heavy computational load;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200" dirty="0" smtClean="0">
                <a:cs typeface="Arial" pitchFamily="34" charset="0"/>
                <a:sym typeface="Wingdings" pitchFamily="2" charset="2"/>
              </a:rPr>
              <a:t>Use some succeeding and preceding frames as the input, which leads to the latency for several frames.</a:t>
            </a: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dirty="0" smtClean="0">
              <a:cs typeface="Arial" pitchFamily="34" charset="0"/>
              <a:sym typeface="Wingdings" pitchFamily="2" charset="2"/>
            </a:endParaRP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dirty="0" smtClean="0"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Unsupervised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Learning Framework 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600" b="1" dirty="0" smtClean="0">
                <a:cs typeface="Arial" pitchFamily="34" charset="0"/>
                <a:sym typeface="Wingdings" pitchFamily="2" charset="2"/>
              </a:rPr>
              <a:t>Acoustic </a:t>
            </a:r>
            <a:r>
              <a:rPr lang="en-US" altLang="zh-CN" sz="1600" b="1" dirty="0" smtClean="0">
                <a:cs typeface="Arial" pitchFamily="34" charset="0"/>
                <a:sym typeface="Wingdings" pitchFamily="2" charset="2"/>
              </a:rPr>
              <a:t>feature: 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smoothed 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subband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logarithmic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energy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input signal is grouped into several Mel 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subbands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in the frequency domain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logarithmic energy is calculated by using the logarithmic value of the absolute magnitude sum of each 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subband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, then smoothed to form an envelope for classification;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2180" y="3788976"/>
            <a:ext cx="3611880" cy="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081766" y="414895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(1)</a:t>
            </a:r>
            <a:endParaRPr lang="zh-CN" altLang="en-US" sz="1400" dirty="0"/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Unsupervised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Learning Framework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Two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Gaussian models are employed as the classifier to describe the logarithmic energy distributions of speech and 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. </a:t>
            </a: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These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two models are incorporated into a two-component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GMM. 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mean and variance of 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logarithmic energy are smaller than those of speech logarithmic energy.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" y="3295650"/>
            <a:ext cx="758742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i="1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    is an optimal threshold to minimize the classification error;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samples with logarithmic energy less than the threshold is classified as 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nonspeech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, and otherwise as speech.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Unsupervised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Learning Framework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4951" y="2184399"/>
            <a:ext cx="465582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4950" y="2717800"/>
            <a:ext cx="375666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4950" y="3473450"/>
            <a:ext cx="458724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377213" y="4463931"/>
          <a:ext cx="177800" cy="248920"/>
        </p:xfrm>
        <a:graphic>
          <a:graphicData uri="http://schemas.openxmlformats.org/presentationml/2006/ole">
            <p:oleObj spid="_x0000_s16386" name="Equation" r:id="rId9" imgW="126720" imgH="17748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83550" y="2273300"/>
            <a:ext cx="4026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(2)</a:t>
            </a:r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(3)</a:t>
            </a:r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(4)</a:t>
            </a:r>
            <a:endParaRPr lang="zh-CN" altLang="en-US" sz="1400" dirty="0"/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Estimation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of GMM Parameters 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parameter set was updated based on maximum likelihood frame by frame.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sequential scheme is a first-order process.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GMM is initialized with the first </a:t>
            </a:r>
            <a:r>
              <a:rPr lang="en-US" altLang="zh-CN" sz="1400" i="1" dirty="0" smtClean="0">
                <a:cs typeface="Arial" pitchFamily="34" charset="0"/>
                <a:sym typeface="Wingdings" pitchFamily="2" charset="2"/>
              </a:rPr>
              <a:t>M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frames through the typical EM algorithm</a:t>
            </a:r>
          </a:p>
          <a:p>
            <a:pPr marL="1257300" lvl="2" indent="-342900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200" dirty="0" smtClean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7189" y="1539126"/>
            <a:ext cx="4213860" cy="290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81766" y="1764111"/>
            <a:ext cx="402674" cy="252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 smtClean="0"/>
              <a:t>(5)</a:t>
            </a:r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r>
              <a:rPr lang="en-US" altLang="zh-CN" sz="1400" dirty="0" smtClean="0"/>
              <a:t>(6)</a:t>
            </a:r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r>
              <a:rPr lang="en-US" altLang="zh-CN" sz="1400" dirty="0" smtClean="0"/>
              <a:t>(7)</a:t>
            </a:r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r>
              <a:rPr lang="en-US" altLang="zh-CN" sz="1400" dirty="0" smtClean="0"/>
              <a:t>(8)</a:t>
            </a:r>
            <a:endParaRPr lang="zh-CN" altLang="en-US" sz="1400" dirty="0"/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Estimation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of GMM Parameters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GMM is sequentially updated based on maximum likelihood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criterion after initialization.</a:t>
            </a: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parameter set for the (k+1)-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th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frame is estimated by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7231" y="3339006"/>
            <a:ext cx="489204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7213" y="2664051"/>
            <a:ext cx="23926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718050"/>
            <a:ext cx="3543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081766" y="2754045"/>
            <a:ext cx="502061" cy="2793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 smtClean="0"/>
              <a:t>(9)</a:t>
            </a:r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r>
              <a:rPr lang="en-US" altLang="zh-CN" sz="1400" dirty="0" smtClean="0"/>
              <a:t>(10)</a:t>
            </a:r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endParaRPr lang="en-US" altLang="zh-CN" sz="1400" dirty="0" smtClean="0"/>
          </a:p>
          <a:p>
            <a:pPr>
              <a:lnSpc>
                <a:spcPct val="114000"/>
              </a:lnSpc>
            </a:pPr>
            <a:r>
              <a:rPr lang="en-US" altLang="zh-CN" sz="1400" dirty="0" smtClean="0"/>
              <a:t>(11)</a:t>
            </a:r>
          </a:p>
        </p:txBody>
      </p:sp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solidFill>
            <a:srgbClr val="008AF2"/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Estimation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of GMM Parameters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72450" y="0"/>
            <a:ext cx="863600" cy="1052513"/>
            <a:chOff x="0" y="0"/>
            <a:chExt cx="5184775" cy="5959475"/>
          </a:xfrm>
        </p:grpSpPr>
        <p:pic>
          <p:nvPicPr>
            <p:cNvPr id="10248" name="Picture 2" descr="image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62" y="0"/>
              <a:ext cx="4176713" cy="55435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9" name="WordArt 4"/>
            <p:cNvSpPr>
              <a:spLocks noChangeArrowheads="1" noChangeShapeType="1"/>
            </p:cNvSpPr>
            <p:nvPr/>
          </p:nvSpPr>
          <p:spPr bwMode="auto">
            <a:xfrm>
              <a:off x="0" y="576263"/>
              <a:ext cx="5184775" cy="51117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8418860"/>
                </a:avLst>
              </a:prstTxWarp>
            </a:bodyPr>
            <a:lstStyle/>
            <a:p>
              <a:pPr algn="ctr"/>
              <a:r>
                <a:rPr lang="en-US" altLang="zh-CN" sz="6000" kern="10">
                  <a:ln w="9525" cmpd="sng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10253F"/>
                  </a:solidFill>
                  <a:latin typeface="宋体"/>
                  <a:ea typeface="宋体"/>
                </a:rPr>
                <a:t>Tianjin Key Laboratory of cognitive Computing and Intelligent System</a:t>
              </a:r>
              <a:endParaRPr lang="zh-CN" altLang="en-US" sz="6000" kern="10">
                <a:ln w="9525" cmpd="sng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10253F"/>
                </a:solidFill>
                <a:latin typeface="宋体"/>
                <a:ea typeface="宋体"/>
              </a:endParaRPr>
            </a:p>
          </p:txBody>
        </p:sp>
        <p:pic>
          <p:nvPicPr>
            <p:cNvPr id="10250" name="Picture 3" descr="QQ截图201403261720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625" y="4464050"/>
              <a:ext cx="33845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1944687" y="5400675"/>
              <a:ext cx="1152525" cy="215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EC71-9D90-4D6E-B1EB-B49DA748A8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" name="内容占位符 2"/>
          <p:cNvSpPr>
            <a:spLocks noGrp="1" noChangeArrowheads="1"/>
          </p:cNvSpPr>
          <p:nvPr/>
        </p:nvSpPr>
        <p:spPr bwMode="auto">
          <a:xfrm>
            <a:off x="477838" y="1493838"/>
            <a:ext cx="8229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Iterative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Newton-</a:t>
            </a:r>
            <a:r>
              <a:rPr lang="en-US" altLang="zh-CN" sz="1400" dirty="0" err="1" smtClean="0">
                <a:cs typeface="Arial" pitchFamily="34" charset="0"/>
                <a:sym typeface="Wingdings" pitchFamily="2" charset="2"/>
              </a:rPr>
              <a:t>Raphson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 algorithm is utilized to maximized the </a:t>
            </a:r>
            <a:r>
              <a:rPr lang="en-US" altLang="zh-CN" sz="1400" dirty="0" smtClean="0">
                <a:cs typeface="Arial" pitchFamily="34" charset="0"/>
                <a:sym typeface="Wingdings" pitchFamily="2" charset="2"/>
              </a:rPr>
              <a:t>Q-function.</a:t>
            </a:r>
            <a:endParaRPr lang="en-US" altLang="zh-CN" sz="1400" dirty="0" smtClean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1766" y="2529060"/>
            <a:ext cx="50206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 smtClean="0"/>
              <a:t>(12)</a:t>
            </a:r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r>
              <a:rPr lang="en-US" altLang="zh-CN" sz="1400" dirty="0" smtClean="0"/>
              <a:t>(13)</a:t>
            </a:r>
          </a:p>
          <a:p>
            <a:pPr>
              <a:lnSpc>
                <a:spcPct val="125000"/>
              </a:lnSpc>
            </a:pPr>
            <a:endParaRPr lang="en-US" altLang="zh-CN" sz="1400" dirty="0" smtClean="0"/>
          </a:p>
          <a:p>
            <a:pPr>
              <a:lnSpc>
                <a:spcPct val="125000"/>
              </a:lnSpc>
            </a:pPr>
            <a:r>
              <a:rPr lang="en-US" altLang="zh-CN" sz="1400" dirty="0" smtClean="0"/>
              <a:t>(14)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192" y="3159018"/>
            <a:ext cx="3261360" cy="11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192" y="2484063"/>
            <a:ext cx="3489960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6208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ffice 主题​​">
  <a:themeElements>
    <a:clrScheme name="1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5789</TotalTime>
  <Pages>0</Pages>
  <Words>1298</Words>
  <Characters>0</Characters>
  <Application>Microsoft Office PowerPoint</Application>
  <DocSecurity>0</DocSecurity>
  <PresentationFormat>全屏显示(4:3)</PresentationFormat>
  <Lines>0</Lines>
  <Paragraphs>344</Paragraphs>
  <Slides>20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2_Office 主题</vt:lpstr>
      <vt:lpstr>3_Office 主题​​</vt:lpstr>
      <vt:lpstr>15_Office 主题​​</vt:lpstr>
      <vt:lpstr>Equation</vt:lpstr>
      <vt:lpstr>Voice Activity Detection  Based on Sequential Gaussian Mixture Model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</dc:title>
  <dc:creator>Shen</dc:creator>
  <cp:lastModifiedBy>Sky123.Org</cp:lastModifiedBy>
  <cp:revision>488</cp:revision>
  <dcterms:created xsi:type="dcterms:W3CDTF">2014-09-22T13:50:59Z</dcterms:created>
  <dcterms:modified xsi:type="dcterms:W3CDTF">2016-10-15T13:36:51Z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2052-9.1.0.4855</vt:lpwstr>
  </property>
</Properties>
</file>