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307" r:id="rId4"/>
    <p:sldId id="310" r:id="rId5"/>
    <p:sldId id="339" r:id="rId6"/>
    <p:sldId id="312" r:id="rId7"/>
    <p:sldId id="313" r:id="rId8"/>
    <p:sldId id="319" r:id="rId9"/>
    <p:sldId id="356" r:id="rId10"/>
    <p:sldId id="358" r:id="rId11"/>
    <p:sldId id="361" r:id="rId12"/>
    <p:sldId id="314" r:id="rId13"/>
    <p:sldId id="317" r:id="rId14"/>
    <p:sldId id="326" r:id="rId15"/>
    <p:sldId id="315" r:id="rId16"/>
    <p:sldId id="327" r:id="rId17"/>
    <p:sldId id="359" r:id="rId18"/>
    <p:sldId id="360" r:id="rId19"/>
    <p:sldId id="265" r:id="rId20"/>
    <p:sldId id="362" r:id="rId2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9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FF"/>
    <a:srgbClr val="F618D6"/>
    <a:srgbClr val="FF66FF"/>
    <a:srgbClr val="6600FF"/>
    <a:srgbClr val="9900FF"/>
    <a:srgbClr val="0000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52" autoAdjust="0"/>
    <p:restoredTop sz="92540" autoAdjust="0"/>
  </p:normalViewPr>
  <p:slideViewPr>
    <p:cSldViewPr>
      <p:cViewPr>
        <p:scale>
          <a:sx n="80" d="100"/>
          <a:sy n="80" d="100"/>
        </p:scale>
        <p:origin x="1544" y="368"/>
      </p:cViewPr>
      <p:guideLst>
        <p:guide orient="horz" pos="2137"/>
        <p:guide pos="29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980664-5824-4A29-92BD-562667899B4C}" type="datetimeFigureOut">
              <a:rPr lang="zh-CN" altLang="en-US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noProof="1" dirty="0">
                <a:cs typeface="+mn-ea"/>
              </a:defRPr>
            </a:lvl1pPr>
          </a:lstStyle>
          <a:p>
            <a:pPr>
              <a:defRPr/>
            </a:pPr>
            <a:fld id="{5CDF7F7A-1F70-4C77-A4C7-032A1ED25B5F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80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FAFE4D7-637D-49D4-B4B2-636C2672891F}" type="datetimeFigureOut">
              <a:rPr lang="zh-CN" altLang="en-US"/>
              <a:t>2021/6/9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noProof="1" dirty="0">
                <a:cs typeface="+mn-ea"/>
              </a:defRPr>
            </a:lvl1pPr>
          </a:lstStyle>
          <a:p>
            <a:pPr>
              <a:defRPr/>
            </a:pPr>
            <a:fld id="{2B5F7839-50B8-4707-9230-FA6CB4E6FF6B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73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237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zh-CN" dirty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hb\Desktop\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72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6238875"/>
            <a:ext cx="9144000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altLang="zh-CN" sz="3600" b="1">
              <a:solidFill>
                <a:schemeClr val="bg1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gradFill rotWithShape="1">
            <a:gsLst>
              <a:gs pos="50000">
                <a:srgbClr val="84A7D1"/>
              </a:gs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87450"/>
            <a:ext cx="9144000" cy="7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7667625" y="6381750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977ED7DA-10D4-49AF-9843-A920169381C5}" type="datetime1">
              <a:rPr lang="en-US" altLang="zh-CN" sz="2000" smtClean="0">
                <a:solidFill>
                  <a:srgbClr val="F79646"/>
                </a:solidFill>
              </a:rPr>
              <a:t>6/9/21</a:t>
            </a:fld>
            <a:endParaRPr lang="zh-CN" altLang="en-US" sz="2000">
              <a:solidFill>
                <a:srgbClr val="F79646"/>
              </a:solidFill>
            </a:endParaRP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2015/7/26</a:t>
            </a: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88A48BCF-098C-4845-B316-E885598A7D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28675"/>
            <a:ext cx="9144000" cy="71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altLang="zh-CN" sz="3600" b="1">
              <a:solidFill>
                <a:schemeClr val="bg1"/>
              </a:solidFill>
            </a:endParaRPr>
          </a:p>
        </p:txBody>
      </p:sp>
      <p:pic>
        <p:nvPicPr>
          <p:cNvPr id="4" name="Picture 2" descr="C:\Users\hhb\Desktop\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650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238875"/>
            <a:ext cx="9144000" cy="646113"/>
          </a:xfrm>
          <a:prstGeom prst="rect">
            <a:avLst/>
          </a:prstGeom>
          <a:gradFill rotWithShape="1">
            <a:gsLst>
              <a:gs pos="25000">
                <a:srgbClr val="84A7D1"/>
              </a:gs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47700" y="6281738"/>
            <a:ext cx="3206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School of Mathematical Sciences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Dalian University of Technology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7667625" y="6381750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3A24C371-2B38-49A2-859C-479C499BFE92}" type="datetime1">
              <a:rPr lang="en-US" altLang="zh-CN" sz="2000" smtClean="0">
                <a:solidFill>
                  <a:srgbClr val="F79646"/>
                </a:solidFill>
              </a:rPr>
              <a:t>6/9/21</a:t>
            </a:fld>
            <a:endParaRPr lang="zh-CN" altLang="en-US" sz="2000">
              <a:solidFill>
                <a:srgbClr val="F79646"/>
              </a:solidFill>
            </a:endParaRP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2015/7/26</a:t>
            </a:r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95314407-8B0E-44F7-8D71-2695C4FC7F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2015/7/26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>
              <a:defRPr/>
            </a:pPr>
            <a:fld id="{E6A2D695-B01C-4134-BD58-8996442ADC0D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2385" y="1628850"/>
            <a:ext cx="9144000" cy="11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 FEATURE PYRAMID GRIDS NETWORK FOR SINGLE IMAGE DERAINING</a:t>
            </a: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94310" y="4106824"/>
            <a:ext cx="8820150" cy="17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Mathematical Sciences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Dalian University of Technology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</a:p>
        </p:txBody>
      </p:sp>
      <p:sp>
        <p:nvSpPr>
          <p:cNvPr id="2" name="矩形 1"/>
          <p:cNvSpPr/>
          <p:nvPr/>
        </p:nvSpPr>
        <p:spPr>
          <a:xfrm>
            <a:off x="194310" y="2989580"/>
            <a:ext cx="8820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 wang, Cong Wang, Zhixun Su and Junyang Chen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53990" y="260985"/>
            <a:ext cx="365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ICASSP2021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5288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Our Proposed Method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7" name="矩形 4"/>
          <p:cNvSpPr>
            <a:spLocks noChangeArrowheads="1"/>
          </p:cNvSpPr>
          <p:nvPr/>
        </p:nvSpPr>
        <p:spPr bwMode="auto">
          <a:xfrm>
            <a:off x="118460" y="1052802"/>
            <a:ext cx="5821654" cy="4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altLang="zh-CN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 Feature Pyramid Grids (DFPG) module 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659756-8937-2A47-B047-5AB1C9EBE9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/>
          <a:stretch/>
        </p:blipFill>
        <p:spPr>
          <a:xfrm>
            <a:off x="118460" y="1593364"/>
            <a:ext cx="8353425" cy="45718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5288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Our Proposed Method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9DC3DC-CE12-E744-9963-D9C4B8D1F0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b="30684"/>
          <a:stretch/>
        </p:blipFill>
        <p:spPr>
          <a:xfrm>
            <a:off x="174372" y="2149160"/>
            <a:ext cx="4181610" cy="32878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B695C3-F59E-9E43-9AB8-7FABEE789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69748" b="-1284"/>
          <a:stretch/>
        </p:blipFill>
        <p:spPr>
          <a:xfrm>
            <a:off x="4370119" y="3074699"/>
            <a:ext cx="4620618" cy="174574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D559BEB-E8CE-874A-A366-468311856017}"/>
              </a:ext>
            </a:extLst>
          </p:cNvPr>
          <p:cNvSpPr/>
          <p:nvPr/>
        </p:nvSpPr>
        <p:spPr>
          <a:xfrm>
            <a:off x="323646" y="980796"/>
            <a:ext cx="8353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(a) details the procedure from the five operations.</a:t>
            </a:r>
          </a:p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fusion all former features at the same level with the other four operations via Dense-fusion .</a:t>
            </a:r>
          </a:p>
          <a:p>
            <a:r>
              <a:rPr lang="en" altLang="zh-CN" dirty="0">
                <a:solidFill>
                  <a:srgbClr val="454545"/>
                </a:solidFill>
                <a:latin typeface="Helvetica Neue" panose="02000503000000020004" pitchFamily="2" charset="0"/>
              </a:rPr>
              <a:t> </a:t>
            </a:r>
            <a:endParaRPr lang="en" altLang="zh-CN" dirty="0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8640925-251C-1046-8935-5935E5F36804}"/>
              </a:ext>
            </a:extLst>
          </p:cNvPr>
          <p:cNvSpPr/>
          <p:nvPr/>
        </p:nvSpPr>
        <p:spPr>
          <a:xfrm>
            <a:off x="5972542" y="504713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Dense-fusion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18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4653" y="115888"/>
            <a:ext cx="8353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sym typeface="+mn-ea"/>
              </a:rPr>
              <a:t>Our Proposed Method</a:t>
            </a:r>
            <a:endParaRPr lang="en-US" altLang="zh-CN" sz="32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6" name="矩形 3"/>
          <p:cNvSpPr>
            <a:spLocks noChangeArrowheads="1"/>
          </p:cNvSpPr>
          <p:nvPr/>
        </p:nvSpPr>
        <p:spPr bwMode="auto">
          <a:xfrm>
            <a:off x="368300" y="1095262"/>
            <a:ext cx="2502608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Loss 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unction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183865"/>
              </p:ext>
            </p:extLst>
          </p:nvPr>
        </p:nvGraphicFramePr>
        <p:xfrm>
          <a:off x="3379023" y="2362200"/>
          <a:ext cx="1929577" cy="41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9023" y="2362200"/>
                        <a:ext cx="1929577" cy="418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24378"/>
              </p:ext>
            </p:extLst>
          </p:nvPr>
        </p:nvGraphicFramePr>
        <p:xfrm>
          <a:off x="6660174" y="2564928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60174" y="2564928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633657" y="1863168"/>
            <a:ext cx="7875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negative SSIM as the loss function. 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74675A-8887-B84F-93CC-1FFD37F430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0" y="3104972"/>
            <a:ext cx="4312058" cy="6480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5288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xperimental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R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esults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41605" y="24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6" name="矩形 3"/>
          <p:cNvSpPr>
            <a:spLocks noChangeArrowheads="1"/>
          </p:cNvSpPr>
          <p:nvPr/>
        </p:nvSpPr>
        <p:spPr bwMode="auto">
          <a:xfrm>
            <a:off x="368300" y="1095262"/>
            <a:ext cx="4402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on synthetic datasets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3899" y="1691304"/>
            <a:ext cx="8233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compare our method with five state-of-the-art approaches on synthetic and real datasets. </a:t>
            </a:r>
          </a:p>
          <a:p>
            <a:r>
              <a: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approaches include: RESCAN [14] (ECCV18), REHEN [15] (ACM MM19), PreNet [16] (CVPR19), SpaNet [18] (CVPR19), and DCSFN [6] (ACM MM20).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90A5FC-46EF-9243-B836-6803B6B5A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1" y="3489771"/>
            <a:ext cx="8365755" cy="21714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5288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xperimental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Results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7" name="矩形 4"/>
          <p:cNvSpPr>
            <a:spLocks noChangeArrowheads="1"/>
          </p:cNvSpPr>
          <p:nvPr/>
        </p:nvSpPr>
        <p:spPr bwMode="auto">
          <a:xfrm>
            <a:off x="0" y="699453"/>
            <a:ext cx="6017994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Results on 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synthetic datasets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(Rain 100H)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08562A-7A1B-6542-B197-54FB50082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00" y="1162047"/>
            <a:ext cx="6017994" cy="49597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5288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xperimental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Results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6" name="矩形 3"/>
          <p:cNvSpPr>
            <a:spLocks noChangeArrowheads="1"/>
          </p:cNvSpPr>
          <p:nvPr/>
        </p:nvSpPr>
        <p:spPr bwMode="auto">
          <a:xfrm>
            <a:off x="403866" y="1055696"/>
            <a:ext cx="46001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Results on 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real-world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datasets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275DEB-B494-3547-B80A-CF2470511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"/>
          <a:stretch/>
        </p:blipFill>
        <p:spPr>
          <a:xfrm>
            <a:off x="-19332" y="2311017"/>
            <a:ext cx="8983698" cy="23271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5288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Ablation study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9A753D-A96C-EB46-925D-C991A4C06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r="58823"/>
          <a:stretch/>
        </p:blipFill>
        <p:spPr>
          <a:xfrm>
            <a:off x="827688" y="962803"/>
            <a:ext cx="5199005" cy="25236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ED5B205-51C3-8148-8207-E3F50E30B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7"/>
          <a:stretch/>
        </p:blipFill>
        <p:spPr>
          <a:xfrm>
            <a:off x="1187718" y="3455392"/>
            <a:ext cx="7359185" cy="26525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5288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Ablation study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088" y="960881"/>
            <a:ext cx="9036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DFPG module without all connections. </a:t>
            </a:r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M2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DFPG module without Dense-Fusion connection. </a:t>
            </a:r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M3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DFPG module without Dense-Fusion connection but with a single connection, i.e., FPG. </a:t>
            </a:r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M4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DFPG module without Across-Down operation. </a:t>
            </a:r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M5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DFPG module without Across-Up operation. </a:t>
            </a:r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M6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DFPG module we proposed.</a:t>
            </a:r>
          </a:p>
          <a:p>
            <a:endParaRPr lang="en" altLang="zh-CN" sz="2400" dirty="0"/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B7750C2-8D60-B744-9F0E-798231470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183827"/>
            <a:ext cx="7632637" cy="27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09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5288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Ablation study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978" y="947102"/>
            <a:ext cx="8674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conduct experiments about the number of pathways on Rain100H and the results are shown in Table. </a:t>
            </a:r>
          </a:p>
          <a:p>
            <a:endParaRPr lang="e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see that the results get better along with the number of pathways increasing when P &lt;= 4.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47483DE-57EE-1E4E-9B01-CAE493EA0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18" y="3226730"/>
            <a:ext cx="6276624" cy="20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9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2263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Conclusion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2263" y="1700856"/>
            <a:ext cx="8606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paper, we propose a dense feature pyramid grids network (DFPGN) by fusing different features from shallower and deeper layers.</a:t>
            </a:r>
          </a:p>
          <a:p>
            <a:endParaRPr lang="e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conducted experiments have demonstrated that the fusion of different operations improves the deraining results.</a:t>
            </a:r>
          </a:p>
          <a:p>
            <a:endParaRPr lang="e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demonstrate the network has better deraining performance compared with other state-of-the-art methods both on the real and synthetic datasets. </a:t>
            </a:r>
          </a:p>
          <a:p>
            <a:endParaRPr lang="zh-CN" altLang="en-US" sz="24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/>
          <p:nvPr/>
        </p:nvSpPr>
        <p:spPr>
          <a:xfrm>
            <a:off x="394653" y="89853"/>
            <a:ext cx="835342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noProof="1">
                <a:solidFill>
                  <a:srgbClr val="FFFF00"/>
                </a:solidFill>
                <a:latin typeface="Times New Roman" panose="02020603050405020304" pitchFamily="18" charset="0"/>
                <a:sym typeface="+mn-ea"/>
              </a:rPr>
              <a:t>Contents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8707" y="1484838"/>
            <a:ext cx="8280400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Proposed Method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90C7284-FBBE-444F-964E-6B6DAC647161}"/>
              </a:ext>
            </a:extLst>
          </p:cNvPr>
          <p:cNvSpPr/>
          <p:nvPr/>
        </p:nvSpPr>
        <p:spPr>
          <a:xfrm>
            <a:off x="971700" y="2132892"/>
            <a:ext cx="68059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for your </a:t>
            </a:r>
          </a:p>
          <a:p>
            <a:pPr algn="ctr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watching and listening.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35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23850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2" y="1441686"/>
            <a:ext cx="3638550" cy="2419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67958" y="1552712"/>
            <a:ext cx="500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and videos captured in rain consist of raindrops and rain streaks with different speeds, directions and density levels.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67958" y="3429000"/>
            <a:ext cx="5467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degraded rainy images and videos always cause many computer vision systems fail to work, such as video surveillance and autonomous driving.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5288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FF00"/>
                </a:solidFill>
                <a:latin typeface="Times New Roman" panose="02020603050405020304" pitchFamily="18" charset="0"/>
              </a:rPr>
              <a:t>Rainy image formation model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23431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6606" y="1700856"/>
            <a:ext cx="8747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observed rainy image O is generally modeled as a linear sum of a rain-free background image B and rain streaks R, which can be expressed as: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87718" y="3259476"/>
            <a:ext cx="6244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= B + R                      (1)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5272" y="4110129"/>
            <a:ext cx="880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ndoubtedly, recovering B from (1) is a highly ill-posed problem because many pairs of B and R give rise to the same 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rainstreak-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10" y="1400810"/>
            <a:ext cx="2557145" cy="1706245"/>
          </a:xfrm>
          <a:prstGeom prst="rect">
            <a:avLst/>
          </a:prstGeom>
        </p:spPr>
      </p:pic>
      <p:pic>
        <p:nvPicPr>
          <p:cNvPr id="5" name="图片 4" descr="norain-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00810"/>
            <a:ext cx="2543810" cy="1697355"/>
          </a:xfrm>
          <a:prstGeom prst="rect">
            <a:avLst/>
          </a:prstGeom>
        </p:spPr>
      </p:pic>
      <p:sp>
        <p:nvSpPr>
          <p:cNvPr id="7" name="加号 6"/>
          <p:cNvSpPr/>
          <p:nvPr/>
        </p:nvSpPr>
        <p:spPr>
          <a:xfrm>
            <a:off x="3891915" y="1821815"/>
            <a:ext cx="1008380" cy="10083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 rot="16200000">
            <a:off x="3846830" y="1444625"/>
            <a:ext cx="1055370" cy="452374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610553" y="25939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FF00"/>
                </a:solidFill>
                <a:latin typeface="Times New Roman" panose="02020603050405020304" pitchFamily="18" charset="0"/>
              </a:rPr>
              <a:t>Rainy image formation model</a:t>
            </a:r>
          </a:p>
        </p:txBody>
      </p:sp>
      <p:pic>
        <p:nvPicPr>
          <p:cNvPr id="2" name="图片 1" descr="rain-0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975" y="4385310"/>
            <a:ext cx="2545080" cy="16979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045" y="5265420"/>
            <a:ext cx="28333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from Rain100H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A654AE-E4C8-2449-B090-72938FCC8E96}"/>
              </a:ext>
            </a:extLst>
          </p:cNvPr>
          <p:cNvSpPr txBox="1"/>
          <p:nvPr/>
        </p:nvSpPr>
        <p:spPr>
          <a:xfrm>
            <a:off x="352742" y="1957099"/>
            <a:ext cx="50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zh-C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3B06080-3AB5-DE42-BD04-B0B6CE698039}"/>
              </a:ext>
            </a:extLst>
          </p:cNvPr>
          <p:cNvSpPr/>
          <p:nvPr/>
        </p:nvSpPr>
        <p:spPr>
          <a:xfrm>
            <a:off x="7935912" y="2033617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1" lang="zh-C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F1D501E-F786-804B-BC4F-2CBE25D21B62}"/>
              </a:ext>
            </a:extLst>
          </p:cNvPr>
          <p:cNvSpPr/>
          <p:nvPr/>
        </p:nvSpPr>
        <p:spPr>
          <a:xfrm>
            <a:off x="5866765" y="500911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kumimoji="1" lang="zh-C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23850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sym typeface="+mn-ea"/>
              </a:rPr>
              <a:t>Related Work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-147659" y="1014923"/>
            <a:ext cx="37115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800100" indent="-45720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Methods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0544" y="1785152"/>
            <a:ext cx="8297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Based methods: </a:t>
            </a: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parse Coding;   </a:t>
            </a:r>
          </a:p>
          <a:p>
            <a:pPr algn="just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Low-rank representation;                                     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                             </a:t>
            </a:r>
          </a:p>
          <a:p>
            <a:pPr algn="just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Gaussian mixture model, and so on.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6435" y="3501006"/>
            <a:ext cx="8397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Based methods: </a:t>
            </a: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Deep Detail Net (DDN);</a:t>
            </a: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Joint Rain Detection and Removal (JORDER);</a:t>
            </a:r>
          </a:p>
          <a:p>
            <a:pPr algn="just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Recurrent Squeeze-and-Excitation Context Aggregation Net (RESCAN);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Progressive image deraining networks: A better and simpler baseline(PReNet),      and so 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23850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Existing Shortcomings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8370" y="1807188"/>
            <a:ext cx="7583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these deep learning methods have achieved better performance, there exists still some shortcomings.</a:t>
            </a:r>
          </a:p>
          <a:p>
            <a:endParaRPr lang="e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of them neglect the fusion between the deeper and shallower layers from different scales so that these </a:t>
            </a:r>
            <a:r>
              <a:rPr lang="en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deraining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methods can not handle with the rainy images better.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5288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Our Proposed Method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7" name="矩形 4"/>
          <p:cNvSpPr>
            <a:spLocks noChangeArrowheads="1"/>
          </p:cNvSpPr>
          <p:nvPr/>
        </p:nvSpPr>
        <p:spPr bwMode="auto">
          <a:xfrm>
            <a:off x="251640" y="1179364"/>
            <a:ext cx="2366289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idea</a:t>
            </a:r>
            <a:r>
              <a:rPr lang="zh-CN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2299" name="文本框 6"/>
          <p:cNvSpPr txBox="1">
            <a:spLocks noChangeArrowheads="1"/>
          </p:cNvSpPr>
          <p:nvPr/>
        </p:nvSpPr>
        <p:spPr bwMode="auto">
          <a:xfrm>
            <a:off x="402260" y="1925045"/>
            <a:ext cx="79057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propose an end-to-end Dense Feature Pyramid Grids Network for single image deraining, which uses dense connections to connect the multiple DFPG modules. </a:t>
            </a:r>
          </a:p>
          <a:p>
            <a:endParaRPr lang="e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propose a Dense Feature Pyramid Grids module (DFPG) that utilizes an effective multi-pathway manner to maximize the features flow among different scales.</a:t>
            </a:r>
          </a:p>
          <a:p>
            <a:endParaRPr lang="e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Finally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our proposed network is superior both on synthetic and real datasets compared with state-of-the-art methods.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5288" y="115888"/>
            <a:ext cx="83534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Our Proposed Method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7" name="矩形 4"/>
          <p:cNvSpPr>
            <a:spLocks noChangeArrowheads="1"/>
          </p:cNvSpPr>
          <p:nvPr/>
        </p:nvSpPr>
        <p:spPr bwMode="auto">
          <a:xfrm>
            <a:off x="179634" y="839678"/>
            <a:ext cx="354393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Framework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999669-A6E2-8846-8E30-3BA7A0A2A1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r="5824"/>
          <a:stretch/>
        </p:blipFill>
        <p:spPr>
          <a:xfrm>
            <a:off x="287460" y="1772862"/>
            <a:ext cx="8569079" cy="35119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7485</TotalTime>
  <Words>691</Words>
  <Application>Microsoft Macintosh PowerPoint</Application>
  <PresentationFormat>全屏显示(4:3)</PresentationFormat>
  <Paragraphs>83</Paragraphs>
  <Slides>20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宋体</vt:lpstr>
      <vt:lpstr>Arial</vt:lpstr>
      <vt:lpstr>Calibri</vt:lpstr>
      <vt:lpstr>Helvetica Neue</vt:lpstr>
      <vt:lpstr>Times New Roman</vt:lpstr>
      <vt:lpstr>Wingdings</vt:lpstr>
      <vt:lpstr>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HHB</dc:creator>
  <cp:lastModifiedBy>Microsoft</cp:lastModifiedBy>
  <cp:revision>799</cp:revision>
  <cp:lastPrinted>2021-04-19T08:17:29Z</cp:lastPrinted>
  <dcterms:created xsi:type="dcterms:W3CDTF">2013-08-10T06:05:00Z</dcterms:created>
  <dcterms:modified xsi:type="dcterms:W3CDTF">2021-06-09T03:45:38Z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2052-10.1.0.7669</vt:lpwstr>
  </property>
  <property fmtid="{D5CDD505-2E9C-101B-9397-08002B2CF9AE}" pid="3" name="KSORubyTemplateID">
    <vt:lpwstr>8</vt:lpwstr>
  </property>
</Properties>
</file>