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72" r:id="rId2"/>
    <p:sldId id="273" r:id="rId3"/>
    <p:sldId id="319" r:id="rId4"/>
    <p:sldId id="291" r:id="rId5"/>
    <p:sldId id="284" r:id="rId6"/>
    <p:sldId id="292" r:id="rId7"/>
    <p:sldId id="294" r:id="rId8"/>
    <p:sldId id="300" r:id="rId9"/>
    <p:sldId id="320" r:id="rId10"/>
    <p:sldId id="296" r:id="rId11"/>
    <p:sldId id="317" r:id="rId12"/>
    <p:sldId id="318" r:id="rId13"/>
    <p:sldId id="297" r:id="rId14"/>
    <p:sldId id="301" r:id="rId15"/>
    <p:sldId id="298" r:id="rId16"/>
    <p:sldId id="303" r:id="rId17"/>
    <p:sldId id="299" r:id="rId18"/>
    <p:sldId id="302" r:id="rId19"/>
    <p:sldId id="304" r:id="rId20"/>
    <p:sldId id="305" r:id="rId21"/>
    <p:sldId id="306" r:id="rId22"/>
    <p:sldId id="308" r:id="rId23"/>
    <p:sldId id="310" r:id="rId24"/>
    <p:sldId id="307" r:id="rId25"/>
    <p:sldId id="309" r:id="rId26"/>
    <p:sldId id="312" r:id="rId27"/>
    <p:sldId id="315" r:id="rId28"/>
    <p:sldId id="311" r:id="rId29"/>
    <p:sldId id="321" r:id="rId30"/>
    <p:sldId id="314" r:id="rId31"/>
    <p:sldId id="316" r:id="rId32"/>
    <p:sldId id="28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ADED"/>
    <a:srgbClr val="B6CD63"/>
    <a:srgbClr val="F9F6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6" autoAdjust="0"/>
    <p:restoredTop sz="94684"/>
  </p:normalViewPr>
  <p:slideViewPr>
    <p:cSldViewPr snapToGrid="0">
      <p:cViewPr varScale="1">
        <p:scale>
          <a:sx n="86" d="100"/>
          <a:sy n="86" d="100"/>
        </p:scale>
        <p:origin x="248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920650-EE53-4F40-A3F2-0E7C39E74A83}" type="datetimeFigureOut">
              <a:rPr lang="en-US" smtClean="0"/>
              <a:t>4/20/22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7C876E-06D1-4621-AC32-364DFCF61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21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C876E-06D1-4621-AC32-364DFCF6167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444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C876E-06D1-4621-AC32-364DFCF6167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096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C876E-06D1-4621-AC32-364DFCF6167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0238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C876E-06D1-4621-AC32-364DFCF6167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9750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C876E-06D1-4621-AC32-364DFCF6167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34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C876E-06D1-4621-AC32-364DFCF6167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208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C876E-06D1-4621-AC32-364DFCF6167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6061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C876E-06D1-4621-AC32-364DFCF6167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6855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C876E-06D1-4621-AC32-364DFCF6167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1640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C876E-06D1-4621-AC32-364DFCF6167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534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C876E-06D1-4621-AC32-364DFCF6167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30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C876E-06D1-4621-AC32-364DFCF6167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28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C876E-06D1-4621-AC32-364DFCF6167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0611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C876E-06D1-4621-AC32-364DFCF6167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1896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C876E-06D1-4621-AC32-364DFCF6167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876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C876E-06D1-4621-AC32-364DFCF6167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2313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C876E-06D1-4621-AC32-364DFCF6167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414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C876E-06D1-4621-AC32-364DFCF6167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262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C876E-06D1-4621-AC32-364DFCF6167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42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C876E-06D1-4621-AC32-364DFCF6167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570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C876E-06D1-4621-AC32-364DFCF6167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533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C876E-06D1-4621-AC32-364DFCF6167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282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C876E-06D1-4621-AC32-364DFCF6167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4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C876E-06D1-4621-AC32-364DFCF6167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22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C876E-06D1-4621-AC32-364DFCF6167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905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7C876E-06D1-4621-AC32-364DFCF6167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868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73524-EB91-4E6D-973C-A638298BE4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9D7FF1-B71C-4594-8367-137B9AEB28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393EAF-D31B-484E-94B8-1E8B7CA77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464BE-D9D0-484A-B4A6-A17B87D60820}" type="datetime1">
              <a:rPr lang="en-US" smtClean="0"/>
              <a:t>4/20/22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6D668-4813-4B5D-B295-62802CFE8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E58D0-FF3E-45A5-BB97-6C6415808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A24-D694-4173-941A-B5B3DEBFD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400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CE030-3E31-4792-9897-C2C00437F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528BA-D866-424A-962A-D6F77BD066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134FB-9DFC-4ADA-8C54-C55D252CE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83CA5-58E6-4AD0-8CB5-417F578327CC}" type="datetime1">
              <a:rPr lang="en-US" smtClean="0"/>
              <a:t>4/20/22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8C539-26DD-46FE-ACCE-BA2C125EF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FF1E6-B616-439F-BEF5-275F33B61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A24-D694-4173-941A-B5B3DEBFD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32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2546EE-D9DB-444C-B681-E9A3E32C2B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688E55-7EBF-448D-A247-0D2F0A977F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034D6-B7CA-4AFD-B2A4-AF979D607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F85FB-EA1C-40B7-A0C6-EDCE4AA6E83A}" type="datetime1">
              <a:rPr lang="en-US" smtClean="0"/>
              <a:t>4/20/22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41D3F-50EB-47D1-84AE-3EFD005B1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1D738-6B64-442E-9FC5-D42EEBE2E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A24-D694-4173-941A-B5B3DEBFD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054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20BE4-CB80-4177-A4CE-FFDBEAAB0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129B7-B536-4F6D-AEE7-00E1B095E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6AADD8-D78D-4977-B9C0-2DDFAA60C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815362-0339-40B7-8479-DB91C2FF1409}" type="datetime1">
              <a:rPr lang="en-US" smtClean="0"/>
              <a:t>4/20/22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EC856A-5F30-4A93-92E4-1455A8C0A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D2569D-7F2C-4F7F-AEB3-4F7006132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A24-D694-4173-941A-B5B3DEBFD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957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C7511-8594-43FA-A87F-ED0C4415D4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34BB5-0F84-48EA-B555-3ED3228FD6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4DA68-1B02-4040-B788-C1C94976E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485C4-DA51-4375-A242-FD8F36C38592}" type="datetime1">
              <a:rPr lang="en-US" smtClean="0"/>
              <a:t>4/20/22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7387E7-F373-42F6-8C12-56723F30C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A5D26-5DEF-4966-8328-DB7A2D0D2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A24-D694-4173-941A-B5B3DEBFD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15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F998B-E1C2-4AFA-BE7E-9C4E08E0B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48735-5578-4C9D-A89E-18E5AD9465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33484A-5CE3-4916-BA58-124281A66F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D9506D-768C-4825-A47B-6788D1E85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7CA24-C1EB-4A2F-BA2B-073961BCFD3F}" type="datetime1">
              <a:rPr lang="en-US" smtClean="0"/>
              <a:t>4/20/22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66D32A-472D-4850-8B97-A09C44EA6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1C9C86-B3B4-4ABD-A55B-D263CF3E3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A24-D694-4173-941A-B5B3DEBFD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122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8B43C-445C-4000-A723-33C6FB3DB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AA323-909C-4029-AA6A-3840710DAD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E01F80-8C8D-4F39-8FD7-575BFA2B69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CBCADB-E7E6-4AA5-A4BB-C4892BF7E6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723316-F851-4D8D-BEFD-F047371A9E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FBCFC1-70AA-4AAC-AEB4-14287379A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02E73-1283-4E80-8C5D-F218CC1C3549}" type="datetime1">
              <a:rPr lang="en-US" smtClean="0"/>
              <a:t>4/20/22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309E65-AE9E-48B9-AFD5-398C07436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AE156D-64B1-44C0-A2C9-D550B3D5F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A24-D694-4173-941A-B5B3DEBFD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984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36D9A-7772-4C22-A8F8-055E4FEEC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E8ABCA-7C16-4E14-95DB-FCCB80377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C697E-933A-4380-90F4-74D9C0E1F4F0}" type="datetime1">
              <a:rPr lang="en-US" smtClean="0"/>
              <a:t>4/20/22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49AAD9-4DA7-4859-A430-1233E2B6E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4D5814-4D14-42BD-9ADA-B0B05677C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A24-D694-4173-941A-B5B3DEBFD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39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867637-C1CE-486B-95DD-0DD8503C3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31CFC-52AD-4D1E-8715-A444C0A634DE}" type="datetime1">
              <a:rPr lang="en-US" smtClean="0"/>
              <a:t>4/20/22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E6DBE0-F92B-4855-BE45-9722670A0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D6E905-D884-4A51-8F4D-E9B6C1A7D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A24-D694-4173-941A-B5B3DEBFD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231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CD062-0818-466F-BAD0-79D843E0F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17A00-3B9F-4EEF-9F80-17F17308F3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9A2DA5-82C1-4BC1-BF63-A31785026F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90FC80-3346-434D-9C4E-28F38B634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657C2-574F-4D4F-A25D-59049EE703FC}" type="datetime1">
              <a:rPr lang="en-US" smtClean="0"/>
              <a:t>4/20/22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3BDD4B-0B07-4904-AA34-5859C6F6D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EE51C-D02B-4BF8-9163-B2C0CDC19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A24-D694-4173-941A-B5B3DEBFD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64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3E1C7-1988-4749-B0EE-B4039F45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45BFE6-C95D-4265-A1B8-E7137D0332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8687C4-50A4-4E45-8E33-03552921E2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97F7B9-1985-4595-A250-2B8A58905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DC601-BC92-46C2-A912-B9D2962F2821}" type="datetime1">
              <a:rPr lang="en-US" smtClean="0"/>
              <a:t>4/20/22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2469A6-F59A-45DA-B8BB-A5C085247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CE79FD-ECF4-4693-8172-1E85D6D0A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A24-D694-4173-941A-B5B3DEBFD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827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FB52A5-D90C-40A2-8AD5-357C81092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7DCB68-C9EF-4325-8861-8EF88B6A4E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EFA141-51A4-47DB-80DE-F29E280306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634AA-CAF8-4219-9706-00B29C266D37}" type="datetime1">
              <a:rPr lang="en-US" smtClean="0"/>
              <a:t>4/20/22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FDE6E-CED8-414B-8F60-7C93C7BD06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B140E-F8E9-47DF-A900-0890DDFC58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7DA24-D694-4173-941A-B5B3DEBFD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939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2022.ieeeicassp.org/view_session.php?SessionID=1033" TargetMode="Externa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2CB47F-2940-4FA7-836C-AD46F9A27C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200" dirty="0" err="1">
                <a:latin typeface="+mn-lt"/>
              </a:rPr>
              <a:t>KaraSinger</a:t>
            </a:r>
            <a:r>
              <a:rPr lang="en-US" sz="4000" dirty="0">
                <a:latin typeface="+mn-lt"/>
              </a:rPr>
              <a:t>: </a:t>
            </a:r>
            <a:br>
              <a:rPr lang="en-US" sz="4000" dirty="0">
                <a:latin typeface="+mn-lt"/>
              </a:rPr>
            </a:br>
            <a:r>
              <a:rPr lang="en-US" sz="4000" dirty="0">
                <a:latin typeface="+mn-lt"/>
              </a:rPr>
              <a:t>Score-Free Singing Voice Synthesis with VQ-VAE using Mel-spectrograms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9374DCB-AFD0-44CF-8570-F15AFAFFFB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07368"/>
            <a:ext cx="9144000" cy="1655762"/>
          </a:xfrm>
        </p:spPr>
        <p:txBody>
          <a:bodyPr/>
          <a:lstStyle/>
          <a:p>
            <a:r>
              <a:rPr lang="en" altLang="zh-TW" b="1" dirty="0" err="1"/>
              <a:t>Chien</a:t>
            </a:r>
            <a:r>
              <a:rPr lang="en" altLang="zh-TW" b="1" dirty="0"/>
              <a:t>-Feng Liao</a:t>
            </a:r>
            <a:r>
              <a:rPr lang="en" altLang="zh-TW" dirty="0"/>
              <a:t>*, Jen-Yu Liu*, Yi-</a:t>
            </a:r>
            <a:r>
              <a:rPr lang="en" altLang="zh-TW" dirty="0" err="1"/>
              <a:t>Hsuan</a:t>
            </a:r>
            <a:r>
              <a:rPr lang="en" altLang="zh-TW" dirty="0"/>
              <a:t> Yang</a:t>
            </a:r>
          </a:p>
          <a:p>
            <a:r>
              <a:rPr lang="en-US" dirty="0"/>
              <a:t>Taiwan AI Labs, Taiwan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D12982-F2AF-4EA0-866E-9079C5365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A24-D694-4173-941A-B5B3DEBFD102}" type="slidenum">
              <a:rPr lang="en-US" smtClean="0"/>
              <a:t>1</a:t>
            </a:fld>
            <a:endParaRPr lang="en-US"/>
          </a:p>
        </p:txBody>
      </p:sp>
      <p:pic>
        <p:nvPicPr>
          <p:cNvPr id="12" name="Picture 6" descr="ICIP 2019 | 2019 IEEE International Conference on Image Processing -  Taipei, Taiwan - 22-29 September 2019">
            <a:extLst>
              <a:ext uri="{FF2B5EF4-FFF2-40B4-BE49-F238E27FC236}">
                <a16:creationId xmlns:a16="http://schemas.microsoft.com/office/drawing/2014/main" id="{90A9A5E6-CD8A-CE30-04CA-F6B890287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64" y="356689"/>
            <a:ext cx="2890672" cy="765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sources || IEEE ICASSP 2022 || Singapore || 7-13 May 2022 Virtual; 22-27  May 2022 In-Person">
            <a:extLst>
              <a:ext uri="{FF2B5EF4-FFF2-40B4-BE49-F238E27FC236}">
                <a16:creationId xmlns:a16="http://schemas.microsoft.com/office/drawing/2014/main" id="{20363FCC-3DF6-5F8A-DC74-F226CDF86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434394"/>
            <a:ext cx="2743200" cy="93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6487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31C9E-D468-4620-8C80-0A14ADE47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Related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ED026-68DD-440F-B188-DE23B1697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/>
          <a:lstStyle/>
          <a:p>
            <a:r>
              <a:rPr lang="en-US" dirty="0">
                <a:latin typeface="+mj-lt"/>
              </a:rPr>
              <a:t>Jukebox</a:t>
            </a:r>
            <a:r>
              <a:rPr lang="zh-TW" altLang="en-US" dirty="0">
                <a:latin typeface="+mj-lt"/>
              </a:rPr>
              <a:t> </a:t>
            </a:r>
            <a:r>
              <a:rPr lang="en-US" altLang="zh-TW" dirty="0">
                <a:latin typeface="+mj-lt"/>
              </a:rPr>
              <a:t>from </a:t>
            </a:r>
            <a:r>
              <a:rPr lang="en-US" altLang="zh-TW" dirty="0" err="1">
                <a:latin typeface="+mj-lt"/>
              </a:rPr>
              <a:t>OpenAI</a:t>
            </a:r>
            <a:r>
              <a:rPr lang="en-US" altLang="zh-TW" dirty="0">
                <a:latin typeface="+mj-lt"/>
              </a:rPr>
              <a:t> [1]</a:t>
            </a:r>
          </a:p>
          <a:p>
            <a:r>
              <a:rPr lang="en-US" dirty="0">
                <a:latin typeface="+mj-lt"/>
              </a:rPr>
              <a:t>Stage1 – VQ-VAE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14F47-67F2-4A40-AD26-AE9163D10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A24-D694-4173-941A-B5B3DEBFD102}" type="slidenum">
              <a:rPr lang="en-US" smtClean="0"/>
              <a:t>10</a:t>
            </a:fld>
            <a:endParaRPr lang="en-US"/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0382B996-1A88-A390-EC65-063E0A96D2BD}"/>
              </a:ext>
            </a:extLst>
          </p:cNvPr>
          <p:cNvGrpSpPr/>
          <p:nvPr/>
        </p:nvGrpSpPr>
        <p:grpSpPr>
          <a:xfrm>
            <a:off x="6099048" y="1717914"/>
            <a:ext cx="2511552" cy="4109565"/>
            <a:chOff x="1057656" y="2708450"/>
            <a:chExt cx="2511552" cy="4109565"/>
          </a:xfrm>
        </p:grpSpPr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E32A8517-6884-2C72-B1DE-ED87B85441E1}"/>
                </a:ext>
              </a:extLst>
            </p:cNvPr>
            <p:cNvGrpSpPr/>
            <p:nvPr/>
          </p:nvGrpSpPr>
          <p:grpSpPr>
            <a:xfrm>
              <a:off x="1057656" y="3429000"/>
              <a:ext cx="2511552" cy="2427803"/>
              <a:chOff x="838200" y="2609088"/>
              <a:chExt cx="2511552" cy="2427803"/>
            </a:xfrm>
          </p:grpSpPr>
          <p:sp>
            <p:nvSpPr>
              <p:cNvPr id="5" name="圓角矩形 4">
                <a:extLst>
                  <a:ext uri="{FF2B5EF4-FFF2-40B4-BE49-F238E27FC236}">
                    <a16:creationId xmlns:a16="http://schemas.microsoft.com/office/drawing/2014/main" id="{081B319D-93BD-C84F-3683-D86A836724FB}"/>
                  </a:ext>
                </a:extLst>
              </p:cNvPr>
              <p:cNvSpPr/>
              <p:nvPr/>
            </p:nvSpPr>
            <p:spPr>
              <a:xfrm>
                <a:off x="838200" y="2609088"/>
                <a:ext cx="2511552" cy="560832"/>
              </a:xfrm>
              <a:prstGeom prst="roundRect">
                <a:avLst/>
              </a:prstGeom>
              <a:solidFill>
                <a:srgbClr val="7AADE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TW" dirty="0"/>
                  <a:t>VQ Encoder</a:t>
                </a:r>
                <a:endParaRPr kumimoji="1" lang="zh-TW" altLang="en-US" dirty="0"/>
              </a:p>
            </p:txBody>
          </p:sp>
          <p:cxnSp>
            <p:nvCxnSpPr>
              <p:cNvPr id="7" name="直線箭頭接點 6">
                <a:extLst>
                  <a:ext uri="{FF2B5EF4-FFF2-40B4-BE49-F238E27FC236}">
                    <a16:creationId xmlns:a16="http://schemas.microsoft.com/office/drawing/2014/main" id="{F1A3BDF9-2B2F-796A-928E-7CC6E08A3B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89404" y="3169920"/>
                <a:ext cx="0" cy="378444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" name="圓角矩形 7">
                <a:extLst>
                  <a:ext uri="{FF2B5EF4-FFF2-40B4-BE49-F238E27FC236}">
                    <a16:creationId xmlns:a16="http://schemas.microsoft.com/office/drawing/2014/main" id="{8D5ACDF0-5762-9E03-9F70-51E877E14C90}"/>
                  </a:ext>
                </a:extLst>
              </p:cNvPr>
              <p:cNvSpPr/>
              <p:nvPr/>
            </p:nvSpPr>
            <p:spPr>
              <a:xfrm>
                <a:off x="838200" y="4476059"/>
                <a:ext cx="2511552" cy="560832"/>
              </a:xfrm>
              <a:prstGeom prst="roundRect">
                <a:avLst/>
              </a:prstGeom>
              <a:solidFill>
                <a:srgbClr val="7AADE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TW" dirty="0"/>
                  <a:t>VQ Decoder</a:t>
                </a:r>
                <a:endParaRPr kumimoji="1" lang="zh-TW" altLang="en-US" dirty="0"/>
              </a:p>
            </p:txBody>
          </p:sp>
          <p:cxnSp>
            <p:nvCxnSpPr>
              <p:cNvPr id="9" name="直線箭頭接點 8">
                <a:extLst>
                  <a:ext uri="{FF2B5EF4-FFF2-40B4-BE49-F238E27FC236}">
                    <a16:creationId xmlns:a16="http://schemas.microsoft.com/office/drawing/2014/main" id="{1FDAC0DC-7273-ED2C-4434-34B471CE57F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89404" y="4084328"/>
                <a:ext cx="0" cy="378444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52CEC310-8744-A416-8C78-82CE1154276C}"/>
                  </a:ext>
                </a:extLst>
              </p:cNvPr>
              <p:cNvSpPr txBox="1"/>
              <p:nvPr/>
            </p:nvSpPr>
            <p:spPr>
              <a:xfrm>
                <a:off x="1015712" y="3631680"/>
                <a:ext cx="21473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dirty="0"/>
                  <a:t>Discrete latent codes</a:t>
                </a:r>
                <a:endParaRPr kumimoji="1" lang="zh-TW" altLang="en-US" dirty="0"/>
              </a:p>
            </p:txBody>
          </p:sp>
        </p:grpSp>
        <p:cxnSp>
          <p:nvCxnSpPr>
            <p:cNvPr id="12" name="直線箭頭接點 11">
              <a:extLst>
                <a:ext uri="{FF2B5EF4-FFF2-40B4-BE49-F238E27FC236}">
                  <a16:creationId xmlns:a16="http://schemas.microsoft.com/office/drawing/2014/main" id="{B95FAF84-387F-0237-5DB4-E99AFE0C27DC}"/>
                </a:ext>
              </a:extLst>
            </p:cNvPr>
            <p:cNvCxnSpPr>
              <a:cxnSpLocks/>
            </p:cNvCxnSpPr>
            <p:nvPr/>
          </p:nvCxnSpPr>
          <p:spPr>
            <a:xfrm>
              <a:off x="2308859" y="3050556"/>
              <a:ext cx="0" cy="37844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直線箭頭接點 12">
              <a:extLst>
                <a:ext uri="{FF2B5EF4-FFF2-40B4-BE49-F238E27FC236}">
                  <a16:creationId xmlns:a16="http://schemas.microsoft.com/office/drawing/2014/main" id="{5092A357-FF8C-FF98-9E54-4F441C0A092C}"/>
                </a:ext>
              </a:extLst>
            </p:cNvPr>
            <p:cNvCxnSpPr>
              <a:cxnSpLocks/>
            </p:cNvCxnSpPr>
            <p:nvPr/>
          </p:nvCxnSpPr>
          <p:spPr>
            <a:xfrm>
              <a:off x="2308859" y="5856803"/>
              <a:ext cx="0" cy="37844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EF45C7E8-D3F9-4844-2C38-F7E409C0DD76}"/>
                </a:ext>
              </a:extLst>
            </p:cNvPr>
            <p:cNvSpPr txBox="1"/>
            <p:nvPr/>
          </p:nvSpPr>
          <p:spPr>
            <a:xfrm>
              <a:off x="1730910" y="2708450"/>
              <a:ext cx="11558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dirty="0"/>
                <a:t>Waveform</a:t>
              </a:r>
              <a:endParaRPr kumimoji="1" lang="zh-TW" altLang="en-US" dirty="0"/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F9EA231E-42D0-8164-2B51-D442AB8165E0}"/>
                </a:ext>
              </a:extLst>
            </p:cNvPr>
            <p:cNvSpPr txBox="1"/>
            <p:nvPr/>
          </p:nvSpPr>
          <p:spPr>
            <a:xfrm>
              <a:off x="1540762" y="6171684"/>
              <a:ext cx="15361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TW" dirty="0"/>
                <a:t>Reconstructed</a:t>
              </a:r>
            </a:p>
            <a:p>
              <a:pPr algn="ctr"/>
              <a:r>
                <a:rPr kumimoji="1" lang="en-US" altLang="zh-TW" dirty="0"/>
                <a:t>waveform</a:t>
              </a:r>
              <a:endParaRPr kumimoji="1" lang="zh-TW" altLang="en-US" dirty="0"/>
            </a:p>
          </p:txBody>
        </p:sp>
      </p:grp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D40AA894-BD1A-B89E-026A-F75513878707}"/>
              </a:ext>
            </a:extLst>
          </p:cNvPr>
          <p:cNvSpPr txBox="1"/>
          <p:nvPr/>
        </p:nvSpPr>
        <p:spPr>
          <a:xfrm>
            <a:off x="6042872" y="1245471"/>
            <a:ext cx="81471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Stage1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60024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31C9E-D468-4620-8C80-0A14ADE47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Related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ED026-68DD-440F-B188-DE23B1697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/>
          <a:lstStyle/>
          <a:p>
            <a:r>
              <a:rPr lang="en-US" dirty="0">
                <a:latin typeface="+mj-lt"/>
              </a:rPr>
              <a:t>Jukebox from </a:t>
            </a:r>
            <a:r>
              <a:rPr lang="en-US" dirty="0" err="1">
                <a:latin typeface="+mj-lt"/>
              </a:rPr>
              <a:t>OpenAI</a:t>
            </a:r>
            <a:r>
              <a:rPr lang="en-US" dirty="0">
                <a:latin typeface="+mj-lt"/>
              </a:rPr>
              <a:t> [1]</a:t>
            </a:r>
          </a:p>
          <a:p>
            <a:r>
              <a:rPr lang="en-US" dirty="0">
                <a:latin typeface="+mj-lt"/>
              </a:rPr>
              <a:t>Stage1 – VQ-VAE</a:t>
            </a:r>
          </a:p>
          <a:p>
            <a:r>
              <a:rPr lang="en-US" dirty="0">
                <a:latin typeface="+mj-lt"/>
              </a:rPr>
              <a:t>Stage2 – language model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14F47-67F2-4A40-AD26-AE9163D10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A24-D694-4173-941A-B5B3DEBFD102}" type="slidenum">
              <a:rPr lang="en-US" smtClean="0"/>
              <a:t>11</a:t>
            </a:fld>
            <a:endParaRPr lang="en-US"/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6087D105-3CE9-B647-B67A-6EC7DB7F1B11}"/>
              </a:ext>
            </a:extLst>
          </p:cNvPr>
          <p:cNvGrpSpPr/>
          <p:nvPr/>
        </p:nvGrpSpPr>
        <p:grpSpPr>
          <a:xfrm>
            <a:off x="9091371" y="1692965"/>
            <a:ext cx="2511552" cy="3739269"/>
            <a:chOff x="9079991" y="2406258"/>
            <a:chExt cx="2511552" cy="3739269"/>
          </a:xfrm>
        </p:grpSpPr>
        <p:sp>
          <p:nvSpPr>
            <p:cNvPr id="17" name="圓角矩形 16">
              <a:extLst>
                <a:ext uri="{FF2B5EF4-FFF2-40B4-BE49-F238E27FC236}">
                  <a16:creationId xmlns:a16="http://schemas.microsoft.com/office/drawing/2014/main" id="{540C0E3C-6B2F-60C8-F4B8-74656BF885F6}"/>
                </a:ext>
              </a:extLst>
            </p:cNvPr>
            <p:cNvSpPr/>
            <p:nvPr/>
          </p:nvSpPr>
          <p:spPr>
            <a:xfrm>
              <a:off x="9317736" y="3188518"/>
              <a:ext cx="2036064" cy="1016520"/>
            </a:xfrm>
            <a:prstGeom prst="roundRect">
              <a:avLst/>
            </a:prstGeom>
            <a:solidFill>
              <a:srgbClr val="B6CD6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/>
                <a:t>Language model</a:t>
              </a:r>
            </a:p>
            <a:p>
              <a:pPr algn="ctr"/>
              <a:r>
                <a:rPr kumimoji="1" lang="en-US" altLang="zh-TW" dirty="0"/>
                <a:t>(Prior)</a:t>
              </a:r>
              <a:endParaRPr kumimoji="1" lang="zh-TW" altLang="en-US" dirty="0"/>
            </a:p>
          </p:txBody>
        </p:sp>
        <p:cxnSp>
          <p:nvCxnSpPr>
            <p:cNvPr id="18" name="直線箭頭接點 17">
              <a:extLst>
                <a:ext uri="{FF2B5EF4-FFF2-40B4-BE49-F238E27FC236}">
                  <a16:creationId xmlns:a16="http://schemas.microsoft.com/office/drawing/2014/main" id="{2DD7B793-A93F-21CD-A871-89F97FF38C24}"/>
                </a:ext>
              </a:extLst>
            </p:cNvPr>
            <p:cNvCxnSpPr>
              <a:cxnSpLocks/>
            </p:cNvCxnSpPr>
            <p:nvPr/>
          </p:nvCxnSpPr>
          <p:spPr>
            <a:xfrm>
              <a:off x="10335768" y="4207407"/>
              <a:ext cx="0" cy="37844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1484FFEA-8985-0628-7533-9AE29C0BE7C5}"/>
                </a:ext>
              </a:extLst>
            </p:cNvPr>
            <p:cNvSpPr txBox="1"/>
            <p:nvPr/>
          </p:nvSpPr>
          <p:spPr>
            <a:xfrm>
              <a:off x="9262076" y="4585851"/>
              <a:ext cx="21473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TW" dirty="0"/>
                <a:t>Predicted</a:t>
              </a:r>
            </a:p>
            <a:p>
              <a:pPr algn="ctr"/>
              <a:r>
                <a:rPr kumimoji="1" lang="en-US" altLang="zh-TW" dirty="0"/>
                <a:t>Discrete latent codes</a:t>
              </a:r>
              <a:endParaRPr kumimoji="1" lang="zh-TW" altLang="en-US" dirty="0"/>
            </a:p>
          </p:txBody>
        </p:sp>
        <p:cxnSp>
          <p:nvCxnSpPr>
            <p:cNvPr id="20" name="直線箭頭接點 19">
              <a:extLst>
                <a:ext uri="{FF2B5EF4-FFF2-40B4-BE49-F238E27FC236}">
                  <a16:creationId xmlns:a16="http://schemas.microsoft.com/office/drawing/2014/main" id="{38F6FC32-D350-2671-26B6-AB273EE82591}"/>
                </a:ext>
              </a:extLst>
            </p:cNvPr>
            <p:cNvCxnSpPr>
              <a:cxnSpLocks/>
            </p:cNvCxnSpPr>
            <p:nvPr/>
          </p:nvCxnSpPr>
          <p:spPr>
            <a:xfrm>
              <a:off x="10335767" y="5181148"/>
              <a:ext cx="0" cy="37844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圓角矩形 20">
              <a:extLst>
                <a:ext uri="{FF2B5EF4-FFF2-40B4-BE49-F238E27FC236}">
                  <a16:creationId xmlns:a16="http://schemas.microsoft.com/office/drawing/2014/main" id="{A19EA567-DD52-4BFF-1D6E-9910FB4E27AB}"/>
                </a:ext>
              </a:extLst>
            </p:cNvPr>
            <p:cNvSpPr/>
            <p:nvPr/>
          </p:nvSpPr>
          <p:spPr>
            <a:xfrm>
              <a:off x="9079991" y="5584695"/>
              <a:ext cx="2511552" cy="560832"/>
            </a:xfrm>
            <a:prstGeom prst="roundRect">
              <a:avLst/>
            </a:prstGeom>
            <a:solidFill>
              <a:srgbClr val="7AADE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/>
                <a:t>VQ Decoder</a:t>
              </a:r>
              <a:endParaRPr kumimoji="1" lang="zh-TW" altLang="en-US" dirty="0"/>
            </a:p>
          </p:txBody>
        </p: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46324027-1957-0C58-C8F3-E6F410C03A23}"/>
                </a:ext>
              </a:extLst>
            </p:cNvPr>
            <p:cNvSpPr txBox="1"/>
            <p:nvPr/>
          </p:nvSpPr>
          <p:spPr>
            <a:xfrm>
              <a:off x="9740891" y="2406258"/>
              <a:ext cx="11897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TW" dirty="0"/>
                <a:t>Conditions</a:t>
              </a:r>
            </a:p>
          </p:txBody>
        </p:sp>
        <p:cxnSp>
          <p:nvCxnSpPr>
            <p:cNvPr id="23" name="直線箭頭接點 22">
              <a:extLst>
                <a:ext uri="{FF2B5EF4-FFF2-40B4-BE49-F238E27FC236}">
                  <a16:creationId xmlns:a16="http://schemas.microsoft.com/office/drawing/2014/main" id="{CDF9DCAB-D7CC-EC56-785D-D0F1A22978AC}"/>
                </a:ext>
              </a:extLst>
            </p:cNvPr>
            <p:cNvCxnSpPr>
              <a:cxnSpLocks/>
            </p:cNvCxnSpPr>
            <p:nvPr/>
          </p:nvCxnSpPr>
          <p:spPr>
            <a:xfrm>
              <a:off x="10335766" y="2793259"/>
              <a:ext cx="0" cy="37844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文字方塊 5">
            <a:extLst>
              <a:ext uri="{FF2B5EF4-FFF2-40B4-BE49-F238E27FC236}">
                <a16:creationId xmlns:a16="http://schemas.microsoft.com/office/drawing/2014/main" id="{F08253FC-A5C9-FDB1-159E-D48A2818DEC0}"/>
              </a:ext>
            </a:extLst>
          </p:cNvPr>
          <p:cNvSpPr txBox="1"/>
          <p:nvPr/>
        </p:nvSpPr>
        <p:spPr>
          <a:xfrm>
            <a:off x="6042872" y="1245471"/>
            <a:ext cx="81471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Stage1</a:t>
            </a:r>
            <a:endParaRPr kumimoji="1" lang="zh-TW" altLang="en-US" dirty="0"/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489B4CFF-3FAD-0A87-A7CD-F5DD11B698ED}"/>
              </a:ext>
            </a:extLst>
          </p:cNvPr>
          <p:cNvSpPr txBox="1"/>
          <p:nvPr/>
        </p:nvSpPr>
        <p:spPr>
          <a:xfrm>
            <a:off x="9091371" y="1249829"/>
            <a:ext cx="81471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Stage2</a:t>
            </a:r>
            <a:endParaRPr kumimoji="1" lang="zh-TW" altLang="en-US" dirty="0"/>
          </a:p>
        </p:txBody>
      </p: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F9D156D0-D35B-318F-1538-2F6D67D19902}"/>
              </a:ext>
            </a:extLst>
          </p:cNvPr>
          <p:cNvGrpSpPr/>
          <p:nvPr/>
        </p:nvGrpSpPr>
        <p:grpSpPr>
          <a:xfrm>
            <a:off x="6099048" y="1717914"/>
            <a:ext cx="2511552" cy="4109565"/>
            <a:chOff x="1057656" y="2708450"/>
            <a:chExt cx="2511552" cy="4109565"/>
          </a:xfrm>
        </p:grpSpPr>
        <p:grpSp>
          <p:nvGrpSpPr>
            <p:cNvPr id="38" name="群組 37">
              <a:extLst>
                <a:ext uri="{FF2B5EF4-FFF2-40B4-BE49-F238E27FC236}">
                  <a16:creationId xmlns:a16="http://schemas.microsoft.com/office/drawing/2014/main" id="{23D1B7D2-AC6D-05A3-C6AC-96DE468868CC}"/>
                </a:ext>
              </a:extLst>
            </p:cNvPr>
            <p:cNvGrpSpPr/>
            <p:nvPr/>
          </p:nvGrpSpPr>
          <p:grpSpPr>
            <a:xfrm>
              <a:off x="1057656" y="3429000"/>
              <a:ext cx="2511552" cy="2427803"/>
              <a:chOff x="838200" y="2609088"/>
              <a:chExt cx="2511552" cy="2427803"/>
            </a:xfrm>
          </p:grpSpPr>
          <p:sp>
            <p:nvSpPr>
              <p:cNvPr id="43" name="圓角矩形 42">
                <a:extLst>
                  <a:ext uri="{FF2B5EF4-FFF2-40B4-BE49-F238E27FC236}">
                    <a16:creationId xmlns:a16="http://schemas.microsoft.com/office/drawing/2014/main" id="{FAAAF55D-2AC1-D76C-E17C-DE97D89AEF75}"/>
                  </a:ext>
                </a:extLst>
              </p:cNvPr>
              <p:cNvSpPr/>
              <p:nvPr/>
            </p:nvSpPr>
            <p:spPr>
              <a:xfrm>
                <a:off x="838200" y="2609088"/>
                <a:ext cx="2511552" cy="560832"/>
              </a:xfrm>
              <a:prstGeom prst="roundRect">
                <a:avLst/>
              </a:prstGeom>
              <a:solidFill>
                <a:srgbClr val="7AADE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TW" dirty="0"/>
                  <a:t>VQ Encoder</a:t>
                </a:r>
                <a:endParaRPr kumimoji="1" lang="zh-TW" altLang="en-US" dirty="0"/>
              </a:p>
            </p:txBody>
          </p:sp>
          <p:cxnSp>
            <p:nvCxnSpPr>
              <p:cNvPr id="44" name="直線箭頭接點 43">
                <a:extLst>
                  <a:ext uri="{FF2B5EF4-FFF2-40B4-BE49-F238E27FC236}">
                    <a16:creationId xmlns:a16="http://schemas.microsoft.com/office/drawing/2014/main" id="{3093393B-F3AE-A202-9B09-BB3AC5BB46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89404" y="3169920"/>
                <a:ext cx="0" cy="378444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5" name="圓角矩形 44">
                <a:extLst>
                  <a:ext uri="{FF2B5EF4-FFF2-40B4-BE49-F238E27FC236}">
                    <a16:creationId xmlns:a16="http://schemas.microsoft.com/office/drawing/2014/main" id="{BA628C8E-965E-E3D6-86E6-52E49DEAC64A}"/>
                  </a:ext>
                </a:extLst>
              </p:cNvPr>
              <p:cNvSpPr/>
              <p:nvPr/>
            </p:nvSpPr>
            <p:spPr>
              <a:xfrm>
                <a:off x="838200" y="4476059"/>
                <a:ext cx="2511552" cy="560832"/>
              </a:xfrm>
              <a:prstGeom prst="roundRect">
                <a:avLst/>
              </a:prstGeom>
              <a:solidFill>
                <a:srgbClr val="7AADE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TW" dirty="0"/>
                  <a:t>VQ Decoder</a:t>
                </a:r>
                <a:endParaRPr kumimoji="1" lang="zh-TW" altLang="en-US" dirty="0"/>
              </a:p>
            </p:txBody>
          </p:sp>
          <p:cxnSp>
            <p:nvCxnSpPr>
              <p:cNvPr id="46" name="直線箭頭接點 45">
                <a:extLst>
                  <a:ext uri="{FF2B5EF4-FFF2-40B4-BE49-F238E27FC236}">
                    <a16:creationId xmlns:a16="http://schemas.microsoft.com/office/drawing/2014/main" id="{387CEE2D-41FA-6993-53FC-1EDBC8EF4F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89404" y="4084328"/>
                <a:ext cx="0" cy="378444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7" name="文字方塊 46">
                <a:extLst>
                  <a:ext uri="{FF2B5EF4-FFF2-40B4-BE49-F238E27FC236}">
                    <a16:creationId xmlns:a16="http://schemas.microsoft.com/office/drawing/2014/main" id="{0047D900-46AA-9C06-21E5-2B54E1EE74C5}"/>
                  </a:ext>
                </a:extLst>
              </p:cNvPr>
              <p:cNvSpPr txBox="1"/>
              <p:nvPr/>
            </p:nvSpPr>
            <p:spPr>
              <a:xfrm>
                <a:off x="1015712" y="3631680"/>
                <a:ext cx="21473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dirty="0"/>
                  <a:t>Discrete latent codes</a:t>
                </a:r>
                <a:endParaRPr kumimoji="1" lang="zh-TW" altLang="en-US" dirty="0"/>
              </a:p>
            </p:txBody>
          </p:sp>
        </p:grpSp>
        <p:cxnSp>
          <p:nvCxnSpPr>
            <p:cNvPr id="39" name="直線箭頭接點 38">
              <a:extLst>
                <a:ext uri="{FF2B5EF4-FFF2-40B4-BE49-F238E27FC236}">
                  <a16:creationId xmlns:a16="http://schemas.microsoft.com/office/drawing/2014/main" id="{7ED71066-32BE-844B-464B-B248A50E1542}"/>
                </a:ext>
              </a:extLst>
            </p:cNvPr>
            <p:cNvCxnSpPr>
              <a:cxnSpLocks/>
            </p:cNvCxnSpPr>
            <p:nvPr/>
          </p:nvCxnSpPr>
          <p:spPr>
            <a:xfrm>
              <a:off x="2308859" y="3050556"/>
              <a:ext cx="0" cy="37844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直線箭頭接點 39">
              <a:extLst>
                <a:ext uri="{FF2B5EF4-FFF2-40B4-BE49-F238E27FC236}">
                  <a16:creationId xmlns:a16="http://schemas.microsoft.com/office/drawing/2014/main" id="{D166E8D5-F06C-FF12-4915-B8941D20DFF8}"/>
                </a:ext>
              </a:extLst>
            </p:cNvPr>
            <p:cNvCxnSpPr>
              <a:cxnSpLocks/>
            </p:cNvCxnSpPr>
            <p:nvPr/>
          </p:nvCxnSpPr>
          <p:spPr>
            <a:xfrm>
              <a:off x="2308859" y="5856803"/>
              <a:ext cx="0" cy="37844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文字方塊 40">
              <a:extLst>
                <a:ext uri="{FF2B5EF4-FFF2-40B4-BE49-F238E27FC236}">
                  <a16:creationId xmlns:a16="http://schemas.microsoft.com/office/drawing/2014/main" id="{00838AC6-1BCD-BD95-B2DE-8C3BE871E5D5}"/>
                </a:ext>
              </a:extLst>
            </p:cNvPr>
            <p:cNvSpPr txBox="1"/>
            <p:nvPr/>
          </p:nvSpPr>
          <p:spPr>
            <a:xfrm>
              <a:off x="1730910" y="2708450"/>
              <a:ext cx="11558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dirty="0"/>
                <a:t>Waveform</a:t>
              </a:r>
              <a:endParaRPr kumimoji="1" lang="zh-TW" altLang="en-US" dirty="0"/>
            </a:p>
          </p:txBody>
        </p:sp>
        <p:sp>
          <p:nvSpPr>
            <p:cNvPr id="42" name="文字方塊 41">
              <a:extLst>
                <a:ext uri="{FF2B5EF4-FFF2-40B4-BE49-F238E27FC236}">
                  <a16:creationId xmlns:a16="http://schemas.microsoft.com/office/drawing/2014/main" id="{BA179F3B-5A14-6AE0-3987-930FE61CB4EC}"/>
                </a:ext>
              </a:extLst>
            </p:cNvPr>
            <p:cNvSpPr txBox="1"/>
            <p:nvPr/>
          </p:nvSpPr>
          <p:spPr>
            <a:xfrm>
              <a:off x="1540762" y="6171684"/>
              <a:ext cx="15361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TW" dirty="0"/>
                <a:t>Reconstructed</a:t>
              </a:r>
            </a:p>
            <a:p>
              <a:pPr algn="ctr"/>
              <a:r>
                <a:rPr kumimoji="1" lang="en-US" altLang="zh-TW" dirty="0"/>
                <a:t>waveform</a:t>
              </a:r>
              <a:endParaRPr kumimoji="1"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1189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31C9E-D468-4620-8C80-0A14ADE47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Related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ED026-68DD-440F-B188-DE23B1697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/>
          <a:lstStyle/>
          <a:p>
            <a:r>
              <a:rPr lang="en-US" altLang="zh-TW" dirty="0">
                <a:latin typeface="+mj-lt"/>
              </a:rPr>
              <a:t>Our contribution</a:t>
            </a:r>
          </a:p>
          <a:p>
            <a:pPr lvl="1"/>
            <a:r>
              <a:rPr lang="en-US" dirty="0">
                <a:latin typeface="+mj-lt"/>
              </a:rPr>
              <a:t>Focus on singing voices</a:t>
            </a:r>
          </a:p>
          <a:p>
            <a:pPr lvl="1"/>
            <a:r>
              <a:rPr lang="en-US" dirty="0">
                <a:latin typeface="+mj-lt"/>
              </a:rPr>
              <a:t>Lightweight model for single GPU</a:t>
            </a:r>
          </a:p>
          <a:p>
            <a:pPr lvl="1"/>
            <a:r>
              <a:rPr lang="en-US" dirty="0">
                <a:latin typeface="+mj-lt"/>
              </a:rPr>
              <a:t>Real-time inference</a:t>
            </a:r>
          </a:p>
          <a:p>
            <a:pPr lvl="1"/>
            <a:endParaRPr lang="en-US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14F47-67F2-4A40-AD26-AE9163D10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A24-D694-4173-941A-B5B3DEBFD102}" type="slidenum">
              <a:rPr lang="en-US" smtClean="0"/>
              <a:t>12</a:t>
            </a:fld>
            <a:endParaRPr lang="en-US"/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6087D105-3CE9-B647-B67A-6EC7DB7F1B11}"/>
              </a:ext>
            </a:extLst>
          </p:cNvPr>
          <p:cNvGrpSpPr/>
          <p:nvPr/>
        </p:nvGrpSpPr>
        <p:grpSpPr>
          <a:xfrm>
            <a:off x="9091371" y="1692965"/>
            <a:ext cx="2511552" cy="3739269"/>
            <a:chOff x="9079991" y="2406258"/>
            <a:chExt cx="2511552" cy="3739269"/>
          </a:xfrm>
        </p:grpSpPr>
        <p:sp>
          <p:nvSpPr>
            <p:cNvPr id="17" name="圓角矩形 16">
              <a:extLst>
                <a:ext uri="{FF2B5EF4-FFF2-40B4-BE49-F238E27FC236}">
                  <a16:creationId xmlns:a16="http://schemas.microsoft.com/office/drawing/2014/main" id="{540C0E3C-6B2F-60C8-F4B8-74656BF885F6}"/>
                </a:ext>
              </a:extLst>
            </p:cNvPr>
            <p:cNvSpPr/>
            <p:nvPr/>
          </p:nvSpPr>
          <p:spPr>
            <a:xfrm>
              <a:off x="9317736" y="3188518"/>
              <a:ext cx="2036064" cy="1016520"/>
            </a:xfrm>
            <a:prstGeom prst="roundRect">
              <a:avLst/>
            </a:prstGeom>
            <a:solidFill>
              <a:srgbClr val="B6CD6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/>
                <a:t>Language model</a:t>
              </a:r>
            </a:p>
            <a:p>
              <a:pPr algn="ctr"/>
              <a:r>
                <a:rPr kumimoji="1" lang="en-US" altLang="zh-TW" dirty="0"/>
                <a:t>(Prior)</a:t>
              </a:r>
              <a:endParaRPr kumimoji="1" lang="zh-TW" altLang="en-US" dirty="0"/>
            </a:p>
          </p:txBody>
        </p:sp>
        <p:cxnSp>
          <p:nvCxnSpPr>
            <p:cNvPr id="18" name="直線箭頭接點 17">
              <a:extLst>
                <a:ext uri="{FF2B5EF4-FFF2-40B4-BE49-F238E27FC236}">
                  <a16:creationId xmlns:a16="http://schemas.microsoft.com/office/drawing/2014/main" id="{2DD7B793-A93F-21CD-A871-89F97FF38C24}"/>
                </a:ext>
              </a:extLst>
            </p:cNvPr>
            <p:cNvCxnSpPr>
              <a:cxnSpLocks/>
            </p:cNvCxnSpPr>
            <p:nvPr/>
          </p:nvCxnSpPr>
          <p:spPr>
            <a:xfrm>
              <a:off x="10335768" y="4207407"/>
              <a:ext cx="0" cy="37844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1484FFEA-8985-0628-7533-9AE29C0BE7C5}"/>
                </a:ext>
              </a:extLst>
            </p:cNvPr>
            <p:cNvSpPr txBox="1"/>
            <p:nvPr/>
          </p:nvSpPr>
          <p:spPr>
            <a:xfrm>
              <a:off x="9262076" y="4585851"/>
              <a:ext cx="21473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TW" dirty="0"/>
                <a:t>Predicted</a:t>
              </a:r>
            </a:p>
            <a:p>
              <a:pPr algn="ctr"/>
              <a:r>
                <a:rPr kumimoji="1" lang="en-US" altLang="zh-TW" dirty="0"/>
                <a:t>Discrete latent codes</a:t>
              </a:r>
              <a:endParaRPr kumimoji="1" lang="zh-TW" altLang="en-US" dirty="0"/>
            </a:p>
          </p:txBody>
        </p:sp>
        <p:cxnSp>
          <p:nvCxnSpPr>
            <p:cNvPr id="20" name="直線箭頭接點 19">
              <a:extLst>
                <a:ext uri="{FF2B5EF4-FFF2-40B4-BE49-F238E27FC236}">
                  <a16:creationId xmlns:a16="http://schemas.microsoft.com/office/drawing/2014/main" id="{38F6FC32-D350-2671-26B6-AB273EE82591}"/>
                </a:ext>
              </a:extLst>
            </p:cNvPr>
            <p:cNvCxnSpPr>
              <a:cxnSpLocks/>
            </p:cNvCxnSpPr>
            <p:nvPr/>
          </p:nvCxnSpPr>
          <p:spPr>
            <a:xfrm>
              <a:off x="10335767" y="5181148"/>
              <a:ext cx="0" cy="37844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圓角矩形 20">
              <a:extLst>
                <a:ext uri="{FF2B5EF4-FFF2-40B4-BE49-F238E27FC236}">
                  <a16:creationId xmlns:a16="http://schemas.microsoft.com/office/drawing/2014/main" id="{A19EA567-DD52-4BFF-1D6E-9910FB4E27AB}"/>
                </a:ext>
              </a:extLst>
            </p:cNvPr>
            <p:cNvSpPr/>
            <p:nvPr/>
          </p:nvSpPr>
          <p:spPr>
            <a:xfrm>
              <a:off x="9079991" y="5584695"/>
              <a:ext cx="2511552" cy="560832"/>
            </a:xfrm>
            <a:prstGeom prst="roundRect">
              <a:avLst/>
            </a:prstGeom>
            <a:solidFill>
              <a:srgbClr val="7AADE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TW" dirty="0"/>
                <a:t>VQ Decoder</a:t>
              </a:r>
              <a:endParaRPr kumimoji="1" lang="zh-TW" altLang="en-US" dirty="0"/>
            </a:p>
          </p:txBody>
        </p: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46324027-1957-0C58-C8F3-E6F410C03A23}"/>
                </a:ext>
              </a:extLst>
            </p:cNvPr>
            <p:cNvSpPr txBox="1"/>
            <p:nvPr/>
          </p:nvSpPr>
          <p:spPr>
            <a:xfrm>
              <a:off x="9740891" y="2406258"/>
              <a:ext cx="11897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TW" dirty="0"/>
                <a:t>Conditions</a:t>
              </a:r>
            </a:p>
          </p:txBody>
        </p:sp>
        <p:cxnSp>
          <p:nvCxnSpPr>
            <p:cNvPr id="23" name="直線箭頭接點 22">
              <a:extLst>
                <a:ext uri="{FF2B5EF4-FFF2-40B4-BE49-F238E27FC236}">
                  <a16:creationId xmlns:a16="http://schemas.microsoft.com/office/drawing/2014/main" id="{CDF9DCAB-D7CC-EC56-785D-D0F1A22978AC}"/>
                </a:ext>
              </a:extLst>
            </p:cNvPr>
            <p:cNvCxnSpPr>
              <a:cxnSpLocks/>
            </p:cNvCxnSpPr>
            <p:nvPr/>
          </p:nvCxnSpPr>
          <p:spPr>
            <a:xfrm>
              <a:off x="10335766" y="2793259"/>
              <a:ext cx="0" cy="37844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文字方塊 5">
            <a:extLst>
              <a:ext uri="{FF2B5EF4-FFF2-40B4-BE49-F238E27FC236}">
                <a16:creationId xmlns:a16="http://schemas.microsoft.com/office/drawing/2014/main" id="{F08253FC-A5C9-FDB1-159E-D48A2818DEC0}"/>
              </a:ext>
            </a:extLst>
          </p:cNvPr>
          <p:cNvSpPr txBox="1"/>
          <p:nvPr/>
        </p:nvSpPr>
        <p:spPr>
          <a:xfrm>
            <a:off x="6042872" y="1245471"/>
            <a:ext cx="81471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Stage1</a:t>
            </a:r>
            <a:endParaRPr kumimoji="1" lang="zh-TW" altLang="en-US" dirty="0"/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489B4CFF-3FAD-0A87-A7CD-F5DD11B698ED}"/>
              </a:ext>
            </a:extLst>
          </p:cNvPr>
          <p:cNvSpPr txBox="1"/>
          <p:nvPr/>
        </p:nvSpPr>
        <p:spPr>
          <a:xfrm>
            <a:off x="9091371" y="1249829"/>
            <a:ext cx="81471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Stage2</a:t>
            </a:r>
            <a:endParaRPr kumimoji="1" lang="zh-TW" altLang="en-US" dirty="0"/>
          </a:p>
        </p:txBody>
      </p: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AFCDFB57-6B32-5BA9-F4BF-64330F54B37D}"/>
              </a:ext>
            </a:extLst>
          </p:cNvPr>
          <p:cNvGrpSpPr/>
          <p:nvPr/>
        </p:nvGrpSpPr>
        <p:grpSpPr>
          <a:xfrm>
            <a:off x="6099048" y="1717914"/>
            <a:ext cx="2511552" cy="4109565"/>
            <a:chOff x="1057656" y="2708450"/>
            <a:chExt cx="2511552" cy="4109565"/>
          </a:xfrm>
        </p:grpSpPr>
        <p:grpSp>
          <p:nvGrpSpPr>
            <p:cNvPr id="38" name="群組 37">
              <a:extLst>
                <a:ext uri="{FF2B5EF4-FFF2-40B4-BE49-F238E27FC236}">
                  <a16:creationId xmlns:a16="http://schemas.microsoft.com/office/drawing/2014/main" id="{B9647729-69B8-9A9B-9167-7FEDE2707B4E}"/>
                </a:ext>
              </a:extLst>
            </p:cNvPr>
            <p:cNvGrpSpPr/>
            <p:nvPr/>
          </p:nvGrpSpPr>
          <p:grpSpPr>
            <a:xfrm>
              <a:off x="1057656" y="3429000"/>
              <a:ext cx="2511552" cy="2427803"/>
              <a:chOff x="838200" y="2609088"/>
              <a:chExt cx="2511552" cy="2427803"/>
            </a:xfrm>
          </p:grpSpPr>
          <p:sp>
            <p:nvSpPr>
              <p:cNvPr id="43" name="圓角矩形 42">
                <a:extLst>
                  <a:ext uri="{FF2B5EF4-FFF2-40B4-BE49-F238E27FC236}">
                    <a16:creationId xmlns:a16="http://schemas.microsoft.com/office/drawing/2014/main" id="{8768015B-8E88-43FA-7102-A954BC484E4E}"/>
                  </a:ext>
                </a:extLst>
              </p:cNvPr>
              <p:cNvSpPr/>
              <p:nvPr/>
            </p:nvSpPr>
            <p:spPr>
              <a:xfrm>
                <a:off x="838200" y="2609088"/>
                <a:ext cx="2511552" cy="560832"/>
              </a:xfrm>
              <a:prstGeom prst="roundRect">
                <a:avLst/>
              </a:prstGeom>
              <a:solidFill>
                <a:srgbClr val="7AADE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TW" dirty="0"/>
                  <a:t>VQ Encoder</a:t>
                </a:r>
                <a:endParaRPr kumimoji="1" lang="zh-TW" altLang="en-US" dirty="0"/>
              </a:p>
            </p:txBody>
          </p:sp>
          <p:cxnSp>
            <p:nvCxnSpPr>
              <p:cNvPr id="44" name="直線箭頭接點 43">
                <a:extLst>
                  <a:ext uri="{FF2B5EF4-FFF2-40B4-BE49-F238E27FC236}">
                    <a16:creationId xmlns:a16="http://schemas.microsoft.com/office/drawing/2014/main" id="{E2E5EEAC-4531-CD51-E501-4C7457760D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89404" y="3169920"/>
                <a:ext cx="0" cy="378444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5" name="圓角矩形 44">
                <a:extLst>
                  <a:ext uri="{FF2B5EF4-FFF2-40B4-BE49-F238E27FC236}">
                    <a16:creationId xmlns:a16="http://schemas.microsoft.com/office/drawing/2014/main" id="{A902FDFB-0F3F-816E-957B-5C4023FD16F6}"/>
                  </a:ext>
                </a:extLst>
              </p:cNvPr>
              <p:cNvSpPr/>
              <p:nvPr/>
            </p:nvSpPr>
            <p:spPr>
              <a:xfrm>
                <a:off x="838200" y="4476059"/>
                <a:ext cx="2511552" cy="560832"/>
              </a:xfrm>
              <a:prstGeom prst="roundRect">
                <a:avLst/>
              </a:prstGeom>
              <a:solidFill>
                <a:srgbClr val="7AADE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TW" dirty="0"/>
                  <a:t>VQ Decoder</a:t>
                </a:r>
                <a:endParaRPr kumimoji="1" lang="zh-TW" altLang="en-US" dirty="0"/>
              </a:p>
            </p:txBody>
          </p:sp>
          <p:cxnSp>
            <p:nvCxnSpPr>
              <p:cNvPr id="46" name="直線箭頭接點 45">
                <a:extLst>
                  <a:ext uri="{FF2B5EF4-FFF2-40B4-BE49-F238E27FC236}">
                    <a16:creationId xmlns:a16="http://schemas.microsoft.com/office/drawing/2014/main" id="{6D83EF30-6328-5BEA-0BC1-3ED9CE9F27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89404" y="4084328"/>
                <a:ext cx="0" cy="378444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7" name="文字方塊 46">
                <a:extLst>
                  <a:ext uri="{FF2B5EF4-FFF2-40B4-BE49-F238E27FC236}">
                    <a16:creationId xmlns:a16="http://schemas.microsoft.com/office/drawing/2014/main" id="{4D55F0A9-334F-A9DB-904F-22AC4D90C55F}"/>
                  </a:ext>
                </a:extLst>
              </p:cNvPr>
              <p:cNvSpPr txBox="1"/>
              <p:nvPr/>
            </p:nvSpPr>
            <p:spPr>
              <a:xfrm>
                <a:off x="1015712" y="3631680"/>
                <a:ext cx="21473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zh-TW" dirty="0"/>
                  <a:t>Discrete latent codes</a:t>
                </a:r>
                <a:endParaRPr kumimoji="1" lang="zh-TW" altLang="en-US" dirty="0"/>
              </a:p>
            </p:txBody>
          </p:sp>
        </p:grpSp>
        <p:cxnSp>
          <p:nvCxnSpPr>
            <p:cNvPr id="39" name="直線箭頭接點 38">
              <a:extLst>
                <a:ext uri="{FF2B5EF4-FFF2-40B4-BE49-F238E27FC236}">
                  <a16:creationId xmlns:a16="http://schemas.microsoft.com/office/drawing/2014/main" id="{A339A7B0-4F73-03C7-08F1-779C75611807}"/>
                </a:ext>
              </a:extLst>
            </p:cNvPr>
            <p:cNvCxnSpPr>
              <a:cxnSpLocks/>
            </p:cNvCxnSpPr>
            <p:nvPr/>
          </p:nvCxnSpPr>
          <p:spPr>
            <a:xfrm>
              <a:off x="2308859" y="3050556"/>
              <a:ext cx="0" cy="37844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直線箭頭接點 39">
              <a:extLst>
                <a:ext uri="{FF2B5EF4-FFF2-40B4-BE49-F238E27FC236}">
                  <a16:creationId xmlns:a16="http://schemas.microsoft.com/office/drawing/2014/main" id="{89F7A514-F2C0-714B-42F9-BBC3EE5275AA}"/>
                </a:ext>
              </a:extLst>
            </p:cNvPr>
            <p:cNvCxnSpPr>
              <a:cxnSpLocks/>
            </p:cNvCxnSpPr>
            <p:nvPr/>
          </p:nvCxnSpPr>
          <p:spPr>
            <a:xfrm>
              <a:off x="2308859" y="5856803"/>
              <a:ext cx="0" cy="378444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文字方塊 40">
              <a:extLst>
                <a:ext uri="{FF2B5EF4-FFF2-40B4-BE49-F238E27FC236}">
                  <a16:creationId xmlns:a16="http://schemas.microsoft.com/office/drawing/2014/main" id="{51D2FE5F-56C8-7BFE-D841-880DA3FDA60E}"/>
                </a:ext>
              </a:extLst>
            </p:cNvPr>
            <p:cNvSpPr txBox="1"/>
            <p:nvPr/>
          </p:nvSpPr>
          <p:spPr>
            <a:xfrm>
              <a:off x="1730910" y="2708450"/>
              <a:ext cx="11558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dirty="0"/>
                <a:t>Waveform</a:t>
              </a:r>
              <a:endParaRPr kumimoji="1" lang="zh-TW" altLang="en-US" dirty="0"/>
            </a:p>
          </p:txBody>
        </p:sp>
        <p:sp>
          <p:nvSpPr>
            <p:cNvPr id="42" name="文字方塊 41">
              <a:extLst>
                <a:ext uri="{FF2B5EF4-FFF2-40B4-BE49-F238E27FC236}">
                  <a16:creationId xmlns:a16="http://schemas.microsoft.com/office/drawing/2014/main" id="{3414C263-05CD-F745-6A53-2AFC6DB68A3C}"/>
                </a:ext>
              </a:extLst>
            </p:cNvPr>
            <p:cNvSpPr txBox="1"/>
            <p:nvPr/>
          </p:nvSpPr>
          <p:spPr>
            <a:xfrm>
              <a:off x="1540762" y="6171684"/>
              <a:ext cx="15361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TW" dirty="0"/>
                <a:t>Reconstructed</a:t>
              </a:r>
            </a:p>
            <a:p>
              <a:pPr algn="ctr"/>
              <a:r>
                <a:rPr kumimoji="1" lang="en-US" altLang="zh-TW" dirty="0"/>
                <a:t>waveform</a:t>
              </a:r>
              <a:endParaRPr kumimoji="1"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51586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31C9E-D468-4620-8C80-0A14ADE47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ED026-68DD-440F-B188-DE23B1697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/>
          <a:lstStyle/>
          <a:p>
            <a:r>
              <a:rPr lang="en-US" sz="3000" dirty="0">
                <a:latin typeface="+mj-lt"/>
              </a:rPr>
              <a:t>Related work</a:t>
            </a:r>
          </a:p>
          <a:p>
            <a:r>
              <a:rPr lang="en-US" sz="3000" dirty="0">
                <a:latin typeface="+mj-lt"/>
              </a:rPr>
              <a:t>Proposed method</a:t>
            </a:r>
          </a:p>
          <a:p>
            <a:r>
              <a:rPr lang="en-US" sz="3000" dirty="0">
                <a:latin typeface="+mj-lt"/>
              </a:rPr>
              <a:t>Experimental results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14F47-67F2-4A40-AD26-AE9163D10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A24-D694-4173-941A-B5B3DEBFD1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7835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31C9E-D468-4620-8C80-0A14ADE47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ED026-68DD-440F-B188-DE23B1697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/>
          <a:lstStyle/>
          <a:p>
            <a:r>
              <a:rPr lang="en-US" sz="3000" dirty="0">
                <a:latin typeface="+mj-lt"/>
              </a:rPr>
              <a:t>Related work</a:t>
            </a:r>
          </a:p>
          <a:p>
            <a:r>
              <a:rPr lang="en-US" sz="3000" b="1" dirty="0">
                <a:latin typeface="+mj-lt"/>
              </a:rPr>
              <a:t>Proposed method</a:t>
            </a:r>
          </a:p>
          <a:p>
            <a:r>
              <a:rPr lang="en-US" sz="3000" dirty="0">
                <a:latin typeface="+mj-lt"/>
              </a:rPr>
              <a:t>Experimental results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14F47-67F2-4A40-AD26-AE9163D10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A24-D694-4173-941A-B5B3DEBFD1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014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31C9E-D468-4620-8C80-0A14ADE47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VQ-VAE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ED026-68DD-440F-B188-DE23B1697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/>
          <a:lstStyle/>
          <a:p>
            <a:r>
              <a:rPr lang="en-US" dirty="0">
                <a:latin typeface="+mj-lt"/>
              </a:rPr>
              <a:t>Hierarchical VQ-VAE [2]</a:t>
            </a:r>
          </a:p>
          <a:p>
            <a:r>
              <a:rPr lang="en-US" altLang="zh-TW" dirty="0">
                <a:latin typeface="+mj-lt"/>
              </a:rPr>
              <a:t>Works on Mel-spectrograms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All levels are jointly trained</a:t>
            </a:r>
          </a:p>
          <a:p>
            <a:r>
              <a:rPr lang="en-US" b="1" dirty="0"/>
              <a:t>CTC loss </a:t>
            </a:r>
            <a:r>
              <a:rPr lang="en-US" dirty="0">
                <a:latin typeface="+mj-lt"/>
              </a:rPr>
              <a:t>[3] on top-level codes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14F47-67F2-4A40-AD26-AE9163D10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A24-D694-4173-941A-B5B3DEBFD102}" type="slidenum">
              <a:rPr lang="en-US" smtClean="0"/>
              <a:t>15</a:t>
            </a:fld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EBEB9F6-0379-BD31-01EA-88118DEA0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419" y="907032"/>
            <a:ext cx="5585324" cy="5043935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610BBF3D-3223-85F0-F9CC-9486F967AB95}"/>
              </a:ext>
            </a:extLst>
          </p:cNvPr>
          <p:cNvSpPr txBox="1"/>
          <p:nvPr/>
        </p:nvSpPr>
        <p:spPr>
          <a:xfrm>
            <a:off x="5603966" y="4952005"/>
            <a:ext cx="1310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dirty="0"/>
              <a:t>Top-level</a:t>
            </a:r>
            <a:endParaRPr kumimoji="1" lang="zh-TW" altLang="en-US" sz="2400" dirty="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9A15AAE-F753-FF5E-AA18-C4B402B2BE7D}"/>
              </a:ext>
            </a:extLst>
          </p:cNvPr>
          <p:cNvSpPr txBox="1"/>
          <p:nvPr/>
        </p:nvSpPr>
        <p:spPr>
          <a:xfrm>
            <a:off x="5603966" y="3719832"/>
            <a:ext cx="1358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dirty="0"/>
              <a:t>Mid-level</a:t>
            </a:r>
            <a:endParaRPr kumimoji="1" lang="zh-TW" altLang="en-US" sz="2400" dirty="0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3696413F-B579-B554-D280-4862162E99D6}"/>
              </a:ext>
            </a:extLst>
          </p:cNvPr>
          <p:cNvSpPr txBox="1"/>
          <p:nvPr/>
        </p:nvSpPr>
        <p:spPr>
          <a:xfrm>
            <a:off x="5616661" y="2535464"/>
            <a:ext cx="1284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2400" dirty="0"/>
              <a:t>Bot-level</a:t>
            </a:r>
            <a:endParaRPr kumimoji="1"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16426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31C9E-D468-4620-8C80-0A14ADE47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Language model</a:t>
            </a:r>
          </a:p>
        </p:txBody>
      </p:sp>
      <p:pic>
        <p:nvPicPr>
          <p:cNvPr id="7" name="內容版面配置區 6">
            <a:extLst>
              <a:ext uri="{FF2B5EF4-FFF2-40B4-BE49-F238E27FC236}">
                <a16:creationId xmlns:a16="http://schemas.microsoft.com/office/drawing/2014/main" id="{92D94AF2-D7DD-03AC-B26A-108A8BE03F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586333"/>
            <a:ext cx="10515600" cy="487437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14F47-67F2-4A40-AD26-AE9163D10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A24-D694-4173-941A-B5B3DEBFD1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28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31C9E-D468-4620-8C80-0A14ADE47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Language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ED026-68DD-440F-B188-DE23B1697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/>
          <a:lstStyle/>
          <a:p>
            <a:r>
              <a:rPr lang="en-US" dirty="0">
                <a:latin typeface="+mj-lt"/>
              </a:rPr>
              <a:t>Tacotron2-like model [4]</a:t>
            </a:r>
          </a:p>
          <a:p>
            <a:r>
              <a:rPr lang="en-US" dirty="0">
                <a:latin typeface="+mj-lt"/>
              </a:rPr>
              <a:t>Location sensitive attention [5]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14F47-67F2-4A40-AD26-AE9163D10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A24-D694-4173-941A-B5B3DEBFD102}" type="slidenum">
              <a:rPr lang="en-US" smtClean="0"/>
              <a:t>17</a:t>
            </a:fld>
            <a:endParaRPr lang="en-US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8ED6827A-F2D9-25B6-7E4F-1BA4F70332C7}"/>
              </a:ext>
            </a:extLst>
          </p:cNvPr>
          <p:cNvGrpSpPr/>
          <p:nvPr/>
        </p:nvGrpSpPr>
        <p:grpSpPr>
          <a:xfrm>
            <a:off x="5789505" y="1334017"/>
            <a:ext cx="6402495" cy="4189966"/>
            <a:chOff x="5887041" y="1825625"/>
            <a:chExt cx="5834790" cy="3717653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8447D81D-A04B-869F-AA8A-DE0EC2207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87041" y="1825625"/>
              <a:ext cx="5629997" cy="3717653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64BB40D-D700-AC52-F3E8-8C0000AAF44B}"/>
                </a:ext>
              </a:extLst>
            </p:cNvPr>
            <p:cNvSpPr/>
            <p:nvPr/>
          </p:nvSpPr>
          <p:spPr>
            <a:xfrm>
              <a:off x="10841177" y="2345635"/>
              <a:ext cx="568945" cy="123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718EA407-690A-01E1-487F-75212A255124}"/>
                </a:ext>
              </a:extLst>
            </p:cNvPr>
            <p:cNvSpPr/>
            <p:nvPr/>
          </p:nvSpPr>
          <p:spPr>
            <a:xfrm>
              <a:off x="11478127" y="2314479"/>
              <a:ext cx="243704" cy="123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361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31C9E-D468-4620-8C80-0A14ADE47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Language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ED026-68DD-440F-B188-DE23B1697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25768" cy="4895850"/>
          </a:xfrm>
        </p:spPr>
        <p:txBody>
          <a:bodyPr/>
          <a:lstStyle/>
          <a:p>
            <a:r>
              <a:rPr lang="en-US" dirty="0">
                <a:latin typeface="+mj-lt"/>
              </a:rPr>
              <a:t>Middle- and bottom-level codes are jointly predicted by combine them into a single sequence</a:t>
            </a:r>
          </a:p>
          <a:p>
            <a:r>
              <a:rPr lang="en-US" dirty="0">
                <a:latin typeface="+mj-lt"/>
              </a:rPr>
              <a:t>Linear Transformer [6]</a:t>
            </a:r>
          </a:p>
          <a:p>
            <a:r>
              <a:rPr lang="en-US" dirty="0">
                <a:latin typeface="+mj-lt"/>
              </a:rPr>
              <a:t>Tick embedding </a:t>
            </a:r>
            <a:r>
              <a:rPr lang="en-US" sz="2400" dirty="0">
                <a:latin typeface="+mj-lt"/>
              </a:rPr>
              <a:t>(T1, T2, T3, T4, T5, T6, T1, …)</a:t>
            </a:r>
          </a:p>
          <a:p>
            <a:r>
              <a:rPr lang="en-US" dirty="0">
                <a:latin typeface="+mj-lt"/>
              </a:rPr>
              <a:t>Use an </a:t>
            </a:r>
            <a:r>
              <a:rPr lang="en-US" dirty="0" err="1">
                <a:latin typeface="+mj-lt"/>
              </a:rPr>
              <a:t>upsampler</a:t>
            </a:r>
            <a:r>
              <a:rPr lang="en-US" dirty="0">
                <a:latin typeface="+mj-lt"/>
              </a:rPr>
              <a:t> block to condition on top-level codes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14F47-67F2-4A40-AD26-AE9163D10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A24-D694-4173-941A-B5B3DEBFD102}" type="slidenum">
              <a:rPr lang="en-US" smtClean="0"/>
              <a:t>18</a:t>
            </a:fld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321FC1B-5333-E443-CCCA-9E5D1B499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9800" y="621221"/>
            <a:ext cx="4130720" cy="5600192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B869E199-CBC9-BCBD-4DAE-81694F64EDA6}"/>
              </a:ext>
            </a:extLst>
          </p:cNvPr>
          <p:cNvSpPr txBox="1"/>
          <p:nvPr/>
        </p:nvSpPr>
        <p:spPr>
          <a:xfrm>
            <a:off x="7363968" y="1321356"/>
            <a:ext cx="1625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dirty="0"/>
              <a:t>Top-level codes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43599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31C9E-D468-4620-8C80-0A14ADE47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ED026-68DD-440F-B188-DE23B1697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/>
          <a:lstStyle/>
          <a:p>
            <a:r>
              <a:rPr lang="en-US" sz="3000" dirty="0">
                <a:latin typeface="+mj-lt"/>
              </a:rPr>
              <a:t>Related work</a:t>
            </a:r>
          </a:p>
          <a:p>
            <a:r>
              <a:rPr lang="en-US" sz="3000" dirty="0">
                <a:latin typeface="+mj-lt"/>
              </a:rPr>
              <a:t>Proposed method</a:t>
            </a:r>
          </a:p>
          <a:p>
            <a:r>
              <a:rPr lang="en-US" sz="3000" dirty="0">
                <a:latin typeface="+mj-lt"/>
              </a:rPr>
              <a:t>Experimental results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14F47-67F2-4A40-AD26-AE9163D10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A24-D694-4173-941A-B5B3DEBFD1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046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0C751-1C70-4B7C-8302-879DFACC7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Introduction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671793-02B5-47F9-AF6B-FE9B34978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A24-D694-4173-941A-B5B3DEBFD102}" type="slidenum">
              <a:rPr lang="en-US" smtClean="0"/>
              <a:t>2</a:t>
            </a:fld>
            <a:endParaRPr lang="en-US"/>
          </a:p>
        </p:txBody>
      </p:sp>
      <p:sp>
        <p:nvSpPr>
          <p:cNvPr id="6" name="圓角矩形 5">
            <a:extLst>
              <a:ext uri="{FF2B5EF4-FFF2-40B4-BE49-F238E27FC236}">
                <a16:creationId xmlns:a16="http://schemas.microsoft.com/office/drawing/2014/main" id="{3C17D693-9CBA-A52F-4917-6E3848F8A8A0}"/>
              </a:ext>
            </a:extLst>
          </p:cNvPr>
          <p:cNvSpPr/>
          <p:nvPr/>
        </p:nvSpPr>
        <p:spPr>
          <a:xfrm>
            <a:off x="747964" y="3026176"/>
            <a:ext cx="3477126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Acoustic model</a:t>
            </a:r>
            <a:endParaRPr kumimoji="1" lang="zh-TW" altLang="en-US" dirty="0"/>
          </a:p>
        </p:txBody>
      </p:sp>
      <p:sp>
        <p:nvSpPr>
          <p:cNvPr id="7" name="圓角矩形 6">
            <a:extLst>
              <a:ext uri="{FF2B5EF4-FFF2-40B4-BE49-F238E27FC236}">
                <a16:creationId xmlns:a16="http://schemas.microsoft.com/office/drawing/2014/main" id="{8140C027-0A9B-3FAD-278A-76150823F77C}"/>
              </a:ext>
            </a:extLst>
          </p:cNvPr>
          <p:cNvSpPr/>
          <p:nvPr/>
        </p:nvSpPr>
        <p:spPr>
          <a:xfrm>
            <a:off x="766790" y="4579504"/>
            <a:ext cx="942473" cy="50169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600" dirty="0"/>
              <a:t>Lyrics</a:t>
            </a:r>
            <a:endParaRPr kumimoji="1" lang="zh-TW" altLang="en-US" sz="1600" dirty="0"/>
          </a:p>
        </p:txBody>
      </p:sp>
      <p:sp>
        <p:nvSpPr>
          <p:cNvPr id="8" name="圓角矩形 7">
            <a:extLst>
              <a:ext uri="{FF2B5EF4-FFF2-40B4-BE49-F238E27FC236}">
                <a16:creationId xmlns:a16="http://schemas.microsoft.com/office/drawing/2014/main" id="{B1F4B893-9E07-A4A1-9F7C-D5F85BB6CFAE}"/>
              </a:ext>
            </a:extLst>
          </p:cNvPr>
          <p:cNvSpPr/>
          <p:nvPr/>
        </p:nvSpPr>
        <p:spPr>
          <a:xfrm>
            <a:off x="2015290" y="4579503"/>
            <a:ext cx="942473" cy="50169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600" dirty="0"/>
              <a:t>Note</a:t>
            </a:r>
            <a:endParaRPr kumimoji="1" lang="zh-TW" altLang="en-US" sz="1600" dirty="0"/>
          </a:p>
        </p:txBody>
      </p:sp>
      <p:sp>
        <p:nvSpPr>
          <p:cNvPr id="9" name="圓角矩形 8">
            <a:extLst>
              <a:ext uri="{FF2B5EF4-FFF2-40B4-BE49-F238E27FC236}">
                <a16:creationId xmlns:a16="http://schemas.microsoft.com/office/drawing/2014/main" id="{350F517E-342C-1B4A-F32F-BEFFF7E33153}"/>
              </a:ext>
            </a:extLst>
          </p:cNvPr>
          <p:cNvSpPr/>
          <p:nvPr/>
        </p:nvSpPr>
        <p:spPr>
          <a:xfrm>
            <a:off x="3164306" y="4579503"/>
            <a:ext cx="1041958" cy="50169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600" dirty="0"/>
              <a:t>Duration</a:t>
            </a:r>
            <a:endParaRPr kumimoji="1" lang="zh-TW" altLang="en-US" sz="1600" dirty="0"/>
          </a:p>
        </p:txBody>
      </p:sp>
      <p:cxnSp>
        <p:nvCxnSpPr>
          <p:cNvPr id="11" name="直線箭頭接點 10">
            <a:extLst>
              <a:ext uri="{FF2B5EF4-FFF2-40B4-BE49-F238E27FC236}">
                <a16:creationId xmlns:a16="http://schemas.microsoft.com/office/drawing/2014/main" id="{213F764B-AFCB-3AF8-1BB6-239CD39D596D}"/>
              </a:ext>
            </a:extLst>
          </p:cNvPr>
          <p:cNvCxnSpPr>
            <a:stCxn id="7" idx="0"/>
          </p:cNvCxnSpPr>
          <p:nvPr/>
        </p:nvCxnSpPr>
        <p:spPr>
          <a:xfrm flipH="1" flipV="1">
            <a:off x="1238026" y="4169176"/>
            <a:ext cx="1" cy="41032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直線箭頭接點 11">
            <a:extLst>
              <a:ext uri="{FF2B5EF4-FFF2-40B4-BE49-F238E27FC236}">
                <a16:creationId xmlns:a16="http://schemas.microsoft.com/office/drawing/2014/main" id="{29B6271A-78D8-C34D-06E1-CD9025434935}"/>
              </a:ext>
            </a:extLst>
          </p:cNvPr>
          <p:cNvCxnSpPr/>
          <p:nvPr/>
        </p:nvCxnSpPr>
        <p:spPr>
          <a:xfrm flipH="1" flipV="1">
            <a:off x="2486525" y="4169176"/>
            <a:ext cx="1" cy="41032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線箭頭接點 12">
            <a:extLst>
              <a:ext uri="{FF2B5EF4-FFF2-40B4-BE49-F238E27FC236}">
                <a16:creationId xmlns:a16="http://schemas.microsoft.com/office/drawing/2014/main" id="{6473D981-C913-876E-CFBF-472F00CA94A0}"/>
              </a:ext>
            </a:extLst>
          </p:cNvPr>
          <p:cNvCxnSpPr/>
          <p:nvPr/>
        </p:nvCxnSpPr>
        <p:spPr>
          <a:xfrm flipH="1" flipV="1">
            <a:off x="3749087" y="4169176"/>
            <a:ext cx="1" cy="41032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線箭頭接點 13">
            <a:extLst>
              <a:ext uri="{FF2B5EF4-FFF2-40B4-BE49-F238E27FC236}">
                <a16:creationId xmlns:a16="http://schemas.microsoft.com/office/drawing/2014/main" id="{91B2F4BF-B516-B66C-2FF8-D25EACE72939}"/>
              </a:ext>
            </a:extLst>
          </p:cNvPr>
          <p:cNvCxnSpPr/>
          <p:nvPr/>
        </p:nvCxnSpPr>
        <p:spPr>
          <a:xfrm flipH="1" flipV="1">
            <a:off x="2479682" y="2615848"/>
            <a:ext cx="1" cy="41032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圓角矩形 15">
            <a:extLst>
              <a:ext uri="{FF2B5EF4-FFF2-40B4-BE49-F238E27FC236}">
                <a16:creationId xmlns:a16="http://schemas.microsoft.com/office/drawing/2014/main" id="{0AE162DF-E24C-27D4-04B9-51A37F62485F}"/>
              </a:ext>
            </a:extLst>
          </p:cNvPr>
          <p:cNvSpPr/>
          <p:nvPr/>
        </p:nvSpPr>
        <p:spPr>
          <a:xfrm>
            <a:off x="747965" y="1883176"/>
            <a:ext cx="3477126" cy="732673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Vocoder</a:t>
            </a:r>
            <a:endParaRPr kumimoji="1" lang="zh-TW" alt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44C35EB-A85A-6020-4A7A-CE2C9A4CBC9D}"/>
              </a:ext>
            </a:extLst>
          </p:cNvPr>
          <p:cNvSpPr txBox="1">
            <a:spLocks/>
          </p:cNvSpPr>
          <p:nvPr/>
        </p:nvSpPr>
        <p:spPr>
          <a:xfrm>
            <a:off x="632295" y="5312176"/>
            <a:ext cx="3477126" cy="732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latin typeface="+mj-lt"/>
              </a:rPr>
              <a:t>Common singing voice synthesis (SVS) system</a:t>
            </a:r>
          </a:p>
        </p:txBody>
      </p:sp>
    </p:spTree>
    <p:extLst>
      <p:ext uri="{BB962C8B-B14F-4D97-AF65-F5344CB8AC3E}">
        <p14:creationId xmlns:p14="http://schemas.microsoft.com/office/powerpoint/2010/main" val="9275144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31C9E-D468-4620-8C80-0A14ADE47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ED026-68DD-440F-B188-DE23B1697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/>
          <a:lstStyle/>
          <a:p>
            <a:r>
              <a:rPr lang="en-US" sz="3000" dirty="0">
                <a:latin typeface="+mj-lt"/>
              </a:rPr>
              <a:t>Related work</a:t>
            </a:r>
          </a:p>
          <a:p>
            <a:r>
              <a:rPr lang="en-US" sz="3000" dirty="0">
                <a:latin typeface="+mj-lt"/>
              </a:rPr>
              <a:t>Proposed method</a:t>
            </a:r>
          </a:p>
          <a:p>
            <a:r>
              <a:rPr lang="en-US" sz="3000" b="1" dirty="0">
                <a:latin typeface="+mj-lt"/>
              </a:rPr>
              <a:t>Experimental results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14F47-67F2-4A40-AD26-AE9163D10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A24-D694-4173-941A-B5B3DEBFD1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694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31C9E-D468-4620-8C80-0A14ADE47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Dataset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ED026-68DD-440F-B188-DE23B1697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550 songs purchased from an English karaoke website </a:t>
            </a:r>
          </a:p>
          <a:p>
            <a:r>
              <a:rPr lang="en-US" dirty="0">
                <a:latin typeface="+mj-lt"/>
              </a:rPr>
              <a:t>All female singer, pop genre, no singer information</a:t>
            </a:r>
          </a:p>
          <a:p>
            <a:r>
              <a:rPr lang="en-US" dirty="0">
                <a:latin typeface="+mj-lt"/>
              </a:rPr>
              <a:t>Run NUS </a:t>
            </a:r>
            <a:r>
              <a:rPr lang="en-US" dirty="0" err="1">
                <a:latin typeface="+mj-lt"/>
              </a:rPr>
              <a:t>AutoLyricsAlign</a:t>
            </a:r>
            <a:r>
              <a:rPr lang="en-US" dirty="0">
                <a:latin typeface="+mj-lt"/>
              </a:rPr>
              <a:t> [7] on the vocals to obtain sentence-level alignments of the lyrics</a:t>
            </a:r>
          </a:p>
          <a:p>
            <a:r>
              <a:rPr lang="en-US" dirty="0">
                <a:latin typeface="+mj-lt"/>
              </a:rPr>
              <a:t>Songs are split into segments between 5 to 15 seconds.</a:t>
            </a:r>
          </a:p>
          <a:p>
            <a:r>
              <a:rPr lang="en-US" dirty="0">
                <a:latin typeface="+mj-lt"/>
              </a:rPr>
              <a:t>The final dataset ~20 hours</a:t>
            </a:r>
          </a:p>
          <a:p>
            <a:r>
              <a:rPr lang="en-US" dirty="0">
                <a:latin typeface="+mj-lt"/>
              </a:rPr>
              <a:t>Sampled at 44.1 kHz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14F47-67F2-4A40-AD26-AE9163D10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A24-D694-4173-941A-B5B3DEBFD1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7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31C9E-D468-4620-8C80-0A14ADE47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ED026-68DD-440F-B188-DE23B1697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Compare 3 models</a:t>
            </a:r>
          </a:p>
          <a:p>
            <a:pPr lvl="1"/>
            <a:endParaRPr lang="en-US" dirty="0">
              <a:latin typeface="+mj-lt"/>
            </a:endParaRP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14F47-67F2-4A40-AD26-AE9163D10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A24-D694-4173-941A-B5B3DEBFD1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091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31C9E-D468-4620-8C80-0A14ADE47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ED026-68DD-440F-B188-DE23B1697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Compare 3 models</a:t>
            </a:r>
          </a:p>
          <a:p>
            <a:pPr lvl="1"/>
            <a:r>
              <a:rPr lang="en-US" dirty="0" err="1">
                <a:latin typeface="+mj-lt"/>
              </a:rPr>
              <a:t>noCTC</a:t>
            </a:r>
            <a:endParaRPr lang="en-US" dirty="0">
              <a:latin typeface="+mj-lt"/>
            </a:endParaRPr>
          </a:p>
          <a:p>
            <a:pPr lvl="1"/>
            <a:endParaRPr lang="en-US" dirty="0">
              <a:latin typeface="+mj-lt"/>
            </a:endParaRPr>
          </a:p>
          <a:p>
            <a:pPr lvl="1"/>
            <a:endParaRPr lang="en-US" dirty="0">
              <a:latin typeface="+mj-lt"/>
            </a:endParaRP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14F47-67F2-4A40-AD26-AE9163D10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A24-D694-4173-941A-B5B3DEBFD102}" type="slidenum">
              <a:rPr lang="en-US" smtClean="0"/>
              <a:t>23</a:t>
            </a:fld>
            <a:endParaRPr 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39221A4-6666-CED1-F4D1-1D2E96F92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419" y="907032"/>
            <a:ext cx="5585324" cy="5043935"/>
          </a:xfrm>
          <a:prstGeom prst="rect">
            <a:avLst/>
          </a:prstGeom>
        </p:spPr>
      </p:pic>
      <p:sp>
        <p:nvSpPr>
          <p:cNvPr id="6" name="十字形 5">
            <a:extLst>
              <a:ext uri="{FF2B5EF4-FFF2-40B4-BE49-F238E27FC236}">
                <a16:creationId xmlns:a16="http://schemas.microsoft.com/office/drawing/2014/main" id="{10BCEB7D-CB17-67F1-5FD7-D281A4CBB34A}"/>
              </a:ext>
            </a:extLst>
          </p:cNvPr>
          <p:cNvSpPr/>
          <p:nvPr/>
        </p:nvSpPr>
        <p:spPr>
          <a:xfrm rot="18820344">
            <a:off x="8058785" y="5354647"/>
            <a:ext cx="776903" cy="772854"/>
          </a:xfrm>
          <a:prstGeom prst="plus">
            <a:avLst>
              <a:gd name="adj" fmla="val 4762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649461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31C9E-D468-4620-8C80-0A14ADE47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ED026-68DD-440F-B188-DE23B1697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Compare 3 models</a:t>
            </a:r>
          </a:p>
          <a:p>
            <a:pPr lvl="1"/>
            <a:r>
              <a:rPr lang="en-US" dirty="0" err="1">
                <a:latin typeface="+mj-lt"/>
              </a:rPr>
              <a:t>noCTC</a:t>
            </a:r>
            <a:endParaRPr lang="en-US" dirty="0">
              <a:latin typeface="+mj-lt"/>
            </a:endParaRPr>
          </a:p>
          <a:p>
            <a:pPr lvl="1"/>
            <a:r>
              <a:rPr lang="en-US" dirty="0">
                <a:latin typeface="+mj-lt"/>
              </a:rPr>
              <a:t>3-level</a:t>
            </a:r>
          </a:p>
          <a:p>
            <a:pPr lvl="1"/>
            <a:endParaRPr lang="en-US" dirty="0">
              <a:latin typeface="+mj-lt"/>
            </a:endParaRP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14F47-67F2-4A40-AD26-AE9163D10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A24-D694-4173-941A-B5B3DEBFD102}" type="slidenum">
              <a:rPr lang="en-US" smtClean="0"/>
              <a:t>24</a:t>
            </a:fld>
            <a:endParaRPr lang="en-US"/>
          </a:p>
        </p:txBody>
      </p:sp>
      <p:sp>
        <p:nvSpPr>
          <p:cNvPr id="7" name="圓角矩形 6">
            <a:extLst>
              <a:ext uri="{FF2B5EF4-FFF2-40B4-BE49-F238E27FC236}">
                <a16:creationId xmlns:a16="http://schemas.microsoft.com/office/drawing/2014/main" id="{3BCFB68E-D710-8756-DE2E-A0284F25566F}"/>
              </a:ext>
            </a:extLst>
          </p:cNvPr>
          <p:cNvSpPr/>
          <p:nvPr/>
        </p:nvSpPr>
        <p:spPr>
          <a:xfrm>
            <a:off x="7834884" y="2155793"/>
            <a:ext cx="1231392" cy="524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Top-level</a:t>
            </a:r>
            <a:endParaRPr kumimoji="1" lang="zh-TW" altLang="en-US" dirty="0"/>
          </a:p>
        </p:txBody>
      </p:sp>
      <p:sp>
        <p:nvSpPr>
          <p:cNvPr id="8" name="圓角矩形 7">
            <a:extLst>
              <a:ext uri="{FF2B5EF4-FFF2-40B4-BE49-F238E27FC236}">
                <a16:creationId xmlns:a16="http://schemas.microsoft.com/office/drawing/2014/main" id="{76035400-F389-40F6-CACD-5C7EAF5F5916}"/>
              </a:ext>
            </a:extLst>
          </p:cNvPr>
          <p:cNvSpPr/>
          <p:nvPr/>
        </p:nvSpPr>
        <p:spPr>
          <a:xfrm>
            <a:off x="6885432" y="4037569"/>
            <a:ext cx="3130296" cy="524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Bottom-level</a:t>
            </a:r>
            <a:endParaRPr kumimoji="1" lang="zh-TW" altLang="en-US" dirty="0"/>
          </a:p>
        </p:txBody>
      </p:sp>
      <p:sp>
        <p:nvSpPr>
          <p:cNvPr id="9" name="圓角矩形 8">
            <a:extLst>
              <a:ext uri="{FF2B5EF4-FFF2-40B4-BE49-F238E27FC236}">
                <a16:creationId xmlns:a16="http://schemas.microsoft.com/office/drawing/2014/main" id="{5404794F-3818-3046-8F5C-666B0DB1422E}"/>
              </a:ext>
            </a:extLst>
          </p:cNvPr>
          <p:cNvSpPr/>
          <p:nvPr/>
        </p:nvSpPr>
        <p:spPr>
          <a:xfrm>
            <a:off x="7316724" y="3058493"/>
            <a:ext cx="2267712" cy="5242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Middle-level</a:t>
            </a:r>
            <a:endParaRPr kumimoji="1" lang="zh-TW" altLang="en-US" dirty="0"/>
          </a:p>
        </p:txBody>
      </p:sp>
      <p:cxnSp>
        <p:nvCxnSpPr>
          <p:cNvPr id="10" name="直線箭頭接點 9">
            <a:extLst>
              <a:ext uri="{FF2B5EF4-FFF2-40B4-BE49-F238E27FC236}">
                <a16:creationId xmlns:a16="http://schemas.microsoft.com/office/drawing/2014/main" id="{659FFE4E-38A0-843E-0DAB-E3F26D873818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>
            <a:off x="8450580" y="2680049"/>
            <a:ext cx="0" cy="37844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線箭頭接點 12">
            <a:extLst>
              <a:ext uri="{FF2B5EF4-FFF2-40B4-BE49-F238E27FC236}">
                <a16:creationId xmlns:a16="http://schemas.microsoft.com/office/drawing/2014/main" id="{77493101-35E2-ABE3-F080-29085A3F8ABC}"/>
              </a:ext>
            </a:extLst>
          </p:cNvPr>
          <p:cNvCxnSpPr>
            <a:cxnSpLocks/>
            <a:stCxn id="9" idx="2"/>
            <a:endCxn id="8" idx="0"/>
          </p:cNvCxnSpPr>
          <p:nvPr/>
        </p:nvCxnSpPr>
        <p:spPr>
          <a:xfrm>
            <a:off x="8450580" y="3582749"/>
            <a:ext cx="0" cy="45482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9734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31C9E-D468-4620-8C80-0A14ADE47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ED026-68DD-440F-B188-DE23B1697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Compare 3 models</a:t>
            </a:r>
          </a:p>
          <a:p>
            <a:pPr lvl="1"/>
            <a:r>
              <a:rPr lang="en-US" dirty="0" err="1">
                <a:latin typeface="+mj-lt"/>
              </a:rPr>
              <a:t>noCTC</a:t>
            </a:r>
            <a:endParaRPr lang="en-US" dirty="0">
              <a:latin typeface="+mj-lt"/>
            </a:endParaRPr>
          </a:p>
          <a:p>
            <a:pPr lvl="1"/>
            <a:r>
              <a:rPr lang="en-US" dirty="0">
                <a:latin typeface="+mj-lt"/>
              </a:rPr>
              <a:t>3-level</a:t>
            </a:r>
          </a:p>
          <a:p>
            <a:pPr lvl="1"/>
            <a:r>
              <a:rPr lang="en-US" dirty="0">
                <a:latin typeface="+mj-lt"/>
              </a:rPr>
              <a:t>proposed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14F47-67F2-4A40-AD26-AE9163D10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A24-D694-4173-941A-B5B3DEBFD102}" type="slidenum">
              <a:rPr lang="en-US" smtClean="0"/>
              <a:t>25</a:t>
            </a:fld>
            <a:endParaRPr lang="en-US"/>
          </a:p>
        </p:txBody>
      </p:sp>
      <p:pic>
        <p:nvPicPr>
          <p:cNvPr id="5" name="內容版面配置區 6">
            <a:extLst>
              <a:ext uri="{FF2B5EF4-FFF2-40B4-BE49-F238E27FC236}">
                <a16:creationId xmlns:a16="http://schemas.microsoft.com/office/drawing/2014/main" id="{7DDB6503-668B-9B6F-5619-22A1367FE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6822" y="2004323"/>
            <a:ext cx="6146978" cy="284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233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31C9E-D468-4620-8C80-0A14ADE47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Subjective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ED026-68DD-440F-B188-DE23B1697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Listening test</a:t>
            </a:r>
          </a:p>
          <a:p>
            <a:r>
              <a:rPr lang="en-US" dirty="0">
                <a:latin typeface="+mj-lt"/>
              </a:rPr>
              <a:t>28 participants</a:t>
            </a:r>
          </a:p>
          <a:p>
            <a:r>
              <a:rPr lang="en-US" dirty="0">
                <a:latin typeface="+mj-lt"/>
              </a:rPr>
              <a:t>Each participant is asked to rate 15 samples (5 sentences, each generated by 3 models)</a:t>
            </a:r>
          </a:p>
          <a:p>
            <a:r>
              <a:rPr lang="en-US" dirty="0">
                <a:latin typeface="+mj-lt"/>
              </a:rPr>
              <a:t>rate the samples considering the following three aspects:</a:t>
            </a:r>
          </a:p>
          <a:p>
            <a:pPr lvl="1"/>
            <a:r>
              <a:rPr lang="en-US" dirty="0">
                <a:latin typeface="+mj-lt"/>
              </a:rPr>
              <a:t>Intelligibility</a:t>
            </a:r>
          </a:p>
          <a:p>
            <a:pPr lvl="1"/>
            <a:r>
              <a:rPr lang="en-US" dirty="0">
                <a:latin typeface="+mj-lt"/>
              </a:rPr>
              <a:t>Musicality</a:t>
            </a:r>
          </a:p>
          <a:p>
            <a:pPr lvl="1"/>
            <a:r>
              <a:rPr lang="en-US" dirty="0">
                <a:latin typeface="+mj-lt"/>
              </a:rPr>
              <a:t>Overall quality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14F47-67F2-4A40-AD26-AE9163D10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A24-D694-4173-941A-B5B3DEBFD1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2174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31C9E-D468-4620-8C80-0A14ADE47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ED026-68DD-440F-B188-DE23B1697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+mj-lt"/>
              </a:rPr>
              <a:t>CTC loss is crucial for the system to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14F47-67F2-4A40-AD26-AE9163D10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A24-D694-4173-941A-B5B3DEBFD102}" type="slidenum">
              <a:rPr lang="en-US" smtClean="0"/>
              <a:t>27</a:t>
            </a:fld>
            <a:endParaRPr 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88CF174-1B98-A1D3-B44A-EDD9349CD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083" y="3669792"/>
            <a:ext cx="6491834" cy="179222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0FAEBBD-46D8-53C0-24EF-B8F749F2A686}"/>
              </a:ext>
            </a:extLst>
          </p:cNvPr>
          <p:cNvSpPr/>
          <p:nvPr/>
        </p:nvSpPr>
        <p:spPr>
          <a:xfrm>
            <a:off x="2977896" y="4273550"/>
            <a:ext cx="6263640" cy="402336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027869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31C9E-D468-4620-8C80-0A14ADE47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ED026-68DD-440F-B188-DE23B1697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+mj-lt"/>
              </a:rPr>
              <a:t>CTC loss is crucial for the system to work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+mj-lt"/>
              </a:rPr>
              <a:t>Jointly predict middle- and bottom-level codes provides overall improvement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14F47-67F2-4A40-AD26-AE9163D10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A24-D694-4173-941A-B5B3DEBFD102}" type="slidenum">
              <a:rPr lang="en-US" smtClean="0"/>
              <a:t>28</a:t>
            </a:fld>
            <a:endParaRPr 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88CF174-1B98-A1D3-B44A-EDD9349CD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083" y="3669792"/>
            <a:ext cx="6491834" cy="1792224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389AB1F-F475-64A2-F9D8-C2CF8886A44B}"/>
              </a:ext>
            </a:extLst>
          </p:cNvPr>
          <p:cNvSpPr/>
          <p:nvPr/>
        </p:nvSpPr>
        <p:spPr>
          <a:xfrm>
            <a:off x="2850082" y="4675886"/>
            <a:ext cx="6491833" cy="603250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975420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31C9E-D468-4620-8C80-0A14ADE47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ED026-68DD-440F-B188-DE23B1697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+mj-lt"/>
              </a:rPr>
              <a:t>CTC loss is crucial for the system to work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+mj-lt"/>
              </a:rPr>
              <a:t>Jointly predict middle- and bottom-level codes provides overall improvement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+mj-lt"/>
              </a:rPr>
              <a:t>https://jerrygood0703.github.io/</a:t>
            </a:r>
            <a:r>
              <a:rPr lang="en-US" dirty="0" err="1">
                <a:latin typeface="+mj-lt"/>
              </a:rPr>
              <a:t>KaraSinger</a:t>
            </a:r>
            <a:r>
              <a:rPr lang="en-US" dirty="0">
                <a:latin typeface="+mj-lt"/>
              </a:rPr>
              <a:t>/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14F47-67F2-4A40-AD26-AE9163D10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A24-D694-4173-941A-B5B3DEBFD102}" type="slidenum">
              <a:rPr lang="en-US" smtClean="0"/>
              <a:t>29</a:t>
            </a:fld>
            <a:endParaRPr 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88CF174-1B98-A1D3-B44A-EDD9349CDA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0083" y="3669792"/>
            <a:ext cx="6491834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511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0C751-1C70-4B7C-8302-879DFACC7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Introduction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671793-02B5-47F9-AF6B-FE9B34978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A24-D694-4173-941A-B5B3DEBFD102}" type="slidenum">
              <a:rPr lang="en-US" smtClean="0"/>
              <a:t>3</a:t>
            </a:fld>
            <a:endParaRPr lang="en-US"/>
          </a:p>
        </p:txBody>
      </p:sp>
      <p:sp>
        <p:nvSpPr>
          <p:cNvPr id="6" name="圓角矩形 5">
            <a:extLst>
              <a:ext uri="{FF2B5EF4-FFF2-40B4-BE49-F238E27FC236}">
                <a16:creationId xmlns:a16="http://schemas.microsoft.com/office/drawing/2014/main" id="{3C17D693-9CBA-A52F-4917-6E3848F8A8A0}"/>
              </a:ext>
            </a:extLst>
          </p:cNvPr>
          <p:cNvSpPr/>
          <p:nvPr/>
        </p:nvSpPr>
        <p:spPr>
          <a:xfrm>
            <a:off x="747964" y="3026176"/>
            <a:ext cx="3477126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Acoustic model</a:t>
            </a:r>
            <a:endParaRPr kumimoji="1" lang="zh-TW" altLang="en-US" dirty="0"/>
          </a:p>
        </p:txBody>
      </p:sp>
      <p:sp>
        <p:nvSpPr>
          <p:cNvPr id="7" name="圓角矩形 6">
            <a:extLst>
              <a:ext uri="{FF2B5EF4-FFF2-40B4-BE49-F238E27FC236}">
                <a16:creationId xmlns:a16="http://schemas.microsoft.com/office/drawing/2014/main" id="{8140C027-0A9B-3FAD-278A-76150823F77C}"/>
              </a:ext>
            </a:extLst>
          </p:cNvPr>
          <p:cNvSpPr/>
          <p:nvPr/>
        </p:nvSpPr>
        <p:spPr>
          <a:xfrm>
            <a:off x="766790" y="4579504"/>
            <a:ext cx="942473" cy="50169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600" dirty="0"/>
              <a:t>Lyrics</a:t>
            </a:r>
            <a:endParaRPr kumimoji="1" lang="zh-TW" altLang="en-US" sz="1600" dirty="0"/>
          </a:p>
        </p:txBody>
      </p:sp>
      <p:sp>
        <p:nvSpPr>
          <p:cNvPr id="8" name="圓角矩形 7">
            <a:extLst>
              <a:ext uri="{FF2B5EF4-FFF2-40B4-BE49-F238E27FC236}">
                <a16:creationId xmlns:a16="http://schemas.microsoft.com/office/drawing/2014/main" id="{B1F4B893-9E07-A4A1-9F7C-D5F85BB6CFAE}"/>
              </a:ext>
            </a:extLst>
          </p:cNvPr>
          <p:cNvSpPr/>
          <p:nvPr/>
        </p:nvSpPr>
        <p:spPr>
          <a:xfrm>
            <a:off x="2015290" y="4579503"/>
            <a:ext cx="942473" cy="50169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600" dirty="0"/>
              <a:t>Note</a:t>
            </a:r>
            <a:endParaRPr kumimoji="1" lang="zh-TW" altLang="en-US" sz="1600" dirty="0"/>
          </a:p>
        </p:txBody>
      </p:sp>
      <p:sp>
        <p:nvSpPr>
          <p:cNvPr id="9" name="圓角矩形 8">
            <a:extLst>
              <a:ext uri="{FF2B5EF4-FFF2-40B4-BE49-F238E27FC236}">
                <a16:creationId xmlns:a16="http://schemas.microsoft.com/office/drawing/2014/main" id="{350F517E-342C-1B4A-F32F-BEFFF7E33153}"/>
              </a:ext>
            </a:extLst>
          </p:cNvPr>
          <p:cNvSpPr/>
          <p:nvPr/>
        </p:nvSpPr>
        <p:spPr>
          <a:xfrm>
            <a:off x="3166948" y="4579503"/>
            <a:ext cx="1039316" cy="50169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600" dirty="0"/>
              <a:t>Duration</a:t>
            </a:r>
            <a:endParaRPr kumimoji="1" lang="zh-TW" altLang="en-US" sz="1600" dirty="0"/>
          </a:p>
        </p:txBody>
      </p:sp>
      <p:cxnSp>
        <p:nvCxnSpPr>
          <p:cNvPr id="11" name="直線箭頭接點 10">
            <a:extLst>
              <a:ext uri="{FF2B5EF4-FFF2-40B4-BE49-F238E27FC236}">
                <a16:creationId xmlns:a16="http://schemas.microsoft.com/office/drawing/2014/main" id="{213F764B-AFCB-3AF8-1BB6-239CD39D596D}"/>
              </a:ext>
            </a:extLst>
          </p:cNvPr>
          <p:cNvCxnSpPr>
            <a:stCxn id="7" idx="0"/>
          </p:cNvCxnSpPr>
          <p:nvPr/>
        </p:nvCxnSpPr>
        <p:spPr>
          <a:xfrm flipH="1" flipV="1">
            <a:off x="1238026" y="4169176"/>
            <a:ext cx="1" cy="41032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直線箭頭接點 11">
            <a:extLst>
              <a:ext uri="{FF2B5EF4-FFF2-40B4-BE49-F238E27FC236}">
                <a16:creationId xmlns:a16="http://schemas.microsoft.com/office/drawing/2014/main" id="{29B6271A-78D8-C34D-06E1-CD9025434935}"/>
              </a:ext>
            </a:extLst>
          </p:cNvPr>
          <p:cNvCxnSpPr/>
          <p:nvPr/>
        </p:nvCxnSpPr>
        <p:spPr>
          <a:xfrm flipH="1" flipV="1">
            <a:off x="2486525" y="4169176"/>
            <a:ext cx="1" cy="41032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線箭頭接點 12">
            <a:extLst>
              <a:ext uri="{FF2B5EF4-FFF2-40B4-BE49-F238E27FC236}">
                <a16:creationId xmlns:a16="http://schemas.microsoft.com/office/drawing/2014/main" id="{6473D981-C913-876E-CFBF-472F00CA94A0}"/>
              </a:ext>
            </a:extLst>
          </p:cNvPr>
          <p:cNvCxnSpPr/>
          <p:nvPr/>
        </p:nvCxnSpPr>
        <p:spPr>
          <a:xfrm flipH="1" flipV="1">
            <a:off x="3749087" y="4169176"/>
            <a:ext cx="1" cy="41032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線箭頭接點 13">
            <a:extLst>
              <a:ext uri="{FF2B5EF4-FFF2-40B4-BE49-F238E27FC236}">
                <a16:creationId xmlns:a16="http://schemas.microsoft.com/office/drawing/2014/main" id="{91B2F4BF-B516-B66C-2FF8-D25EACE72939}"/>
              </a:ext>
            </a:extLst>
          </p:cNvPr>
          <p:cNvCxnSpPr/>
          <p:nvPr/>
        </p:nvCxnSpPr>
        <p:spPr>
          <a:xfrm flipH="1" flipV="1">
            <a:off x="2479682" y="2615848"/>
            <a:ext cx="1" cy="41032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圓角矩形 15">
            <a:extLst>
              <a:ext uri="{FF2B5EF4-FFF2-40B4-BE49-F238E27FC236}">
                <a16:creationId xmlns:a16="http://schemas.microsoft.com/office/drawing/2014/main" id="{0AE162DF-E24C-27D4-04B9-51A37F62485F}"/>
              </a:ext>
            </a:extLst>
          </p:cNvPr>
          <p:cNvSpPr/>
          <p:nvPr/>
        </p:nvSpPr>
        <p:spPr>
          <a:xfrm>
            <a:off x="747965" y="1883176"/>
            <a:ext cx="3477126" cy="732673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Vocoder</a:t>
            </a:r>
            <a:endParaRPr kumimoji="1" lang="zh-TW" alt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244C35EB-A85A-6020-4A7A-CE2C9A4CBC9D}"/>
              </a:ext>
            </a:extLst>
          </p:cNvPr>
          <p:cNvSpPr txBox="1">
            <a:spLocks/>
          </p:cNvSpPr>
          <p:nvPr/>
        </p:nvSpPr>
        <p:spPr>
          <a:xfrm>
            <a:off x="632295" y="5312176"/>
            <a:ext cx="3477126" cy="732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latin typeface="+mj-lt"/>
              </a:rPr>
              <a:t>Common singing voice synthesis (SVS) system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0679DCA5-9FFA-585B-CFF6-094C2C7A8DC0}"/>
              </a:ext>
            </a:extLst>
          </p:cNvPr>
          <p:cNvGrpSpPr/>
          <p:nvPr/>
        </p:nvGrpSpPr>
        <p:grpSpPr>
          <a:xfrm>
            <a:off x="4886683" y="4374340"/>
            <a:ext cx="3975100" cy="1497793"/>
            <a:chOff x="5261810" y="4374340"/>
            <a:chExt cx="3975100" cy="1497793"/>
          </a:xfrm>
        </p:grpSpPr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D958FA79-A01E-B5C8-8BFC-37C2F1871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61810" y="4374340"/>
              <a:ext cx="3975100" cy="1016000"/>
            </a:xfrm>
            <a:prstGeom prst="rect">
              <a:avLst/>
            </a:prstGeom>
          </p:spPr>
        </p:pic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id="{2AEE0EFF-4422-EC0B-F75D-E3F48E8BC491}"/>
                </a:ext>
              </a:extLst>
            </p:cNvPr>
            <p:cNvSpPr txBox="1">
              <a:spLocks/>
            </p:cNvSpPr>
            <p:nvPr/>
          </p:nvSpPr>
          <p:spPr>
            <a:xfrm>
              <a:off x="5510797" y="5507008"/>
              <a:ext cx="3477126" cy="365125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000" dirty="0">
                  <a:latin typeface="+mj-lt"/>
                </a:rPr>
                <a:t>Music score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70571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31C9E-D468-4620-8C80-0A14ADE47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ED026-68DD-440F-B188-DE23B1697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We introduced score-free SVS, a new direction for SVS task</a:t>
            </a:r>
          </a:p>
          <a:p>
            <a:r>
              <a:rPr lang="en-US" dirty="0" err="1">
                <a:latin typeface="+mj-lt"/>
              </a:rPr>
              <a:t>KaraSinger</a:t>
            </a:r>
            <a:r>
              <a:rPr lang="en-US" dirty="0">
                <a:latin typeface="+mj-lt"/>
              </a:rPr>
              <a:t>, based on a hierarchical VQ-VAE over Mel-spectrograms and a lyrics conditioned LM to achieve score-free SVS.</a:t>
            </a:r>
          </a:p>
          <a:p>
            <a:r>
              <a:rPr lang="en-US" dirty="0">
                <a:latin typeface="+mj-lt"/>
              </a:rPr>
              <a:t>Lightweight system that can run in real-time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14F47-67F2-4A40-AD26-AE9163D10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A24-D694-4173-941A-B5B3DEBFD1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92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76BDD6A6-F994-9AE4-3633-685C5D9F9A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For more questions</a:t>
            </a:r>
            <a:br>
              <a:rPr lang="en-US" altLang="zh-TW" dirty="0"/>
            </a:br>
            <a:r>
              <a:rPr lang="en-US" altLang="zh-TW" dirty="0"/>
              <a:t>please visit our poster session</a:t>
            </a:r>
            <a:endParaRPr lang="zh-TW" altLang="en-US" dirty="0"/>
          </a:p>
        </p:txBody>
      </p:sp>
      <p:sp>
        <p:nvSpPr>
          <p:cNvPr id="6" name="副標題 5">
            <a:extLst>
              <a:ext uri="{FF2B5EF4-FFF2-40B4-BE49-F238E27FC236}">
                <a16:creationId xmlns:a16="http://schemas.microsoft.com/office/drawing/2014/main" id="{B836BC9A-9510-1826-776E-21ED556FD1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9574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" altLang="zh-TW" dirty="0"/>
              <a:t>Session: AUD-32: Audio Music Synthesis</a:t>
            </a:r>
            <a:br>
              <a:rPr lang="en" altLang="zh-TW" dirty="0"/>
            </a:br>
            <a:r>
              <a:rPr lang="en" altLang="zh-TW" dirty="0">
                <a:hlinkClick r:id="rId2"/>
              </a:rPr>
              <a:t>https://2022.ieeeicassp.org/view_session.php?SessionID=1033</a:t>
            </a:r>
            <a:br>
              <a:rPr lang="en" altLang="zh-TW" dirty="0"/>
            </a:br>
            <a:br>
              <a:rPr lang="en" altLang="zh-TW" dirty="0"/>
            </a:br>
            <a:r>
              <a:rPr lang="en" altLang="zh-TW" dirty="0"/>
              <a:t>Session Time:</a:t>
            </a:r>
            <a:br>
              <a:rPr lang="en" altLang="zh-TW" dirty="0"/>
            </a:br>
            <a:r>
              <a:rPr lang="en" altLang="zh-TW" dirty="0"/>
              <a:t>Friday, 13 May, 20:00 - 20:45 (Singapore Time, UTC +8)</a:t>
            </a:r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C864AAB-DC5A-8C91-D2E2-DA73F64F9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A24-D694-4173-941A-B5B3DEBFD1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3141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7E0B1-C1D5-43AE-BBEB-659963BD8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C1571-6D75-48FC-B3DB-35CBFA6A7A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200" dirty="0"/>
              <a:t>[1] </a:t>
            </a:r>
            <a:r>
              <a:rPr lang="en-US" sz="1200" dirty="0" err="1"/>
              <a:t>Dhariwal</a:t>
            </a:r>
            <a:r>
              <a:rPr lang="en-US" sz="1200" dirty="0"/>
              <a:t>, P., Jun, H., Payne, C., Kim, J. W., Radford, A., &amp; </a:t>
            </a:r>
            <a:r>
              <a:rPr lang="en-US" sz="1200" dirty="0" err="1"/>
              <a:t>Sutskever</a:t>
            </a:r>
            <a:r>
              <a:rPr lang="en-US" sz="1200" dirty="0"/>
              <a:t>, I. (2020). Jukebox: A generative model for music. </a:t>
            </a:r>
            <a:r>
              <a:rPr lang="en-US" sz="1200" dirty="0" err="1"/>
              <a:t>arXiv</a:t>
            </a:r>
            <a:r>
              <a:rPr lang="en-US" sz="1200" dirty="0"/>
              <a:t> preprint arXiv:2005.00341.</a:t>
            </a:r>
          </a:p>
          <a:p>
            <a:pPr marL="0" indent="0">
              <a:buNone/>
            </a:pPr>
            <a:r>
              <a:rPr lang="en-US" sz="1200" dirty="0"/>
              <a:t>[2] </a:t>
            </a:r>
            <a:r>
              <a:rPr lang="en-US" sz="1200" dirty="0" err="1"/>
              <a:t>Razavi</a:t>
            </a:r>
            <a:r>
              <a:rPr lang="en-US" sz="1200" dirty="0"/>
              <a:t>, A., Van den Oord, A., &amp; </a:t>
            </a:r>
            <a:r>
              <a:rPr lang="en-US" sz="1200" dirty="0" err="1"/>
              <a:t>Vinyals</a:t>
            </a:r>
            <a:r>
              <a:rPr lang="en-US" sz="1200" dirty="0"/>
              <a:t>, O. (2019). Generating diverse high-fidelity images with vq-vae-2. Advances in neural information processing systems, 32.</a:t>
            </a:r>
          </a:p>
          <a:p>
            <a:pPr marL="0" indent="0">
              <a:buNone/>
            </a:pPr>
            <a:r>
              <a:rPr lang="en-US" sz="1200" dirty="0"/>
              <a:t>[3] Graves, A., Fernández, S., Gomez, F., &amp; </a:t>
            </a:r>
            <a:r>
              <a:rPr lang="en-US" sz="1200" dirty="0" err="1"/>
              <a:t>Schmidhuber</a:t>
            </a:r>
            <a:r>
              <a:rPr lang="en-US" sz="1200" dirty="0"/>
              <a:t>, J. (2006, June). Connectionist temporal classification: labelling unsegmented sequence data with recurrent neural networks. In Proceedings of the 23rd international conference on Machine learning (pp. 369-376).</a:t>
            </a:r>
          </a:p>
          <a:p>
            <a:pPr marL="0" indent="0">
              <a:buNone/>
            </a:pPr>
            <a:r>
              <a:rPr lang="en-US" sz="1200" dirty="0"/>
              <a:t>[4] Shen, J., Pang, R., Weiss, R. J., Schuster, M., </a:t>
            </a:r>
            <a:r>
              <a:rPr lang="en-US" sz="1200" dirty="0" err="1"/>
              <a:t>Jaitly</a:t>
            </a:r>
            <a:r>
              <a:rPr lang="en-US" sz="1200" dirty="0"/>
              <a:t>, N., Yang, Z., ... &amp; Wu, Y. (2018, April). Natural </a:t>
            </a:r>
            <a:r>
              <a:rPr lang="en-US" sz="1200" dirty="0" err="1"/>
              <a:t>tts</a:t>
            </a:r>
            <a:r>
              <a:rPr lang="en-US" sz="1200" dirty="0"/>
              <a:t> synthesis by conditioning </a:t>
            </a:r>
            <a:r>
              <a:rPr lang="en-US" sz="1200" dirty="0" err="1"/>
              <a:t>wavenet</a:t>
            </a:r>
            <a:r>
              <a:rPr lang="en-US" sz="1200" dirty="0"/>
              <a:t> on </a:t>
            </a:r>
            <a:r>
              <a:rPr lang="en-US" sz="1200" dirty="0" err="1"/>
              <a:t>mel</a:t>
            </a:r>
            <a:r>
              <a:rPr lang="en-US" sz="1200" dirty="0"/>
              <a:t> spectrogram predictions. In 2018 IEEE international conference on acoustics, speech and signal processing (ICASSP) (pp. 4779-4783). IEEE.</a:t>
            </a:r>
          </a:p>
          <a:p>
            <a:pPr marL="0" indent="0">
              <a:buNone/>
            </a:pPr>
            <a:r>
              <a:rPr lang="en-US" sz="1200" dirty="0"/>
              <a:t>[5] </a:t>
            </a:r>
            <a:r>
              <a:rPr lang="en-US" sz="1200" dirty="0" err="1"/>
              <a:t>Chorowski</a:t>
            </a:r>
            <a:r>
              <a:rPr lang="en-US" sz="1200" dirty="0"/>
              <a:t>, J. K., </a:t>
            </a:r>
            <a:r>
              <a:rPr lang="en-US" sz="1200" dirty="0" err="1"/>
              <a:t>Bahdanau</a:t>
            </a:r>
            <a:r>
              <a:rPr lang="en-US" sz="1200" dirty="0"/>
              <a:t>, D., Serdyuk, D., Cho, K., &amp; </a:t>
            </a:r>
            <a:r>
              <a:rPr lang="en-US" sz="1200" dirty="0" err="1"/>
              <a:t>Bengio</a:t>
            </a:r>
            <a:r>
              <a:rPr lang="en-US" sz="1200" dirty="0"/>
              <a:t>, Y. (2015). Attention-based models for speech recognition. Advances in neural information processing systems, 28.</a:t>
            </a:r>
          </a:p>
          <a:p>
            <a:pPr marL="0" indent="0">
              <a:buNone/>
            </a:pPr>
            <a:r>
              <a:rPr lang="en-US" sz="1200" dirty="0"/>
              <a:t>[6] </a:t>
            </a:r>
            <a:r>
              <a:rPr lang="en-US" sz="1200" dirty="0" err="1"/>
              <a:t>Katharopoulos</a:t>
            </a:r>
            <a:r>
              <a:rPr lang="en-US" sz="1200" dirty="0"/>
              <a:t>, A., Vyas, A., Pappas, N., &amp; Fleuret, F. (2020, November). Transformers are </a:t>
            </a:r>
            <a:r>
              <a:rPr lang="en-US" sz="1200" dirty="0" err="1"/>
              <a:t>rnns</a:t>
            </a:r>
            <a:r>
              <a:rPr lang="en-US" sz="1200" dirty="0"/>
              <a:t>: Fast autoregressive transformers with linear attention. In International Conference on Machine Learning (pp. 5156-5165). PMLR.</a:t>
            </a:r>
          </a:p>
          <a:p>
            <a:pPr marL="0" indent="0">
              <a:buNone/>
            </a:pPr>
            <a:r>
              <a:rPr lang="en-US" sz="1200" dirty="0"/>
              <a:t>[7] Gupta, C., </a:t>
            </a:r>
            <a:r>
              <a:rPr lang="en-US" sz="1200" dirty="0" err="1"/>
              <a:t>Yılmaz</a:t>
            </a:r>
            <a:r>
              <a:rPr lang="en-US" sz="1200" dirty="0"/>
              <a:t>, E., &amp; Li, H. (2020, May). Automatic lyrics alignment and transcription in polyphonic music: Does background music help?. In ICASSP 2020-2020 IEEE International Conference on Acoustics, Speech and Signal Processing (ICASSP) (pp. 496-500). IEEE.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1AE69E-EF7C-4382-B6F2-4D6483B82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A24-D694-4173-941A-B5B3DEBFD10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8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0C751-1C70-4B7C-8302-879DFACC7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Introduction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671793-02B5-47F9-AF6B-FE9B34978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A24-D694-4173-941A-B5B3DEBFD102}" type="slidenum">
              <a:rPr lang="en-US" smtClean="0"/>
              <a:t>4</a:t>
            </a:fld>
            <a:endParaRPr lang="en-US"/>
          </a:p>
        </p:txBody>
      </p:sp>
      <p:sp>
        <p:nvSpPr>
          <p:cNvPr id="6" name="圓角矩形 5">
            <a:extLst>
              <a:ext uri="{FF2B5EF4-FFF2-40B4-BE49-F238E27FC236}">
                <a16:creationId xmlns:a16="http://schemas.microsoft.com/office/drawing/2014/main" id="{3C17D693-9CBA-A52F-4917-6E3848F8A8A0}"/>
              </a:ext>
            </a:extLst>
          </p:cNvPr>
          <p:cNvSpPr/>
          <p:nvPr/>
        </p:nvSpPr>
        <p:spPr>
          <a:xfrm>
            <a:off x="747964" y="3026176"/>
            <a:ext cx="3477126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Acoustic model</a:t>
            </a:r>
            <a:endParaRPr kumimoji="1" lang="zh-TW" altLang="en-US" dirty="0"/>
          </a:p>
        </p:txBody>
      </p:sp>
      <p:sp>
        <p:nvSpPr>
          <p:cNvPr id="7" name="圓角矩形 6">
            <a:extLst>
              <a:ext uri="{FF2B5EF4-FFF2-40B4-BE49-F238E27FC236}">
                <a16:creationId xmlns:a16="http://schemas.microsoft.com/office/drawing/2014/main" id="{8140C027-0A9B-3FAD-278A-76150823F77C}"/>
              </a:ext>
            </a:extLst>
          </p:cNvPr>
          <p:cNvSpPr/>
          <p:nvPr/>
        </p:nvSpPr>
        <p:spPr>
          <a:xfrm>
            <a:off x="766790" y="4579504"/>
            <a:ext cx="942473" cy="50169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600" dirty="0"/>
              <a:t>Lyrics</a:t>
            </a:r>
            <a:endParaRPr kumimoji="1" lang="zh-TW" altLang="en-US" sz="1600" dirty="0"/>
          </a:p>
        </p:txBody>
      </p:sp>
      <p:sp>
        <p:nvSpPr>
          <p:cNvPr id="8" name="圓角矩形 7">
            <a:extLst>
              <a:ext uri="{FF2B5EF4-FFF2-40B4-BE49-F238E27FC236}">
                <a16:creationId xmlns:a16="http://schemas.microsoft.com/office/drawing/2014/main" id="{B1F4B893-9E07-A4A1-9F7C-D5F85BB6CFAE}"/>
              </a:ext>
            </a:extLst>
          </p:cNvPr>
          <p:cNvSpPr/>
          <p:nvPr/>
        </p:nvSpPr>
        <p:spPr>
          <a:xfrm>
            <a:off x="2015290" y="4579503"/>
            <a:ext cx="942473" cy="50169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600" dirty="0"/>
              <a:t>Note</a:t>
            </a:r>
            <a:endParaRPr kumimoji="1" lang="zh-TW" altLang="en-US" sz="1600" dirty="0"/>
          </a:p>
        </p:txBody>
      </p:sp>
      <p:sp>
        <p:nvSpPr>
          <p:cNvPr id="9" name="圓角矩形 8">
            <a:extLst>
              <a:ext uri="{FF2B5EF4-FFF2-40B4-BE49-F238E27FC236}">
                <a16:creationId xmlns:a16="http://schemas.microsoft.com/office/drawing/2014/main" id="{350F517E-342C-1B4A-F32F-BEFFF7E33153}"/>
              </a:ext>
            </a:extLst>
          </p:cNvPr>
          <p:cNvSpPr/>
          <p:nvPr/>
        </p:nvSpPr>
        <p:spPr>
          <a:xfrm>
            <a:off x="3164305" y="4579503"/>
            <a:ext cx="1041959" cy="50169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600" dirty="0"/>
              <a:t>Duration</a:t>
            </a:r>
            <a:endParaRPr kumimoji="1" lang="zh-TW" altLang="en-US" sz="1600" dirty="0"/>
          </a:p>
        </p:txBody>
      </p:sp>
      <p:cxnSp>
        <p:nvCxnSpPr>
          <p:cNvPr id="11" name="直線箭頭接點 10">
            <a:extLst>
              <a:ext uri="{FF2B5EF4-FFF2-40B4-BE49-F238E27FC236}">
                <a16:creationId xmlns:a16="http://schemas.microsoft.com/office/drawing/2014/main" id="{213F764B-AFCB-3AF8-1BB6-239CD39D596D}"/>
              </a:ext>
            </a:extLst>
          </p:cNvPr>
          <p:cNvCxnSpPr>
            <a:stCxn id="7" idx="0"/>
          </p:cNvCxnSpPr>
          <p:nvPr/>
        </p:nvCxnSpPr>
        <p:spPr>
          <a:xfrm flipH="1" flipV="1">
            <a:off x="1238026" y="4169176"/>
            <a:ext cx="1" cy="41032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直線箭頭接點 11">
            <a:extLst>
              <a:ext uri="{FF2B5EF4-FFF2-40B4-BE49-F238E27FC236}">
                <a16:creationId xmlns:a16="http://schemas.microsoft.com/office/drawing/2014/main" id="{29B6271A-78D8-C34D-06E1-CD9025434935}"/>
              </a:ext>
            </a:extLst>
          </p:cNvPr>
          <p:cNvCxnSpPr/>
          <p:nvPr/>
        </p:nvCxnSpPr>
        <p:spPr>
          <a:xfrm flipH="1" flipV="1">
            <a:off x="2486525" y="4169176"/>
            <a:ext cx="1" cy="41032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直線箭頭接點 12">
            <a:extLst>
              <a:ext uri="{FF2B5EF4-FFF2-40B4-BE49-F238E27FC236}">
                <a16:creationId xmlns:a16="http://schemas.microsoft.com/office/drawing/2014/main" id="{6473D981-C913-876E-CFBF-472F00CA94A0}"/>
              </a:ext>
            </a:extLst>
          </p:cNvPr>
          <p:cNvCxnSpPr/>
          <p:nvPr/>
        </p:nvCxnSpPr>
        <p:spPr>
          <a:xfrm flipH="1" flipV="1">
            <a:off x="3749087" y="4169176"/>
            <a:ext cx="1" cy="41032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直線箭頭接點 13">
            <a:extLst>
              <a:ext uri="{FF2B5EF4-FFF2-40B4-BE49-F238E27FC236}">
                <a16:creationId xmlns:a16="http://schemas.microsoft.com/office/drawing/2014/main" id="{91B2F4BF-B516-B66C-2FF8-D25EACE72939}"/>
              </a:ext>
            </a:extLst>
          </p:cNvPr>
          <p:cNvCxnSpPr/>
          <p:nvPr/>
        </p:nvCxnSpPr>
        <p:spPr>
          <a:xfrm flipH="1" flipV="1">
            <a:off x="2479682" y="2615848"/>
            <a:ext cx="1" cy="41032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圓角矩形 15">
            <a:extLst>
              <a:ext uri="{FF2B5EF4-FFF2-40B4-BE49-F238E27FC236}">
                <a16:creationId xmlns:a16="http://schemas.microsoft.com/office/drawing/2014/main" id="{0AE162DF-E24C-27D4-04B9-51A37F62485F}"/>
              </a:ext>
            </a:extLst>
          </p:cNvPr>
          <p:cNvSpPr/>
          <p:nvPr/>
        </p:nvSpPr>
        <p:spPr>
          <a:xfrm>
            <a:off x="747965" y="1883176"/>
            <a:ext cx="3477126" cy="732673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Vocoder</a:t>
            </a:r>
            <a:endParaRPr kumimoji="1" lang="zh-TW" alt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60F6196-5561-1A76-8CDC-69E8B7808136}"/>
              </a:ext>
            </a:extLst>
          </p:cNvPr>
          <p:cNvSpPr txBox="1">
            <a:spLocks/>
          </p:cNvSpPr>
          <p:nvPr/>
        </p:nvSpPr>
        <p:spPr>
          <a:xfrm>
            <a:off x="632295" y="5312176"/>
            <a:ext cx="3477126" cy="732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latin typeface="+mj-lt"/>
              </a:rPr>
              <a:t>Common singing voice synthesis (SVS) system</a:t>
            </a:r>
          </a:p>
        </p:txBody>
      </p:sp>
      <p:sp>
        <p:nvSpPr>
          <p:cNvPr id="15" name="圓角矩形 14">
            <a:extLst>
              <a:ext uri="{FF2B5EF4-FFF2-40B4-BE49-F238E27FC236}">
                <a16:creationId xmlns:a16="http://schemas.microsoft.com/office/drawing/2014/main" id="{C5B360EB-95BB-5161-30C9-B7400EF6430B}"/>
              </a:ext>
            </a:extLst>
          </p:cNvPr>
          <p:cNvSpPr/>
          <p:nvPr/>
        </p:nvSpPr>
        <p:spPr>
          <a:xfrm>
            <a:off x="6658427" y="3026176"/>
            <a:ext cx="3477126" cy="1143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Acoustic model</a:t>
            </a:r>
            <a:endParaRPr kumimoji="1" lang="zh-TW" altLang="en-US" dirty="0"/>
          </a:p>
        </p:txBody>
      </p:sp>
      <p:sp>
        <p:nvSpPr>
          <p:cNvPr id="18" name="圓角矩形 17">
            <a:extLst>
              <a:ext uri="{FF2B5EF4-FFF2-40B4-BE49-F238E27FC236}">
                <a16:creationId xmlns:a16="http://schemas.microsoft.com/office/drawing/2014/main" id="{54E332EA-7702-AAD1-B264-D06AB7429C88}"/>
              </a:ext>
            </a:extLst>
          </p:cNvPr>
          <p:cNvSpPr/>
          <p:nvPr/>
        </p:nvSpPr>
        <p:spPr>
          <a:xfrm>
            <a:off x="6677253" y="4579504"/>
            <a:ext cx="942473" cy="50169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600" dirty="0"/>
              <a:t>Lyrics</a:t>
            </a:r>
            <a:endParaRPr kumimoji="1" lang="zh-TW" altLang="en-US" sz="1600" dirty="0"/>
          </a:p>
        </p:txBody>
      </p:sp>
      <p:sp>
        <p:nvSpPr>
          <p:cNvPr id="21" name="圓角矩形 20">
            <a:extLst>
              <a:ext uri="{FF2B5EF4-FFF2-40B4-BE49-F238E27FC236}">
                <a16:creationId xmlns:a16="http://schemas.microsoft.com/office/drawing/2014/main" id="{2D50F209-A1B7-ADCD-E533-EEF8C0E637B6}"/>
              </a:ext>
            </a:extLst>
          </p:cNvPr>
          <p:cNvSpPr/>
          <p:nvPr/>
        </p:nvSpPr>
        <p:spPr>
          <a:xfrm>
            <a:off x="7915038" y="4579503"/>
            <a:ext cx="2183797" cy="50169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600" dirty="0"/>
              <a:t>Accompaniment</a:t>
            </a:r>
          </a:p>
          <a:p>
            <a:pPr algn="ctr"/>
            <a:r>
              <a:rPr kumimoji="1" lang="en-US" altLang="zh-TW" sz="1600" dirty="0"/>
              <a:t>(optional)</a:t>
            </a:r>
            <a:endParaRPr kumimoji="1" lang="zh-TW" altLang="en-US" sz="1600" dirty="0"/>
          </a:p>
        </p:txBody>
      </p:sp>
      <p:cxnSp>
        <p:nvCxnSpPr>
          <p:cNvPr id="22" name="直線箭頭接點 21">
            <a:extLst>
              <a:ext uri="{FF2B5EF4-FFF2-40B4-BE49-F238E27FC236}">
                <a16:creationId xmlns:a16="http://schemas.microsoft.com/office/drawing/2014/main" id="{C9E3CFCB-6A8C-5470-1288-F14FB18628B8}"/>
              </a:ext>
            </a:extLst>
          </p:cNvPr>
          <p:cNvCxnSpPr>
            <a:stCxn id="18" idx="0"/>
          </p:cNvCxnSpPr>
          <p:nvPr/>
        </p:nvCxnSpPr>
        <p:spPr>
          <a:xfrm flipH="1" flipV="1">
            <a:off x="7148489" y="4169176"/>
            <a:ext cx="1" cy="41032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直線箭頭接點 23">
            <a:extLst>
              <a:ext uri="{FF2B5EF4-FFF2-40B4-BE49-F238E27FC236}">
                <a16:creationId xmlns:a16="http://schemas.microsoft.com/office/drawing/2014/main" id="{CBD88AD1-385D-FBA0-91C6-69657EED3C32}"/>
              </a:ext>
            </a:extLst>
          </p:cNvPr>
          <p:cNvCxnSpPr/>
          <p:nvPr/>
        </p:nvCxnSpPr>
        <p:spPr>
          <a:xfrm flipH="1" flipV="1">
            <a:off x="9006935" y="4160850"/>
            <a:ext cx="1" cy="41032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直線箭頭接點 24">
            <a:extLst>
              <a:ext uri="{FF2B5EF4-FFF2-40B4-BE49-F238E27FC236}">
                <a16:creationId xmlns:a16="http://schemas.microsoft.com/office/drawing/2014/main" id="{F7F7E204-5A32-884A-77E6-14109C5D1E24}"/>
              </a:ext>
            </a:extLst>
          </p:cNvPr>
          <p:cNvCxnSpPr/>
          <p:nvPr/>
        </p:nvCxnSpPr>
        <p:spPr>
          <a:xfrm flipH="1" flipV="1">
            <a:off x="8390145" y="2615848"/>
            <a:ext cx="1" cy="41032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圓角矩形 25">
            <a:extLst>
              <a:ext uri="{FF2B5EF4-FFF2-40B4-BE49-F238E27FC236}">
                <a16:creationId xmlns:a16="http://schemas.microsoft.com/office/drawing/2014/main" id="{5E1B3B0A-CA9E-E224-07A9-BE79141CD9FA}"/>
              </a:ext>
            </a:extLst>
          </p:cNvPr>
          <p:cNvSpPr/>
          <p:nvPr/>
        </p:nvSpPr>
        <p:spPr>
          <a:xfrm>
            <a:off x="6658428" y="1883176"/>
            <a:ext cx="3477126" cy="732673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dirty="0"/>
              <a:t>Vocoder</a:t>
            </a:r>
            <a:endParaRPr kumimoji="1" lang="zh-TW" altLang="en-US" dirty="0"/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8040D0F5-B802-2997-FB85-278D427C2FA4}"/>
              </a:ext>
            </a:extLst>
          </p:cNvPr>
          <p:cNvSpPr txBox="1">
            <a:spLocks/>
          </p:cNvSpPr>
          <p:nvPr/>
        </p:nvSpPr>
        <p:spPr>
          <a:xfrm>
            <a:off x="6307615" y="5312176"/>
            <a:ext cx="4178746" cy="73267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err="1">
                <a:latin typeface="+mj-lt"/>
              </a:rPr>
              <a:t>KaraSinger</a:t>
            </a:r>
            <a:endParaRPr lang="en-US" sz="2000" dirty="0">
              <a:latin typeface="+mj-lt"/>
            </a:endParaRPr>
          </a:p>
          <a:p>
            <a:pPr marL="0" indent="0" algn="ctr">
              <a:buNone/>
            </a:pPr>
            <a:r>
              <a:rPr lang="en-US" sz="2000" dirty="0">
                <a:latin typeface="+mj-lt"/>
              </a:rPr>
              <a:t>Score-free SVS</a:t>
            </a:r>
          </a:p>
        </p:txBody>
      </p:sp>
    </p:spTree>
    <p:extLst>
      <p:ext uri="{BB962C8B-B14F-4D97-AF65-F5344CB8AC3E}">
        <p14:creationId xmlns:p14="http://schemas.microsoft.com/office/powerpoint/2010/main" val="4011206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31C9E-D468-4620-8C80-0A14ADE47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Why score-free SVS?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ED026-68DD-440F-B188-DE23B1697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+mj-lt"/>
              </a:rPr>
              <a:t>For ordinary users, composing a reasonable melody is much harder than writing lyrics.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+mj-lt"/>
              </a:rPr>
              <a:t>Collecting singing voices with annotated music score requires significant efforts, while </a:t>
            </a:r>
            <a:r>
              <a:rPr lang="en-US" dirty="0" err="1">
                <a:latin typeface="+mj-lt"/>
              </a:rPr>
              <a:t>KaraSinger</a:t>
            </a:r>
            <a:r>
              <a:rPr lang="en-US" dirty="0">
                <a:latin typeface="+mj-lt"/>
              </a:rPr>
              <a:t> only needs sentence-level alignment during training.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+mj-lt"/>
              </a:rPr>
              <a:t>A new direction for SVS, where common users and music creators can both experience the creativity of AI.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14F47-67F2-4A40-AD26-AE9163D10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A24-D694-4173-941A-B5B3DEBFD102}" type="slidenum">
              <a:rPr lang="en-US" smtClean="0"/>
              <a:t>5</a:t>
            </a:fld>
            <a:endParaRPr lang="en-US"/>
          </a:p>
        </p:txBody>
      </p:sp>
      <p:pic>
        <p:nvPicPr>
          <p:cNvPr id="6" name="temp0.wav" descr="temp0.wav">
            <a:hlinkClick r:id="" action="ppaction://media"/>
            <a:extLst>
              <a:ext uri="{FF2B5EF4-FFF2-40B4-BE49-F238E27FC236}">
                <a16:creationId xmlns:a16="http://schemas.microsoft.com/office/drawing/2014/main" id="{D31CDA4B-14BF-85F4-121B-196389E2DE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22937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0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31C9E-D468-4620-8C80-0A14ADE47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Why score-free SVS?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ED026-68DD-440F-B188-DE23B1697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/>
          <a:lstStyle/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14F47-67F2-4A40-AD26-AE9163D10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A24-D694-4173-941A-B5B3DEBFD102}" type="slidenum">
              <a:rPr lang="en-US" smtClean="0"/>
              <a:t>6</a:t>
            </a:fld>
            <a:endParaRPr lang="en-US"/>
          </a:p>
        </p:txBody>
      </p:sp>
      <p:pic>
        <p:nvPicPr>
          <p:cNvPr id="7" name="realtime_jamming" descr="realtime_jamming">
            <a:hlinkClick r:id="" action="ppaction://media"/>
            <a:extLst>
              <a:ext uri="{FF2B5EF4-FFF2-40B4-BE49-F238E27FC236}">
                <a16:creationId xmlns:a16="http://schemas.microsoft.com/office/drawing/2014/main" id="{8C1B5A16-2656-B081-1859-0EADCFFF48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2724" y="1825625"/>
            <a:ext cx="6566729" cy="3693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8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31C9E-D468-4620-8C80-0A14ADE47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ED026-68DD-440F-B188-DE23B1697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/>
          <a:lstStyle/>
          <a:p>
            <a:r>
              <a:rPr lang="en-US" sz="3000" dirty="0">
                <a:latin typeface="+mj-lt"/>
              </a:rPr>
              <a:t>Related work</a:t>
            </a:r>
          </a:p>
          <a:p>
            <a:r>
              <a:rPr lang="en-US" sz="3000" dirty="0">
                <a:latin typeface="+mj-lt"/>
              </a:rPr>
              <a:t>Proposed method</a:t>
            </a:r>
          </a:p>
          <a:p>
            <a:r>
              <a:rPr lang="en-US" sz="3000" dirty="0">
                <a:latin typeface="+mj-lt"/>
              </a:rPr>
              <a:t>Experimental results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14F47-67F2-4A40-AD26-AE9163D10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A24-D694-4173-941A-B5B3DEBFD1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547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31C9E-D468-4620-8C80-0A14ADE47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ED026-68DD-440F-B188-DE23B1697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/>
          <a:lstStyle/>
          <a:p>
            <a:r>
              <a:rPr lang="en-US" sz="3000" b="1" dirty="0">
                <a:latin typeface="+mj-lt"/>
              </a:rPr>
              <a:t>Related work</a:t>
            </a:r>
          </a:p>
          <a:p>
            <a:r>
              <a:rPr lang="en-US" sz="3000" dirty="0">
                <a:latin typeface="+mj-lt"/>
              </a:rPr>
              <a:t>Proposed method</a:t>
            </a:r>
          </a:p>
          <a:p>
            <a:r>
              <a:rPr lang="en-US" sz="3000" dirty="0">
                <a:latin typeface="+mj-lt"/>
              </a:rPr>
              <a:t>Experimental results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14F47-67F2-4A40-AD26-AE9163D10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A24-D694-4173-941A-B5B3DEBFD1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945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31C9E-D468-4620-8C80-0A14ADE47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Related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ED026-68DD-440F-B188-DE23B1697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5850"/>
          </a:xfrm>
        </p:spPr>
        <p:txBody>
          <a:bodyPr/>
          <a:lstStyle/>
          <a:p>
            <a:r>
              <a:rPr lang="en-US" dirty="0">
                <a:latin typeface="+mj-lt"/>
              </a:rPr>
              <a:t>Jukebox</a:t>
            </a:r>
            <a:r>
              <a:rPr lang="zh-TW" altLang="en-US" dirty="0">
                <a:latin typeface="+mj-lt"/>
              </a:rPr>
              <a:t> </a:t>
            </a:r>
            <a:r>
              <a:rPr lang="en-US" altLang="zh-TW" dirty="0">
                <a:latin typeface="+mj-lt"/>
              </a:rPr>
              <a:t>from </a:t>
            </a:r>
            <a:r>
              <a:rPr lang="en-US" altLang="zh-TW" dirty="0" err="1">
                <a:latin typeface="+mj-lt"/>
              </a:rPr>
              <a:t>OpenAI</a:t>
            </a:r>
            <a:r>
              <a:rPr lang="en-US" altLang="zh-TW" dirty="0">
                <a:latin typeface="+mj-lt"/>
              </a:rPr>
              <a:t> [1]</a:t>
            </a:r>
          </a:p>
          <a:p>
            <a:pPr lvl="1"/>
            <a:r>
              <a:rPr lang="en-US" altLang="zh-TW" dirty="0">
                <a:latin typeface="+mj-lt"/>
              </a:rPr>
              <a:t>A generative model that generates music, including vocals and instruments</a:t>
            </a:r>
          </a:p>
          <a:p>
            <a:pPr lvl="1"/>
            <a:r>
              <a:rPr lang="en-US" altLang="zh-TW" dirty="0">
                <a:latin typeface="+mj-lt"/>
              </a:rPr>
              <a:t>In a variety of genres and artist styles</a:t>
            </a:r>
          </a:p>
          <a:p>
            <a:pPr marL="0" indent="0">
              <a:buNone/>
            </a:pPr>
            <a:endParaRPr lang="en-US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  <a:p>
            <a:pPr marL="514350" indent="-514350">
              <a:buFont typeface="+mj-lt"/>
              <a:buAutoNum type="arabicPeriod"/>
            </a:pPr>
            <a:endParaRPr lang="en-US" dirty="0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14F47-67F2-4A40-AD26-AE9163D10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7DA24-D694-4173-941A-B5B3DEBFD1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765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15878</TotalTime>
  <Words>1088</Words>
  <Application>Microsoft Macintosh PowerPoint</Application>
  <PresentationFormat>寬螢幕</PresentationFormat>
  <Paragraphs>259</Paragraphs>
  <Slides>32</Slides>
  <Notes>26</Notes>
  <HiddenSlides>0</HiddenSlides>
  <MMClips>2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KaraSinger:  Score-Free Singing Voice Synthesis with VQ-VAE using Mel-spectrograms</vt:lpstr>
      <vt:lpstr>Introduction</vt:lpstr>
      <vt:lpstr>Introduction</vt:lpstr>
      <vt:lpstr>Introduction</vt:lpstr>
      <vt:lpstr>Why score-free SVS?</vt:lpstr>
      <vt:lpstr>Why score-free SVS?</vt:lpstr>
      <vt:lpstr>PowerPoint 簡報</vt:lpstr>
      <vt:lpstr>PowerPoint 簡報</vt:lpstr>
      <vt:lpstr>Related work</vt:lpstr>
      <vt:lpstr>Related work</vt:lpstr>
      <vt:lpstr>Related work</vt:lpstr>
      <vt:lpstr>Related work</vt:lpstr>
      <vt:lpstr>PowerPoint 簡報</vt:lpstr>
      <vt:lpstr>PowerPoint 簡報</vt:lpstr>
      <vt:lpstr>VQ-VAE</vt:lpstr>
      <vt:lpstr>Language model</vt:lpstr>
      <vt:lpstr>Language model</vt:lpstr>
      <vt:lpstr>Language model</vt:lpstr>
      <vt:lpstr>PowerPoint 簡報</vt:lpstr>
      <vt:lpstr>PowerPoint 簡報</vt:lpstr>
      <vt:lpstr>Dataset</vt:lpstr>
      <vt:lpstr>Experiment</vt:lpstr>
      <vt:lpstr>Experiment</vt:lpstr>
      <vt:lpstr>Experiment</vt:lpstr>
      <vt:lpstr>Experiment</vt:lpstr>
      <vt:lpstr>Subjective evaluation</vt:lpstr>
      <vt:lpstr>Results</vt:lpstr>
      <vt:lpstr>Results</vt:lpstr>
      <vt:lpstr>Results</vt:lpstr>
      <vt:lpstr>Conclusion</vt:lpstr>
      <vt:lpstr>For more questions please visit our poster session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Chien Feng Liao</dc:creator>
  <cp:lastModifiedBy>Microsoft Office User</cp:lastModifiedBy>
  <cp:revision>113</cp:revision>
  <dcterms:created xsi:type="dcterms:W3CDTF">2018-08-24T04:05:13Z</dcterms:created>
  <dcterms:modified xsi:type="dcterms:W3CDTF">2022-04-20T15:03:40Z</dcterms:modified>
</cp:coreProperties>
</file>