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478" r:id="rId3"/>
    <p:sldId id="501" r:id="rId4"/>
    <p:sldId id="849" r:id="rId5"/>
    <p:sldId id="850" r:id="rId6"/>
    <p:sldId id="851" r:id="rId7"/>
    <p:sldId id="852" r:id="rId8"/>
    <p:sldId id="853" r:id="rId9"/>
    <p:sldId id="855" r:id="rId10"/>
    <p:sldId id="901" r:id="rId11"/>
    <p:sldId id="902" r:id="rId12"/>
    <p:sldId id="903" r:id="rId13"/>
    <p:sldId id="904" r:id="rId14"/>
    <p:sldId id="590" r:id="rId15"/>
    <p:sldId id="888" r:id="rId16"/>
    <p:sldId id="889" r:id="rId17"/>
    <p:sldId id="905" r:id="rId18"/>
    <p:sldId id="906" r:id="rId19"/>
    <p:sldId id="753" r:id="rId20"/>
    <p:sldId id="891" r:id="rId21"/>
    <p:sldId id="479"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0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D1"/>
    <a:srgbClr val="FDFDFD"/>
    <a:srgbClr val="FEFEFE"/>
    <a:srgbClr val="005292"/>
    <a:srgbClr val="E0DFDE"/>
    <a:srgbClr val="0090CF"/>
    <a:srgbClr val="008ECC"/>
    <a:srgbClr val="007DB7"/>
    <a:srgbClr val="008FCC"/>
    <a:srgbClr val="4F7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2" d="100"/>
          <a:sy n="112" d="100"/>
        </p:scale>
        <p:origin x="372" y="96"/>
      </p:cViewPr>
      <p:guideLst>
        <p:guide pos="3840"/>
        <p:guide orient="horz" pos="2061"/>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36.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cxnSp>
        <p:nvCxnSpPr>
          <p:cNvPr id="14" name="直接连接符 13"/>
          <p:cNvCxnSpPr/>
          <p:nvPr userDrawn="1"/>
        </p:nvCxnSpPr>
        <p:spPr>
          <a:xfrm flipH="1">
            <a:off x="2019358" y="710582"/>
            <a:ext cx="678936"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00" t="41244" b="29278"/>
          <a:stretch>
            <a:fillRect/>
          </a:stretch>
        </p:blipFill>
        <p:spPr>
          <a:xfrm rot="10800000">
            <a:off x="-12192" y="-5823"/>
            <a:ext cx="2362628" cy="712959"/>
          </a:xfrm>
          <a:prstGeom prst="rect">
            <a:avLst/>
          </a:prstGeom>
        </p:spPr>
      </p:pic>
      <p:sp>
        <p:nvSpPr>
          <p:cNvPr id="16" name="矩形 15"/>
          <p:cNvSpPr/>
          <p:nvPr userDrawn="1"/>
        </p:nvSpPr>
        <p:spPr>
          <a:xfrm>
            <a:off x="1532993" y="149130"/>
            <a:ext cx="3235816" cy="460375"/>
          </a:xfrm>
          <a:prstGeom prst="rect">
            <a:avLst/>
          </a:prstGeom>
        </p:spPr>
        <p:txBody>
          <a:bodyPr wrap="square">
            <a:spAutoFit/>
          </a:bodyPr>
          <a:lstStyle/>
          <a:p>
            <a:pPr defTabSz="1219200"/>
            <a:r>
              <a:rPr lang="zh-CN" altLang="en-US" sz="2400" spc="-300" dirty="0" smtClean="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rPr>
              <a:t>阶段</a:t>
            </a:r>
            <a:r>
              <a:rPr lang="zh-CN" altLang="en-US" sz="2400" spc="-300" dirty="0" smtClean="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rPr>
              <a:t>概述</a:t>
            </a:r>
            <a:endParaRPr lang="zh-CN" altLang="en-US" sz="2400" spc="-300" dirty="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endParaRPr>
          </a:p>
        </p:txBody>
      </p:sp>
      <p:sp>
        <p:nvSpPr>
          <p:cNvPr id="17" name="矩形 16"/>
          <p:cNvSpPr/>
          <p:nvPr userDrawn="1"/>
        </p:nvSpPr>
        <p:spPr>
          <a:xfrm>
            <a:off x="1368898" y="508057"/>
            <a:ext cx="3115665" cy="213995"/>
          </a:xfrm>
          <a:prstGeom prst="rect">
            <a:avLst/>
          </a:prstGeom>
        </p:spPr>
        <p:txBody>
          <a:bodyPr wrap="square">
            <a:spAutoFit/>
          </a:bodyPr>
          <a:lstStyle/>
          <a:p>
            <a:r>
              <a:rPr lang="en-US" altLang="zh-CN" sz="800" dirty="0" smtClean="0">
                <a:solidFill>
                  <a:schemeClr val="tx1">
                    <a:lumMod val="50000"/>
                    <a:lumOff val="50000"/>
                  </a:schemeClr>
                </a:solidFill>
                <a:latin typeface="黑体" panose="02010609060101010101" pitchFamily="49" charset="-122"/>
                <a:ea typeface="黑体" panose="02010609060101010101" pitchFamily="49" charset="-122"/>
              </a:rPr>
              <a:t>Stage summary report</a:t>
            </a:r>
            <a:endParaRPr lang="en-US" altLang="zh-CN" sz="800"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6" name="矩形 25"/>
          <p:cNvSpPr/>
          <p:nvPr userDrawn="1"/>
        </p:nvSpPr>
        <p:spPr>
          <a:xfrm rot="2700000">
            <a:off x="961926" y="99487"/>
            <a:ext cx="443781" cy="443781"/>
          </a:xfrm>
          <a:prstGeom prst="rect">
            <a:avLst/>
          </a:prstGeom>
          <a:solidFill>
            <a:srgbClr val="0091D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sp>
        <p:nvSpPr>
          <p:cNvPr id="27" name="文本框 26"/>
          <p:cNvSpPr txBox="1"/>
          <p:nvPr userDrawn="1"/>
        </p:nvSpPr>
        <p:spPr>
          <a:xfrm>
            <a:off x="961824" y="8672"/>
            <a:ext cx="407074" cy="666658"/>
          </a:xfrm>
          <a:prstGeom prst="rect">
            <a:avLst/>
          </a:prstGeom>
          <a:noFill/>
        </p:spPr>
        <p:txBody>
          <a:bodyPr wrap="square" rtlCol="0">
            <a:spAutoFit/>
          </a:bodyPr>
          <a:lstStyle/>
          <a:p>
            <a:pPr algn="ctr"/>
            <a:r>
              <a:rPr lang="en-US" altLang="zh-CN" sz="3600" dirty="0" smtClean="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rPr>
              <a:t>1</a:t>
            </a:r>
            <a:endParaRPr lang="zh-CN" altLang="en-US" sz="3600" dirty="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pic>
        <p:nvPicPr>
          <p:cNvPr id="29"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 t="41244" b="14122"/>
          <a:stretch>
            <a:fillRect/>
          </a:stretch>
        </p:blipFill>
        <p:spPr>
          <a:xfrm>
            <a:off x="8583167" y="6235332"/>
            <a:ext cx="3628031" cy="6226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cxnSp>
        <p:nvCxnSpPr>
          <p:cNvPr id="14" name="直接连接符 13"/>
          <p:cNvCxnSpPr/>
          <p:nvPr userDrawn="1"/>
        </p:nvCxnSpPr>
        <p:spPr>
          <a:xfrm flipH="1">
            <a:off x="2222561" y="710582"/>
            <a:ext cx="678936"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00" t="41244" b="29278"/>
          <a:stretch>
            <a:fillRect/>
          </a:stretch>
        </p:blipFill>
        <p:spPr>
          <a:xfrm rot="10800000">
            <a:off x="-12192" y="-5823"/>
            <a:ext cx="2362628" cy="712959"/>
          </a:xfrm>
          <a:prstGeom prst="rect">
            <a:avLst/>
          </a:prstGeom>
        </p:spPr>
      </p:pic>
      <p:sp>
        <p:nvSpPr>
          <p:cNvPr id="16" name="矩形 15"/>
          <p:cNvSpPr/>
          <p:nvPr userDrawn="1"/>
        </p:nvSpPr>
        <p:spPr>
          <a:xfrm>
            <a:off x="1532993" y="149130"/>
            <a:ext cx="3235816" cy="461665"/>
          </a:xfrm>
          <a:prstGeom prst="rect">
            <a:avLst/>
          </a:prstGeom>
        </p:spPr>
        <p:txBody>
          <a:bodyPr wrap="square">
            <a:spAutoFit/>
          </a:bodyPr>
          <a:lstStyle/>
          <a:p>
            <a:pPr defTabSz="1219200"/>
            <a:r>
              <a:rPr lang="zh-CN" altLang="en-US" sz="2400" spc="-300" dirty="0" smtClean="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rPr>
              <a:t>完成情况及成果</a:t>
            </a:r>
            <a:endParaRPr lang="zh-CN" altLang="en-US" sz="2400" spc="-300" dirty="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endParaRPr>
          </a:p>
        </p:txBody>
      </p:sp>
      <p:sp>
        <p:nvSpPr>
          <p:cNvPr id="17" name="矩形 16"/>
          <p:cNvSpPr/>
          <p:nvPr userDrawn="1"/>
        </p:nvSpPr>
        <p:spPr>
          <a:xfrm>
            <a:off x="1368898" y="508057"/>
            <a:ext cx="3115665" cy="215444"/>
          </a:xfrm>
          <a:prstGeom prst="rect">
            <a:avLst/>
          </a:prstGeom>
        </p:spPr>
        <p:txBody>
          <a:bodyPr wrap="square">
            <a:spAutoFit/>
          </a:bodyPr>
          <a:lstStyle/>
          <a:p>
            <a:r>
              <a:rPr lang="en-US" altLang="zh-CN" sz="800" dirty="0" smtClean="0">
                <a:solidFill>
                  <a:schemeClr val="tx1">
                    <a:lumMod val="50000"/>
                    <a:lumOff val="50000"/>
                  </a:schemeClr>
                </a:solidFill>
                <a:latin typeface="黑体" panose="02010609060101010101" pitchFamily="49" charset="-122"/>
                <a:ea typeface="黑体" panose="02010609060101010101" pitchFamily="49" charset="-122"/>
              </a:rPr>
              <a:t>Completion status and results</a:t>
            </a:r>
            <a:endParaRPr lang="en-US" altLang="zh-CN" sz="800"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6" name="矩形 25"/>
          <p:cNvSpPr/>
          <p:nvPr userDrawn="1"/>
        </p:nvSpPr>
        <p:spPr>
          <a:xfrm rot="2700000">
            <a:off x="961926" y="99487"/>
            <a:ext cx="443781" cy="443781"/>
          </a:xfrm>
          <a:prstGeom prst="rect">
            <a:avLst/>
          </a:prstGeom>
          <a:solidFill>
            <a:srgbClr val="0091D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sp>
        <p:nvSpPr>
          <p:cNvPr id="27" name="文本框 26"/>
          <p:cNvSpPr txBox="1"/>
          <p:nvPr userDrawn="1"/>
        </p:nvSpPr>
        <p:spPr>
          <a:xfrm>
            <a:off x="961824" y="8672"/>
            <a:ext cx="407074" cy="666658"/>
          </a:xfrm>
          <a:prstGeom prst="rect">
            <a:avLst/>
          </a:prstGeom>
          <a:noFill/>
        </p:spPr>
        <p:txBody>
          <a:bodyPr wrap="square" rtlCol="0">
            <a:spAutoFit/>
          </a:bodyPr>
          <a:lstStyle/>
          <a:p>
            <a:pPr algn="ctr"/>
            <a:r>
              <a:rPr lang="en-US" altLang="zh-CN" sz="3600" dirty="0" smtClean="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rPr>
              <a:t>2</a:t>
            </a:r>
            <a:endParaRPr lang="zh-CN" altLang="en-US" sz="3600" dirty="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pic>
        <p:nvPicPr>
          <p:cNvPr id="29"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 t="41244" b="14122"/>
          <a:stretch>
            <a:fillRect/>
          </a:stretch>
        </p:blipFill>
        <p:spPr>
          <a:xfrm>
            <a:off x="8583167" y="6235332"/>
            <a:ext cx="3628031" cy="6226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cxnSp>
        <p:nvCxnSpPr>
          <p:cNvPr id="14" name="直接连接符 13"/>
          <p:cNvCxnSpPr/>
          <p:nvPr userDrawn="1"/>
        </p:nvCxnSpPr>
        <p:spPr>
          <a:xfrm flipH="1">
            <a:off x="2281827" y="710582"/>
            <a:ext cx="678936"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00" t="41244" b="29278"/>
          <a:stretch>
            <a:fillRect/>
          </a:stretch>
        </p:blipFill>
        <p:spPr>
          <a:xfrm rot="10800000">
            <a:off x="-12192" y="-5823"/>
            <a:ext cx="2362628" cy="712959"/>
          </a:xfrm>
          <a:prstGeom prst="rect">
            <a:avLst/>
          </a:prstGeom>
        </p:spPr>
      </p:pic>
      <p:sp>
        <p:nvSpPr>
          <p:cNvPr id="16" name="矩形 15"/>
          <p:cNvSpPr/>
          <p:nvPr userDrawn="1"/>
        </p:nvSpPr>
        <p:spPr>
          <a:xfrm>
            <a:off x="1532993" y="149130"/>
            <a:ext cx="3235816" cy="461665"/>
          </a:xfrm>
          <a:prstGeom prst="rect">
            <a:avLst/>
          </a:prstGeom>
        </p:spPr>
        <p:txBody>
          <a:bodyPr wrap="square">
            <a:spAutoFit/>
          </a:bodyPr>
          <a:lstStyle/>
          <a:p>
            <a:pPr defTabSz="1219200"/>
            <a:r>
              <a:rPr lang="zh-CN" altLang="en-US" sz="2400" spc="-300" dirty="0" smtClean="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rPr>
              <a:t>面临问题及应对措施</a:t>
            </a:r>
            <a:endParaRPr lang="zh-CN" altLang="en-US" sz="2400" spc="-300" dirty="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endParaRPr>
          </a:p>
        </p:txBody>
      </p:sp>
      <p:sp>
        <p:nvSpPr>
          <p:cNvPr id="17" name="矩形 16"/>
          <p:cNvSpPr/>
          <p:nvPr userDrawn="1"/>
        </p:nvSpPr>
        <p:spPr>
          <a:xfrm>
            <a:off x="1368898" y="508057"/>
            <a:ext cx="3115665" cy="215444"/>
          </a:xfrm>
          <a:prstGeom prst="rect">
            <a:avLst/>
          </a:prstGeom>
        </p:spPr>
        <p:txBody>
          <a:bodyPr wrap="square">
            <a:spAutoFit/>
          </a:bodyPr>
          <a:lstStyle/>
          <a:p>
            <a:r>
              <a:rPr lang="en-US" altLang="zh-CN" sz="800" dirty="0" smtClean="0">
                <a:solidFill>
                  <a:schemeClr val="tx1">
                    <a:lumMod val="50000"/>
                    <a:lumOff val="50000"/>
                  </a:schemeClr>
                </a:solidFill>
                <a:latin typeface="黑体" panose="02010609060101010101" pitchFamily="49" charset="-122"/>
                <a:ea typeface="黑体" panose="02010609060101010101" pitchFamily="49" charset="-122"/>
              </a:rPr>
              <a:t>Problems And Solutions In Work</a:t>
            </a:r>
            <a:endParaRPr lang="en-US" altLang="zh-CN" sz="800"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6" name="矩形 25"/>
          <p:cNvSpPr/>
          <p:nvPr userDrawn="1"/>
        </p:nvSpPr>
        <p:spPr>
          <a:xfrm rot="2700000">
            <a:off x="961926" y="99487"/>
            <a:ext cx="443781" cy="443781"/>
          </a:xfrm>
          <a:prstGeom prst="rect">
            <a:avLst/>
          </a:prstGeom>
          <a:solidFill>
            <a:srgbClr val="0091D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sp>
        <p:nvSpPr>
          <p:cNvPr id="27" name="文本框 26"/>
          <p:cNvSpPr txBox="1"/>
          <p:nvPr userDrawn="1"/>
        </p:nvSpPr>
        <p:spPr>
          <a:xfrm>
            <a:off x="961824" y="8672"/>
            <a:ext cx="407074" cy="666658"/>
          </a:xfrm>
          <a:prstGeom prst="rect">
            <a:avLst/>
          </a:prstGeom>
          <a:noFill/>
        </p:spPr>
        <p:txBody>
          <a:bodyPr wrap="square" rtlCol="0">
            <a:spAutoFit/>
          </a:bodyPr>
          <a:lstStyle/>
          <a:p>
            <a:pPr algn="ctr"/>
            <a:r>
              <a:rPr lang="en-US" altLang="zh-CN" sz="3600" dirty="0" smtClean="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rPr>
              <a:t>3</a:t>
            </a:r>
            <a:endParaRPr lang="zh-CN" altLang="en-US" sz="3600" dirty="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pic>
        <p:nvPicPr>
          <p:cNvPr id="29"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 t="41244" b="14122"/>
          <a:stretch>
            <a:fillRect/>
          </a:stretch>
        </p:blipFill>
        <p:spPr>
          <a:xfrm>
            <a:off x="8583167" y="6235332"/>
            <a:ext cx="3628031" cy="6226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cxnSp>
        <p:nvCxnSpPr>
          <p:cNvPr id="14" name="直接连接符 13"/>
          <p:cNvCxnSpPr/>
          <p:nvPr userDrawn="1"/>
        </p:nvCxnSpPr>
        <p:spPr>
          <a:xfrm flipH="1">
            <a:off x="2180226" y="710582"/>
            <a:ext cx="678936"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00" t="41244" b="29278"/>
          <a:stretch>
            <a:fillRect/>
          </a:stretch>
        </p:blipFill>
        <p:spPr>
          <a:xfrm rot="10800000">
            <a:off x="-12192" y="-5823"/>
            <a:ext cx="2362628" cy="712959"/>
          </a:xfrm>
          <a:prstGeom prst="rect">
            <a:avLst/>
          </a:prstGeom>
        </p:spPr>
      </p:pic>
      <p:sp>
        <p:nvSpPr>
          <p:cNvPr id="16" name="矩形 15"/>
          <p:cNvSpPr/>
          <p:nvPr userDrawn="1"/>
        </p:nvSpPr>
        <p:spPr>
          <a:xfrm>
            <a:off x="1532993" y="149130"/>
            <a:ext cx="3235816" cy="461665"/>
          </a:xfrm>
          <a:prstGeom prst="rect">
            <a:avLst/>
          </a:prstGeom>
        </p:spPr>
        <p:txBody>
          <a:bodyPr wrap="square">
            <a:spAutoFit/>
          </a:bodyPr>
          <a:lstStyle/>
          <a:p>
            <a:pPr defTabSz="1219200"/>
            <a:r>
              <a:rPr lang="zh-CN" altLang="en-US" sz="2400" spc="-300" dirty="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rPr>
              <a:t>下</a:t>
            </a:r>
            <a:r>
              <a:rPr lang="zh-CN" altLang="en-US" sz="2400" spc="-300" dirty="0" smtClean="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rPr>
              <a:t>步目标计划</a:t>
            </a:r>
            <a:endParaRPr lang="zh-CN" altLang="en-US" sz="2400" spc="-300" dirty="0">
              <a:solidFill>
                <a:schemeClr val="tx1">
                  <a:lumMod val="50000"/>
                  <a:lumOff val="50000"/>
                </a:schemeClr>
              </a:solidFill>
              <a:effectLst>
                <a:innerShdw blurRad="63500" dist="50800" dir="13500000">
                  <a:prstClr val="black">
                    <a:alpha val="50000"/>
                  </a:prstClr>
                </a:innerShdw>
              </a:effectLst>
              <a:latin typeface="黑体" panose="02010609060101010101" pitchFamily="49" charset="-122"/>
              <a:ea typeface="黑体" panose="02010609060101010101" pitchFamily="49" charset="-122"/>
              <a:cs typeface="+mn-ea"/>
              <a:sym typeface="+mn-lt"/>
            </a:endParaRPr>
          </a:p>
        </p:txBody>
      </p:sp>
      <p:sp>
        <p:nvSpPr>
          <p:cNvPr id="17" name="矩形 16"/>
          <p:cNvSpPr/>
          <p:nvPr userDrawn="1"/>
        </p:nvSpPr>
        <p:spPr>
          <a:xfrm>
            <a:off x="1368898" y="508057"/>
            <a:ext cx="3115665" cy="215444"/>
          </a:xfrm>
          <a:prstGeom prst="rect">
            <a:avLst/>
          </a:prstGeom>
        </p:spPr>
        <p:txBody>
          <a:bodyPr wrap="square">
            <a:spAutoFit/>
          </a:bodyPr>
          <a:lstStyle/>
          <a:p>
            <a:r>
              <a:rPr lang="en-US" altLang="zh-CN" sz="800" dirty="0">
                <a:solidFill>
                  <a:schemeClr val="tx1">
                    <a:lumMod val="50000"/>
                    <a:lumOff val="50000"/>
                  </a:schemeClr>
                </a:solidFill>
                <a:latin typeface="黑体" panose="02010609060101010101" pitchFamily="49" charset="-122"/>
                <a:ea typeface="黑体" panose="02010609060101010101" pitchFamily="49" charset="-122"/>
              </a:rPr>
              <a:t>Work plan for the next phase</a:t>
            </a:r>
            <a:endParaRPr lang="en-US" altLang="zh-CN" sz="800" dirty="0">
              <a:solidFill>
                <a:schemeClr val="tx1">
                  <a:lumMod val="50000"/>
                  <a:lumOff val="50000"/>
                </a:schemeClr>
              </a:solidFill>
              <a:latin typeface="黑体" panose="02010609060101010101" pitchFamily="49" charset="-122"/>
              <a:ea typeface="黑体" panose="02010609060101010101" pitchFamily="49" charset="-122"/>
            </a:endParaRPr>
          </a:p>
        </p:txBody>
      </p:sp>
      <p:sp>
        <p:nvSpPr>
          <p:cNvPr id="26" name="矩形 25"/>
          <p:cNvSpPr/>
          <p:nvPr userDrawn="1"/>
        </p:nvSpPr>
        <p:spPr>
          <a:xfrm rot="2700000">
            <a:off x="961926" y="99487"/>
            <a:ext cx="443781" cy="443781"/>
          </a:xfrm>
          <a:prstGeom prst="rect">
            <a:avLst/>
          </a:prstGeom>
          <a:solidFill>
            <a:srgbClr val="0091D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sp>
        <p:nvSpPr>
          <p:cNvPr id="27" name="文本框 26"/>
          <p:cNvSpPr txBox="1"/>
          <p:nvPr userDrawn="1"/>
        </p:nvSpPr>
        <p:spPr>
          <a:xfrm>
            <a:off x="961824" y="8672"/>
            <a:ext cx="407074" cy="666658"/>
          </a:xfrm>
          <a:prstGeom prst="rect">
            <a:avLst/>
          </a:prstGeom>
          <a:noFill/>
        </p:spPr>
        <p:txBody>
          <a:bodyPr wrap="square" rtlCol="0">
            <a:spAutoFit/>
          </a:bodyPr>
          <a:lstStyle/>
          <a:p>
            <a:pPr algn="ctr"/>
            <a:r>
              <a:rPr lang="en-US" altLang="zh-CN" sz="3600" dirty="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rPr>
              <a:t>4</a:t>
            </a:r>
            <a:endParaRPr lang="zh-CN" altLang="en-US" sz="3600" dirty="0">
              <a:solidFill>
                <a:schemeClr val="bg1"/>
              </a:solidFill>
              <a:latin typeface="汉仪中黑S" panose="00020600040101010101" pitchFamily="18" charset="-122"/>
              <a:ea typeface="汉仪中黑S" panose="00020600040101010101" pitchFamily="18" charset="-122"/>
              <a:sym typeface="Source Han Sans K Medium" panose="020B0600000000000000" pitchFamily="34" charset="-128"/>
            </a:endParaRPr>
          </a:p>
        </p:txBody>
      </p:sp>
      <p:pic>
        <p:nvPicPr>
          <p:cNvPr id="29"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 t="41244" b="14122"/>
          <a:stretch>
            <a:fillRect/>
          </a:stretch>
        </p:blipFill>
        <p:spPr>
          <a:xfrm>
            <a:off x="8583167" y="6235332"/>
            <a:ext cx="3628031" cy="6226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F3716F2-3119-4765-9556-3A22230C36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435FD7-1817-476D-B2BC-83BEBC42F1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C3974-DABA-448A-869B-865DDCA6E6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FF553-6A72-4FE5-9462-C3C4BE613C7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5.png"/><Relationship Id="rId7"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tags" Target="../tags/tag23.xml"/><Relationship Id="rId4" Type="http://schemas.openxmlformats.org/officeDocument/2006/relationships/image" Target="../media/image13.pn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image" Target="../media/image19.png"/><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41244"/>
          <a:stretch>
            <a:fillRect/>
          </a:stretch>
        </p:blipFill>
        <p:spPr>
          <a:xfrm>
            <a:off x="0" y="4100708"/>
            <a:ext cx="12192000" cy="2757292"/>
          </a:xfrm>
          <a:prstGeom prst="rect">
            <a:avLst/>
          </a:prstGeom>
        </p:spPr>
      </p:pic>
      <p:sp>
        <p:nvSpPr>
          <p:cNvPr id="11" name="矩形 10"/>
          <p:cNvSpPr/>
          <p:nvPr/>
        </p:nvSpPr>
        <p:spPr>
          <a:xfrm>
            <a:off x="1925320" y="2182495"/>
            <a:ext cx="8340725" cy="953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lumOff val="50000"/>
                  </a:schemeClr>
                </a:solidFill>
                <a:effectLst>
                  <a:innerShdw blurRad="63500" dist="50800" dir="16200000">
                    <a:prstClr val="black">
                      <a:alpha val="50000"/>
                    </a:prstClr>
                  </a:innerShdw>
                </a:effectLst>
                <a:latin typeface="黑体" panose="02010609060101010101" pitchFamily="49" charset="-122"/>
                <a:ea typeface="黑体" panose="02010609060101010101" pitchFamily="49" charset="-122"/>
                <a:cs typeface="+mn-ea"/>
                <a:sym typeface="黑体" panose="02010609060101010101" pitchFamily="49" charset="-122"/>
              </a:rPr>
              <a:t>Multi-Source Dynamic Interactive Network Collaborative Reasoning Image Captioning</a:t>
            </a:r>
            <a:endParaRPr lang="zh-CN" altLang="en-US" sz="2800" b="1" dirty="0" smtClean="0">
              <a:solidFill>
                <a:schemeClr val="tx1">
                  <a:lumMod val="50000"/>
                  <a:lumOff val="50000"/>
                </a:schemeClr>
              </a:solidFill>
              <a:effectLst>
                <a:innerShdw blurRad="63500" dist="50800" dir="16200000">
                  <a:prstClr val="black">
                    <a:alpha val="50000"/>
                  </a:prstClr>
                </a:innerShdw>
              </a:effectLst>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14" name="矩形 13"/>
          <p:cNvSpPr/>
          <p:nvPr/>
        </p:nvSpPr>
        <p:spPr>
          <a:xfrm>
            <a:off x="3594734" y="3645944"/>
            <a:ext cx="5025509"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reporter</a:t>
            </a:r>
            <a:r>
              <a:rPr lang="zh-CN" altLang="en-US"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a:t>
            </a:r>
            <a:r>
              <a:rPr lang="en-US" altLang="zh-CN"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Qiang Su</a:t>
            </a:r>
            <a:endParaRPr lang="zh-CN" altLang="en-US"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endParaRPr>
          </a:p>
          <a:p>
            <a:pPr algn="ctr"/>
            <a:r>
              <a:rPr lang="en-US" altLang="zh-CN"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adviser</a:t>
            </a:r>
            <a:r>
              <a:rPr lang="zh-CN" altLang="en-US"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a:t>
            </a:r>
            <a:r>
              <a:rPr lang="en-US" altLang="zh-CN"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Zhixin Li</a:t>
            </a:r>
            <a:endParaRPr lang="zh-CN" altLang="en-US"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endParaRPr>
          </a:p>
          <a:p>
            <a:pPr algn="ctr"/>
            <a:r>
              <a:rPr lang="en-US" altLang="zh-CN"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2024.04.16</a:t>
            </a:r>
            <a:endParaRPr lang="zh-CN" altLang="en-US"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endParaRPr>
          </a:p>
        </p:txBody>
      </p:sp>
      <p:pic>
        <p:nvPicPr>
          <p:cNvPr id="3074" name="Picture 2" descr="GXNU-CN's_Logo(2)"/>
          <p:cNvPicPr>
            <a:picLocks noChangeAspect="1"/>
          </p:cNvPicPr>
          <p:nvPr/>
        </p:nvPicPr>
        <p:blipFill>
          <a:blip r:embed="rId2"/>
          <a:stretch>
            <a:fillRect/>
          </a:stretch>
        </p:blipFill>
        <p:spPr>
          <a:xfrm>
            <a:off x="179705" y="189230"/>
            <a:ext cx="1356360" cy="1359535"/>
          </a:xfrm>
          <a:prstGeom prst="rect">
            <a:avLst/>
          </a:prstGeom>
          <a:noFill/>
          <a:ln w="9525">
            <a:noFill/>
          </a:ln>
        </p:spPr>
      </p:pic>
      <p:pic>
        <p:nvPicPr>
          <p:cNvPr id="3077" name="Picture 17" descr="GXNU-TEXT"/>
          <p:cNvPicPr>
            <a:picLocks noChangeAspect="1"/>
          </p:cNvPicPr>
          <p:nvPr/>
        </p:nvPicPr>
        <p:blipFill>
          <a:blip r:embed="rId3"/>
          <a:stretch>
            <a:fillRect/>
          </a:stretch>
        </p:blipFill>
        <p:spPr>
          <a:xfrm>
            <a:off x="1724660" y="325755"/>
            <a:ext cx="3673475" cy="89058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455295" y="1560195"/>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sym typeface="+mn-ea"/>
              </a:rPr>
              <a:t>Global Scene Enhancement Channel(GSEC)</a:t>
            </a:r>
            <a:endParaRPr lang="en-US" altLang="zh-CN" b="1">
              <a:latin typeface="Times New Roman" panose="02020603050405020304" charset="0"/>
              <a:cs typeface="Times New Roman" panose="02020603050405020304" charset="0"/>
              <a:sym typeface="+mn-ea"/>
            </a:endParaRPr>
          </a:p>
        </p:txBody>
      </p:sp>
      <p:sp>
        <p:nvSpPr>
          <p:cNvPr id="4" name="文本框 3"/>
          <p:cNvSpPr txBox="1"/>
          <p:nvPr/>
        </p:nvSpPr>
        <p:spPr>
          <a:xfrm>
            <a:off x="455295" y="2026920"/>
            <a:ext cx="9505950" cy="108458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The MMSEC is proposed to extract textual features by means of CLIP's "Textual Encoder." It is injected into the model and trained together with the image features so that the model can acquire some knowledge of textual features. This operation can make the model purify some key information of the image and filter out some unwanted interference information. The formulas involved are as follows:</a:t>
            </a:r>
            <a:endParaRPr sz="1600">
              <a:latin typeface="Times New Roman" panose="02020603050405020304" charset="0"/>
              <a:cs typeface="Times New Roman" panose="02020603050405020304" charset="0"/>
              <a:sym typeface="+mn-ea"/>
            </a:endParaRPr>
          </a:p>
        </p:txBody>
      </p:sp>
      <p:sp>
        <p:nvSpPr>
          <p:cNvPr id="3" name="文本框 2"/>
          <p:cNvSpPr txBox="1"/>
          <p:nvPr>
            <p:custDataLst>
              <p:tags r:id="rId3"/>
            </p:custDataLst>
          </p:nvPr>
        </p:nvSpPr>
        <p:spPr>
          <a:xfrm>
            <a:off x="456565" y="4161155"/>
            <a:ext cx="9504680" cy="9359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 V</a:t>
            </a:r>
            <a:r>
              <a:rPr sz="1600" baseline="-25000">
                <a:latin typeface="Times New Roman" panose="02020603050405020304" charset="0"/>
                <a:cs typeface="Times New Roman" panose="02020603050405020304" charset="0"/>
                <a:sym typeface="+mn-ea"/>
              </a:rPr>
              <a:t>M</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text feature vector and V</a:t>
            </a:r>
            <a:r>
              <a:rPr sz="1600" baseline="-25000">
                <a:latin typeface="Times New Roman" panose="02020603050405020304" charset="0"/>
                <a:cs typeface="Times New Roman" panose="02020603050405020304" charset="0"/>
                <a:sym typeface="+mn-ea"/>
              </a:rPr>
              <a:t>g</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grid image feature vector of the current layer.</a:t>
            </a:r>
            <a:endParaRPr sz="1600">
              <a:latin typeface="Times New Roman" panose="02020603050405020304" charset="0"/>
              <a:cs typeface="Times New Roman" panose="02020603050405020304" charset="0"/>
              <a:sym typeface="+mn-ea"/>
            </a:endParaRPr>
          </a:p>
        </p:txBody>
      </p:sp>
      <p:pic>
        <p:nvPicPr>
          <p:cNvPr id="2" name="图片 1"/>
          <p:cNvPicPr>
            <a:picLocks noChangeAspect="1"/>
          </p:cNvPicPr>
          <p:nvPr/>
        </p:nvPicPr>
        <p:blipFill>
          <a:blip r:embed="rId4"/>
          <a:stretch>
            <a:fillRect/>
          </a:stretch>
        </p:blipFill>
        <p:spPr>
          <a:xfrm>
            <a:off x="2847975" y="3242945"/>
            <a:ext cx="5353050" cy="600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455295" y="1560195"/>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sym typeface="+mn-ea"/>
              </a:rPr>
              <a:t>Objective</a:t>
            </a:r>
            <a:endParaRPr lang="en-US" altLang="zh-CN" b="1">
              <a:latin typeface="Times New Roman" panose="02020603050405020304" charset="0"/>
              <a:cs typeface="Times New Roman" panose="02020603050405020304" charset="0"/>
              <a:sym typeface="+mn-ea"/>
            </a:endParaRPr>
          </a:p>
        </p:txBody>
      </p:sp>
      <p:sp>
        <p:nvSpPr>
          <p:cNvPr id="4" name="文本框 3"/>
          <p:cNvSpPr txBox="1"/>
          <p:nvPr/>
        </p:nvSpPr>
        <p:spPr>
          <a:xfrm>
            <a:off x="455295" y="2026920"/>
            <a:ext cx="9505950" cy="6565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In terms of the choice of training strategy, our work uses the mainstream two-stage training strategy. The first stage trains the model through the cross-entropy loss function. The specific formula is as follows:</a:t>
            </a:r>
            <a:endParaRPr sz="1600">
              <a:latin typeface="Times New Roman" panose="02020603050405020304" charset="0"/>
              <a:cs typeface="Times New Roman" panose="02020603050405020304" charset="0"/>
              <a:sym typeface="+mn-ea"/>
            </a:endParaRPr>
          </a:p>
        </p:txBody>
      </p:sp>
      <p:sp>
        <p:nvSpPr>
          <p:cNvPr id="3" name="文本框 2"/>
          <p:cNvSpPr txBox="1"/>
          <p:nvPr>
            <p:custDataLst>
              <p:tags r:id="rId3"/>
            </p:custDataLst>
          </p:nvPr>
        </p:nvSpPr>
        <p:spPr>
          <a:xfrm>
            <a:off x="513715" y="3625215"/>
            <a:ext cx="9504680" cy="4787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 p</a:t>
            </a:r>
            <a:r>
              <a:rPr lang="en-US" sz="1600" baseline="-25000">
                <a:latin typeface="Times New Roman" panose="02020603050405020304" charset="0"/>
                <a:cs typeface="Times New Roman" panose="02020603050405020304" charset="0"/>
                <a:sym typeface="+mn-ea"/>
              </a:rPr>
              <a:t>θ</a:t>
            </a:r>
            <a:r>
              <a:rPr sz="1600">
                <a:latin typeface="Times New Roman" panose="02020603050405020304" charset="0"/>
                <a:cs typeface="Times New Roman" panose="02020603050405020304" charset="0"/>
                <a:sym typeface="+mn-ea"/>
              </a:rPr>
              <a:t> is probability and y</a:t>
            </a:r>
            <a:r>
              <a:rPr sz="1600" baseline="-25000">
                <a:latin typeface="Times New Roman" panose="02020603050405020304" charset="0"/>
                <a:cs typeface="Times New Roman" panose="02020603050405020304" charset="0"/>
                <a:sym typeface="+mn-ea"/>
              </a:rPr>
              <a:t>t</a:t>
            </a:r>
            <a:r>
              <a:rPr sz="1600" baseline="30000">
                <a:latin typeface="Times New Roman" panose="02020603050405020304" charset="0"/>
                <a:cs typeface="Times New Roman" panose="02020603050405020304" charset="0"/>
                <a:sym typeface="+mn-ea"/>
              </a:rPr>
              <a:t>*</a:t>
            </a:r>
            <a:r>
              <a:rPr sz="1600">
                <a:latin typeface="Times New Roman" panose="02020603050405020304" charset="0"/>
                <a:cs typeface="Times New Roman" panose="02020603050405020304" charset="0"/>
                <a:sym typeface="+mn-ea"/>
              </a:rPr>
              <a:t> is the phrase of the output word. </a:t>
            </a:r>
            <a:endParaRPr sz="1600">
              <a:latin typeface="Times New Roman" panose="02020603050405020304" charset="0"/>
              <a:cs typeface="Times New Roman" panose="02020603050405020304" charset="0"/>
              <a:sym typeface="+mn-ea"/>
            </a:endParaRPr>
          </a:p>
        </p:txBody>
      </p:sp>
      <p:pic>
        <p:nvPicPr>
          <p:cNvPr id="5" name="图片 4"/>
          <p:cNvPicPr>
            <a:picLocks noChangeAspect="1"/>
          </p:cNvPicPr>
          <p:nvPr/>
        </p:nvPicPr>
        <p:blipFill>
          <a:blip r:embed="rId4"/>
          <a:stretch>
            <a:fillRect/>
          </a:stretch>
        </p:blipFill>
        <p:spPr>
          <a:xfrm>
            <a:off x="3399155" y="2660650"/>
            <a:ext cx="3619500" cy="866775"/>
          </a:xfrm>
          <a:prstGeom prst="rect">
            <a:avLst/>
          </a:prstGeom>
        </p:spPr>
      </p:pic>
      <p:sp>
        <p:nvSpPr>
          <p:cNvPr id="6" name="文本框 5"/>
          <p:cNvSpPr txBox="1"/>
          <p:nvPr>
            <p:custDataLst>
              <p:tags r:id="rId5"/>
            </p:custDataLst>
          </p:nvPr>
        </p:nvSpPr>
        <p:spPr>
          <a:xfrm>
            <a:off x="513715" y="4123690"/>
            <a:ext cx="9504680" cy="4787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The second stage is mainly rewarded with the CIDER score, a metric for mainstream image description, for reinforcement learning, which is formulated as follows:</a:t>
            </a:r>
            <a:endParaRPr sz="1600">
              <a:latin typeface="Times New Roman" panose="02020603050405020304" charset="0"/>
              <a:cs typeface="Times New Roman" panose="02020603050405020304" charset="0"/>
              <a:sym typeface="+mn-ea"/>
            </a:endParaRPr>
          </a:p>
        </p:txBody>
      </p:sp>
      <p:pic>
        <p:nvPicPr>
          <p:cNvPr id="7" name="图片 6"/>
          <p:cNvPicPr>
            <a:picLocks noChangeAspect="1"/>
          </p:cNvPicPr>
          <p:nvPr/>
        </p:nvPicPr>
        <p:blipFill>
          <a:blip r:embed="rId6"/>
          <a:stretch>
            <a:fillRect/>
          </a:stretch>
        </p:blipFill>
        <p:spPr>
          <a:xfrm>
            <a:off x="2780665" y="4698365"/>
            <a:ext cx="5372100" cy="828675"/>
          </a:xfrm>
          <a:prstGeom prst="rect">
            <a:avLst/>
          </a:prstGeom>
        </p:spPr>
      </p:pic>
      <p:sp>
        <p:nvSpPr>
          <p:cNvPr id="8" name="文本框 7"/>
          <p:cNvSpPr txBox="1"/>
          <p:nvPr>
            <p:custDataLst>
              <p:tags r:id="rId7"/>
            </p:custDataLst>
          </p:nvPr>
        </p:nvSpPr>
        <p:spPr>
          <a:xfrm>
            <a:off x="640715" y="5622925"/>
            <a:ext cx="9504680" cy="4787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a:t>
            </a:r>
            <a:r>
              <a:rPr lang="en-US" sz="1600">
                <a:latin typeface="Times New Roman" panose="02020603050405020304" charset="0"/>
                <a:cs typeface="Times New Roman" panose="02020603050405020304" charset="0"/>
                <a:sym typeface="+mn-ea"/>
              </a:rPr>
              <a:t> </a:t>
            </a:r>
            <a:r>
              <a:rPr sz="1600" i="1">
                <a:latin typeface="Times New Roman" panose="02020603050405020304" charset="0"/>
                <a:cs typeface="Times New Roman" panose="02020603050405020304" charset="0"/>
                <a:sym typeface="+mn-ea"/>
              </a:rPr>
              <a:t>k</a:t>
            </a:r>
            <a:r>
              <a:rPr sz="1600">
                <a:latin typeface="Times New Roman" panose="02020603050405020304" charset="0"/>
                <a:cs typeface="Times New Roman" panose="02020603050405020304" charset="0"/>
                <a:sym typeface="+mn-ea"/>
              </a:rPr>
              <a:t> is the beam size, </a:t>
            </a:r>
            <a:r>
              <a:rPr sz="1600" i="1">
                <a:latin typeface="Times New Roman" panose="02020603050405020304" charset="0"/>
                <a:cs typeface="Times New Roman" panose="02020603050405020304" charset="0"/>
                <a:sym typeface="+mn-ea"/>
              </a:rPr>
              <a:t>r</a:t>
            </a:r>
            <a:r>
              <a:rPr sz="1600">
                <a:latin typeface="Times New Roman" panose="02020603050405020304" charset="0"/>
                <a:cs typeface="Times New Roman" panose="02020603050405020304" charset="0"/>
                <a:sym typeface="+mn-ea"/>
              </a:rPr>
              <a:t> is the CIDEr-D score function, and </a:t>
            </a:r>
            <a:r>
              <a:rPr lang="en-US" sz="1600">
                <a:latin typeface="Times New Roman" panose="02020603050405020304" charset="0"/>
                <a:cs typeface="Times New Roman" panose="02020603050405020304" charset="0"/>
                <a:sym typeface="+mn-ea"/>
              </a:rPr>
              <a:t>                                   </a:t>
            </a:r>
            <a:r>
              <a:rPr sz="1600">
                <a:latin typeface="Times New Roman" panose="02020603050405020304" charset="0"/>
                <a:cs typeface="Times New Roman" panose="02020603050405020304" charset="0"/>
                <a:sym typeface="+mn-ea"/>
              </a:rPr>
              <a:t> is the baseline.</a:t>
            </a:r>
            <a:endParaRPr sz="1600">
              <a:latin typeface="Times New Roman" panose="02020603050405020304" charset="0"/>
              <a:cs typeface="Times New Roman" panose="02020603050405020304" charset="0"/>
              <a:sym typeface="+mn-ea"/>
            </a:endParaRPr>
          </a:p>
        </p:txBody>
      </p:sp>
      <p:pic>
        <p:nvPicPr>
          <p:cNvPr id="11" name="图片 10"/>
          <p:cNvPicPr>
            <a:picLocks noChangeAspect="1"/>
          </p:cNvPicPr>
          <p:nvPr/>
        </p:nvPicPr>
        <p:blipFill>
          <a:blip r:embed="rId8"/>
          <a:stretch>
            <a:fillRect/>
          </a:stretch>
        </p:blipFill>
        <p:spPr>
          <a:xfrm>
            <a:off x="5876925" y="5622925"/>
            <a:ext cx="1715770" cy="363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455295" y="1560195"/>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sym typeface="+mn-ea"/>
              </a:rPr>
              <a:t>Objective</a:t>
            </a:r>
            <a:endParaRPr lang="en-US" altLang="zh-CN" b="1">
              <a:latin typeface="Times New Roman" panose="02020603050405020304" charset="0"/>
              <a:cs typeface="Times New Roman" panose="02020603050405020304" charset="0"/>
              <a:sym typeface="+mn-ea"/>
            </a:endParaRPr>
          </a:p>
        </p:txBody>
      </p:sp>
      <p:sp>
        <p:nvSpPr>
          <p:cNvPr id="4" name="文本框 3"/>
          <p:cNvSpPr txBox="1"/>
          <p:nvPr/>
        </p:nvSpPr>
        <p:spPr>
          <a:xfrm>
            <a:off x="455295" y="2026920"/>
            <a:ext cx="9562465" cy="899795"/>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Samples with similar semantics should learn similar selection paths. In other words, their path distribution is consistent with the semantic distribution. Path regularization is designed to make the model better at learning paths. The specific formula is as follows:</a:t>
            </a:r>
            <a:endParaRPr sz="1600">
              <a:latin typeface="Times New Roman" panose="02020603050405020304" charset="0"/>
              <a:cs typeface="Times New Roman" panose="02020603050405020304" charset="0"/>
              <a:sym typeface="+mn-ea"/>
            </a:endParaRPr>
          </a:p>
        </p:txBody>
      </p:sp>
      <p:sp>
        <p:nvSpPr>
          <p:cNvPr id="3" name="文本框 2"/>
          <p:cNvSpPr txBox="1"/>
          <p:nvPr>
            <p:custDataLst>
              <p:tags r:id="rId3"/>
            </p:custDataLst>
          </p:nvPr>
        </p:nvSpPr>
        <p:spPr>
          <a:xfrm>
            <a:off x="513715" y="3625215"/>
            <a:ext cx="9504680" cy="1172845"/>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 Lp denotes the channel loss function, V</a:t>
            </a:r>
            <a:r>
              <a:rPr sz="1600" baseline="-25000">
                <a:latin typeface="Times New Roman" panose="02020603050405020304" charset="0"/>
                <a:cs typeface="Times New Roman" panose="02020603050405020304" charset="0"/>
                <a:sym typeface="+mn-ea"/>
              </a:rPr>
              <a:t>p</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semantic embedding vector output by the model after the dynamic selection mechanism, and V</a:t>
            </a:r>
            <a:r>
              <a:rPr sz="1600" baseline="-25000">
                <a:latin typeface="Times New Roman" panose="02020603050405020304" charset="0"/>
                <a:cs typeface="Times New Roman" panose="02020603050405020304" charset="0"/>
                <a:sym typeface="+mn-ea"/>
              </a:rPr>
              <a:t>s</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semantic embedding vector pre-processed by the "Textual Encoder" in CLIP. For the same sample, the semantic embedding features between them should be as similar as possible.</a:t>
            </a:r>
            <a:endParaRPr sz="1600">
              <a:latin typeface="Times New Roman" panose="02020603050405020304" charset="0"/>
              <a:cs typeface="Times New Roman" panose="02020603050405020304" charset="0"/>
              <a:sym typeface="+mn-ea"/>
            </a:endParaRPr>
          </a:p>
        </p:txBody>
      </p:sp>
      <p:sp>
        <p:nvSpPr>
          <p:cNvPr id="6" name="文本框 5"/>
          <p:cNvSpPr txBox="1"/>
          <p:nvPr>
            <p:custDataLst>
              <p:tags r:id="rId4"/>
            </p:custDataLst>
          </p:nvPr>
        </p:nvSpPr>
        <p:spPr>
          <a:xfrm>
            <a:off x="513715" y="4912360"/>
            <a:ext cx="9504680" cy="4787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The total loss function formula is as follows:</a:t>
            </a:r>
            <a:endParaRPr sz="1600">
              <a:latin typeface="Times New Roman" panose="02020603050405020304" charset="0"/>
              <a:cs typeface="Times New Roman" panose="02020603050405020304" charset="0"/>
              <a:sym typeface="+mn-ea"/>
            </a:endParaRPr>
          </a:p>
        </p:txBody>
      </p:sp>
      <p:pic>
        <p:nvPicPr>
          <p:cNvPr id="2" name="图片 1"/>
          <p:cNvPicPr>
            <a:picLocks noChangeAspect="1"/>
          </p:cNvPicPr>
          <p:nvPr/>
        </p:nvPicPr>
        <p:blipFill>
          <a:blip r:embed="rId5"/>
          <a:stretch>
            <a:fillRect/>
          </a:stretch>
        </p:blipFill>
        <p:spPr>
          <a:xfrm>
            <a:off x="3242310" y="2738120"/>
            <a:ext cx="3238500" cy="790575"/>
          </a:xfrm>
          <a:prstGeom prst="rect">
            <a:avLst/>
          </a:prstGeom>
        </p:spPr>
      </p:pic>
      <p:pic>
        <p:nvPicPr>
          <p:cNvPr id="12" name="图片 11"/>
          <p:cNvPicPr>
            <a:picLocks noChangeAspect="1"/>
          </p:cNvPicPr>
          <p:nvPr/>
        </p:nvPicPr>
        <p:blipFill>
          <a:blip r:embed="rId6"/>
          <a:stretch>
            <a:fillRect/>
          </a:stretch>
        </p:blipFill>
        <p:spPr>
          <a:xfrm>
            <a:off x="3884930" y="5262245"/>
            <a:ext cx="1952625" cy="447675"/>
          </a:xfrm>
          <a:prstGeom prst="rect">
            <a:avLst/>
          </a:prstGeom>
        </p:spPr>
      </p:pic>
      <p:sp>
        <p:nvSpPr>
          <p:cNvPr id="13" name="文本框 12"/>
          <p:cNvSpPr txBox="1"/>
          <p:nvPr>
            <p:custDataLst>
              <p:tags r:id="rId7"/>
            </p:custDataLst>
          </p:nvPr>
        </p:nvSpPr>
        <p:spPr>
          <a:xfrm>
            <a:off x="455295" y="5782310"/>
            <a:ext cx="9504680" cy="4787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 L</a:t>
            </a:r>
            <a:r>
              <a:rPr sz="1600" baseline="-25000">
                <a:latin typeface="Times New Roman" panose="02020603050405020304" charset="0"/>
                <a:cs typeface="Times New Roman" panose="02020603050405020304" charset="0"/>
                <a:sym typeface="+mn-ea"/>
              </a:rPr>
              <a:t>xe/rl</a:t>
            </a:r>
            <a:r>
              <a:rPr sz="1600">
                <a:latin typeface="Times New Roman" panose="02020603050405020304" charset="0"/>
                <a:cs typeface="Times New Roman" panose="02020603050405020304" charset="0"/>
                <a:sym typeface="+mn-ea"/>
              </a:rPr>
              <a:t> is the loss function for two-stage training, and </a:t>
            </a:r>
            <a:r>
              <a:rPr lang="en-US" sz="1600">
                <a:latin typeface="Times New Roman" panose="02020603050405020304" charset="0"/>
                <a:cs typeface="Times New Roman" panose="02020603050405020304" charset="0"/>
                <a:sym typeface="+mn-ea"/>
              </a:rPr>
              <a:t>α</a:t>
            </a:r>
            <a:r>
              <a:rPr sz="1600">
                <a:latin typeface="Times New Roman" panose="02020603050405020304" charset="0"/>
                <a:cs typeface="Times New Roman" panose="02020603050405020304" charset="0"/>
                <a:sym typeface="+mn-ea"/>
              </a:rPr>
              <a:t> is the hyperparameter that regulates L</a:t>
            </a:r>
            <a:r>
              <a:rPr sz="1600" baseline="-25000">
                <a:latin typeface="Times New Roman" panose="02020603050405020304" charset="0"/>
                <a:cs typeface="Times New Roman" panose="02020603050405020304" charset="0"/>
                <a:sym typeface="+mn-ea"/>
              </a:rPr>
              <a:t>p</a:t>
            </a:r>
            <a:r>
              <a:rPr sz="1600">
                <a:latin typeface="Times New Roman" panose="02020603050405020304" charset="0"/>
                <a:cs typeface="Times New Roman" panose="02020603050405020304" charset="0"/>
                <a:sym typeface="+mn-ea"/>
              </a:rPr>
              <a:t>. Based on debugging experience, we set </a:t>
            </a:r>
            <a:r>
              <a:rPr lang="en-US" sz="1600">
                <a:latin typeface="Times New Roman" panose="02020603050405020304" charset="0"/>
                <a:cs typeface="Times New Roman" panose="02020603050405020304" charset="0"/>
                <a:sym typeface="+mn-ea"/>
              </a:rPr>
              <a:t>α</a:t>
            </a:r>
            <a:r>
              <a:rPr sz="1600">
                <a:latin typeface="Times New Roman" panose="02020603050405020304" charset="0"/>
                <a:cs typeface="Times New Roman" panose="02020603050405020304" charset="0"/>
                <a:sym typeface="+mn-ea"/>
              </a:rPr>
              <a:t> to 1.5.</a:t>
            </a:r>
            <a:endParaRPr sz="16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1" descr="7b0a20202020227461726765744d6f64756c65223a20226b6f6e6c696e65666f6e7473220a7d0a"/>
          <p:cNvSpPr txBox="1"/>
          <p:nvPr>
            <p:custDataLst>
              <p:tags r:id="rId1"/>
            </p:custDataLst>
          </p:nvPr>
        </p:nvSpPr>
        <p:spPr>
          <a:xfrm>
            <a:off x="974725" y="2339340"/>
            <a:ext cx="9343390" cy="830580"/>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2.1 </a:t>
            </a:r>
            <a:r>
              <a:rPr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Experiments of </a:t>
            </a:r>
            <a:r>
              <a:rPr lang="en-US"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MSDIN</a:t>
            </a:r>
            <a:endParaRPr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a:p>
            <a:pPr>
              <a:lnSpc>
                <a:spcPct val="150000"/>
              </a:lnSpc>
            </a:pPr>
            <a:r>
              <a:rPr lang="zh-CN" altLang="en-US"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2.</a:t>
            </a:r>
            <a:r>
              <a:rPr lang="en-US" altLang="zh-CN"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2</a:t>
            </a:r>
            <a:r>
              <a:rPr lang="zh-CN" altLang="en-US"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a:t>
            </a:r>
            <a:r>
              <a:rPr lang="en-US" altLang="zh-CN"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Conclusion</a:t>
            </a:r>
            <a:r>
              <a:rPr lang="zh-CN" altLang="en-US"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of </a:t>
            </a:r>
            <a:r>
              <a:rPr lang="en-US" altLang="zh-CN"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MSDIN</a:t>
            </a:r>
            <a:endParaRPr lang="en-US" altLang="zh-CN"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descr="7b0a20202020227461726765744d6f64756c65223a20226b6f6e6c696e65666f6e7473220a7d0a"/>
          <p:cNvSpPr txBox="1"/>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zh-CN" altLang="en-US"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Experiments</a:t>
            </a:r>
            <a:r>
              <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of MSDIN</a:t>
            </a:r>
            <a:endPar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
        <p:nvSpPr>
          <p:cNvPr id="3" name="文本框 2"/>
          <p:cNvSpPr txBox="1"/>
          <p:nvPr/>
        </p:nvSpPr>
        <p:spPr>
          <a:xfrm>
            <a:off x="387350" y="4478020"/>
            <a:ext cx="10896600" cy="1651000"/>
          </a:xfrm>
          <a:prstGeom prst="rect">
            <a:avLst/>
          </a:prstGeom>
          <a:noFill/>
        </p:spPr>
        <p:txBody>
          <a:bodyPr wrap="square" rtlCol="0">
            <a:noAutofit/>
          </a:bodyPr>
          <a:p>
            <a:r>
              <a:rPr lang="zh-CN" altLang="en-US" b="1"/>
              <a:t>Ablation Studies</a:t>
            </a:r>
            <a:endParaRPr lang="zh-CN" altLang="en-US" b="1"/>
          </a:p>
          <a:p>
            <a:endParaRPr lang="zh-CN" altLang="en-US" sz="1600"/>
          </a:p>
          <a:p>
            <a:r>
              <a:rPr sz="1600">
                <a:latin typeface="Times New Roman" panose="02020603050405020304" charset="0"/>
                <a:cs typeface="Times New Roman" panose="02020603050405020304" charset="0"/>
              </a:rPr>
              <a:t>In order to have a clearer understanding of the effectiveness of our proposed methods, in this section, we will show the ablation experiments. The data is shown in table</a:t>
            </a:r>
            <a:r>
              <a:rPr lang="en-US" sz="1600">
                <a:latin typeface="Times New Roman" panose="02020603050405020304" charset="0"/>
                <a:cs typeface="Times New Roman" panose="02020603050405020304" charset="0"/>
              </a:rPr>
              <a:t> 1</a:t>
            </a:r>
            <a:r>
              <a:rPr sz="1600">
                <a:latin typeface="Times New Roman" panose="02020603050405020304" charset="0"/>
                <a:cs typeface="Times New Roman" panose="02020603050405020304" charset="0"/>
              </a:rPr>
              <a:t>.</a:t>
            </a:r>
            <a:endParaRPr sz="16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2232660" y="1797050"/>
            <a:ext cx="6467475" cy="2303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descr="7b0a20202020227461726765744d6f64756c65223a20226b6f6e6c696e65666f6e7473220a7d0a"/>
          <p:cNvSpPr txBox="1"/>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zh-CN" altLang="en-US"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Experiments</a:t>
            </a:r>
            <a:r>
              <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of MSDIN</a:t>
            </a:r>
            <a:endPar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
        <p:nvSpPr>
          <p:cNvPr id="10" name="文本框 9"/>
          <p:cNvSpPr txBox="1"/>
          <p:nvPr>
            <p:custDataLst>
              <p:tags r:id="rId1"/>
            </p:custDataLst>
          </p:nvPr>
        </p:nvSpPr>
        <p:spPr>
          <a:xfrm>
            <a:off x="309245" y="3856355"/>
            <a:ext cx="4005580" cy="1322070"/>
          </a:xfrm>
          <a:prstGeom prst="rect">
            <a:avLst/>
          </a:prstGeom>
          <a:noFill/>
        </p:spPr>
        <p:txBody>
          <a:bodyPr wrap="square" rtlCol="0">
            <a:spAutoFit/>
          </a:bodyPr>
          <a:p>
            <a:r>
              <a:rPr sz="1600">
                <a:latin typeface="Times New Roman" panose="02020603050405020304" charset="0"/>
                <a:cs typeface="Times New Roman" panose="02020603050405020304" charset="0"/>
              </a:rPr>
              <a:t>From Table</a:t>
            </a:r>
            <a:r>
              <a:rPr lang="en-US" sz="1600">
                <a:latin typeface="Times New Roman" panose="02020603050405020304" charset="0"/>
                <a:cs typeface="Times New Roman" panose="02020603050405020304" charset="0"/>
              </a:rPr>
              <a:t> 2</a:t>
            </a:r>
            <a:r>
              <a:rPr sz="1600">
                <a:latin typeface="Times New Roman" panose="02020603050405020304" charset="0"/>
                <a:cs typeface="Times New Roman" panose="02020603050405020304" charset="0"/>
              </a:rPr>
              <a:t>, it is simple to see that our method has a large improvement in performance compared to the baseline model DLCT, and such data can fully prove the effectiveness of our method.</a:t>
            </a:r>
            <a:endParaRPr sz="16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2"/>
          <a:stretch>
            <a:fillRect/>
          </a:stretch>
        </p:blipFill>
        <p:spPr>
          <a:xfrm>
            <a:off x="4671695" y="1471295"/>
            <a:ext cx="5610225" cy="4352925"/>
          </a:xfrm>
          <a:prstGeom prst="rect">
            <a:avLst/>
          </a:prstGeom>
        </p:spPr>
      </p:pic>
      <p:sp>
        <p:nvSpPr>
          <p:cNvPr id="3" name="文本框 2"/>
          <p:cNvSpPr txBox="1"/>
          <p:nvPr>
            <p:custDataLst>
              <p:tags r:id="rId3"/>
            </p:custDataLst>
          </p:nvPr>
        </p:nvSpPr>
        <p:spPr>
          <a:xfrm>
            <a:off x="309245" y="1647190"/>
            <a:ext cx="4083685" cy="2209165"/>
          </a:xfrm>
          <a:prstGeom prst="rect">
            <a:avLst/>
          </a:prstGeom>
          <a:noFill/>
        </p:spPr>
        <p:txBody>
          <a:bodyPr wrap="square" rtlCol="0">
            <a:noAutofit/>
          </a:bodyPr>
          <a:p>
            <a:r>
              <a:rPr sz="1600">
                <a:latin typeface="Times New Roman" panose="02020603050405020304" charset="0"/>
                <a:cs typeface="Times New Roman" panose="02020603050405020304" charset="0"/>
              </a:rPr>
              <a:t>To demonstrate the state-of-the-art of our work, in this section we compare it with many mainstream models. We visualize the effectiveness of the classification task by means of the COCO Offline Test Table</a:t>
            </a:r>
            <a:r>
              <a:rPr lang="en-US" sz="1600">
                <a:latin typeface="Times New Roman" panose="02020603050405020304" charset="0"/>
                <a:cs typeface="Times New Roman" panose="02020603050405020304" charset="0"/>
              </a:rPr>
              <a:t> 2</a:t>
            </a:r>
            <a:r>
              <a:rPr sz="1600">
                <a:latin typeface="Times New Roman" panose="02020603050405020304" charset="0"/>
                <a:cs typeface="Times New Roman" panose="02020603050405020304" charset="0"/>
              </a:rPr>
              <a:t>, the COCO ensemble Test Table</a:t>
            </a:r>
            <a:r>
              <a:rPr lang="en-US" sz="1600">
                <a:latin typeface="Times New Roman" panose="02020603050405020304" charset="0"/>
                <a:cs typeface="Times New Roman" panose="02020603050405020304" charset="0"/>
              </a:rPr>
              <a:t> 3</a:t>
            </a:r>
            <a:r>
              <a:rPr sz="1600">
                <a:latin typeface="Times New Roman" panose="02020603050405020304" charset="0"/>
                <a:cs typeface="Times New Roman" panose="02020603050405020304" charset="0"/>
              </a:rPr>
              <a:t>, and the COCO Online Test Table</a:t>
            </a:r>
            <a:r>
              <a:rPr lang="en-US" sz="1600">
                <a:latin typeface="Times New Roman" panose="02020603050405020304" charset="0"/>
                <a:cs typeface="Times New Roman" panose="02020603050405020304" charset="0"/>
              </a:rPr>
              <a:t> 4</a:t>
            </a:r>
            <a:r>
              <a:rPr sz="1600">
                <a:latin typeface="Times New Roman" panose="02020603050405020304" charset="0"/>
                <a:cs typeface="Times New Roman" panose="02020603050405020304" charset="0"/>
              </a:rPr>
              <a:t>.</a:t>
            </a:r>
            <a:endParaRPr sz="1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descr="7b0a20202020227461726765744d6f64756c65223a20226b6f6e6c696e65666f6e7473220a7d0a"/>
          <p:cNvSpPr txBox="1"/>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zh-CN" altLang="en-US"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Experiments</a:t>
            </a:r>
            <a:r>
              <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of MSDIN</a:t>
            </a:r>
            <a:endPar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
        <p:nvSpPr>
          <p:cNvPr id="10" name="文本框 9"/>
          <p:cNvSpPr txBox="1"/>
          <p:nvPr>
            <p:custDataLst>
              <p:tags r:id="rId1"/>
            </p:custDataLst>
          </p:nvPr>
        </p:nvSpPr>
        <p:spPr>
          <a:xfrm>
            <a:off x="387350" y="1848485"/>
            <a:ext cx="4176395" cy="2157095"/>
          </a:xfrm>
          <a:prstGeom prst="rect">
            <a:avLst/>
          </a:prstGeom>
          <a:noFill/>
        </p:spPr>
        <p:txBody>
          <a:bodyPr wrap="square" rtlCol="0">
            <a:noAutofit/>
          </a:bodyPr>
          <a:p>
            <a:r>
              <a:rPr sz="1600">
                <a:latin typeface="Times New Roman" panose="02020603050405020304" charset="0"/>
                <a:cs typeface="Times New Roman" panose="02020603050405020304" charset="0"/>
              </a:rPr>
              <a:t>Referring to a few models</a:t>
            </a:r>
            <a:r>
              <a:rPr lang="en-US" sz="1600">
                <a:latin typeface="Times New Roman" panose="02020603050405020304" charset="0"/>
                <a:cs typeface="Times New Roman" panose="02020603050405020304" charset="0"/>
              </a:rPr>
              <a:t>, like AOA and M2 models</a:t>
            </a:r>
            <a:r>
              <a:rPr sz="1600">
                <a:latin typeface="Times New Roman" panose="02020603050405020304" charset="0"/>
                <a:cs typeface="Times New Roman" panose="02020603050405020304" charset="0"/>
              </a:rPr>
              <a:t>, the ensemble model is used to show the performance of the model. From Table</a:t>
            </a:r>
            <a:r>
              <a:rPr lang="en-US" sz="1600">
                <a:latin typeface="Times New Roman" panose="02020603050405020304" charset="0"/>
                <a:cs typeface="Times New Roman" panose="02020603050405020304" charset="0"/>
              </a:rPr>
              <a:t> 3</a:t>
            </a:r>
            <a:r>
              <a:rPr sz="1600">
                <a:latin typeface="Times New Roman" panose="02020603050405020304" charset="0"/>
                <a:cs typeface="Times New Roman" panose="02020603050405020304" charset="0"/>
              </a:rPr>
              <a:t>, it can be seen that a significant improvement in performance was achieved compared to the models that also used the ensemble model.</a:t>
            </a:r>
            <a:endParaRPr sz="1600">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2"/>
          <a:stretch>
            <a:fillRect/>
          </a:stretch>
        </p:blipFill>
        <p:spPr>
          <a:xfrm>
            <a:off x="5114925" y="1647825"/>
            <a:ext cx="5638800" cy="3067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descr="7b0a20202020227461726765744d6f64756c65223a20226b6f6e6c696e65666f6e7473220a7d0a"/>
          <p:cNvSpPr txBox="1"/>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zh-CN" altLang="en-US"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Experiments</a:t>
            </a:r>
            <a:r>
              <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of MSDIN</a:t>
            </a:r>
            <a:endPar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
        <p:nvSpPr>
          <p:cNvPr id="10" name="文本框 9"/>
          <p:cNvSpPr txBox="1"/>
          <p:nvPr>
            <p:custDataLst>
              <p:tags r:id="rId1"/>
            </p:custDataLst>
          </p:nvPr>
        </p:nvSpPr>
        <p:spPr>
          <a:xfrm>
            <a:off x="309245" y="1848485"/>
            <a:ext cx="4176395" cy="2157095"/>
          </a:xfrm>
          <a:prstGeom prst="rect">
            <a:avLst/>
          </a:prstGeom>
          <a:noFill/>
        </p:spPr>
        <p:txBody>
          <a:bodyPr wrap="square" rtlCol="0">
            <a:noAutofit/>
          </a:bodyPr>
          <a:p>
            <a:r>
              <a:rPr sz="1600">
                <a:latin typeface="Times New Roman" panose="02020603050405020304" charset="0"/>
                <a:cs typeface="Times New Roman" panose="02020603050405020304" charset="0"/>
              </a:rPr>
              <a:t>From Table</a:t>
            </a:r>
            <a:r>
              <a:rPr lang="en-US" sz="1600">
                <a:latin typeface="Times New Roman" panose="02020603050405020304" charset="0"/>
                <a:cs typeface="Times New Roman" panose="02020603050405020304" charset="0"/>
              </a:rPr>
              <a:t> 4</a:t>
            </a:r>
            <a:r>
              <a:rPr sz="1600">
                <a:latin typeface="Times New Roman" panose="02020603050405020304" charset="0"/>
                <a:cs typeface="Times New Roman" panose="02020603050405020304" charset="0"/>
              </a:rPr>
              <a:t>, we can see that the performance of our model is significantly improved compared to the previous models.</a:t>
            </a:r>
            <a:endParaRPr sz="16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2"/>
          <a:stretch>
            <a:fillRect/>
          </a:stretch>
        </p:blipFill>
        <p:spPr>
          <a:xfrm>
            <a:off x="4485640" y="1848485"/>
            <a:ext cx="7315835" cy="3075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1" descr="7b0a20202020227461726765744d6f64756c65223a20226b6f6e6c696e65666f6e7473220a7d0a"/>
          <p:cNvSpPr txBox="1"/>
          <p:nvPr>
            <p:custDataLst>
              <p:tags r:id="rId1"/>
            </p:custDataLst>
          </p:nvPr>
        </p:nvSpPr>
        <p:spPr>
          <a:xfrm>
            <a:off x="1134110" y="2339340"/>
            <a:ext cx="9343390" cy="830580"/>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zh-CN" altLang="en-US"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2.</a:t>
            </a:r>
            <a:r>
              <a:rPr lang="en-US" altLang="zh-CN"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1</a:t>
            </a:r>
            <a:r>
              <a:rPr lang="zh-CN" altLang="en-US"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a:t>
            </a:r>
            <a:r>
              <a:rPr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Experiments of </a:t>
            </a:r>
            <a:r>
              <a:rPr lang="en-US"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MSDIN</a:t>
            </a:r>
            <a:endParaRPr b="1" dirty="0">
              <a:solidFill>
                <a:schemeClr val="bg2">
                  <a:lumMod val="7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a:p>
            <a:pPr>
              <a:lnSpc>
                <a:spcPct val="150000"/>
              </a:lnSpc>
            </a:pPr>
            <a:r>
              <a:rPr lang="en-US" altLang="zh-CN"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2.2 </a:t>
            </a:r>
            <a:r>
              <a:rPr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Conclusion of </a:t>
            </a:r>
            <a:r>
              <a:rPr lang="en-US"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MSDIN</a:t>
            </a:r>
            <a:endParaRPr lang="en-US" b="1" dirty="0">
              <a:solidFill>
                <a:schemeClr val="tx1">
                  <a:lumMod val="85000"/>
                  <a:lumOff val="1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descr="7b0a20202020227461726765744d6f64756c65223a20226b6f6e6c696e65666f6e7473220a7d0a"/>
          <p:cNvSpPr txBox="1"/>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Conclusion of MSDIN</a:t>
            </a:r>
            <a:endParaRPr lang="en-US" altLang="zh-CN" sz="2000" b="1" dirty="0">
              <a:solidFill>
                <a:schemeClr val="tx1"/>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
        <p:nvSpPr>
          <p:cNvPr id="3" name="文本框 2"/>
          <p:cNvSpPr txBox="1"/>
          <p:nvPr/>
        </p:nvSpPr>
        <p:spPr>
          <a:xfrm>
            <a:off x="387350" y="4831080"/>
            <a:ext cx="10896600" cy="1833880"/>
          </a:xfrm>
          <a:prstGeom prst="rect">
            <a:avLst/>
          </a:prstGeom>
          <a:noFill/>
        </p:spPr>
        <p:txBody>
          <a:bodyPr wrap="square" rtlCol="0">
            <a:noAutofit/>
          </a:bodyPr>
          <a:p>
            <a:r>
              <a:rPr lang="zh-CN" altLang="en-US" b="1"/>
              <a:t>Conclusion</a:t>
            </a:r>
            <a:endParaRPr lang="zh-CN" altLang="en-US" b="1"/>
          </a:p>
          <a:p>
            <a:endParaRPr lang="zh-CN" altLang="en-US" sz="1600"/>
          </a:p>
          <a:p>
            <a:r>
              <a:rPr sz="1600">
                <a:latin typeface="Times New Roman" panose="02020603050405020304" charset="0"/>
                <a:cs typeface="Times New Roman" panose="02020603050405020304" charset="0"/>
              </a:rPr>
              <a:t>Our model focuses on utilizing the input image features and text features more efficiently than previous mainstream image captioning tasks. Filtering operations are performed on grid image features, region image features and text features. Therefore, this paper proposes an MSDIN architecture to achieve diversified dynamic inputs.MSDIN contains three feature enhancement channels, GSEC, RFEC and MMSEC. The results show that MSDIN can effectively utilize the input image features and text features to improve the accuracy of the image captioning task.</a:t>
            </a:r>
            <a:endParaRPr sz="16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2055495" y="1370330"/>
            <a:ext cx="6821170" cy="3460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1085850" y="1625600"/>
            <a:ext cx="2117090" cy="522605"/>
          </a:xfrm>
          <a:prstGeom prst="rect">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mn-ea"/>
            </a:endParaRPr>
          </a:p>
        </p:txBody>
      </p:sp>
      <p:sp>
        <p:nvSpPr>
          <p:cNvPr id="12" name="TextBox 11" descr="7b0a20202020227461726765744d6f64756c65223a20226b6f6e6c696e65666f6e7473220a7d0a"/>
          <p:cNvSpPr txBox="1"/>
          <p:nvPr/>
        </p:nvSpPr>
        <p:spPr>
          <a:xfrm>
            <a:off x="1085850" y="2252980"/>
            <a:ext cx="9343390" cy="129222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sz="1400" b="1" dirty="0">
                <a:solidFill>
                  <a:schemeClr val="tx1">
                    <a:lumMod val="65000"/>
                    <a:lumOff val="3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1.1 Introductions of Multi-Source Dynamic Interactive Network Collaborative Reasoning Image Captioning(MSDIN)</a:t>
            </a:r>
            <a:endParaRPr lang="en-US" sz="1400" b="1" dirty="0">
              <a:solidFill>
                <a:schemeClr val="tx1">
                  <a:lumMod val="65000"/>
                  <a:lumOff val="3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a:p>
            <a:pPr>
              <a:lnSpc>
                <a:spcPct val="150000"/>
              </a:lnSpc>
            </a:pPr>
            <a:r>
              <a:rPr lang="en-US" altLang="zh-CN" sz="1400" b="1" dirty="0">
                <a:solidFill>
                  <a:schemeClr val="tx1">
                    <a:lumMod val="65000"/>
                    <a:lumOff val="3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1.2 </a:t>
            </a:r>
            <a:r>
              <a:rPr lang="en-US" sz="1400" b="1" dirty="0">
                <a:solidFill>
                  <a:schemeClr val="tx1">
                    <a:lumMod val="65000"/>
                    <a:lumOff val="3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Methods</a:t>
            </a:r>
            <a:r>
              <a:rPr lang="en-US" sz="1400" b="1" dirty="0">
                <a:solidFill>
                  <a:schemeClr val="tx1">
                    <a:lumMod val="65000"/>
                    <a:lumOff val="3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rPr>
              <a:t> of Multi-Source Dynamic Interactive Network Collaborative Reasoning Image Captioning(MSDIN)</a:t>
            </a:r>
            <a:endParaRPr lang="en-US" sz="1400" b="1" dirty="0">
              <a:solidFill>
                <a:schemeClr val="tx1">
                  <a:lumMod val="65000"/>
                  <a:lumOff val="35000"/>
                </a:schemeClr>
              </a:solidFill>
              <a:latin typeface="方正大黑体_GBK" panose="02010600010101010101" charset="-122"/>
              <a:ea typeface="方正大黑体_GBK" panose="02010600010101010101" charset="-122"/>
              <a:cs typeface="思源黑体 CN Normal" panose="020B0400000000000000" pitchFamily="34" charset="-122"/>
              <a:sym typeface="方正大黑体_GBK" panose="02010600010101010101" charset="-122"/>
            </a:endParaRPr>
          </a:p>
        </p:txBody>
      </p:sp>
      <p:sp>
        <p:nvSpPr>
          <p:cNvPr id="4" name="文本框 3" descr="7b0a20202020227461726765744d6f64756c65223a20226b6f6e6c696e65666f6e7473220a7d0a"/>
          <p:cNvSpPr txBox="1"/>
          <p:nvPr/>
        </p:nvSpPr>
        <p:spPr>
          <a:xfrm>
            <a:off x="1367155" y="1703070"/>
            <a:ext cx="1459230" cy="368300"/>
          </a:xfrm>
          <a:prstGeom prst="rect">
            <a:avLst/>
          </a:prstGeom>
          <a:noFill/>
        </p:spPr>
        <p:txBody>
          <a:bodyPr wrap="none" rtlCol="0">
            <a:spAutoFit/>
          </a:bodyPr>
          <a:p>
            <a:r>
              <a:rPr lang="en-US" altLang="zh-CN">
                <a:solidFill>
                  <a:schemeClr val="bg1"/>
                </a:solidFill>
                <a:latin typeface="Times New Roman" panose="02020603050405020304" charset="0"/>
                <a:ea typeface="方正公文黑体" panose="02000500000000000000" charset="-122"/>
                <a:cs typeface="Times New Roman" panose="02020603050405020304" charset="0"/>
                <a:sym typeface="方正公文黑体" panose="02000500000000000000" charset="-122"/>
              </a:rPr>
              <a:t>Stage Sumary</a:t>
            </a:r>
            <a:endParaRPr lang="en-US" altLang="zh-CN">
              <a:solidFill>
                <a:schemeClr val="bg1"/>
              </a:solidFill>
              <a:latin typeface="Times New Roman" panose="02020603050405020304" charset="0"/>
              <a:ea typeface="方正公文黑体" panose="02000500000000000000" charset="-122"/>
              <a:cs typeface="Times New Roman" panose="02020603050405020304" charset="0"/>
              <a:sym typeface="方正公文黑体"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41244"/>
          <a:stretch>
            <a:fillRect/>
          </a:stretch>
        </p:blipFill>
        <p:spPr>
          <a:xfrm>
            <a:off x="0" y="4100708"/>
            <a:ext cx="12192000" cy="2757292"/>
          </a:xfrm>
          <a:prstGeom prst="rect">
            <a:avLst/>
          </a:prstGeom>
        </p:spPr>
      </p:pic>
      <p:sp>
        <p:nvSpPr>
          <p:cNvPr id="11" name="矩形 10"/>
          <p:cNvSpPr/>
          <p:nvPr/>
        </p:nvSpPr>
        <p:spPr>
          <a:xfrm>
            <a:off x="3350965" y="1244417"/>
            <a:ext cx="5505170" cy="193899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0" dirty="0" smtClean="0">
                <a:solidFill>
                  <a:schemeClr val="tx1">
                    <a:lumMod val="50000"/>
                    <a:lumOff val="50000"/>
                  </a:schemeClr>
                </a:solidFill>
                <a:effectLst>
                  <a:innerShdw blurRad="63500" dist="50800" dir="16200000">
                    <a:prstClr val="black">
                      <a:alpha val="50000"/>
                    </a:prstClr>
                  </a:innerShdw>
                </a:effectLst>
                <a:latin typeface="黑体" panose="02010609060101010101" pitchFamily="49" charset="-122"/>
                <a:ea typeface="黑体" panose="02010609060101010101" pitchFamily="49" charset="-122"/>
                <a:cs typeface="+mn-ea"/>
                <a:sym typeface="黑体" panose="02010609060101010101" pitchFamily="49" charset="-122"/>
              </a:rPr>
              <a:t>THANKS</a:t>
            </a:r>
            <a:endParaRPr lang="zh-CN" altLang="en-US" sz="12000" dirty="0">
              <a:solidFill>
                <a:schemeClr val="tx1">
                  <a:lumMod val="50000"/>
                  <a:lumOff val="50000"/>
                </a:schemeClr>
              </a:solidFill>
              <a:effectLst>
                <a:innerShdw blurRad="63500" dist="50800" dir="16200000">
                  <a:prstClr val="black">
                    <a:alpha val="50000"/>
                  </a:prstClr>
                </a:innerShdw>
              </a:effectLst>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14" name="矩形 13"/>
          <p:cNvSpPr/>
          <p:nvPr/>
        </p:nvSpPr>
        <p:spPr>
          <a:xfrm>
            <a:off x="3555998" y="3765108"/>
            <a:ext cx="5025509" cy="3219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Reporter</a:t>
            </a:r>
            <a:r>
              <a:rPr lang="zh-CN" altLang="en-US"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a:t>
            </a:r>
            <a:r>
              <a:rPr lang="en-US" altLang="zh-CN"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Qiang Su</a:t>
            </a:r>
            <a:r>
              <a:rPr lang="en-US" altLang="zh-CN"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 </a:t>
            </a:r>
            <a:r>
              <a:rPr lang="zh-CN" altLang="en-US"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 </a:t>
            </a:r>
            <a:r>
              <a:rPr lang="en-US" altLang="zh-CN" sz="1500" dirty="0" smtClean="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rPr>
              <a:t>2024.04.16</a:t>
            </a:r>
            <a:endParaRPr lang="zh-CN" altLang="en-US" sz="1500" dirty="0">
              <a:solidFill>
                <a:schemeClr val="bg1">
                  <a:lumMod val="50000"/>
                </a:schemeClr>
              </a:solidFill>
              <a:latin typeface="黑体" panose="02010609060101010101" pitchFamily="49" charset="-122"/>
              <a:ea typeface="黑体" panose="02010609060101010101" pitchFamily="49" charset="-122"/>
              <a:cs typeface="+mn-ea"/>
              <a:sym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Introductions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387350" y="1848485"/>
            <a:ext cx="4005580" cy="2830195"/>
          </a:xfrm>
          <a:prstGeom prst="rect">
            <a:avLst/>
          </a:prstGeom>
          <a:noFill/>
        </p:spPr>
        <p:txBody>
          <a:bodyPr wrap="square" rtlCol="0">
            <a:spAutoFit/>
          </a:bodyPr>
          <a:p>
            <a:r>
              <a:rPr lang="en-US" altLang="zh-CN" b="1">
                <a:latin typeface="Times New Roman" panose="02020603050405020304" charset="0"/>
                <a:cs typeface="Times New Roman" panose="02020603050405020304" charset="0"/>
              </a:rPr>
              <a:t>Introductions of previews</a:t>
            </a:r>
            <a:endParaRPr lang="zh-CN" altLang="en-US">
              <a:latin typeface="Times New Roman" panose="02020603050405020304" charset="0"/>
              <a:cs typeface="Times New Roman" panose="02020603050405020304" charset="0"/>
            </a:endParaRPr>
          </a:p>
          <a:p>
            <a:endParaRPr lang="zh-CN" altLang="en-US"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 According to many mainstream image captioning models</a:t>
            </a:r>
            <a:r>
              <a:rPr lang="en-US" sz="1600">
                <a:latin typeface="Times New Roman" panose="02020603050405020304" charset="0"/>
                <a:cs typeface="Times New Roman" panose="02020603050405020304" charset="0"/>
              </a:rPr>
              <a:t>, like DLCT, M2 and BPOD models</a:t>
            </a:r>
            <a:r>
              <a:rPr sz="1600">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they are</a:t>
            </a:r>
            <a:r>
              <a:rPr sz="1600">
                <a:latin typeface="Times New Roman" panose="02020603050405020304" charset="0"/>
                <a:cs typeface="Times New Roman" panose="02020603050405020304" charset="0"/>
              </a:rPr>
              <a:t> proved that multi-source feature inputs are possible to compensate for incomplete image description information in traditional models. For this reason, our work proposes a model for the dynamic interaction of multiple sources. The main contribution points of our work are as follows:</a:t>
            </a:r>
            <a:endParaRPr sz="16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3"/>
          <a:stretch>
            <a:fillRect/>
          </a:stretch>
        </p:blipFill>
        <p:spPr>
          <a:xfrm>
            <a:off x="5284470" y="1185545"/>
            <a:ext cx="5734050"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Introductions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455295" y="1492885"/>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rPr>
              <a:t>Introductions of contributions</a:t>
            </a:r>
            <a:endParaRPr lang="zh-CN" altLang="en-US">
              <a:latin typeface="Times New Roman" panose="02020603050405020304" charset="0"/>
              <a:cs typeface="Times New Roman" panose="02020603050405020304" charset="0"/>
            </a:endParaRPr>
          </a:p>
          <a:p>
            <a:endParaRPr lang="zh-CN" altLang="en-US" sz="1600">
              <a:latin typeface="Times New Roman" panose="02020603050405020304" charset="0"/>
              <a:cs typeface="Times New Roman" panose="02020603050405020304" charset="0"/>
            </a:endParaRPr>
          </a:p>
          <a:p>
            <a:endParaRPr sz="1600">
              <a:latin typeface="Times New Roman" panose="02020603050405020304" charset="0"/>
              <a:cs typeface="Times New Roman" panose="02020603050405020304" charset="0"/>
            </a:endParaRPr>
          </a:p>
        </p:txBody>
      </p:sp>
      <p:sp>
        <p:nvSpPr>
          <p:cNvPr id="2" name="文本框 1"/>
          <p:cNvSpPr txBox="1"/>
          <p:nvPr/>
        </p:nvSpPr>
        <p:spPr>
          <a:xfrm>
            <a:off x="455295" y="3278505"/>
            <a:ext cx="7058025" cy="640715"/>
          </a:xfrm>
          <a:prstGeom prst="rect">
            <a:avLst/>
          </a:prstGeom>
          <a:noFill/>
        </p:spPr>
        <p:txBody>
          <a:bodyPr wrap="square" rtlCol="0">
            <a:noAutofit/>
          </a:bodyPr>
          <a:p>
            <a:r>
              <a:rPr lang="zh-CN" altLang="en-US" sz="1600">
                <a:latin typeface="Times New Roman" panose="02020603050405020304" charset="0"/>
                <a:cs typeface="Times New Roman" panose="02020603050405020304" charset="0"/>
              </a:rPr>
              <a:t>We propose a global scene enhancement channel(GSEC) in the image captioning task. It can complement the missing scene information of regional image features.</a:t>
            </a:r>
            <a:endParaRPr lang="zh-CN" altLang="en-US" sz="1600">
              <a:latin typeface="Times New Roman" panose="02020603050405020304" charset="0"/>
              <a:cs typeface="Times New Roman" panose="02020603050405020304" charset="0"/>
            </a:endParaRPr>
          </a:p>
        </p:txBody>
      </p:sp>
      <p:sp>
        <p:nvSpPr>
          <p:cNvPr id="3" name="文本框 2"/>
          <p:cNvSpPr txBox="1"/>
          <p:nvPr/>
        </p:nvSpPr>
        <p:spPr>
          <a:xfrm>
            <a:off x="455295" y="4084320"/>
            <a:ext cx="7058025" cy="640715"/>
          </a:xfrm>
          <a:prstGeom prst="rect">
            <a:avLst/>
          </a:prstGeom>
          <a:noFill/>
        </p:spPr>
        <p:txBody>
          <a:bodyPr wrap="square" rtlCol="0">
            <a:noAutofit/>
          </a:bodyPr>
          <a:p>
            <a:r>
              <a:rPr lang="zh-CN" altLang="en-US" sz="1600">
                <a:latin typeface="Times New Roman" panose="02020603050405020304" charset="0"/>
                <a:cs typeface="Times New Roman" panose="02020603050405020304" charset="0"/>
              </a:rPr>
              <a:t>We propose a Regional Feature Enhancement Channel(RFEC) in the image captioning. It enables the regional features to further notice the associated objects.</a:t>
            </a:r>
            <a:endParaRPr lang="zh-CN" altLang="en-US" sz="1600">
              <a:latin typeface="Times New Roman" panose="02020603050405020304" charset="0"/>
              <a:cs typeface="Times New Roman" panose="02020603050405020304" charset="0"/>
            </a:endParaRPr>
          </a:p>
        </p:txBody>
      </p:sp>
      <p:sp>
        <p:nvSpPr>
          <p:cNvPr id="4" name="文本框 3"/>
          <p:cNvSpPr txBox="1"/>
          <p:nvPr/>
        </p:nvSpPr>
        <p:spPr>
          <a:xfrm>
            <a:off x="455295" y="2037080"/>
            <a:ext cx="7058025" cy="1076325"/>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We propose a Multi-Source Dynamic Interaction Network(MSDIN) in the image captioning task. The network contains three feature enhancement channels, and the MSDIN dynamically selects among the three channels the  features that are more compatible with the generated statements of the image description.</a:t>
            </a:r>
            <a:endParaRPr sz="1600">
              <a:latin typeface="Times New Roman" panose="02020603050405020304" charset="0"/>
              <a:cs typeface="Times New Roman" panose="02020603050405020304" charset="0"/>
              <a:sym typeface="+mn-ea"/>
            </a:endParaRPr>
          </a:p>
        </p:txBody>
      </p:sp>
      <p:sp>
        <p:nvSpPr>
          <p:cNvPr id="5" name="文本框 4"/>
          <p:cNvSpPr txBox="1"/>
          <p:nvPr/>
        </p:nvSpPr>
        <p:spPr>
          <a:xfrm>
            <a:off x="455295" y="4928870"/>
            <a:ext cx="7058025" cy="368935"/>
          </a:xfrm>
          <a:prstGeom prst="rect">
            <a:avLst/>
          </a:prstGeom>
          <a:noFill/>
        </p:spPr>
        <p:txBody>
          <a:bodyPr wrap="square" rtlCol="0">
            <a:noAutofit/>
          </a:bodyPr>
          <a:p>
            <a:r>
              <a:rPr lang="zh-CN" altLang="en-US" sz="1600">
                <a:latin typeface="Times New Roman" panose="02020603050405020304" charset="0"/>
                <a:cs typeface="Times New Roman" panose="02020603050405020304" charset="0"/>
              </a:rPr>
              <a:t>We propose a multimodal semantic enhancement channel (MMSEC). Enhancing the semantic representation of the model by fusing text embedding vectors.</a:t>
            </a:r>
            <a:endParaRPr lang="zh-CN" altLang="en-US" sz="1600">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3"/>
          <a:stretch>
            <a:fillRect/>
          </a:stretch>
        </p:blipFill>
        <p:spPr>
          <a:xfrm>
            <a:off x="7407910" y="1104900"/>
            <a:ext cx="4716145" cy="3823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4" name="文本框 3"/>
          <p:cNvSpPr txBox="1"/>
          <p:nvPr/>
        </p:nvSpPr>
        <p:spPr>
          <a:xfrm>
            <a:off x="455295" y="5176520"/>
            <a:ext cx="8812530" cy="1095375"/>
          </a:xfrm>
          <a:prstGeom prst="rect">
            <a:avLst/>
          </a:prstGeom>
          <a:noFill/>
        </p:spPr>
        <p:txBody>
          <a:bodyPr wrap="square" rtlCol="0">
            <a:noAutofit/>
          </a:bodyPr>
          <a:p>
            <a:r>
              <a:rPr lang="en-US" sz="1600">
                <a:latin typeface="Times New Roman" panose="02020603050405020304" charset="0"/>
                <a:cs typeface="Times New Roman" panose="02020603050405020304" charset="0"/>
                <a:sym typeface="+mn-ea"/>
              </a:rPr>
              <a:t>our work</a:t>
            </a:r>
            <a:r>
              <a:rPr sz="1600">
                <a:latin typeface="Times New Roman" panose="02020603050405020304" charset="0"/>
                <a:cs typeface="Times New Roman" panose="02020603050405020304" charset="0"/>
                <a:sym typeface="+mn-ea"/>
              </a:rPr>
              <a:t> focuses on the important implementation parts of MSDIN. The overall structure of MSDIN is shown in Fig.</a:t>
            </a:r>
            <a:r>
              <a:rPr lang="en-US" sz="1600">
                <a:latin typeface="Times New Roman" panose="02020603050405020304" charset="0"/>
                <a:cs typeface="Times New Roman" panose="02020603050405020304" charset="0"/>
                <a:sym typeface="+mn-ea"/>
              </a:rPr>
              <a:t>2</a:t>
            </a:r>
            <a:r>
              <a:rPr sz="1600">
                <a:latin typeface="Times New Roman" panose="02020603050405020304" charset="0"/>
                <a:cs typeface="Times New Roman" panose="02020603050405020304" charset="0"/>
                <a:sym typeface="+mn-ea"/>
              </a:rPr>
              <a:t>, and the whole architecture is based on the mainstream Transformer for transformation. The architecture is also divided into Encoder and Decoder architectures. The main work of MSDIN lies in the enhancement and filtering of input image and text features.</a:t>
            </a:r>
            <a:endParaRPr sz="1600">
              <a:latin typeface="Times New Roman" panose="02020603050405020304" charset="0"/>
              <a:cs typeface="Times New Roman" panose="02020603050405020304" charset="0"/>
              <a:sym typeface="+mn-ea"/>
            </a:endParaRPr>
          </a:p>
        </p:txBody>
      </p:sp>
      <p:pic>
        <p:nvPicPr>
          <p:cNvPr id="3" name="图片 2"/>
          <p:cNvPicPr>
            <a:picLocks noChangeAspect="1"/>
          </p:cNvPicPr>
          <p:nvPr/>
        </p:nvPicPr>
        <p:blipFill>
          <a:blip r:embed="rId2"/>
          <a:stretch>
            <a:fillRect/>
          </a:stretch>
        </p:blipFill>
        <p:spPr>
          <a:xfrm>
            <a:off x="1797050" y="1354455"/>
            <a:ext cx="6129655" cy="3596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455295" y="1560195"/>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sym typeface="+mn-ea"/>
              </a:rPr>
              <a:t>Dynamic channel selection mechanism</a:t>
            </a:r>
            <a:endParaRPr lang="en-US" altLang="zh-CN" b="1">
              <a:latin typeface="Times New Roman" panose="02020603050405020304" charset="0"/>
              <a:cs typeface="Times New Roman" panose="02020603050405020304" charset="0"/>
              <a:sym typeface="+mn-ea"/>
            </a:endParaRPr>
          </a:p>
        </p:txBody>
      </p:sp>
      <p:sp>
        <p:nvSpPr>
          <p:cNvPr id="4" name="文本框 3"/>
          <p:cNvSpPr txBox="1"/>
          <p:nvPr/>
        </p:nvSpPr>
        <p:spPr>
          <a:xfrm>
            <a:off x="455295" y="2026920"/>
            <a:ext cx="8812530" cy="427355"/>
          </a:xfrm>
          <a:prstGeom prst="rect">
            <a:avLst/>
          </a:prstGeom>
          <a:noFill/>
        </p:spPr>
        <p:txBody>
          <a:bodyPr wrap="square" rtlCol="0">
            <a:noAutofit/>
          </a:bodyPr>
          <a:p>
            <a:r>
              <a:rPr sz="1600" b="1">
                <a:latin typeface="Times New Roman" panose="02020603050405020304" charset="0"/>
                <a:cs typeface="Times New Roman" panose="02020603050405020304" charset="0"/>
                <a:sym typeface="+mn-ea"/>
              </a:rPr>
              <a:t>Dynamic selection range</a:t>
            </a:r>
            <a:endParaRPr sz="1600" b="1">
              <a:latin typeface="Times New Roman" panose="02020603050405020304" charset="0"/>
              <a:cs typeface="Times New Roman" panose="02020603050405020304" charset="0"/>
              <a:sym typeface="+mn-ea"/>
            </a:endParaRPr>
          </a:p>
        </p:txBody>
      </p:sp>
      <p:sp>
        <p:nvSpPr>
          <p:cNvPr id="3" name="文本框 2"/>
          <p:cNvSpPr txBox="1"/>
          <p:nvPr>
            <p:custDataLst>
              <p:tags r:id="rId3"/>
            </p:custDataLst>
          </p:nvPr>
        </p:nvSpPr>
        <p:spPr>
          <a:xfrm>
            <a:off x="368300" y="5684520"/>
            <a:ext cx="8812530" cy="117348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our model treats multiple types of feature enhancement channels as a path selection problem. We treat the proposed 3 channels as one layer. The 3 channels are parallel within each layer. In total, the interaction range is divided into 3 layers. The interaction between each layer is selected using a dynamic selection mechanism.</a:t>
            </a:r>
            <a:endParaRPr sz="1600">
              <a:latin typeface="Times New Roman" panose="02020603050405020304" charset="0"/>
              <a:cs typeface="Times New Roman" panose="02020603050405020304" charset="0"/>
              <a:sym typeface="+mn-ea"/>
            </a:endParaRPr>
          </a:p>
        </p:txBody>
      </p:sp>
      <p:pic>
        <p:nvPicPr>
          <p:cNvPr id="12" name="图片 11"/>
          <p:cNvPicPr>
            <a:picLocks noChangeAspect="1"/>
          </p:cNvPicPr>
          <p:nvPr/>
        </p:nvPicPr>
        <p:blipFill>
          <a:blip r:embed="rId4"/>
          <a:stretch>
            <a:fillRect/>
          </a:stretch>
        </p:blipFill>
        <p:spPr>
          <a:xfrm>
            <a:off x="1772920" y="2383790"/>
            <a:ext cx="6758305" cy="3346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647065" y="1722120"/>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rPr>
              <a:t>Dynamic Selection Mechanism</a:t>
            </a:r>
            <a:endParaRPr lang="en-US" altLang="zh-CN" b="1">
              <a:latin typeface="Times New Roman" panose="02020603050405020304" charset="0"/>
              <a:cs typeface="Times New Roman" panose="02020603050405020304" charset="0"/>
            </a:endParaRPr>
          </a:p>
        </p:txBody>
      </p:sp>
      <p:sp>
        <p:nvSpPr>
          <p:cNvPr id="4" name="文本框 3"/>
          <p:cNvSpPr txBox="1"/>
          <p:nvPr/>
        </p:nvSpPr>
        <p:spPr>
          <a:xfrm>
            <a:off x="647065" y="5359400"/>
            <a:ext cx="9196070" cy="470535"/>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 </a:t>
            </a:r>
            <a:r>
              <a:rPr sz="1600" i="1">
                <a:latin typeface="Times New Roman" panose="02020603050405020304" charset="0"/>
                <a:cs typeface="Times New Roman" panose="02020603050405020304" charset="0"/>
                <a:sym typeface="+mn-ea"/>
              </a:rPr>
              <a:t>l</a:t>
            </a:r>
            <a:r>
              <a:rPr sz="1600">
                <a:latin typeface="Times New Roman" panose="02020603050405020304" charset="0"/>
                <a:cs typeface="Times New Roman" panose="02020603050405020304" charset="0"/>
                <a:sym typeface="+mn-ea"/>
              </a:rPr>
              <a:t> denotes the number of layers, and p</a:t>
            </a:r>
            <a:r>
              <a:rPr sz="1600" baseline="-25000">
                <a:latin typeface="Times New Roman" panose="02020603050405020304" charset="0"/>
                <a:cs typeface="Times New Roman" panose="02020603050405020304" charset="0"/>
                <a:sym typeface="+mn-ea"/>
              </a:rPr>
              <a:t>j,i</a:t>
            </a:r>
            <a:r>
              <a:rPr sz="1600" baseline="30000">
                <a:latin typeface="Times New Roman" panose="02020603050405020304" charset="0"/>
                <a:cs typeface="Times New Roman" panose="02020603050405020304" charset="0"/>
                <a:sym typeface="+mn-ea"/>
              </a:rPr>
              <a:t>l-1</a:t>
            </a:r>
            <a:r>
              <a:rPr sz="1600">
                <a:latin typeface="Times New Roman" panose="02020603050405020304" charset="0"/>
                <a:cs typeface="Times New Roman" panose="02020603050405020304" charset="0"/>
                <a:sym typeface="+mn-ea"/>
              </a:rPr>
              <a:t> is the transfer probability of the </a:t>
            </a:r>
            <a:r>
              <a:rPr sz="1600" i="1">
                <a:latin typeface="Times New Roman" panose="02020603050405020304" charset="0"/>
                <a:cs typeface="Times New Roman" panose="02020603050405020304" charset="0"/>
                <a:sym typeface="+mn-ea"/>
              </a:rPr>
              <a:t>j</a:t>
            </a:r>
            <a:r>
              <a:rPr sz="1600">
                <a:latin typeface="Times New Roman" panose="02020603050405020304" charset="0"/>
                <a:cs typeface="Times New Roman" panose="02020603050405020304" charset="0"/>
                <a:sym typeface="+mn-ea"/>
              </a:rPr>
              <a:t> channel of the </a:t>
            </a:r>
            <a:r>
              <a:rPr sz="1600" i="1">
                <a:latin typeface="Times New Roman" panose="02020603050405020304" charset="0"/>
                <a:cs typeface="Times New Roman" panose="02020603050405020304" charset="0"/>
                <a:sym typeface="+mn-ea"/>
              </a:rPr>
              <a:t>l-1</a:t>
            </a:r>
            <a:r>
              <a:rPr sz="1600">
                <a:latin typeface="Times New Roman" panose="02020603050405020304" charset="0"/>
                <a:cs typeface="Times New Roman" panose="02020603050405020304" charset="0"/>
                <a:sym typeface="+mn-ea"/>
              </a:rPr>
              <a:t> layer to the next layer. H</a:t>
            </a:r>
            <a:r>
              <a:rPr sz="1600" baseline="-25000">
                <a:latin typeface="Times New Roman" panose="02020603050405020304" charset="0"/>
                <a:cs typeface="Times New Roman" panose="02020603050405020304" charset="0"/>
                <a:sym typeface="+mn-ea"/>
              </a:rPr>
              <a:t>j</a:t>
            </a:r>
            <a:r>
              <a:rPr sz="1600" baseline="30000">
                <a:latin typeface="Times New Roman" panose="02020603050405020304" charset="0"/>
                <a:cs typeface="Times New Roman" panose="02020603050405020304" charset="0"/>
                <a:sym typeface="+mn-ea"/>
              </a:rPr>
              <a:t>l-1</a:t>
            </a:r>
            <a:r>
              <a:rPr sz="1600">
                <a:latin typeface="Times New Roman" panose="02020603050405020304" charset="0"/>
                <a:cs typeface="Times New Roman" panose="02020603050405020304" charset="0"/>
                <a:sym typeface="+mn-ea"/>
              </a:rPr>
              <a:t> is the output of the attention weight of the </a:t>
            </a:r>
            <a:r>
              <a:rPr sz="1600" i="1">
                <a:latin typeface="Times New Roman" panose="02020603050405020304" charset="0"/>
                <a:cs typeface="Times New Roman" panose="02020603050405020304" charset="0"/>
                <a:sym typeface="+mn-ea"/>
              </a:rPr>
              <a:t>j</a:t>
            </a:r>
            <a:r>
              <a:rPr sz="1600">
                <a:latin typeface="Times New Roman" panose="02020603050405020304" charset="0"/>
                <a:cs typeface="Times New Roman" panose="02020603050405020304" charset="0"/>
                <a:sym typeface="+mn-ea"/>
              </a:rPr>
              <a:t> channel of the </a:t>
            </a:r>
            <a:r>
              <a:rPr sz="1600" i="1">
                <a:latin typeface="Times New Roman" panose="02020603050405020304" charset="0"/>
                <a:cs typeface="Times New Roman" panose="02020603050405020304" charset="0"/>
                <a:sym typeface="+mn-ea"/>
              </a:rPr>
              <a:t>l-1</a:t>
            </a:r>
            <a:r>
              <a:rPr sz="1600">
                <a:latin typeface="Times New Roman" panose="02020603050405020304" charset="0"/>
                <a:cs typeface="Times New Roman" panose="02020603050405020304" charset="0"/>
                <a:sym typeface="+mn-ea"/>
              </a:rPr>
              <a:t> layer. The probability of p</a:t>
            </a:r>
            <a:r>
              <a:rPr sz="1600" baseline="-25000">
                <a:latin typeface="Times New Roman" panose="02020603050405020304" charset="0"/>
                <a:cs typeface="Times New Roman" panose="02020603050405020304" charset="0"/>
                <a:sym typeface="+mn-ea"/>
              </a:rPr>
              <a:t>j,i</a:t>
            </a:r>
            <a:r>
              <a:rPr sz="1600" baseline="30000">
                <a:latin typeface="Times New Roman" panose="02020603050405020304" charset="0"/>
                <a:cs typeface="Times New Roman" panose="02020603050405020304" charset="0"/>
                <a:sym typeface="+mn-ea"/>
              </a:rPr>
              <a:t>l-1</a:t>
            </a:r>
            <a:r>
              <a:rPr sz="1600">
                <a:latin typeface="Times New Roman" panose="02020603050405020304" charset="0"/>
                <a:cs typeface="Times New Roman" panose="02020603050405020304" charset="0"/>
                <a:sym typeface="+mn-ea"/>
              </a:rPr>
              <a:t> is computed by the ReLU and Tanh functions. When </a:t>
            </a:r>
            <a:r>
              <a:rPr sz="1600" i="1">
                <a:latin typeface="Times New Roman" panose="02020603050405020304" charset="0"/>
                <a:cs typeface="Times New Roman" panose="02020603050405020304" charset="0"/>
                <a:sym typeface="+mn-ea"/>
              </a:rPr>
              <a:t>l&gt;0</a:t>
            </a:r>
            <a:r>
              <a:rPr sz="1600">
                <a:latin typeface="Times New Roman" panose="02020603050405020304" charset="0"/>
                <a:cs typeface="Times New Roman" panose="02020603050405020304" charset="0"/>
                <a:sym typeface="+mn-ea"/>
              </a:rPr>
              <a:t>, the probability p</a:t>
            </a:r>
            <a:r>
              <a:rPr sz="1600" baseline="-25000">
                <a:latin typeface="Times New Roman" panose="02020603050405020304" charset="0"/>
                <a:cs typeface="Times New Roman" panose="02020603050405020304" charset="0"/>
                <a:sym typeface="+mn-ea"/>
              </a:rPr>
              <a:t>j,i</a:t>
            </a:r>
            <a:r>
              <a:rPr sz="1600" baseline="30000">
                <a:latin typeface="Times New Roman" panose="02020603050405020304" charset="0"/>
                <a:cs typeface="Times New Roman" panose="02020603050405020304" charset="0"/>
                <a:sym typeface="+mn-ea"/>
              </a:rPr>
              <a:t>l-1</a:t>
            </a:r>
            <a:r>
              <a:rPr sz="1600">
                <a:latin typeface="Times New Roman" panose="02020603050405020304" charset="0"/>
                <a:cs typeface="Times New Roman" panose="02020603050405020304" charset="0"/>
                <a:sym typeface="+mn-ea"/>
              </a:rPr>
              <a:t> is the weighted value of the current channel's output to each channel in the next layer. </a:t>
            </a:r>
            <a:r>
              <a:rPr sz="1600" i="1">
                <a:latin typeface="Times New Roman" panose="02020603050405020304" charset="0"/>
                <a:cs typeface="Times New Roman" panose="02020603050405020304" charset="0"/>
                <a:sym typeface="+mn-ea"/>
              </a:rPr>
              <a:t>FC</a:t>
            </a:r>
            <a:r>
              <a:rPr sz="1600">
                <a:latin typeface="Times New Roman" panose="02020603050405020304" charset="0"/>
                <a:cs typeface="Times New Roman" panose="02020603050405020304" charset="0"/>
                <a:sym typeface="+mn-ea"/>
              </a:rPr>
              <a:t> denotes fully connected function.</a:t>
            </a:r>
            <a:endParaRPr sz="1600">
              <a:latin typeface="Times New Roman" panose="02020603050405020304" charset="0"/>
              <a:cs typeface="Times New Roman" panose="02020603050405020304" charset="0"/>
              <a:sym typeface="+mn-ea"/>
            </a:endParaRPr>
          </a:p>
        </p:txBody>
      </p:sp>
      <p:pic>
        <p:nvPicPr>
          <p:cNvPr id="3" name="图片 2"/>
          <p:cNvPicPr>
            <a:picLocks noChangeAspect="1"/>
          </p:cNvPicPr>
          <p:nvPr/>
        </p:nvPicPr>
        <p:blipFill>
          <a:blip r:embed="rId3"/>
          <a:stretch>
            <a:fillRect/>
          </a:stretch>
        </p:blipFill>
        <p:spPr>
          <a:xfrm>
            <a:off x="2873375" y="3429000"/>
            <a:ext cx="4370070" cy="1930400"/>
          </a:xfrm>
          <a:prstGeom prst="rect">
            <a:avLst/>
          </a:prstGeom>
        </p:spPr>
      </p:pic>
      <p:sp>
        <p:nvSpPr>
          <p:cNvPr id="6" name="文本框 5"/>
          <p:cNvSpPr txBox="1"/>
          <p:nvPr/>
        </p:nvSpPr>
        <p:spPr>
          <a:xfrm>
            <a:off x="774065" y="2251075"/>
            <a:ext cx="9196070" cy="470535"/>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our model mainly designs three kinds of feature enhancement channels. Each feature enhancement channel has a dynamic path calculation module. The dynamic path calculation module is responsible for calculating the output probability of the features after channel enhancement. The dynamic selection mechanism selects a channel with the highest probability for output. Essentially, this is a soft selection approach. The specific formula is as follows:</a:t>
            </a:r>
            <a:endParaRPr sz="16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455295" y="1560195"/>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sym typeface="+mn-ea"/>
              </a:rPr>
              <a:t>Global Scene Enhancement Channel(GSEC)</a:t>
            </a:r>
            <a:endParaRPr lang="en-US" altLang="zh-CN" b="1">
              <a:latin typeface="Times New Roman" panose="02020603050405020304" charset="0"/>
              <a:cs typeface="Times New Roman" panose="02020603050405020304" charset="0"/>
              <a:sym typeface="+mn-ea"/>
            </a:endParaRPr>
          </a:p>
        </p:txBody>
      </p:sp>
      <p:sp>
        <p:nvSpPr>
          <p:cNvPr id="4" name="文本框 3"/>
          <p:cNvSpPr txBox="1"/>
          <p:nvPr/>
        </p:nvSpPr>
        <p:spPr>
          <a:xfrm>
            <a:off x="455295" y="2026920"/>
            <a:ext cx="9505950" cy="108458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The GSEC is designed to extract global mesh image features through the "Visual Encoder" of CLIP~\cite{ref_clip} and use the mesh image features as the "query" for the cross-modal multi-head attention mechanism. The attention of the mesh image features is enhanced by regional features. In this way, the global scene information can be filtered and purified. The formulas involved are as follows:</a:t>
            </a:r>
            <a:endParaRPr sz="1600">
              <a:latin typeface="Times New Roman" panose="02020603050405020304" charset="0"/>
              <a:cs typeface="Times New Roman" panose="02020603050405020304" charset="0"/>
              <a:sym typeface="+mn-ea"/>
            </a:endParaRPr>
          </a:p>
        </p:txBody>
      </p:sp>
      <p:sp>
        <p:nvSpPr>
          <p:cNvPr id="3" name="文本框 2"/>
          <p:cNvSpPr txBox="1"/>
          <p:nvPr>
            <p:custDataLst>
              <p:tags r:id="rId3"/>
            </p:custDataLst>
          </p:nvPr>
        </p:nvSpPr>
        <p:spPr>
          <a:xfrm>
            <a:off x="455295" y="4008755"/>
            <a:ext cx="9504680" cy="203073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 </a:t>
            </a:r>
            <a:r>
              <a:rPr sz="1600" i="1">
                <a:latin typeface="Times New Roman" panose="02020603050405020304" charset="0"/>
                <a:cs typeface="Times New Roman" panose="02020603050405020304" charset="0"/>
                <a:sym typeface="+mn-ea"/>
              </a:rPr>
              <a:t>F</a:t>
            </a:r>
            <a:r>
              <a:rPr sz="1600">
                <a:latin typeface="Times New Roman" panose="02020603050405020304" charset="0"/>
                <a:cs typeface="Times New Roman" panose="02020603050405020304" charset="0"/>
                <a:sym typeface="+mn-ea"/>
              </a:rPr>
              <a:t> denotes the feedforward layer, V</a:t>
            </a:r>
            <a:r>
              <a:rPr sz="1600" baseline="-25000">
                <a:latin typeface="Times New Roman" panose="02020603050405020304" charset="0"/>
                <a:cs typeface="Times New Roman" panose="02020603050405020304" charset="0"/>
                <a:sym typeface="+mn-ea"/>
              </a:rPr>
              <a:t>G</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mesh feature vector input to the current layer, and V</a:t>
            </a:r>
            <a:r>
              <a:rPr sz="1600" baseline="-25000">
                <a:latin typeface="Times New Roman" panose="02020603050405020304" charset="0"/>
                <a:cs typeface="Times New Roman" panose="02020603050405020304" charset="0"/>
                <a:sym typeface="+mn-ea"/>
              </a:rPr>
              <a:t>r</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area feature vector input to the current layer.</a:t>
            </a:r>
            <a:endParaRPr sz="1600">
              <a:latin typeface="Times New Roman" panose="02020603050405020304" charset="0"/>
              <a:cs typeface="Times New Roman" panose="02020603050405020304" charset="0"/>
              <a:sym typeface="+mn-ea"/>
            </a:endParaRPr>
          </a:p>
        </p:txBody>
      </p:sp>
      <p:pic>
        <p:nvPicPr>
          <p:cNvPr id="2" name="图片 1"/>
          <p:cNvPicPr>
            <a:picLocks noChangeAspect="1"/>
          </p:cNvPicPr>
          <p:nvPr/>
        </p:nvPicPr>
        <p:blipFill>
          <a:blip r:embed="rId4"/>
          <a:stretch>
            <a:fillRect/>
          </a:stretch>
        </p:blipFill>
        <p:spPr>
          <a:xfrm>
            <a:off x="2213610" y="3214370"/>
            <a:ext cx="5295900" cy="561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11" descr="7b0a20202020227461726765744d6f64756c65223a20226b6f6e6c696e65666f6e7473220a7d0a"/>
          <p:cNvSpPr txBox="1"/>
          <p:nvPr>
            <p:custDataLst>
              <p:tags r:id="rId1"/>
            </p:custDataLst>
          </p:nvPr>
        </p:nvSpPr>
        <p:spPr>
          <a:xfrm>
            <a:off x="972185" y="892810"/>
            <a:ext cx="8988425" cy="46164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Methods</a:t>
            </a:r>
            <a:r>
              <a:rPr lang="zh-CN" altLang="en-US"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of</a:t>
            </a:r>
            <a:r>
              <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rPr>
              <a:t> MSDIN</a:t>
            </a:r>
            <a:endParaRPr lang="en-US" altLang="zh-CN" sz="2000" b="1" dirty="0">
              <a:solidFill>
                <a:schemeClr val="tx1"/>
              </a:solidFill>
              <a:latin typeface="Times New Roman" panose="02020603050405020304" charset="0"/>
              <a:ea typeface="方正大黑体_GBK" panose="02010600010101010101" charset="-122"/>
              <a:cs typeface="Times New Roman" panose="02020603050405020304" charset="0"/>
              <a:sym typeface="方正大黑体_GBK" panose="02010600010101010101" charset="-122"/>
            </a:endParaRPr>
          </a:p>
        </p:txBody>
      </p:sp>
      <p:sp>
        <p:nvSpPr>
          <p:cNvPr id="10" name="文本框 9"/>
          <p:cNvSpPr txBox="1"/>
          <p:nvPr>
            <p:custDataLst>
              <p:tags r:id="rId2"/>
            </p:custDataLst>
          </p:nvPr>
        </p:nvSpPr>
        <p:spPr>
          <a:xfrm>
            <a:off x="455295" y="1560195"/>
            <a:ext cx="8812530" cy="466725"/>
          </a:xfrm>
          <a:prstGeom prst="rect">
            <a:avLst/>
          </a:prstGeom>
          <a:noFill/>
        </p:spPr>
        <p:txBody>
          <a:bodyPr wrap="square" rtlCol="0">
            <a:noAutofit/>
          </a:bodyPr>
          <a:p>
            <a:r>
              <a:rPr lang="en-US" altLang="zh-CN" b="1">
                <a:latin typeface="Times New Roman" panose="02020603050405020304" charset="0"/>
                <a:cs typeface="Times New Roman" panose="02020603050405020304" charset="0"/>
                <a:sym typeface="+mn-ea"/>
              </a:rPr>
              <a:t>Global Scene Enhancement Channel(GSEC)</a:t>
            </a:r>
            <a:endParaRPr lang="en-US" altLang="zh-CN" b="1">
              <a:latin typeface="Times New Roman" panose="02020603050405020304" charset="0"/>
              <a:cs typeface="Times New Roman" panose="02020603050405020304" charset="0"/>
              <a:sym typeface="+mn-ea"/>
            </a:endParaRPr>
          </a:p>
        </p:txBody>
      </p:sp>
      <p:sp>
        <p:nvSpPr>
          <p:cNvPr id="4" name="文本框 3"/>
          <p:cNvSpPr txBox="1"/>
          <p:nvPr/>
        </p:nvSpPr>
        <p:spPr>
          <a:xfrm>
            <a:off x="455295" y="2026920"/>
            <a:ext cx="9505950" cy="108458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The RFEC is proposed to enhance the attention of a region feature by grid image features using the region feature as a "query." In this way, the region features can be compensated for the environment and scene information. The formulas involved are as follows:</a:t>
            </a:r>
            <a:endParaRPr sz="1600">
              <a:latin typeface="Times New Roman" panose="02020603050405020304" charset="0"/>
              <a:cs typeface="Times New Roman" panose="02020603050405020304" charset="0"/>
              <a:sym typeface="+mn-ea"/>
            </a:endParaRPr>
          </a:p>
        </p:txBody>
      </p:sp>
      <p:sp>
        <p:nvSpPr>
          <p:cNvPr id="3" name="文本框 2"/>
          <p:cNvSpPr txBox="1"/>
          <p:nvPr>
            <p:custDataLst>
              <p:tags r:id="rId3"/>
            </p:custDataLst>
          </p:nvPr>
        </p:nvSpPr>
        <p:spPr>
          <a:xfrm>
            <a:off x="456565" y="4418330"/>
            <a:ext cx="9504680" cy="935990"/>
          </a:xfrm>
          <a:prstGeom prst="rect">
            <a:avLst/>
          </a:prstGeom>
          <a:noFill/>
        </p:spPr>
        <p:txBody>
          <a:bodyPr wrap="square" rtlCol="0">
            <a:noAutofit/>
          </a:bodyPr>
          <a:p>
            <a:r>
              <a:rPr sz="1600">
                <a:latin typeface="Times New Roman" panose="02020603050405020304" charset="0"/>
                <a:cs typeface="Times New Roman" panose="02020603050405020304" charset="0"/>
                <a:sym typeface="+mn-ea"/>
              </a:rPr>
              <a:t>where V</a:t>
            </a:r>
            <a:r>
              <a:rPr sz="1600" baseline="-25000">
                <a:latin typeface="Times New Roman" panose="02020603050405020304" charset="0"/>
                <a:cs typeface="Times New Roman" panose="02020603050405020304" charset="0"/>
                <a:sym typeface="+mn-ea"/>
              </a:rPr>
              <a:t>R</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region image feature vector of the current layer, and V</a:t>
            </a:r>
            <a:r>
              <a:rPr sz="1600" baseline="-25000">
                <a:latin typeface="Times New Roman" panose="02020603050405020304" charset="0"/>
                <a:cs typeface="Times New Roman" panose="02020603050405020304" charset="0"/>
                <a:sym typeface="+mn-ea"/>
              </a:rPr>
              <a:t>g</a:t>
            </a:r>
            <a:r>
              <a:rPr sz="1600" baseline="300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sym typeface="+mn-ea"/>
              </a:rPr>
              <a:t> denotes the grid image feature vector of the current layer. </a:t>
            </a:r>
            <a:r>
              <a:rPr sz="1600" i="1">
                <a:latin typeface="Times New Roman" panose="02020603050405020304" charset="0"/>
                <a:cs typeface="Times New Roman" panose="02020603050405020304" charset="0"/>
                <a:sym typeface="+mn-ea"/>
              </a:rPr>
              <a:t>SM</a:t>
            </a:r>
            <a:r>
              <a:rPr sz="1600">
                <a:latin typeface="Times New Roman" panose="02020603050405020304" charset="0"/>
                <a:cs typeface="Times New Roman" panose="02020603050405020304" charset="0"/>
                <a:sym typeface="+mn-ea"/>
              </a:rPr>
              <a:t> denotes the </a:t>
            </a:r>
            <a:r>
              <a:rPr sz="1600" i="1">
                <a:latin typeface="Times New Roman" panose="02020603050405020304" charset="0"/>
                <a:cs typeface="Times New Roman" panose="02020603050405020304" charset="0"/>
                <a:sym typeface="+mn-ea"/>
              </a:rPr>
              <a:t>Sigmoid</a:t>
            </a:r>
            <a:r>
              <a:rPr sz="1600">
                <a:latin typeface="Times New Roman" panose="02020603050405020304" charset="0"/>
                <a:cs typeface="Times New Roman" panose="02020603050405020304" charset="0"/>
                <a:sym typeface="+mn-ea"/>
              </a:rPr>
              <a:t> function. An attention purification operation is performed on the region feature attention by </a:t>
            </a:r>
            <a:r>
              <a:rPr sz="1600" i="1">
                <a:latin typeface="Times New Roman" panose="02020603050405020304" charset="0"/>
                <a:cs typeface="Times New Roman" panose="02020603050405020304" charset="0"/>
                <a:sym typeface="+mn-ea"/>
              </a:rPr>
              <a:t>ReLU</a:t>
            </a:r>
            <a:r>
              <a:rPr sz="1600">
                <a:latin typeface="Times New Roman" panose="02020603050405020304" charset="0"/>
                <a:cs typeface="Times New Roman" panose="02020603050405020304" charset="0"/>
                <a:sym typeface="+mn-ea"/>
              </a:rPr>
              <a:t> and </a:t>
            </a:r>
            <a:r>
              <a:rPr sz="1600" i="1">
                <a:latin typeface="Times New Roman" panose="02020603050405020304" charset="0"/>
                <a:cs typeface="Times New Roman" panose="02020603050405020304" charset="0"/>
                <a:sym typeface="+mn-ea"/>
              </a:rPr>
              <a:t>Sigmoid </a:t>
            </a:r>
            <a:r>
              <a:rPr sz="1600">
                <a:latin typeface="Times New Roman" panose="02020603050405020304" charset="0"/>
                <a:cs typeface="Times New Roman" panose="02020603050405020304" charset="0"/>
                <a:sym typeface="+mn-ea"/>
              </a:rPr>
              <a:t>function. V</a:t>
            </a:r>
            <a:r>
              <a:rPr sz="1600" baseline="-25000">
                <a:latin typeface="Times New Roman" panose="02020603050405020304" charset="0"/>
                <a:cs typeface="Times New Roman" panose="02020603050405020304" charset="0"/>
                <a:sym typeface="+mn-ea"/>
              </a:rPr>
              <a:t>R</a:t>
            </a:r>
            <a:r>
              <a:rPr sz="1600" baseline="30000">
                <a:latin typeface="Times New Roman" panose="02020603050405020304" charset="0"/>
                <a:cs typeface="Times New Roman" panose="02020603050405020304" charset="0"/>
                <a:sym typeface="+mn-ea"/>
              </a:rPr>
              <a:t>'</a:t>
            </a:r>
            <a:r>
              <a:rPr sz="1600">
                <a:latin typeface="Times New Roman" panose="02020603050405020304" charset="0"/>
                <a:cs typeface="Times New Roman" panose="02020603050405020304" charset="0"/>
                <a:sym typeface="+mn-ea"/>
              </a:rPr>
              <a:t> denotes the enhanced region feature vector.</a:t>
            </a:r>
            <a:endParaRPr sz="1600">
              <a:latin typeface="Times New Roman" panose="02020603050405020304" charset="0"/>
              <a:cs typeface="Times New Roman" panose="02020603050405020304" charset="0"/>
              <a:sym typeface="+mn-ea"/>
            </a:endParaRPr>
          </a:p>
        </p:txBody>
      </p:sp>
      <p:pic>
        <p:nvPicPr>
          <p:cNvPr id="5" name="图片 4"/>
          <p:cNvPicPr>
            <a:picLocks noChangeAspect="1"/>
          </p:cNvPicPr>
          <p:nvPr/>
        </p:nvPicPr>
        <p:blipFill>
          <a:blip r:embed="rId4"/>
          <a:stretch>
            <a:fillRect/>
          </a:stretch>
        </p:blipFill>
        <p:spPr>
          <a:xfrm>
            <a:off x="2385060" y="3009900"/>
            <a:ext cx="5648325" cy="1152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COMMONDATA" val="eyJjb3VudCI6MjM2LCJoZGlkIjoiMmQ3YjM0MmY3NDFjNmJmNTU0NWY4ZWVlYjEyZWZkOGQiLCJ1c2VyQ291bnQiOjQwfQ=="/>
  <p:tag name="KSO_WPP_MARK_KEY" val="af04de32-426f-4166-84e7-9ebad6edcfc0"/>
  <p:tag name="commondata" val="eyJjb3VudCI6MjM3LCJoZGlkIjoiYmZmZjhjYTI4YzM5NGMzMGIxYTlkNjkzY2NhM2ZhMTMiLCJ1c2VyQ291bnQiOjF9"/>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汉仪中黑S"/>
        <a:ea typeface="汉仪中黑S"/>
        <a:cs typeface=""/>
      </a:majorFont>
      <a:minorFont>
        <a:latin typeface="汉仪中黑S"/>
        <a:ea typeface="汉仪中黑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稻壳儿.RIVER原创</Template>
  <TotalTime>0</TotalTime>
  <Words>8361</Words>
  <Application>WPS 演示</Application>
  <PresentationFormat>宽屏</PresentationFormat>
  <Paragraphs>135</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黑体</vt:lpstr>
      <vt:lpstr>汉仪中黑S</vt:lpstr>
      <vt:lpstr>Source Han Sans K Medium</vt:lpstr>
      <vt:lpstr>方正大黑体_GBK</vt:lpstr>
      <vt:lpstr>思源黑体 CN Normal</vt:lpstr>
      <vt:lpstr>Times New Roman</vt:lpstr>
      <vt:lpstr>方正公文黑体</vt:lpstr>
      <vt:lpstr>Cambria Math</vt:lpstr>
      <vt:lpstr>微软雅黑</vt:lpstr>
      <vt:lpstr>MS UI Gothic</vt:lpstr>
      <vt:lpstr>Calibri</vt:lpstr>
      <vt:lpstr>Arial Unicode MS</vt:lpstr>
      <vt:lpstr>汉仪中黑S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RIVER</Manager>
  <HyperlinkBase>https://www.docer.com/designer/detail/254494219</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RIVER</dc:creator>
  <cp:keywords>稻壳儿RIVER</cp:keywords>
  <dc:description>稻壳儿原创PPT模板,RIVER制作。
https://www.docer.com/designer/detail/254494219</dc:description>
  <dc:subject>PPT原创模板</dc:subject>
  <cp:category>PPT模板</cp:category>
  <cp:lastModifiedBy>持默丶</cp:lastModifiedBy>
  <cp:revision>1175</cp:revision>
  <dcterms:created xsi:type="dcterms:W3CDTF">2020-06-12T01:04:00Z</dcterms:created>
  <dcterms:modified xsi:type="dcterms:W3CDTF">2024-04-06T08:56:26Z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TemplateUUID">
    <vt:lpwstr>v1.0_mb_+K/5bEGQyYUDT5qxgqNdRQ==</vt:lpwstr>
  </property>
  <property fmtid="{D5CDD505-2E9C-101B-9397-08002B2CF9AE}" pid="4" name="ICV">
    <vt:lpwstr>EE3203C2F79A4289BE97394B6AB657E1</vt:lpwstr>
  </property>
  <property fmtid="{D5CDD505-2E9C-101B-9397-08002B2CF9AE}" pid="5" name="KSOSaveFontToCloudKey">
    <vt:lpwstr>404463498_cloud</vt:lpwstr>
  </property>
  <property fmtid="{D5CDD505-2E9C-101B-9397-08002B2CF9AE}" pid="6" name="commondata">
    <vt:lpwstr>eyJjb3VudCI6NDAsImhkaWQiOiJiZmZmOGNhMjhjMzk0YzMwYjFhOWQ2OTNjY2EzZmExMyIsInVzZXJDb3VudCI6NDB9</vt:lpwstr>
  </property>
</Properties>
</file>