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88150" cy="10018700"/>
  <p:embeddedFontLst>
    <p:embeddedFont>
      <p:font typeface="Libre Franklin"/>
      <p:regular r:id="rId30"/>
      <p:bold r:id="rId31"/>
      <p:italic r:id="rId32"/>
      <p:boldItalic r:id="rId33"/>
    </p:embeddedFont>
    <p:embeddedFont>
      <p:font typeface="Corbel"/>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133">
          <p15:clr>
            <a:srgbClr val="A4A3A4"/>
          </p15:clr>
        </p15:guide>
        <p15:guide id="2" pos="3863">
          <p15:clr>
            <a:srgbClr val="A4A3A4"/>
          </p15:clr>
        </p15:guide>
      </p15:sldGuideLst>
    </p:ext>
    <p:ext uri="GoogleSlidesCustomDataVersion2">
      <go:slidesCustomData xmlns:go="http://customooxmlschemas.google.com/" r:id="rId38" roundtripDataSignature="AMtx7mjYvJj8/9tqcTHMnSmTKKzxnv80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133" orient="horz"/>
        <p:guide pos="3863"/>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ibreFranklin-bold.fntdata"/><Relationship Id="rId30" Type="http://schemas.openxmlformats.org/officeDocument/2006/relationships/font" Target="fonts/LibreFranklin-regular.fntdata"/><Relationship Id="rId11" Type="http://schemas.openxmlformats.org/officeDocument/2006/relationships/slide" Target="slides/slide6.xml"/><Relationship Id="rId33" Type="http://schemas.openxmlformats.org/officeDocument/2006/relationships/font" Target="fonts/LibreFranklin-boldItalic.fntdata"/><Relationship Id="rId10" Type="http://schemas.openxmlformats.org/officeDocument/2006/relationships/slide" Target="slides/slide5.xml"/><Relationship Id="rId32" Type="http://schemas.openxmlformats.org/officeDocument/2006/relationships/font" Target="fonts/LibreFranklin-italic.fntdata"/><Relationship Id="rId13" Type="http://schemas.openxmlformats.org/officeDocument/2006/relationships/slide" Target="slides/slide8.xml"/><Relationship Id="rId35" Type="http://schemas.openxmlformats.org/officeDocument/2006/relationships/font" Target="fonts/Corbel-bold.fntdata"/><Relationship Id="rId12" Type="http://schemas.openxmlformats.org/officeDocument/2006/relationships/slide" Target="slides/slide7.xml"/><Relationship Id="rId34" Type="http://schemas.openxmlformats.org/officeDocument/2006/relationships/font" Target="fonts/Corbel-regular.fntdata"/><Relationship Id="rId15" Type="http://schemas.openxmlformats.org/officeDocument/2006/relationships/slide" Target="slides/slide10.xml"/><Relationship Id="rId37" Type="http://schemas.openxmlformats.org/officeDocument/2006/relationships/font" Target="fonts/Corbel-boldItalic.fntdata"/><Relationship Id="rId14" Type="http://schemas.openxmlformats.org/officeDocument/2006/relationships/slide" Target="slides/slide9.xml"/><Relationship Id="rId36" Type="http://schemas.openxmlformats.org/officeDocument/2006/relationships/font" Target="fonts/Corbel-italic.fntdata"/><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84871" cy="502676"/>
          </a:xfrm>
          <a:prstGeom prst="rect">
            <a:avLst/>
          </a:prstGeom>
          <a:noFill/>
          <a:ln>
            <a:noFill/>
          </a:ln>
        </p:spPr>
        <p:txBody>
          <a:bodyPr anchorCtr="0" anchor="t" bIns="48300" lIns="96600" spcFirstLastPara="1" rIns="96600" wrap="square" tIns="48300">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Malgun Gothic"/>
                <a:ea typeface="Malgun Gothic"/>
                <a:cs typeface="Malgun Gothic"/>
                <a:sym typeface="Malgun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9pPr>
          </a:lstStyle>
          <a:p/>
        </p:txBody>
      </p:sp>
      <p:sp>
        <p:nvSpPr>
          <p:cNvPr id="4" name="Google Shape;4;n"/>
          <p:cNvSpPr txBox="1"/>
          <p:nvPr>
            <p:ph idx="10" type="dt"/>
          </p:nvPr>
        </p:nvSpPr>
        <p:spPr>
          <a:xfrm>
            <a:off x="3901698" y="0"/>
            <a:ext cx="2984871" cy="502676"/>
          </a:xfrm>
          <a:prstGeom prst="rect">
            <a:avLst/>
          </a:prstGeom>
          <a:noFill/>
          <a:ln>
            <a:noFill/>
          </a:ln>
        </p:spPr>
        <p:txBody>
          <a:bodyPr anchorCtr="0" anchor="t" bIns="48300" lIns="96600" spcFirstLastPara="1" rIns="96600" wrap="square" tIns="48300">
            <a:noAutofit/>
          </a:bodyPr>
          <a:lstStyle>
            <a:lvl1pPr lvl="0" marR="0" rtl="0" algn="r">
              <a:lnSpc>
                <a:spcPct val="100000"/>
              </a:lnSpc>
              <a:spcBef>
                <a:spcPts val="0"/>
              </a:spcBef>
              <a:spcAft>
                <a:spcPts val="0"/>
              </a:spcAft>
              <a:buClr>
                <a:srgbClr val="000000"/>
              </a:buClr>
              <a:buSzPts val="1400"/>
              <a:buFont typeface="Arial"/>
              <a:buNone/>
              <a:defRPr b="0" i="0" sz="1300" u="none" cap="none" strike="noStrike">
                <a:solidFill>
                  <a:schemeClr val="dk1"/>
                </a:solidFill>
                <a:latin typeface="Malgun Gothic"/>
                <a:ea typeface="Malgun Gothic"/>
                <a:cs typeface="Malgun Gothic"/>
                <a:sym typeface="Malgun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9pPr>
          </a:lstStyle>
          <a:p/>
        </p:txBody>
      </p:sp>
      <p:sp>
        <p:nvSpPr>
          <p:cNvPr id="5" name="Google Shape;5;n"/>
          <p:cNvSpPr/>
          <p:nvPr>
            <p:ph idx="3"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8817" y="4821506"/>
            <a:ext cx="5510530" cy="3944868"/>
          </a:xfrm>
          <a:prstGeom prst="rect">
            <a:avLst/>
          </a:prstGeom>
          <a:noFill/>
          <a:ln>
            <a:noFill/>
          </a:ln>
        </p:spPr>
        <p:txBody>
          <a:bodyPr anchorCtr="0" anchor="t" bIns="48300" lIns="96600" spcFirstLastPara="1" rIns="96600" wrap="square" tIns="483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Malgun Gothic"/>
                <a:ea typeface="Malgun Gothic"/>
                <a:cs typeface="Malgun Gothic"/>
                <a:sym typeface="Malgun Gothic"/>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Malgun Gothic"/>
                <a:ea typeface="Malgun Gothic"/>
                <a:cs typeface="Malgun Gothic"/>
                <a:sym typeface="Malgun Gothic"/>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Malgun Gothic"/>
                <a:ea typeface="Malgun Gothic"/>
                <a:cs typeface="Malgun Gothic"/>
                <a:sym typeface="Malgun Gothic"/>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Malgun Gothic"/>
                <a:ea typeface="Malgun Gothic"/>
                <a:cs typeface="Malgun Gothic"/>
                <a:sym typeface="Malgun Gothic"/>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Malgun Gothic"/>
                <a:ea typeface="Malgun Gothic"/>
                <a:cs typeface="Malgun Gothic"/>
                <a:sym typeface="Malgun Gothic"/>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Malgun Gothic"/>
                <a:ea typeface="Malgun Gothic"/>
                <a:cs typeface="Malgun Gothic"/>
                <a:sym typeface="Malgun Gothic"/>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Malgun Gothic"/>
                <a:ea typeface="Malgun Gothic"/>
                <a:cs typeface="Malgun Gothic"/>
                <a:sym typeface="Malgun Gothic"/>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Malgun Gothic"/>
                <a:ea typeface="Malgun Gothic"/>
                <a:cs typeface="Malgun Gothic"/>
                <a:sym typeface="Malgun Gothic"/>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Malgun Gothic"/>
                <a:ea typeface="Malgun Gothic"/>
                <a:cs typeface="Malgun Gothic"/>
                <a:sym typeface="Malgun Gothic"/>
              </a:defRPr>
            </a:lvl9pPr>
          </a:lstStyle>
          <a:p/>
        </p:txBody>
      </p:sp>
      <p:sp>
        <p:nvSpPr>
          <p:cNvPr id="7" name="Google Shape;7;n"/>
          <p:cNvSpPr txBox="1"/>
          <p:nvPr>
            <p:ph idx="11" type="ftr"/>
          </p:nvPr>
        </p:nvSpPr>
        <p:spPr>
          <a:xfrm>
            <a:off x="0" y="9516039"/>
            <a:ext cx="2984871" cy="502674"/>
          </a:xfrm>
          <a:prstGeom prst="rect">
            <a:avLst/>
          </a:prstGeom>
          <a:noFill/>
          <a:ln>
            <a:noFill/>
          </a:ln>
        </p:spPr>
        <p:txBody>
          <a:bodyPr anchorCtr="0" anchor="b" bIns="48300" lIns="96600" spcFirstLastPara="1" rIns="96600" wrap="square" tIns="48300">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Malgun Gothic"/>
                <a:ea typeface="Malgun Gothic"/>
                <a:cs typeface="Malgun Gothic"/>
                <a:sym typeface="Malgun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Malgun Gothic"/>
                <a:ea typeface="Malgun Gothic"/>
                <a:cs typeface="Malgun Gothic"/>
                <a:sym typeface="Malgun Gothic"/>
              </a:defRPr>
            </a:lvl9pPr>
          </a:lstStyle>
          <a:p/>
        </p:txBody>
      </p:sp>
      <p:sp>
        <p:nvSpPr>
          <p:cNvPr id="8" name="Google Shape;8;n"/>
          <p:cNvSpPr txBox="1"/>
          <p:nvPr>
            <p:ph idx="12" type="sldNum"/>
          </p:nvPr>
        </p:nvSpPr>
        <p:spPr>
          <a:xfrm>
            <a:off x="3901698" y="9516039"/>
            <a:ext cx="2984871" cy="502674"/>
          </a:xfrm>
          <a:prstGeom prst="rect">
            <a:avLst/>
          </a:prstGeom>
          <a:noFill/>
          <a:ln>
            <a:noFill/>
          </a:ln>
        </p:spPr>
        <p:txBody>
          <a:bodyPr anchorCtr="0" anchor="b" bIns="48300" lIns="96600" spcFirstLastPara="1" rIns="96600" wrap="square" tIns="483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ko-KR" sz="1300" u="none" cap="none" strike="noStrike">
                <a:solidFill>
                  <a:schemeClr val="dk1"/>
                </a:solidFill>
                <a:latin typeface="Malgun Gothic"/>
                <a:ea typeface="Malgun Gothic"/>
                <a:cs typeface="Malgun Gothic"/>
                <a:sym typeface="Malgun Gothic"/>
              </a:rPr>
              <a:t>‹#›</a:t>
            </a:fld>
            <a:endParaRPr b="0" i="0" sz="1300" u="none" cap="none" strike="noStrike">
              <a:solidFill>
                <a:schemeClr val="dk1"/>
              </a:solidFill>
              <a:latin typeface="Malgun Gothic"/>
              <a:ea typeface="Malgun Gothic"/>
              <a:cs typeface="Malgun Gothic"/>
              <a:sym typeface="Malgun Gothic"/>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p1:notes"/>
          <p:cNvSpPr txBox="1"/>
          <p:nvPr>
            <p:ph idx="1" type="body"/>
          </p:nvPr>
        </p:nvSpPr>
        <p:spPr>
          <a:xfrm>
            <a:off x="688817" y="4821506"/>
            <a:ext cx="5510530" cy="3944868"/>
          </a:xfrm>
          <a:prstGeom prst="rect">
            <a:avLst/>
          </a:prstGeom>
          <a:noFill/>
          <a:ln>
            <a:noFill/>
          </a:ln>
        </p:spPr>
        <p:txBody>
          <a:bodyPr anchorCtr="0" anchor="t" bIns="48300" lIns="96600" spcFirstLastPara="1" rIns="96600" wrap="square" tIns="48300">
            <a:noAutofit/>
          </a:bodyPr>
          <a:lstStyle/>
          <a:p>
            <a:pPr indent="0" lvl="0" marL="0" rtl="0" algn="l">
              <a:lnSpc>
                <a:spcPct val="100000"/>
              </a:lnSpc>
              <a:spcBef>
                <a:spcPts val="0"/>
              </a:spcBef>
              <a:spcAft>
                <a:spcPts val="0"/>
              </a:spcAft>
              <a:buSzPts val="1400"/>
              <a:buNone/>
            </a:pPr>
            <a:r>
              <a:rPr lang="ko-KR"/>
              <a:t>Hello Everyone. My name is Eunseop Shin.</a:t>
            </a:r>
            <a:endParaRPr/>
          </a:p>
          <a:p>
            <a:pPr indent="0" lvl="0" marL="0" rtl="0" algn="l">
              <a:lnSpc>
                <a:spcPct val="100000"/>
              </a:lnSpc>
              <a:spcBef>
                <a:spcPts val="0"/>
              </a:spcBef>
              <a:spcAft>
                <a:spcPts val="0"/>
              </a:spcAft>
              <a:buSzPts val="1400"/>
              <a:buNone/>
            </a:pPr>
            <a:r>
              <a:rPr lang="ko-KR"/>
              <a:t>Today I’ll introduce a new novel model compression method G-SharP: Globally shared Kernel with pruning for efficient CNN.</a:t>
            </a:r>
            <a:endParaRPr/>
          </a:p>
        </p:txBody>
      </p:sp>
      <p:sp>
        <p:nvSpPr>
          <p:cNvPr id="36" name="Google Shape;36;p1: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20:notes"/>
          <p:cNvSpPr txBox="1"/>
          <p:nvPr>
            <p:ph idx="1" type="body"/>
          </p:nvPr>
        </p:nvSpPr>
        <p:spPr>
          <a:xfrm>
            <a:off x="688817" y="4821506"/>
            <a:ext cx="5510530" cy="3944868"/>
          </a:xfrm>
          <a:prstGeom prst="rect">
            <a:avLst/>
          </a:prstGeom>
          <a:noFill/>
          <a:ln>
            <a:noFill/>
          </a:ln>
        </p:spPr>
        <p:txBody>
          <a:bodyPr anchorCtr="0" anchor="t" bIns="48300" lIns="96600" spcFirstLastPara="1" rIns="96600" wrap="square" tIns="48300">
            <a:noAutofit/>
          </a:bodyPr>
          <a:lstStyle/>
          <a:p>
            <a:pPr indent="0" lvl="0" marL="0" rtl="0" algn="l">
              <a:spcBef>
                <a:spcPts val="0"/>
              </a:spcBef>
              <a:spcAft>
                <a:spcPts val="0"/>
              </a:spcAft>
              <a:buClr>
                <a:schemeClr val="dk1"/>
              </a:buClr>
              <a:buSzPts val="1100"/>
              <a:buFont typeface="Arial"/>
              <a:buNone/>
            </a:pPr>
            <a:r>
              <a:rPr lang="ko-KR"/>
              <a:t>However, this did not justify sharing the basis of all convolutional layers.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ko-KR"/>
              <a:t>For this purpose, we performed additional experiments.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ko-KR"/>
              <a:t>The basis was obtained by decomposing each convolutional layer.</a:t>
            </a:r>
            <a:endParaRPr/>
          </a:p>
          <a:p>
            <a:pPr indent="0" lvl="0" marL="0" rtl="0" algn="l">
              <a:spcBef>
                <a:spcPts val="0"/>
              </a:spcBef>
              <a:spcAft>
                <a:spcPts val="0"/>
              </a:spcAft>
              <a:buClr>
                <a:schemeClr val="dk1"/>
              </a:buClr>
              <a:buSzPts val="1100"/>
              <a:buFont typeface="Arial"/>
              <a:buNone/>
            </a:pPr>
            <a:r>
              <a:rPr lang="ko-KR"/>
              <a:t>Afterwards, we calculated the cosine similarity to find out how similar each basis was between layers.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ko-KR"/>
              <a:t>As a result of performing the above experiment on several pretrained models such as ResNet and WRN, we were able to confirm that the average similarity was over 0.6.</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ko-KR"/>
              <a:t>Through this, we saw the possibility that the basis was quite similar and could be shared across all layers.</a:t>
            </a:r>
            <a:endParaRPr/>
          </a:p>
          <a:p>
            <a:pPr indent="0" lvl="0" marL="0" rtl="0" algn="l">
              <a:lnSpc>
                <a:spcPct val="100000"/>
              </a:lnSpc>
              <a:spcBef>
                <a:spcPts val="0"/>
              </a:spcBef>
              <a:spcAft>
                <a:spcPts val="0"/>
              </a:spcAft>
              <a:buSzPts val="1400"/>
              <a:buNone/>
            </a:pPr>
            <a:r>
              <a:t/>
            </a:r>
            <a:endParaRPr/>
          </a:p>
        </p:txBody>
      </p:sp>
      <p:sp>
        <p:nvSpPr>
          <p:cNvPr id="180" name="Google Shape;180;p20: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cc0640fa4e_0_200:notes"/>
          <p:cNvSpPr/>
          <p:nvPr>
            <p:ph idx="2" type="sldImg"/>
          </p:nvPr>
        </p:nvSpPr>
        <p:spPr>
          <a:xfrm>
            <a:off x="439738" y="1252538"/>
            <a:ext cx="6008700" cy="33813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cc0640fa4e_0_200:notes"/>
          <p:cNvSpPr txBox="1"/>
          <p:nvPr>
            <p:ph idx="1" type="body"/>
          </p:nvPr>
        </p:nvSpPr>
        <p:spPr>
          <a:xfrm>
            <a:off x="688817" y="4821506"/>
            <a:ext cx="5510400" cy="3945000"/>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194" name="Google Shape;194;g2cc0640fa4e_0_200:notes"/>
          <p:cNvSpPr txBox="1"/>
          <p:nvPr>
            <p:ph idx="12" type="sldNum"/>
          </p:nvPr>
        </p:nvSpPr>
        <p:spPr>
          <a:xfrm>
            <a:off x="3901698" y="9516039"/>
            <a:ext cx="2985000" cy="502800"/>
          </a:xfrm>
          <a:prstGeom prst="rect">
            <a:avLst/>
          </a:prstGeom>
        </p:spPr>
        <p:txBody>
          <a:bodyPr anchorCtr="0" anchor="b" bIns="48300" lIns="96600" spcFirstLastPara="1" rIns="96600" wrap="square" tIns="48300">
            <a:noAutofit/>
          </a:bodyPr>
          <a:lstStyle/>
          <a:p>
            <a:pPr indent="0" lvl="0" marL="0" rtl="0" algn="r">
              <a:spcBef>
                <a:spcPts val="0"/>
              </a:spcBef>
              <a:spcAft>
                <a:spcPts val="0"/>
              </a:spcAft>
              <a:buNone/>
            </a:pPr>
            <a:fld id="{00000000-1234-1234-1234-123412341234}" type="slidenum">
              <a:rPr lang="ko-K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1:notes"/>
          <p:cNvSpPr txBox="1"/>
          <p:nvPr>
            <p:ph idx="1" type="body"/>
          </p:nvPr>
        </p:nvSpPr>
        <p:spPr>
          <a:xfrm>
            <a:off x="688817" y="4821506"/>
            <a:ext cx="5510530" cy="3944868"/>
          </a:xfrm>
          <a:prstGeom prst="rect">
            <a:avLst/>
          </a:prstGeom>
          <a:noFill/>
          <a:ln>
            <a:noFill/>
          </a:ln>
        </p:spPr>
        <p:txBody>
          <a:bodyPr anchorCtr="0" anchor="t" bIns="48300" lIns="96600" spcFirstLastPara="1" rIns="96600" wrap="square" tIns="48300">
            <a:noAutofit/>
          </a:bodyPr>
          <a:lstStyle/>
          <a:p>
            <a:pPr indent="0" lvl="0" marL="0" rtl="0" algn="l">
              <a:spcBef>
                <a:spcPts val="0"/>
              </a:spcBef>
              <a:spcAft>
                <a:spcPts val="0"/>
              </a:spcAft>
              <a:buClr>
                <a:schemeClr val="dk1"/>
              </a:buClr>
              <a:buSzPts val="1100"/>
              <a:buFont typeface="Arial"/>
              <a:buNone/>
            </a:pPr>
            <a:r>
              <a:rPr lang="ko-KR"/>
              <a:t>I’</a:t>
            </a:r>
            <a:r>
              <a:rPr lang="ko-KR"/>
              <a:t>ll now explain the proposed method in detail.</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ko-KR"/>
              <a:t>As mentioned earlier in motivation, we start with low rank decomposition.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ko-KR"/>
              <a:t>Decompose the weights of all convolutional layers into coefficient and basis kernels.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SzPts val="1100"/>
              <a:buNone/>
            </a:pPr>
            <a:r>
              <a:rPr lang="ko-KR"/>
              <a:t>Through this process, the effect of initially reducing the number of parameters can be achieved.</a:t>
            </a:r>
            <a:endParaRPr/>
          </a:p>
        </p:txBody>
      </p:sp>
      <p:sp>
        <p:nvSpPr>
          <p:cNvPr id="201" name="Google Shape;201;p21: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cc0640fa4e_0_37:notes"/>
          <p:cNvSpPr txBox="1"/>
          <p:nvPr>
            <p:ph idx="1" type="body"/>
          </p:nvPr>
        </p:nvSpPr>
        <p:spPr>
          <a:xfrm>
            <a:off x="688817" y="4821506"/>
            <a:ext cx="5510400" cy="3945000"/>
          </a:xfrm>
          <a:prstGeom prst="rect">
            <a:avLst/>
          </a:prstGeom>
          <a:noFill/>
          <a:ln>
            <a:noFill/>
          </a:ln>
        </p:spPr>
        <p:txBody>
          <a:bodyPr anchorCtr="0" anchor="t" bIns="48300" lIns="96600" spcFirstLastPara="1" rIns="96600" wrap="square" tIns="48300">
            <a:noAutofit/>
          </a:bodyPr>
          <a:lstStyle/>
          <a:p>
            <a:pPr indent="0" lvl="0" marL="0" rtl="0" algn="l">
              <a:spcBef>
                <a:spcPts val="0"/>
              </a:spcBef>
              <a:spcAft>
                <a:spcPts val="0"/>
              </a:spcAft>
              <a:buClr>
                <a:schemeClr val="dk1"/>
              </a:buClr>
              <a:buSzPts val="1100"/>
              <a:buFont typeface="Arial"/>
              <a:buNone/>
            </a:pPr>
            <a:r>
              <a:rPr lang="ko-KR"/>
              <a:t>Previously, through low-rank decomposition, all convolution layers have basis kernels of the same size.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ko-KR"/>
              <a:t>We can now fall back on a single basis kernel that globally shared across the network.</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ko-KR"/>
              <a:t>To perform convolution, the original weights can be restored using the globally shared basis kernel and the coefficient present in each layer.</a:t>
            </a:r>
            <a:endParaRPr/>
          </a:p>
          <a:p>
            <a:pPr indent="0" lvl="0" marL="0" rtl="0" algn="l">
              <a:lnSpc>
                <a:spcPct val="100000"/>
              </a:lnSpc>
              <a:spcBef>
                <a:spcPts val="0"/>
              </a:spcBef>
              <a:spcAft>
                <a:spcPts val="0"/>
              </a:spcAft>
              <a:buSzPts val="1400"/>
              <a:buNone/>
            </a:pPr>
            <a:r>
              <a:t/>
            </a:r>
            <a:endParaRPr/>
          </a:p>
          <a:p>
            <a:pPr indent="0" lvl="0" marL="0" rtl="0" algn="l">
              <a:spcBef>
                <a:spcPts val="0"/>
              </a:spcBef>
              <a:spcAft>
                <a:spcPts val="0"/>
              </a:spcAft>
              <a:buSzPts val="1100"/>
              <a:buNone/>
            </a:pPr>
            <a:r>
              <a:rPr lang="ko-KR"/>
              <a:t>By referencing the shared kernels, the number of parameters is much reduced.</a:t>
            </a:r>
            <a:endParaRPr/>
          </a:p>
        </p:txBody>
      </p:sp>
      <p:sp>
        <p:nvSpPr>
          <p:cNvPr id="211" name="Google Shape;211;g2cc0640fa4e_0_37:notes"/>
          <p:cNvSpPr/>
          <p:nvPr>
            <p:ph idx="2" type="sldImg"/>
          </p:nvPr>
        </p:nvSpPr>
        <p:spPr>
          <a:xfrm>
            <a:off x="439738" y="1252538"/>
            <a:ext cx="6008700" cy="3381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cc0640fa4e_0_63:notes"/>
          <p:cNvSpPr txBox="1"/>
          <p:nvPr>
            <p:ph idx="1" type="body"/>
          </p:nvPr>
        </p:nvSpPr>
        <p:spPr>
          <a:xfrm>
            <a:off x="688817" y="4821506"/>
            <a:ext cx="5510400" cy="3945000"/>
          </a:xfrm>
          <a:prstGeom prst="rect">
            <a:avLst/>
          </a:prstGeom>
          <a:noFill/>
          <a:ln>
            <a:noFill/>
          </a:ln>
        </p:spPr>
        <p:txBody>
          <a:bodyPr anchorCtr="0" anchor="t" bIns="48300" lIns="96600" spcFirstLastPara="1" rIns="96600" wrap="square" tIns="48300">
            <a:noAutofit/>
          </a:bodyPr>
          <a:lstStyle/>
          <a:p>
            <a:pPr indent="0" lvl="0" marL="0" rtl="0" algn="l">
              <a:spcBef>
                <a:spcPts val="0"/>
              </a:spcBef>
              <a:spcAft>
                <a:spcPts val="0"/>
              </a:spcAft>
              <a:buClr>
                <a:schemeClr val="dk1"/>
              </a:buClr>
              <a:buSzPts val="1100"/>
              <a:buFont typeface="Arial"/>
              <a:buNone/>
            </a:pPr>
            <a:r>
              <a:rPr lang="ko-KR"/>
              <a:t>As a side effect of low-rank decomposition, we discovered the phenomenon of representation bottlenecks.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SzPts val="1100"/>
              <a:buNone/>
            </a:pPr>
            <a:r>
              <a:rPr lang="ko-KR"/>
              <a:t>This arises from the large dimension difference between the basis kernel and the </a:t>
            </a:r>
            <a:r>
              <a:rPr lang="ko-KR"/>
              <a:t>coefficient</a:t>
            </a:r>
            <a:r>
              <a:rPr lang="ko-KR"/>
              <a:t>. </a:t>
            </a:r>
            <a:endParaRPr/>
          </a:p>
          <a:p>
            <a:pPr indent="0" lvl="0" marL="0" rtl="0" algn="l">
              <a:spcBef>
                <a:spcPts val="0"/>
              </a:spcBef>
              <a:spcAft>
                <a:spcPts val="0"/>
              </a:spcAft>
              <a:buClr>
                <a:schemeClr val="dk1"/>
              </a:buClr>
              <a:buSzPts val="1100"/>
              <a:buFont typeface="Arial"/>
              <a:buNone/>
            </a:pPr>
            <a:r>
              <a:rPr lang="ko-KR"/>
              <a:t>This also makes the network inefficient, so additional ways to mitigate this were needed.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ko-KR"/>
              <a:t>To solve this phenomenon, the dimension of the basis kernel had to be increased or the dimension of the </a:t>
            </a:r>
            <a:r>
              <a:rPr lang="ko-KR"/>
              <a:t>coefficient</a:t>
            </a:r>
            <a:r>
              <a:rPr lang="ko-KR"/>
              <a:t> had to be reduced.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ko-KR"/>
              <a:t>However, the globally shared basis kernel had to be kept small to keep memory usage low.</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ko-KR"/>
              <a:t>So, we decided to reduce the size of the coefficient and used a pruning method utilizing the weight and scale factor of the batch norm.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ko-KR"/>
              <a:t>Through this process, we were able to reduce the number of additional parameters and computational complexity.</a:t>
            </a:r>
            <a:endParaRPr/>
          </a:p>
          <a:p>
            <a:pPr indent="0" lvl="0" marL="0" rtl="0" algn="l">
              <a:lnSpc>
                <a:spcPct val="100000"/>
              </a:lnSpc>
              <a:spcBef>
                <a:spcPts val="0"/>
              </a:spcBef>
              <a:spcAft>
                <a:spcPts val="0"/>
              </a:spcAft>
              <a:buSzPts val="1400"/>
              <a:buNone/>
            </a:pPr>
            <a:r>
              <a:t/>
            </a:r>
            <a:endParaRPr/>
          </a:p>
        </p:txBody>
      </p:sp>
      <p:sp>
        <p:nvSpPr>
          <p:cNvPr id="220" name="Google Shape;220;g2cc0640fa4e_0_63:notes"/>
          <p:cNvSpPr/>
          <p:nvPr>
            <p:ph idx="2" type="sldImg"/>
          </p:nvPr>
        </p:nvSpPr>
        <p:spPr>
          <a:xfrm>
            <a:off x="439738" y="1252538"/>
            <a:ext cx="6008700" cy="3381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cc0640fa4e_0_207:notes"/>
          <p:cNvSpPr/>
          <p:nvPr>
            <p:ph idx="2" type="sldImg"/>
          </p:nvPr>
        </p:nvSpPr>
        <p:spPr>
          <a:xfrm>
            <a:off x="439738" y="1252538"/>
            <a:ext cx="6008700" cy="33813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cc0640fa4e_0_207:notes"/>
          <p:cNvSpPr txBox="1"/>
          <p:nvPr>
            <p:ph idx="1" type="body"/>
          </p:nvPr>
        </p:nvSpPr>
        <p:spPr>
          <a:xfrm>
            <a:off x="688817" y="4821506"/>
            <a:ext cx="5510400" cy="3945000"/>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232" name="Google Shape;232;g2cc0640fa4e_0_207:notes"/>
          <p:cNvSpPr txBox="1"/>
          <p:nvPr>
            <p:ph idx="12" type="sldNum"/>
          </p:nvPr>
        </p:nvSpPr>
        <p:spPr>
          <a:xfrm>
            <a:off x="3901698" y="9516039"/>
            <a:ext cx="2985000" cy="502800"/>
          </a:xfrm>
          <a:prstGeom prst="rect">
            <a:avLst/>
          </a:prstGeom>
        </p:spPr>
        <p:txBody>
          <a:bodyPr anchorCtr="0" anchor="b" bIns="48300" lIns="96600" spcFirstLastPara="1" rIns="96600" wrap="square" tIns="48300">
            <a:noAutofit/>
          </a:bodyPr>
          <a:lstStyle/>
          <a:p>
            <a:pPr indent="0" lvl="0" marL="0" rtl="0" algn="r">
              <a:spcBef>
                <a:spcPts val="0"/>
              </a:spcBef>
              <a:spcAft>
                <a:spcPts val="0"/>
              </a:spcAft>
              <a:buNone/>
            </a:pPr>
            <a:fld id="{00000000-1234-1234-1234-123412341234}" type="slidenum">
              <a:rPr lang="ko-K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cc0640fa4e_0_85:notes"/>
          <p:cNvSpPr txBox="1"/>
          <p:nvPr>
            <p:ph idx="1" type="body"/>
          </p:nvPr>
        </p:nvSpPr>
        <p:spPr>
          <a:xfrm>
            <a:off x="688817" y="4821506"/>
            <a:ext cx="5510400" cy="3945000"/>
          </a:xfrm>
          <a:prstGeom prst="rect">
            <a:avLst/>
          </a:prstGeom>
          <a:noFill/>
          <a:ln>
            <a:noFill/>
          </a:ln>
        </p:spPr>
        <p:txBody>
          <a:bodyPr anchorCtr="0" anchor="t" bIns="48300" lIns="96600" spcFirstLastPara="1" rIns="96600" wrap="square" tIns="48300">
            <a:noAutofit/>
          </a:bodyPr>
          <a:lstStyle/>
          <a:p>
            <a:pPr indent="0" lvl="0" marL="0" rtl="0" algn="l">
              <a:spcBef>
                <a:spcPts val="0"/>
              </a:spcBef>
              <a:spcAft>
                <a:spcPts val="0"/>
              </a:spcAft>
              <a:buClr>
                <a:schemeClr val="dk1"/>
              </a:buClr>
              <a:buSzPts val="1100"/>
              <a:buFont typeface="Arial"/>
              <a:buNone/>
            </a:pPr>
            <a:r>
              <a:rPr lang="ko-KR"/>
              <a:t>Before performing the main experiment, we conducted an experiment to find the optimal values ​​of two hyperparameters.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ko-KR"/>
              <a:t>First is the basis size used in low-rank decomposition.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SzPts val="1100"/>
              <a:buNone/>
            </a:pPr>
            <a:r>
              <a:rPr lang="ko-KR"/>
              <a:t>A basis size between 4 and 6 has been shown to be an appropriate trade-off between accuracy and efficiency. </a:t>
            </a:r>
            <a:endParaRPr/>
          </a:p>
          <a:p>
            <a:pPr indent="0" lvl="0" marL="0" rtl="0" algn="l">
              <a:spcBef>
                <a:spcPts val="0"/>
              </a:spcBef>
              <a:spcAft>
                <a:spcPts val="0"/>
              </a:spcAft>
              <a:buClr>
                <a:schemeClr val="dk1"/>
              </a:buClr>
              <a:buSzPts val="1100"/>
              <a:buFont typeface="Arial"/>
              <a:buNone/>
            </a:pPr>
            <a:r>
              <a:rPr lang="ko-KR"/>
              <a:t>Therefore, we set the intermediate value of 5 as the optimal value and performed the remaining experiments.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ko-KR"/>
              <a:t>The second hyperparameter, Purning Ratio, can be flexibly adjusted depending on the number of targeting parameters and computational complexity.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ko-KR"/>
              <a:t>Here, we checked the change in accuracy depending on the pruning ratio, and were able to see that accuracy was maintained when pruning was done below 60%.</a:t>
            </a:r>
            <a:endParaRPr/>
          </a:p>
          <a:p>
            <a:pPr indent="0" lvl="0" marL="0" rtl="0" algn="l">
              <a:lnSpc>
                <a:spcPct val="100000"/>
              </a:lnSpc>
              <a:spcBef>
                <a:spcPts val="0"/>
              </a:spcBef>
              <a:spcAft>
                <a:spcPts val="0"/>
              </a:spcAft>
              <a:buSzPts val="1400"/>
              <a:buNone/>
            </a:pPr>
            <a:r>
              <a:t/>
            </a:r>
            <a:endParaRPr/>
          </a:p>
        </p:txBody>
      </p:sp>
      <p:sp>
        <p:nvSpPr>
          <p:cNvPr id="239" name="Google Shape;239;g2cc0640fa4e_0_85:notes"/>
          <p:cNvSpPr/>
          <p:nvPr>
            <p:ph idx="2" type="sldImg"/>
          </p:nvPr>
        </p:nvSpPr>
        <p:spPr>
          <a:xfrm>
            <a:off x="439738" y="1252538"/>
            <a:ext cx="6008700" cy="3381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6:notes"/>
          <p:cNvSpPr txBox="1"/>
          <p:nvPr>
            <p:ph idx="1" type="body"/>
          </p:nvPr>
        </p:nvSpPr>
        <p:spPr>
          <a:xfrm>
            <a:off x="688817" y="4821506"/>
            <a:ext cx="5510530" cy="3944868"/>
          </a:xfrm>
          <a:prstGeom prst="rect">
            <a:avLst/>
          </a:prstGeom>
          <a:noFill/>
          <a:ln>
            <a:noFill/>
          </a:ln>
        </p:spPr>
        <p:txBody>
          <a:bodyPr anchorCtr="0" anchor="t" bIns="48300" lIns="96600" spcFirstLastPara="1" rIns="96600" wrap="square" tIns="48300">
            <a:noAutofit/>
          </a:bodyPr>
          <a:lstStyle/>
          <a:p>
            <a:pPr indent="0" lvl="0" marL="0" rtl="0" algn="l">
              <a:spcBef>
                <a:spcPts val="0"/>
              </a:spcBef>
              <a:spcAft>
                <a:spcPts val="0"/>
              </a:spcAft>
              <a:buClr>
                <a:schemeClr val="dk1"/>
              </a:buClr>
              <a:buSzPts val="1100"/>
              <a:buFont typeface="Arial"/>
              <a:buNone/>
            </a:pPr>
            <a:r>
              <a:rPr lang="ko-KR"/>
              <a:t>First, we performed validation on CIFAR10 and ImageNet datasets to verify its effectiveness in the image classification task.</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ko-KR"/>
              <a:t>we experimented with compressing the ResNet56 and WRN28-10 models on the CIFAR10 dataset.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ko-KR"/>
              <a:t>GsharP showed equal or better efficiency when compared to SOTA methods.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SzPts val="1100"/>
              <a:buNone/>
            </a:pPr>
            <a:r>
              <a:rPr lang="ko-KR"/>
              <a:t>In particular, the WRN model compression showed an amazing compression rate </a:t>
            </a:r>
            <a:endParaRPr/>
          </a:p>
          <a:p>
            <a:pPr indent="0" lvl="0" marL="0" rtl="0" algn="l">
              <a:spcBef>
                <a:spcPts val="0"/>
              </a:spcBef>
              <a:spcAft>
                <a:spcPts val="0"/>
              </a:spcAft>
              <a:buClr>
                <a:schemeClr val="dk1"/>
              </a:buClr>
              <a:buSzPts val="1100"/>
              <a:buFont typeface="Arial"/>
              <a:buNone/>
            </a:pPr>
            <a:r>
              <a:rPr lang="ko-KR"/>
              <a:t>with only a 0.24% decrease in accuracy despite using 5% of the number of parameters and 10% of computational complexity of the original model.</a:t>
            </a:r>
            <a:endParaRPr/>
          </a:p>
          <a:p>
            <a:pPr indent="0" lvl="0" marL="0" rtl="0" algn="l">
              <a:lnSpc>
                <a:spcPct val="100000"/>
              </a:lnSpc>
              <a:spcBef>
                <a:spcPts val="0"/>
              </a:spcBef>
              <a:spcAft>
                <a:spcPts val="0"/>
              </a:spcAft>
              <a:buSzPts val="1400"/>
              <a:buNone/>
            </a:pPr>
            <a:r>
              <a:t/>
            </a:r>
            <a:endParaRPr/>
          </a:p>
        </p:txBody>
      </p:sp>
      <p:sp>
        <p:nvSpPr>
          <p:cNvPr id="247" name="Google Shape;247;p6: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cc0640fa4e_0_46:notes"/>
          <p:cNvSpPr txBox="1"/>
          <p:nvPr>
            <p:ph idx="1" type="body"/>
          </p:nvPr>
        </p:nvSpPr>
        <p:spPr>
          <a:xfrm>
            <a:off x="688817" y="4821506"/>
            <a:ext cx="5510400" cy="3945000"/>
          </a:xfrm>
          <a:prstGeom prst="rect">
            <a:avLst/>
          </a:prstGeom>
          <a:noFill/>
          <a:ln>
            <a:noFill/>
          </a:ln>
        </p:spPr>
        <p:txBody>
          <a:bodyPr anchorCtr="0" anchor="t" bIns="48300" lIns="96600" spcFirstLastPara="1" rIns="96600" wrap="square" tIns="48300">
            <a:noAutofit/>
          </a:bodyPr>
          <a:lstStyle/>
          <a:p>
            <a:pPr indent="0" lvl="0" marL="0" rtl="0" algn="l">
              <a:spcBef>
                <a:spcPts val="0"/>
              </a:spcBef>
              <a:spcAft>
                <a:spcPts val="0"/>
              </a:spcAft>
              <a:buClr>
                <a:schemeClr val="dk1"/>
              </a:buClr>
              <a:buSzPts val="1100"/>
              <a:buFont typeface="Arial"/>
              <a:buNone/>
            </a:pPr>
            <a:r>
              <a:rPr lang="ko-KR"/>
              <a:t>We also saw good results on the ImageNet dataset.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SzPts val="1100"/>
              <a:buNone/>
            </a:pPr>
            <a:r>
              <a:rPr lang="ko-KR"/>
              <a:t>The ResNet50 model was used here. </a:t>
            </a:r>
            <a:endParaRPr/>
          </a:p>
          <a:p>
            <a:pPr indent="0" lvl="0" marL="0" rtl="0" algn="l">
              <a:spcBef>
                <a:spcPts val="0"/>
              </a:spcBef>
              <a:spcAft>
                <a:spcPts val="0"/>
              </a:spcAft>
              <a:buSzPts val="1100"/>
              <a:buNone/>
            </a:pPr>
            <a:r>
              <a:rPr lang="ko-KR"/>
              <a:t>The purging ratio was changed and compared with the SOTA method. </a:t>
            </a:r>
            <a:endParaRPr/>
          </a:p>
          <a:p>
            <a:pPr indent="0" lvl="0" marL="0" rtl="0" algn="l">
              <a:spcBef>
                <a:spcPts val="0"/>
              </a:spcBef>
              <a:spcAft>
                <a:spcPts val="0"/>
              </a:spcAft>
              <a:buSzPts val="1100"/>
              <a:buNone/>
            </a:pPr>
            <a:r>
              <a:t/>
            </a:r>
            <a:endParaRPr/>
          </a:p>
          <a:p>
            <a:pPr indent="0" lvl="0" marL="0" rtl="0" algn="l">
              <a:spcBef>
                <a:spcPts val="0"/>
              </a:spcBef>
              <a:spcAft>
                <a:spcPts val="0"/>
              </a:spcAft>
              <a:buClr>
                <a:schemeClr val="dk1"/>
              </a:buClr>
              <a:buSzPts val="1100"/>
              <a:buFont typeface="Arial"/>
              <a:buNone/>
            </a:pPr>
            <a:r>
              <a:rPr lang="ko-KR"/>
              <a:t>As a result, we were able to obtain results with better accuracy while reducing the number of parameters and FLOPS.</a:t>
            </a:r>
            <a:endParaRPr/>
          </a:p>
          <a:p>
            <a:pPr indent="0" lvl="0" marL="0" rtl="0" algn="l">
              <a:lnSpc>
                <a:spcPct val="100000"/>
              </a:lnSpc>
              <a:spcBef>
                <a:spcPts val="0"/>
              </a:spcBef>
              <a:spcAft>
                <a:spcPts val="0"/>
              </a:spcAft>
              <a:buSzPts val="1400"/>
              <a:buNone/>
            </a:pPr>
            <a:r>
              <a:t/>
            </a:r>
            <a:endParaRPr/>
          </a:p>
        </p:txBody>
      </p:sp>
      <p:sp>
        <p:nvSpPr>
          <p:cNvPr id="255" name="Google Shape;255;g2cc0640fa4e_0_46:notes"/>
          <p:cNvSpPr/>
          <p:nvPr>
            <p:ph idx="2" type="sldImg"/>
          </p:nvPr>
        </p:nvSpPr>
        <p:spPr>
          <a:xfrm>
            <a:off x="439738" y="1252538"/>
            <a:ext cx="6008700" cy="3381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cc0640fa4e_0_101:notes"/>
          <p:cNvSpPr txBox="1"/>
          <p:nvPr>
            <p:ph idx="1" type="body"/>
          </p:nvPr>
        </p:nvSpPr>
        <p:spPr>
          <a:xfrm>
            <a:off x="688817" y="4821506"/>
            <a:ext cx="5510400" cy="3945000"/>
          </a:xfrm>
          <a:prstGeom prst="rect">
            <a:avLst/>
          </a:prstGeom>
          <a:noFill/>
          <a:ln>
            <a:noFill/>
          </a:ln>
        </p:spPr>
        <p:txBody>
          <a:bodyPr anchorCtr="0" anchor="t" bIns="48300" lIns="96600" spcFirstLastPara="1" rIns="96600" wrap="square" tIns="48300">
            <a:noAutofit/>
          </a:bodyPr>
          <a:lstStyle/>
          <a:p>
            <a:pPr indent="0" lvl="0" marL="0" rtl="0" algn="l">
              <a:lnSpc>
                <a:spcPct val="100000"/>
              </a:lnSpc>
              <a:spcBef>
                <a:spcPts val="0"/>
              </a:spcBef>
              <a:spcAft>
                <a:spcPts val="0"/>
              </a:spcAft>
              <a:buSzPts val="1400"/>
              <a:buNone/>
            </a:pPr>
            <a:r>
              <a:rPr lang="ko-KR"/>
              <a:t>We performed MobileNetv1 compression experiments to verify that GsharP works even on models that have already been designed efficiently.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ko-KR"/>
              <a:t>Through this experiment, we were able to see GsharP working on MobileNetV1 model.</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ko-KR"/>
              <a:t>In particular, we were able to confirm that even though the number of parameters and FLOPS were compressed by 50%, the accuracy actually increased.</a:t>
            </a:r>
            <a:endParaRPr/>
          </a:p>
          <a:p>
            <a:pPr indent="0" lvl="0" marL="0" rtl="0" algn="l">
              <a:lnSpc>
                <a:spcPct val="100000"/>
              </a:lnSpc>
              <a:spcBef>
                <a:spcPts val="0"/>
              </a:spcBef>
              <a:spcAft>
                <a:spcPts val="0"/>
              </a:spcAft>
              <a:buSzPts val="1400"/>
              <a:buNone/>
            </a:pPr>
            <a:r>
              <a:t/>
            </a:r>
            <a:endParaRPr/>
          </a:p>
        </p:txBody>
      </p:sp>
      <p:sp>
        <p:nvSpPr>
          <p:cNvPr id="263" name="Google Shape;263;g2cc0640fa4e_0_101:notes"/>
          <p:cNvSpPr/>
          <p:nvPr>
            <p:ph idx="2" type="sldImg"/>
          </p:nvPr>
        </p:nvSpPr>
        <p:spPr>
          <a:xfrm>
            <a:off x="439738" y="1252538"/>
            <a:ext cx="6008700" cy="3381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2:notes"/>
          <p:cNvSpPr txBox="1"/>
          <p:nvPr>
            <p:ph idx="1" type="body"/>
          </p:nvPr>
        </p:nvSpPr>
        <p:spPr>
          <a:xfrm>
            <a:off x="688817" y="4821506"/>
            <a:ext cx="5510530" cy="3944868"/>
          </a:xfrm>
          <a:prstGeom prst="rect">
            <a:avLst/>
          </a:prstGeom>
          <a:noFill/>
          <a:ln>
            <a:noFill/>
          </a:ln>
        </p:spPr>
        <p:txBody>
          <a:bodyPr anchorCtr="0" anchor="t" bIns="48300" lIns="96600" spcFirstLastPara="1" rIns="96600" wrap="square" tIns="48300">
            <a:noAutofit/>
          </a:bodyPr>
          <a:lstStyle/>
          <a:p>
            <a:pPr indent="0" lvl="0" marL="0" rtl="0" algn="l">
              <a:lnSpc>
                <a:spcPct val="100000"/>
              </a:lnSpc>
              <a:spcBef>
                <a:spcPts val="0"/>
              </a:spcBef>
              <a:spcAft>
                <a:spcPts val="0"/>
              </a:spcAft>
              <a:buSzPts val="1400"/>
              <a:buNone/>
            </a:pPr>
            <a:r>
              <a:rPr lang="ko-KR"/>
              <a:t>Contents</a:t>
            </a:r>
            <a:endParaRPr/>
          </a:p>
          <a:p>
            <a:pPr indent="0" lvl="0" marL="0" rtl="0" algn="l">
              <a:lnSpc>
                <a:spcPct val="100000"/>
              </a:lnSpc>
              <a:spcBef>
                <a:spcPts val="0"/>
              </a:spcBef>
              <a:spcAft>
                <a:spcPts val="0"/>
              </a:spcAft>
              <a:buSzPts val="1400"/>
              <a:buNone/>
            </a:pPr>
            <a:r>
              <a:t/>
            </a:r>
            <a:endParaRPr/>
          </a:p>
          <a:p>
            <a:pPr indent="0" lvl="0" marL="0" rtl="0" algn="l">
              <a:spcBef>
                <a:spcPts val="0"/>
              </a:spcBef>
              <a:spcAft>
                <a:spcPts val="0"/>
              </a:spcAft>
              <a:buClr>
                <a:schemeClr val="dk1"/>
              </a:buClr>
              <a:buSzPts val="1100"/>
              <a:buFont typeface="Arial"/>
              <a:buNone/>
            </a:pPr>
            <a:r>
              <a:rPr lang="ko-KR"/>
              <a:t>First, before explaining the method proposed in this paper, we will find out what model compression is, why it is needed, and what methods are mainly used.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SzPts val="1100"/>
              <a:buNone/>
            </a:pPr>
            <a:r>
              <a:rPr lang="ko-KR"/>
              <a:t>Second, I’ll describe the problem of the existing paper and the experimental results that motivated this paper.</a:t>
            </a:r>
            <a:endParaRPr/>
          </a:p>
          <a:p>
            <a:pPr indent="0" lvl="0" marL="0" rtl="0" algn="l">
              <a:spcBef>
                <a:spcPts val="0"/>
              </a:spcBef>
              <a:spcAft>
                <a:spcPts val="0"/>
              </a:spcAft>
              <a:buSzPts val="1100"/>
              <a:buNone/>
            </a:pPr>
            <a:r>
              <a:t/>
            </a:r>
            <a:endParaRPr/>
          </a:p>
          <a:p>
            <a:pPr indent="0" lvl="0" marL="0" rtl="0" algn="l">
              <a:spcBef>
                <a:spcPts val="0"/>
              </a:spcBef>
              <a:spcAft>
                <a:spcPts val="0"/>
              </a:spcAft>
              <a:buSzPts val="1100"/>
              <a:buNone/>
            </a:pPr>
            <a:r>
              <a:rPr lang="ko-KR"/>
              <a:t>Third, I will explain in detail the GsharP method step by step.</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SzPts val="1100"/>
              <a:buNone/>
            </a:pPr>
            <a:r>
              <a:rPr lang="ko-KR"/>
              <a:t>Next, we will look at the various experiments performed to verify GsharP method, </a:t>
            </a:r>
            <a:endParaRPr/>
          </a:p>
          <a:p>
            <a:pPr indent="0" lvl="0" marL="0" rtl="0" algn="l">
              <a:spcBef>
                <a:spcPts val="0"/>
              </a:spcBef>
              <a:spcAft>
                <a:spcPts val="0"/>
              </a:spcAft>
              <a:buSzPts val="1100"/>
              <a:buNone/>
            </a:pPr>
            <a:r>
              <a:t/>
            </a:r>
            <a:endParaRPr/>
          </a:p>
          <a:p>
            <a:pPr indent="0" lvl="0" marL="0" rtl="0" algn="l">
              <a:spcBef>
                <a:spcPts val="0"/>
              </a:spcBef>
              <a:spcAft>
                <a:spcPts val="0"/>
              </a:spcAft>
              <a:buClr>
                <a:schemeClr val="dk1"/>
              </a:buClr>
              <a:buSzPts val="1100"/>
              <a:buFont typeface="Arial"/>
              <a:buNone/>
            </a:pPr>
            <a:r>
              <a:rPr lang="ko-KR"/>
              <a:t>And finally conclude this presentation.</a:t>
            </a:r>
            <a:endParaRPr/>
          </a:p>
          <a:p>
            <a:pPr indent="0" lvl="0" marL="0" rtl="0" algn="l">
              <a:lnSpc>
                <a:spcPct val="100000"/>
              </a:lnSpc>
              <a:spcBef>
                <a:spcPts val="0"/>
              </a:spcBef>
              <a:spcAft>
                <a:spcPts val="0"/>
              </a:spcAft>
              <a:buSzPts val="1400"/>
              <a:buNone/>
            </a:pPr>
            <a:r>
              <a:t/>
            </a:r>
            <a:endParaRPr/>
          </a:p>
        </p:txBody>
      </p:sp>
      <p:sp>
        <p:nvSpPr>
          <p:cNvPr id="45" name="Google Shape;45;p2: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cc0640fa4e_0_114:notes"/>
          <p:cNvSpPr txBox="1"/>
          <p:nvPr>
            <p:ph idx="1" type="body"/>
          </p:nvPr>
        </p:nvSpPr>
        <p:spPr>
          <a:xfrm>
            <a:off x="688817" y="4821506"/>
            <a:ext cx="5510400" cy="3945000"/>
          </a:xfrm>
          <a:prstGeom prst="rect">
            <a:avLst/>
          </a:prstGeom>
          <a:noFill/>
          <a:ln>
            <a:noFill/>
          </a:ln>
        </p:spPr>
        <p:txBody>
          <a:bodyPr anchorCtr="0" anchor="t" bIns="48300" lIns="96600" spcFirstLastPara="1" rIns="96600" wrap="square" tIns="48300">
            <a:noAutofit/>
          </a:bodyPr>
          <a:lstStyle/>
          <a:p>
            <a:pPr indent="0" lvl="0" marL="0" rtl="0" algn="l">
              <a:lnSpc>
                <a:spcPct val="100000"/>
              </a:lnSpc>
              <a:spcBef>
                <a:spcPts val="0"/>
              </a:spcBef>
              <a:spcAft>
                <a:spcPts val="0"/>
              </a:spcAft>
              <a:buSzPts val="1400"/>
              <a:buNone/>
            </a:pPr>
            <a:r>
              <a:rPr lang="ko-KR"/>
              <a:t>We performed an Object Detection task experiment to confirm that GSharP operates robustly in other tasks.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ko-KR"/>
              <a:t>We used the SSD model with the pretrained ResNet18 model as the backbone.</a:t>
            </a:r>
            <a:endParaRPr/>
          </a:p>
          <a:p>
            <a:pPr indent="0" lvl="0" marL="0" rtl="0" algn="l">
              <a:lnSpc>
                <a:spcPct val="100000"/>
              </a:lnSpc>
              <a:spcBef>
                <a:spcPts val="0"/>
              </a:spcBef>
              <a:spcAft>
                <a:spcPts val="0"/>
              </a:spcAft>
              <a:buSzPts val="1400"/>
              <a:buNone/>
            </a:pPr>
            <a:r>
              <a:t/>
            </a:r>
            <a:endParaRPr/>
          </a:p>
          <a:p>
            <a:pPr indent="0" lvl="0" marL="0" rtl="0" algn="l">
              <a:spcBef>
                <a:spcPts val="0"/>
              </a:spcBef>
              <a:spcAft>
                <a:spcPts val="0"/>
              </a:spcAft>
              <a:buClr>
                <a:schemeClr val="dk1"/>
              </a:buClr>
              <a:buSzPts val="1100"/>
              <a:buFont typeface="Arial"/>
              <a:buNone/>
            </a:pPr>
            <a:r>
              <a:rPr lang="ko-KR"/>
              <a:t>Also, We validated on both Pascal VOC and MS COCO datasets.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ko-KR"/>
              <a:t>Despite reducing the number of parameters and FLOPS by more than 55%, we were able to obtain results that did not significantly reduce performance.</a:t>
            </a:r>
            <a:endParaRPr/>
          </a:p>
          <a:p>
            <a:pPr indent="0" lvl="0" marL="0" rtl="0" algn="l">
              <a:lnSpc>
                <a:spcPct val="100000"/>
              </a:lnSpc>
              <a:spcBef>
                <a:spcPts val="0"/>
              </a:spcBef>
              <a:spcAft>
                <a:spcPts val="0"/>
              </a:spcAft>
              <a:buSzPts val="1400"/>
              <a:buNone/>
            </a:pPr>
            <a:r>
              <a:t/>
            </a:r>
            <a:endParaRPr/>
          </a:p>
        </p:txBody>
      </p:sp>
      <p:sp>
        <p:nvSpPr>
          <p:cNvPr id="271" name="Google Shape;271;g2cc0640fa4e_0_114:notes"/>
          <p:cNvSpPr/>
          <p:nvPr>
            <p:ph idx="2" type="sldImg"/>
          </p:nvPr>
        </p:nvSpPr>
        <p:spPr>
          <a:xfrm>
            <a:off x="439738" y="1252538"/>
            <a:ext cx="6008700" cy="3381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cc0640fa4e_0_108:notes"/>
          <p:cNvSpPr txBox="1"/>
          <p:nvPr>
            <p:ph idx="1" type="body"/>
          </p:nvPr>
        </p:nvSpPr>
        <p:spPr>
          <a:xfrm>
            <a:off x="688817" y="4821506"/>
            <a:ext cx="5510400" cy="3945000"/>
          </a:xfrm>
          <a:prstGeom prst="rect">
            <a:avLst/>
          </a:prstGeom>
          <a:noFill/>
          <a:ln>
            <a:noFill/>
          </a:ln>
        </p:spPr>
        <p:txBody>
          <a:bodyPr anchorCtr="0" anchor="t" bIns="48300" lIns="96600" spcFirstLastPara="1" rIns="96600" wrap="square" tIns="48300">
            <a:noAutofit/>
          </a:bodyPr>
          <a:lstStyle/>
          <a:p>
            <a:pPr indent="0" lvl="0" marL="0" rtl="0" algn="l">
              <a:spcBef>
                <a:spcPts val="0"/>
              </a:spcBef>
              <a:spcAft>
                <a:spcPts val="0"/>
              </a:spcAft>
              <a:buClr>
                <a:schemeClr val="dk1"/>
              </a:buClr>
              <a:buSzPts val="1100"/>
              <a:buFont typeface="Arial"/>
              <a:buNone/>
            </a:pPr>
            <a:r>
              <a:rPr lang="ko-KR"/>
              <a:t>Lastly, we conducted an ablation study to see the impact of each component.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ko-KR"/>
              <a:t>In this experiment, you can check the performance changes depending on the level of weight sharing and whether pruning is used.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SzPts val="1100"/>
              <a:buNone/>
            </a:pPr>
            <a:r>
              <a:rPr lang="ko-KR"/>
              <a:t>Lastly, we conducted an ablation study to see the impact of each component.</a:t>
            </a:r>
            <a:endParaRPr/>
          </a:p>
          <a:p>
            <a:pPr indent="0" lvl="0" marL="0" rtl="0" algn="l">
              <a:spcBef>
                <a:spcPts val="0"/>
              </a:spcBef>
              <a:spcAft>
                <a:spcPts val="0"/>
              </a:spcAft>
              <a:buSzPts val="1100"/>
              <a:buNone/>
            </a:pPr>
            <a:r>
              <a:t/>
            </a:r>
            <a:endParaRPr/>
          </a:p>
          <a:p>
            <a:pPr indent="0" lvl="0" marL="0" rtl="0" algn="l">
              <a:spcBef>
                <a:spcPts val="0"/>
              </a:spcBef>
              <a:spcAft>
                <a:spcPts val="0"/>
              </a:spcAft>
              <a:buSzPts val="1100"/>
              <a:buNone/>
            </a:pPr>
            <a:r>
              <a:rPr lang="ko-KR"/>
              <a:t>In this experiment, you can check the performance changes depending on the level of weight sharing and whether pruning is used.</a:t>
            </a:r>
            <a:endParaRPr/>
          </a:p>
          <a:p>
            <a:pPr indent="0" lvl="0" marL="0" rtl="0" algn="l">
              <a:spcBef>
                <a:spcPts val="0"/>
              </a:spcBef>
              <a:spcAft>
                <a:spcPts val="0"/>
              </a:spcAft>
              <a:buSzPts val="1100"/>
              <a:buNone/>
            </a:pPr>
            <a:r>
              <a:t/>
            </a:r>
            <a:endParaRPr/>
          </a:p>
          <a:p>
            <a:pPr indent="0" lvl="0" marL="0" rtl="0" algn="l">
              <a:spcBef>
                <a:spcPts val="0"/>
              </a:spcBef>
              <a:spcAft>
                <a:spcPts val="0"/>
              </a:spcAft>
              <a:buSzPts val="1100"/>
              <a:buNone/>
            </a:pPr>
            <a:r>
              <a:rPr lang="ko-KR"/>
              <a:t>There are three levels of weight sharing. FD indicates that only Filter Decomposition is performed and weights are not shared.</a:t>
            </a:r>
            <a:endParaRPr/>
          </a:p>
          <a:p>
            <a:pPr indent="0" lvl="0" marL="0" rtl="0" algn="l">
              <a:spcBef>
                <a:spcPts val="0"/>
              </a:spcBef>
              <a:spcAft>
                <a:spcPts val="0"/>
              </a:spcAft>
              <a:buSzPts val="1100"/>
              <a:buNone/>
            </a:pPr>
            <a:r>
              <a:rPr lang="ko-KR"/>
              <a:t>The next step is SK, which is a stage-wise kernel sharing method that shares the basis kernel within stages that receive input of the same spatial size.</a:t>
            </a:r>
            <a:endParaRPr/>
          </a:p>
          <a:p>
            <a:pPr indent="0" lvl="0" marL="0" rtl="0" algn="l">
              <a:spcBef>
                <a:spcPts val="0"/>
              </a:spcBef>
              <a:spcAft>
                <a:spcPts val="0"/>
              </a:spcAft>
              <a:buSzPts val="1100"/>
              <a:buNone/>
            </a:pPr>
            <a:r>
              <a:rPr lang="ko-KR"/>
              <a:t>Lastly, the method of sharing the basis kernel globally is denoted as GK.</a:t>
            </a:r>
            <a:endParaRPr/>
          </a:p>
          <a:p>
            <a:pPr indent="0" lvl="0" marL="0" rtl="0" algn="l">
              <a:spcBef>
                <a:spcPts val="0"/>
              </a:spcBef>
              <a:spcAft>
                <a:spcPts val="0"/>
              </a:spcAft>
              <a:buSzPts val="1100"/>
              <a:buNone/>
            </a:pPr>
            <a:r>
              <a:t/>
            </a:r>
            <a:endParaRPr/>
          </a:p>
          <a:p>
            <a:pPr indent="0" lvl="0" marL="0" rtl="0" algn="l">
              <a:spcBef>
                <a:spcPts val="0"/>
              </a:spcBef>
              <a:spcAft>
                <a:spcPts val="0"/>
              </a:spcAft>
              <a:buSzPts val="1100"/>
              <a:buNone/>
            </a:pPr>
            <a:r>
              <a:rPr lang="ko-KR"/>
              <a:t>You can see that the GK shows </a:t>
            </a:r>
            <a:endParaRPr/>
          </a:p>
          <a:p>
            <a:pPr indent="0" lvl="0" marL="0" rtl="0" algn="l">
              <a:spcBef>
                <a:spcPts val="0"/>
              </a:spcBef>
              <a:spcAft>
                <a:spcPts val="0"/>
              </a:spcAft>
              <a:buSzPts val="1100"/>
              <a:buNone/>
            </a:pPr>
            <a:r>
              <a:t/>
            </a:r>
            <a:endParaRPr/>
          </a:p>
          <a:p>
            <a:pPr indent="0" lvl="0" marL="0" rtl="0" algn="l">
              <a:spcBef>
                <a:spcPts val="0"/>
              </a:spcBef>
              <a:spcAft>
                <a:spcPts val="0"/>
              </a:spcAft>
              <a:buSzPts val="1100"/>
              <a:buNone/>
            </a:pPr>
            <a:r>
              <a:rPr lang="ko-KR"/>
              <a:t>Additionally, using </a:t>
            </a:r>
            <a:r>
              <a:rPr lang="ko-KR"/>
              <a:t>pruning</a:t>
            </a:r>
            <a:r>
              <a:rPr lang="ko-KR"/>
              <a:t> helped with both efficiency and accuracy.</a:t>
            </a:r>
            <a:endParaRPr/>
          </a:p>
          <a:p>
            <a:pPr indent="0" lvl="0" marL="0" rtl="0" algn="l">
              <a:spcBef>
                <a:spcPts val="0"/>
              </a:spcBef>
              <a:spcAft>
                <a:spcPts val="0"/>
              </a:spcAft>
              <a:buSzPts val="1100"/>
              <a:buNone/>
            </a:pPr>
            <a:r>
              <a:t/>
            </a:r>
            <a:endParaRPr/>
          </a:p>
          <a:p>
            <a:pPr indent="0" lvl="0" marL="0" rtl="0" algn="l">
              <a:spcBef>
                <a:spcPts val="0"/>
              </a:spcBef>
              <a:spcAft>
                <a:spcPts val="0"/>
              </a:spcAft>
              <a:buSzPts val="1100"/>
              <a:buNone/>
            </a:pPr>
            <a:r>
              <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SzPts val="1100"/>
              <a:buNone/>
            </a:pPr>
            <a:r>
              <a:rPr lang="ko-KR"/>
              <a:t>You can see that the number of parameters for FD, SK, and GK are the same. This is because the size of the shared Basis Kernel is very small and is displayed below the decimal point.</a:t>
            </a:r>
            <a:endParaRPr/>
          </a:p>
          <a:p>
            <a:pPr indent="0" lvl="0" marL="0" rtl="0" algn="l">
              <a:spcBef>
                <a:spcPts val="0"/>
              </a:spcBef>
              <a:spcAft>
                <a:spcPts val="0"/>
              </a:spcAft>
              <a:buSzPts val="1100"/>
              <a:buNone/>
            </a:pPr>
            <a:r>
              <a:rPr lang="ko-KR"/>
              <a:t>However, there is a big difference in performance. The GK method can be seen as increasing the Generalization of the network by acting as a kind of shortcut that integrates information flowing throughout the network.</a:t>
            </a:r>
            <a:endParaRPr/>
          </a:p>
          <a:p>
            <a:pPr indent="0" lvl="0" marL="0" rtl="0" algn="l">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80" name="Google Shape;280;g2cc0640fa4e_0_108:notes"/>
          <p:cNvSpPr/>
          <p:nvPr>
            <p:ph idx="2" type="sldImg"/>
          </p:nvPr>
        </p:nvSpPr>
        <p:spPr>
          <a:xfrm>
            <a:off x="439738" y="1252538"/>
            <a:ext cx="6008700" cy="3381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cc0640fa4e_0_214:notes"/>
          <p:cNvSpPr/>
          <p:nvPr>
            <p:ph idx="2" type="sldImg"/>
          </p:nvPr>
        </p:nvSpPr>
        <p:spPr>
          <a:xfrm>
            <a:off x="439738" y="1252538"/>
            <a:ext cx="6008700" cy="33813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cc0640fa4e_0_214:notes"/>
          <p:cNvSpPr txBox="1"/>
          <p:nvPr>
            <p:ph idx="1" type="body"/>
          </p:nvPr>
        </p:nvSpPr>
        <p:spPr>
          <a:xfrm>
            <a:off x="688817" y="4821506"/>
            <a:ext cx="5510400" cy="3945000"/>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290" name="Google Shape;290;g2cc0640fa4e_0_214:notes"/>
          <p:cNvSpPr txBox="1"/>
          <p:nvPr>
            <p:ph idx="12" type="sldNum"/>
          </p:nvPr>
        </p:nvSpPr>
        <p:spPr>
          <a:xfrm>
            <a:off x="3901698" y="9516039"/>
            <a:ext cx="2985000" cy="502800"/>
          </a:xfrm>
          <a:prstGeom prst="rect">
            <a:avLst/>
          </a:prstGeom>
        </p:spPr>
        <p:txBody>
          <a:bodyPr anchorCtr="0" anchor="b" bIns="48300" lIns="96600" spcFirstLastPara="1" rIns="96600" wrap="square" tIns="48300">
            <a:noAutofit/>
          </a:bodyPr>
          <a:lstStyle/>
          <a:p>
            <a:pPr indent="0" lvl="0" marL="0" rtl="0" algn="r">
              <a:spcBef>
                <a:spcPts val="0"/>
              </a:spcBef>
              <a:spcAft>
                <a:spcPts val="0"/>
              </a:spcAft>
              <a:buNone/>
            </a:pPr>
            <a:fld id="{00000000-1234-1234-1234-123412341234}" type="slidenum">
              <a:rPr lang="ko-K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2:notes"/>
          <p:cNvSpPr txBox="1"/>
          <p:nvPr>
            <p:ph idx="1" type="body"/>
          </p:nvPr>
        </p:nvSpPr>
        <p:spPr>
          <a:xfrm>
            <a:off x="688817" y="4821506"/>
            <a:ext cx="5510530" cy="3944868"/>
          </a:xfrm>
          <a:prstGeom prst="rect">
            <a:avLst/>
          </a:prstGeom>
          <a:noFill/>
          <a:ln>
            <a:noFill/>
          </a:ln>
        </p:spPr>
        <p:txBody>
          <a:bodyPr anchorCtr="0" anchor="t" bIns="48300" lIns="96600" spcFirstLastPara="1" rIns="96600" wrap="square" tIns="48300">
            <a:noAutofit/>
          </a:bodyPr>
          <a:lstStyle/>
          <a:p>
            <a:pPr indent="0" lvl="0" marL="0" rtl="0" algn="l">
              <a:lnSpc>
                <a:spcPct val="100000"/>
              </a:lnSpc>
              <a:spcBef>
                <a:spcPts val="0"/>
              </a:spcBef>
              <a:spcAft>
                <a:spcPts val="0"/>
              </a:spcAft>
              <a:buSzPts val="1400"/>
              <a:buNone/>
            </a:pPr>
            <a:r>
              <a:t/>
            </a:r>
            <a:endParaRPr/>
          </a:p>
        </p:txBody>
      </p:sp>
      <p:sp>
        <p:nvSpPr>
          <p:cNvPr id="297" name="Google Shape;297;p22: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1:notes"/>
          <p:cNvSpPr txBox="1"/>
          <p:nvPr>
            <p:ph idx="1" type="body"/>
          </p:nvPr>
        </p:nvSpPr>
        <p:spPr>
          <a:xfrm>
            <a:off x="688817" y="4821506"/>
            <a:ext cx="5510530" cy="3944868"/>
          </a:xfrm>
          <a:prstGeom prst="rect">
            <a:avLst/>
          </a:prstGeom>
          <a:noFill/>
          <a:ln>
            <a:noFill/>
          </a:ln>
        </p:spPr>
        <p:txBody>
          <a:bodyPr anchorCtr="0" anchor="t" bIns="48300" lIns="96600" spcFirstLastPara="1" rIns="96600" wrap="square" tIns="48300">
            <a:noAutofit/>
          </a:bodyPr>
          <a:lstStyle/>
          <a:p>
            <a:pPr indent="0" lvl="0" marL="0" rtl="0" algn="l">
              <a:lnSpc>
                <a:spcPct val="100000"/>
              </a:lnSpc>
              <a:spcBef>
                <a:spcPts val="0"/>
              </a:spcBef>
              <a:spcAft>
                <a:spcPts val="0"/>
              </a:spcAft>
              <a:buSzPts val="1400"/>
              <a:buNone/>
            </a:pPr>
            <a:r>
              <a:t/>
            </a:r>
            <a:endParaRPr/>
          </a:p>
        </p:txBody>
      </p:sp>
      <p:sp>
        <p:nvSpPr>
          <p:cNvPr id="304" name="Google Shape;304;p11: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cc0640fa4e_0_186:notes"/>
          <p:cNvSpPr/>
          <p:nvPr>
            <p:ph idx="2" type="sldImg"/>
          </p:nvPr>
        </p:nvSpPr>
        <p:spPr>
          <a:xfrm>
            <a:off x="439738" y="1252538"/>
            <a:ext cx="6008700" cy="3381300"/>
          </a:xfrm>
          <a:custGeom>
            <a:rect b="b" l="l" r="r" t="t"/>
            <a:pathLst>
              <a:path extrusionOk="0" h="120000" w="120000">
                <a:moveTo>
                  <a:pt x="0" y="0"/>
                </a:moveTo>
                <a:lnTo>
                  <a:pt x="120000" y="0"/>
                </a:lnTo>
                <a:lnTo>
                  <a:pt x="120000" y="120000"/>
                </a:lnTo>
                <a:lnTo>
                  <a:pt x="0" y="120000"/>
                </a:lnTo>
                <a:close/>
              </a:path>
            </a:pathLst>
          </a:custGeom>
        </p:spPr>
      </p:sp>
      <p:sp>
        <p:nvSpPr>
          <p:cNvPr id="52" name="Google Shape;52;g2cc0640fa4e_0_186:notes"/>
          <p:cNvSpPr txBox="1"/>
          <p:nvPr>
            <p:ph idx="1" type="body"/>
          </p:nvPr>
        </p:nvSpPr>
        <p:spPr>
          <a:xfrm>
            <a:off x="688817" y="4821506"/>
            <a:ext cx="5510400" cy="3945000"/>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53" name="Google Shape;53;g2cc0640fa4e_0_186:notes"/>
          <p:cNvSpPr txBox="1"/>
          <p:nvPr>
            <p:ph idx="12" type="sldNum"/>
          </p:nvPr>
        </p:nvSpPr>
        <p:spPr>
          <a:xfrm>
            <a:off x="3901698" y="9516039"/>
            <a:ext cx="2985000" cy="502800"/>
          </a:xfrm>
          <a:prstGeom prst="rect">
            <a:avLst/>
          </a:prstGeom>
        </p:spPr>
        <p:txBody>
          <a:bodyPr anchorCtr="0" anchor="b" bIns="48300" lIns="96600" spcFirstLastPara="1" rIns="96600" wrap="square" tIns="48300">
            <a:noAutofit/>
          </a:bodyPr>
          <a:lstStyle/>
          <a:p>
            <a:pPr indent="0" lvl="0" marL="0" rtl="0" algn="r">
              <a:spcBef>
                <a:spcPts val="0"/>
              </a:spcBef>
              <a:spcAft>
                <a:spcPts val="0"/>
              </a:spcAft>
              <a:buClr>
                <a:srgbClr val="000000"/>
              </a:buClr>
              <a:buSzPts val="1300"/>
              <a:buFont typeface="Arial"/>
              <a:buNone/>
            </a:pPr>
            <a:fld id="{00000000-1234-1234-1234-123412341234}" type="slidenum">
              <a:rPr lang="ko-K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17:notes"/>
          <p:cNvSpPr txBox="1"/>
          <p:nvPr>
            <p:ph idx="1" type="body"/>
          </p:nvPr>
        </p:nvSpPr>
        <p:spPr>
          <a:xfrm>
            <a:off x="688817" y="4821506"/>
            <a:ext cx="5510530" cy="3944868"/>
          </a:xfrm>
          <a:prstGeom prst="rect">
            <a:avLst/>
          </a:prstGeom>
          <a:noFill/>
          <a:ln>
            <a:noFill/>
          </a:ln>
        </p:spPr>
        <p:txBody>
          <a:bodyPr anchorCtr="0" anchor="t" bIns="48300" lIns="96600" spcFirstLastPara="1" rIns="96600" wrap="square" tIns="48300">
            <a:noAutofit/>
          </a:bodyPr>
          <a:lstStyle/>
          <a:p>
            <a:pPr indent="0" lvl="0" marL="0" rtl="0" algn="l">
              <a:lnSpc>
                <a:spcPct val="100000"/>
              </a:lnSpc>
              <a:spcBef>
                <a:spcPts val="0"/>
              </a:spcBef>
              <a:spcAft>
                <a:spcPts val="0"/>
              </a:spcAft>
              <a:buSzPts val="1400"/>
              <a:buNone/>
            </a:pPr>
            <a:r>
              <a:rPr lang="ko-KR"/>
              <a:t>Introduction</a:t>
            </a:r>
            <a:endParaRPr/>
          </a:p>
          <a:p>
            <a:pPr indent="0" lvl="0" marL="0" rtl="0" algn="l">
              <a:lnSpc>
                <a:spcPct val="100000"/>
              </a:lnSpc>
              <a:spcBef>
                <a:spcPts val="0"/>
              </a:spcBef>
              <a:spcAft>
                <a:spcPts val="0"/>
              </a:spcAft>
              <a:buSzPts val="1400"/>
              <a:buNone/>
            </a:pPr>
            <a:r>
              <a:t/>
            </a:r>
            <a:endParaRPr/>
          </a:p>
          <a:p>
            <a:pPr indent="0" lvl="0" marL="0" rtl="0" algn="l">
              <a:spcBef>
                <a:spcPts val="0"/>
              </a:spcBef>
              <a:spcAft>
                <a:spcPts val="0"/>
              </a:spcAft>
              <a:buSzPts val="1100"/>
              <a:buNone/>
            </a:pPr>
            <a:r>
              <a:rPr lang="ko-KR"/>
              <a:t>Deep neural networks have achieved remarkable performance across a multitude of fields, </a:t>
            </a:r>
            <a:endParaRPr/>
          </a:p>
          <a:p>
            <a:pPr indent="0" lvl="0" marL="0" rtl="0" algn="l">
              <a:spcBef>
                <a:spcPts val="0"/>
              </a:spcBef>
              <a:spcAft>
                <a:spcPts val="0"/>
              </a:spcAft>
              <a:buSzPts val="1100"/>
              <a:buNone/>
            </a:pPr>
            <a:r>
              <a:t/>
            </a:r>
            <a:endParaRPr/>
          </a:p>
          <a:p>
            <a:pPr indent="0" lvl="0" marL="0" rtl="0" algn="l">
              <a:spcBef>
                <a:spcPts val="0"/>
              </a:spcBef>
              <a:spcAft>
                <a:spcPts val="0"/>
              </a:spcAft>
              <a:buSzPts val="1100"/>
              <a:buNone/>
            </a:pPr>
            <a:r>
              <a:rPr lang="ko-KR"/>
              <a:t>However, this outstanding performance comes at a significant cost</a:t>
            </a:r>
            <a:r>
              <a:rPr lang="ko-KR"/>
              <a:t> </a:t>
            </a:r>
            <a:endParaRPr/>
          </a:p>
          <a:p>
            <a:pPr indent="0" lvl="0" marL="0" rtl="0" algn="l">
              <a:spcBef>
                <a:spcPts val="0"/>
              </a:spcBef>
              <a:spcAft>
                <a:spcPts val="0"/>
              </a:spcAft>
              <a:buSzPts val="1100"/>
              <a:buNone/>
            </a:pPr>
            <a:r>
              <a:rPr lang="ko-KR"/>
              <a:t>regarding </a:t>
            </a:r>
            <a:r>
              <a:rPr lang="ko-KR"/>
              <a:t>computational complexity, memory bandwidth, storage requirements, and substantial CO2 emissions.</a:t>
            </a:r>
            <a:endParaRPr/>
          </a:p>
          <a:p>
            <a:pPr indent="0" lvl="0" marL="0" rtl="0" algn="l">
              <a:spcBef>
                <a:spcPts val="0"/>
              </a:spcBef>
              <a:spcAft>
                <a:spcPts val="0"/>
              </a:spcAft>
              <a:buSzPts val="1100"/>
              <a:buNone/>
            </a:pPr>
            <a:r>
              <a:t/>
            </a:r>
            <a:endParaRPr/>
          </a:p>
          <a:p>
            <a:pPr indent="0" lvl="0" marL="0" rtl="0" algn="l">
              <a:spcBef>
                <a:spcPts val="0"/>
              </a:spcBef>
              <a:spcAft>
                <a:spcPts val="0"/>
              </a:spcAft>
              <a:buSzPts val="1100"/>
              <a:buNone/>
            </a:pPr>
            <a:r>
              <a:t/>
            </a:r>
            <a:endParaRPr/>
          </a:p>
          <a:p>
            <a:pPr indent="0" lvl="0" marL="0" rtl="0" algn="l">
              <a:spcBef>
                <a:spcPts val="0"/>
              </a:spcBef>
              <a:spcAft>
                <a:spcPts val="0"/>
              </a:spcAft>
              <a:buSzPts val="1100"/>
              <a:buNone/>
            </a:pPr>
            <a:r>
              <a:rPr lang="ko-KR"/>
              <a:t>The field of model compression has been evolving to solve these problems.</a:t>
            </a:r>
            <a:endParaRPr/>
          </a:p>
          <a:p>
            <a:pPr indent="0" lvl="0" marL="0" rtl="0" algn="l">
              <a:spcBef>
                <a:spcPts val="0"/>
              </a:spcBef>
              <a:spcAft>
                <a:spcPts val="0"/>
              </a:spcAft>
              <a:buSzPts val="1100"/>
              <a:buNone/>
            </a:pPr>
            <a:r>
              <a:t/>
            </a:r>
            <a:endParaRPr/>
          </a:p>
          <a:p>
            <a:pPr indent="0" lvl="0" marL="0" rtl="0" algn="l">
              <a:spcBef>
                <a:spcPts val="0"/>
              </a:spcBef>
              <a:spcAft>
                <a:spcPts val="0"/>
              </a:spcAft>
              <a:buSzPts val="1100"/>
              <a:buNone/>
            </a:pPr>
            <a:r>
              <a:rPr lang="ko-KR"/>
              <a:t>The model compression field aims to compress very large deep learning models without performance degradation.</a:t>
            </a:r>
            <a:endParaRPr/>
          </a:p>
          <a:p>
            <a:pPr indent="0" lvl="0" marL="0" rtl="0" algn="l">
              <a:spcBef>
                <a:spcPts val="0"/>
              </a:spcBef>
              <a:spcAft>
                <a:spcPts val="0"/>
              </a:spcAft>
              <a:buSzPts val="1100"/>
              <a:buNone/>
            </a:pPr>
            <a:r>
              <a:t/>
            </a:r>
            <a:endParaRPr/>
          </a:p>
          <a:p>
            <a:pPr indent="0" lvl="0" marL="0" rtl="0" algn="l">
              <a:spcBef>
                <a:spcPts val="0"/>
              </a:spcBef>
              <a:spcAft>
                <a:spcPts val="0"/>
              </a:spcAft>
              <a:buSzPts val="1100"/>
              <a:buNone/>
            </a:pPr>
            <a:r>
              <a:rPr lang="ko-KR"/>
              <a:t>In particular, most existing deep learning models have the disadvantage of being difficult to use on edge devices </a:t>
            </a:r>
            <a:endParaRPr/>
          </a:p>
          <a:p>
            <a:pPr indent="0" lvl="0" marL="0" rtl="0" algn="l">
              <a:spcBef>
                <a:spcPts val="0"/>
              </a:spcBef>
              <a:spcAft>
                <a:spcPts val="0"/>
              </a:spcAft>
              <a:buSzPts val="1100"/>
              <a:buNone/>
            </a:pPr>
            <a:r>
              <a:rPr lang="ko-KR"/>
              <a:t>because they are too large in terms of number of parameters, </a:t>
            </a:r>
            <a:r>
              <a:rPr lang="ko-KR"/>
              <a:t>computational complexity</a:t>
            </a:r>
            <a:r>
              <a:rPr lang="ko-KR"/>
              <a:t>, and memory usage.</a:t>
            </a:r>
            <a:endParaRPr/>
          </a:p>
        </p:txBody>
      </p:sp>
      <p:sp>
        <p:nvSpPr>
          <p:cNvPr id="60" name="Google Shape;60;p17: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18:notes"/>
          <p:cNvSpPr txBox="1"/>
          <p:nvPr>
            <p:ph idx="1" type="body"/>
          </p:nvPr>
        </p:nvSpPr>
        <p:spPr>
          <a:xfrm>
            <a:off x="688817" y="4821506"/>
            <a:ext cx="5510530" cy="3944868"/>
          </a:xfrm>
          <a:prstGeom prst="rect">
            <a:avLst/>
          </a:prstGeom>
          <a:noFill/>
          <a:ln>
            <a:noFill/>
          </a:ln>
        </p:spPr>
        <p:txBody>
          <a:bodyPr anchorCtr="0" anchor="t" bIns="48300" lIns="96600" spcFirstLastPara="1" rIns="96600" wrap="square" tIns="48300">
            <a:noAutofit/>
          </a:bodyPr>
          <a:lstStyle/>
          <a:p>
            <a:pPr indent="0" lvl="0" marL="0" rtl="0" algn="l">
              <a:spcBef>
                <a:spcPts val="0"/>
              </a:spcBef>
              <a:spcAft>
                <a:spcPts val="0"/>
              </a:spcAft>
              <a:buClr>
                <a:schemeClr val="dk1"/>
              </a:buClr>
              <a:buSzPts val="1100"/>
              <a:buFont typeface="Arial"/>
              <a:buNone/>
            </a:pPr>
            <a:r>
              <a:rPr lang="ko-KR"/>
              <a:t>Currently, various model compression methods such as weight sharing, low-rank decomposition, pruning, quantization, and </a:t>
            </a:r>
            <a:r>
              <a:rPr lang="ko-KR"/>
              <a:t>distillation</a:t>
            </a:r>
            <a:r>
              <a:rPr lang="ko-KR"/>
              <a:t> etc are being studied.</a:t>
            </a:r>
            <a:endParaRPr/>
          </a:p>
          <a:p>
            <a:pPr indent="0" lvl="0" marL="0" rtl="0" algn="l">
              <a:spcBef>
                <a:spcPts val="0"/>
              </a:spcBef>
              <a:spcAft>
                <a:spcPts val="0"/>
              </a:spcAft>
              <a:buClr>
                <a:schemeClr val="dk1"/>
              </a:buClr>
              <a:buSzPts val="1100"/>
              <a:buFont typeface="Arial"/>
              <a:buNone/>
            </a:pPr>
            <a:r>
              <a:rPr lang="ko-KR"/>
              <a:t>Among them, we will briefly look at several compression methods used in this paper.</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ko-KR"/>
              <a:t>First is the weight sharing method.</a:t>
            </a:r>
            <a:endParaRPr/>
          </a:p>
          <a:p>
            <a:pPr indent="0" lvl="0" marL="0" rtl="0" algn="l">
              <a:spcBef>
                <a:spcPts val="0"/>
              </a:spcBef>
              <a:spcAft>
                <a:spcPts val="0"/>
              </a:spcAft>
              <a:buClr>
                <a:schemeClr val="dk1"/>
              </a:buClr>
              <a:buSzPts val="1100"/>
              <a:buFont typeface="Arial"/>
              <a:buNone/>
            </a:pPr>
            <a:r>
              <a:rPr lang="ko-KR"/>
              <a:t>The weight sharing is a method of sharing weights of the same or similar value across multiple layers.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SzPts val="1100"/>
              <a:buNone/>
            </a:pPr>
            <a:r>
              <a:rPr lang="ko-KR"/>
              <a:t>Here, </a:t>
            </a:r>
            <a:r>
              <a:rPr lang="ko-KR"/>
              <a:t>Before weight sharing, we can see the edges of the model each have different weights.</a:t>
            </a:r>
            <a:endParaRPr/>
          </a:p>
          <a:p>
            <a:pPr indent="0" lvl="0" marL="0" rtl="0" algn="l">
              <a:spcBef>
                <a:spcPts val="0"/>
              </a:spcBef>
              <a:spcAft>
                <a:spcPts val="0"/>
              </a:spcAft>
              <a:buSzPts val="1100"/>
              <a:buNone/>
            </a:pPr>
            <a:r>
              <a:rPr lang="ko-KR"/>
              <a:t>Among these, edges with similar weights are clustered to select a representative value, and this representative value is shared and used as the weight of each edge.</a:t>
            </a:r>
            <a:endParaRPr/>
          </a:p>
          <a:p>
            <a:pPr indent="0" lvl="0" marL="0" rtl="0" algn="l">
              <a:spcBef>
                <a:spcPts val="0"/>
              </a:spcBef>
              <a:spcAft>
                <a:spcPts val="0"/>
              </a:spcAft>
              <a:buSzPts val="1100"/>
              <a:buNone/>
            </a:pPr>
            <a:r>
              <a:t/>
            </a:r>
            <a:endParaRPr/>
          </a:p>
          <a:p>
            <a:pPr indent="0" lvl="0" marL="0" rtl="0" algn="l">
              <a:spcBef>
                <a:spcPts val="0"/>
              </a:spcBef>
              <a:spcAft>
                <a:spcPts val="0"/>
              </a:spcAft>
              <a:buSzPts val="1100"/>
              <a:buNone/>
            </a:pPr>
            <a:r>
              <a:t/>
            </a:r>
            <a:endParaRPr/>
          </a:p>
          <a:p>
            <a:pPr indent="0" lvl="0" marL="0" rtl="0" algn="l">
              <a:spcBef>
                <a:spcPts val="0"/>
              </a:spcBef>
              <a:spcAft>
                <a:spcPts val="0"/>
              </a:spcAft>
              <a:buSzPts val="1100"/>
              <a:buNone/>
            </a:pPr>
            <a:r>
              <a:rPr lang="ko-KR"/>
              <a:t>Let's look at the picture.</a:t>
            </a:r>
            <a:endParaRPr/>
          </a:p>
          <a:p>
            <a:pPr indent="0" lvl="0" marL="0" rtl="0" algn="l">
              <a:spcBef>
                <a:spcPts val="0"/>
              </a:spcBef>
              <a:spcAft>
                <a:spcPts val="0"/>
              </a:spcAft>
              <a:buSzPts val="1100"/>
              <a:buNone/>
            </a:pPr>
            <a:r>
              <a:rPr lang="ko-KR"/>
              <a:t>Change the orange-likes edges to w1, the green edge to w2, and the black edges to w3. After this clustering step, weights with the same value can be shared.</a:t>
            </a:r>
            <a:endParaRPr/>
          </a:p>
          <a:p>
            <a:pPr indent="0" lvl="0" marL="0" rtl="0" algn="l">
              <a:spcBef>
                <a:spcPts val="0"/>
              </a:spcBef>
              <a:spcAft>
                <a:spcPts val="0"/>
              </a:spcAft>
              <a:buSzPts val="1100"/>
              <a:buNone/>
            </a:pPr>
            <a:r>
              <a:t/>
            </a:r>
            <a:endParaRPr/>
          </a:p>
          <a:p>
            <a:pPr indent="0" lvl="0" marL="0" rtl="0" algn="l">
              <a:spcBef>
                <a:spcPts val="0"/>
              </a:spcBef>
              <a:spcAft>
                <a:spcPts val="0"/>
              </a:spcAft>
              <a:buSzPts val="1100"/>
              <a:buNone/>
            </a:pPr>
            <a:r>
              <a:rPr lang="ko-KR"/>
              <a:t>In this way, we can reduce memory usage and number of parameters.</a:t>
            </a:r>
            <a:endParaRPr/>
          </a:p>
          <a:p>
            <a:pPr indent="0" lvl="0" marL="0" rtl="0" algn="l">
              <a:spcBef>
                <a:spcPts val="0"/>
              </a:spcBef>
              <a:spcAft>
                <a:spcPts val="0"/>
              </a:spcAft>
              <a:buSzPts val="1100"/>
              <a:buNone/>
            </a:pPr>
            <a:r>
              <a:t/>
            </a:r>
            <a:endParaRPr/>
          </a:p>
          <a:p>
            <a:pPr indent="0" lvl="0" marL="0" rtl="0" algn="l">
              <a:spcBef>
                <a:spcPts val="0"/>
              </a:spcBef>
              <a:spcAft>
                <a:spcPts val="0"/>
              </a:spcAft>
              <a:buSzPts val="1100"/>
              <a:buNone/>
            </a:pPr>
            <a:r>
              <a:t/>
            </a:r>
            <a:endParaRPr/>
          </a:p>
          <a:p>
            <a:pPr indent="0" lvl="0" marL="0" rtl="0" algn="l">
              <a:spcBef>
                <a:spcPts val="0"/>
              </a:spcBef>
              <a:spcAft>
                <a:spcPts val="0"/>
              </a:spcAft>
              <a:buClr>
                <a:schemeClr val="dk1"/>
              </a:buClr>
              <a:buSzPts val="1100"/>
              <a:buFont typeface="Arial"/>
              <a:buNone/>
            </a:pPr>
            <a:r>
              <a:rPr lang="ko-KR"/>
              <a:t>Although illustrated in terms of edge ranges in this example, weight sharing can be performed on broader units such as nodes, layers, blocks etc.</a:t>
            </a:r>
            <a:endParaRPr/>
          </a:p>
          <a:p>
            <a:pPr indent="0" lvl="0" marL="0" rtl="0" algn="l">
              <a:lnSpc>
                <a:spcPct val="100000"/>
              </a:lnSpc>
              <a:spcBef>
                <a:spcPts val="0"/>
              </a:spcBef>
              <a:spcAft>
                <a:spcPts val="0"/>
              </a:spcAft>
              <a:buSzPts val="1400"/>
              <a:buNone/>
            </a:pPr>
            <a:r>
              <a:t/>
            </a:r>
            <a:endParaRPr/>
          </a:p>
        </p:txBody>
      </p:sp>
      <p:sp>
        <p:nvSpPr>
          <p:cNvPr id="71" name="Google Shape;71;p18: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ca17815f69_0_7:notes"/>
          <p:cNvSpPr txBox="1"/>
          <p:nvPr>
            <p:ph idx="1" type="body"/>
          </p:nvPr>
        </p:nvSpPr>
        <p:spPr>
          <a:xfrm>
            <a:off x="688817" y="4821506"/>
            <a:ext cx="5510400" cy="3945000"/>
          </a:xfrm>
          <a:prstGeom prst="rect">
            <a:avLst/>
          </a:prstGeom>
          <a:noFill/>
          <a:ln>
            <a:noFill/>
          </a:ln>
        </p:spPr>
        <p:txBody>
          <a:bodyPr anchorCtr="0" anchor="t" bIns="48300" lIns="96600" spcFirstLastPara="1" rIns="96600" wrap="square" tIns="48300">
            <a:noAutofit/>
          </a:bodyPr>
          <a:lstStyle/>
          <a:p>
            <a:pPr indent="0" lvl="0" marL="0" rtl="0" algn="l">
              <a:lnSpc>
                <a:spcPct val="100000"/>
              </a:lnSpc>
              <a:spcBef>
                <a:spcPts val="0"/>
              </a:spcBef>
              <a:spcAft>
                <a:spcPts val="0"/>
              </a:spcAft>
              <a:buSzPts val="1400"/>
              <a:buNone/>
            </a:pPr>
            <a:r>
              <a:rPr lang="ko-KR"/>
              <a:t>Next is Low Rank Decomposition.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ko-KR"/>
              <a:t>The main purpose of low-rank decomposition is to reduce the number of parameters.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spcBef>
                <a:spcPts val="0"/>
              </a:spcBef>
              <a:spcAft>
                <a:spcPts val="0"/>
              </a:spcAft>
              <a:buClr>
                <a:schemeClr val="dk1"/>
              </a:buClr>
              <a:buSzPts val="1100"/>
              <a:buFont typeface="Arial"/>
              <a:buNone/>
            </a:pPr>
            <a:r>
              <a:rPr lang="ko-KR"/>
              <a:t>Assume we have M x N original weight here. We can low-rank decompose this original weight into two smaller weights, M x R and R x 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ko-KR"/>
              <a:t>Tuning R can reduce the number of parameters.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spcBef>
                <a:spcPts val="0"/>
              </a:spcBef>
              <a:spcAft>
                <a:spcPts val="0"/>
              </a:spcAft>
              <a:buClr>
                <a:schemeClr val="dk1"/>
              </a:buClr>
              <a:buSzPts val="1100"/>
              <a:buFont typeface="Arial"/>
              <a:buNone/>
            </a:pPr>
            <a:r>
              <a:rPr lang="ko-KR"/>
              <a:t>For example, when the original weight size is 10 x 5, it can be approximated with a 10 x 2 weight and a 2 x 5 weight through low-rank decomposition.</a:t>
            </a:r>
            <a:endParaRPr/>
          </a:p>
          <a:p>
            <a:pPr indent="0" lvl="0" marL="0" rtl="0" algn="l">
              <a:spcBef>
                <a:spcPts val="0"/>
              </a:spcBef>
              <a:spcAft>
                <a:spcPts val="0"/>
              </a:spcAft>
              <a:buClr>
                <a:schemeClr val="dk1"/>
              </a:buClr>
              <a:buSzPts val="1100"/>
              <a:buFont typeface="Arial"/>
              <a:buNone/>
            </a:pPr>
            <a:r>
              <a:rPr lang="ko-KR"/>
              <a:t>In this case, similar information can be expressed with 30 parameters, which is 40% less than the original weight size of 50.</a:t>
            </a:r>
            <a:endParaRPr/>
          </a:p>
          <a:p>
            <a:pPr indent="0" lvl="0" marL="0" rtl="0" algn="l">
              <a:lnSpc>
                <a:spcPct val="100000"/>
              </a:lnSpc>
              <a:spcBef>
                <a:spcPts val="0"/>
              </a:spcBef>
              <a:spcAft>
                <a:spcPts val="0"/>
              </a:spcAft>
              <a:buSzPts val="1400"/>
              <a:buNone/>
            </a:pPr>
            <a:r>
              <a:t/>
            </a:r>
            <a:endParaRPr/>
          </a:p>
        </p:txBody>
      </p:sp>
      <p:sp>
        <p:nvSpPr>
          <p:cNvPr id="109" name="Google Shape;109;g2ca17815f69_0_7:notes"/>
          <p:cNvSpPr/>
          <p:nvPr>
            <p:ph idx="2" type="sldImg"/>
          </p:nvPr>
        </p:nvSpPr>
        <p:spPr>
          <a:xfrm>
            <a:off x="439738" y="1252538"/>
            <a:ext cx="6008700" cy="3381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ca17815f69_0_58:notes"/>
          <p:cNvSpPr txBox="1"/>
          <p:nvPr>
            <p:ph idx="1" type="body"/>
          </p:nvPr>
        </p:nvSpPr>
        <p:spPr>
          <a:xfrm>
            <a:off x="688817" y="4821506"/>
            <a:ext cx="5510400" cy="3945000"/>
          </a:xfrm>
          <a:prstGeom prst="rect">
            <a:avLst/>
          </a:prstGeom>
          <a:noFill/>
          <a:ln>
            <a:noFill/>
          </a:ln>
        </p:spPr>
        <p:txBody>
          <a:bodyPr anchorCtr="0" anchor="t" bIns="48300" lIns="96600" spcFirstLastPara="1" rIns="96600" wrap="square" tIns="48300">
            <a:noAutofit/>
          </a:bodyPr>
          <a:lstStyle/>
          <a:p>
            <a:pPr indent="0" lvl="0" marL="0" rtl="0" algn="l">
              <a:lnSpc>
                <a:spcPct val="100000"/>
              </a:lnSpc>
              <a:spcBef>
                <a:spcPts val="0"/>
              </a:spcBef>
              <a:spcAft>
                <a:spcPts val="0"/>
              </a:spcAft>
              <a:buSzPts val="1400"/>
              <a:buNone/>
            </a:pPr>
            <a:r>
              <a:rPr lang="ko-KR"/>
              <a:t>Last one is Weight Pruning.</a:t>
            </a:r>
            <a:endParaRPr/>
          </a:p>
          <a:p>
            <a:pPr indent="0" lvl="0" marL="0" rtl="0" algn="l">
              <a:lnSpc>
                <a:spcPct val="100000"/>
              </a:lnSpc>
              <a:spcBef>
                <a:spcPts val="0"/>
              </a:spcBef>
              <a:spcAft>
                <a:spcPts val="0"/>
              </a:spcAft>
              <a:buSzPts val="1400"/>
              <a:buNone/>
            </a:pPr>
            <a:r>
              <a:t/>
            </a:r>
            <a:endParaRPr/>
          </a:p>
          <a:p>
            <a:pPr indent="0" lvl="0" marL="0" rtl="0" algn="l">
              <a:spcBef>
                <a:spcPts val="0"/>
              </a:spcBef>
              <a:spcAft>
                <a:spcPts val="0"/>
              </a:spcAft>
              <a:buClr>
                <a:schemeClr val="dk1"/>
              </a:buClr>
              <a:buSzPts val="1100"/>
              <a:buFont typeface="Arial"/>
              <a:buNone/>
            </a:pPr>
            <a:r>
              <a:rPr lang="ko-KR"/>
              <a:t>The pruning method reduces computational complexity and the number of parameters by removing weights that do not or less affect  the results.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SzPts val="1100"/>
              <a:buNone/>
            </a:pPr>
            <a:r>
              <a:rPr lang="ko-KR"/>
              <a:t>Each pruning method primarily calculates the impact factor of each weight to find the optimal weight to remove. </a:t>
            </a:r>
            <a:endParaRPr/>
          </a:p>
          <a:p>
            <a:pPr indent="0" lvl="0" marL="0" rtl="0" algn="l">
              <a:spcBef>
                <a:spcPts val="0"/>
              </a:spcBef>
              <a:spcAft>
                <a:spcPts val="0"/>
              </a:spcAft>
              <a:buClr>
                <a:schemeClr val="dk1"/>
              </a:buClr>
              <a:buSzPts val="1100"/>
              <a:buFont typeface="Arial"/>
              <a:buNone/>
            </a:pPr>
            <a:r>
              <a:rPr lang="ko-KR"/>
              <a:t>Compression is performed by removing weights with low calculated impact factors.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ko-KR"/>
              <a:t>Additionally, all three methods described before can be executed once after model training, or can be performed gradually during the </a:t>
            </a:r>
            <a:r>
              <a:rPr lang="ko-KR"/>
              <a:t>training</a:t>
            </a:r>
            <a:r>
              <a:rPr lang="ko-KR"/>
              <a:t> process.</a:t>
            </a:r>
            <a:endParaRPr/>
          </a:p>
        </p:txBody>
      </p:sp>
      <p:sp>
        <p:nvSpPr>
          <p:cNvPr id="128" name="Google Shape;128;g2ca17815f69_0_58:notes"/>
          <p:cNvSpPr/>
          <p:nvPr>
            <p:ph idx="2" type="sldImg"/>
          </p:nvPr>
        </p:nvSpPr>
        <p:spPr>
          <a:xfrm>
            <a:off x="439738" y="1252538"/>
            <a:ext cx="6008700" cy="3381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cc0640fa4e_0_193:notes"/>
          <p:cNvSpPr/>
          <p:nvPr>
            <p:ph idx="2" type="sldImg"/>
          </p:nvPr>
        </p:nvSpPr>
        <p:spPr>
          <a:xfrm>
            <a:off x="439738" y="1252538"/>
            <a:ext cx="6008700" cy="33813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cc0640fa4e_0_193:notes"/>
          <p:cNvSpPr txBox="1"/>
          <p:nvPr>
            <p:ph idx="1" type="body"/>
          </p:nvPr>
        </p:nvSpPr>
        <p:spPr>
          <a:xfrm>
            <a:off x="688817" y="4821506"/>
            <a:ext cx="5510400" cy="3945000"/>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158" name="Google Shape;158;g2cc0640fa4e_0_193:notes"/>
          <p:cNvSpPr txBox="1"/>
          <p:nvPr>
            <p:ph idx="12" type="sldNum"/>
          </p:nvPr>
        </p:nvSpPr>
        <p:spPr>
          <a:xfrm>
            <a:off x="3901698" y="9516039"/>
            <a:ext cx="2985000" cy="502800"/>
          </a:xfrm>
          <a:prstGeom prst="rect">
            <a:avLst/>
          </a:prstGeom>
        </p:spPr>
        <p:txBody>
          <a:bodyPr anchorCtr="0" anchor="b" bIns="48300" lIns="96600" spcFirstLastPara="1" rIns="96600" wrap="square" tIns="48300">
            <a:noAutofit/>
          </a:bodyPr>
          <a:lstStyle/>
          <a:p>
            <a:pPr indent="0" lvl="0" marL="0" rtl="0" algn="r">
              <a:spcBef>
                <a:spcPts val="0"/>
              </a:spcBef>
              <a:spcAft>
                <a:spcPts val="0"/>
              </a:spcAft>
              <a:buNone/>
            </a:pPr>
            <a:fld id="{00000000-1234-1234-1234-123412341234}" type="slidenum">
              <a:rPr lang="ko-K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9:notes"/>
          <p:cNvSpPr txBox="1"/>
          <p:nvPr>
            <p:ph idx="1" type="body"/>
          </p:nvPr>
        </p:nvSpPr>
        <p:spPr>
          <a:xfrm>
            <a:off x="688817" y="4821506"/>
            <a:ext cx="5510530" cy="3944868"/>
          </a:xfrm>
          <a:prstGeom prst="rect">
            <a:avLst/>
          </a:prstGeom>
          <a:noFill/>
          <a:ln>
            <a:noFill/>
          </a:ln>
        </p:spPr>
        <p:txBody>
          <a:bodyPr anchorCtr="0" anchor="t" bIns="48300" lIns="96600" spcFirstLastPara="1" rIns="96600" wrap="square" tIns="48300">
            <a:noAutofit/>
          </a:bodyPr>
          <a:lstStyle/>
          <a:p>
            <a:pPr indent="0" lvl="0" marL="0" rtl="0" algn="l">
              <a:lnSpc>
                <a:spcPct val="100000"/>
              </a:lnSpc>
              <a:spcBef>
                <a:spcPts val="0"/>
              </a:spcBef>
              <a:spcAft>
                <a:spcPts val="0"/>
              </a:spcAft>
              <a:buSzPts val="1400"/>
              <a:buNone/>
            </a:pPr>
            <a:r>
              <a:rPr lang="ko-KR"/>
              <a:t>Motivation</a:t>
            </a:r>
            <a:endParaRPr/>
          </a:p>
          <a:p>
            <a:pPr indent="0" lvl="0" marL="0" rtl="0" algn="l">
              <a:lnSpc>
                <a:spcPct val="100000"/>
              </a:lnSpc>
              <a:spcBef>
                <a:spcPts val="0"/>
              </a:spcBef>
              <a:spcAft>
                <a:spcPts val="0"/>
              </a:spcAft>
              <a:buSzPts val="1400"/>
              <a:buNone/>
            </a:pPr>
            <a:r>
              <a:t/>
            </a:r>
            <a:endParaRPr/>
          </a:p>
          <a:p>
            <a:pPr indent="0" lvl="0" marL="0" rtl="0" algn="l">
              <a:spcBef>
                <a:spcPts val="0"/>
              </a:spcBef>
              <a:spcAft>
                <a:spcPts val="0"/>
              </a:spcAft>
              <a:buClr>
                <a:schemeClr val="dk1"/>
              </a:buClr>
              <a:buSzPts val="1100"/>
              <a:buFont typeface="Arial"/>
              <a:buNone/>
            </a:pPr>
            <a:r>
              <a:rPr lang="ko-KR"/>
              <a:t>I started my research with the weight sharing method.</a:t>
            </a:r>
            <a:endParaRPr/>
          </a:p>
          <a:p>
            <a:pPr indent="0" lvl="0" marL="0" rtl="0" algn="l">
              <a:spcBef>
                <a:spcPts val="0"/>
              </a:spcBef>
              <a:spcAft>
                <a:spcPts val="0"/>
              </a:spcAft>
              <a:buClr>
                <a:schemeClr val="dk1"/>
              </a:buClr>
              <a:buSzPts val="1100"/>
              <a:buFont typeface="Arial"/>
              <a:buNone/>
            </a:pPr>
            <a:r>
              <a:rPr lang="ko-KR"/>
              <a:t>The weight sharing method evolved from sharing all layer weights of the same size for efficiency.</a:t>
            </a:r>
            <a:endParaRPr/>
          </a:p>
          <a:p>
            <a:pPr indent="0" lvl="0" marL="0" rtl="0" algn="l">
              <a:spcBef>
                <a:spcPts val="0"/>
              </a:spcBef>
              <a:spcAft>
                <a:spcPts val="0"/>
              </a:spcAft>
              <a:buClr>
                <a:schemeClr val="dk1"/>
              </a:buClr>
              <a:buSzPts val="1100"/>
              <a:buFont typeface="Arial"/>
              <a:buNone/>
            </a:pPr>
            <a:r>
              <a:rPr lang="ko-KR"/>
              <a:t>However, this method had the disadvantage that weights could only be shared if they had the same size.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ko-KR"/>
              <a:t>To solve this problem, I performed matrix decomposition of the original weights to include at least one weight of the same size.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ko-KR"/>
              <a:t>In this study, we specifically focused on reducing the weight of the convolution layer.</a:t>
            </a:r>
            <a:endParaRPr/>
          </a:p>
          <a:p>
            <a:pPr indent="0" lvl="0" marL="0" rtl="0" algn="l">
              <a:spcBef>
                <a:spcPts val="0"/>
              </a:spcBef>
              <a:spcAft>
                <a:spcPts val="0"/>
              </a:spcAft>
              <a:buClr>
                <a:schemeClr val="dk1"/>
              </a:buClr>
              <a:buSzPts val="1100"/>
              <a:buFont typeface="Arial"/>
              <a:buNone/>
            </a:pPr>
            <a:r>
              <a:rPr lang="ko-KR"/>
              <a:t>The original weight of the convolution layer is C_in x C_out x 3 x 3. This was converted into a 2D matrix with one channel dimension and one kernel dimension.</a:t>
            </a:r>
            <a:endParaRPr/>
          </a:p>
          <a:p>
            <a:pPr indent="0" lvl="0" marL="0" rtl="0" algn="l">
              <a:spcBef>
                <a:spcPts val="0"/>
              </a:spcBef>
              <a:spcAft>
                <a:spcPts val="0"/>
              </a:spcAft>
              <a:buClr>
                <a:schemeClr val="dk1"/>
              </a:buClr>
              <a:buSzPts val="1100"/>
              <a:buFont typeface="Arial"/>
              <a:buNone/>
            </a:pPr>
            <a:r>
              <a:rPr lang="ko-KR"/>
              <a:t>Now, through low-rank decomposition, we can separate the coefficient with channel information and the basis with spatial information.</a:t>
            </a:r>
            <a:endParaRPr/>
          </a:p>
          <a:p>
            <a:pPr indent="0" lvl="0" marL="0" rtl="0" algn="l">
              <a:spcBef>
                <a:spcPts val="0"/>
              </a:spcBef>
              <a:spcAft>
                <a:spcPts val="0"/>
              </a:spcAft>
              <a:buClr>
                <a:schemeClr val="dk1"/>
              </a:buClr>
              <a:buSzPts val="1100"/>
              <a:buFont typeface="Arial"/>
              <a:buNone/>
            </a:pPr>
            <a:r>
              <a:rPr lang="ko-KR"/>
              <a:t>As a result, the basis has the same size in all convolution layers.</a:t>
            </a:r>
            <a:endParaRPr/>
          </a:p>
          <a:p>
            <a:pPr indent="0" lvl="0" marL="0" rtl="0" algn="l">
              <a:lnSpc>
                <a:spcPct val="100000"/>
              </a:lnSpc>
              <a:spcBef>
                <a:spcPts val="0"/>
              </a:spcBef>
              <a:spcAft>
                <a:spcPts val="0"/>
              </a:spcAft>
              <a:buSzPts val="1400"/>
              <a:buNone/>
            </a:pPr>
            <a:r>
              <a:t/>
            </a:r>
            <a:endParaRPr/>
          </a:p>
        </p:txBody>
      </p:sp>
      <p:sp>
        <p:nvSpPr>
          <p:cNvPr id="165" name="Google Shape;165;p19: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제목 슬라이드" type="title">
  <p:cSld name="TITLE">
    <p:spTree>
      <p:nvGrpSpPr>
        <p:cNvPr id="13" name="Shape 13"/>
        <p:cNvGrpSpPr/>
        <p:nvPr/>
      </p:nvGrpSpPr>
      <p:grpSpPr>
        <a:xfrm>
          <a:off x="0" y="0"/>
          <a:ext cx="0" cy="0"/>
          <a:chOff x="0" y="0"/>
          <a:chExt cx="0" cy="0"/>
        </a:xfrm>
      </p:grpSpPr>
      <p:sp>
        <p:nvSpPr>
          <p:cNvPr id="14" name="Google Shape;14;p13"/>
          <p:cNvSpPr txBox="1"/>
          <p:nvPr>
            <p:ph idx="12" type="sldNum"/>
          </p:nvPr>
        </p:nvSpPr>
        <p:spPr>
          <a:xfrm>
            <a:off x="11681013" y="6451322"/>
            <a:ext cx="510987" cy="36512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orbel"/>
                <a:ea typeface="Corbel"/>
                <a:cs typeface="Corbel"/>
                <a:sym typeface="Corbel"/>
              </a:defRPr>
            </a:lvl9pPr>
          </a:lstStyle>
          <a:p>
            <a:pPr indent="0" lvl="0" marL="0" rtl="0" algn="l">
              <a:spcBef>
                <a:spcPts val="0"/>
              </a:spcBef>
              <a:spcAft>
                <a:spcPts val="0"/>
              </a:spcAft>
              <a:buNone/>
            </a:pPr>
            <a:fld id="{00000000-1234-1234-1234-123412341234}" type="slidenum">
              <a:rPr lang="ko-KR"/>
              <a:t>‹#›</a:t>
            </a:fld>
            <a:endParaRPr/>
          </a:p>
        </p:txBody>
      </p:sp>
      <p:sp>
        <p:nvSpPr>
          <p:cNvPr id="15" name="Google Shape;15;p13"/>
          <p:cNvSpPr txBox="1"/>
          <p:nvPr>
            <p:ph type="ctrTitle"/>
          </p:nvPr>
        </p:nvSpPr>
        <p:spPr>
          <a:xfrm>
            <a:off x="0" y="445495"/>
            <a:ext cx="12192000" cy="238890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6000"/>
              <a:buFont typeface="Corbel"/>
              <a:buNone/>
              <a:defRPr sz="6000">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3"/>
          <p:cNvSpPr txBox="1"/>
          <p:nvPr>
            <p:ph idx="1" type="subTitle"/>
          </p:nvPr>
        </p:nvSpPr>
        <p:spPr>
          <a:xfrm>
            <a:off x="0" y="4427109"/>
            <a:ext cx="12192000" cy="238809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b="0" sz="2400">
                <a:latin typeface="Corbel"/>
                <a:ea typeface="Corbel"/>
                <a:cs typeface="Corbel"/>
                <a:sym typeface="Corbe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 name="Google Shape;17;p13"/>
          <p:cNvSpPr txBox="1"/>
          <p:nvPr/>
        </p:nvSpPr>
        <p:spPr>
          <a:xfrm>
            <a:off x="609853" y="6405682"/>
            <a:ext cx="2233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lang="ko-KR" sz="1600">
                <a:solidFill>
                  <a:schemeClr val="dk1"/>
                </a:solidFill>
                <a:latin typeface="Libre Franklin"/>
                <a:ea typeface="Libre Franklin"/>
                <a:cs typeface="Libre Franklin"/>
                <a:sym typeface="Libre Franklin"/>
              </a:rPr>
              <a:t>2024 IEEE ICASSP</a:t>
            </a:r>
            <a:endParaRPr b="0" i="0" sz="1600" u="none" cap="none" strike="noStrike">
              <a:solidFill>
                <a:schemeClr val="dk1"/>
              </a:solidFill>
              <a:latin typeface="Libre Franklin"/>
              <a:ea typeface="Libre Franklin"/>
              <a:cs typeface="Libre Franklin"/>
              <a:sym typeface="Libre Franklin"/>
            </a:endParaRPr>
          </a:p>
        </p:txBody>
      </p:sp>
      <p:pic>
        <p:nvPicPr>
          <p:cNvPr id="18" name="Google Shape;18;p13"/>
          <p:cNvPicPr preferRelativeResize="0"/>
          <p:nvPr/>
        </p:nvPicPr>
        <p:blipFill>
          <a:blip r:embed="rId2">
            <a:alphaModFix/>
          </a:blip>
          <a:stretch>
            <a:fillRect/>
          </a:stretch>
        </p:blipFill>
        <p:spPr>
          <a:xfrm>
            <a:off x="0" y="6248149"/>
            <a:ext cx="609850" cy="6098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내용" type="obj">
  <p:cSld name="OBJECT">
    <p:spTree>
      <p:nvGrpSpPr>
        <p:cNvPr id="19" name="Shape 19"/>
        <p:cNvGrpSpPr/>
        <p:nvPr/>
      </p:nvGrpSpPr>
      <p:grpSpPr>
        <a:xfrm>
          <a:off x="0" y="0"/>
          <a:ext cx="0" cy="0"/>
          <a:chOff x="0" y="0"/>
          <a:chExt cx="0" cy="0"/>
        </a:xfrm>
      </p:grpSpPr>
      <p:sp>
        <p:nvSpPr>
          <p:cNvPr id="20" name="Google Shape;20;p14"/>
          <p:cNvSpPr txBox="1"/>
          <p:nvPr>
            <p:ph idx="12" type="sldNum"/>
          </p:nvPr>
        </p:nvSpPr>
        <p:spPr>
          <a:xfrm>
            <a:off x="11605099" y="6488814"/>
            <a:ext cx="505992" cy="340468"/>
          </a:xfrm>
          <a:prstGeom prst="rect">
            <a:avLst/>
          </a:prstGeom>
          <a:solidFill>
            <a:srgbClr val="F2F2F2"/>
          </a:solid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dk1"/>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ko-KR"/>
              <a:t>‹#›</a:t>
            </a:fld>
            <a:endParaRPr/>
          </a:p>
        </p:txBody>
      </p:sp>
      <p:sp>
        <p:nvSpPr>
          <p:cNvPr id="21" name="Google Shape;21;p14"/>
          <p:cNvSpPr txBox="1"/>
          <p:nvPr>
            <p:ph type="title"/>
          </p:nvPr>
        </p:nvSpPr>
        <p:spPr>
          <a:xfrm>
            <a:off x="0" y="308274"/>
            <a:ext cx="9610928" cy="508850"/>
          </a:xfrm>
          <a:prstGeom prst="rect">
            <a:avLst/>
          </a:prstGeom>
          <a:noFill/>
          <a:ln cap="flat" cmpd="sng" w="9525">
            <a:solidFill>
              <a:schemeClr val="lt1"/>
            </a:solidFill>
            <a:prstDash val="solid"/>
            <a:round/>
            <a:headEnd len="sm" w="sm" type="none"/>
            <a:tailEnd len="sm" w="sm" type="none"/>
          </a:ln>
          <a:effectLst>
            <a:reflection blurRad="0" dir="0" dist="0" endA="300" endPos="55000" kx="0" rotWithShape="0" algn="bl" stA="50000" stPos="0" sy="-100000" ky="0"/>
          </a:effectLst>
        </p:spPr>
        <p:txBody>
          <a:bodyPr anchorCtr="0" anchor="ctr" bIns="45700" lIns="91425" spcFirstLastPara="1" rIns="91425" wrap="square" tIns="45700">
            <a:noAutofit/>
          </a:bodyPr>
          <a:lstStyle>
            <a:lvl1pPr lvl="0" algn="l">
              <a:lnSpc>
                <a:spcPct val="90000"/>
              </a:lnSpc>
              <a:spcBef>
                <a:spcPts val="0"/>
              </a:spcBef>
              <a:spcAft>
                <a:spcPts val="0"/>
              </a:spcAft>
              <a:buClr>
                <a:srgbClr val="C00000"/>
              </a:buClr>
              <a:buSzPts val="3600"/>
              <a:buFont typeface="Libre Franklin"/>
              <a:buNone/>
              <a:defRPr b="0" sz="3600">
                <a:solidFill>
                  <a:srgbClr val="C00000"/>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4"/>
          <p:cNvSpPr txBox="1"/>
          <p:nvPr>
            <p:ph idx="1" type="body"/>
          </p:nvPr>
        </p:nvSpPr>
        <p:spPr>
          <a:xfrm>
            <a:off x="-1" y="1429966"/>
            <a:ext cx="12185539" cy="5428034"/>
          </a:xfrm>
          <a:prstGeom prst="rect">
            <a:avLst/>
          </a:prstGeom>
          <a:noFill/>
          <a:ln>
            <a:noFill/>
          </a:ln>
        </p:spPr>
        <p:txBody>
          <a:bodyPr anchorCtr="0" anchor="t" bIns="45700" lIns="91425" spcFirstLastPara="1" rIns="91425" wrap="square" tIns="45700">
            <a:normAutofit/>
          </a:bodyPr>
          <a:lstStyle>
            <a:lvl1pPr indent="-393700" lvl="0" marL="457200" algn="l">
              <a:lnSpc>
                <a:spcPct val="100000"/>
              </a:lnSpc>
              <a:spcBef>
                <a:spcPts val="1000"/>
              </a:spcBef>
              <a:spcAft>
                <a:spcPts val="0"/>
              </a:spcAft>
              <a:buClr>
                <a:schemeClr val="dk1"/>
              </a:buClr>
              <a:buSzPts val="2600"/>
              <a:buFont typeface="Calibri"/>
              <a:buChar char="●"/>
              <a:defRPr sz="2600">
                <a:latin typeface="Libre Franklin"/>
                <a:ea typeface="Libre Franklin"/>
                <a:cs typeface="Libre Franklin"/>
                <a:sym typeface="Libre Franklin"/>
              </a:defRPr>
            </a:lvl1pPr>
            <a:lvl2pPr indent="-368300" lvl="1" marL="914400" algn="l">
              <a:lnSpc>
                <a:spcPct val="100000"/>
              </a:lnSpc>
              <a:spcBef>
                <a:spcPts val="500"/>
              </a:spcBef>
              <a:spcAft>
                <a:spcPts val="0"/>
              </a:spcAft>
              <a:buClr>
                <a:schemeClr val="dk1"/>
              </a:buClr>
              <a:buSzPts val="2200"/>
              <a:buFont typeface="Calibri"/>
              <a:buChar char="○"/>
              <a:defRPr sz="2200">
                <a:latin typeface="Libre Franklin"/>
                <a:ea typeface="Libre Franklin"/>
                <a:cs typeface="Libre Franklin"/>
                <a:sym typeface="Libre Franklin"/>
              </a:defRPr>
            </a:lvl2pPr>
            <a:lvl3pPr indent="-342900" lvl="2" marL="1371600" algn="l">
              <a:lnSpc>
                <a:spcPct val="100000"/>
              </a:lnSpc>
              <a:spcBef>
                <a:spcPts val="500"/>
              </a:spcBef>
              <a:spcAft>
                <a:spcPts val="0"/>
              </a:spcAft>
              <a:buClr>
                <a:schemeClr val="dk1"/>
              </a:buClr>
              <a:buSzPts val="1800"/>
              <a:buFont typeface="Calibri"/>
              <a:buChar char="─"/>
              <a:defRPr sz="1800">
                <a:latin typeface="Libre Franklin"/>
                <a:ea typeface="Libre Franklin"/>
                <a:cs typeface="Libre Franklin"/>
                <a:sym typeface="Libre Franklin"/>
              </a:defRPr>
            </a:lvl3pPr>
            <a:lvl4pPr indent="-355600" lvl="3" marL="1828800" algn="l">
              <a:lnSpc>
                <a:spcPct val="90000"/>
              </a:lnSpc>
              <a:spcBef>
                <a:spcPts val="500"/>
              </a:spcBef>
              <a:spcAft>
                <a:spcPts val="0"/>
              </a:spcAft>
              <a:buClr>
                <a:schemeClr val="dk1"/>
              </a:buClr>
              <a:buSzPts val="2000"/>
              <a:buChar char="•"/>
              <a:defRPr sz="2000">
                <a:latin typeface="Calibri"/>
                <a:ea typeface="Calibri"/>
                <a:cs typeface="Calibri"/>
                <a:sym typeface="Calibri"/>
              </a:defRPr>
            </a:lvl4pPr>
            <a:lvl5pPr indent="-355600" lvl="4" marL="2286000" algn="l">
              <a:lnSpc>
                <a:spcPct val="90000"/>
              </a:lnSpc>
              <a:spcBef>
                <a:spcPts val="500"/>
              </a:spcBef>
              <a:spcAft>
                <a:spcPts val="0"/>
              </a:spcAft>
              <a:buClr>
                <a:schemeClr val="dk1"/>
              </a:buClr>
              <a:buSzPts val="2000"/>
              <a:buChar char="•"/>
              <a:defRPr sz="20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14"/>
          <p:cNvSpPr txBox="1"/>
          <p:nvPr/>
        </p:nvSpPr>
        <p:spPr>
          <a:xfrm>
            <a:off x="609853" y="6405682"/>
            <a:ext cx="22332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lang="ko-KR" sz="1600">
                <a:solidFill>
                  <a:schemeClr val="dk1"/>
                </a:solidFill>
                <a:latin typeface="Libre Franklin"/>
                <a:ea typeface="Libre Franklin"/>
                <a:cs typeface="Libre Franklin"/>
                <a:sym typeface="Libre Franklin"/>
              </a:rPr>
              <a:t>2024 IEEE ICASSP</a:t>
            </a:r>
            <a:endParaRPr b="0" i="0" sz="1600" u="none" cap="none" strike="noStrike">
              <a:solidFill>
                <a:schemeClr val="dk1"/>
              </a:solidFill>
              <a:latin typeface="Libre Franklin"/>
              <a:ea typeface="Libre Franklin"/>
              <a:cs typeface="Libre Franklin"/>
              <a:sym typeface="Libre Franklin"/>
            </a:endParaRPr>
          </a:p>
        </p:txBody>
      </p:sp>
      <p:pic>
        <p:nvPicPr>
          <p:cNvPr id="24" name="Google Shape;24;p14"/>
          <p:cNvPicPr preferRelativeResize="0"/>
          <p:nvPr/>
        </p:nvPicPr>
        <p:blipFill>
          <a:blip r:embed="rId2">
            <a:alphaModFix/>
          </a:blip>
          <a:stretch>
            <a:fillRect/>
          </a:stretch>
        </p:blipFill>
        <p:spPr>
          <a:xfrm>
            <a:off x="0" y="6248149"/>
            <a:ext cx="609850" cy="6098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내용">
  <p:cSld name="1_내용">
    <p:spTree>
      <p:nvGrpSpPr>
        <p:cNvPr id="25" name="Shape 25"/>
        <p:cNvGrpSpPr/>
        <p:nvPr/>
      </p:nvGrpSpPr>
      <p:grpSpPr>
        <a:xfrm>
          <a:off x="0" y="0"/>
          <a:ext cx="0" cy="0"/>
          <a:chOff x="0" y="0"/>
          <a:chExt cx="0" cy="0"/>
        </a:xfrm>
      </p:grpSpPr>
      <p:sp>
        <p:nvSpPr>
          <p:cNvPr id="26" name="Google Shape;26;p15"/>
          <p:cNvSpPr txBox="1"/>
          <p:nvPr>
            <p:ph idx="1" type="body"/>
          </p:nvPr>
        </p:nvSpPr>
        <p:spPr>
          <a:xfrm>
            <a:off x="-1" y="769779"/>
            <a:ext cx="12185539" cy="6088221"/>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Font typeface="Calibri"/>
              <a:buChar char="●"/>
              <a:defRPr sz="3200">
                <a:latin typeface="Libre Franklin"/>
                <a:ea typeface="Libre Franklin"/>
                <a:cs typeface="Libre Franklin"/>
                <a:sym typeface="Libre Franklin"/>
              </a:defRPr>
            </a:lvl1pPr>
            <a:lvl2pPr indent="-393700" lvl="1" marL="914400" algn="l">
              <a:lnSpc>
                <a:spcPct val="90000"/>
              </a:lnSpc>
              <a:spcBef>
                <a:spcPts val="500"/>
              </a:spcBef>
              <a:spcAft>
                <a:spcPts val="0"/>
              </a:spcAft>
              <a:buClr>
                <a:schemeClr val="dk1"/>
              </a:buClr>
              <a:buSzPts val="2600"/>
              <a:buFont typeface="Calibri"/>
              <a:buChar char="○"/>
              <a:defRPr sz="2600">
                <a:latin typeface="Libre Franklin"/>
                <a:ea typeface="Libre Franklin"/>
                <a:cs typeface="Libre Franklin"/>
                <a:sym typeface="Libre Franklin"/>
              </a:defRPr>
            </a:lvl2pPr>
            <a:lvl3pPr indent="-368300" lvl="2" marL="1371600" algn="l">
              <a:lnSpc>
                <a:spcPct val="90000"/>
              </a:lnSpc>
              <a:spcBef>
                <a:spcPts val="500"/>
              </a:spcBef>
              <a:spcAft>
                <a:spcPts val="0"/>
              </a:spcAft>
              <a:buClr>
                <a:schemeClr val="dk1"/>
              </a:buClr>
              <a:buSzPts val="2200"/>
              <a:buFont typeface="Calibri"/>
              <a:buChar char="─"/>
              <a:defRPr sz="2200">
                <a:latin typeface="Libre Franklin"/>
                <a:ea typeface="Libre Franklin"/>
                <a:cs typeface="Libre Franklin"/>
                <a:sym typeface="Libre Franklin"/>
              </a:defRPr>
            </a:lvl3pPr>
            <a:lvl4pPr indent="-355600" lvl="3" marL="1828800" algn="l">
              <a:lnSpc>
                <a:spcPct val="90000"/>
              </a:lnSpc>
              <a:spcBef>
                <a:spcPts val="500"/>
              </a:spcBef>
              <a:spcAft>
                <a:spcPts val="0"/>
              </a:spcAft>
              <a:buClr>
                <a:schemeClr val="dk1"/>
              </a:buClr>
              <a:buSzPts val="2000"/>
              <a:buChar char="•"/>
              <a:defRPr sz="2000">
                <a:latin typeface="Calibri"/>
                <a:ea typeface="Calibri"/>
                <a:cs typeface="Calibri"/>
                <a:sym typeface="Calibri"/>
              </a:defRPr>
            </a:lvl4pPr>
            <a:lvl5pPr indent="-355600" lvl="4" marL="2286000" algn="l">
              <a:lnSpc>
                <a:spcPct val="90000"/>
              </a:lnSpc>
              <a:spcBef>
                <a:spcPts val="500"/>
              </a:spcBef>
              <a:spcAft>
                <a:spcPts val="0"/>
              </a:spcAft>
              <a:buClr>
                <a:schemeClr val="dk1"/>
              </a:buClr>
              <a:buSzPts val="2000"/>
              <a:buChar char="•"/>
              <a:defRPr sz="2000">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15"/>
          <p:cNvSpPr txBox="1"/>
          <p:nvPr>
            <p:ph idx="12" type="sldNum"/>
          </p:nvPr>
        </p:nvSpPr>
        <p:spPr>
          <a:xfrm>
            <a:off x="9636461" y="379172"/>
            <a:ext cx="645459"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ibre Franklin"/>
                <a:ea typeface="Libre Franklin"/>
                <a:cs typeface="Libre Franklin"/>
                <a:sym typeface="Libre Franklin"/>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ibre Franklin"/>
                <a:ea typeface="Libre Franklin"/>
                <a:cs typeface="Libre Franklin"/>
                <a:sym typeface="Libre Franklin"/>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ibre Franklin"/>
                <a:ea typeface="Libre Franklin"/>
                <a:cs typeface="Libre Franklin"/>
                <a:sym typeface="Libre Franklin"/>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ibre Franklin"/>
                <a:ea typeface="Libre Franklin"/>
                <a:cs typeface="Libre Franklin"/>
                <a:sym typeface="Libre Franklin"/>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ibre Franklin"/>
                <a:ea typeface="Libre Franklin"/>
                <a:cs typeface="Libre Franklin"/>
                <a:sym typeface="Libre Franklin"/>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ibre Franklin"/>
                <a:ea typeface="Libre Franklin"/>
                <a:cs typeface="Libre Franklin"/>
                <a:sym typeface="Libre Franklin"/>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ibre Franklin"/>
                <a:ea typeface="Libre Franklin"/>
                <a:cs typeface="Libre Franklin"/>
                <a:sym typeface="Libre Franklin"/>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ibre Franklin"/>
                <a:ea typeface="Libre Franklin"/>
                <a:cs typeface="Libre Franklin"/>
                <a:sym typeface="Libre Franklin"/>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chemeClr val="lt1"/>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ko-K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제목 슬라이드">
  <p:cSld name="1_제목 슬라이드">
    <p:spTree>
      <p:nvGrpSpPr>
        <p:cNvPr id="28" name="Shape 28"/>
        <p:cNvGrpSpPr/>
        <p:nvPr/>
      </p:nvGrpSpPr>
      <p:grpSpPr>
        <a:xfrm>
          <a:off x="0" y="0"/>
          <a:ext cx="0" cy="0"/>
          <a:chOff x="0" y="0"/>
          <a:chExt cx="0" cy="0"/>
        </a:xfrm>
      </p:grpSpPr>
      <p:sp>
        <p:nvSpPr>
          <p:cNvPr id="29" name="Google Shape;29;p16"/>
          <p:cNvSpPr txBox="1"/>
          <p:nvPr>
            <p:ph idx="12" type="sldNum"/>
          </p:nvPr>
        </p:nvSpPr>
        <p:spPr>
          <a:xfrm>
            <a:off x="11681013" y="6451322"/>
            <a:ext cx="510987" cy="365125"/>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Libre Franklin"/>
                <a:ea typeface="Libre Franklin"/>
                <a:cs typeface="Libre Franklin"/>
                <a:sym typeface="Libre Franklin"/>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Libre Franklin"/>
                <a:ea typeface="Libre Franklin"/>
                <a:cs typeface="Libre Franklin"/>
                <a:sym typeface="Libre Franklin"/>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Libre Franklin"/>
                <a:ea typeface="Libre Franklin"/>
                <a:cs typeface="Libre Franklin"/>
                <a:sym typeface="Libre Franklin"/>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Libre Franklin"/>
                <a:ea typeface="Libre Franklin"/>
                <a:cs typeface="Libre Franklin"/>
                <a:sym typeface="Libre Franklin"/>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Libre Franklin"/>
                <a:ea typeface="Libre Franklin"/>
                <a:cs typeface="Libre Franklin"/>
                <a:sym typeface="Libre Franklin"/>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Libre Franklin"/>
                <a:ea typeface="Libre Franklin"/>
                <a:cs typeface="Libre Franklin"/>
                <a:sym typeface="Libre Franklin"/>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Libre Franklin"/>
                <a:ea typeface="Libre Franklin"/>
                <a:cs typeface="Libre Franklin"/>
                <a:sym typeface="Libre Franklin"/>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Libre Franklin"/>
                <a:ea typeface="Libre Franklin"/>
                <a:cs typeface="Libre Franklin"/>
                <a:sym typeface="Libre Franklin"/>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Libre Franklin"/>
                <a:ea typeface="Libre Franklin"/>
                <a:cs typeface="Libre Franklin"/>
                <a:sym typeface="Libre Franklin"/>
              </a:defRPr>
            </a:lvl9pPr>
          </a:lstStyle>
          <a:p>
            <a:pPr indent="0" lvl="0" marL="0" rtl="0" algn="l">
              <a:spcBef>
                <a:spcPts val="0"/>
              </a:spcBef>
              <a:spcAft>
                <a:spcPts val="0"/>
              </a:spcAft>
              <a:buNone/>
            </a:pPr>
            <a:fld id="{00000000-1234-1234-1234-123412341234}" type="slidenum">
              <a:rPr lang="ko-KR"/>
              <a:t>‹#›</a:t>
            </a:fld>
            <a:endParaRPr/>
          </a:p>
        </p:txBody>
      </p:sp>
      <p:sp>
        <p:nvSpPr>
          <p:cNvPr id="30" name="Google Shape;30;p16"/>
          <p:cNvSpPr txBox="1"/>
          <p:nvPr>
            <p:ph type="ctrTitle"/>
          </p:nvPr>
        </p:nvSpPr>
        <p:spPr>
          <a:xfrm>
            <a:off x="0" y="445495"/>
            <a:ext cx="12192000" cy="238890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6000"/>
              <a:buFont typeface="Libre Franklin"/>
              <a:buNone/>
              <a:defRPr sz="6000">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6"/>
          <p:cNvSpPr txBox="1"/>
          <p:nvPr>
            <p:ph idx="1" type="subTitle"/>
          </p:nvPr>
        </p:nvSpPr>
        <p:spPr>
          <a:xfrm>
            <a:off x="0" y="4427109"/>
            <a:ext cx="12192000" cy="238809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b="0" sz="2400">
                <a:latin typeface="Libre Franklin"/>
                <a:ea typeface="Libre Franklin"/>
                <a:cs typeface="Libre Franklin"/>
                <a:sym typeface="Libre Franklin"/>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32" name="Google Shape;32;p16"/>
          <p:cNvPicPr preferRelativeResize="0"/>
          <p:nvPr/>
        </p:nvPicPr>
        <p:blipFill rotWithShape="1">
          <a:blip r:embed="rId2">
            <a:alphaModFix/>
          </a:blip>
          <a:srcRect b="0" l="0" r="0" t="0"/>
          <a:stretch/>
        </p:blipFill>
        <p:spPr>
          <a:xfrm>
            <a:off x="3764834" y="2877830"/>
            <a:ext cx="1650446" cy="1394148"/>
          </a:xfrm>
          <a:prstGeom prst="rect">
            <a:avLst/>
          </a:prstGeom>
          <a:noFill/>
          <a:ln>
            <a:noFill/>
          </a:ln>
        </p:spPr>
      </p:pic>
      <p:pic>
        <p:nvPicPr>
          <p:cNvPr id="33" name="Google Shape;33;p16"/>
          <p:cNvPicPr preferRelativeResize="0"/>
          <p:nvPr/>
        </p:nvPicPr>
        <p:blipFill rotWithShape="1">
          <a:blip r:embed="rId3">
            <a:alphaModFix/>
          </a:blip>
          <a:srcRect b="0" l="0" r="0" t="0"/>
          <a:stretch/>
        </p:blipFill>
        <p:spPr>
          <a:xfrm>
            <a:off x="6649674" y="2834404"/>
            <a:ext cx="1932863" cy="147732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
          <p:cNvSpPr txBox="1"/>
          <p:nvPr>
            <p:ph idx="12" type="sldNum"/>
          </p:nvPr>
        </p:nvSpPr>
        <p:spPr>
          <a:xfrm>
            <a:off x="11681013" y="6451322"/>
            <a:ext cx="510987"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Libre Franklin"/>
                <a:ea typeface="Libre Franklin"/>
                <a:cs typeface="Libre Franklin"/>
                <a:sym typeface="Libre Franklin"/>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Libre Franklin"/>
                <a:ea typeface="Libre Franklin"/>
                <a:cs typeface="Libre Franklin"/>
                <a:sym typeface="Libre Franklin"/>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Libre Franklin"/>
                <a:ea typeface="Libre Franklin"/>
                <a:cs typeface="Libre Franklin"/>
                <a:sym typeface="Libre Franklin"/>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Libre Franklin"/>
                <a:ea typeface="Libre Franklin"/>
                <a:cs typeface="Libre Franklin"/>
                <a:sym typeface="Libre Franklin"/>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Libre Franklin"/>
                <a:ea typeface="Libre Franklin"/>
                <a:cs typeface="Libre Franklin"/>
                <a:sym typeface="Libre Franklin"/>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Libre Franklin"/>
                <a:ea typeface="Libre Franklin"/>
                <a:cs typeface="Libre Franklin"/>
                <a:sym typeface="Libre Franklin"/>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Libre Franklin"/>
                <a:ea typeface="Libre Franklin"/>
                <a:cs typeface="Libre Franklin"/>
                <a:sym typeface="Libre Franklin"/>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Libre Franklin"/>
                <a:ea typeface="Libre Franklin"/>
                <a:cs typeface="Libre Franklin"/>
                <a:sym typeface="Libre Franklin"/>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Libre Franklin"/>
                <a:ea typeface="Libre Franklin"/>
                <a:cs typeface="Libre Franklin"/>
                <a:sym typeface="Libre Franklin"/>
              </a:defRPr>
            </a:lvl9pPr>
          </a:lstStyle>
          <a:p>
            <a:pPr indent="0" lvl="0" marL="0" rtl="0" algn="l">
              <a:spcBef>
                <a:spcPts val="0"/>
              </a:spcBef>
              <a:spcAft>
                <a:spcPts val="0"/>
              </a:spcAft>
              <a:buNone/>
            </a:pPr>
            <a:fld id="{00000000-1234-1234-1234-123412341234}" type="slidenum">
              <a:rPr lang="ko-KR"/>
              <a:t>‹#›</a:t>
            </a:fld>
            <a:endParaRPr/>
          </a:p>
        </p:txBody>
      </p:sp>
      <p:sp>
        <p:nvSpPr>
          <p:cNvPr id="11" name="Google Shape;11;p12"/>
          <p:cNvSpPr txBox="1"/>
          <p:nvPr>
            <p:ph type="title"/>
          </p:nvPr>
        </p:nvSpPr>
        <p:spPr>
          <a:xfrm>
            <a:off x="0" y="-2428"/>
            <a:ext cx="12192000" cy="647887"/>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Libre Franklin"/>
              <a:buNone/>
              <a:defRPr b="0" i="0" sz="4000" u="none" cap="none" strike="noStrike">
                <a:solidFill>
                  <a:schemeClr val="dk1"/>
                </a:solidFill>
                <a:latin typeface="Libre Franklin"/>
                <a:ea typeface="Libre Franklin"/>
                <a:cs typeface="Libre Franklin"/>
                <a:sym typeface="Libre Frankl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2"/>
          <p:cNvSpPr txBox="1"/>
          <p:nvPr>
            <p:ph idx="1" type="body"/>
          </p:nvPr>
        </p:nvSpPr>
        <p:spPr>
          <a:xfrm>
            <a:off x="0" y="678144"/>
            <a:ext cx="12192000" cy="6150915"/>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ibre Franklin"/>
                <a:ea typeface="Libre Franklin"/>
                <a:cs typeface="Libre Franklin"/>
                <a:sym typeface="Libre Franklin"/>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Libre Franklin"/>
                <a:ea typeface="Libre Franklin"/>
                <a:cs typeface="Libre Franklin"/>
                <a:sym typeface="Libre Franklin"/>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ibre Franklin"/>
                <a:ea typeface="Libre Franklin"/>
                <a:cs typeface="Libre Franklin"/>
                <a:sym typeface="Libre Franklin"/>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1"/>
          <p:cNvSpPr txBox="1"/>
          <p:nvPr>
            <p:ph type="ctrTitle"/>
          </p:nvPr>
        </p:nvSpPr>
        <p:spPr>
          <a:xfrm>
            <a:off x="0" y="445495"/>
            <a:ext cx="12192000" cy="23889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Libre Franklin"/>
              <a:buNone/>
            </a:pPr>
            <a:r>
              <a:rPr lang="ko-KR" sz="5000">
                <a:latin typeface="Libre Franklin"/>
                <a:ea typeface="Libre Franklin"/>
                <a:cs typeface="Libre Franklin"/>
                <a:sym typeface="Libre Franklin"/>
              </a:rPr>
              <a:t>G-SharP: Globally Shared Kernel </a:t>
            </a:r>
            <a:br>
              <a:rPr lang="ko-KR" sz="5000">
                <a:latin typeface="Libre Franklin"/>
                <a:ea typeface="Libre Franklin"/>
                <a:cs typeface="Libre Franklin"/>
                <a:sym typeface="Libre Franklin"/>
              </a:rPr>
            </a:br>
            <a:r>
              <a:rPr lang="ko-KR" sz="5000">
                <a:latin typeface="Libre Franklin"/>
                <a:ea typeface="Libre Franklin"/>
                <a:cs typeface="Libre Franklin"/>
                <a:sym typeface="Libre Franklin"/>
              </a:rPr>
              <a:t>with Pruning for Efficient CNN</a:t>
            </a:r>
            <a:endParaRPr sz="5000">
              <a:latin typeface="Libre Franklin"/>
              <a:ea typeface="Libre Franklin"/>
              <a:cs typeface="Libre Franklin"/>
              <a:sym typeface="Libre Franklin"/>
            </a:endParaRPr>
          </a:p>
        </p:txBody>
      </p:sp>
      <p:sp>
        <p:nvSpPr>
          <p:cNvPr id="39" name="Google Shape;39;p1"/>
          <p:cNvSpPr txBox="1"/>
          <p:nvPr>
            <p:ph idx="1" type="subTitle"/>
          </p:nvPr>
        </p:nvSpPr>
        <p:spPr>
          <a:xfrm>
            <a:off x="0" y="3835750"/>
            <a:ext cx="12192000" cy="29793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162"/>
              <a:buNone/>
            </a:pPr>
            <a:r>
              <a:rPr lang="ko-KR" sz="2700">
                <a:solidFill>
                  <a:schemeClr val="dk2"/>
                </a:solidFill>
                <a:latin typeface="Libre Franklin"/>
                <a:ea typeface="Libre Franklin"/>
                <a:cs typeface="Libre Franklin"/>
                <a:sym typeface="Libre Franklin"/>
              </a:rPr>
              <a:t>Eunseop Shin*, Incheon </a:t>
            </a:r>
            <a:r>
              <a:rPr lang="ko-KR" sz="2700">
                <a:solidFill>
                  <a:schemeClr val="dk2"/>
                </a:solidFill>
                <a:latin typeface="Libre Franklin"/>
                <a:ea typeface="Libre Franklin"/>
                <a:cs typeface="Libre Franklin"/>
                <a:sym typeface="Libre Franklin"/>
              </a:rPr>
              <a:t>Cho*, </a:t>
            </a:r>
            <a:endParaRPr sz="2700">
              <a:solidFill>
                <a:schemeClr val="dk2"/>
              </a:solidFill>
              <a:latin typeface="Libre Franklin"/>
              <a:ea typeface="Libre Franklin"/>
              <a:cs typeface="Libre Franklin"/>
              <a:sym typeface="Libre Franklin"/>
            </a:endParaRPr>
          </a:p>
          <a:p>
            <a:pPr indent="0" lvl="0" marL="0" rtl="0" algn="ctr">
              <a:lnSpc>
                <a:spcPct val="90000"/>
              </a:lnSpc>
              <a:spcBef>
                <a:spcPts val="0"/>
              </a:spcBef>
              <a:spcAft>
                <a:spcPts val="0"/>
              </a:spcAft>
              <a:buClr>
                <a:schemeClr val="dk1"/>
              </a:buClr>
              <a:buSzPts val="2162"/>
              <a:buNone/>
            </a:pPr>
            <a:r>
              <a:rPr lang="ko-KR" sz="2700">
                <a:solidFill>
                  <a:schemeClr val="dk2"/>
                </a:solidFill>
                <a:latin typeface="Libre Franklin"/>
                <a:ea typeface="Libre Franklin"/>
                <a:cs typeface="Libre Franklin"/>
                <a:sym typeface="Libre Franklin"/>
              </a:rPr>
              <a:t>Awais Muhammad, A F M Shahab Uddin, YounHo Jang,  Sung-Ho Bae</a:t>
            </a:r>
            <a:endParaRPr b="1" sz="3500">
              <a:solidFill>
                <a:schemeClr val="dk2"/>
              </a:solidFill>
              <a:latin typeface="Libre Franklin"/>
              <a:ea typeface="Libre Franklin"/>
              <a:cs typeface="Libre Franklin"/>
              <a:sym typeface="Libre Franklin"/>
            </a:endParaRPr>
          </a:p>
          <a:p>
            <a:pPr indent="0" lvl="0" marL="0" rtl="0" algn="ctr">
              <a:lnSpc>
                <a:spcPct val="90000"/>
              </a:lnSpc>
              <a:spcBef>
                <a:spcPts val="1000"/>
              </a:spcBef>
              <a:spcAft>
                <a:spcPts val="0"/>
              </a:spcAft>
              <a:buClr>
                <a:schemeClr val="dk1"/>
              </a:buClr>
              <a:buSzPts val="3027"/>
              <a:buNone/>
            </a:pPr>
            <a:r>
              <a:t/>
            </a:r>
            <a:endParaRPr b="1" sz="2800">
              <a:latin typeface="Libre Franklin"/>
              <a:ea typeface="Libre Franklin"/>
              <a:cs typeface="Libre Franklin"/>
              <a:sym typeface="Libre Franklin"/>
            </a:endParaRPr>
          </a:p>
          <a:p>
            <a:pPr indent="0" lvl="0" marL="0" rtl="0" algn="ctr">
              <a:lnSpc>
                <a:spcPct val="90000"/>
              </a:lnSpc>
              <a:spcBef>
                <a:spcPts val="1000"/>
              </a:spcBef>
              <a:spcAft>
                <a:spcPts val="0"/>
              </a:spcAft>
              <a:buClr>
                <a:schemeClr val="dk1"/>
              </a:buClr>
              <a:buSzPts val="2162"/>
              <a:buNone/>
            </a:pPr>
            <a:r>
              <a:rPr b="1" lang="ko-KR" sz="2000">
                <a:latin typeface="Libre Franklin"/>
                <a:ea typeface="Libre Franklin"/>
                <a:cs typeface="Libre Franklin"/>
                <a:sym typeface="Libre Franklin"/>
              </a:rPr>
              <a:t>   </a:t>
            </a:r>
            <a:r>
              <a:rPr lang="ko-KR" sz="2000">
                <a:latin typeface="Libre Franklin"/>
                <a:ea typeface="Libre Franklin"/>
                <a:cs typeface="Libre Franklin"/>
                <a:sym typeface="Libre Franklin"/>
              </a:rPr>
              <a:t>Machine Learning and Visual Computing Lab.</a:t>
            </a:r>
            <a:endParaRPr sz="2000">
              <a:latin typeface="Libre Franklin"/>
              <a:ea typeface="Libre Franklin"/>
              <a:cs typeface="Libre Franklin"/>
              <a:sym typeface="Libre Franklin"/>
            </a:endParaRPr>
          </a:p>
          <a:p>
            <a:pPr indent="0" lvl="0" marL="0" rtl="0" algn="ctr">
              <a:lnSpc>
                <a:spcPct val="90000"/>
              </a:lnSpc>
              <a:spcBef>
                <a:spcPts val="1000"/>
              </a:spcBef>
              <a:spcAft>
                <a:spcPts val="0"/>
              </a:spcAft>
              <a:buClr>
                <a:schemeClr val="dk1"/>
              </a:buClr>
              <a:buSzPts val="2162"/>
              <a:buNone/>
            </a:pPr>
            <a:r>
              <a:t/>
            </a:r>
            <a:endParaRPr sz="100">
              <a:latin typeface="Libre Franklin"/>
              <a:ea typeface="Libre Franklin"/>
              <a:cs typeface="Libre Franklin"/>
              <a:sym typeface="Libre Franklin"/>
            </a:endParaRPr>
          </a:p>
          <a:p>
            <a:pPr indent="0" lvl="0" marL="0" rtl="0" algn="ctr">
              <a:lnSpc>
                <a:spcPct val="90000"/>
              </a:lnSpc>
              <a:spcBef>
                <a:spcPts val="1000"/>
              </a:spcBef>
              <a:spcAft>
                <a:spcPts val="0"/>
              </a:spcAft>
              <a:buClr>
                <a:schemeClr val="dk1"/>
              </a:buClr>
              <a:buSzPts val="2162"/>
              <a:buNone/>
            </a:pPr>
            <a:r>
              <a:rPr lang="ko-KR" sz="2000">
                <a:latin typeface="Libre Franklin"/>
                <a:ea typeface="Libre Franklin"/>
                <a:cs typeface="Libre Franklin"/>
                <a:sym typeface="Libre Franklin"/>
              </a:rPr>
              <a:t>      Kyung Hee University</a:t>
            </a:r>
            <a:endParaRPr sz="2000">
              <a:latin typeface="Libre Franklin"/>
              <a:ea typeface="Libre Franklin"/>
              <a:cs typeface="Libre Franklin"/>
              <a:sym typeface="Libre Franklin"/>
            </a:endParaRPr>
          </a:p>
        </p:txBody>
      </p:sp>
      <p:pic>
        <p:nvPicPr>
          <p:cNvPr id="40" name="Google Shape;40;p1"/>
          <p:cNvPicPr preferRelativeResize="0"/>
          <p:nvPr/>
        </p:nvPicPr>
        <p:blipFill rotWithShape="1">
          <a:blip r:embed="rId3">
            <a:alphaModFix/>
          </a:blip>
          <a:srcRect b="0" l="0" r="0" t="0"/>
          <a:stretch/>
        </p:blipFill>
        <p:spPr>
          <a:xfrm>
            <a:off x="2699890" y="5117919"/>
            <a:ext cx="805710" cy="615821"/>
          </a:xfrm>
          <a:prstGeom prst="rect">
            <a:avLst/>
          </a:prstGeom>
          <a:noFill/>
          <a:ln>
            <a:noFill/>
          </a:ln>
        </p:spPr>
      </p:pic>
      <p:sp>
        <p:nvSpPr>
          <p:cNvPr id="41" name="Google Shape;41;p1"/>
          <p:cNvSpPr txBox="1"/>
          <p:nvPr/>
        </p:nvSpPr>
        <p:spPr>
          <a:xfrm>
            <a:off x="5179499" y="3106425"/>
            <a:ext cx="18330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ko-KR" sz="2000" u="none" cap="none" strike="noStrike">
                <a:solidFill>
                  <a:schemeClr val="dk1"/>
                </a:solidFill>
                <a:latin typeface="Arial"/>
                <a:ea typeface="Arial"/>
                <a:cs typeface="Arial"/>
                <a:sym typeface="Arial"/>
              </a:rPr>
              <a:t>202</a:t>
            </a:r>
            <a:r>
              <a:rPr lang="ko-KR" sz="2000">
                <a:solidFill>
                  <a:schemeClr val="dk1"/>
                </a:solidFill>
              </a:rPr>
              <a:t>4</a:t>
            </a:r>
            <a:r>
              <a:rPr b="0" i="0" lang="ko-KR" sz="2000" u="none" cap="none" strike="noStrike">
                <a:solidFill>
                  <a:schemeClr val="dk1"/>
                </a:solidFill>
                <a:latin typeface="Arial"/>
                <a:ea typeface="Arial"/>
                <a:cs typeface="Arial"/>
                <a:sym typeface="Arial"/>
              </a:rPr>
              <a:t>. 0</a:t>
            </a:r>
            <a:r>
              <a:rPr lang="ko-KR" sz="2000">
                <a:solidFill>
                  <a:schemeClr val="dk1"/>
                </a:solidFill>
              </a:rPr>
              <a:t>4</a:t>
            </a:r>
            <a:r>
              <a:rPr b="0" i="0" lang="ko-KR" sz="2000" u="none" cap="none" strike="noStrike">
                <a:solidFill>
                  <a:schemeClr val="dk1"/>
                </a:solidFill>
                <a:latin typeface="Arial"/>
                <a:ea typeface="Arial"/>
                <a:cs typeface="Arial"/>
                <a:sym typeface="Arial"/>
              </a:rPr>
              <a:t>. </a:t>
            </a:r>
            <a:r>
              <a:rPr lang="ko-KR" sz="2000">
                <a:solidFill>
                  <a:schemeClr val="dk1"/>
                </a:solidFill>
              </a:rPr>
              <a:t>16</a:t>
            </a:r>
            <a:r>
              <a:rPr b="0" i="0" lang="ko-KR" sz="2000" u="none" cap="none" strike="noStrike">
                <a:solidFill>
                  <a:schemeClr val="dk1"/>
                </a:solidFill>
                <a:latin typeface="Arial"/>
                <a:ea typeface="Arial"/>
                <a:cs typeface="Arial"/>
                <a:sym typeface="Arial"/>
              </a:rPr>
              <a:t>.</a:t>
            </a:r>
            <a:endParaRPr b="0" i="0" sz="2000" u="none" cap="none" strike="noStrike">
              <a:solidFill>
                <a:schemeClr val="dk1"/>
              </a:solidFill>
              <a:latin typeface="Arial"/>
              <a:ea typeface="Arial"/>
              <a:cs typeface="Arial"/>
              <a:sym typeface="Arial"/>
            </a:endParaRPr>
          </a:p>
        </p:txBody>
      </p:sp>
      <p:pic>
        <p:nvPicPr>
          <p:cNvPr id="42" name="Google Shape;42;p1"/>
          <p:cNvPicPr preferRelativeResize="0"/>
          <p:nvPr/>
        </p:nvPicPr>
        <p:blipFill rotWithShape="1">
          <a:blip r:embed="rId4">
            <a:alphaModFix/>
          </a:blip>
          <a:srcRect b="0" l="0" r="0" t="0"/>
          <a:stretch/>
        </p:blipFill>
        <p:spPr>
          <a:xfrm>
            <a:off x="4413773" y="5733750"/>
            <a:ext cx="544025" cy="459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0"/>
          <p:cNvSpPr txBox="1"/>
          <p:nvPr>
            <p:ph idx="1" type="body"/>
          </p:nvPr>
        </p:nvSpPr>
        <p:spPr>
          <a:xfrm>
            <a:off x="-1" y="1429966"/>
            <a:ext cx="12185400" cy="5427900"/>
          </a:xfrm>
          <a:prstGeom prst="rect">
            <a:avLst/>
          </a:prstGeom>
          <a:noFill/>
          <a:ln>
            <a:noFill/>
          </a:ln>
        </p:spPr>
        <p:txBody>
          <a:bodyPr anchorCtr="0" anchor="t" bIns="45700" lIns="91425" spcFirstLastPara="1" rIns="91425" wrap="square" tIns="45700">
            <a:normAutofit/>
          </a:bodyPr>
          <a:lstStyle/>
          <a:p>
            <a:pPr indent="-355600" lvl="0" marL="538163" rtl="0" algn="l">
              <a:lnSpc>
                <a:spcPct val="100000"/>
              </a:lnSpc>
              <a:spcBef>
                <a:spcPts val="0"/>
              </a:spcBef>
              <a:spcAft>
                <a:spcPts val="0"/>
              </a:spcAft>
              <a:buClr>
                <a:schemeClr val="dk1"/>
              </a:buClr>
              <a:buSzPts val="2600"/>
              <a:buChar char="●"/>
            </a:pPr>
            <a:r>
              <a:rPr lang="ko-KR"/>
              <a:t>Our key observation: similarity of weight is high: high redundancy</a:t>
            </a:r>
            <a:endParaRPr>
              <a:solidFill>
                <a:srgbClr val="A5A5A5"/>
              </a:solidFill>
            </a:endParaRPr>
          </a:p>
          <a:p>
            <a:pPr indent="-215900" lvl="1" marL="893763" rtl="0" algn="l">
              <a:lnSpc>
                <a:spcPct val="100000"/>
              </a:lnSpc>
              <a:spcBef>
                <a:spcPts val="500"/>
              </a:spcBef>
              <a:spcAft>
                <a:spcPts val="0"/>
              </a:spcAft>
              <a:buClr>
                <a:schemeClr val="dk1"/>
              </a:buClr>
              <a:buSzPts val="2200"/>
              <a:buNone/>
            </a:pPr>
            <a:r>
              <a:t/>
            </a:r>
            <a:endParaRPr>
              <a:latin typeface="Libre Franklin"/>
              <a:ea typeface="Libre Franklin"/>
              <a:cs typeface="Libre Franklin"/>
              <a:sym typeface="Libre Franklin"/>
            </a:endParaRPr>
          </a:p>
        </p:txBody>
      </p:sp>
      <p:sp>
        <p:nvSpPr>
          <p:cNvPr id="183" name="Google Shape;183;p20"/>
          <p:cNvSpPr txBox="1"/>
          <p:nvPr>
            <p:ph type="title"/>
          </p:nvPr>
        </p:nvSpPr>
        <p:spPr>
          <a:xfrm>
            <a:off x="0" y="308274"/>
            <a:ext cx="9610928" cy="508850"/>
          </a:xfrm>
          <a:prstGeom prst="rect">
            <a:avLst/>
          </a:prstGeom>
          <a:noFill/>
          <a:ln cap="flat" cmpd="sng" w="9525">
            <a:solidFill>
              <a:schemeClr val="lt1"/>
            </a:solidFill>
            <a:prstDash val="solid"/>
            <a:round/>
            <a:headEnd len="sm" w="sm" type="none"/>
            <a:tailEnd len="sm" w="sm" type="none"/>
          </a:ln>
          <a:effectLst>
            <a:reflection blurRad="0" dir="0" dist="0" endA="300" endPos="55000" kx="0" rotWithShape="0" algn="bl" stA="50000" stPos="0" sy="-100000" ky="0"/>
          </a:effectLst>
        </p:spPr>
        <p:txBody>
          <a:bodyPr anchorCtr="0" anchor="ctr" bIns="45700" lIns="91425" spcFirstLastPara="1" rIns="91425" wrap="square" tIns="45700">
            <a:noAutofit/>
          </a:bodyPr>
          <a:lstStyle/>
          <a:p>
            <a:pPr indent="0" lvl="0" marL="177800" rtl="0" algn="l">
              <a:spcBef>
                <a:spcPts val="0"/>
              </a:spcBef>
              <a:spcAft>
                <a:spcPts val="0"/>
              </a:spcAft>
              <a:buClr>
                <a:srgbClr val="C00000"/>
              </a:buClr>
              <a:buSzPts val="3600"/>
              <a:buFont typeface="Libre Franklin"/>
              <a:buNone/>
            </a:pPr>
            <a:r>
              <a:rPr lang="ko-KR"/>
              <a:t>Motivation</a:t>
            </a:r>
            <a:endParaRPr>
              <a:solidFill>
                <a:srgbClr val="C00000"/>
              </a:solidFill>
            </a:endParaRPr>
          </a:p>
        </p:txBody>
      </p:sp>
      <p:sp>
        <p:nvSpPr>
          <p:cNvPr id="184" name="Google Shape;184;p20"/>
          <p:cNvSpPr txBox="1"/>
          <p:nvPr>
            <p:ph idx="12" type="sldNum"/>
          </p:nvPr>
        </p:nvSpPr>
        <p:spPr>
          <a:xfrm>
            <a:off x="11605099" y="6488814"/>
            <a:ext cx="505992" cy="340468"/>
          </a:xfrm>
          <a:prstGeom prst="rect">
            <a:avLst/>
          </a:prstGeom>
          <a:solidFill>
            <a:srgbClr val="F2F2F2"/>
          </a:solid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600"/>
              <a:buFont typeface="Arial"/>
              <a:buNone/>
            </a:pPr>
            <a:fld id="{00000000-1234-1234-1234-123412341234}" type="slidenum">
              <a:rPr lang="ko-KR"/>
              <a:t>‹#›</a:t>
            </a:fld>
            <a:endParaRPr/>
          </a:p>
        </p:txBody>
      </p:sp>
      <p:sp>
        <p:nvSpPr>
          <p:cNvPr id="185" name="Google Shape;185;p20"/>
          <p:cNvSpPr txBox="1"/>
          <p:nvPr/>
        </p:nvSpPr>
        <p:spPr>
          <a:xfrm>
            <a:off x="6422950" y="5296775"/>
            <a:ext cx="4350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ko-KR" sz="1400" u="none" cap="none" strike="noStrike">
                <a:solidFill>
                  <a:srgbClr val="000000"/>
                </a:solidFill>
                <a:latin typeface="Arial"/>
                <a:ea typeface="Arial"/>
                <a:cs typeface="Arial"/>
                <a:sym typeface="Arial"/>
              </a:rPr>
              <a:t>(2) Cosine Similarity between Decomposed Basis</a:t>
            </a:r>
            <a:endParaRPr b="1" i="0" sz="1400" u="none" cap="none" strike="noStrike">
              <a:solidFill>
                <a:srgbClr val="000000"/>
              </a:solidFill>
              <a:latin typeface="Arial"/>
              <a:ea typeface="Arial"/>
              <a:cs typeface="Arial"/>
              <a:sym typeface="Arial"/>
            </a:endParaRPr>
          </a:p>
        </p:txBody>
      </p:sp>
      <p:pic>
        <p:nvPicPr>
          <p:cNvPr id="186" name="Google Shape;186;p20"/>
          <p:cNvPicPr preferRelativeResize="0"/>
          <p:nvPr/>
        </p:nvPicPr>
        <p:blipFill rotWithShape="1">
          <a:blip r:embed="rId3">
            <a:alphaModFix/>
          </a:blip>
          <a:srcRect b="0" l="0" r="22535" t="0"/>
          <a:stretch/>
        </p:blipFill>
        <p:spPr>
          <a:xfrm>
            <a:off x="1493832" y="3085689"/>
            <a:ext cx="3543757" cy="993432"/>
          </a:xfrm>
          <a:prstGeom prst="rect">
            <a:avLst/>
          </a:prstGeom>
          <a:noFill/>
          <a:ln>
            <a:noFill/>
          </a:ln>
        </p:spPr>
      </p:pic>
      <p:sp>
        <p:nvSpPr>
          <p:cNvPr id="187" name="Google Shape;187;p20"/>
          <p:cNvSpPr txBox="1"/>
          <p:nvPr/>
        </p:nvSpPr>
        <p:spPr>
          <a:xfrm rot="-5400000">
            <a:off x="6386403" y="3570946"/>
            <a:ext cx="572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ko-KR" sz="1400" u="none" cap="none" strike="noStrike">
                <a:solidFill>
                  <a:srgbClr val="000000"/>
                </a:solidFill>
                <a:latin typeface="Arial"/>
                <a:ea typeface="Arial"/>
                <a:cs typeface="Arial"/>
                <a:sym typeface="Arial"/>
              </a:rPr>
              <a:t>layer</a:t>
            </a:r>
            <a:endParaRPr b="0" i="0" sz="1400" u="none" cap="none" strike="noStrike">
              <a:solidFill>
                <a:srgbClr val="000000"/>
              </a:solidFill>
              <a:latin typeface="Arial"/>
              <a:ea typeface="Arial"/>
              <a:cs typeface="Arial"/>
              <a:sym typeface="Arial"/>
            </a:endParaRPr>
          </a:p>
        </p:txBody>
      </p:sp>
      <p:sp>
        <p:nvSpPr>
          <p:cNvPr id="188" name="Google Shape;188;p20"/>
          <p:cNvSpPr txBox="1"/>
          <p:nvPr/>
        </p:nvSpPr>
        <p:spPr>
          <a:xfrm>
            <a:off x="8355977" y="1929650"/>
            <a:ext cx="572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ko-KR" sz="1400" u="none" cap="none" strike="noStrike">
                <a:solidFill>
                  <a:srgbClr val="000000"/>
                </a:solidFill>
                <a:latin typeface="Arial"/>
                <a:ea typeface="Arial"/>
                <a:cs typeface="Arial"/>
                <a:sym typeface="Arial"/>
              </a:rPr>
              <a:t>layer</a:t>
            </a:r>
            <a:endParaRPr b="0" i="0" sz="1400" u="none" cap="none" strike="noStrike">
              <a:solidFill>
                <a:srgbClr val="000000"/>
              </a:solidFill>
              <a:latin typeface="Arial"/>
              <a:ea typeface="Arial"/>
              <a:cs typeface="Arial"/>
              <a:sym typeface="Arial"/>
            </a:endParaRPr>
          </a:p>
        </p:txBody>
      </p:sp>
      <p:sp>
        <p:nvSpPr>
          <p:cNvPr id="189" name="Google Shape;189;p20"/>
          <p:cNvSpPr txBox="1"/>
          <p:nvPr/>
        </p:nvSpPr>
        <p:spPr>
          <a:xfrm>
            <a:off x="657905" y="4012244"/>
            <a:ext cx="561403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ko-KR" sz="1400" u="none" cap="none" strike="noStrike">
                <a:solidFill>
                  <a:srgbClr val="000000"/>
                </a:solidFill>
                <a:latin typeface="Arial"/>
                <a:ea typeface="Arial"/>
                <a:cs typeface="Arial"/>
                <a:sym typeface="Arial"/>
              </a:rPr>
              <a:t>(1) Cosine Similarity between decomposed layer weight X and Y</a:t>
            </a:r>
            <a:endParaRPr b="1" i="0" sz="1400" u="none" cap="none" strike="noStrike">
              <a:solidFill>
                <a:srgbClr val="000000"/>
              </a:solidFill>
              <a:latin typeface="Arial"/>
              <a:ea typeface="Arial"/>
              <a:cs typeface="Arial"/>
              <a:sym typeface="Arial"/>
            </a:endParaRPr>
          </a:p>
        </p:txBody>
      </p:sp>
      <p:pic>
        <p:nvPicPr>
          <p:cNvPr id="190" name="Google Shape;190;p20"/>
          <p:cNvPicPr preferRelativeResize="0"/>
          <p:nvPr/>
        </p:nvPicPr>
        <p:blipFill>
          <a:blip r:embed="rId4">
            <a:alphaModFix/>
          </a:blip>
          <a:stretch>
            <a:fillRect/>
          </a:stretch>
        </p:blipFill>
        <p:spPr>
          <a:xfrm>
            <a:off x="6826650" y="2237453"/>
            <a:ext cx="3631374" cy="29747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2cc0640fa4e_0_200"/>
          <p:cNvSpPr txBox="1"/>
          <p:nvPr>
            <p:ph idx="12" type="sldNum"/>
          </p:nvPr>
        </p:nvSpPr>
        <p:spPr>
          <a:xfrm>
            <a:off x="11681013" y="6451322"/>
            <a:ext cx="5109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ko-KR" sz="1800">
                <a:latin typeface="Corbel"/>
                <a:ea typeface="Corbel"/>
                <a:cs typeface="Corbel"/>
                <a:sym typeface="Corbel"/>
              </a:rPr>
              <a:t>‹#›</a:t>
            </a:fld>
            <a:endParaRPr sz="1800">
              <a:latin typeface="Corbel"/>
              <a:ea typeface="Corbel"/>
              <a:cs typeface="Corbel"/>
              <a:sym typeface="Corbel"/>
            </a:endParaRPr>
          </a:p>
        </p:txBody>
      </p:sp>
      <p:sp>
        <p:nvSpPr>
          <p:cNvPr id="197" name="Google Shape;197;g2cc0640fa4e_0_200"/>
          <p:cNvSpPr txBox="1"/>
          <p:nvPr>
            <p:ph type="ctrTitle"/>
          </p:nvPr>
        </p:nvSpPr>
        <p:spPr>
          <a:xfrm>
            <a:off x="0" y="445495"/>
            <a:ext cx="12192000" cy="23889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ko-KR"/>
              <a:t>Proposed Method</a:t>
            </a:r>
            <a:endParaRPr/>
          </a:p>
        </p:txBody>
      </p:sp>
      <p:sp>
        <p:nvSpPr>
          <p:cNvPr id="198" name="Google Shape;198;g2cc0640fa4e_0_200"/>
          <p:cNvSpPr txBox="1"/>
          <p:nvPr>
            <p:ph idx="1" type="subTitle"/>
          </p:nvPr>
        </p:nvSpPr>
        <p:spPr>
          <a:xfrm>
            <a:off x="0" y="4427109"/>
            <a:ext cx="12192000" cy="23880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1"/>
          <p:cNvSpPr txBox="1"/>
          <p:nvPr>
            <p:ph idx="1" type="body"/>
          </p:nvPr>
        </p:nvSpPr>
        <p:spPr>
          <a:xfrm>
            <a:off x="-1" y="1429966"/>
            <a:ext cx="12185400" cy="5427900"/>
          </a:xfrm>
          <a:prstGeom prst="rect">
            <a:avLst/>
          </a:prstGeom>
          <a:noFill/>
          <a:ln>
            <a:noFill/>
          </a:ln>
        </p:spPr>
        <p:txBody>
          <a:bodyPr anchorCtr="0" anchor="t" bIns="45700" lIns="91425" spcFirstLastPara="1" rIns="91425" wrap="square" tIns="45700">
            <a:normAutofit/>
          </a:bodyPr>
          <a:lstStyle/>
          <a:p>
            <a:pPr indent="-342900" lvl="1" marL="1020762" rtl="0" algn="l">
              <a:lnSpc>
                <a:spcPct val="100000"/>
              </a:lnSpc>
              <a:spcBef>
                <a:spcPts val="500"/>
              </a:spcBef>
              <a:spcAft>
                <a:spcPts val="0"/>
              </a:spcAft>
              <a:buSzPts val="2200"/>
              <a:buFont typeface="Noto Sans Symbols"/>
              <a:buChar char="●"/>
            </a:pPr>
            <a:r>
              <a:rPr lang="ko-KR"/>
              <a:t>First of all decompose Convolution Weights into Basis Kernels and Coefficients.</a:t>
            </a:r>
            <a:endParaRPr/>
          </a:p>
          <a:p>
            <a:pPr indent="0" lvl="0" marL="914400" rtl="0" algn="l">
              <a:lnSpc>
                <a:spcPct val="100000"/>
              </a:lnSpc>
              <a:spcBef>
                <a:spcPts val="500"/>
              </a:spcBef>
              <a:spcAft>
                <a:spcPts val="0"/>
              </a:spcAft>
              <a:buNone/>
            </a:pPr>
            <a:r>
              <a:t/>
            </a:r>
            <a:endParaRPr/>
          </a:p>
          <a:p>
            <a:pPr indent="0" lvl="1" marL="817562" rtl="0" algn="l">
              <a:lnSpc>
                <a:spcPct val="100000"/>
              </a:lnSpc>
              <a:spcBef>
                <a:spcPts val="500"/>
              </a:spcBef>
              <a:spcAft>
                <a:spcPts val="0"/>
              </a:spcAft>
              <a:buSzPts val="2200"/>
              <a:buFont typeface="Noto Sans Symbols"/>
              <a:buNone/>
            </a:pPr>
            <a:r>
              <a:t/>
            </a:r>
            <a:endParaRPr/>
          </a:p>
          <a:p>
            <a:pPr indent="-203200" lvl="1" marL="1020762" rtl="0" algn="l">
              <a:lnSpc>
                <a:spcPct val="100000"/>
              </a:lnSpc>
              <a:spcBef>
                <a:spcPts val="500"/>
              </a:spcBef>
              <a:spcAft>
                <a:spcPts val="0"/>
              </a:spcAft>
              <a:buSzPts val="2200"/>
              <a:buFont typeface="Noto Sans Symbols"/>
              <a:buNone/>
            </a:pPr>
            <a:r>
              <a:t/>
            </a:r>
            <a:endParaRPr/>
          </a:p>
          <a:p>
            <a:pPr indent="-203200" lvl="1" marL="1020762" rtl="0" algn="l">
              <a:lnSpc>
                <a:spcPct val="100000"/>
              </a:lnSpc>
              <a:spcBef>
                <a:spcPts val="500"/>
              </a:spcBef>
              <a:spcAft>
                <a:spcPts val="0"/>
              </a:spcAft>
              <a:buSzPts val="2200"/>
              <a:buFont typeface="Noto Sans Symbols"/>
              <a:buNone/>
            </a:pPr>
            <a:r>
              <a:t/>
            </a:r>
            <a:endParaRPr>
              <a:latin typeface="Libre Franklin"/>
              <a:ea typeface="Libre Franklin"/>
              <a:cs typeface="Libre Franklin"/>
              <a:sym typeface="Libre Franklin"/>
            </a:endParaRPr>
          </a:p>
          <a:p>
            <a:pPr indent="-203200" lvl="1" marL="1020762" rtl="0" algn="l">
              <a:lnSpc>
                <a:spcPct val="100000"/>
              </a:lnSpc>
              <a:spcBef>
                <a:spcPts val="500"/>
              </a:spcBef>
              <a:spcAft>
                <a:spcPts val="0"/>
              </a:spcAft>
              <a:buSzPts val="2200"/>
              <a:buFont typeface="Noto Sans Symbols"/>
              <a:buNone/>
            </a:pPr>
            <a:r>
              <a:t/>
            </a:r>
            <a:endParaRPr/>
          </a:p>
          <a:p>
            <a:pPr indent="-203200" lvl="1" marL="1020762" rtl="0" algn="l">
              <a:lnSpc>
                <a:spcPct val="100000"/>
              </a:lnSpc>
              <a:spcBef>
                <a:spcPts val="500"/>
              </a:spcBef>
              <a:spcAft>
                <a:spcPts val="0"/>
              </a:spcAft>
              <a:buSzPts val="2200"/>
              <a:buFont typeface="Noto Sans Symbols"/>
              <a:buNone/>
            </a:pPr>
            <a:r>
              <a:t/>
            </a:r>
            <a:endParaRPr>
              <a:latin typeface="Libre Franklin"/>
              <a:ea typeface="Libre Franklin"/>
              <a:cs typeface="Libre Franklin"/>
              <a:sym typeface="Libre Franklin"/>
            </a:endParaRPr>
          </a:p>
          <a:p>
            <a:pPr indent="-203200" lvl="1" marL="1020762" rtl="0" algn="l">
              <a:lnSpc>
                <a:spcPct val="100000"/>
              </a:lnSpc>
              <a:spcBef>
                <a:spcPts val="500"/>
              </a:spcBef>
              <a:spcAft>
                <a:spcPts val="0"/>
              </a:spcAft>
              <a:buSzPts val="2200"/>
              <a:buFont typeface="Noto Sans Symbols"/>
              <a:buNone/>
            </a:pPr>
            <a:r>
              <a:t/>
            </a:r>
            <a:endParaRPr/>
          </a:p>
          <a:p>
            <a:pPr indent="-203200" lvl="1" marL="1020762" rtl="0" algn="l">
              <a:lnSpc>
                <a:spcPct val="100000"/>
              </a:lnSpc>
              <a:spcBef>
                <a:spcPts val="500"/>
              </a:spcBef>
              <a:spcAft>
                <a:spcPts val="0"/>
              </a:spcAft>
              <a:buSzPts val="2200"/>
              <a:buFont typeface="Noto Sans Symbols"/>
              <a:buNone/>
            </a:pPr>
            <a:r>
              <a:t/>
            </a:r>
            <a:endParaRPr>
              <a:latin typeface="Libre Franklin"/>
              <a:ea typeface="Libre Franklin"/>
              <a:cs typeface="Libre Franklin"/>
              <a:sym typeface="Libre Franklin"/>
            </a:endParaRPr>
          </a:p>
          <a:p>
            <a:pPr indent="-203200" lvl="1" marL="1020762" rtl="0" algn="l">
              <a:lnSpc>
                <a:spcPct val="100000"/>
              </a:lnSpc>
              <a:spcBef>
                <a:spcPts val="500"/>
              </a:spcBef>
              <a:spcAft>
                <a:spcPts val="0"/>
              </a:spcAft>
              <a:buSzPts val="2200"/>
              <a:buFont typeface="Noto Sans Symbols"/>
              <a:buNone/>
            </a:pPr>
            <a:r>
              <a:t/>
            </a:r>
            <a:endParaRPr/>
          </a:p>
          <a:p>
            <a:pPr indent="0" lvl="0" marL="914400" rtl="0" algn="l">
              <a:lnSpc>
                <a:spcPct val="100000"/>
              </a:lnSpc>
              <a:spcBef>
                <a:spcPts val="500"/>
              </a:spcBef>
              <a:spcAft>
                <a:spcPts val="0"/>
              </a:spcAft>
              <a:buNone/>
            </a:pPr>
            <a:r>
              <a:t/>
            </a:r>
            <a:endParaRPr/>
          </a:p>
          <a:p>
            <a:pPr indent="-342900" lvl="1" marL="1020762" rtl="0" algn="l">
              <a:lnSpc>
                <a:spcPct val="100000"/>
              </a:lnSpc>
              <a:spcBef>
                <a:spcPts val="500"/>
              </a:spcBef>
              <a:spcAft>
                <a:spcPts val="0"/>
              </a:spcAft>
              <a:buSzPts val="2200"/>
              <a:buFont typeface="Noto Sans Symbols"/>
              <a:buChar char="●"/>
            </a:pPr>
            <a:r>
              <a:rPr lang="ko-KR"/>
              <a:t>The number of parameters can be reduced by lowering the rank of decomposition.</a:t>
            </a:r>
            <a:endParaRPr>
              <a:latin typeface="Libre Franklin"/>
              <a:ea typeface="Libre Franklin"/>
              <a:cs typeface="Libre Franklin"/>
              <a:sym typeface="Libre Franklin"/>
            </a:endParaRPr>
          </a:p>
        </p:txBody>
      </p:sp>
      <p:sp>
        <p:nvSpPr>
          <p:cNvPr id="204" name="Google Shape;204;p21"/>
          <p:cNvSpPr txBox="1"/>
          <p:nvPr>
            <p:ph type="title"/>
          </p:nvPr>
        </p:nvSpPr>
        <p:spPr>
          <a:xfrm>
            <a:off x="0" y="308274"/>
            <a:ext cx="9610928" cy="508850"/>
          </a:xfrm>
          <a:prstGeom prst="rect">
            <a:avLst/>
          </a:prstGeom>
          <a:noFill/>
          <a:ln cap="flat" cmpd="sng" w="9525">
            <a:solidFill>
              <a:schemeClr val="lt1"/>
            </a:solidFill>
            <a:prstDash val="solid"/>
            <a:round/>
            <a:headEnd len="sm" w="sm" type="none"/>
            <a:tailEnd len="sm" w="sm" type="none"/>
          </a:ln>
          <a:effectLst>
            <a:reflection blurRad="0" dir="0" dist="0" endA="300" endPos="55000" kx="0" rotWithShape="0" algn="bl" stA="50000" stPos="0" sy="-100000" ky="0"/>
          </a:effectLst>
        </p:spPr>
        <p:txBody>
          <a:bodyPr anchorCtr="0" anchor="ctr" bIns="45700" lIns="91425" spcFirstLastPara="1" rIns="91425" wrap="square" tIns="45700">
            <a:noAutofit/>
          </a:bodyPr>
          <a:lstStyle/>
          <a:p>
            <a:pPr indent="0" lvl="0" marL="177800" rtl="0" algn="l">
              <a:lnSpc>
                <a:spcPct val="90000"/>
              </a:lnSpc>
              <a:spcBef>
                <a:spcPts val="0"/>
              </a:spcBef>
              <a:spcAft>
                <a:spcPts val="0"/>
              </a:spcAft>
              <a:buClr>
                <a:srgbClr val="C00000"/>
              </a:buClr>
              <a:buSzPts val="3600"/>
              <a:buFont typeface="Libre Franklin"/>
              <a:buNone/>
            </a:pPr>
            <a:r>
              <a:rPr lang="ko-KR">
                <a:solidFill>
                  <a:srgbClr val="C00000"/>
                </a:solidFill>
              </a:rPr>
              <a:t>Proposed Method - Filter Decomposition</a:t>
            </a:r>
            <a:endParaRPr>
              <a:solidFill>
                <a:srgbClr val="C00000"/>
              </a:solidFill>
            </a:endParaRPr>
          </a:p>
        </p:txBody>
      </p:sp>
      <p:sp>
        <p:nvSpPr>
          <p:cNvPr id="205" name="Google Shape;205;p21"/>
          <p:cNvSpPr txBox="1"/>
          <p:nvPr>
            <p:ph idx="12" type="sldNum"/>
          </p:nvPr>
        </p:nvSpPr>
        <p:spPr>
          <a:xfrm>
            <a:off x="11605099" y="6488814"/>
            <a:ext cx="505992" cy="340468"/>
          </a:xfrm>
          <a:prstGeom prst="rect">
            <a:avLst/>
          </a:prstGeom>
          <a:solidFill>
            <a:srgbClr val="F2F2F2"/>
          </a:solid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600"/>
              <a:buFont typeface="Arial"/>
              <a:buNone/>
            </a:pPr>
            <a:fld id="{00000000-1234-1234-1234-123412341234}" type="slidenum">
              <a:rPr lang="ko-KR"/>
              <a:t>‹#›</a:t>
            </a:fld>
            <a:endParaRPr/>
          </a:p>
        </p:txBody>
      </p:sp>
      <p:pic>
        <p:nvPicPr>
          <p:cNvPr id="206" name="Google Shape;206;p21"/>
          <p:cNvPicPr preferRelativeResize="0"/>
          <p:nvPr/>
        </p:nvPicPr>
        <p:blipFill rotWithShape="1">
          <a:blip r:embed="rId3">
            <a:alphaModFix/>
          </a:blip>
          <a:srcRect b="48543" l="0" r="0" t="23714"/>
          <a:stretch/>
        </p:blipFill>
        <p:spPr>
          <a:xfrm>
            <a:off x="3240225" y="3926424"/>
            <a:ext cx="5711575" cy="1900425"/>
          </a:xfrm>
          <a:prstGeom prst="rect">
            <a:avLst/>
          </a:prstGeom>
          <a:noFill/>
          <a:ln>
            <a:noFill/>
          </a:ln>
        </p:spPr>
      </p:pic>
      <p:pic>
        <p:nvPicPr>
          <p:cNvPr id="207" name="Google Shape;207;p21"/>
          <p:cNvPicPr preferRelativeResize="0"/>
          <p:nvPr/>
        </p:nvPicPr>
        <p:blipFill rotWithShape="1">
          <a:blip r:embed="rId3">
            <a:alphaModFix/>
          </a:blip>
          <a:srcRect b="76502" l="41217" r="0" t="0"/>
          <a:stretch/>
        </p:blipFill>
        <p:spPr>
          <a:xfrm>
            <a:off x="4417288" y="2316750"/>
            <a:ext cx="3357450" cy="1609674"/>
          </a:xfrm>
          <a:prstGeom prst="rect">
            <a:avLst/>
          </a:prstGeom>
          <a:noFill/>
          <a:ln>
            <a:noFill/>
          </a:ln>
        </p:spPr>
      </p:pic>
      <p:pic>
        <p:nvPicPr>
          <p:cNvPr id="208" name="Google Shape;208;p21"/>
          <p:cNvPicPr preferRelativeResize="0"/>
          <p:nvPr/>
        </p:nvPicPr>
        <p:blipFill rotWithShape="1">
          <a:blip r:embed="rId3">
            <a:alphaModFix/>
          </a:blip>
          <a:srcRect b="85246" l="0" r="59821" t="0"/>
          <a:stretch/>
        </p:blipFill>
        <p:spPr>
          <a:xfrm>
            <a:off x="9310243" y="2513625"/>
            <a:ext cx="2294850" cy="101065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2cc0640fa4e_0_37"/>
          <p:cNvSpPr txBox="1"/>
          <p:nvPr>
            <p:ph idx="1" type="body"/>
          </p:nvPr>
        </p:nvSpPr>
        <p:spPr>
          <a:xfrm>
            <a:off x="-1" y="1429966"/>
            <a:ext cx="12185400" cy="5427900"/>
          </a:xfrm>
          <a:prstGeom prst="rect">
            <a:avLst/>
          </a:prstGeom>
          <a:noFill/>
          <a:ln>
            <a:noFill/>
          </a:ln>
        </p:spPr>
        <p:txBody>
          <a:bodyPr anchorCtr="0" anchor="t" bIns="45700" lIns="91425" spcFirstLastPara="1" rIns="91425" wrap="square" tIns="45700">
            <a:normAutofit/>
          </a:bodyPr>
          <a:lstStyle/>
          <a:p>
            <a:pPr indent="-342900" lvl="1" marL="1020762" rtl="0" algn="l">
              <a:lnSpc>
                <a:spcPct val="100000"/>
              </a:lnSpc>
              <a:spcBef>
                <a:spcPts val="500"/>
              </a:spcBef>
              <a:spcAft>
                <a:spcPts val="0"/>
              </a:spcAft>
              <a:buSzPts val="2200"/>
              <a:buFont typeface="Noto Sans Symbols"/>
              <a:buChar char="●"/>
            </a:pPr>
            <a:r>
              <a:rPr lang="ko-KR"/>
              <a:t>Shearing One Global Kernels between all convolution layers.</a:t>
            </a:r>
            <a:endParaRPr/>
          </a:p>
          <a:p>
            <a:pPr indent="-342900" lvl="1" marL="1020762" rtl="0" algn="l">
              <a:lnSpc>
                <a:spcPct val="100000"/>
              </a:lnSpc>
              <a:spcBef>
                <a:spcPts val="500"/>
              </a:spcBef>
              <a:spcAft>
                <a:spcPts val="0"/>
              </a:spcAft>
              <a:buSzPts val="2200"/>
              <a:buFont typeface="Noto Sans Symbols"/>
              <a:buChar char="●"/>
            </a:pPr>
            <a:r>
              <a:rPr lang="ko-KR">
                <a:latin typeface="Libre Franklin"/>
                <a:ea typeface="Libre Franklin"/>
                <a:cs typeface="Libre Franklin"/>
                <a:sym typeface="Libre Franklin"/>
              </a:rPr>
              <a:t>Global Weight</a:t>
            </a:r>
            <a:r>
              <a:rPr lang="ko-KR"/>
              <a:t>s are</a:t>
            </a:r>
            <a:r>
              <a:rPr lang="ko-KR">
                <a:latin typeface="Libre Franklin"/>
                <a:ea typeface="Libre Franklin"/>
                <a:cs typeface="Libre Franklin"/>
                <a:sym typeface="Libre Franklin"/>
              </a:rPr>
              <a:t> transform</a:t>
            </a:r>
            <a:r>
              <a:rPr lang="ko-KR"/>
              <a:t>ed with Coefficient at each layer before convolution.</a:t>
            </a:r>
            <a:endParaRPr/>
          </a:p>
          <a:p>
            <a:pPr indent="-203200" lvl="1" marL="1020762" rtl="0" algn="l">
              <a:lnSpc>
                <a:spcPct val="100000"/>
              </a:lnSpc>
              <a:spcBef>
                <a:spcPts val="500"/>
              </a:spcBef>
              <a:spcAft>
                <a:spcPts val="0"/>
              </a:spcAft>
              <a:buSzPts val="2200"/>
              <a:buFont typeface="Noto Sans Symbols"/>
              <a:buNone/>
            </a:pPr>
            <a:r>
              <a:t/>
            </a:r>
            <a:endParaRPr>
              <a:latin typeface="Libre Franklin"/>
              <a:ea typeface="Libre Franklin"/>
              <a:cs typeface="Libre Franklin"/>
              <a:sym typeface="Libre Franklin"/>
            </a:endParaRPr>
          </a:p>
          <a:p>
            <a:pPr indent="-203200" lvl="1" marL="1020762" rtl="0" algn="l">
              <a:lnSpc>
                <a:spcPct val="100000"/>
              </a:lnSpc>
              <a:spcBef>
                <a:spcPts val="500"/>
              </a:spcBef>
              <a:spcAft>
                <a:spcPts val="0"/>
              </a:spcAft>
              <a:buSzPts val="2200"/>
              <a:buFont typeface="Noto Sans Symbols"/>
              <a:buNone/>
            </a:pPr>
            <a:r>
              <a:t/>
            </a:r>
            <a:endParaRPr/>
          </a:p>
          <a:p>
            <a:pPr indent="-203200" lvl="1" marL="1020762" rtl="0" algn="l">
              <a:lnSpc>
                <a:spcPct val="100000"/>
              </a:lnSpc>
              <a:spcBef>
                <a:spcPts val="500"/>
              </a:spcBef>
              <a:spcAft>
                <a:spcPts val="0"/>
              </a:spcAft>
              <a:buSzPts val="2200"/>
              <a:buFont typeface="Noto Sans Symbols"/>
              <a:buNone/>
            </a:pPr>
            <a:r>
              <a:t/>
            </a:r>
            <a:endParaRPr>
              <a:latin typeface="Libre Franklin"/>
              <a:ea typeface="Libre Franklin"/>
              <a:cs typeface="Libre Franklin"/>
              <a:sym typeface="Libre Franklin"/>
            </a:endParaRPr>
          </a:p>
          <a:p>
            <a:pPr indent="-203200" lvl="1" marL="1020762" rtl="0" algn="l">
              <a:lnSpc>
                <a:spcPct val="100000"/>
              </a:lnSpc>
              <a:spcBef>
                <a:spcPts val="500"/>
              </a:spcBef>
              <a:spcAft>
                <a:spcPts val="0"/>
              </a:spcAft>
              <a:buSzPts val="2200"/>
              <a:buFont typeface="Noto Sans Symbols"/>
              <a:buNone/>
            </a:pPr>
            <a:r>
              <a:t/>
            </a:r>
            <a:endParaRPr/>
          </a:p>
          <a:p>
            <a:pPr indent="-203200" lvl="1" marL="1020762" rtl="0" algn="l">
              <a:lnSpc>
                <a:spcPct val="100000"/>
              </a:lnSpc>
              <a:spcBef>
                <a:spcPts val="500"/>
              </a:spcBef>
              <a:spcAft>
                <a:spcPts val="0"/>
              </a:spcAft>
              <a:buSzPts val="2200"/>
              <a:buFont typeface="Noto Sans Symbols"/>
              <a:buNone/>
            </a:pPr>
            <a:r>
              <a:t/>
            </a:r>
            <a:endParaRPr>
              <a:latin typeface="Libre Franklin"/>
              <a:ea typeface="Libre Franklin"/>
              <a:cs typeface="Libre Franklin"/>
              <a:sym typeface="Libre Franklin"/>
            </a:endParaRPr>
          </a:p>
          <a:p>
            <a:pPr indent="-203200" lvl="1" marL="1020762" rtl="0" algn="l">
              <a:lnSpc>
                <a:spcPct val="100000"/>
              </a:lnSpc>
              <a:spcBef>
                <a:spcPts val="500"/>
              </a:spcBef>
              <a:spcAft>
                <a:spcPts val="0"/>
              </a:spcAft>
              <a:buSzPts val="2200"/>
              <a:buFont typeface="Noto Sans Symbols"/>
              <a:buNone/>
            </a:pPr>
            <a:r>
              <a:t/>
            </a:r>
            <a:endParaRPr/>
          </a:p>
          <a:p>
            <a:pPr indent="-203200" lvl="1" marL="1020762" rtl="0" algn="l">
              <a:lnSpc>
                <a:spcPct val="100000"/>
              </a:lnSpc>
              <a:spcBef>
                <a:spcPts val="500"/>
              </a:spcBef>
              <a:spcAft>
                <a:spcPts val="0"/>
              </a:spcAft>
              <a:buSzPts val="2200"/>
              <a:buFont typeface="Noto Sans Symbols"/>
              <a:buNone/>
            </a:pPr>
            <a:r>
              <a:t/>
            </a:r>
            <a:endParaRPr>
              <a:latin typeface="Libre Franklin"/>
              <a:ea typeface="Libre Franklin"/>
              <a:cs typeface="Libre Franklin"/>
              <a:sym typeface="Libre Franklin"/>
            </a:endParaRPr>
          </a:p>
          <a:p>
            <a:pPr indent="-203200" lvl="1" marL="1020762" rtl="0" algn="l">
              <a:lnSpc>
                <a:spcPct val="100000"/>
              </a:lnSpc>
              <a:spcBef>
                <a:spcPts val="500"/>
              </a:spcBef>
              <a:spcAft>
                <a:spcPts val="0"/>
              </a:spcAft>
              <a:buSzPts val="2200"/>
              <a:buFont typeface="Noto Sans Symbols"/>
              <a:buNone/>
            </a:pPr>
            <a:r>
              <a:t/>
            </a:r>
            <a:endParaRPr/>
          </a:p>
          <a:p>
            <a:pPr indent="0" lvl="0" marL="914400" rtl="0" algn="l">
              <a:lnSpc>
                <a:spcPct val="100000"/>
              </a:lnSpc>
              <a:spcBef>
                <a:spcPts val="500"/>
              </a:spcBef>
              <a:spcAft>
                <a:spcPts val="0"/>
              </a:spcAft>
              <a:buNone/>
            </a:pPr>
            <a:r>
              <a:t/>
            </a:r>
            <a:endParaRPr/>
          </a:p>
          <a:p>
            <a:pPr indent="-342900" lvl="1" marL="1020762" rtl="0" algn="l">
              <a:lnSpc>
                <a:spcPct val="100000"/>
              </a:lnSpc>
              <a:spcBef>
                <a:spcPts val="500"/>
              </a:spcBef>
              <a:spcAft>
                <a:spcPts val="0"/>
              </a:spcAft>
              <a:buSzPts val="2200"/>
              <a:buFont typeface="Noto Sans Symbols"/>
              <a:buChar char="●"/>
            </a:pPr>
            <a:r>
              <a:rPr lang="ko-KR"/>
              <a:t>By referencing the shared kernels, the number of parameters is much reduced.</a:t>
            </a:r>
            <a:endParaRPr>
              <a:latin typeface="Libre Franklin"/>
              <a:ea typeface="Libre Franklin"/>
              <a:cs typeface="Libre Franklin"/>
              <a:sym typeface="Libre Franklin"/>
            </a:endParaRPr>
          </a:p>
        </p:txBody>
      </p:sp>
      <p:sp>
        <p:nvSpPr>
          <p:cNvPr id="214" name="Google Shape;214;g2cc0640fa4e_0_37"/>
          <p:cNvSpPr txBox="1"/>
          <p:nvPr>
            <p:ph type="title"/>
          </p:nvPr>
        </p:nvSpPr>
        <p:spPr>
          <a:xfrm>
            <a:off x="0" y="308275"/>
            <a:ext cx="10668000" cy="508800"/>
          </a:xfrm>
          <a:prstGeom prst="rect">
            <a:avLst/>
          </a:prstGeom>
          <a:noFill/>
          <a:ln cap="flat" cmpd="sng" w="9525">
            <a:solidFill>
              <a:schemeClr val="lt1"/>
            </a:solidFill>
            <a:prstDash val="solid"/>
            <a:round/>
            <a:headEnd len="sm" w="sm" type="none"/>
            <a:tailEnd len="sm" w="sm" type="none"/>
          </a:ln>
          <a:effectLst>
            <a:reflection blurRad="0" dir="0" dist="0" endA="300" endPos="55000" fadeDir="5400012" kx="0" rotWithShape="0" algn="bl" stA="50000" stPos="0" sy="-100000" ky="0"/>
          </a:effectLst>
        </p:spPr>
        <p:txBody>
          <a:bodyPr anchorCtr="0" anchor="ctr" bIns="45700" lIns="91425" spcFirstLastPara="1" rIns="91425" wrap="square" tIns="45700">
            <a:noAutofit/>
          </a:bodyPr>
          <a:lstStyle/>
          <a:p>
            <a:pPr indent="0" lvl="0" marL="177800" rtl="0" algn="l">
              <a:lnSpc>
                <a:spcPct val="90000"/>
              </a:lnSpc>
              <a:spcBef>
                <a:spcPts val="0"/>
              </a:spcBef>
              <a:spcAft>
                <a:spcPts val="0"/>
              </a:spcAft>
              <a:buClr>
                <a:srgbClr val="C00000"/>
              </a:buClr>
              <a:buSzPts val="3600"/>
              <a:buFont typeface="Libre Franklin"/>
              <a:buNone/>
            </a:pPr>
            <a:r>
              <a:rPr lang="ko-KR">
                <a:solidFill>
                  <a:srgbClr val="C00000"/>
                </a:solidFill>
              </a:rPr>
              <a:t>Proposed Method - Globally shared </a:t>
            </a:r>
            <a:r>
              <a:rPr lang="ko-KR"/>
              <a:t>b</a:t>
            </a:r>
            <a:r>
              <a:rPr lang="ko-KR">
                <a:solidFill>
                  <a:srgbClr val="C00000"/>
                </a:solidFill>
              </a:rPr>
              <a:t>asis kernel</a:t>
            </a:r>
            <a:endParaRPr>
              <a:solidFill>
                <a:srgbClr val="C00000"/>
              </a:solidFill>
            </a:endParaRPr>
          </a:p>
        </p:txBody>
      </p:sp>
      <p:sp>
        <p:nvSpPr>
          <p:cNvPr id="215" name="Google Shape;215;g2cc0640fa4e_0_37"/>
          <p:cNvSpPr txBox="1"/>
          <p:nvPr>
            <p:ph idx="12" type="sldNum"/>
          </p:nvPr>
        </p:nvSpPr>
        <p:spPr>
          <a:xfrm>
            <a:off x="11605099" y="6488814"/>
            <a:ext cx="506100" cy="340500"/>
          </a:xfrm>
          <a:prstGeom prst="rect">
            <a:avLst/>
          </a:prstGeom>
          <a:solidFill>
            <a:srgbClr val="F2F2F2"/>
          </a:solid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600"/>
              <a:buFont typeface="Arial"/>
              <a:buNone/>
            </a:pPr>
            <a:fld id="{00000000-1234-1234-1234-123412341234}" type="slidenum">
              <a:rPr lang="ko-KR"/>
              <a:t>‹#›</a:t>
            </a:fld>
            <a:endParaRPr/>
          </a:p>
        </p:txBody>
      </p:sp>
      <p:pic>
        <p:nvPicPr>
          <p:cNvPr id="216" name="Google Shape;216;g2cc0640fa4e_0_37"/>
          <p:cNvPicPr preferRelativeResize="0"/>
          <p:nvPr/>
        </p:nvPicPr>
        <p:blipFill rotWithShape="1">
          <a:blip r:embed="rId3">
            <a:alphaModFix/>
          </a:blip>
          <a:srcRect b="4251" l="0" r="0" t="52234"/>
          <a:stretch/>
        </p:blipFill>
        <p:spPr>
          <a:xfrm>
            <a:off x="3009525" y="2295850"/>
            <a:ext cx="6166351" cy="3218074"/>
          </a:xfrm>
          <a:prstGeom prst="rect">
            <a:avLst/>
          </a:prstGeom>
          <a:noFill/>
          <a:ln>
            <a:noFill/>
          </a:ln>
        </p:spPr>
      </p:pic>
      <p:pic>
        <p:nvPicPr>
          <p:cNvPr id="217" name="Google Shape;217;g2cc0640fa4e_0_37"/>
          <p:cNvPicPr preferRelativeResize="0"/>
          <p:nvPr/>
        </p:nvPicPr>
        <p:blipFill rotWithShape="1">
          <a:blip r:embed="rId3">
            <a:alphaModFix/>
          </a:blip>
          <a:srcRect b="85246" l="0" r="59821" t="0"/>
          <a:stretch/>
        </p:blipFill>
        <p:spPr>
          <a:xfrm>
            <a:off x="9310243" y="2513625"/>
            <a:ext cx="2294850" cy="101065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2cc0640fa4e_0_63"/>
          <p:cNvSpPr txBox="1"/>
          <p:nvPr>
            <p:ph idx="1" type="body"/>
          </p:nvPr>
        </p:nvSpPr>
        <p:spPr>
          <a:xfrm>
            <a:off x="-1" y="1429966"/>
            <a:ext cx="12185400" cy="5427900"/>
          </a:xfrm>
          <a:prstGeom prst="rect">
            <a:avLst/>
          </a:prstGeom>
          <a:noFill/>
          <a:ln>
            <a:noFill/>
          </a:ln>
        </p:spPr>
        <p:txBody>
          <a:bodyPr anchorCtr="0" anchor="t" bIns="45700" lIns="91425" spcFirstLastPara="1" rIns="91425" wrap="square" tIns="45700">
            <a:normAutofit/>
          </a:bodyPr>
          <a:lstStyle/>
          <a:p>
            <a:pPr indent="-342900" lvl="1" marL="1020762" rtl="0" algn="l">
              <a:lnSpc>
                <a:spcPct val="100000"/>
              </a:lnSpc>
              <a:spcBef>
                <a:spcPts val="500"/>
              </a:spcBef>
              <a:spcAft>
                <a:spcPts val="0"/>
              </a:spcAft>
              <a:buSzPts val="2200"/>
              <a:buFont typeface="Noto Sans Symbols"/>
              <a:buChar char="●"/>
            </a:pPr>
            <a:r>
              <a:rPr lang="ko-KR"/>
              <a:t>It solve </a:t>
            </a:r>
            <a:r>
              <a:rPr lang="ko-KR"/>
              <a:t>representational bottleneck </a:t>
            </a:r>
            <a:r>
              <a:rPr lang="ko-KR"/>
              <a:t> caused by large </a:t>
            </a:r>
            <a:r>
              <a:rPr lang="ko-KR"/>
              <a:t>dimension</a:t>
            </a:r>
            <a:r>
              <a:rPr lang="ko-KR"/>
              <a:t> differences </a:t>
            </a:r>
            <a:br>
              <a:rPr lang="ko-KR"/>
            </a:br>
            <a:r>
              <a:rPr lang="ko-KR"/>
              <a:t>between Basis and Coefficient.</a:t>
            </a:r>
            <a:endParaRPr/>
          </a:p>
          <a:p>
            <a:pPr indent="-342900" lvl="1" marL="1020762" rtl="0" algn="l">
              <a:lnSpc>
                <a:spcPct val="100000"/>
              </a:lnSpc>
              <a:spcBef>
                <a:spcPts val="500"/>
              </a:spcBef>
              <a:spcAft>
                <a:spcPts val="0"/>
              </a:spcAft>
              <a:buSzPts val="2200"/>
              <a:buFont typeface="Noto Sans Symbols"/>
              <a:buChar char="●"/>
            </a:pPr>
            <a:r>
              <a:rPr lang="ko-KR"/>
              <a:t>Perform pruning based on the scale factor of batch normalization and weights.</a:t>
            </a:r>
            <a:endParaRPr/>
          </a:p>
          <a:p>
            <a:pPr indent="0" lvl="0" marL="914400" rtl="0" algn="l">
              <a:lnSpc>
                <a:spcPct val="100000"/>
              </a:lnSpc>
              <a:spcBef>
                <a:spcPts val="500"/>
              </a:spcBef>
              <a:spcAft>
                <a:spcPts val="0"/>
              </a:spcAft>
              <a:buNone/>
            </a:pPr>
            <a:r>
              <a:t/>
            </a:r>
            <a:endParaRPr/>
          </a:p>
          <a:p>
            <a:pPr indent="-203200" lvl="1" marL="1020762" rtl="0" algn="l">
              <a:lnSpc>
                <a:spcPct val="100000"/>
              </a:lnSpc>
              <a:spcBef>
                <a:spcPts val="500"/>
              </a:spcBef>
              <a:spcAft>
                <a:spcPts val="0"/>
              </a:spcAft>
              <a:buSzPts val="2200"/>
              <a:buFont typeface="Noto Sans Symbols"/>
              <a:buNone/>
            </a:pPr>
            <a:r>
              <a:t/>
            </a:r>
            <a:endParaRPr/>
          </a:p>
          <a:p>
            <a:pPr indent="0" lvl="1" marL="817562" rtl="0" algn="l">
              <a:lnSpc>
                <a:spcPct val="100000"/>
              </a:lnSpc>
              <a:spcBef>
                <a:spcPts val="500"/>
              </a:spcBef>
              <a:spcAft>
                <a:spcPts val="0"/>
              </a:spcAft>
              <a:buSzPts val="2200"/>
              <a:buFont typeface="Noto Sans Symbols"/>
              <a:buNone/>
            </a:pPr>
            <a:r>
              <a:t/>
            </a:r>
            <a:endParaRPr>
              <a:latin typeface="Libre Franklin"/>
              <a:ea typeface="Libre Franklin"/>
              <a:cs typeface="Libre Franklin"/>
              <a:sym typeface="Libre Franklin"/>
            </a:endParaRPr>
          </a:p>
          <a:p>
            <a:pPr indent="-203200" lvl="1" marL="1020762" rtl="0" algn="l">
              <a:lnSpc>
                <a:spcPct val="100000"/>
              </a:lnSpc>
              <a:spcBef>
                <a:spcPts val="500"/>
              </a:spcBef>
              <a:spcAft>
                <a:spcPts val="0"/>
              </a:spcAft>
              <a:buSzPts val="2200"/>
              <a:buFont typeface="Noto Sans Symbols"/>
              <a:buNone/>
            </a:pPr>
            <a:r>
              <a:t/>
            </a:r>
            <a:endParaRPr/>
          </a:p>
          <a:p>
            <a:pPr indent="-203200" lvl="1" marL="1020762" rtl="0" algn="l">
              <a:lnSpc>
                <a:spcPct val="100000"/>
              </a:lnSpc>
              <a:spcBef>
                <a:spcPts val="500"/>
              </a:spcBef>
              <a:spcAft>
                <a:spcPts val="0"/>
              </a:spcAft>
              <a:buSzPts val="2200"/>
              <a:buFont typeface="Noto Sans Symbols"/>
              <a:buNone/>
            </a:pPr>
            <a:r>
              <a:t/>
            </a:r>
            <a:endParaRPr>
              <a:latin typeface="Libre Franklin"/>
              <a:ea typeface="Libre Franklin"/>
              <a:cs typeface="Libre Franklin"/>
              <a:sym typeface="Libre Franklin"/>
            </a:endParaRPr>
          </a:p>
          <a:p>
            <a:pPr indent="-203200" lvl="1" marL="1020762" rtl="0" algn="l">
              <a:lnSpc>
                <a:spcPct val="100000"/>
              </a:lnSpc>
              <a:spcBef>
                <a:spcPts val="500"/>
              </a:spcBef>
              <a:spcAft>
                <a:spcPts val="0"/>
              </a:spcAft>
              <a:buSzPts val="2200"/>
              <a:buFont typeface="Noto Sans Symbols"/>
              <a:buNone/>
            </a:pPr>
            <a:r>
              <a:t/>
            </a:r>
            <a:endParaRPr/>
          </a:p>
          <a:p>
            <a:pPr indent="0" lvl="0" marL="0" rtl="0" algn="l">
              <a:lnSpc>
                <a:spcPct val="100000"/>
              </a:lnSpc>
              <a:spcBef>
                <a:spcPts val="500"/>
              </a:spcBef>
              <a:spcAft>
                <a:spcPts val="0"/>
              </a:spcAft>
              <a:buNone/>
            </a:pPr>
            <a:r>
              <a:t/>
            </a:r>
            <a:endParaRPr/>
          </a:p>
          <a:p>
            <a:pPr indent="-342900" lvl="1" marL="1020762" rtl="0" algn="l">
              <a:lnSpc>
                <a:spcPct val="100000"/>
              </a:lnSpc>
              <a:spcBef>
                <a:spcPts val="500"/>
              </a:spcBef>
              <a:spcAft>
                <a:spcPts val="0"/>
              </a:spcAft>
              <a:buSzPts val="2200"/>
              <a:buFont typeface="Noto Sans Symbols"/>
              <a:buChar char="●"/>
            </a:pPr>
            <a:r>
              <a:rPr lang="ko-KR"/>
              <a:t>Additionally, the effect of reducing parameters and computational complexity can be obtained.</a:t>
            </a:r>
            <a:endParaRPr>
              <a:latin typeface="Libre Franklin"/>
              <a:ea typeface="Libre Franklin"/>
              <a:cs typeface="Libre Franklin"/>
              <a:sym typeface="Libre Franklin"/>
            </a:endParaRPr>
          </a:p>
        </p:txBody>
      </p:sp>
      <p:sp>
        <p:nvSpPr>
          <p:cNvPr id="223" name="Google Shape;223;g2cc0640fa4e_0_63"/>
          <p:cNvSpPr txBox="1"/>
          <p:nvPr>
            <p:ph type="title"/>
          </p:nvPr>
        </p:nvSpPr>
        <p:spPr>
          <a:xfrm>
            <a:off x="0" y="308275"/>
            <a:ext cx="10668000" cy="508800"/>
          </a:xfrm>
          <a:prstGeom prst="rect">
            <a:avLst/>
          </a:prstGeom>
          <a:noFill/>
          <a:ln cap="flat" cmpd="sng" w="9525">
            <a:solidFill>
              <a:schemeClr val="lt1"/>
            </a:solidFill>
            <a:prstDash val="solid"/>
            <a:round/>
            <a:headEnd len="sm" w="sm" type="none"/>
            <a:tailEnd len="sm" w="sm" type="none"/>
          </a:ln>
          <a:effectLst>
            <a:reflection blurRad="0" dir="0" dist="0" endA="300" endPos="55000" fadeDir="5400012" kx="0" rotWithShape="0" algn="bl" stA="50000" stPos="0" sy="-100000" ky="0"/>
          </a:effectLst>
        </p:spPr>
        <p:txBody>
          <a:bodyPr anchorCtr="0" anchor="ctr" bIns="45700" lIns="91425" spcFirstLastPara="1" rIns="91425" wrap="square" tIns="45700">
            <a:noAutofit/>
          </a:bodyPr>
          <a:lstStyle/>
          <a:p>
            <a:pPr indent="0" lvl="0" marL="177800" rtl="0" algn="l">
              <a:lnSpc>
                <a:spcPct val="90000"/>
              </a:lnSpc>
              <a:spcBef>
                <a:spcPts val="0"/>
              </a:spcBef>
              <a:spcAft>
                <a:spcPts val="0"/>
              </a:spcAft>
              <a:buClr>
                <a:srgbClr val="C00000"/>
              </a:buClr>
              <a:buSzPts val="3600"/>
              <a:buFont typeface="Libre Franklin"/>
              <a:buNone/>
            </a:pPr>
            <a:r>
              <a:rPr lang="ko-KR">
                <a:solidFill>
                  <a:srgbClr val="C00000"/>
                </a:solidFill>
              </a:rPr>
              <a:t>Proposed Method - </a:t>
            </a:r>
            <a:r>
              <a:rPr lang="ko-KR"/>
              <a:t>Coefficient Pruning</a:t>
            </a:r>
            <a:endParaRPr>
              <a:solidFill>
                <a:srgbClr val="C00000"/>
              </a:solidFill>
            </a:endParaRPr>
          </a:p>
        </p:txBody>
      </p:sp>
      <p:sp>
        <p:nvSpPr>
          <p:cNvPr id="224" name="Google Shape;224;g2cc0640fa4e_0_63"/>
          <p:cNvSpPr txBox="1"/>
          <p:nvPr>
            <p:ph idx="12" type="sldNum"/>
          </p:nvPr>
        </p:nvSpPr>
        <p:spPr>
          <a:xfrm>
            <a:off x="11605099" y="6488814"/>
            <a:ext cx="506100" cy="340500"/>
          </a:xfrm>
          <a:prstGeom prst="rect">
            <a:avLst/>
          </a:prstGeom>
          <a:solidFill>
            <a:srgbClr val="F2F2F2"/>
          </a:solid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600"/>
              <a:buFont typeface="Arial"/>
              <a:buNone/>
            </a:pPr>
            <a:fld id="{00000000-1234-1234-1234-123412341234}" type="slidenum">
              <a:rPr lang="ko-KR"/>
              <a:t>‹#›</a:t>
            </a:fld>
            <a:endParaRPr/>
          </a:p>
        </p:txBody>
      </p:sp>
      <p:pic>
        <p:nvPicPr>
          <p:cNvPr id="225" name="Google Shape;225;g2cc0640fa4e_0_63"/>
          <p:cNvPicPr preferRelativeResize="0"/>
          <p:nvPr/>
        </p:nvPicPr>
        <p:blipFill>
          <a:blip r:embed="rId3">
            <a:alphaModFix/>
          </a:blip>
          <a:stretch>
            <a:fillRect/>
          </a:stretch>
        </p:blipFill>
        <p:spPr>
          <a:xfrm>
            <a:off x="7086588" y="3330050"/>
            <a:ext cx="2847975" cy="638175"/>
          </a:xfrm>
          <a:prstGeom prst="rect">
            <a:avLst/>
          </a:prstGeom>
          <a:noFill/>
          <a:ln>
            <a:noFill/>
          </a:ln>
        </p:spPr>
      </p:pic>
      <p:pic>
        <p:nvPicPr>
          <p:cNvPr id="226" name="Google Shape;226;g2cc0640fa4e_0_63"/>
          <p:cNvPicPr preferRelativeResize="0"/>
          <p:nvPr/>
        </p:nvPicPr>
        <p:blipFill>
          <a:blip r:embed="rId4">
            <a:alphaModFix/>
          </a:blip>
          <a:stretch>
            <a:fillRect/>
          </a:stretch>
        </p:blipFill>
        <p:spPr>
          <a:xfrm>
            <a:off x="1137850" y="3330050"/>
            <a:ext cx="3762375" cy="743400"/>
          </a:xfrm>
          <a:prstGeom prst="rect">
            <a:avLst/>
          </a:prstGeom>
          <a:noFill/>
          <a:ln>
            <a:noFill/>
          </a:ln>
        </p:spPr>
      </p:pic>
      <p:sp>
        <p:nvSpPr>
          <p:cNvPr id="227" name="Google Shape;227;g2cc0640fa4e_0_63"/>
          <p:cNvSpPr txBox="1"/>
          <p:nvPr/>
        </p:nvSpPr>
        <p:spPr>
          <a:xfrm>
            <a:off x="1711938" y="4254500"/>
            <a:ext cx="2614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ko-KR" sz="2000">
                <a:solidFill>
                  <a:schemeClr val="dk1"/>
                </a:solidFill>
                <a:latin typeface="Libre Franklin"/>
                <a:ea typeface="Libre Franklin"/>
                <a:cs typeface="Libre Franklin"/>
                <a:sym typeface="Libre Franklin"/>
              </a:rPr>
              <a:t>batch normalization</a:t>
            </a:r>
            <a:endParaRPr sz="2000">
              <a:solidFill>
                <a:schemeClr val="dk1"/>
              </a:solidFill>
              <a:latin typeface="Libre Franklin"/>
              <a:ea typeface="Libre Franklin"/>
              <a:cs typeface="Libre Franklin"/>
              <a:sym typeface="Libre Franklin"/>
            </a:endParaRPr>
          </a:p>
        </p:txBody>
      </p:sp>
      <p:sp>
        <p:nvSpPr>
          <p:cNvPr id="228" name="Google Shape;228;g2cc0640fa4e_0_63"/>
          <p:cNvSpPr txBox="1"/>
          <p:nvPr/>
        </p:nvSpPr>
        <p:spPr>
          <a:xfrm>
            <a:off x="6047875" y="4254500"/>
            <a:ext cx="4925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ko-KR" sz="2000">
                <a:solidFill>
                  <a:schemeClr val="dk1"/>
                </a:solidFill>
                <a:latin typeface="Libre Franklin"/>
                <a:ea typeface="Libre Franklin"/>
                <a:cs typeface="Libre Franklin"/>
                <a:sym typeface="Libre Franklin"/>
              </a:rPr>
              <a:t>the importance of i-th filter in l-th layer</a:t>
            </a:r>
            <a:endParaRPr b="1" sz="2000">
              <a:solidFill>
                <a:schemeClr val="dk1"/>
              </a:solidFill>
              <a:latin typeface="Libre Franklin"/>
              <a:ea typeface="Libre Franklin"/>
              <a:cs typeface="Libre Franklin"/>
              <a:sym typeface="Libre Frankli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2cc0640fa4e_0_207"/>
          <p:cNvSpPr txBox="1"/>
          <p:nvPr>
            <p:ph idx="12" type="sldNum"/>
          </p:nvPr>
        </p:nvSpPr>
        <p:spPr>
          <a:xfrm>
            <a:off x="11681013" y="6451322"/>
            <a:ext cx="5109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ko-KR" sz="1800">
                <a:latin typeface="Corbel"/>
                <a:ea typeface="Corbel"/>
                <a:cs typeface="Corbel"/>
                <a:sym typeface="Corbel"/>
              </a:rPr>
              <a:t>‹#›</a:t>
            </a:fld>
            <a:endParaRPr sz="1800">
              <a:latin typeface="Corbel"/>
              <a:ea typeface="Corbel"/>
              <a:cs typeface="Corbel"/>
              <a:sym typeface="Corbel"/>
            </a:endParaRPr>
          </a:p>
        </p:txBody>
      </p:sp>
      <p:sp>
        <p:nvSpPr>
          <p:cNvPr id="235" name="Google Shape;235;g2cc0640fa4e_0_207"/>
          <p:cNvSpPr txBox="1"/>
          <p:nvPr>
            <p:ph type="ctrTitle"/>
          </p:nvPr>
        </p:nvSpPr>
        <p:spPr>
          <a:xfrm>
            <a:off x="0" y="445495"/>
            <a:ext cx="12192000" cy="23889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ko-KR"/>
              <a:t>Experimental Results</a:t>
            </a:r>
            <a:endParaRPr/>
          </a:p>
        </p:txBody>
      </p:sp>
      <p:sp>
        <p:nvSpPr>
          <p:cNvPr id="236" name="Google Shape;236;g2cc0640fa4e_0_207"/>
          <p:cNvSpPr txBox="1"/>
          <p:nvPr>
            <p:ph idx="1" type="subTitle"/>
          </p:nvPr>
        </p:nvSpPr>
        <p:spPr>
          <a:xfrm>
            <a:off x="0" y="4427109"/>
            <a:ext cx="12192000" cy="23880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2cc0640fa4e_0_85"/>
          <p:cNvSpPr txBox="1"/>
          <p:nvPr>
            <p:ph type="title"/>
          </p:nvPr>
        </p:nvSpPr>
        <p:spPr>
          <a:xfrm>
            <a:off x="0" y="308274"/>
            <a:ext cx="9610800" cy="508800"/>
          </a:xfrm>
          <a:prstGeom prst="rect">
            <a:avLst/>
          </a:prstGeom>
          <a:noFill/>
          <a:ln cap="flat" cmpd="sng" w="9525">
            <a:solidFill>
              <a:schemeClr val="lt1"/>
            </a:solidFill>
            <a:prstDash val="solid"/>
            <a:round/>
            <a:headEnd len="sm" w="sm" type="none"/>
            <a:tailEnd len="sm" w="sm" type="none"/>
          </a:ln>
          <a:effectLst>
            <a:reflection blurRad="0" dir="0" dist="0" endA="300" endPos="55000" fadeDir="5400012" kx="0" rotWithShape="0" algn="bl" stA="50000" stPos="0" sy="-100000" ky="0"/>
          </a:effectLst>
        </p:spPr>
        <p:txBody>
          <a:bodyPr anchorCtr="0" anchor="ctr" bIns="45700" lIns="91425" spcFirstLastPara="1" rIns="91425" wrap="square" tIns="45700">
            <a:noAutofit/>
          </a:bodyPr>
          <a:lstStyle/>
          <a:p>
            <a:pPr indent="0" lvl="0" marL="177800" rtl="0" algn="l">
              <a:lnSpc>
                <a:spcPct val="100000"/>
              </a:lnSpc>
              <a:spcBef>
                <a:spcPts val="0"/>
              </a:spcBef>
              <a:spcAft>
                <a:spcPts val="0"/>
              </a:spcAft>
              <a:buClr>
                <a:srgbClr val="C00000"/>
              </a:buClr>
              <a:buSzPts val="3600"/>
              <a:buFont typeface="Libre Franklin"/>
              <a:buNone/>
            </a:pPr>
            <a:r>
              <a:rPr lang="ko-KR"/>
              <a:t>Experimental Results - Hyperparameters</a:t>
            </a:r>
            <a:endParaRPr/>
          </a:p>
        </p:txBody>
      </p:sp>
      <p:sp>
        <p:nvSpPr>
          <p:cNvPr id="242" name="Google Shape;242;g2cc0640fa4e_0_85"/>
          <p:cNvSpPr txBox="1"/>
          <p:nvPr>
            <p:ph idx="12" type="sldNum"/>
          </p:nvPr>
        </p:nvSpPr>
        <p:spPr>
          <a:xfrm>
            <a:off x="11605099" y="6488814"/>
            <a:ext cx="506100" cy="340500"/>
          </a:xfrm>
          <a:prstGeom prst="rect">
            <a:avLst/>
          </a:prstGeom>
          <a:solidFill>
            <a:srgbClr val="F2F2F2"/>
          </a:solid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600"/>
              <a:buFont typeface="Arial"/>
              <a:buNone/>
            </a:pPr>
            <a:fld id="{00000000-1234-1234-1234-123412341234}" type="slidenum">
              <a:rPr lang="ko-KR"/>
              <a:t>‹#›</a:t>
            </a:fld>
            <a:endParaRPr/>
          </a:p>
        </p:txBody>
      </p:sp>
      <p:pic>
        <p:nvPicPr>
          <p:cNvPr id="243" name="Google Shape;243;g2cc0640fa4e_0_85"/>
          <p:cNvPicPr preferRelativeResize="0"/>
          <p:nvPr/>
        </p:nvPicPr>
        <p:blipFill>
          <a:blip r:embed="rId3">
            <a:alphaModFix/>
          </a:blip>
          <a:stretch>
            <a:fillRect/>
          </a:stretch>
        </p:blipFill>
        <p:spPr>
          <a:xfrm>
            <a:off x="527025" y="1281475"/>
            <a:ext cx="5711626" cy="4909775"/>
          </a:xfrm>
          <a:prstGeom prst="rect">
            <a:avLst/>
          </a:prstGeom>
          <a:noFill/>
          <a:ln>
            <a:noFill/>
          </a:ln>
        </p:spPr>
      </p:pic>
      <p:sp>
        <p:nvSpPr>
          <p:cNvPr id="244" name="Google Shape;244;g2cc0640fa4e_0_85"/>
          <p:cNvSpPr txBox="1"/>
          <p:nvPr/>
        </p:nvSpPr>
        <p:spPr>
          <a:xfrm>
            <a:off x="6413475" y="2289463"/>
            <a:ext cx="5006100" cy="28938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chemeClr val="dk1"/>
              </a:buClr>
              <a:buSzPts val="2200"/>
              <a:buFont typeface="Libre Franklin"/>
              <a:buChar char="●"/>
            </a:pPr>
            <a:r>
              <a:rPr lang="ko-KR" sz="2200">
                <a:solidFill>
                  <a:schemeClr val="dk1"/>
                </a:solidFill>
                <a:latin typeface="Libre Franklin"/>
                <a:ea typeface="Libre Franklin"/>
                <a:cs typeface="Libre Franklin"/>
                <a:sym typeface="Libre Franklin"/>
              </a:rPr>
              <a:t>Basis size 5 is provides an appropriate trade-off between accuracy and efficiency</a:t>
            </a:r>
            <a:endParaRPr sz="2200">
              <a:solidFill>
                <a:schemeClr val="dk1"/>
              </a:solidFill>
              <a:latin typeface="Libre Franklin"/>
              <a:ea typeface="Libre Franklin"/>
              <a:cs typeface="Libre Franklin"/>
              <a:sym typeface="Libre Franklin"/>
            </a:endParaRPr>
          </a:p>
          <a:p>
            <a:pPr indent="0" lvl="0" marL="457200" rtl="0" algn="l">
              <a:spcBef>
                <a:spcPts val="0"/>
              </a:spcBef>
              <a:spcAft>
                <a:spcPts val="0"/>
              </a:spcAft>
              <a:buNone/>
            </a:pPr>
            <a:r>
              <a:t/>
            </a:r>
            <a:endParaRPr sz="2200">
              <a:solidFill>
                <a:schemeClr val="dk1"/>
              </a:solidFill>
              <a:latin typeface="Libre Franklin"/>
              <a:ea typeface="Libre Franklin"/>
              <a:cs typeface="Libre Franklin"/>
              <a:sym typeface="Libre Franklin"/>
            </a:endParaRPr>
          </a:p>
          <a:p>
            <a:pPr indent="-368300" lvl="0" marL="457200" rtl="0" algn="l">
              <a:spcBef>
                <a:spcPts val="0"/>
              </a:spcBef>
              <a:spcAft>
                <a:spcPts val="0"/>
              </a:spcAft>
              <a:buClr>
                <a:schemeClr val="dk1"/>
              </a:buClr>
              <a:buSzPts val="2200"/>
              <a:buFont typeface="Libre Franklin"/>
              <a:buChar char="●"/>
            </a:pPr>
            <a:r>
              <a:rPr lang="ko-KR" sz="2200">
                <a:solidFill>
                  <a:schemeClr val="dk1"/>
                </a:solidFill>
                <a:latin typeface="Libre Franklin"/>
                <a:ea typeface="Libre Franklin"/>
                <a:cs typeface="Libre Franklin"/>
                <a:sym typeface="Libre Franklin"/>
              </a:rPr>
              <a:t>Demonstrate that a pruning ratio of less than 60% can preserve accuracy.</a:t>
            </a:r>
            <a:endParaRPr sz="2200">
              <a:solidFill>
                <a:schemeClr val="dk1"/>
              </a:solidFill>
              <a:latin typeface="Libre Franklin"/>
              <a:ea typeface="Libre Franklin"/>
              <a:cs typeface="Libre Franklin"/>
              <a:sym typeface="Libre Franklin"/>
            </a:endParaRPr>
          </a:p>
          <a:p>
            <a:pPr indent="0" lvl="0" marL="457200" rtl="0" algn="l">
              <a:spcBef>
                <a:spcPts val="0"/>
              </a:spcBef>
              <a:spcAft>
                <a:spcPts val="0"/>
              </a:spcAft>
              <a:buNone/>
            </a:pPr>
            <a:r>
              <a:t/>
            </a:r>
            <a:endParaRPr sz="2200">
              <a:solidFill>
                <a:schemeClr val="dk1"/>
              </a:solidFill>
              <a:latin typeface="Libre Franklin"/>
              <a:ea typeface="Libre Franklin"/>
              <a:cs typeface="Libre Franklin"/>
              <a:sym typeface="Libre Frankli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6"/>
          <p:cNvSpPr txBox="1"/>
          <p:nvPr>
            <p:ph type="title"/>
          </p:nvPr>
        </p:nvSpPr>
        <p:spPr>
          <a:xfrm>
            <a:off x="0" y="308274"/>
            <a:ext cx="9610928" cy="508850"/>
          </a:xfrm>
          <a:prstGeom prst="rect">
            <a:avLst/>
          </a:prstGeom>
          <a:noFill/>
          <a:ln cap="flat" cmpd="sng" w="9525">
            <a:solidFill>
              <a:schemeClr val="lt1"/>
            </a:solidFill>
            <a:prstDash val="solid"/>
            <a:round/>
            <a:headEnd len="sm" w="sm" type="none"/>
            <a:tailEnd len="sm" w="sm" type="none"/>
          </a:ln>
          <a:effectLst>
            <a:reflection blurRad="0" dir="0" dist="0" endA="300" endPos="55000" kx="0" rotWithShape="0" algn="bl" stA="50000" stPos="0" sy="-100000" ky="0"/>
          </a:effectLst>
        </p:spPr>
        <p:txBody>
          <a:bodyPr anchorCtr="0" anchor="ctr" bIns="45700" lIns="91425" spcFirstLastPara="1" rIns="91425" wrap="square" tIns="45700">
            <a:noAutofit/>
          </a:bodyPr>
          <a:lstStyle/>
          <a:p>
            <a:pPr indent="0" lvl="0" marL="177800" rtl="0" algn="l">
              <a:lnSpc>
                <a:spcPct val="100000"/>
              </a:lnSpc>
              <a:spcBef>
                <a:spcPts val="0"/>
              </a:spcBef>
              <a:spcAft>
                <a:spcPts val="0"/>
              </a:spcAft>
              <a:buClr>
                <a:srgbClr val="C00000"/>
              </a:buClr>
              <a:buSzPts val="3600"/>
              <a:buFont typeface="Libre Franklin"/>
              <a:buNone/>
            </a:pPr>
            <a:r>
              <a:rPr lang="ko-KR"/>
              <a:t>Experimental Results</a:t>
            </a:r>
            <a:endParaRPr/>
          </a:p>
        </p:txBody>
      </p:sp>
      <p:sp>
        <p:nvSpPr>
          <p:cNvPr id="250" name="Google Shape;250;p6"/>
          <p:cNvSpPr txBox="1"/>
          <p:nvPr>
            <p:ph idx="12" type="sldNum"/>
          </p:nvPr>
        </p:nvSpPr>
        <p:spPr>
          <a:xfrm>
            <a:off x="11605099" y="6488814"/>
            <a:ext cx="505992" cy="340468"/>
          </a:xfrm>
          <a:prstGeom prst="rect">
            <a:avLst/>
          </a:prstGeom>
          <a:solidFill>
            <a:srgbClr val="F2F2F2"/>
          </a:solid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600"/>
              <a:buFont typeface="Arial"/>
              <a:buNone/>
            </a:pPr>
            <a:fld id="{00000000-1234-1234-1234-123412341234}" type="slidenum">
              <a:rPr lang="ko-KR"/>
              <a:t>‹#›</a:t>
            </a:fld>
            <a:endParaRPr/>
          </a:p>
        </p:txBody>
      </p:sp>
      <p:pic>
        <p:nvPicPr>
          <p:cNvPr id="251" name="Google Shape;251;p6"/>
          <p:cNvPicPr preferRelativeResize="0"/>
          <p:nvPr/>
        </p:nvPicPr>
        <p:blipFill>
          <a:blip r:embed="rId3">
            <a:alphaModFix/>
          </a:blip>
          <a:stretch>
            <a:fillRect/>
          </a:stretch>
        </p:blipFill>
        <p:spPr>
          <a:xfrm>
            <a:off x="768888" y="1218600"/>
            <a:ext cx="10727276" cy="4420800"/>
          </a:xfrm>
          <a:prstGeom prst="rect">
            <a:avLst/>
          </a:prstGeom>
          <a:noFill/>
          <a:ln>
            <a:noFill/>
          </a:ln>
        </p:spPr>
      </p:pic>
      <p:sp>
        <p:nvSpPr>
          <p:cNvPr id="252" name="Google Shape;252;p6"/>
          <p:cNvSpPr txBox="1"/>
          <p:nvPr/>
        </p:nvSpPr>
        <p:spPr>
          <a:xfrm>
            <a:off x="889000" y="5571100"/>
            <a:ext cx="10170600" cy="8619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chemeClr val="dk1"/>
              </a:buClr>
              <a:buSzPts val="2200"/>
              <a:buFont typeface="Libre Franklin"/>
              <a:buChar char="●"/>
            </a:pPr>
            <a:r>
              <a:rPr lang="ko-KR" sz="2200">
                <a:solidFill>
                  <a:schemeClr val="dk1"/>
                </a:solidFill>
                <a:latin typeface="Libre Franklin"/>
                <a:ea typeface="Libre Franklin"/>
                <a:cs typeface="Libre Franklin"/>
                <a:sym typeface="Libre Franklin"/>
              </a:rPr>
              <a:t>Only a 0.24% decrease in accuracy despite using 5% of the number of parameters and 10% of the computational complexity of the WRN 28-10.</a:t>
            </a:r>
            <a:endParaRPr sz="2200">
              <a:solidFill>
                <a:schemeClr val="dk1"/>
              </a:solidFill>
              <a:latin typeface="Libre Franklin"/>
              <a:ea typeface="Libre Franklin"/>
              <a:cs typeface="Libre Franklin"/>
              <a:sym typeface="Libre Frankli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2cc0640fa4e_0_46"/>
          <p:cNvSpPr txBox="1"/>
          <p:nvPr>
            <p:ph type="title"/>
          </p:nvPr>
        </p:nvSpPr>
        <p:spPr>
          <a:xfrm>
            <a:off x="0" y="308274"/>
            <a:ext cx="9610800" cy="508800"/>
          </a:xfrm>
          <a:prstGeom prst="rect">
            <a:avLst/>
          </a:prstGeom>
          <a:noFill/>
          <a:ln cap="flat" cmpd="sng" w="9525">
            <a:solidFill>
              <a:schemeClr val="lt1"/>
            </a:solidFill>
            <a:prstDash val="solid"/>
            <a:round/>
            <a:headEnd len="sm" w="sm" type="none"/>
            <a:tailEnd len="sm" w="sm" type="none"/>
          </a:ln>
          <a:effectLst>
            <a:reflection blurRad="0" dir="0" dist="0" endA="300" endPos="55000" fadeDir="5400012" kx="0" rotWithShape="0" algn="bl" stA="50000" stPos="0" sy="-100000" ky="0"/>
          </a:effectLst>
        </p:spPr>
        <p:txBody>
          <a:bodyPr anchorCtr="0" anchor="ctr" bIns="45700" lIns="91425" spcFirstLastPara="1" rIns="91425" wrap="square" tIns="45700">
            <a:noAutofit/>
          </a:bodyPr>
          <a:lstStyle/>
          <a:p>
            <a:pPr indent="0" lvl="0" marL="177800" rtl="0" algn="l">
              <a:lnSpc>
                <a:spcPct val="100000"/>
              </a:lnSpc>
              <a:spcBef>
                <a:spcPts val="0"/>
              </a:spcBef>
              <a:spcAft>
                <a:spcPts val="0"/>
              </a:spcAft>
              <a:buClr>
                <a:srgbClr val="C00000"/>
              </a:buClr>
              <a:buSzPts val="3600"/>
              <a:buFont typeface="Libre Franklin"/>
              <a:buNone/>
            </a:pPr>
            <a:r>
              <a:rPr lang="ko-KR"/>
              <a:t>Experimental Results</a:t>
            </a:r>
            <a:endParaRPr/>
          </a:p>
        </p:txBody>
      </p:sp>
      <p:sp>
        <p:nvSpPr>
          <p:cNvPr id="258" name="Google Shape;258;g2cc0640fa4e_0_46"/>
          <p:cNvSpPr txBox="1"/>
          <p:nvPr>
            <p:ph idx="12" type="sldNum"/>
          </p:nvPr>
        </p:nvSpPr>
        <p:spPr>
          <a:xfrm>
            <a:off x="11605099" y="6488814"/>
            <a:ext cx="506100" cy="340500"/>
          </a:xfrm>
          <a:prstGeom prst="rect">
            <a:avLst/>
          </a:prstGeom>
          <a:solidFill>
            <a:srgbClr val="F2F2F2"/>
          </a:solid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600"/>
              <a:buFont typeface="Arial"/>
              <a:buNone/>
            </a:pPr>
            <a:fld id="{00000000-1234-1234-1234-123412341234}" type="slidenum">
              <a:rPr lang="ko-KR"/>
              <a:t>‹#›</a:t>
            </a:fld>
            <a:endParaRPr/>
          </a:p>
        </p:txBody>
      </p:sp>
      <p:pic>
        <p:nvPicPr>
          <p:cNvPr id="259" name="Google Shape;259;g2cc0640fa4e_0_46"/>
          <p:cNvPicPr preferRelativeResize="0"/>
          <p:nvPr/>
        </p:nvPicPr>
        <p:blipFill>
          <a:blip r:embed="rId3">
            <a:alphaModFix/>
          </a:blip>
          <a:stretch>
            <a:fillRect/>
          </a:stretch>
        </p:blipFill>
        <p:spPr>
          <a:xfrm>
            <a:off x="3264638" y="1162075"/>
            <a:ext cx="5735774" cy="4533849"/>
          </a:xfrm>
          <a:prstGeom prst="rect">
            <a:avLst/>
          </a:prstGeom>
          <a:noFill/>
          <a:ln>
            <a:noFill/>
          </a:ln>
        </p:spPr>
      </p:pic>
      <p:sp>
        <p:nvSpPr>
          <p:cNvPr id="260" name="Google Shape;260;g2cc0640fa4e_0_46"/>
          <p:cNvSpPr txBox="1"/>
          <p:nvPr/>
        </p:nvSpPr>
        <p:spPr>
          <a:xfrm>
            <a:off x="889000" y="5799700"/>
            <a:ext cx="10170600" cy="5232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chemeClr val="dk1"/>
              </a:buClr>
              <a:buSzPts val="2200"/>
              <a:buFont typeface="Libre Franklin"/>
              <a:buChar char="●"/>
            </a:pPr>
            <a:r>
              <a:rPr lang="ko-KR" sz="2200">
                <a:solidFill>
                  <a:schemeClr val="dk1"/>
                </a:solidFill>
                <a:latin typeface="Libre Franklin"/>
                <a:ea typeface="Libre Franklin"/>
                <a:cs typeface="Libre Franklin"/>
                <a:sym typeface="Libre Franklin"/>
              </a:rPr>
              <a:t>It also showed better results on the real dataset ImageNet.</a:t>
            </a:r>
            <a:endParaRPr sz="2200">
              <a:solidFill>
                <a:schemeClr val="dk1"/>
              </a:solidFill>
              <a:latin typeface="Libre Franklin"/>
              <a:ea typeface="Libre Franklin"/>
              <a:cs typeface="Libre Franklin"/>
              <a:sym typeface="Libre Frankli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2cc0640fa4e_0_101"/>
          <p:cNvSpPr txBox="1"/>
          <p:nvPr>
            <p:ph type="title"/>
          </p:nvPr>
        </p:nvSpPr>
        <p:spPr>
          <a:xfrm>
            <a:off x="0" y="308274"/>
            <a:ext cx="9610800" cy="508800"/>
          </a:xfrm>
          <a:prstGeom prst="rect">
            <a:avLst/>
          </a:prstGeom>
          <a:noFill/>
          <a:ln cap="flat" cmpd="sng" w="9525">
            <a:solidFill>
              <a:schemeClr val="lt1"/>
            </a:solidFill>
            <a:prstDash val="solid"/>
            <a:round/>
            <a:headEnd len="sm" w="sm" type="none"/>
            <a:tailEnd len="sm" w="sm" type="none"/>
          </a:ln>
          <a:effectLst>
            <a:reflection blurRad="0" dir="0" dist="0" endA="300" endPos="55000" fadeDir="5400012" kx="0" rotWithShape="0" algn="bl" stA="50000" stPos="0" sy="-100000" ky="0"/>
          </a:effectLst>
        </p:spPr>
        <p:txBody>
          <a:bodyPr anchorCtr="0" anchor="ctr" bIns="45700" lIns="91425" spcFirstLastPara="1" rIns="91425" wrap="square" tIns="45700">
            <a:noAutofit/>
          </a:bodyPr>
          <a:lstStyle/>
          <a:p>
            <a:pPr indent="0" lvl="0" marL="177800" rtl="0" algn="l">
              <a:lnSpc>
                <a:spcPct val="100000"/>
              </a:lnSpc>
              <a:spcBef>
                <a:spcPts val="0"/>
              </a:spcBef>
              <a:spcAft>
                <a:spcPts val="0"/>
              </a:spcAft>
              <a:buClr>
                <a:srgbClr val="C00000"/>
              </a:buClr>
              <a:buSzPts val="3600"/>
              <a:buFont typeface="Libre Franklin"/>
              <a:buNone/>
            </a:pPr>
            <a:r>
              <a:rPr lang="ko-KR"/>
              <a:t>Experimental Results</a:t>
            </a:r>
            <a:endParaRPr/>
          </a:p>
        </p:txBody>
      </p:sp>
      <p:sp>
        <p:nvSpPr>
          <p:cNvPr id="266" name="Google Shape;266;g2cc0640fa4e_0_101"/>
          <p:cNvSpPr txBox="1"/>
          <p:nvPr>
            <p:ph idx="12" type="sldNum"/>
          </p:nvPr>
        </p:nvSpPr>
        <p:spPr>
          <a:xfrm>
            <a:off x="11605099" y="6488814"/>
            <a:ext cx="506100" cy="340500"/>
          </a:xfrm>
          <a:prstGeom prst="rect">
            <a:avLst/>
          </a:prstGeom>
          <a:solidFill>
            <a:srgbClr val="F2F2F2"/>
          </a:solid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600"/>
              <a:buFont typeface="Arial"/>
              <a:buNone/>
            </a:pPr>
            <a:fld id="{00000000-1234-1234-1234-123412341234}" type="slidenum">
              <a:rPr lang="ko-KR"/>
              <a:t>‹#›</a:t>
            </a:fld>
            <a:endParaRPr/>
          </a:p>
        </p:txBody>
      </p:sp>
      <p:pic>
        <p:nvPicPr>
          <p:cNvPr id="267" name="Google Shape;267;g2cc0640fa4e_0_101"/>
          <p:cNvPicPr preferRelativeResize="0"/>
          <p:nvPr/>
        </p:nvPicPr>
        <p:blipFill>
          <a:blip r:embed="rId3">
            <a:alphaModFix/>
          </a:blip>
          <a:stretch>
            <a:fillRect/>
          </a:stretch>
        </p:blipFill>
        <p:spPr>
          <a:xfrm>
            <a:off x="2505075" y="1400174"/>
            <a:ext cx="7181850" cy="3448050"/>
          </a:xfrm>
          <a:prstGeom prst="rect">
            <a:avLst/>
          </a:prstGeom>
          <a:noFill/>
          <a:ln>
            <a:noFill/>
          </a:ln>
        </p:spPr>
      </p:pic>
      <p:sp>
        <p:nvSpPr>
          <p:cNvPr id="268" name="Google Shape;268;g2cc0640fa4e_0_101"/>
          <p:cNvSpPr txBox="1"/>
          <p:nvPr/>
        </p:nvSpPr>
        <p:spPr>
          <a:xfrm>
            <a:off x="889000" y="5037700"/>
            <a:ext cx="10170600" cy="8619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chemeClr val="dk1"/>
              </a:buClr>
              <a:buSzPts val="2200"/>
              <a:buFont typeface="Libre Franklin"/>
              <a:buChar char="●"/>
            </a:pPr>
            <a:r>
              <a:rPr lang="ko-KR" sz="2200">
                <a:solidFill>
                  <a:schemeClr val="dk1"/>
                </a:solidFill>
                <a:latin typeface="Libre Franklin"/>
                <a:ea typeface="Libre Franklin"/>
                <a:cs typeface="Libre Franklin"/>
                <a:sym typeface="Libre Franklin"/>
              </a:rPr>
              <a:t>Efficiency was further improved when G-SharP was applied to the efficiently designed MobilnetV1.</a:t>
            </a:r>
            <a:endParaRPr sz="2200">
              <a:solidFill>
                <a:schemeClr val="dk1"/>
              </a:solidFill>
              <a:latin typeface="Libre Franklin"/>
              <a:ea typeface="Libre Franklin"/>
              <a:cs typeface="Libre Franklin"/>
              <a:sym typeface="Libre Frankli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2"/>
          <p:cNvSpPr txBox="1"/>
          <p:nvPr>
            <p:ph type="title"/>
          </p:nvPr>
        </p:nvSpPr>
        <p:spPr>
          <a:xfrm>
            <a:off x="0" y="308274"/>
            <a:ext cx="9610928" cy="508850"/>
          </a:xfrm>
          <a:prstGeom prst="rect">
            <a:avLst/>
          </a:prstGeom>
          <a:noFill/>
          <a:ln cap="flat" cmpd="sng" w="9525">
            <a:solidFill>
              <a:schemeClr val="lt1"/>
            </a:solidFill>
            <a:prstDash val="solid"/>
            <a:round/>
            <a:headEnd len="sm" w="sm" type="none"/>
            <a:tailEnd len="sm" w="sm" type="none"/>
          </a:ln>
          <a:effectLst>
            <a:reflection blurRad="0" dir="0" dist="0" endA="300" endPos="55000" kx="0" rotWithShape="0" algn="bl" stA="50000" stPos="0" sy="-100000" ky="0"/>
          </a:effectLst>
        </p:spPr>
        <p:txBody>
          <a:bodyPr anchorCtr="0" anchor="ctr" bIns="45700" lIns="91425" spcFirstLastPara="1" rIns="91425" wrap="square" tIns="45700">
            <a:noAutofit/>
          </a:bodyPr>
          <a:lstStyle/>
          <a:p>
            <a:pPr indent="0" lvl="0" marL="177800" rtl="0" algn="l">
              <a:lnSpc>
                <a:spcPct val="90000"/>
              </a:lnSpc>
              <a:spcBef>
                <a:spcPts val="0"/>
              </a:spcBef>
              <a:spcAft>
                <a:spcPts val="0"/>
              </a:spcAft>
              <a:buClr>
                <a:srgbClr val="C00000"/>
              </a:buClr>
              <a:buSzPts val="3600"/>
              <a:buFont typeface="Libre Franklin"/>
              <a:buNone/>
            </a:pPr>
            <a:r>
              <a:rPr lang="ko-KR">
                <a:solidFill>
                  <a:srgbClr val="C00000"/>
                </a:solidFill>
              </a:rPr>
              <a:t>Contents</a:t>
            </a:r>
            <a:endParaRPr>
              <a:solidFill>
                <a:srgbClr val="C00000"/>
              </a:solidFill>
            </a:endParaRPr>
          </a:p>
        </p:txBody>
      </p:sp>
      <p:sp>
        <p:nvSpPr>
          <p:cNvPr id="48" name="Google Shape;48;p2"/>
          <p:cNvSpPr txBox="1"/>
          <p:nvPr>
            <p:ph idx="1" type="body"/>
          </p:nvPr>
        </p:nvSpPr>
        <p:spPr>
          <a:xfrm>
            <a:off x="-1" y="1429966"/>
            <a:ext cx="12185400" cy="5427900"/>
          </a:xfrm>
          <a:prstGeom prst="rect">
            <a:avLst/>
          </a:prstGeom>
          <a:noFill/>
          <a:ln>
            <a:noFill/>
          </a:ln>
        </p:spPr>
        <p:txBody>
          <a:bodyPr anchorCtr="0" anchor="t" bIns="45700" lIns="91425" spcFirstLastPara="1" rIns="91425" wrap="square" tIns="45700">
            <a:normAutofit/>
          </a:bodyPr>
          <a:lstStyle/>
          <a:p>
            <a:pPr indent="-355600" lvl="0" marL="538162" rtl="0" algn="l">
              <a:lnSpc>
                <a:spcPct val="100000"/>
              </a:lnSpc>
              <a:spcBef>
                <a:spcPts val="0"/>
              </a:spcBef>
              <a:spcAft>
                <a:spcPts val="0"/>
              </a:spcAft>
              <a:buClr>
                <a:schemeClr val="dk1"/>
              </a:buClr>
              <a:buSzPts val="2600"/>
              <a:buChar char="●"/>
            </a:pPr>
            <a:r>
              <a:rPr lang="ko-KR"/>
              <a:t>Introductio</a:t>
            </a:r>
            <a:r>
              <a:rPr lang="ko-KR"/>
              <a:t>n</a:t>
            </a:r>
            <a:endParaRPr/>
          </a:p>
          <a:p>
            <a:pPr indent="-355600" lvl="0" marL="538162" rtl="0" algn="l">
              <a:lnSpc>
                <a:spcPct val="100000"/>
              </a:lnSpc>
              <a:spcBef>
                <a:spcPts val="1000"/>
              </a:spcBef>
              <a:spcAft>
                <a:spcPts val="0"/>
              </a:spcAft>
              <a:buClr>
                <a:schemeClr val="dk1"/>
              </a:buClr>
              <a:buSzPts val="2600"/>
              <a:buChar char="●"/>
            </a:pPr>
            <a:r>
              <a:rPr lang="ko-KR"/>
              <a:t>Motivation</a:t>
            </a:r>
            <a:endParaRPr/>
          </a:p>
          <a:p>
            <a:pPr indent="-355600" lvl="0" marL="538162" rtl="0" algn="l">
              <a:lnSpc>
                <a:spcPct val="100000"/>
              </a:lnSpc>
              <a:spcBef>
                <a:spcPts val="1000"/>
              </a:spcBef>
              <a:spcAft>
                <a:spcPts val="0"/>
              </a:spcAft>
              <a:buSzPts val="2600"/>
              <a:buChar char="●"/>
            </a:pPr>
            <a:r>
              <a:rPr lang="ko-KR"/>
              <a:t>Proposed Method</a:t>
            </a:r>
            <a:endParaRPr/>
          </a:p>
          <a:p>
            <a:pPr indent="-355600" lvl="0" marL="538163" rtl="0" algn="l">
              <a:lnSpc>
                <a:spcPct val="100000"/>
              </a:lnSpc>
              <a:spcBef>
                <a:spcPts val="1000"/>
              </a:spcBef>
              <a:spcAft>
                <a:spcPts val="0"/>
              </a:spcAft>
              <a:buClr>
                <a:schemeClr val="dk1"/>
              </a:buClr>
              <a:buSzPts val="2600"/>
              <a:buChar char="●"/>
            </a:pPr>
            <a:r>
              <a:rPr lang="ko-KR"/>
              <a:t>Experimental Results</a:t>
            </a:r>
            <a:endParaRPr/>
          </a:p>
          <a:p>
            <a:pPr indent="-355600" lvl="0" marL="538163" rtl="0" algn="l">
              <a:lnSpc>
                <a:spcPct val="100000"/>
              </a:lnSpc>
              <a:spcBef>
                <a:spcPts val="1000"/>
              </a:spcBef>
              <a:spcAft>
                <a:spcPts val="0"/>
              </a:spcAft>
              <a:buClr>
                <a:schemeClr val="dk1"/>
              </a:buClr>
              <a:buSzPts val="2600"/>
              <a:buChar char="●"/>
            </a:pPr>
            <a:r>
              <a:rPr lang="ko-KR"/>
              <a:t>Conclusion</a:t>
            </a:r>
            <a:endParaRPr/>
          </a:p>
        </p:txBody>
      </p:sp>
      <p:sp>
        <p:nvSpPr>
          <p:cNvPr id="49" name="Google Shape;49;p2"/>
          <p:cNvSpPr txBox="1"/>
          <p:nvPr>
            <p:ph idx="12" type="sldNum"/>
          </p:nvPr>
        </p:nvSpPr>
        <p:spPr>
          <a:xfrm>
            <a:off x="11605099" y="6488814"/>
            <a:ext cx="505992" cy="340468"/>
          </a:xfrm>
          <a:prstGeom prst="rect">
            <a:avLst/>
          </a:prstGeom>
          <a:solidFill>
            <a:srgbClr val="F2F2F2"/>
          </a:solid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600"/>
              <a:buFont typeface="Arial"/>
              <a:buNone/>
            </a:pPr>
            <a:fld id="{00000000-1234-1234-1234-123412341234}" type="slidenum">
              <a:rPr lang="ko-KR"/>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2cc0640fa4e_0_114"/>
          <p:cNvSpPr txBox="1"/>
          <p:nvPr>
            <p:ph type="title"/>
          </p:nvPr>
        </p:nvSpPr>
        <p:spPr>
          <a:xfrm>
            <a:off x="0" y="308274"/>
            <a:ext cx="9610800" cy="508800"/>
          </a:xfrm>
          <a:prstGeom prst="rect">
            <a:avLst/>
          </a:prstGeom>
          <a:noFill/>
          <a:ln cap="flat" cmpd="sng" w="9525">
            <a:solidFill>
              <a:schemeClr val="lt1"/>
            </a:solidFill>
            <a:prstDash val="solid"/>
            <a:round/>
            <a:headEnd len="sm" w="sm" type="none"/>
            <a:tailEnd len="sm" w="sm" type="none"/>
          </a:ln>
          <a:effectLst>
            <a:reflection blurRad="0" dir="0" dist="0" endA="300" endPos="55000" fadeDir="5400012" kx="0" rotWithShape="0" algn="bl" stA="50000" stPos="0" sy="-100000" ky="0"/>
          </a:effectLst>
        </p:spPr>
        <p:txBody>
          <a:bodyPr anchorCtr="0" anchor="ctr" bIns="45700" lIns="91425" spcFirstLastPara="1" rIns="91425" wrap="square" tIns="45700">
            <a:noAutofit/>
          </a:bodyPr>
          <a:lstStyle/>
          <a:p>
            <a:pPr indent="0" lvl="0" marL="177800" rtl="0" algn="l">
              <a:lnSpc>
                <a:spcPct val="100000"/>
              </a:lnSpc>
              <a:spcBef>
                <a:spcPts val="0"/>
              </a:spcBef>
              <a:spcAft>
                <a:spcPts val="0"/>
              </a:spcAft>
              <a:buClr>
                <a:srgbClr val="C00000"/>
              </a:buClr>
              <a:buSzPts val="3600"/>
              <a:buFont typeface="Libre Franklin"/>
              <a:buNone/>
            </a:pPr>
            <a:r>
              <a:rPr lang="ko-KR"/>
              <a:t>Experimental Results</a:t>
            </a:r>
            <a:endParaRPr/>
          </a:p>
        </p:txBody>
      </p:sp>
      <p:sp>
        <p:nvSpPr>
          <p:cNvPr id="274" name="Google Shape;274;g2cc0640fa4e_0_114"/>
          <p:cNvSpPr txBox="1"/>
          <p:nvPr>
            <p:ph idx="12" type="sldNum"/>
          </p:nvPr>
        </p:nvSpPr>
        <p:spPr>
          <a:xfrm>
            <a:off x="11605099" y="6488814"/>
            <a:ext cx="506100" cy="340500"/>
          </a:xfrm>
          <a:prstGeom prst="rect">
            <a:avLst/>
          </a:prstGeom>
          <a:solidFill>
            <a:srgbClr val="F2F2F2"/>
          </a:solid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600"/>
              <a:buFont typeface="Arial"/>
              <a:buNone/>
            </a:pPr>
            <a:fld id="{00000000-1234-1234-1234-123412341234}" type="slidenum">
              <a:rPr lang="ko-KR"/>
              <a:t>‹#›</a:t>
            </a:fld>
            <a:endParaRPr/>
          </a:p>
        </p:txBody>
      </p:sp>
      <p:sp>
        <p:nvSpPr>
          <p:cNvPr id="275" name="Google Shape;275;g2cc0640fa4e_0_114"/>
          <p:cNvSpPr txBox="1"/>
          <p:nvPr/>
        </p:nvSpPr>
        <p:spPr>
          <a:xfrm>
            <a:off x="889000" y="5342500"/>
            <a:ext cx="10170600" cy="8619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chemeClr val="dk1"/>
              </a:buClr>
              <a:buSzPts val="2200"/>
              <a:buFont typeface="Libre Franklin"/>
              <a:buChar char="●"/>
            </a:pPr>
            <a:r>
              <a:rPr lang="ko-KR" sz="2200">
                <a:solidFill>
                  <a:schemeClr val="dk1"/>
                </a:solidFill>
                <a:latin typeface="Libre Franklin"/>
                <a:ea typeface="Libre Franklin"/>
                <a:cs typeface="Libre Franklin"/>
                <a:sym typeface="Libre Franklin"/>
              </a:rPr>
              <a:t>Efficiency was further improved when G-SharP was applied to the efficiently designed MobilnetV1.</a:t>
            </a:r>
            <a:endParaRPr sz="2200">
              <a:solidFill>
                <a:schemeClr val="dk1"/>
              </a:solidFill>
              <a:latin typeface="Libre Franklin"/>
              <a:ea typeface="Libre Franklin"/>
              <a:cs typeface="Libre Franklin"/>
              <a:sym typeface="Libre Franklin"/>
            </a:endParaRPr>
          </a:p>
        </p:txBody>
      </p:sp>
      <p:pic>
        <p:nvPicPr>
          <p:cNvPr id="276" name="Google Shape;276;g2cc0640fa4e_0_114"/>
          <p:cNvPicPr preferRelativeResize="0"/>
          <p:nvPr/>
        </p:nvPicPr>
        <p:blipFill>
          <a:blip r:embed="rId3">
            <a:alphaModFix/>
          </a:blip>
          <a:stretch>
            <a:fillRect/>
          </a:stretch>
        </p:blipFill>
        <p:spPr>
          <a:xfrm>
            <a:off x="2397500" y="1145125"/>
            <a:ext cx="7153598" cy="4153474"/>
          </a:xfrm>
          <a:prstGeom prst="rect">
            <a:avLst/>
          </a:prstGeom>
          <a:noFill/>
          <a:ln>
            <a:noFill/>
          </a:ln>
        </p:spPr>
      </p:pic>
      <p:sp>
        <p:nvSpPr>
          <p:cNvPr id="277" name="Google Shape;277;g2cc0640fa4e_0_114"/>
          <p:cNvSpPr/>
          <p:nvPr/>
        </p:nvSpPr>
        <p:spPr>
          <a:xfrm>
            <a:off x="2465925" y="1145125"/>
            <a:ext cx="1005300" cy="340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Franklin"/>
              <a:ea typeface="Libre Franklin"/>
              <a:cs typeface="Libre Franklin"/>
              <a:sym typeface="Libre Frankli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2cc0640fa4e_0_108"/>
          <p:cNvSpPr txBox="1"/>
          <p:nvPr>
            <p:ph type="title"/>
          </p:nvPr>
        </p:nvSpPr>
        <p:spPr>
          <a:xfrm>
            <a:off x="0" y="308274"/>
            <a:ext cx="9610800" cy="508800"/>
          </a:xfrm>
          <a:prstGeom prst="rect">
            <a:avLst/>
          </a:prstGeom>
          <a:noFill/>
          <a:ln cap="flat" cmpd="sng" w="9525">
            <a:solidFill>
              <a:schemeClr val="lt1"/>
            </a:solidFill>
            <a:prstDash val="solid"/>
            <a:round/>
            <a:headEnd len="sm" w="sm" type="none"/>
            <a:tailEnd len="sm" w="sm" type="none"/>
          </a:ln>
          <a:effectLst>
            <a:reflection blurRad="0" dir="0" dist="0" endA="300" endPos="55000" fadeDir="5400012" kx="0" rotWithShape="0" algn="bl" stA="50000" stPos="0" sy="-100000" ky="0"/>
          </a:effectLst>
        </p:spPr>
        <p:txBody>
          <a:bodyPr anchorCtr="0" anchor="ctr" bIns="45700" lIns="91425" spcFirstLastPara="1" rIns="91425" wrap="square" tIns="45700">
            <a:noAutofit/>
          </a:bodyPr>
          <a:lstStyle/>
          <a:p>
            <a:pPr indent="0" lvl="0" marL="177800" rtl="0" algn="l">
              <a:lnSpc>
                <a:spcPct val="100000"/>
              </a:lnSpc>
              <a:spcBef>
                <a:spcPts val="0"/>
              </a:spcBef>
              <a:spcAft>
                <a:spcPts val="0"/>
              </a:spcAft>
              <a:buClr>
                <a:srgbClr val="C00000"/>
              </a:buClr>
              <a:buSzPts val="3600"/>
              <a:buFont typeface="Libre Franklin"/>
              <a:buNone/>
            </a:pPr>
            <a:r>
              <a:rPr lang="ko-KR"/>
              <a:t>Experimental Results</a:t>
            </a:r>
            <a:endParaRPr/>
          </a:p>
        </p:txBody>
      </p:sp>
      <p:sp>
        <p:nvSpPr>
          <p:cNvPr id="283" name="Google Shape;283;g2cc0640fa4e_0_108"/>
          <p:cNvSpPr txBox="1"/>
          <p:nvPr>
            <p:ph idx="12" type="sldNum"/>
          </p:nvPr>
        </p:nvSpPr>
        <p:spPr>
          <a:xfrm>
            <a:off x="11605099" y="6488814"/>
            <a:ext cx="506100" cy="340500"/>
          </a:xfrm>
          <a:prstGeom prst="rect">
            <a:avLst/>
          </a:prstGeom>
          <a:solidFill>
            <a:srgbClr val="F2F2F2"/>
          </a:solid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600"/>
              <a:buFont typeface="Arial"/>
              <a:buNone/>
            </a:pPr>
            <a:fld id="{00000000-1234-1234-1234-123412341234}" type="slidenum">
              <a:rPr lang="ko-KR"/>
              <a:t>‹#›</a:t>
            </a:fld>
            <a:endParaRPr/>
          </a:p>
        </p:txBody>
      </p:sp>
      <p:pic>
        <p:nvPicPr>
          <p:cNvPr id="284" name="Google Shape;284;g2cc0640fa4e_0_108"/>
          <p:cNvPicPr preferRelativeResize="0"/>
          <p:nvPr/>
        </p:nvPicPr>
        <p:blipFill>
          <a:blip r:embed="rId3">
            <a:alphaModFix/>
          </a:blip>
          <a:stretch>
            <a:fillRect/>
          </a:stretch>
        </p:blipFill>
        <p:spPr>
          <a:xfrm>
            <a:off x="3388788" y="1154100"/>
            <a:ext cx="5414425" cy="4397425"/>
          </a:xfrm>
          <a:prstGeom prst="rect">
            <a:avLst/>
          </a:prstGeom>
          <a:noFill/>
          <a:ln>
            <a:noFill/>
          </a:ln>
        </p:spPr>
      </p:pic>
      <p:sp>
        <p:nvSpPr>
          <p:cNvPr id="285" name="Google Shape;285;g2cc0640fa4e_0_108"/>
          <p:cNvSpPr/>
          <p:nvPr/>
        </p:nvSpPr>
        <p:spPr>
          <a:xfrm>
            <a:off x="3153825" y="1087975"/>
            <a:ext cx="1005300" cy="340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ibre Franklin"/>
              <a:ea typeface="Libre Franklin"/>
              <a:cs typeface="Libre Franklin"/>
              <a:sym typeface="Libre Franklin"/>
            </a:endParaRPr>
          </a:p>
        </p:txBody>
      </p:sp>
      <p:sp>
        <p:nvSpPr>
          <p:cNvPr id="286" name="Google Shape;286;g2cc0640fa4e_0_108"/>
          <p:cNvSpPr txBox="1"/>
          <p:nvPr/>
        </p:nvSpPr>
        <p:spPr>
          <a:xfrm>
            <a:off x="846225" y="5454675"/>
            <a:ext cx="10572600" cy="8619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chemeClr val="dk1"/>
              </a:buClr>
              <a:buSzPts val="2200"/>
              <a:buFont typeface="Libre Franklin"/>
              <a:buChar char="●"/>
            </a:pPr>
            <a:r>
              <a:rPr lang="ko-KR" sz="2200">
                <a:solidFill>
                  <a:schemeClr val="dk1"/>
                </a:solidFill>
                <a:latin typeface="Libre Franklin"/>
                <a:ea typeface="Libre Franklin"/>
                <a:cs typeface="Libre Franklin"/>
                <a:sym typeface="Libre Franklin"/>
              </a:rPr>
              <a:t>GK shows better performance even though it has the same complexity as FD.</a:t>
            </a:r>
            <a:endParaRPr sz="2200">
              <a:solidFill>
                <a:schemeClr val="dk1"/>
              </a:solidFill>
              <a:latin typeface="Libre Franklin"/>
              <a:ea typeface="Libre Franklin"/>
              <a:cs typeface="Libre Franklin"/>
              <a:sym typeface="Libre Franklin"/>
            </a:endParaRPr>
          </a:p>
          <a:p>
            <a:pPr indent="-368300" lvl="0" marL="457200" rtl="0" algn="l">
              <a:spcBef>
                <a:spcPts val="0"/>
              </a:spcBef>
              <a:spcAft>
                <a:spcPts val="0"/>
              </a:spcAft>
              <a:buClr>
                <a:schemeClr val="dk1"/>
              </a:buClr>
              <a:buSzPts val="2200"/>
              <a:buFont typeface="Libre Franklin"/>
              <a:buChar char="●"/>
            </a:pPr>
            <a:r>
              <a:rPr lang="ko-KR" sz="2200">
                <a:solidFill>
                  <a:schemeClr val="dk1"/>
                </a:solidFill>
                <a:latin typeface="Libre Franklin"/>
                <a:ea typeface="Libre Franklin"/>
                <a:cs typeface="Libre Franklin"/>
                <a:sym typeface="Libre Franklin"/>
              </a:rPr>
              <a:t>Pruning</a:t>
            </a:r>
            <a:r>
              <a:rPr lang="ko-KR" sz="2200">
                <a:solidFill>
                  <a:schemeClr val="dk1"/>
                </a:solidFill>
                <a:latin typeface="Libre Franklin"/>
                <a:ea typeface="Libre Franklin"/>
                <a:cs typeface="Libre Franklin"/>
                <a:sym typeface="Libre Franklin"/>
              </a:rPr>
              <a:t> boosts compression efficiency.</a:t>
            </a:r>
            <a:endParaRPr sz="2200">
              <a:solidFill>
                <a:schemeClr val="dk1"/>
              </a:solidFill>
              <a:latin typeface="Libre Franklin"/>
              <a:ea typeface="Libre Franklin"/>
              <a:cs typeface="Libre Franklin"/>
              <a:sym typeface="Libre Frankli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2cc0640fa4e_0_214"/>
          <p:cNvSpPr txBox="1"/>
          <p:nvPr>
            <p:ph idx="12" type="sldNum"/>
          </p:nvPr>
        </p:nvSpPr>
        <p:spPr>
          <a:xfrm>
            <a:off x="11681013" y="6451322"/>
            <a:ext cx="5109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ko-KR" sz="1800">
                <a:latin typeface="Corbel"/>
                <a:ea typeface="Corbel"/>
                <a:cs typeface="Corbel"/>
                <a:sym typeface="Corbel"/>
              </a:rPr>
              <a:t>‹#›</a:t>
            </a:fld>
            <a:endParaRPr sz="1800">
              <a:latin typeface="Corbel"/>
              <a:ea typeface="Corbel"/>
              <a:cs typeface="Corbel"/>
              <a:sym typeface="Corbel"/>
            </a:endParaRPr>
          </a:p>
        </p:txBody>
      </p:sp>
      <p:sp>
        <p:nvSpPr>
          <p:cNvPr id="293" name="Google Shape;293;g2cc0640fa4e_0_214"/>
          <p:cNvSpPr txBox="1"/>
          <p:nvPr>
            <p:ph type="ctrTitle"/>
          </p:nvPr>
        </p:nvSpPr>
        <p:spPr>
          <a:xfrm>
            <a:off x="0" y="445495"/>
            <a:ext cx="12192000" cy="23889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ko-KR"/>
              <a:t>Conclusion</a:t>
            </a:r>
            <a:endParaRPr/>
          </a:p>
        </p:txBody>
      </p:sp>
      <p:sp>
        <p:nvSpPr>
          <p:cNvPr id="294" name="Google Shape;294;g2cc0640fa4e_0_214"/>
          <p:cNvSpPr txBox="1"/>
          <p:nvPr>
            <p:ph idx="1" type="subTitle"/>
          </p:nvPr>
        </p:nvSpPr>
        <p:spPr>
          <a:xfrm>
            <a:off x="0" y="4427109"/>
            <a:ext cx="12192000" cy="23880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2"/>
          <p:cNvSpPr txBox="1"/>
          <p:nvPr>
            <p:ph idx="12" type="sldNum"/>
          </p:nvPr>
        </p:nvSpPr>
        <p:spPr>
          <a:xfrm>
            <a:off x="11605099" y="6488814"/>
            <a:ext cx="505992" cy="340468"/>
          </a:xfrm>
          <a:prstGeom prst="rect">
            <a:avLst/>
          </a:prstGeom>
          <a:solidFill>
            <a:srgbClr val="F2F2F2"/>
          </a:solid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ko-KR"/>
              <a:t>‹#›</a:t>
            </a:fld>
            <a:endParaRPr/>
          </a:p>
        </p:txBody>
      </p:sp>
      <p:sp>
        <p:nvSpPr>
          <p:cNvPr id="300" name="Google Shape;300;p22"/>
          <p:cNvSpPr txBox="1"/>
          <p:nvPr>
            <p:ph type="title"/>
          </p:nvPr>
        </p:nvSpPr>
        <p:spPr>
          <a:xfrm>
            <a:off x="0" y="308274"/>
            <a:ext cx="9610928" cy="508850"/>
          </a:xfrm>
          <a:prstGeom prst="rect">
            <a:avLst/>
          </a:prstGeom>
          <a:noFill/>
          <a:ln cap="flat" cmpd="sng" w="9525">
            <a:solidFill>
              <a:schemeClr val="lt1"/>
            </a:solidFill>
            <a:prstDash val="solid"/>
            <a:round/>
            <a:headEnd len="sm" w="sm" type="none"/>
            <a:tailEnd len="sm" w="sm" type="none"/>
          </a:ln>
          <a:effectLst>
            <a:reflection blurRad="0" dir="0" dist="0" endA="300" endPos="55000" kx="0" rotWithShape="0" algn="bl" stA="50000" stPos="0" sy="-100000" ky="0"/>
          </a:effectLst>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C00000"/>
              </a:buClr>
              <a:buSzPts val="3600"/>
              <a:buFont typeface="Libre Franklin"/>
              <a:buNone/>
            </a:pPr>
            <a:r>
              <a:rPr lang="ko-KR"/>
              <a:t>Conclusion</a:t>
            </a:r>
            <a:endParaRPr/>
          </a:p>
        </p:txBody>
      </p:sp>
      <p:sp>
        <p:nvSpPr>
          <p:cNvPr id="301" name="Google Shape;301;p22"/>
          <p:cNvSpPr txBox="1"/>
          <p:nvPr>
            <p:ph idx="1" type="body"/>
          </p:nvPr>
        </p:nvSpPr>
        <p:spPr>
          <a:xfrm>
            <a:off x="-1" y="1429966"/>
            <a:ext cx="12185539" cy="5428034"/>
          </a:xfrm>
          <a:prstGeom prst="rect">
            <a:avLst/>
          </a:prstGeom>
          <a:noFill/>
          <a:ln>
            <a:noFill/>
          </a:ln>
        </p:spPr>
        <p:txBody>
          <a:bodyPr anchorCtr="0" anchor="t" bIns="45700" lIns="91425" spcFirstLastPara="1" rIns="91425" wrap="square" tIns="45700">
            <a:normAutofit/>
          </a:bodyPr>
          <a:lstStyle/>
          <a:p>
            <a:pPr indent="-393700" lvl="0" marL="457200" rtl="0" algn="l">
              <a:lnSpc>
                <a:spcPct val="100000"/>
              </a:lnSpc>
              <a:spcBef>
                <a:spcPts val="1000"/>
              </a:spcBef>
              <a:spcAft>
                <a:spcPts val="0"/>
              </a:spcAft>
              <a:buClr>
                <a:schemeClr val="dk1"/>
              </a:buClr>
              <a:buSzPts val="2600"/>
              <a:buFont typeface="Calibri"/>
              <a:buChar char="●"/>
            </a:pPr>
            <a:r>
              <a:rPr lang="ko-KR"/>
              <a:t>We propose G-SharP, a filter decomposition method that exploits redundancies in the weights of CNNs by utilizing a globally shared basis kernel across the network.</a:t>
            </a:r>
            <a:endParaRPr/>
          </a:p>
          <a:p>
            <a:pPr indent="-393700" lvl="0" marL="457200" rtl="0" algn="l">
              <a:lnSpc>
                <a:spcPct val="100000"/>
              </a:lnSpc>
              <a:spcBef>
                <a:spcPts val="1000"/>
              </a:spcBef>
              <a:spcAft>
                <a:spcPts val="0"/>
              </a:spcAft>
              <a:buClr>
                <a:schemeClr val="dk1"/>
              </a:buClr>
              <a:buSzPts val="2600"/>
              <a:buFont typeface="Calibri"/>
              <a:buChar char="●"/>
            </a:pPr>
            <a:r>
              <a:rPr lang="ko-KR"/>
              <a:t>We introduced a novel coefficient pruning method based on the batch normalization layer.</a:t>
            </a:r>
            <a:endParaRPr/>
          </a:p>
          <a:p>
            <a:pPr indent="-393700" lvl="0" marL="457200" rtl="0" algn="l">
              <a:lnSpc>
                <a:spcPct val="100000"/>
              </a:lnSpc>
              <a:spcBef>
                <a:spcPts val="1000"/>
              </a:spcBef>
              <a:spcAft>
                <a:spcPts val="0"/>
              </a:spcAft>
              <a:buClr>
                <a:schemeClr val="dk1"/>
              </a:buClr>
              <a:buSzPts val="2600"/>
              <a:buFont typeface="Calibri"/>
              <a:buChar char="●"/>
            </a:pPr>
            <a:r>
              <a:rPr lang="ko-KR"/>
              <a:t>Comprehensive experiments demonstrate the effectiveness of our proposed method</a:t>
            </a:r>
            <a:r>
              <a:rPr lang="ko-KR"/>
              <a: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1"/>
          <p:cNvSpPr txBox="1"/>
          <p:nvPr>
            <p:ph idx="12" type="sldNum"/>
          </p:nvPr>
        </p:nvSpPr>
        <p:spPr>
          <a:xfrm>
            <a:off x="9636461" y="379172"/>
            <a:ext cx="645459"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ko-KR"/>
              <a:t>‹#›</a:t>
            </a:fld>
            <a:endParaRPr/>
          </a:p>
        </p:txBody>
      </p:sp>
      <p:sp>
        <p:nvSpPr>
          <p:cNvPr id="307" name="Google Shape;307;p11"/>
          <p:cNvSpPr/>
          <p:nvPr/>
        </p:nvSpPr>
        <p:spPr>
          <a:xfrm>
            <a:off x="4791106" y="2369488"/>
            <a:ext cx="4140877" cy="110799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600"/>
              <a:buFont typeface="Arial"/>
              <a:buNone/>
            </a:pPr>
            <a:r>
              <a:rPr b="0" i="0" lang="ko-KR" sz="6600" u="none" cap="none" strike="noStrike">
                <a:solidFill>
                  <a:schemeClr val="accent2"/>
                </a:solidFill>
                <a:latin typeface="Arial"/>
                <a:ea typeface="Arial"/>
                <a:cs typeface="Arial"/>
                <a:sym typeface="Arial"/>
              </a:rPr>
              <a:t>Thank you</a:t>
            </a:r>
            <a:endParaRPr b="0" i="0" sz="6600" u="none" cap="none" strike="noStrike">
              <a:solidFill>
                <a:schemeClr val="accent2"/>
              </a:solidFill>
              <a:latin typeface="Arial"/>
              <a:ea typeface="Arial"/>
              <a:cs typeface="Arial"/>
              <a:sym typeface="Arial"/>
            </a:endParaRPr>
          </a:p>
        </p:txBody>
      </p:sp>
      <p:pic>
        <p:nvPicPr>
          <p:cNvPr id="308" name="Google Shape;308;p11"/>
          <p:cNvPicPr preferRelativeResize="0"/>
          <p:nvPr/>
        </p:nvPicPr>
        <p:blipFill rotWithShape="1">
          <a:blip r:embed="rId3">
            <a:alphaModFix/>
          </a:blip>
          <a:srcRect b="0" l="0" r="0" t="0"/>
          <a:stretch/>
        </p:blipFill>
        <p:spPr>
          <a:xfrm>
            <a:off x="3133147" y="2444591"/>
            <a:ext cx="1587877" cy="1213647"/>
          </a:xfrm>
          <a:prstGeom prst="rect">
            <a:avLst/>
          </a:prstGeom>
          <a:noFill/>
          <a:ln>
            <a:noFill/>
          </a:ln>
        </p:spPr>
      </p:pic>
      <p:sp>
        <p:nvSpPr>
          <p:cNvPr id="309" name="Google Shape;309;p11"/>
          <p:cNvSpPr txBox="1"/>
          <p:nvPr/>
        </p:nvSpPr>
        <p:spPr>
          <a:xfrm>
            <a:off x="2835975" y="5058850"/>
            <a:ext cx="6096000" cy="116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ko-KR" sz="3200">
                <a:solidFill>
                  <a:schemeClr val="dk1"/>
                </a:solidFill>
                <a:latin typeface="Libre Franklin"/>
                <a:ea typeface="Libre Franklin"/>
                <a:cs typeface="Libre Franklin"/>
                <a:sym typeface="Libre Franklin"/>
              </a:rPr>
              <a:t>Question:</a:t>
            </a:r>
            <a:endParaRPr sz="3200">
              <a:solidFill>
                <a:schemeClr val="dk1"/>
              </a:solidFill>
              <a:latin typeface="Libre Franklin"/>
              <a:ea typeface="Libre Franklin"/>
              <a:cs typeface="Libre Franklin"/>
              <a:sym typeface="Libre Franklin"/>
            </a:endParaRPr>
          </a:p>
          <a:p>
            <a:pPr indent="0" lvl="0" marL="0" rtl="0" algn="ctr">
              <a:spcBef>
                <a:spcPts val="0"/>
              </a:spcBef>
              <a:spcAft>
                <a:spcPts val="0"/>
              </a:spcAft>
              <a:buNone/>
            </a:pPr>
            <a:r>
              <a:rPr lang="ko-KR" sz="3200">
                <a:solidFill>
                  <a:schemeClr val="dk1"/>
                </a:solidFill>
                <a:latin typeface="Libre Franklin"/>
                <a:ea typeface="Libre Franklin"/>
                <a:cs typeface="Libre Franklin"/>
                <a:sym typeface="Libre Franklin"/>
              </a:rPr>
              <a:t>kairos9603@khu.ac.kr</a:t>
            </a:r>
            <a:endParaRPr sz="3200">
              <a:solidFill>
                <a:schemeClr val="dk1"/>
              </a:solidFill>
              <a:latin typeface="Libre Franklin"/>
              <a:ea typeface="Libre Franklin"/>
              <a:cs typeface="Libre Franklin"/>
              <a:sym typeface="Libre Frankli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g2cc0640fa4e_0_186"/>
          <p:cNvSpPr txBox="1"/>
          <p:nvPr>
            <p:ph idx="12" type="sldNum"/>
          </p:nvPr>
        </p:nvSpPr>
        <p:spPr>
          <a:xfrm>
            <a:off x="11681013" y="6451322"/>
            <a:ext cx="5109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SzPts val="1800"/>
              <a:buFont typeface="Arial"/>
              <a:buNone/>
            </a:pPr>
            <a:fld id="{00000000-1234-1234-1234-123412341234}" type="slidenum">
              <a:rPr lang="ko-KR" sz="1800">
                <a:latin typeface="Corbel"/>
                <a:ea typeface="Corbel"/>
                <a:cs typeface="Corbel"/>
                <a:sym typeface="Corbel"/>
              </a:rPr>
              <a:t>‹#›</a:t>
            </a:fld>
            <a:endParaRPr sz="1800">
              <a:latin typeface="Corbel"/>
              <a:ea typeface="Corbel"/>
              <a:cs typeface="Corbel"/>
              <a:sym typeface="Corbel"/>
            </a:endParaRPr>
          </a:p>
        </p:txBody>
      </p:sp>
      <p:sp>
        <p:nvSpPr>
          <p:cNvPr id="56" name="Google Shape;56;g2cc0640fa4e_0_186"/>
          <p:cNvSpPr txBox="1"/>
          <p:nvPr>
            <p:ph type="ctrTitle"/>
          </p:nvPr>
        </p:nvSpPr>
        <p:spPr>
          <a:xfrm>
            <a:off x="0" y="445495"/>
            <a:ext cx="12192000" cy="23889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ko-KR"/>
              <a:t>Introduction</a:t>
            </a:r>
            <a:endParaRPr/>
          </a:p>
        </p:txBody>
      </p:sp>
      <p:sp>
        <p:nvSpPr>
          <p:cNvPr id="57" name="Google Shape;57;g2cc0640fa4e_0_186"/>
          <p:cNvSpPr txBox="1"/>
          <p:nvPr>
            <p:ph idx="1" type="subTitle"/>
          </p:nvPr>
        </p:nvSpPr>
        <p:spPr>
          <a:xfrm>
            <a:off x="0" y="4427109"/>
            <a:ext cx="12192000" cy="23880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7"/>
          <p:cNvSpPr txBox="1"/>
          <p:nvPr>
            <p:ph idx="1" type="body"/>
          </p:nvPr>
        </p:nvSpPr>
        <p:spPr>
          <a:xfrm>
            <a:off x="-1" y="1429966"/>
            <a:ext cx="12185400" cy="5427900"/>
          </a:xfrm>
          <a:prstGeom prst="rect">
            <a:avLst/>
          </a:prstGeom>
          <a:noFill/>
          <a:ln>
            <a:noFill/>
          </a:ln>
        </p:spPr>
        <p:txBody>
          <a:bodyPr anchorCtr="0" anchor="t" bIns="45700" lIns="91425" spcFirstLastPara="1" rIns="91425" wrap="square" tIns="45700">
            <a:normAutofit/>
          </a:bodyPr>
          <a:lstStyle/>
          <a:p>
            <a:pPr indent="-355600" lvl="0" marL="538163" rtl="0" algn="l">
              <a:lnSpc>
                <a:spcPct val="100000"/>
              </a:lnSpc>
              <a:spcBef>
                <a:spcPts val="0"/>
              </a:spcBef>
              <a:spcAft>
                <a:spcPts val="0"/>
              </a:spcAft>
              <a:buClr>
                <a:schemeClr val="dk1"/>
              </a:buClr>
              <a:buSzPts val="2600"/>
              <a:buChar char="●"/>
            </a:pPr>
            <a:r>
              <a:rPr lang="ko-KR"/>
              <a:t>Model Compression for Efficient CNN</a:t>
            </a:r>
            <a:endParaRPr/>
          </a:p>
          <a:p>
            <a:pPr indent="-355600" lvl="0" marL="538163" rtl="0" algn="l">
              <a:lnSpc>
                <a:spcPct val="100000"/>
              </a:lnSpc>
              <a:spcBef>
                <a:spcPts val="0"/>
              </a:spcBef>
              <a:spcAft>
                <a:spcPts val="0"/>
              </a:spcAft>
              <a:buClr>
                <a:schemeClr val="dk1"/>
              </a:buClr>
              <a:buSzPts val="2600"/>
              <a:buChar char="●"/>
            </a:pPr>
            <a:r>
              <a:rPr lang="ko-KR"/>
              <a:t>Aiming to c</a:t>
            </a:r>
            <a:r>
              <a:rPr lang="ko-KR">
                <a:latin typeface="Libre Franklin"/>
                <a:ea typeface="Libre Franklin"/>
                <a:cs typeface="Libre Franklin"/>
                <a:sym typeface="Libre Franklin"/>
              </a:rPr>
              <a:t>ompress models</a:t>
            </a:r>
            <a:r>
              <a:rPr lang="ko-KR"/>
              <a:t> without performance degradation.</a:t>
            </a:r>
            <a:endParaRPr/>
          </a:p>
          <a:p>
            <a:pPr indent="-355600" lvl="0" marL="538163" rtl="0" algn="l">
              <a:lnSpc>
                <a:spcPct val="100000"/>
              </a:lnSpc>
              <a:spcBef>
                <a:spcPts val="0"/>
              </a:spcBef>
              <a:spcAft>
                <a:spcPts val="0"/>
              </a:spcAft>
              <a:buClr>
                <a:schemeClr val="dk1"/>
              </a:buClr>
              <a:buSzPts val="2600"/>
              <a:buChar char="●"/>
            </a:pPr>
            <a:r>
              <a:rPr lang="ko-KR">
                <a:latin typeface="Libre Franklin"/>
                <a:ea typeface="Libre Franklin"/>
                <a:cs typeface="Libre Franklin"/>
                <a:sym typeface="Libre Franklin"/>
              </a:rPr>
              <a:t>Current </a:t>
            </a:r>
            <a:r>
              <a:rPr lang="ko-KR"/>
              <a:t>D</a:t>
            </a:r>
            <a:r>
              <a:rPr lang="ko-KR">
                <a:latin typeface="Libre Franklin"/>
                <a:ea typeface="Libre Franklin"/>
                <a:cs typeface="Libre Franklin"/>
                <a:sym typeface="Libre Franklin"/>
              </a:rPr>
              <a:t>NN model</a:t>
            </a:r>
            <a:r>
              <a:rPr lang="ko-KR"/>
              <a:t>s</a:t>
            </a:r>
            <a:r>
              <a:rPr lang="ko-KR">
                <a:latin typeface="Libre Franklin"/>
                <a:ea typeface="Libre Franklin"/>
                <a:cs typeface="Libre Franklin"/>
                <a:sym typeface="Libre Franklin"/>
              </a:rPr>
              <a:t> </a:t>
            </a:r>
            <a:r>
              <a:rPr lang="ko-KR"/>
              <a:t>are</a:t>
            </a:r>
            <a:r>
              <a:rPr lang="ko-KR">
                <a:latin typeface="Libre Franklin"/>
                <a:ea typeface="Libre Franklin"/>
                <a:cs typeface="Libre Franklin"/>
                <a:sym typeface="Libre Franklin"/>
              </a:rPr>
              <a:t> too large to inference Edge device. </a:t>
            </a:r>
            <a:endParaRPr>
              <a:solidFill>
                <a:srgbClr val="A5A5A5"/>
              </a:solidFill>
            </a:endParaRPr>
          </a:p>
          <a:p>
            <a:pPr indent="-215900" lvl="1" marL="893763" rtl="0" algn="l">
              <a:lnSpc>
                <a:spcPct val="100000"/>
              </a:lnSpc>
              <a:spcBef>
                <a:spcPts val="500"/>
              </a:spcBef>
              <a:spcAft>
                <a:spcPts val="0"/>
              </a:spcAft>
              <a:buClr>
                <a:schemeClr val="dk1"/>
              </a:buClr>
              <a:buSzPts val="2200"/>
              <a:buNone/>
            </a:pPr>
            <a:r>
              <a:t/>
            </a:r>
            <a:endParaRPr>
              <a:latin typeface="Libre Franklin"/>
              <a:ea typeface="Libre Franklin"/>
              <a:cs typeface="Libre Franklin"/>
              <a:sym typeface="Libre Franklin"/>
            </a:endParaRPr>
          </a:p>
        </p:txBody>
      </p:sp>
      <p:sp>
        <p:nvSpPr>
          <p:cNvPr id="63" name="Google Shape;63;p17"/>
          <p:cNvSpPr txBox="1"/>
          <p:nvPr>
            <p:ph type="title"/>
          </p:nvPr>
        </p:nvSpPr>
        <p:spPr>
          <a:xfrm>
            <a:off x="0" y="308274"/>
            <a:ext cx="9610928" cy="508850"/>
          </a:xfrm>
          <a:prstGeom prst="rect">
            <a:avLst/>
          </a:prstGeom>
          <a:noFill/>
          <a:ln cap="flat" cmpd="sng" w="9525">
            <a:solidFill>
              <a:schemeClr val="lt1"/>
            </a:solidFill>
            <a:prstDash val="solid"/>
            <a:round/>
            <a:headEnd len="sm" w="sm" type="none"/>
            <a:tailEnd len="sm" w="sm" type="none"/>
          </a:ln>
          <a:effectLst>
            <a:reflection blurRad="0" dir="0" dist="0" endA="300" endPos="55000" kx="0" rotWithShape="0" algn="bl" stA="50000" stPos="0" sy="-100000" ky="0"/>
          </a:effectLst>
        </p:spPr>
        <p:txBody>
          <a:bodyPr anchorCtr="0" anchor="ctr" bIns="45700" lIns="91425" spcFirstLastPara="1" rIns="91425" wrap="square" tIns="45700">
            <a:noAutofit/>
          </a:bodyPr>
          <a:lstStyle/>
          <a:p>
            <a:pPr indent="0" lvl="0" marL="177800" rtl="0" algn="l">
              <a:lnSpc>
                <a:spcPct val="90000"/>
              </a:lnSpc>
              <a:spcBef>
                <a:spcPts val="0"/>
              </a:spcBef>
              <a:spcAft>
                <a:spcPts val="0"/>
              </a:spcAft>
              <a:buClr>
                <a:srgbClr val="C00000"/>
              </a:buClr>
              <a:buSzPts val="3600"/>
              <a:buFont typeface="Libre Franklin"/>
              <a:buNone/>
            </a:pPr>
            <a:r>
              <a:rPr lang="ko-KR">
                <a:solidFill>
                  <a:srgbClr val="C00000"/>
                </a:solidFill>
              </a:rPr>
              <a:t>Introduction</a:t>
            </a:r>
            <a:endParaRPr>
              <a:solidFill>
                <a:srgbClr val="C00000"/>
              </a:solidFill>
            </a:endParaRPr>
          </a:p>
        </p:txBody>
      </p:sp>
      <p:sp>
        <p:nvSpPr>
          <p:cNvPr id="64" name="Google Shape;64;p17"/>
          <p:cNvSpPr txBox="1"/>
          <p:nvPr>
            <p:ph idx="12" type="sldNum"/>
          </p:nvPr>
        </p:nvSpPr>
        <p:spPr>
          <a:xfrm>
            <a:off x="11605099" y="6488814"/>
            <a:ext cx="505992" cy="340468"/>
          </a:xfrm>
          <a:prstGeom prst="rect">
            <a:avLst/>
          </a:prstGeom>
          <a:solidFill>
            <a:srgbClr val="F2F2F2"/>
          </a:solid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600"/>
              <a:buFont typeface="Arial"/>
              <a:buNone/>
            </a:pPr>
            <a:fld id="{00000000-1234-1234-1234-123412341234}" type="slidenum">
              <a:rPr lang="ko-KR"/>
              <a:t>‹#›</a:t>
            </a:fld>
            <a:endParaRPr/>
          </a:p>
        </p:txBody>
      </p:sp>
      <p:pic>
        <p:nvPicPr>
          <p:cNvPr id="65" name="Google Shape;65;p17"/>
          <p:cNvPicPr preferRelativeResize="0"/>
          <p:nvPr/>
        </p:nvPicPr>
        <p:blipFill rotWithShape="1">
          <a:blip r:embed="rId3">
            <a:alphaModFix/>
          </a:blip>
          <a:srcRect b="0" l="0" r="0" t="0"/>
          <a:stretch/>
        </p:blipFill>
        <p:spPr>
          <a:xfrm>
            <a:off x="3050575" y="2689300"/>
            <a:ext cx="6090851" cy="3451475"/>
          </a:xfrm>
          <a:prstGeom prst="rect">
            <a:avLst/>
          </a:prstGeom>
          <a:noFill/>
          <a:ln>
            <a:noFill/>
          </a:ln>
        </p:spPr>
      </p:pic>
      <p:sp>
        <p:nvSpPr>
          <p:cNvPr id="66" name="Google Shape;66;p17"/>
          <p:cNvSpPr txBox="1"/>
          <p:nvPr/>
        </p:nvSpPr>
        <p:spPr>
          <a:xfrm>
            <a:off x="4540125" y="6159837"/>
            <a:ext cx="311174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ko-KR" sz="1400" u="none" cap="none" strike="noStrike">
                <a:solidFill>
                  <a:srgbClr val="000000"/>
                </a:solidFill>
                <a:latin typeface="Arial"/>
                <a:ea typeface="Arial"/>
                <a:cs typeface="Arial"/>
                <a:sym typeface="Arial"/>
              </a:rPr>
              <a:t>[1] Large CNN model Example: VGG</a:t>
            </a:r>
            <a:endParaRPr b="0" i="0" sz="1400" u="none" cap="none" strike="noStrike">
              <a:solidFill>
                <a:srgbClr val="000000"/>
              </a:solidFill>
              <a:latin typeface="Arial"/>
              <a:ea typeface="Arial"/>
              <a:cs typeface="Arial"/>
              <a:sym typeface="Arial"/>
            </a:endParaRPr>
          </a:p>
        </p:txBody>
      </p:sp>
      <p:sp>
        <p:nvSpPr>
          <p:cNvPr id="67" name="Google Shape;67;p17"/>
          <p:cNvSpPr txBox="1"/>
          <p:nvPr/>
        </p:nvSpPr>
        <p:spPr>
          <a:xfrm>
            <a:off x="8205627" y="5207229"/>
            <a:ext cx="134844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ko-KR" sz="1400" u="none" cap="none" strike="noStrike">
                <a:solidFill>
                  <a:srgbClr val="000000"/>
                </a:solidFill>
                <a:latin typeface="Arial"/>
                <a:ea typeface="Arial"/>
                <a:cs typeface="Arial"/>
                <a:sym typeface="Arial"/>
              </a:rPr>
              <a:t>Params: 138M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ko-KR" sz="1400" u="none" cap="none" strike="noStrike">
                <a:solidFill>
                  <a:srgbClr val="000000"/>
                </a:solidFill>
                <a:latin typeface="Arial"/>
                <a:ea typeface="Arial"/>
                <a:cs typeface="Arial"/>
                <a:sym typeface="Arial"/>
              </a:rPr>
              <a:t>Size: 528MB </a:t>
            </a:r>
            <a:endParaRPr b="0" i="0" sz="1400" u="none" cap="none" strike="noStrike">
              <a:solidFill>
                <a:srgbClr val="000000"/>
              </a:solidFill>
              <a:latin typeface="Arial"/>
              <a:ea typeface="Arial"/>
              <a:cs typeface="Arial"/>
              <a:sym typeface="Arial"/>
            </a:endParaRPr>
          </a:p>
        </p:txBody>
      </p:sp>
      <p:sp>
        <p:nvSpPr>
          <p:cNvPr id="68" name="Google Shape;68;p17"/>
          <p:cNvSpPr txBox="1"/>
          <p:nvPr/>
        </p:nvSpPr>
        <p:spPr>
          <a:xfrm>
            <a:off x="2738373" y="6467614"/>
            <a:ext cx="807785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ko-KR" sz="900" u="none" cap="none" strike="noStrike">
                <a:solidFill>
                  <a:srgbClr val="000000"/>
                </a:solidFill>
                <a:latin typeface="Arial"/>
                <a:ea typeface="Arial"/>
                <a:cs typeface="Arial"/>
                <a:sym typeface="Arial"/>
              </a:rPr>
              <a:t>[1] </a:t>
            </a:r>
            <a:r>
              <a:rPr b="0" i="0" lang="ko-KR" sz="900" u="none" cap="none" strike="noStrike">
                <a:solidFill>
                  <a:srgbClr val="222222"/>
                </a:solidFill>
                <a:latin typeface="Arial"/>
                <a:ea typeface="Arial"/>
                <a:cs typeface="Arial"/>
                <a:sym typeface="Arial"/>
              </a:rPr>
              <a:t>Simonyan, Karen, and Andrew Zisserman. "Very deep convolutional networks for large-scale image recognition." </a:t>
            </a:r>
            <a:r>
              <a:rPr b="0" i="1" lang="ko-KR" sz="900" u="none" cap="none" strike="noStrike">
                <a:solidFill>
                  <a:srgbClr val="222222"/>
                </a:solidFill>
                <a:latin typeface="Arial"/>
                <a:ea typeface="Arial"/>
                <a:cs typeface="Arial"/>
                <a:sym typeface="Arial"/>
              </a:rPr>
              <a:t>arXiv preprint arXiv:1409.1556</a:t>
            </a:r>
            <a:r>
              <a:rPr b="0" i="0" lang="ko-KR" sz="900" u="none" cap="none" strike="noStrike">
                <a:solidFill>
                  <a:srgbClr val="222222"/>
                </a:solidFill>
                <a:latin typeface="Arial"/>
                <a:ea typeface="Arial"/>
                <a:cs typeface="Arial"/>
                <a:sym typeface="Arial"/>
              </a:rPr>
              <a:t> (2014).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ko-KR" sz="900" u="none" cap="none" strike="noStrike">
                <a:solidFill>
                  <a:srgbClr val="222222"/>
                </a:solidFill>
                <a:latin typeface="Arial"/>
                <a:ea typeface="Arial"/>
                <a:cs typeface="Arial"/>
                <a:sym typeface="Arial"/>
              </a:rPr>
              <a:t>[Image </a:t>
            </a:r>
            <a:r>
              <a:rPr lang="ko-KR" sz="900">
                <a:solidFill>
                  <a:srgbClr val="222222"/>
                </a:solidFill>
              </a:rPr>
              <a:t>Reference</a:t>
            </a:r>
            <a:r>
              <a:rPr b="0" i="0" lang="ko-KR" sz="900" u="none" cap="none" strike="noStrike">
                <a:solidFill>
                  <a:srgbClr val="222222"/>
                </a:solidFill>
                <a:latin typeface="Arial"/>
                <a:ea typeface="Arial"/>
                <a:cs typeface="Arial"/>
                <a:sym typeface="Arial"/>
              </a:rPr>
              <a:t>] https://neurohive.io/en/popular-networks/vgg16/</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8"/>
          <p:cNvSpPr txBox="1"/>
          <p:nvPr>
            <p:ph idx="1" type="body"/>
          </p:nvPr>
        </p:nvSpPr>
        <p:spPr>
          <a:xfrm>
            <a:off x="-1" y="1429966"/>
            <a:ext cx="12185400" cy="5427900"/>
          </a:xfrm>
          <a:prstGeom prst="rect">
            <a:avLst/>
          </a:prstGeom>
          <a:noFill/>
          <a:ln>
            <a:noFill/>
          </a:ln>
        </p:spPr>
        <p:txBody>
          <a:bodyPr anchorCtr="0" anchor="t" bIns="45700" lIns="91425" spcFirstLastPara="1" rIns="91425" wrap="square" tIns="45700">
            <a:normAutofit/>
          </a:bodyPr>
          <a:lstStyle/>
          <a:p>
            <a:pPr indent="-355600" lvl="0" marL="538163" rtl="0" algn="l">
              <a:lnSpc>
                <a:spcPct val="100000"/>
              </a:lnSpc>
              <a:spcBef>
                <a:spcPts val="0"/>
              </a:spcBef>
              <a:spcAft>
                <a:spcPts val="0"/>
              </a:spcAft>
              <a:buClr>
                <a:schemeClr val="dk1"/>
              </a:buClr>
              <a:buSzPts val="2600"/>
              <a:buChar char="●"/>
            </a:pPr>
            <a:r>
              <a:rPr lang="ko-KR">
                <a:latin typeface="Libre Franklin"/>
                <a:ea typeface="Libre Franklin"/>
                <a:cs typeface="Libre Franklin"/>
                <a:sym typeface="Libre Franklin"/>
              </a:rPr>
              <a:t>Compression Methods: </a:t>
            </a:r>
            <a:br>
              <a:rPr lang="ko-KR">
                <a:latin typeface="Libre Franklin"/>
                <a:ea typeface="Libre Franklin"/>
                <a:cs typeface="Libre Franklin"/>
                <a:sym typeface="Libre Franklin"/>
              </a:rPr>
            </a:br>
            <a:r>
              <a:rPr b="1" lang="ko-KR"/>
              <a:t>Weight Sharing</a:t>
            </a:r>
            <a:r>
              <a:rPr lang="ko-KR">
                <a:latin typeface="Libre Franklin"/>
                <a:ea typeface="Libre Franklin"/>
                <a:cs typeface="Libre Franklin"/>
                <a:sym typeface="Libre Franklin"/>
              </a:rPr>
              <a:t>, Low Rank Decomposition, Pr</a:t>
            </a:r>
            <a:r>
              <a:rPr lang="ko-KR"/>
              <a:t>uning, Quantization, etc</a:t>
            </a:r>
            <a:r>
              <a:rPr lang="ko-KR">
                <a:latin typeface="Libre Franklin"/>
                <a:ea typeface="Libre Franklin"/>
                <a:cs typeface="Libre Franklin"/>
                <a:sym typeface="Libre Franklin"/>
              </a:rPr>
              <a:t>.</a:t>
            </a:r>
            <a:endParaRPr>
              <a:solidFill>
                <a:srgbClr val="A5A5A5"/>
              </a:solidFill>
            </a:endParaRPr>
          </a:p>
          <a:p>
            <a:pPr indent="-215900" lvl="1" marL="893763" rtl="0" algn="l">
              <a:lnSpc>
                <a:spcPct val="100000"/>
              </a:lnSpc>
              <a:spcBef>
                <a:spcPts val="500"/>
              </a:spcBef>
              <a:spcAft>
                <a:spcPts val="0"/>
              </a:spcAft>
              <a:buClr>
                <a:schemeClr val="dk1"/>
              </a:buClr>
              <a:buSzPts val="2200"/>
              <a:buNone/>
            </a:pPr>
            <a:r>
              <a:t/>
            </a:r>
            <a:endParaRPr>
              <a:latin typeface="Libre Franklin"/>
              <a:ea typeface="Libre Franklin"/>
              <a:cs typeface="Libre Franklin"/>
              <a:sym typeface="Libre Franklin"/>
            </a:endParaRPr>
          </a:p>
        </p:txBody>
      </p:sp>
      <p:sp>
        <p:nvSpPr>
          <p:cNvPr id="74" name="Google Shape;74;p18"/>
          <p:cNvSpPr txBox="1"/>
          <p:nvPr>
            <p:ph type="title"/>
          </p:nvPr>
        </p:nvSpPr>
        <p:spPr>
          <a:xfrm>
            <a:off x="0" y="308274"/>
            <a:ext cx="9610928" cy="508850"/>
          </a:xfrm>
          <a:prstGeom prst="rect">
            <a:avLst/>
          </a:prstGeom>
          <a:noFill/>
          <a:ln cap="flat" cmpd="sng" w="9525">
            <a:solidFill>
              <a:schemeClr val="lt1"/>
            </a:solidFill>
            <a:prstDash val="solid"/>
            <a:round/>
            <a:headEnd len="sm" w="sm" type="none"/>
            <a:tailEnd len="sm" w="sm" type="none"/>
          </a:ln>
          <a:effectLst>
            <a:reflection blurRad="0" dir="0" dist="0" endA="300" endPos="55000" kx="0" rotWithShape="0" algn="bl" stA="50000" stPos="0" sy="-100000" ky="0"/>
          </a:effectLst>
        </p:spPr>
        <p:txBody>
          <a:bodyPr anchorCtr="0" anchor="ctr" bIns="45700" lIns="91425" spcFirstLastPara="1" rIns="91425" wrap="square" tIns="45700">
            <a:noAutofit/>
          </a:bodyPr>
          <a:lstStyle/>
          <a:p>
            <a:pPr indent="0" lvl="0" marL="177800" rtl="0" algn="l">
              <a:lnSpc>
                <a:spcPct val="90000"/>
              </a:lnSpc>
              <a:spcBef>
                <a:spcPts val="0"/>
              </a:spcBef>
              <a:spcAft>
                <a:spcPts val="0"/>
              </a:spcAft>
              <a:buClr>
                <a:srgbClr val="C00000"/>
              </a:buClr>
              <a:buSzPts val="3600"/>
              <a:buFont typeface="Libre Franklin"/>
              <a:buNone/>
            </a:pPr>
            <a:r>
              <a:rPr lang="ko-KR">
                <a:solidFill>
                  <a:srgbClr val="C00000"/>
                </a:solidFill>
              </a:rPr>
              <a:t>Introduction</a:t>
            </a:r>
            <a:endParaRPr>
              <a:solidFill>
                <a:srgbClr val="C00000"/>
              </a:solidFill>
            </a:endParaRPr>
          </a:p>
        </p:txBody>
      </p:sp>
      <p:sp>
        <p:nvSpPr>
          <p:cNvPr id="75" name="Google Shape;75;p18"/>
          <p:cNvSpPr txBox="1"/>
          <p:nvPr>
            <p:ph idx="12" type="sldNum"/>
          </p:nvPr>
        </p:nvSpPr>
        <p:spPr>
          <a:xfrm>
            <a:off x="11605099" y="6488814"/>
            <a:ext cx="505992" cy="340468"/>
          </a:xfrm>
          <a:prstGeom prst="rect">
            <a:avLst/>
          </a:prstGeom>
          <a:solidFill>
            <a:srgbClr val="F2F2F2"/>
          </a:solid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600"/>
              <a:buFont typeface="Arial"/>
              <a:buNone/>
            </a:pPr>
            <a:fld id="{00000000-1234-1234-1234-123412341234}" type="slidenum">
              <a:rPr lang="ko-KR"/>
              <a:t>‹#›</a:t>
            </a:fld>
            <a:endParaRPr/>
          </a:p>
        </p:txBody>
      </p:sp>
      <p:sp>
        <p:nvSpPr>
          <p:cNvPr id="76" name="Google Shape;76;p18"/>
          <p:cNvSpPr/>
          <p:nvPr/>
        </p:nvSpPr>
        <p:spPr>
          <a:xfrm>
            <a:off x="3008330" y="3148214"/>
            <a:ext cx="485766" cy="485763"/>
          </a:xfrm>
          <a:prstGeom prst="ellipse">
            <a:avLst/>
          </a:prstGeom>
          <a:solidFill>
            <a:srgbClr val="C6DEF0"/>
          </a:solidFill>
          <a:ln cap="flat" cmpd="sng" w="12700">
            <a:solidFill>
              <a:srgbClr val="201F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7" name="Google Shape;77;p18"/>
          <p:cNvSpPr/>
          <p:nvPr/>
        </p:nvSpPr>
        <p:spPr>
          <a:xfrm>
            <a:off x="3769471" y="3148214"/>
            <a:ext cx="485766" cy="485763"/>
          </a:xfrm>
          <a:prstGeom prst="ellipse">
            <a:avLst/>
          </a:prstGeom>
          <a:solidFill>
            <a:srgbClr val="C6DEF0"/>
          </a:solidFill>
          <a:ln cap="flat" cmpd="sng" w="12700">
            <a:solidFill>
              <a:srgbClr val="201F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8" name="Google Shape;78;p18"/>
          <p:cNvSpPr/>
          <p:nvPr/>
        </p:nvSpPr>
        <p:spPr>
          <a:xfrm>
            <a:off x="4530604" y="3148213"/>
            <a:ext cx="485766" cy="485763"/>
          </a:xfrm>
          <a:prstGeom prst="ellipse">
            <a:avLst/>
          </a:prstGeom>
          <a:solidFill>
            <a:srgbClr val="C6DEF0"/>
          </a:solidFill>
          <a:ln cap="flat" cmpd="sng" w="12700">
            <a:solidFill>
              <a:srgbClr val="201F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9" name="Google Shape;79;p18"/>
          <p:cNvSpPr/>
          <p:nvPr/>
        </p:nvSpPr>
        <p:spPr>
          <a:xfrm>
            <a:off x="3403382" y="4447242"/>
            <a:ext cx="485766" cy="485763"/>
          </a:xfrm>
          <a:prstGeom prst="ellipse">
            <a:avLst/>
          </a:prstGeom>
          <a:solidFill>
            <a:srgbClr val="C6DEF0"/>
          </a:solidFill>
          <a:ln cap="flat" cmpd="sng" w="12700">
            <a:solidFill>
              <a:srgbClr val="201F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0" name="Google Shape;80;p18"/>
          <p:cNvSpPr/>
          <p:nvPr/>
        </p:nvSpPr>
        <p:spPr>
          <a:xfrm>
            <a:off x="4164522" y="4447239"/>
            <a:ext cx="485766" cy="485763"/>
          </a:xfrm>
          <a:prstGeom prst="ellipse">
            <a:avLst/>
          </a:prstGeom>
          <a:solidFill>
            <a:srgbClr val="C6DEF0"/>
          </a:solidFill>
          <a:ln cap="flat" cmpd="sng" w="12700">
            <a:solidFill>
              <a:srgbClr val="201F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81" name="Google Shape;81;p18"/>
          <p:cNvCxnSpPr>
            <a:stCxn id="76" idx="4"/>
            <a:endCxn id="79" idx="0"/>
          </p:cNvCxnSpPr>
          <p:nvPr/>
        </p:nvCxnSpPr>
        <p:spPr>
          <a:xfrm>
            <a:off x="3251213" y="3633977"/>
            <a:ext cx="395100" cy="813300"/>
          </a:xfrm>
          <a:prstGeom prst="straightConnector1">
            <a:avLst/>
          </a:prstGeom>
          <a:noFill/>
          <a:ln cap="flat" cmpd="sng" w="38100">
            <a:solidFill>
              <a:srgbClr val="F9CB9C"/>
            </a:solidFill>
            <a:prstDash val="solid"/>
            <a:round/>
            <a:headEnd len="sm" w="sm" type="none"/>
            <a:tailEnd len="med" w="med" type="triangle"/>
          </a:ln>
        </p:spPr>
      </p:cxnSp>
      <p:cxnSp>
        <p:nvCxnSpPr>
          <p:cNvPr id="82" name="Google Shape;82;p18"/>
          <p:cNvCxnSpPr>
            <a:stCxn id="76" idx="4"/>
            <a:endCxn id="80" idx="0"/>
          </p:cNvCxnSpPr>
          <p:nvPr/>
        </p:nvCxnSpPr>
        <p:spPr>
          <a:xfrm>
            <a:off x="3251213" y="3633977"/>
            <a:ext cx="1156200" cy="813300"/>
          </a:xfrm>
          <a:prstGeom prst="straightConnector1">
            <a:avLst/>
          </a:prstGeom>
          <a:noFill/>
          <a:ln cap="flat" cmpd="sng" w="38100">
            <a:solidFill>
              <a:srgbClr val="666666"/>
            </a:solidFill>
            <a:prstDash val="solid"/>
            <a:round/>
            <a:headEnd len="sm" w="sm" type="none"/>
            <a:tailEnd len="med" w="med" type="triangle"/>
          </a:ln>
        </p:spPr>
      </p:cxnSp>
      <p:cxnSp>
        <p:nvCxnSpPr>
          <p:cNvPr id="83" name="Google Shape;83;p18"/>
          <p:cNvCxnSpPr>
            <a:stCxn id="77" idx="4"/>
            <a:endCxn id="79" idx="0"/>
          </p:cNvCxnSpPr>
          <p:nvPr/>
        </p:nvCxnSpPr>
        <p:spPr>
          <a:xfrm flipH="1">
            <a:off x="3646354" y="3633977"/>
            <a:ext cx="366000" cy="813300"/>
          </a:xfrm>
          <a:prstGeom prst="straightConnector1">
            <a:avLst/>
          </a:prstGeom>
          <a:noFill/>
          <a:ln cap="flat" cmpd="sng" w="38100">
            <a:solidFill>
              <a:srgbClr val="FF9900"/>
            </a:solidFill>
            <a:prstDash val="solid"/>
            <a:round/>
            <a:headEnd len="sm" w="sm" type="none"/>
            <a:tailEnd len="med" w="med" type="triangle"/>
          </a:ln>
        </p:spPr>
      </p:cxnSp>
      <p:cxnSp>
        <p:nvCxnSpPr>
          <p:cNvPr id="84" name="Google Shape;84;p18"/>
          <p:cNvCxnSpPr>
            <a:stCxn id="77" idx="4"/>
            <a:endCxn id="80" idx="0"/>
          </p:cNvCxnSpPr>
          <p:nvPr/>
        </p:nvCxnSpPr>
        <p:spPr>
          <a:xfrm>
            <a:off x="4012354" y="3633977"/>
            <a:ext cx="395100" cy="813300"/>
          </a:xfrm>
          <a:prstGeom prst="straightConnector1">
            <a:avLst/>
          </a:prstGeom>
          <a:noFill/>
          <a:ln cap="flat" cmpd="sng" w="38100">
            <a:solidFill>
              <a:srgbClr val="434343"/>
            </a:solidFill>
            <a:prstDash val="solid"/>
            <a:round/>
            <a:headEnd len="sm" w="sm" type="none"/>
            <a:tailEnd len="med" w="med" type="triangle"/>
          </a:ln>
        </p:spPr>
      </p:cxnSp>
      <p:cxnSp>
        <p:nvCxnSpPr>
          <p:cNvPr id="85" name="Google Shape;85;p18"/>
          <p:cNvCxnSpPr>
            <a:stCxn id="78" idx="4"/>
            <a:endCxn id="79" idx="0"/>
          </p:cNvCxnSpPr>
          <p:nvPr/>
        </p:nvCxnSpPr>
        <p:spPr>
          <a:xfrm flipH="1">
            <a:off x="3646387" y="3633976"/>
            <a:ext cx="1127100" cy="813300"/>
          </a:xfrm>
          <a:prstGeom prst="straightConnector1">
            <a:avLst/>
          </a:prstGeom>
          <a:noFill/>
          <a:ln cap="flat" cmpd="sng" w="38100">
            <a:solidFill>
              <a:srgbClr val="6AA84F"/>
            </a:solidFill>
            <a:prstDash val="solid"/>
            <a:round/>
            <a:headEnd len="sm" w="sm" type="none"/>
            <a:tailEnd len="med" w="med" type="triangle"/>
          </a:ln>
        </p:spPr>
      </p:cxnSp>
      <p:cxnSp>
        <p:nvCxnSpPr>
          <p:cNvPr id="86" name="Google Shape;86;p18"/>
          <p:cNvCxnSpPr>
            <a:stCxn id="78" idx="4"/>
            <a:endCxn id="80" idx="0"/>
          </p:cNvCxnSpPr>
          <p:nvPr/>
        </p:nvCxnSpPr>
        <p:spPr>
          <a:xfrm flipH="1">
            <a:off x="4407487" y="3633976"/>
            <a:ext cx="366000" cy="813300"/>
          </a:xfrm>
          <a:prstGeom prst="straightConnector1">
            <a:avLst/>
          </a:prstGeom>
          <a:noFill/>
          <a:ln cap="flat" cmpd="sng" w="38100">
            <a:solidFill>
              <a:srgbClr val="F9CB9C"/>
            </a:solidFill>
            <a:prstDash val="solid"/>
            <a:round/>
            <a:headEnd len="sm" w="sm" type="none"/>
            <a:tailEnd len="med" w="med" type="triangle"/>
          </a:ln>
        </p:spPr>
      </p:cxnSp>
      <p:sp>
        <p:nvSpPr>
          <p:cNvPr id="87" name="Google Shape;87;p18"/>
          <p:cNvSpPr/>
          <p:nvPr/>
        </p:nvSpPr>
        <p:spPr>
          <a:xfrm>
            <a:off x="5805757" y="3148216"/>
            <a:ext cx="485766" cy="485764"/>
          </a:xfrm>
          <a:prstGeom prst="ellipse">
            <a:avLst/>
          </a:prstGeom>
          <a:solidFill>
            <a:srgbClr val="C6DEF0"/>
          </a:solidFill>
          <a:ln cap="flat" cmpd="sng" w="12700">
            <a:solidFill>
              <a:srgbClr val="201F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8" name="Google Shape;88;p18"/>
          <p:cNvSpPr/>
          <p:nvPr/>
        </p:nvSpPr>
        <p:spPr>
          <a:xfrm>
            <a:off x="6566897" y="3148216"/>
            <a:ext cx="485766" cy="485764"/>
          </a:xfrm>
          <a:prstGeom prst="ellipse">
            <a:avLst/>
          </a:prstGeom>
          <a:solidFill>
            <a:srgbClr val="C6DEF0"/>
          </a:solidFill>
          <a:ln cap="flat" cmpd="sng" w="12700">
            <a:solidFill>
              <a:srgbClr val="201F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9" name="Google Shape;89;p18"/>
          <p:cNvSpPr/>
          <p:nvPr/>
        </p:nvSpPr>
        <p:spPr>
          <a:xfrm>
            <a:off x="7328037" y="3148216"/>
            <a:ext cx="485766" cy="485764"/>
          </a:xfrm>
          <a:prstGeom prst="ellipse">
            <a:avLst/>
          </a:prstGeom>
          <a:solidFill>
            <a:srgbClr val="C6DEF0"/>
          </a:solidFill>
          <a:ln cap="flat" cmpd="sng" w="12700">
            <a:solidFill>
              <a:srgbClr val="201F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0" name="Google Shape;90;p18"/>
          <p:cNvSpPr/>
          <p:nvPr/>
        </p:nvSpPr>
        <p:spPr>
          <a:xfrm>
            <a:off x="6200814" y="4447248"/>
            <a:ext cx="485766" cy="485764"/>
          </a:xfrm>
          <a:prstGeom prst="ellipse">
            <a:avLst/>
          </a:prstGeom>
          <a:solidFill>
            <a:srgbClr val="C6DEF0"/>
          </a:solidFill>
          <a:ln cap="flat" cmpd="sng" w="12700">
            <a:solidFill>
              <a:srgbClr val="201F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1" name="Google Shape;91;p18"/>
          <p:cNvSpPr/>
          <p:nvPr/>
        </p:nvSpPr>
        <p:spPr>
          <a:xfrm>
            <a:off x="6961955" y="4447248"/>
            <a:ext cx="485766" cy="485764"/>
          </a:xfrm>
          <a:prstGeom prst="ellipse">
            <a:avLst/>
          </a:prstGeom>
          <a:solidFill>
            <a:srgbClr val="C6DEF0"/>
          </a:solidFill>
          <a:ln cap="flat" cmpd="sng" w="12700">
            <a:solidFill>
              <a:srgbClr val="201F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92" name="Google Shape;92;p18"/>
          <p:cNvCxnSpPr>
            <a:stCxn id="87" idx="4"/>
            <a:endCxn id="90" idx="0"/>
          </p:cNvCxnSpPr>
          <p:nvPr/>
        </p:nvCxnSpPr>
        <p:spPr>
          <a:xfrm>
            <a:off x="6048640" y="3633980"/>
            <a:ext cx="395100" cy="813300"/>
          </a:xfrm>
          <a:prstGeom prst="straightConnector1">
            <a:avLst/>
          </a:prstGeom>
          <a:noFill/>
          <a:ln cap="flat" cmpd="sng" w="38100">
            <a:solidFill>
              <a:srgbClr val="FF9900"/>
            </a:solidFill>
            <a:prstDash val="solid"/>
            <a:round/>
            <a:headEnd len="sm" w="sm" type="none"/>
            <a:tailEnd len="med" w="med" type="triangle"/>
          </a:ln>
        </p:spPr>
      </p:cxnSp>
      <p:cxnSp>
        <p:nvCxnSpPr>
          <p:cNvPr id="93" name="Google Shape;93;p18"/>
          <p:cNvCxnSpPr>
            <a:stCxn id="87" idx="4"/>
            <a:endCxn id="91" idx="0"/>
          </p:cNvCxnSpPr>
          <p:nvPr/>
        </p:nvCxnSpPr>
        <p:spPr>
          <a:xfrm>
            <a:off x="6048640" y="3633980"/>
            <a:ext cx="1156200" cy="813300"/>
          </a:xfrm>
          <a:prstGeom prst="straightConnector1">
            <a:avLst/>
          </a:prstGeom>
          <a:noFill/>
          <a:ln cap="flat" cmpd="sng" w="38100">
            <a:solidFill>
              <a:schemeClr val="dk1"/>
            </a:solidFill>
            <a:prstDash val="solid"/>
            <a:round/>
            <a:headEnd len="sm" w="sm" type="none"/>
            <a:tailEnd len="med" w="med" type="triangle"/>
          </a:ln>
        </p:spPr>
      </p:cxnSp>
      <p:cxnSp>
        <p:nvCxnSpPr>
          <p:cNvPr id="94" name="Google Shape;94;p18"/>
          <p:cNvCxnSpPr>
            <a:stCxn id="88" idx="4"/>
            <a:endCxn id="90" idx="0"/>
          </p:cNvCxnSpPr>
          <p:nvPr/>
        </p:nvCxnSpPr>
        <p:spPr>
          <a:xfrm flipH="1">
            <a:off x="6443780" y="3633980"/>
            <a:ext cx="366000" cy="813300"/>
          </a:xfrm>
          <a:prstGeom prst="straightConnector1">
            <a:avLst/>
          </a:prstGeom>
          <a:noFill/>
          <a:ln cap="flat" cmpd="sng" w="38100">
            <a:solidFill>
              <a:srgbClr val="FF9900"/>
            </a:solidFill>
            <a:prstDash val="solid"/>
            <a:round/>
            <a:headEnd len="sm" w="sm" type="none"/>
            <a:tailEnd len="med" w="med" type="triangle"/>
          </a:ln>
        </p:spPr>
      </p:cxnSp>
      <p:cxnSp>
        <p:nvCxnSpPr>
          <p:cNvPr id="95" name="Google Shape;95;p18"/>
          <p:cNvCxnSpPr>
            <a:stCxn id="88" idx="4"/>
            <a:endCxn id="91" idx="0"/>
          </p:cNvCxnSpPr>
          <p:nvPr/>
        </p:nvCxnSpPr>
        <p:spPr>
          <a:xfrm>
            <a:off x="6809780" y="3633980"/>
            <a:ext cx="395100" cy="813300"/>
          </a:xfrm>
          <a:prstGeom prst="straightConnector1">
            <a:avLst/>
          </a:prstGeom>
          <a:noFill/>
          <a:ln cap="flat" cmpd="sng" w="38100">
            <a:solidFill>
              <a:schemeClr val="dk1"/>
            </a:solidFill>
            <a:prstDash val="solid"/>
            <a:round/>
            <a:headEnd len="sm" w="sm" type="none"/>
            <a:tailEnd len="med" w="med" type="triangle"/>
          </a:ln>
        </p:spPr>
      </p:cxnSp>
      <p:cxnSp>
        <p:nvCxnSpPr>
          <p:cNvPr id="96" name="Google Shape;96;p18"/>
          <p:cNvCxnSpPr>
            <a:stCxn id="89" idx="4"/>
            <a:endCxn id="90" idx="0"/>
          </p:cNvCxnSpPr>
          <p:nvPr/>
        </p:nvCxnSpPr>
        <p:spPr>
          <a:xfrm flipH="1">
            <a:off x="6443820" y="3633980"/>
            <a:ext cx="1127100" cy="813300"/>
          </a:xfrm>
          <a:prstGeom prst="straightConnector1">
            <a:avLst/>
          </a:prstGeom>
          <a:noFill/>
          <a:ln cap="flat" cmpd="sng" w="38100">
            <a:solidFill>
              <a:srgbClr val="6AA84F"/>
            </a:solidFill>
            <a:prstDash val="solid"/>
            <a:round/>
            <a:headEnd len="sm" w="sm" type="none"/>
            <a:tailEnd len="med" w="med" type="triangle"/>
          </a:ln>
        </p:spPr>
      </p:cxnSp>
      <p:cxnSp>
        <p:nvCxnSpPr>
          <p:cNvPr id="97" name="Google Shape;97;p18"/>
          <p:cNvCxnSpPr>
            <a:stCxn id="89" idx="4"/>
            <a:endCxn id="91" idx="0"/>
          </p:cNvCxnSpPr>
          <p:nvPr/>
        </p:nvCxnSpPr>
        <p:spPr>
          <a:xfrm flipH="1">
            <a:off x="7204920" y="3633980"/>
            <a:ext cx="366000" cy="813300"/>
          </a:xfrm>
          <a:prstGeom prst="straightConnector1">
            <a:avLst/>
          </a:prstGeom>
          <a:noFill/>
          <a:ln cap="flat" cmpd="sng" w="38100">
            <a:solidFill>
              <a:srgbClr val="FF9900"/>
            </a:solidFill>
            <a:prstDash val="solid"/>
            <a:round/>
            <a:headEnd len="sm" w="sm" type="none"/>
            <a:tailEnd len="med" w="med" type="triangle"/>
          </a:ln>
        </p:spPr>
      </p:cxnSp>
      <p:cxnSp>
        <p:nvCxnSpPr>
          <p:cNvPr id="98" name="Google Shape;98;p18"/>
          <p:cNvCxnSpPr/>
          <p:nvPr/>
        </p:nvCxnSpPr>
        <p:spPr>
          <a:xfrm>
            <a:off x="8129799" y="3633980"/>
            <a:ext cx="437609" cy="0"/>
          </a:xfrm>
          <a:prstGeom prst="straightConnector1">
            <a:avLst/>
          </a:prstGeom>
          <a:noFill/>
          <a:ln cap="flat" cmpd="sng" w="38100">
            <a:solidFill>
              <a:srgbClr val="FF9900"/>
            </a:solidFill>
            <a:prstDash val="solid"/>
            <a:round/>
            <a:headEnd len="sm" w="sm" type="none"/>
            <a:tailEnd len="med" w="med" type="triangle"/>
          </a:ln>
        </p:spPr>
      </p:cxnSp>
      <p:sp>
        <p:nvSpPr>
          <p:cNvPr id="99" name="Google Shape;99;p18"/>
          <p:cNvSpPr txBox="1"/>
          <p:nvPr/>
        </p:nvSpPr>
        <p:spPr>
          <a:xfrm>
            <a:off x="8570837" y="3410872"/>
            <a:ext cx="600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ko-KR" sz="1800" u="none" cap="none" strike="noStrike">
                <a:solidFill>
                  <a:srgbClr val="000000"/>
                </a:solidFill>
                <a:latin typeface="Arial"/>
                <a:ea typeface="Arial"/>
                <a:cs typeface="Arial"/>
                <a:sym typeface="Arial"/>
              </a:rPr>
              <a:t>w1</a:t>
            </a:r>
            <a:endParaRPr b="0" i="0" sz="1800" u="none" cap="none" strike="noStrike">
              <a:solidFill>
                <a:srgbClr val="000000"/>
              </a:solidFill>
              <a:latin typeface="Arial"/>
              <a:ea typeface="Arial"/>
              <a:cs typeface="Arial"/>
              <a:sym typeface="Arial"/>
            </a:endParaRPr>
          </a:p>
        </p:txBody>
      </p:sp>
      <p:cxnSp>
        <p:nvCxnSpPr>
          <p:cNvPr id="100" name="Google Shape;100;p18"/>
          <p:cNvCxnSpPr/>
          <p:nvPr/>
        </p:nvCxnSpPr>
        <p:spPr>
          <a:xfrm>
            <a:off x="8126371" y="3968640"/>
            <a:ext cx="437609" cy="0"/>
          </a:xfrm>
          <a:prstGeom prst="straightConnector1">
            <a:avLst/>
          </a:prstGeom>
          <a:noFill/>
          <a:ln cap="flat" cmpd="sng" w="38100">
            <a:solidFill>
              <a:srgbClr val="6AA84F"/>
            </a:solidFill>
            <a:prstDash val="solid"/>
            <a:round/>
            <a:headEnd len="sm" w="sm" type="none"/>
            <a:tailEnd len="med" w="med" type="triangle"/>
          </a:ln>
        </p:spPr>
      </p:cxnSp>
      <p:sp>
        <p:nvSpPr>
          <p:cNvPr id="101" name="Google Shape;101;p18"/>
          <p:cNvSpPr txBox="1"/>
          <p:nvPr/>
        </p:nvSpPr>
        <p:spPr>
          <a:xfrm>
            <a:off x="8567408" y="3745532"/>
            <a:ext cx="600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ko-KR" sz="1800" u="none" cap="none" strike="noStrike">
                <a:solidFill>
                  <a:srgbClr val="000000"/>
                </a:solidFill>
                <a:latin typeface="Arial"/>
                <a:ea typeface="Arial"/>
                <a:cs typeface="Arial"/>
                <a:sym typeface="Arial"/>
              </a:rPr>
              <a:t>w2</a:t>
            </a:r>
            <a:endParaRPr b="0" i="0" sz="1800" u="none" cap="none" strike="noStrike">
              <a:solidFill>
                <a:srgbClr val="000000"/>
              </a:solidFill>
              <a:latin typeface="Arial"/>
              <a:ea typeface="Arial"/>
              <a:cs typeface="Arial"/>
              <a:sym typeface="Arial"/>
            </a:endParaRPr>
          </a:p>
        </p:txBody>
      </p:sp>
      <p:cxnSp>
        <p:nvCxnSpPr>
          <p:cNvPr id="102" name="Google Shape;102;p18"/>
          <p:cNvCxnSpPr/>
          <p:nvPr/>
        </p:nvCxnSpPr>
        <p:spPr>
          <a:xfrm>
            <a:off x="8135813" y="4303300"/>
            <a:ext cx="437609" cy="0"/>
          </a:xfrm>
          <a:prstGeom prst="straightConnector1">
            <a:avLst/>
          </a:prstGeom>
          <a:noFill/>
          <a:ln cap="flat" cmpd="sng" w="38100">
            <a:solidFill>
              <a:schemeClr val="dk1"/>
            </a:solidFill>
            <a:prstDash val="solid"/>
            <a:round/>
            <a:headEnd len="sm" w="sm" type="none"/>
            <a:tailEnd len="med" w="med" type="triangle"/>
          </a:ln>
        </p:spPr>
      </p:cxnSp>
      <p:sp>
        <p:nvSpPr>
          <p:cNvPr id="103" name="Google Shape;103;p18"/>
          <p:cNvSpPr txBox="1"/>
          <p:nvPr/>
        </p:nvSpPr>
        <p:spPr>
          <a:xfrm>
            <a:off x="8576851" y="4080192"/>
            <a:ext cx="600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ko-KR" sz="1800" u="none" cap="none" strike="noStrike">
                <a:solidFill>
                  <a:srgbClr val="000000"/>
                </a:solidFill>
                <a:latin typeface="Arial"/>
                <a:ea typeface="Arial"/>
                <a:cs typeface="Arial"/>
                <a:sym typeface="Arial"/>
              </a:rPr>
              <a:t>w3</a:t>
            </a:r>
            <a:endParaRPr b="0" i="0" sz="1800" u="none" cap="none" strike="noStrike">
              <a:solidFill>
                <a:srgbClr val="000000"/>
              </a:solidFill>
              <a:latin typeface="Arial"/>
              <a:ea typeface="Arial"/>
              <a:cs typeface="Arial"/>
              <a:sym typeface="Arial"/>
            </a:endParaRPr>
          </a:p>
        </p:txBody>
      </p:sp>
      <p:sp>
        <p:nvSpPr>
          <p:cNvPr id="104" name="Google Shape;104;p18"/>
          <p:cNvSpPr txBox="1"/>
          <p:nvPr/>
        </p:nvSpPr>
        <p:spPr>
          <a:xfrm>
            <a:off x="3251232" y="2698159"/>
            <a:ext cx="1924610" cy="3692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ko-KR" sz="1800" u="none" cap="none" strike="noStrike">
                <a:solidFill>
                  <a:srgbClr val="000000"/>
                </a:solidFill>
                <a:latin typeface="Arial"/>
                <a:ea typeface="Arial"/>
                <a:cs typeface="Arial"/>
                <a:sym typeface="Arial"/>
              </a:rPr>
              <a:t>before sharing</a:t>
            </a:r>
            <a:endParaRPr b="0" i="0" sz="1800" u="none" cap="none" strike="noStrike">
              <a:solidFill>
                <a:srgbClr val="000000"/>
              </a:solidFill>
              <a:latin typeface="Arial"/>
              <a:ea typeface="Arial"/>
              <a:cs typeface="Arial"/>
              <a:sym typeface="Arial"/>
            </a:endParaRPr>
          </a:p>
        </p:txBody>
      </p:sp>
      <p:sp>
        <p:nvSpPr>
          <p:cNvPr id="105" name="Google Shape;105;p18"/>
          <p:cNvSpPr txBox="1"/>
          <p:nvPr/>
        </p:nvSpPr>
        <p:spPr>
          <a:xfrm>
            <a:off x="6152040" y="2698157"/>
            <a:ext cx="1708444" cy="3692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ko-KR" sz="1800" u="none" cap="none" strike="noStrike">
                <a:solidFill>
                  <a:srgbClr val="000000"/>
                </a:solidFill>
                <a:latin typeface="Arial"/>
                <a:ea typeface="Arial"/>
                <a:cs typeface="Arial"/>
                <a:sym typeface="Arial"/>
              </a:rPr>
              <a:t>after sharing</a:t>
            </a:r>
            <a:endParaRPr b="0" i="0" sz="1800" u="none" cap="none" strike="noStrike">
              <a:solidFill>
                <a:srgbClr val="000000"/>
              </a:solidFill>
              <a:latin typeface="Arial"/>
              <a:ea typeface="Arial"/>
              <a:cs typeface="Arial"/>
              <a:sym typeface="Arial"/>
            </a:endParaRPr>
          </a:p>
        </p:txBody>
      </p:sp>
      <p:sp>
        <p:nvSpPr>
          <p:cNvPr id="106" name="Google Shape;106;p18"/>
          <p:cNvSpPr txBox="1"/>
          <p:nvPr/>
        </p:nvSpPr>
        <p:spPr>
          <a:xfrm>
            <a:off x="3312513" y="5310554"/>
            <a:ext cx="52515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ko-KR" sz="1800" u="none" cap="none" strike="noStrike">
                <a:solidFill>
                  <a:srgbClr val="000000"/>
                </a:solidFill>
                <a:latin typeface="Arial"/>
                <a:ea typeface="Arial"/>
                <a:cs typeface="Arial"/>
                <a:sym typeface="Arial"/>
              </a:rPr>
              <a:t>Weight Sharing</a:t>
            </a:r>
            <a:endParaRPr b="1" sz="1800"/>
          </a:p>
          <a:p>
            <a:pPr indent="0" lvl="0" marL="0" marR="0" rtl="0" algn="ctr">
              <a:lnSpc>
                <a:spcPct val="100000"/>
              </a:lnSpc>
              <a:spcBef>
                <a:spcPts val="0"/>
              </a:spcBef>
              <a:spcAft>
                <a:spcPts val="0"/>
              </a:spcAft>
              <a:buClr>
                <a:srgbClr val="000000"/>
              </a:buClr>
              <a:buSzPts val="1400"/>
              <a:buFont typeface="Arial"/>
              <a:buNone/>
            </a:pPr>
            <a:r>
              <a:rPr b="1" i="0" lang="ko-KR" sz="1800" u="none" cap="none" strike="noStrike">
                <a:solidFill>
                  <a:srgbClr val="000000"/>
                </a:solidFill>
                <a:latin typeface="Arial"/>
                <a:ea typeface="Arial"/>
                <a:cs typeface="Arial"/>
                <a:sym typeface="Arial"/>
              </a:rPr>
              <a:t>share similar</a:t>
            </a:r>
            <a:r>
              <a:rPr b="1" lang="ko-KR" sz="1800"/>
              <a:t> </a:t>
            </a:r>
            <a:r>
              <a:rPr b="1" i="0" lang="ko-KR" sz="1800" u="none" cap="none" strike="noStrike">
                <a:solidFill>
                  <a:srgbClr val="000000"/>
                </a:solidFill>
                <a:latin typeface="Arial"/>
                <a:ea typeface="Arial"/>
                <a:cs typeface="Arial"/>
                <a:sym typeface="Arial"/>
              </a:rPr>
              <a:t>or same weight</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2ca17815f69_0_7"/>
          <p:cNvSpPr txBox="1"/>
          <p:nvPr>
            <p:ph idx="1" type="body"/>
          </p:nvPr>
        </p:nvSpPr>
        <p:spPr>
          <a:xfrm>
            <a:off x="-1" y="1429966"/>
            <a:ext cx="12185400" cy="5427900"/>
          </a:xfrm>
          <a:prstGeom prst="rect">
            <a:avLst/>
          </a:prstGeom>
          <a:noFill/>
          <a:ln>
            <a:noFill/>
          </a:ln>
        </p:spPr>
        <p:txBody>
          <a:bodyPr anchorCtr="0" anchor="t" bIns="45700" lIns="91425" spcFirstLastPara="1" rIns="91425" wrap="square" tIns="45700">
            <a:normAutofit/>
          </a:bodyPr>
          <a:lstStyle/>
          <a:p>
            <a:pPr indent="-355600" lvl="0" marL="538162" rtl="0" algn="l">
              <a:lnSpc>
                <a:spcPct val="100000"/>
              </a:lnSpc>
              <a:spcBef>
                <a:spcPts val="0"/>
              </a:spcBef>
              <a:spcAft>
                <a:spcPts val="0"/>
              </a:spcAft>
              <a:buClr>
                <a:schemeClr val="dk1"/>
              </a:buClr>
              <a:buSzPts val="2600"/>
              <a:buChar char="●"/>
            </a:pPr>
            <a:r>
              <a:rPr lang="ko-KR">
                <a:latin typeface="Libre Franklin"/>
                <a:ea typeface="Libre Franklin"/>
                <a:cs typeface="Libre Franklin"/>
                <a:sym typeface="Libre Franklin"/>
              </a:rPr>
              <a:t>Compression Methods: </a:t>
            </a:r>
            <a:br>
              <a:rPr lang="ko-KR">
                <a:latin typeface="Libre Franklin"/>
                <a:ea typeface="Libre Franklin"/>
                <a:cs typeface="Libre Franklin"/>
                <a:sym typeface="Libre Franklin"/>
              </a:rPr>
            </a:br>
            <a:r>
              <a:rPr lang="ko-KR">
                <a:latin typeface="Libre Franklin"/>
                <a:ea typeface="Libre Franklin"/>
                <a:cs typeface="Libre Franklin"/>
                <a:sym typeface="Libre Franklin"/>
              </a:rPr>
              <a:t>Weight Sharing, </a:t>
            </a:r>
            <a:r>
              <a:rPr b="1" lang="ko-KR"/>
              <a:t>Low Rank Decomposition</a:t>
            </a:r>
            <a:r>
              <a:rPr lang="ko-KR">
                <a:latin typeface="Libre Franklin"/>
                <a:ea typeface="Libre Franklin"/>
                <a:cs typeface="Libre Franklin"/>
                <a:sym typeface="Libre Franklin"/>
              </a:rPr>
              <a:t>, Pr</a:t>
            </a:r>
            <a:r>
              <a:rPr lang="ko-KR"/>
              <a:t>uning, Quantization, etc</a:t>
            </a:r>
            <a:r>
              <a:rPr lang="ko-KR">
                <a:latin typeface="Libre Franklin"/>
                <a:ea typeface="Libre Franklin"/>
                <a:cs typeface="Libre Franklin"/>
                <a:sym typeface="Libre Franklin"/>
              </a:rPr>
              <a:t>.</a:t>
            </a:r>
            <a:endParaRPr>
              <a:solidFill>
                <a:srgbClr val="A5A5A5"/>
              </a:solidFill>
            </a:endParaRPr>
          </a:p>
          <a:p>
            <a:pPr indent="-215900" lvl="1" marL="893762" rtl="0" algn="l">
              <a:lnSpc>
                <a:spcPct val="100000"/>
              </a:lnSpc>
              <a:spcBef>
                <a:spcPts val="500"/>
              </a:spcBef>
              <a:spcAft>
                <a:spcPts val="0"/>
              </a:spcAft>
              <a:buClr>
                <a:schemeClr val="dk1"/>
              </a:buClr>
              <a:buSzPts val="2200"/>
              <a:buNone/>
            </a:pPr>
            <a:r>
              <a:t/>
            </a:r>
            <a:endParaRPr>
              <a:latin typeface="Libre Franklin"/>
              <a:ea typeface="Libre Franklin"/>
              <a:cs typeface="Libre Franklin"/>
              <a:sym typeface="Libre Franklin"/>
            </a:endParaRPr>
          </a:p>
        </p:txBody>
      </p:sp>
      <p:sp>
        <p:nvSpPr>
          <p:cNvPr id="112" name="Google Shape;112;g2ca17815f69_0_7"/>
          <p:cNvSpPr txBox="1"/>
          <p:nvPr>
            <p:ph type="title"/>
          </p:nvPr>
        </p:nvSpPr>
        <p:spPr>
          <a:xfrm>
            <a:off x="0" y="308274"/>
            <a:ext cx="9610800" cy="508800"/>
          </a:xfrm>
          <a:prstGeom prst="rect">
            <a:avLst/>
          </a:prstGeom>
          <a:noFill/>
          <a:ln cap="flat" cmpd="sng" w="9525">
            <a:solidFill>
              <a:schemeClr val="lt1"/>
            </a:solidFill>
            <a:prstDash val="solid"/>
            <a:round/>
            <a:headEnd len="sm" w="sm" type="none"/>
            <a:tailEnd len="sm" w="sm" type="none"/>
          </a:ln>
          <a:effectLst>
            <a:reflection blurRad="0" dir="0" dist="0" endA="300" endPos="55000" fadeDir="5400012" kx="0" rotWithShape="0" algn="bl" stA="50000" stPos="0" sy="-100000" ky="0"/>
          </a:effectLst>
        </p:spPr>
        <p:txBody>
          <a:bodyPr anchorCtr="0" anchor="ctr" bIns="45700" lIns="91425" spcFirstLastPara="1" rIns="91425" wrap="square" tIns="45700">
            <a:noAutofit/>
          </a:bodyPr>
          <a:lstStyle/>
          <a:p>
            <a:pPr indent="0" lvl="0" marL="177800" rtl="0" algn="l">
              <a:lnSpc>
                <a:spcPct val="90000"/>
              </a:lnSpc>
              <a:spcBef>
                <a:spcPts val="0"/>
              </a:spcBef>
              <a:spcAft>
                <a:spcPts val="0"/>
              </a:spcAft>
              <a:buClr>
                <a:srgbClr val="C00000"/>
              </a:buClr>
              <a:buSzPts val="3600"/>
              <a:buFont typeface="Libre Franklin"/>
              <a:buNone/>
            </a:pPr>
            <a:r>
              <a:rPr lang="ko-KR">
                <a:solidFill>
                  <a:srgbClr val="C00000"/>
                </a:solidFill>
              </a:rPr>
              <a:t>Introduction</a:t>
            </a:r>
            <a:endParaRPr>
              <a:solidFill>
                <a:srgbClr val="C00000"/>
              </a:solidFill>
            </a:endParaRPr>
          </a:p>
        </p:txBody>
      </p:sp>
      <p:sp>
        <p:nvSpPr>
          <p:cNvPr id="113" name="Google Shape;113;g2ca17815f69_0_7"/>
          <p:cNvSpPr txBox="1"/>
          <p:nvPr>
            <p:ph idx="12" type="sldNum"/>
          </p:nvPr>
        </p:nvSpPr>
        <p:spPr>
          <a:xfrm>
            <a:off x="11605099" y="6488814"/>
            <a:ext cx="506100" cy="340500"/>
          </a:xfrm>
          <a:prstGeom prst="rect">
            <a:avLst/>
          </a:prstGeom>
          <a:solidFill>
            <a:srgbClr val="F2F2F2"/>
          </a:solid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ko-KR" sz="1900"/>
              <a:t>‹#›</a:t>
            </a:fld>
            <a:endParaRPr sz="1900"/>
          </a:p>
        </p:txBody>
      </p:sp>
      <p:sp>
        <p:nvSpPr>
          <p:cNvPr id="114" name="Google Shape;114;g2ca17815f69_0_7"/>
          <p:cNvSpPr/>
          <p:nvPr/>
        </p:nvSpPr>
        <p:spPr>
          <a:xfrm>
            <a:off x="3648076" y="2549225"/>
            <a:ext cx="1340100" cy="2148600"/>
          </a:xfrm>
          <a:prstGeom prst="rect">
            <a:avLst/>
          </a:prstGeom>
          <a:solidFill>
            <a:srgbClr val="C6DEF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ko-KR" sz="1800" u="none" cap="none" strike="noStrike">
                <a:solidFill>
                  <a:schemeClr val="dk1"/>
                </a:solidFill>
                <a:latin typeface="Arial"/>
                <a:ea typeface="Arial"/>
                <a:cs typeface="Arial"/>
                <a:sym typeface="Arial"/>
              </a:rPr>
              <a:t>Original Weight</a:t>
            </a:r>
            <a:endParaRPr b="0" i="0" sz="1800" u="none" cap="none" strike="noStrike">
              <a:solidFill>
                <a:schemeClr val="dk1"/>
              </a:solidFill>
              <a:latin typeface="Arial"/>
              <a:ea typeface="Arial"/>
              <a:cs typeface="Arial"/>
              <a:sym typeface="Arial"/>
            </a:endParaRPr>
          </a:p>
        </p:txBody>
      </p:sp>
      <p:sp>
        <p:nvSpPr>
          <p:cNvPr id="115" name="Google Shape;115;g2ca17815f69_0_7"/>
          <p:cNvSpPr/>
          <p:nvPr/>
        </p:nvSpPr>
        <p:spPr>
          <a:xfrm>
            <a:off x="5706000" y="2733500"/>
            <a:ext cx="1032600" cy="1779900"/>
          </a:xfrm>
          <a:prstGeom prst="rect">
            <a:avLst/>
          </a:prstGeom>
          <a:solidFill>
            <a:srgbClr val="C6DEF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ko-KR" sz="1800" u="none" cap="none" strike="noStrike">
                <a:solidFill>
                  <a:schemeClr val="dk1"/>
                </a:solidFill>
                <a:latin typeface="Arial"/>
                <a:ea typeface="Arial"/>
                <a:cs typeface="Arial"/>
                <a:sym typeface="Arial"/>
              </a:rPr>
              <a:t>Weight1</a:t>
            </a:r>
            <a:endParaRPr b="0" i="0" sz="1800" u="none" cap="none" strike="noStrike">
              <a:solidFill>
                <a:schemeClr val="dk1"/>
              </a:solidFill>
              <a:latin typeface="Arial"/>
              <a:ea typeface="Arial"/>
              <a:cs typeface="Arial"/>
              <a:sym typeface="Arial"/>
            </a:endParaRPr>
          </a:p>
        </p:txBody>
      </p:sp>
      <p:sp>
        <p:nvSpPr>
          <p:cNvPr id="116" name="Google Shape;116;g2ca17815f69_0_7"/>
          <p:cNvSpPr/>
          <p:nvPr/>
        </p:nvSpPr>
        <p:spPr>
          <a:xfrm>
            <a:off x="7381352" y="3008716"/>
            <a:ext cx="2010600" cy="1148400"/>
          </a:xfrm>
          <a:prstGeom prst="rect">
            <a:avLst/>
          </a:prstGeom>
          <a:solidFill>
            <a:srgbClr val="C6DEF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ko-KR" sz="1800" u="none" cap="none" strike="noStrike">
                <a:solidFill>
                  <a:schemeClr val="dk1"/>
                </a:solidFill>
                <a:latin typeface="Arial"/>
                <a:ea typeface="Arial"/>
                <a:cs typeface="Arial"/>
                <a:sym typeface="Arial"/>
              </a:rPr>
              <a:t>Weight2</a:t>
            </a:r>
            <a:endParaRPr b="0" i="0" sz="1800" u="none" cap="none" strike="noStrike">
              <a:solidFill>
                <a:srgbClr val="000000"/>
              </a:solidFill>
              <a:latin typeface="Arial"/>
              <a:ea typeface="Arial"/>
              <a:cs typeface="Arial"/>
              <a:sym typeface="Arial"/>
            </a:endParaRPr>
          </a:p>
        </p:txBody>
      </p:sp>
      <p:sp>
        <p:nvSpPr>
          <p:cNvPr id="117" name="Google Shape;117;g2ca17815f69_0_7"/>
          <p:cNvSpPr txBox="1"/>
          <p:nvPr/>
        </p:nvSpPr>
        <p:spPr>
          <a:xfrm>
            <a:off x="3801661" y="4748625"/>
            <a:ext cx="10326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ko-KR" sz="1800" u="none" cap="none" strike="noStrike">
                <a:solidFill>
                  <a:srgbClr val="000000"/>
                </a:solidFill>
                <a:latin typeface="Arial"/>
                <a:ea typeface="Arial"/>
                <a:cs typeface="Arial"/>
                <a:sym typeface="Arial"/>
              </a:rPr>
              <a:t>M x N</a:t>
            </a:r>
            <a:endParaRPr b="0" i="0" sz="1800" u="none" cap="none" strike="noStrike">
              <a:solidFill>
                <a:srgbClr val="000000"/>
              </a:solidFill>
              <a:latin typeface="Arial"/>
              <a:ea typeface="Arial"/>
              <a:cs typeface="Arial"/>
              <a:sym typeface="Arial"/>
            </a:endParaRPr>
          </a:p>
        </p:txBody>
      </p:sp>
      <p:sp>
        <p:nvSpPr>
          <p:cNvPr id="118" name="Google Shape;118;g2ca17815f69_0_7"/>
          <p:cNvSpPr txBox="1"/>
          <p:nvPr/>
        </p:nvSpPr>
        <p:spPr>
          <a:xfrm>
            <a:off x="5727901" y="4748625"/>
            <a:ext cx="10326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ko-KR" sz="1800" u="none" cap="none" strike="noStrike">
                <a:solidFill>
                  <a:srgbClr val="000000"/>
                </a:solidFill>
                <a:latin typeface="Arial"/>
                <a:ea typeface="Arial"/>
                <a:cs typeface="Arial"/>
                <a:sym typeface="Arial"/>
              </a:rPr>
              <a:t>M x R</a:t>
            </a:r>
            <a:endParaRPr b="0" i="0" sz="1800" u="none" cap="none" strike="noStrike">
              <a:solidFill>
                <a:srgbClr val="000000"/>
              </a:solidFill>
              <a:latin typeface="Arial"/>
              <a:ea typeface="Arial"/>
              <a:cs typeface="Arial"/>
              <a:sym typeface="Arial"/>
            </a:endParaRPr>
          </a:p>
        </p:txBody>
      </p:sp>
      <p:sp>
        <p:nvSpPr>
          <p:cNvPr id="119" name="Google Shape;119;g2ca17815f69_0_7"/>
          <p:cNvSpPr txBox="1"/>
          <p:nvPr/>
        </p:nvSpPr>
        <p:spPr>
          <a:xfrm>
            <a:off x="7865536" y="4755300"/>
            <a:ext cx="10326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ko-KR" sz="1800" u="none" cap="none" strike="noStrike">
                <a:solidFill>
                  <a:srgbClr val="000000"/>
                </a:solidFill>
                <a:latin typeface="Arial"/>
                <a:ea typeface="Arial"/>
                <a:cs typeface="Arial"/>
                <a:sym typeface="Arial"/>
              </a:rPr>
              <a:t>R x N</a:t>
            </a:r>
            <a:endParaRPr b="0" i="0" sz="1800" u="none" cap="none" strike="noStrike">
              <a:solidFill>
                <a:srgbClr val="000000"/>
              </a:solidFill>
              <a:latin typeface="Arial"/>
              <a:ea typeface="Arial"/>
              <a:cs typeface="Arial"/>
              <a:sym typeface="Arial"/>
            </a:endParaRPr>
          </a:p>
        </p:txBody>
      </p:sp>
      <p:sp>
        <p:nvSpPr>
          <p:cNvPr id="120" name="Google Shape;120;g2ca17815f69_0_7"/>
          <p:cNvSpPr txBox="1"/>
          <p:nvPr/>
        </p:nvSpPr>
        <p:spPr>
          <a:xfrm>
            <a:off x="5184502" y="3318036"/>
            <a:ext cx="463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ko-KR" sz="3200" u="none" cap="none" strike="noStrike">
                <a:solidFill>
                  <a:srgbClr val="000000"/>
                </a:solidFill>
                <a:latin typeface="Arial"/>
                <a:ea typeface="Arial"/>
                <a:cs typeface="Arial"/>
                <a:sym typeface="Arial"/>
              </a:rPr>
              <a:t>=</a:t>
            </a:r>
            <a:endParaRPr b="1" i="0" sz="3200" u="none" cap="none" strike="noStrike">
              <a:solidFill>
                <a:srgbClr val="000000"/>
              </a:solidFill>
              <a:latin typeface="Arial"/>
              <a:ea typeface="Arial"/>
              <a:cs typeface="Arial"/>
              <a:sym typeface="Arial"/>
            </a:endParaRPr>
          </a:p>
        </p:txBody>
      </p:sp>
      <p:sp>
        <p:nvSpPr>
          <p:cNvPr id="121" name="Google Shape;121;g2ca17815f69_0_7"/>
          <p:cNvSpPr txBox="1"/>
          <p:nvPr/>
        </p:nvSpPr>
        <p:spPr>
          <a:xfrm>
            <a:off x="6800297" y="3381027"/>
            <a:ext cx="4185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ko-KR" sz="2400" u="none" cap="none" strike="noStrike">
                <a:solidFill>
                  <a:srgbClr val="000000"/>
                </a:solidFill>
                <a:latin typeface="Arial"/>
                <a:ea typeface="Arial"/>
                <a:cs typeface="Arial"/>
                <a:sym typeface="Arial"/>
              </a:rPr>
              <a:t>X</a:t>
            </a:r>
            <a:endParaRPr b="1" i="0" sz="2400" u="none" cap="none" strike="noStrike">
              <a:solidFill>
                <a:srgbClr val="000000"/>
              </a:solidFill>
              <a:latin typeface="Arial"/>
              <a:ea typeface="Arial"/>
              <a:cs typeface="Arial"/>
              <a:sym typeface="Arial"/>
            </a:endParaRPr>
          </a:p>
        </p:txBody>
      </p:sp>
      <p:sp>
        <p:nvSpPr>
          <p:cNvPr id="122" name="Google Shape;122;g2ca17815f69_0_7"/>
          <p:cNvSpPr txBox="1"/>
          <p:nvPr/>
        </p:nvSpPr>
        <p:spPr>
          <a:xfrm>
            <a:off x="3945852" y="5259625"/>
            <a:ext cx="7443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KR" sz="1200" u="none" cap="none" strike="noStrike">
                <a:solidFill>
                  <a:srgbClr val="000000"/>
                </a:solidFill>
                <a:latin typeface="Arial"/>
                <a:ea typeface="Arial"/>
                <a:cs typeface="Arial"/>
                <a:sym typeface="Arial"/>
              </a:rPr>
              <a:t>10 x 5</a:t>
            </a:r>
            <a:endParaRPr b="0" i="0" sz="1200" u="none" cap="none" strike="noStrike">
              <a:solidFill>
                <a:srgbClr val="000000"/>
              </a:solidFill>
              <a:latin typeface="Arial"/>
              <a:ea typeface="Arial"/>
              <a:cs typeface="Arial"/>
              <a:sym typeface="Arial"/>
            </a:endParaRPr>
          </a:p>
        </p:txBody>
      </p:sp>
      <p:sp>
        <p:nvSpPr>
          <p:cNvPr id="123" name="Google Shape;123;g2ca17815f69_0_7"/>
          <p:cNvSpPr txBox="1"/>
          <p:nvPr/>
        </p:nvSpPr>
        <p:spPr>
          <a:xfrm>
            <a:off x="5874915" y="5255181"/>
            <a:ext cx="7386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KR" sz="1200" u="none" cap="none" strike="noStrike">
                <a:solidFill>
                  <a:srgbClr val="000000"/>
                </a:solidFill>
                <a:latin typeface="Arial"/>
                <a:ea typeface="Arial"/>
                <a:cs typeface="Arial"/>
                <a:sym typeface="Arial"/>
              </a:rPr>
              <a:t>10 x 2</a:t>
            </a:r>
            <a:endParaRPr b="0" i="0" sz="1200" u="none" cap="none" strike="noStrike">
              <a:solidFill>
                <a:srgbClr val="000000"/>
              </a:solidFill>
              <a:latin typeface="Arial"/>
              <a:ea typeface="Arial"/>
              <a:cs typeface="Arial"/>
              <a:sym typeface="Arial"/>
            </a:endParaRPr>
          </a:p>
        </p:txBody>
      </p:sp>
      <p:sp>
        <p:nvSpPr>
          <p:cNvPr id="124" name="Google Shape;124;g2ca17815f69_0_7"/>
          <p:cNvSpPr txBox="1"/>
          <p:nvPr/>
        </p:nvSpPr>
        <p:spPr>
          <a:xfrm>
            <a:off x="8048424" y="5250244"/>
            <a:ext cx="6669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KR" sz="1200" u="none" cap="none" strike="noStrike">
                <a:solidFill>
                  <a:srgbClr val="000000"/>
                </a:solidFill>
                <a:latin typeface="Arial"/>
                <a:ea typeface="Arial"/>
                <a:cs typeface="Arial"/>
                <a:sym typeface="Arial"/>
              </a:rPr>
              <a:t>2 x 5</a:t>
            </a:r>
            <a:endParaRPr b="0" i="0" sz="1200" u="none" cap="none" strike="noStrike">
              <a:solidFill>
                <a:srgbClr val="000000"/>
              </a:solidFill>
              <a:latin typeface="Arial"/>
              <a:ea typeface="Arial"/>
              <a:cs typeface="Arial"/>
              <a:sym typeface="Arial"/>
            </a:endParaRPr>
          </a:p>
        </p:txBody>
      </p:sp>
      <p:sp>
        <p:nvSpPr>
          <p:cNvPr id="125" name="Google Shape;125;g2ca17815f69_0_7"/>
          <p:cNvSpPr txBox="1"/>
          <p:nvPr/>
        </p:nvSpPr>
        <p:spPr>
          <a:xfrm>
            <a:off x="4273375" y="5729300"/>
            <a:ext cx="41244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ko-KR" sz="1800" u="none" cap="none" strike="noStrike">
                <a:solidFill>
                  <a:srgbClr val="000000"/>
                </a:solidFill>
                <a:latin typeface="Arial"/>
                <a:ea typeface="Arial"/>
                <a:cs typeface="Arial"/>
                <a:sym typeface="Arial"/>
              </a:rPr>
              <a:t>Low Rank Decomposition</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2ca17815f69_0_58"/>
          <p:cNvSpPr txBox="1"/>
          <p:nvPr>
            <p:ph idx="1" type="body"/>
          </p:nvPr>
        </p:nvSpPr>
        <p:spPr>
          <a:xfrm>
            <a:off x="-1" y="1429966"/>
            <a:ext cx="12185400" cy="5427900"/>
          </a:xfrm>
          <a:prstGeom prst="rect">
            <a:avLst/>
          </a:prstGeom>
          <a:noFill/>
          <a:ln>
            <a:noFill/>
          </a:ln>
        </p:spPr>
        <p:txBody>
          <a:bodyPr anchorCtr="0" anchor="t" bIns="45700" lIns="91425" spcFirstLastPara="1" rIns="91425" wrap="square" tIns="45700">
            <a:normAutofit/>
          </a:bodyPr>
          <a:lstStyle/>
          <a:p>
            <a:pPr indent="-355600" lvl="0" marL="538162" rtl="0" algn="l">
              <a:lnSpc>
                <a:spcPct val="100000"/>
              </a:lnSpc>
              <a:spcBef>
                <a:spcPts val="0"/>
              </a:spcBef>
              <a:spcAft>
                <a:spcPts val="0"/>
              </a:spcAft>
              <a:buClr>
                <a:schemeClr val="dk1"/>
              </a:buClr>
              <a:buSzPts val="2600"/>
              <a:buChar char="●"/>
            </a:pPr>
            <a:r>
              <a:rPr lang="ko-KR">
                <a:latin typeface="Libre Franklin"/>
                <a:ea typeface="Libre Franklin"/>
                <a:cs typeface="Libre Franklin"/>
                <a:sym typeface="Libre Franklin"/>
              </a:rPr>
              <a:t>Compression Methods: </a:t>
            </a:r>
            <a:br>
              <a:rPr lang="ko-KR">
                <a:latin typeface="Libre Franklin"/>
                <a:ea typeface="Libre Franklin"/>
                <a:cs typeface="Libre Franklin"/>
                <a:sym typeface="Libre Franklin"/>
              </a:rPr>
            </a:br>
            <a:r>
              <a:rPr lang="ko-KR">
                <a:latin typeface="Libre Franklin"/>
                <a:ea typeface="Libre Franklin"/>
                <a:cs typeface="Libre Franklin"/>
                <a:sym typeface="Libre Franklin"/>
              </a:rPr>
              <a:t>Weight Sharing, </a:t>
            </a:r>
            <a:r>
              <a:rPr lang="ko-KR"/>
              <a:t>Low Rank Decomposition</a:t>
            </a:r>
            <a:r>
              <a:rPr lang="ko-KR">
                <a:latin typeface="Libre Franklin"/>
                <a:ea typeface="Libre Franklin"/>
                <a:cs typeface="Libre Franklin"/>
                <a:sym typeface="Libre Franklin"/>
              </a:rPr>
              <a:t>, </a:t>
            </a:r>
            <a:r>
              <a:rPr b="1" lang="ko-KR"/>
              <a:t>Pruning</a:t>
            </a:r>
            <a:r>
              <a:rPr lang="ko-KR"/>
              <a:t>, Quantization, etc</a:t>
            </a:r>
            <a:r>
              <a:rPr lang="ko-KR">
                <a:latin typeface="Libre Franklin"/>
                <a:ea typeface="Libre Franklin"/>
                <a:cs typeface="Libre Franklin"/>
                <a:sym typeface="Libre Franklin"/>
              </a:rPr>
              <a:t>.</a:t>
            </a:r>
            <a:endParaRPr>
              <a:solidFill>
                <a:srgbClr val="A5A5A5"/>
              </a:solidFill>
            </a:endParaRPr>
          </a:p>
          <a:p>
            <a:pPr indent="-215900" lvl="1" marL="893762" rtl="0" algn="l">
              <a:lnSpc>
                <a:spcPct val="100000"/>
              </a:lnSpc>
              <a:spcBef>
                <a:spcPts val="500"/>
              </a:spcBef>
              <a:spcAft>
                <a:spcPts val="0"/>
              </a:spcAft>
              <a:buClr>
                <a:schemeClr val="dk1"/>
              </a:buClr>
              <a:buSzPts val="2200"/>
              <a:buNone/>
            </a:pPr>
            <a:r>
              <a:t/>
            </a:r>
            <a:endParaRPr>
              <a:latin typeface="Libre Franklin"/>
              <a:ea typeface="Libre Franklin"/>
              <a:cs typeface="Libre Franklin"/>
              <a:sym typeface="Libre Franklin"/>
            </a:endParaRPr>
          </a:p>
        </p:txBody>
      </p:sp>
      <p:sp>
        <p:nvSpPr>
          <p:cNvPr id="131" name="Google Shape;131;g2ca17815f69_0_58"/>
          <p:cNvSpPr txBox="1"/>
          <p:nvPr>
            <p:ph type="title"/>
          </p:nvPr>
        </p:nvSpPr>
        <p:spPr>
          <a:xfrm>
            <a:off x="0" y="308274"/>
            <a:ext cx="9610800" cy="508800"/>
          </a:xfrm>
          <a:prstGeom prst="rect">
            <a:avLst/>
          </a:prstGeom>
          <a:noFill/>
          <a:ln cap="flat" cmpd="sng" w="9525">
            <a:solidFill>
              <a:schemeClr val="lt1"/>
            </a:solidFill>
            <a:prstDash val="solid"/>
            <a:round/>
            <a:headEnd len="sm" w="sm" type="none"/>
            <a:tailEnd len="sm" w="sm" type="none"/>
          </a:ln>
          <a:effectLst>
            <a:reflection blurRad="0" dir="0" dist="0" endA="300" endPos="55000" fadeDir="5400012" kx="0" rotWithShape="0" algn="bl" stA="50000" stPos="0" sy="-100000" ky="0"/>
          </a:effectLst>
        </p:spPr>
        <p:txBody>
          <a:bodyPr anchorCtr="0" anchor="ctr" bIns="45700" lIns="91425" spcFirstLastPara="1" rIns="91425" wrap="square" tIns="45700">
            <a:noAutofit/>
          </a:bodyPr>
          <a:lstStyle/>
          <a:p>
            <a:pPr indent="0" lvl="0" marL="177800" rtl="0" algn="l">
              <a:lnSpc>
                <a:spcPct val="90000"/>
              </a:lnSpc>
              <a:spcBef>
                <a:spcPts val="0"/>
              </a:spcBef>
              <a:spcAft>
                <a:spcPts val="0"/>
              </a:spcAft>
              <a:buClr>
                <a:srgbClr val="C00000"/>
              </a:buClr>
              <a:buSzPts val="3600"/>
              <a:buFont typeface="Libre Franklin"/>
              <a:buNone/>
            </a:pPr>
            <a:r>
              <a:rPr lang="ko-KR">
                <a:solidFill>
                  <a:srgbClr val="C00000"/>
                </a:solidFill>
              </a:rPr>
              <a:t>Introduction</a:t>
            </a:r>
            <a:endParaRPr>
              <a:solidFill>
                <a:srgbClr val="C00000"/>
              </a:solidFill>
            </a:endParaRPr>
          </a:p>
        </p:txBody>
      </p:sp>
      <p:sp>
        <p:nvSpPr>
          <p:cNvPr id="132" name="Google Shape;132;g2ca17815f69_0_58"/>
          <p:cNvSpPr txBox="1"/>
          <p:nvPr>
            <p:ph idx="12" type="sldNum"/>
          </p:nvPr>
        </p:nvSpPr>
        <p:spPr>
          <a:xfrm>
            <a:off x="11605099" y="6488814"/>
            <a:ext cx="506100" cy="340500"/>
          </a:xfrm>
          <a:prstGeom prst="rect">
            <a:avLst/>
          </a:prstGeom>
          <a:solidFill>
            <a:srgbClr val="F2F2F2"/>
          </a:solid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ko-KR" sz="1900"/>
              <a:t>‹#›</a:t>
            </a:fld>
            <a:endParaRPr sz="1900"/>
          </a:p>
        </p:txBody>
      </p:sp>
      <p:sp>
        <p:nvSpPr>
          <p:cNvPr id="133" name="Google Shape;133;g2ca17815f69_0_58"/>
          <p:cNvSpPr/>
          <p:nvPr/>
        </p:nvSpPr>
        <p:spPr>
          <a:xfrm>
            <a:off x="3008330" y="3148214"/>
            <a:ext cx="485700" cy="485700"/>
          </a:xfrm>
          <a:prstGeom prst="ellipse">
            <a:avLst/>
          </a:prstGeom>
          <a:solidFill>
            <a:srgbClr val="C6DEF0"/>
          </a:solidFill>
          <a:ln cap="flat" cmpd="sng" w="12700">
            <a:solidFill>
              <a:srgbClr val="201F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4" name="Google Shape;134;g2ca17815f69_0_58"/>
          <p:cNvSpPr/>
          <p:nvPr/>
        </p:nvSpPr>
        <p:spPr>
          <a:xfrm>
            <a:off x="3769471" y="3148214"/>
            <a:ext cx="485700" cy="485700"/>
          </a:xfrm>
          <a:prstGeom prst="ellipse">
            <a:avLst/>
          </a:prstGeom>
          <a:solidFill>
            <a:srgbClr val="C6DEF0"/>
          </a:solidFill>
          <a:ln cap="flat" cmpd="sng" w="12700">
            <a:solidFill>
              <a:srgbClr val="201F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5" name="Google Shape;135;g2ca17815f69_0_58"/>
          <p:cNvSpPr/>
          <p:nvPr/>
        </p:nvSpPr>
        <p:spPr>
          <a:xfrm>
            <a:off x="4530604" y="3148213"/>
            <a:ext cx="485700" cy="485700"/>
          </a:xfrm>
          <a:prstGeom prst="ellipse">
            <a:avLst/>
          </a:prstGeom>
          <a:solidFill>
            <a:srgbClr val="C6DEF0"/>
          </a:solidFill>
          <a:ln cap="flat" cmpd="sng" w="12700">
            <a:solidFill>
              <a:srgbClr val="201F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6" name="Google Shape;136;g2ca17815f69_0_58"/>
          <p:cNvSpPr/>
          <p:nvPr/>
        </p:nvSpPr>
        <p:spPr>
          <a:xfrm>
            <a:off x="3403382" y="4447242"/>
            <a:ext cx="485700" cy="485700"/>
          </a:xfrm>
          <a:prstGeom prst="ellipse">
            <a:avLst/>
          </a:prstGeom>
          <a:solidFill>
            <a:srgbClr val="C6DEF0"/>
          </a:solidFill>
          <a:ln cap="flat" cmpd="sng" w="12700">
            <a:solidFill>
              <a:srgbClr val="201F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7" name="Google Shape;137;g2ca17815f69_0_58"/>
          <p:cNvSpPr/>
          <p:nvPr/>
        </p:nvSpPr>
        <p:spPr>
          <a:xfrm>
            <a:off x="4164522" y="4447239"/>
            <a:ext cx="485700" cy="485700"/>
          </a:xfrm>
          <a:prstGeom prst="ellipse">
            <a:avLst/>
          </a:prstGeom>
          <a:solidFill>
            <a:srgbClr val="C6DEF0"/>
          </a:solidFill>
          <a:ln cap="flat" cmpd="sng" w="12700">
            <a:solidFill>
              <a:srgbClr val="201F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38" name="Google Shape;138;g2ca17815f69_0_58"/>
          <p:cNvCxnSpPr>
            <a:stCxn id="133" idx="4"/>
            <a:endCxn id="136" idx="0"/>
          </p:cNvCxnSpPr>
          <p:nvPr/>
        </p:nvCxnSpPr>
        <p:spPr>
          <a:xfrm>
            <a:off x="3251180" y="3633914"/>
            <a:ext cx="395100" cy="813300"/>
          </a:xfrm>
          <a:prstGeom prst="straightConnector1">
            <a:avLst/>
          </a:prstGeom>
          <a:noFill/>
          <a:ln cap="flat" cmpd="sng" w="38100">
            <a:solidFill>
              <a:schemeClr val="dk1"/>
            </a:solidFill>
            <a:prstDash val="solid"/>
            <a:round/>
            <a:headEnd len="sm" w="sm" type="none"/>
            <a:tailEnd len="med" w="med" type="triangle"/>
          </a:ln>
        </p:spPr>
      </p:cxnSp>
      <p:cxnSp>
        <p:nvCxnSpPr>
          <p:cNvPr id="139" name="Google Shape;139;g2ca17815f69_0_58"/>
          <p:cNvCxnSpPr>
            <a:stCxn id="133" idx="4"/>
            <a:endCxn id="137" idx="0"/>
          </p:cNvCxnSpPr>
          <p:nvPr/>
        </p:nvCxnSpPr>
        <p:spPr>
          <a:xfrm>
            <a:off x="3251180" y="3633914"/>
            <a:ext cx="1156200" cy="813300"/>
          </a:xfrm>
          <a:prstGeom prst="straightConnector1">
            <a:avLst/>
          </a:prstGeom>
          <a:noFill/>
          <a:ln cap="flat" cmpd="sng" w="38100">
            <a:solidFill>
              <a:schemeClr val="dk1"/>
            </a:solidFill>
            <a:prstDash val="solid"/>
            <a:round/>
            <a:headEnd len="sm" w="sm" type="none"/>
            <a:tailEnd len="med" w="med" type="triangle"/>
          </a:ln>
        </p:spPr>
      </p:cxnSp>
      <p:cxnSp>
        <p:nvCxnSpPr>
          <p:cNvPr id="140" name="Google Shape;140;g2ca17815f69_0_58"/>
          <p:cNvCxnSpPr>
            <a:stCxn id="134" idx="4"/>
            <a:endCxn id="136" idx="0"/>
          </p:cNvCxnSpPr>
          <p:nvPr/>
        </p:nvCxnSpPr>
        <p:spPr>
          <a:xfrm flipH="1">
            <a:off x="3646321" y="3633914"/>
            <a:ext cx="366000" cy="813300"/>
          </a:xfrm>
          <a:prstGeom prst="straightConnector1">
            <a:avLst/>
          </a:prstGeom>
          <a:noFill/>
          <a:ln cap="flat" cmpd="sng" w="38100">
            <a:solidFill>
              <a:schemeClr val="dk1"/>
            </a:solidFill>
            <a:prstDash val="solid"/>
            <a:round/>
            <a:headEnd len="sm" w="sm" type="none"/>
            <a:tailEnd len="med" w="med" type="triangle"/>
          </a:ln>
        </p:spPr>
      </p:cxnSp>
      <p:cxnSp>
        <p:nvCxnSpPr>
          <p:cNvPr id="141" name="Google Shape;141;g2ca17815f69_0_58"/>
          <p:cNvCxnSpPr>
            <a:stCxn id="134" idx="4"/>
            <a:endCxn id="137" idx="0"/>
          </p:cNvCxnSpPr>
          <p:nvPr/>
        </p:nvCxnSpPr>
        <p:spPr>
          <a:xfrm>
            <a:off x="4012321" y="3633914"/>
            <a:ext cx="395100" cy="813300"/>
          </a:xfrm>
          <a:prstGeom prst="straightConnector1">
            <a:avLst/>
          </a:prstGeom>
          <a:noFill/>
          <a:ln cap="flat" cmpd="sng" w="38100">
            <a:solidFill>
              <a:schemeClr val="dk1"/>
            </a:solidFill>
            <a:prstDash val="solid"/>
            <a:round/>
            <a:headEnd len="sm" w="sm" type="none"/>
            <a:tailEnd len="med" w="med" type="triangle"/>
          </a:ln>
        </p:spPr>
      </p:cxnSp>
      <p:cxnSp>
        <p:nvCxnSpPr>
          <p:cNvPr id="142" name="Google Shape;142;g2ca17815f69_0_58"/>
          <p:cNvCxnSpPr>
            <a:stCxn id="135" idx="4"/>
            <a:endCxn id="136" idx="0"/>
          </p:cNvCxnSpPr>
          <p:nvPr/>
        </p:nvCxnSpPr>
        <p:spPr>
          <a:xfrm flipH="1">
            <a:off x="3646354" y="3633913"/>
            <a:ext cx="1127100" cy="813300"/>
          </a:xfrm>
          <a:prstGeom prst="straightConnector1">
            <a:avLst/>
          </a:prstGeom>
          <a:noFill/>
          <a:ln cap="flat" cmpd="sng" w="38100">
            <a:solidFill>
              <a:schemeClr val="dk1"/>
            </a:solidFill>
            <a:prstDash val="solid"/>
            <a:round/>
            <a:headEnd len="sm" w="sm" type="none"/>
            <a:tailEnd len="med" w="med" type="triangle"/>
          </a:ln>
        </p:spPr>
      </p:cxnSp>
      <p:cxnSp>
        <p:nvCxnSpPr>
          <p:cNvPr id="143" name="Google Shape;143;g2ca17815f69_0_58"/>
          <p:cNvCxnSpPr>
            <a:stCxn id="135" idx="4"/>
            <a:endCxn id="137" idx="0"/>
          </p:cNvCxnSpPr>
          <p:nvPr/>
        </p:nvCxnSpPr>
        <p:spPr>
          <a:xfrm flipH="1">
            <a:off x="4407454" y="3633913"/>
            <a:ext cx="366000" cy="813300"/>
          </a:xfrm>
          <a:prstGeom prst="straightConnector1">
            <a:avLst/>
          </a:prstGeom>
          <a:noFill/>
          <a:ln cap="flat" cmpd="sng" w="38100">
            <a:solidFill>
              <a:schemeClr val="dk1"/>
            </a:solidFill>
            <a:prstDash val="solid"/>
            <a:round/>
            <a:headEnd len="sm" w="sm" type="none"/>
            <a:tailEnd len="med" w="med" type="triangle"/>
          </a:ln>
        </p:spPr>
      </p:cxnSp>
      <p:sp>
        <p:nvSpPr>
          <p:cNvPr id="144" name="Google Shape;144;g2ca17815f69_0_58"/>
          <p:cNvSpPr/>
          <p:nvPr/>
        </p:nvSpPr>
        <p:spPr>
          <a:xfrm>
            <a:off x="5805757" y="3148216"/>
            <a:ext cx="485700" cy="485700"/>
          </a:xfrm>
          <a:prstGeom prst="ellipse">
            <a:avLst/>
          </a:prstGeom>
          <a:solidFill>
            <a:srgbClr val="C6DEF0"/>
          </a:solidFill>
          <a:ln cap="flat" cmpd="sng" w="12700">
            <a:solidFill>
              <a:srgbClr val="201F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5" name="Google Shape;145;g2ca17815f69_0_58"/>
          <p:cNvSpPr/>
          <p:nvPr/>
        </p:nvSpPr>
        <p:spPr>
          <a:xfrm>
            <a:off x="6566897" y="3148216"/>
            <a:ext cx="485700" cy="485700"/>
          </a:xfrm>
          <a:prstGeom prst="ellipse">
            <a:avLst/>
          </a:prstGeom>
          <a:solidFill>
            <a:srgbClr val="C6DEF0"/>
          </a:solidFill>
          <a:ln cap="flat" cmpd="sng" w="12700">
            <a:solidFill>
              <a:srgbClr val="201F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6" name="Google Shape;146;g2ca17815f69_0_58"/>
          <p:cNvSpPr/>
          <p:nvPr/>
        </p:nvSpPr>
        <p:spPr>
          <a:xfrm>
            <a:off x="7328037" y="3148216"/>
            <a:ext cx="485700" cy="485700"/>
          </a:xfrm>
          <a:prstGeom prst="ellipse">
            <a:avLst/>
          </a:prstGeom>
          <a:solidFill>
            <a:srgbClr val="C6DEF0"/>
          </a:solidFill>
          <a:ln cap="flat" cmpd="sng" w="12700">
            <a:solidFill>
              <a:srgbClr val="201F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7" name="Google Shape;147;g2ca17815f69_0_58"/>
          <p:cNvSpPr/>
          <p:nvPr/>
        </p:nvSpPr>
        <p:spPr>
          <a:xfrm>
            <a:off x="6200814" y="4447248"/>
            <a:ext cx="485700" cy="485700"/>
          </a:xfrm>
          <a:prstGeom prst="ellipse">
            <a:avLst/>
          </a:prstGeom>
          <a:solidFill>
            <a:srgbClr val="C6DEF0"/>
          </a:solidFill>
          <a:ln cap="flat" cmpd="sng" w="12700">
            <a:solidFill>
              <a:srgbClr val="201F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8" name="Google Shape;148;g2ca17815f69_0_58"/>
          <p:cNvSpPr/>
          <p:nvPr/>
        </p:nvSpPr>
        <p:spPr>
          <a:xfrm>
            <a:off x="6961955" y="4447248"/>
            <a:ext cx="485700" cy="485700"/>
          </a:xfrm>
          <a:prstGeom prst="ellipse">
            <a:avLst/>
          </a:prstGeom>
          <a:solidFill>
            <a:srgbClr val="C6DEF0"/>
          </a:solidFill>
          <a:ln cap="flat" cmpd="sng" w="12700">
            <a:solidFill>
              <a:srgbClr val="201F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49" name="Google Shape;149;g2ca17815f69_0_58"/>
          <p:cNvCxnSpPr>
            <a:stCxn id="144" idx="4"/>
            <a:endCxn id="147" idx="0"/>
          </p:cNvCxnSpPr>
          <p:nvPr/>
        </p:nvCxnSpPr>
        <p:spPr>
          <a:xfrm>
            <a:off x="6048607" y="3633916"/>
            <a:ext cx="395100" cy="813300"/>
          </a:xfrm>
          <a:prstGeom prst="straightConnector1">
            <a:avLst/>
          </a:prstGeom>
          <a:noFill/>
          <a:ln cap="flat" cmpd="sng" w="38100">
            <a:solidFill>
              <a:schemeClr val="dk1"/>
            </a:solidFill>
            <a:prstDash val="solid"/>
            <a:round/>
            <a:headEnd len="sm" w="sm" type="none"/>
            <a:tailEnd len="med" w="med" type="triangle"/>
          </a:ln>
        </p:spPr>
      </p:cxnSp>
      <p:cxnSp>
        <p:nvCxnSpPr>
          <p:cNvPr id="150" name="Google Shape;150;g2ca17815f69_0_58"/>
          <p:cNvCxnSpPr>
            <a:stCxn id="145" idx="4"/>
            <a:endCxn id="147" idx="0"/>
          </p:cNvCxnSpPr>
          <p:nvPr/>
        </p:nvCxnSpPr>
        <p:spPr>
          <a:xfrm flipH="1">
            <a:off x="6443747" y="3633916"/>
            <a:ext cx="366000" cy="813300"/>
          </a:xfrm>
          <a:prstGeom prst="straightConnector1">
            <a:avLst/>
          </a:prstGeom>
          <a:noFill/>
          <a:ln cap="flat" cmpd="sng" w="38100">
            <a:solidFill>
              <a:schemeClr val="dk1"/>
            </a:solidFill>
            <a:prstDash val="solid"/>
            <a:round/>
            <a:headEnd len="sm" w="sm" type="none"/>
            <a:tailEnd len="med" w="med" type="triangle"/>
          </a:ln>
        </p:spPr>
      </p:cxnSp>
      <p:cxnSp>
        <p:nvCxnSpPr>
          <p:cNvPr id="151" name="Google Shape;151;g2ca17815f69_0_58"/>
          <p:cNvCxnSpPr>
            <a:stCxn id="145" idx="4"/>
            <a:endCxn id="148" idx="0"/>
          </p:cNvCxnSpPr>
          <p:nvPr/>
        </p:nvCxnSpPr>
        <p:spPr>
          <a:xfrm>
            <a:off x="6809747" y="3633916"/>
            <a:ext cx="395100" cy="813300"/>
          </a:xfrm>
          <a:prstGeom prst="straightConnector1">
            <a:avLst/>
          </a:prstGeom>
          <a:noFill/>
          <a:ln cap="flat" cmpd="sng" w="38100">
            <a:solidFill>
              <a:schemeClr val="dk1"/>
            </a:solidFill>
            <a:prstDash val="solid"/>
            <a:round/>
            <a:headEnd len="sm" w="sm" type="none"/>
            <a:tailEnd len="med" w="med" type="triangle"/>
          </a:ln>
        </p:spPr>
      </p:cxnSp>
      <p:sp>
        <p:nvSpPr>
          <p:cNvPr id="152" name="Google Shape;152;g2ca17815f69_0_58"/>
          <p:cNvSpPr txBox="1"/>
          <p:nvPr/>
        </p:nvSpPr>
        <p:spPr>
          <a:xfrm>
            <a:off x="3251232" y="2698159"/>
            <a:ext cx="1924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ko-KR" sz="1800" u="none" cap="none" strike="noStrike">
                <a:solidFill>
                  <a:srgbClr val="000000"/>
                </a:solidFill>
                <a:latin typeface="Arial"/>
                <a:ea typeface="Arial"/>
                <a:cs typeface="Arial"/>
                <a:sym typeface="Arial"/>
              </a:rPr>
              <a:t>before </a:t>
            </a:r>
            <a:r>
              <a:rPr lang="ko-KR" sz="1800"/>
              <a:t>pruning</a:t>
            </a:r>
            <a:endParaRPr b="0" i="0" sz="1800" u="none" cap="none" strike="noStrike">
              <a:solidFill>
                <a:srgbClr val="000000"/>
              </a:solidFill>
              <a:latin typeface="Arial"/>
              <a:ea typeface="Arial"/>
              <a:cs typeface="Arial"/>
              <a:sym typeface="Arial"/>
            </a:endParaRPr>
          </a:p>
        </p:txBody>
      </p:sp>
      <p:sp>
        <p:nvSpPr>
          <p:cNvPr id="153" name="Google Shape;153;g2ca17815f69_0_58"/>
          <p:cNvSpPr txBox="1"/>
          <p:nvPr/>
        </p:nvSpPr>
        <p:spPr>
          <a:xfrm>
            <a:off x="6152040" y="2698157"/>
            <a:ext cx="1708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ko-KR" sz="1800" u="none" cap="none" strike="noStrike">
                <a:solidFill>
                  <a:srgbClr val="000000"/>
                </a:solidFill>
                <a:latin typeface="Arial"/>
                <a:ea typeface="Arial"/>
                <a:cs typeface="Arial"/>
                <a:sym typeface="Arial"/>
              </a:rPr>
              <a:t>after </a:t>
            </a:r>
            <a:r>
              <a:rPr lang="ko-KR" sz="1800"/>
              <a:t>pruning</a:t>
            </a:r>
            <a:endParaRPr b="0" i="0" sz="1800" u="none" cap="none" strike="noStrike">
              <a:solidFill>
                <a:srgbClr val="000000"/>
              </a:solidFill>
              <a:latin typeface="Arial"/>
              <a:ea typeface="Arial"/>
              <a:cs typeface="Arial"/>
              <a:sym typeface="Arial"/>
            </a:endParaRPr>
          </a:p>
        </p:txBody>
      </p:sp>
      <p:sp>
        <p:nvSpPr>
          <p:cNvPr id="154" name="Google Shape;154;g2ca17815f69_0_58"/>
          <p:cNvSpPr txBox="1"/>
          <p:nvPr/>
        </p:nvSpPr>
        <p:spPr>
          <a:xfrm>
            <a:off x="3008313" y="5310554"/>
            <a:ext cx="52515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ko-KR" sz="1800" u="none" cap="none" strike="noStrike">
                <a:solidFill>
                  <a:srgbClr val="000000"/>
                </a:solidFill>
                <a:latin typeface="Arial"/>
                <a:ea typeface="Arial"/>
                <a:cs typeface="Arial"/>
                <a:sym typeface="Arial"/>
              </a:rPr>
              <a:t>Weight </a:t>
            </a:r>
            <a:r>
              <a:rPr b="1" lang="ko-KR" sz="1800"/>
              <a:t>Pruning</a:t>
            </a:r>
            <a:endParaRPr b="1" sz="1800"/>
          </a:p>
          <a:p>
            <a:pPr indent="0" lvl="0" marL="0" marR="0" rtl="0" algn="ctr">
              <a:lnSpc>
                <a:spcPct val="100000"/>
              </a:lnSpc>
              <a:spcBef>
                <a:spcPts val="0"/>
              </a:spcBef>
              <a:spcAft>
                <a:spcPts val="0"/>
              </a:spcAft>
              <a:buClr>
                <a:srgbClr val="000000"/>
              </a:buClr>
              <a:buSzPts val="1400"/>
              <a:buFont typeface="Arial"/>
              <a:buNone/>
            </a:pPr>
            <a:r>
              <a:rPr b="1" lang="ko-KR" sz="1800"/>
              <a:t>prune less impactive weight</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2cc0640fa4e_0_193"/>
          <p:cNvSpPr txBox="1"/>
          <p:nvPr>
            <p:ph idx="12" type="sldNum"/>
          </p:nvPr>
        </p:nvSpPr>
        <p:spPr>
          <a:xfrm>
            <a:off x="11681013" y="6451322"/>
            <a:ext cx="5109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ko-KR" sz="1800">
                <a:latin typeface="Corbel"/>
                <a:ea typeface="Corbel"/>
                <a:cs typeface="Corbel"/>
                <a:sym typeface="Corbel"/>
              </a:rPr>
              <a:t>‹#›</a:t>
            </a:fld>
            <a:endParaRPr sz="1800">
              <a:latin typeface="Corbel"/>
              <a:ea typeface="Corbel"/>
              <a:cs typeface="Corbel"/>
              <a:sym typeface="Corbel"/>
            </a:endParaRPr>
          </a:p>
        </p:txBody>
      </p:sp>
      <p:sp>
        <p:nvSpPr>
          <p:cNvPr id="161" name="Google Shape;161;g2cc0640fa4e_0_193"/>
          <p:cNvSpPr txBox="1"/>
          <p:nvPr>
            <p:ph type="ctrTitle"/>
          </p:nvPr>
        </p:nvSpPr>
        <p:spPr>
          <a:xfrm>
            <a:off x="0" y="445495"/>
            <a:ext cx="12192000" cy="23889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ko-KR"/>
              <a:t>Motivation</a:t>
            </a:r>
            <a:endParaRPr/>
          </a:p>
        </p:txBody>
      </p:sp>
      <p:sp>
        <p:nvSpPr>
          <p:cNvPr id="162" name="Google Shape;162;g2cc0640fa4e_0_193"/>
          <p:cNvSpPr txBox="1"/>
          <p:nvPr>
            <p:ph idx="1" type="subTitle"/>
          </p:nvPr>
        </p:nvSpPr>
        <p:spPr>
          <a:xfrm>
            <a:off x="0" y="4427109"/>
            <a:ext cx="12192000" cy="23880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9"/>
          <p:cNvSpPr txBox="1"/>
          <p:nvPr>
            <p:ph idx="1" type="body"/>
          </p:nvPr>
        </p:nvSpPr>
        <p:spPr>
          <a:xfrm>
            <a:off x="-1" y="1429966"/>
            <a:ext cx="12185400" cy="5427900"/>
          </a:xfrm>
          <a:prstGeom prst="rect">
            <a:avLst/>
          </a:prstGeom>
          <a:noFill/>
          <a:ln>
            <a:noFill/>
          </a:ln>
        </p:spPr>
        <p:txBody>
          <a:bodyPr anchorCtr="0" anchor="t" bIns="45700" lIns="91425" spcFirstLastPara="1" rIns="91425" wrap="square" tIns="45700">
            <a:normAutofit/>
          </a:bodyPr>
          <a:lstStyle/>
          <a:p>
            <a:pPr indent="-355600" lvl="0" marL="538163" rtl="0" algn="l">
              <a:lnSpc>
                <a:spcPct val="100000"/>
              </a:lnSpc>
              <a:spcBef>
                <a:spcPts val="0"/>
              </a:spcBef>
              <a:spcAft>
                <a:spcPts val="0"/>
              </a:spcAft>
              <a:buClr>
                <a:schemeClr val="dk1"/>
              </a:buClr>
              <a:buSzPts val="2600"/>
              <a:buChar char="●"/>
            </a:pPr>
            <a:r>
              <a:rPr lang="ko-KR">
                <a:latin typeface="Libre Franklin"/>
                <a:ea typeface="Libre Franklin"/>
                <a:cs typeface="Libre Franklin"/>
                <a:sym typeface="Libre Franklin"/>
              </a:rPr>
              <a:t>Problem of previous works: weights that </a:t>
            </a:r>
            <a:r>
              <a:rPr lang="ko-KR"/>
              <a:t>are</a:t>
            </a:r>
            <a:r>
              <a:rPr lang="ko-KR">
                <a:latin typeface="Libre Franklin"/>
                <a:ea typeface="Libre Franklin"/>
                <a:cs typeface="Libre Franklin"/>
                <a:sym typeface="Libre Franklin"/>
              </a:rPr>
              <a:t> shared should be same sized.</a:t>
            </a:r>
            <a:endParaRPr>
              <a:solidFill>
                <a:srgbClr val="A5A5A5"/>
              </a:solidFill>
              <a:latin typeface="Libre Franklin"/>
              <a:ea typeface="Libre Franklin"/>
              <a:cs typeface="Libre Franklin"/>
              <a:sym typeface="Libre Franklin"/>
            </a:endParaRPr>
          </a:p>
          <a:p>
            <a:pPr indent="-190499" lvl="0" marL="538163" rtl="0" algn="l">
              <a:lnSpc>
                <a:spcPct val="100000"/>
              </a:lnSpc>
              <a:spcBef>
                <a:spcPts val="0"/>
              </a:spcBef>
              <a:spcAft>
                <a:spcPts val="0"/>
              </a:spcAft>
              <a:buClr>
                <a:schemeClr val="dk1"/>
              </a:buClr>
              <a:buSzPts val="2600"/>
              <a:buNone/>
            </a:pPr>
            <a:r>
              <a:t/>
            </a:r>
            <a:endParaRPr>
              <a:solidFill>
                <a:schemeClr val="dk1"/>
              </a:solidFill>
            </a:endParaRPr>
          </a:p>
          <a:p>
            <a:pPr indent="-355600" lvl="0" marL="538163" rtl="0" algn="l">
              <a:lnSpc>
                <a:spcPct val="100000"/>
              </a:lnSpc>
              <a:spcBef>
                <a:spcPts val="0"/>
              </a:spcBef>
              <a:spcAft>
                <a:spcPts val="0"/>
              </a:spcAft>
              <a:buClr>
                <a:schemeClr val="dk1"/>
              </a:buClr>
              <a:buSzPts val="2600"/>
              <a:buChar char="●"/>
            </a:pPr>
            <a:r>
              <a:rPr lang="ko-KR">
                <a:solidFill>
                  <a:schemeClr val="dk1"/>
                </a:solidFill>
              </a:rPr>
              <a:t>To Solve this</a:t>
            </a:r>
            <a:r>
              <a:rPr lang="ko-KR"/>
              <a:t> problem, we propose to m</a:t>
            </a:r>
            <a:r>
              <a:rPr lang="ko-KR">
                <a:solidFill>
                  <a:schemeClr val="dk1"/>
                </a:solidFill>
              </a:rPr>
              <a:t>ake the weight into the same size via Matrix Decomposition.</a:t>
            </a:r>
            <a:endParaRPr/>
          </a:p>
          <a:p>
            <a:pPr indent="-190499" lvl="0" marL="538163" rtl="0" algn="l">
              <a:lnSpc>
                <a:spcPct val="100000"/>
              </a:lnSpc>
              <a:spcBef>
                <a:spcPts val="0"/>
              </a:spcBef>
              <a:spcAft>
                <a:spcPts val="0"/>
              </a:spcAft>
              <a:buClr>
                <a:schemeClr val="dk1"/>
              </a:buClr>
              <a:buSzPts val="2600"/>
              <a:buNone/>
            </a:pPr>
            <a:r>
              <a:t/>
            </a:r>
            <a:endParaRPr>
              <a:solidFill>
                <a:schemeClr val="dk1"/>
              </a:solidFill>
            </a:endParaRPr>
          </a:p>
          <a:p>
            <a:pPr indent="-190499" lvl="0" marL="538163" rtl="0" algn="l">
              <a:lnSpc>
                <a:spcPct val="100000"/>
              </a:lnSpc>
              <a:spcBef>
                <a:spcPts val="0"/>
              </a:spcBef>
              <a:spcAft>
                <a:spcPts val="0"/>
              </a:spcAft>
              <a:buClr>
                <a:schemeClr val="dk1"/>
              </a:buClr>
              <a:buSzPts val="2600"/>
              <a:buNone/>
            </a:pPr>
            <a:r>
              <a:t/>
            </a:r>
            <a:endParaRPr>
              <a:solidFill>
                <a:schemeClr val="dk1"/>
              </a:solidFill>
            </a:endParaRPr>
          </a:p>
          <a:p>
            <a:pPr indent="-190499" lvl="0" marL="538163" rtl="0" algn="l">
              <a:lnSpc>
                <a:spcPct val="100000"/>
              </a:lnSpc>
              <a:spcBef>
                <a:spcPts val="0"/>
              </a:spcBef>
              <a:spcAft>
                <a:spcPts val="0"/>
              </a:spcAft>
              <a:buClr>
                <a:schemeClr val="dk1"/>
              </a:buClr>
              <a:buSzPts val="2600"/>
              <a:buNone/>
            </a:pPr>
            <a:r>
              <a:t/>
            </a:r>
            <a:endParaRPr>
              <a:solidFill>
                <a:schemeClr val="dk1"/>
              </a:solidFill>
            </a:endParaRPr>
          </a:p>
          <a:p>
            <a:pPr indent="-190499" lvl="0" marL="538163" rtl="0" algn="l">
              <a:lnSpc>
                <a:spcPct val="100000"/>
              </a:lnSpc>
              <a:spcBef>
                <a:spcPts val="0"/>
              </a:spcBef>
              <a:spcAft>
                <a:spcPts val="0"/>
              </a:spcAft>
              <a:buClr>
                <a:schemeClr val="dk1"/>
              </a:buClr>
              <a:buSzPts val="2600"/>
              <a:buNone/>
            </a:pPr>
            <a:r>
              <a:t/>
            </a:r>
            <a:endParaRPr>
              <a:solidFill>
                <a:schemeClr val="dk1"/>
              </a:solidFill>
            </a:endParaRPr>
          </a:p>
          <a:p>
            <a:pPr indent="-190499" lvl="0" marL="538163" rtl="0" algn="l">
              <a:lnSpc>
                <a:spcPct val="100000"/>
              </a:lnSpc>
              <a:spcBef>
                <a:spcPts val="0"/>
              </a:spcBef>
              <a:spcAft>
                <a:spcPts val="0"/>
              </a:spcAft>
              <a:buClr>
                <a:schemeClr val="dk1"/>
              </a:buClr>
              <a:buSzPts val="2600"/>
              <a:buNone/>
            </a:pPr>
            <a:r>
              <a:t/>
            </a:r>
            <a:endParaRPr>
              <a:solidFill>
                <a:schemeClr val="dk1"/>
              </a:solidFill>
            </a:endParaRPr>
          </a:p>
          <a:p>
            <a:pPr indent="-190499" lvl="0" marL="538163" rtl="0" algn="l">
              <a:lnSpc>
                <a:spcPct val="100000"/>
              </a:lnSpc>
              <a:spcBef>
                <a:spcPts val="0"/>
              </a:spcBef>
              <a:spcAft>
                <a:spcPts val="0"/>
              </a:spcAft>
              <a:buClr>
                <a:schemeClr val="dk1"/>
              </a:buClr>
              <a:buSzPts val="2600"/>
              <a:buNone/>
            </a:pPr>
            <a:r>
              <a:t/>
            </a:r>
            <a:endParaRPr>
              <a:solidFill>
                <a:schemeClr val="dk1"/>
              </a:solidFill>
            </a:endParaRPr>
          </a:p>
          <a:p>
            <a:pPr indent="0" lvl="0" marL="0" rtl="0" algn="l">
              <a:lnSpc>
                <a:spcPct val="100000"/>
              </a:lnSpc>
              <a:spcBef>
                <a:spcPts val="0"/>
              </a:spcBef>
              <a:spcAft>
                <a:spcPts val="0"/>
              </a:spcAft>
              <a:buClr>
                <a:schemeClr val="dk1"/>
              </a:buClr>
              <a:buSzPts val="2600"/>
              <a:buNone/>
            </a:pPr>
            <a:r>
              <a:t/>
            </a:r>
            <a:endParaRPr>
              <a:solidFill>
                <a:schemeClr val="dk1"/>
              </a:solidFill>
            </a:endParaRPr>
          </a:p>
          <a:p>
            <a:pPr indent="-355600" lvl="0" marL="538162" rtl="0" algn="l">
              <a:lnSpc>
                <a:spcPct val="100000"/>
              </a:lnSpc>
              <a:spcBef>
                <a:spcPts val="0"/>
              </a:spcBef>
              <a:spcAft>
                <a:spcPts val="0"/>
              </a:spcAft>
              <a:buClr>
                <a:schemeClr val="dk1"/>
              </a:buClr>
              <a:buSzPts val="2600"/>
              <a:buChar char="●"/>
            </a:pPr>
            <a:r>
              <a:rPr lang="ko-KR">
                <a:solidFill>
                  <a:schemeClr val="dk1"/>
                </a:solidFill>
              </a:rPr>
              <a:t>Basis can be the same size within all 3x3 convolution layers.</a:t>
            </a:r>
            <a:endParaRPr/>
          </a:p>
        </p:txBody>
      </p:sp>
      <p:sp>
        <p:nvSpPr>
          <p:cNvPr id="168" name="Google Shape;168;p19"/>
          <p:cNvSpPr txBox="1"/>
          <p:nvPr>
            <p:ph type="title"/>
          </p:nvPr>
        </p:nvSpPr>
        <p:spPr>
          <a:xfrm>
            <a:off x="0" y="308274"/>
            <a:ext cx="9610928" cy="508850"/>
          </a:xfrm>
          <a:prstGeom prst="rect">
            <a:avLst/>
          </a:prstGeom>
          <a:noFill/>
          <a:ln cap="flat" cmpd="sng" w="9525">
            <a:solidFill>
              <a:schemeClr val="lt1"/>
            </a:solidFill>
            <a:prstDash val="solid"/>
            <a:round/>
            <a:headEnd len="sm" w="sm" type="none"/>
            <a:tailEnd len="sm" w="sm" type="none"/>
          </a:ln>
          <a:effectLst>
            <a:reflection blurRad="0" dir="0" dist="0" endA="300" endPos="55000" kx="0" rotWithShape="0" algn="bl" stA="50000" stPos="0" sy="-100000" ky="0"/>
          </a:effectLst>
        </p:spPr>
        <p:txBody>
          <a:bodyPr anchorCtr="0" anchor="ctr" bIns="45700" lIns="91425" spcFirstLastPara="1" rIns="91425" wrap="square" tIns="45700">
            <a:noAutofit/>
          </a:bodyPr>
          <a:lstStyle/>
          <a:p>
            <a:pPr indent="0" lvl="0" marL="177800" rtl="0" algn="l">
              <a:lnSpc>
                <a:spcPct val="90000"/>
              </a:lnSpc>
              <a:spcBef>
                <a:spcPts val="0"/>
              </a:spcBef>
              <a:spcAft>
                <a:spcPts val="0"/>
              </a:spcAft>
              <a:buClr>
                <a:srgbClr val="C00000"/>
              </a:buClr>
              <a:buSzPts val="3600"/>
              <a:buFont typeface="Libre Franklin"/>
              <a:buNone/>
            </a:pPr>
            <a:r>
              <a:rPr lang="ko-KR"/>
              <a:t>Motivation</a:t>
            </a:r>
            <a:endParaRPr>
              <a:solidFill>
                <a:srgbClr val="C00000"/>
              </a:solidFill>
            </a:endParaRPr>
          </a:p>
        </p:txBody>
      </p:sp>
      <p:sp>
        <p:nvSpPr>
          <p:cNvPr id="169" name="Google Shape;169;p19"/>
          <p:cNvSpPr txBox="1"/>
          <p:nvPr>
            <p:ph idx="12" type="sldNum"/>
          </p:nvPr>
        </p:nvSpPr>
        <p:spPr>
          <a:xfrm>
            <a:off x="11605099" y="6488814"/>
            <a:ext cx="505992" cy="340468"/>
          </a:xfrm>
          <a:prstGeom prst="rect">
            <a:avLst/>
          </a:prstGeom>
          <a:solidFill>
            <a:srgbClr val="F2F2F2"/>
          </a:solidFill>
          <a:ln>
            <a:noFill/>
          </a:ln>
        </p:spPr>
        <p:txBody>
          <a:bodyPr anchorCtr="0" anchor="t" bIns="45700" lIns="91425" spcFirstLastPara="1" rIns="91425" wrap="square" tIns="45700">
            <a:noAutofit/>
          </a:bodyPr>
          <a:lstStyle/>
          <a:p>
            <a:pPr indent="0" lvl="0" marL="0" rtl="0" algn="r">
              <a:spcBef>
                <a:spcPts val="0"/>
              </a:spcBef>
              <a:spcAft>
                <a:spcPts val="0"/>
              </a:spcAft>
              <a:buClr>
                <a:srgbClr val="000000"/>
              </a:buClr>
              <a:buSzPts val="1600"/>
              <a:buFont typeface="Arial"/>
              <a:buNone/>
            </a:pPr>
            <a:fld id="{00000000-1234-1234-1234-123412341234}" type="slidenum">
              <a:rPr lang="ko-KR"/>
              <a:t>‹#›</a:t>
            </a:fld>
            <a:endParaRPr/>
          </a:p>
        </p:txBody>
      </p:sp>
      <p:sp>
        <p:nvSpPr>
          <p:cNvPr id="170" name="Google Shape;170;p19"/>
          <p:cNvSpPr/>
          <p:nvPr/>
        </p:nvSpPr>
        <p:spPr>
          <a:xfrm>
            <a:off x="3408434" y="3170016"/>
            <a:ext cx="1140467" cy="1828800"/>
          </a:xfrm>
          <a:prstGeom prst="rect">
            <a:avLst/>
          </a:prstGeom>
          <a:solidFill>
            <a:srgbClr val="C6DEF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ko-KR" sz="1400" u="none" cap="none" strike="noStrike">
                <a:solidFill>
                  <a:schemeClr val="dk1"/>
                </a:solidFill>
                <a:latin typeface="Arial"/>
                <a:ea typeface="Arial"/>
                <a:cs typeface="Arial"/>
                <a:sym typeface="Arial"/>
              </a:rPr>
              <a:t>Original Weight</a:t>
            </a:r>
            <a:endParaRPr b="0" i="0" sz="1400" u="none" cap="none" strike="noStrike">
              <a:solidFill>
                <a:schemeClr val="dk1"/>
              </a:solidFill>
              <a:latin typeface="Arial"/>
              <a:ea typeface="Arial"/>
              <a:cs typeface="Arial"/>
              <a:sym typeface="Arial"/>
            </a:endParaRPr>
          </a:p>
        </p:txBody>
      </p:sp>
      <p:sp>
        <p:nvSpPr>
          <p:cNvPr id="171" name="Google Shape;171;p19"/>
          <p:cNvSpPr/>
          <p:nvPr/>
        </p:nvSpPr>
        <p:spPr>
          <a:xfrm>
            <a:off x="5197270" y="3326861"/>
            <a:ext cx="841900" cy="1515111"/>
          </a:xfrm>
          <a:prstGeom prst="rect">
            <a:avLst/>
          </a:prstGeom>
          <a:solidFill>
            <a:srgbClr val="C6DEF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ko-KR" sz="1050" u="none" cap="none" strike="noStrike">
                <a:solidFill>
                  <a:schemeClr val="dk1"/>
                </a:solidFill>
                <a:latin typeface="Arial"/>
                <a:ea typeface="Arial"/>
                <a:cs typeface="Arial"/>
                <a:sym typeface="Arial"/>
              </a:rPr>
              <a:t>Coefficient</a:t>
            </a:r>
            <a:endParaRPr b="0" i="0" sz="1400" u="none" cap="none" strike="noStrike">
              <a:solidFill>
                <a:srgbClr val="000000"/>
              </a:solidFill>
              <a:latin typeface="Arial"/>
              <a:ea typeface="Arial"/>
              <a:cs typeface="Arial"/>
              <a:sym typeface="Arial"/>
            </a:endParaRPr>
          </a:p>
        </p:txBody>
      </p:sp>
      <p:sp>
        <p:nvSpPr>
          <p:cNvPr id="172" name="Google Shape;172;p19"/>
          <p:cNvSpPr/>
          <p:nvPr/>
        </p:nvSpPr>
        <p:spPr>
          <a:xfrm>
            <a:off x="6586191" y="3561134"/>
            <a:ext cx="1421101" cy="977318"/>
          </a:xfrm>
          <a:prstGeom prst="rect">
            <a:avLst/>
          </a:prstGeom>
          <a:solidFill>
            <a:srgbClr val="C6DEF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ko-KR" sz="1400" u="none" cap="none" strike="noStrike">
                <a:solidFill>
                  <a:schemeClr val="dk1"/>
                </a:solidFill>
                <a:latin typeface="Arial"/>
                <a:ea typeface="Arial"/>
                <a:cs typeface="Arial"/>
                <a:sym typeface="Arial"/>
              </a:rPr>
              <a:t>Basis</a:t>
            </a:r>
            <a:br>
              <a:rPr b="0" i="0" lang="ko-KR" sz="1400" u="none" cap="none" strike="noStrike">
                <a:solidFill>
                  <a:schemeClr val="dk1"/>
                </a:solidFill>
                <a:latin typeface="Arial"/>
                <a:ea typeface="Arial"/>
                <a:cs typeface="Arial"/>
                <a:sym typeface="Arial"/>
              </a:rPr>
            </a:br>
            <a:r>
              <a:rPr lang="ko-KR">
                <a:solidFill>
                  <a:schemeClr val="dk1"/>
                </a:solidFill>
              </a:rPr>
              <a:t>Kernel</a:t>
            </a:r>
            <a:endParaRPr b="0" i="0" sz="1400" u="none" cap="none" strike="noStrike">
              <a:solidFill>
                <a:srgbClr val="000000"/>
              </a:solidFill>
              <a:latin typeface="Arial"/>
              <a:ea typeface="Arial"/>
              <a:cs typeface="Arial"/>
              <a:sym typeface="Arial"/>
            </a:endParaRPr>
          </a:p>
        </p:txBody>
      </p:sp>
      <p:sp>
        <p:nvSpPr>
          <p:cNvPr id="173" name="Google Shape;173;p19"/>
          <p:cNvSpPr txBox="1"/>
          <p:nvPr/>
        </p:nvSpPr>
        <p:spPr>
          <a:xfrm>
            <a:off x="3264369" y="5257579"/>
            <a:ext cx="1428596"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ko-KR" sz="1400" u="none" cap="none" strike="noStrike">
                <a:solidFill>
                  <a:srgbClr val="000000"/>
                </a:solidFill>
                <a:latin typeface="Arial"/>
                <a:ea typeface="Arial"/>
                <a:cs typeface="Arial"/>
                <a:sym typeface="Arial"/>
              </a:rPr>
              <a:t>(Cin x Cout) x 9</a:t>
            </a:r>
            <a:endParaRPr b="0" i="0" sz="1400" u="none" cap="none" strike="noStrike">
              <a:solidFill>
                <a:srgbClr val="000000"/>
              </a:solidFill>
              <a:latin typeface="Arial"/>
              <a:ea typeface="Arial"/>
              <a:cs typeface="Arial"/>
              <a:sym typeface="Arial"/>
            </a:endParaRPr>
          </a:p>
        </p:txBody>
      </p:sp>
      <p:sp>
        <p:nvSpPr>
          <p:cNvPr id="174" name="Google Shape;174;p19"/>
          <p:cNvSpPr txBox="1"/>
          <p:nvPr/>
        </p:nvSpPr>
        <p:spPr>
          <a:xfrm>
            <a:off x="4888693" y="5257579"/>
            <a:ext cx="1459054"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ko-KR" sz="1400" u="none" cap="none" strike="noStrike">
                <a:solidFill>
                  <a:srgbClr val="000000"/>
                </a:solidFill>
                <a:latin typeface="Arial"/>
                <a:ea typeface="Arial"/>
                <a:cs typeface="Arial"/>
                <a:sym typeface="Arial"/>
              </a:rPr>
              <a:t>(Cin x Cout) x R</a:t>
            </a:r>
            <a:endParaRPr b="0" i="0" sz="1400" u="none" cap="none" strike="noStrike">
              <a:solidFill>
                <a:srgbClr val="000000"/>
              </a:solidFill>
              <a:latin typeface="Arial"/>
              <a:ea typeface="Arial"/>
              <a:cs typeface="Arial"/>
              <a:sym typeface="Arial"/>
            </a:endParaRPr>
          </a:p>
        </p:txBody>
      </p:sp>
      <p:sp>
        <p:nvSpPr>
          <p:cNvPr id="175" name="Google Shape;175;p19"/>
          <p:cNvSpPr txBox="1"/>
          <p:nvPr/>
        </p:nvSpPr>
        <p:spPr>
          <a:xfrm>
            <a:off x="4716236" y="3824427"/>
            <a:ext cx="39466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ko-KR" sz="2800" u="none" cap="none" strike="noStrike">
                <a:solidFill>
                  <a:srgbClr val="000000"/>
                </a:solidFill>
                <a:latin typeface="Arial"/>
                <a:ea typeface="Arial"/>
                <a:cs typeface="Arial"/>
                <a:sym typeface="Arial"/>
              </a:rPr>
              <a:t>=</a:t>
            </a:r>
            <a:endParaRPr b="1" i="0" sz="2800" u="none" cap="none" strike="noStrike">
              <a:solidFill>
                <a:srgbClr val="000000"/>
              </a:solidFill>
              <a:latin typeface="Arial"/>
              <a:ea typeface="Arial"/>
              <a:cs typeface="Arial"/>
              <a:sym typeface="Arial"/>
            </a:endParaRPr>
          </a:p>
        </p:txBody>
      </p:sp>
      <p:sp>
        <p:nvSpPr>
          <p:cNvPr id="176" name="Google Shape;176;p19"/>
          <p:cNvSpPr txBox="1"/>
          <p:nvPr/>
        </p:nvSpPr>
        <p:spPr>
          <a:xfrm>
            <a:off x="6091598" y="3878045"/>
            <a:ext cx="35618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ko-KR" sz="2000" u="none" cap="none" strike="noStrike">
                <a:solidFill>
                  <a:srgbClr val="000000"/>
                </a:solidFill>
                <a:latin typeface="Arial"/>
                <a:ea typeface="Arial"/>
                <a:cs typeface="Arial"/>
                <a:sym typeface="Arial"/>
              </a:rPr>
              <a:t>X</a:t>
            </a:r>
            <a:endParaRPr b="1" i="0" sz="2000" u="none" cap="none" strike="noStrike">
              <a:solidFill>
                <a:srgbClr val="000000"/>
              </a:solidFill>
              <a:latin typeface="Arial"/>
              <a:ea typeface="Arial"/>
              <a:cs typeface="Arial"/>
              <a:sym typeface="Arial"/>
            </a:endParaRPr>
          </a:p>
        </p:txBody>
      </p:sp>
      <p:sp>
        <p:nvSpPr>
          <p:cNvPr id="177" name="Google Shape;177;p19"/>
          <p:cNvSpPr txBox="1"/>
          <p:nvPr/>
        </p:nvSpPr>
        <p:spPr>
          <a:xfrm>
            <a:off x="7043894" y="5257579"/>
            <a:ext cx="603050"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ko-KR" sz="1400" u="none" cap="none" strike="noStrike">
                <a:solidFill>
                  <a:srgbClr val="000000"/>
                </a:solidFill>
                <a:latin typeface="Arial"/>
                <a:ea typeface="Arial"/>
                <a:cs typeface="Arial"/>
                <a:sym typeface="Arial"/>
              </a:rPr>
              <a:t>R x 9</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테마">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테마">
  <a:themeElements>
    <a:clrScheme name="다홍색">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2016-07-07T20:09:42Z</dcterms:created>
  <dc:creator>배성호</dc:creator>
</cp:coreProperties>
</file>