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59" r:id="rId1"/>
  </p:sldMasterIdLst>
  <p:notesMasterIdLst>
    <p:notesMasterId r:id="rId37"/>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3" r:id="rId28"/>
    <p:sldId id="284" r:id="rId29"/>
    <p:sldId id="285" r:id="rId30"/>
    <p:sldId id="286" r:id="rId31"/>
    <p:sldId id="287" r:id="rId32"/>
    <p:sldId id="288" r:id="rId33"/>
    <p:sldId id="289" r:id="rId34"/>
    <p:sldId id="290" r:id="rId35"/>
    <p:sldId id="282" r:id="rId36"/>
  </p:sldIdLst>
  <p:sldSz cx="9144000" cy="5143500" type="screen16x9"/>
  <p:notesSz cx="6858000" cy="9144000"/>
  <p:embeddedFontLst>
    <p:embeddedFont>
      <p:font typeface="Roboto" panose="02000000000000000000" pitchFamily="2" charset="0"/>
      <p:regular r:id="rId38"/>
      <p:bold r:id="rId39"/>
      <p:italic r:id="rId40"/>
      <p:boldItalic r:id="rId41"/>
    </p:embeddedFont>
    <p:embeddedFont>
      <p:font typeface="Source Code Pro" panose="020B0509030403020204" pitchFamily="49" charset="77"/>
      <p:regular r:id="rId42"/>
      <p:bold r:id="rId43"/>
    </p:embeddedFont>
    <p:embeddedFont>
      <p:font typeface="Ubuntu Mono" panose="020B0509030602030204" pitchFamily="49" charset="0"/>
      <p:regular r:id="rId44"/>
      <p:bold r:id="rId45"/>
      <p:italic r:id="rId46"/>
      <p:boldItalic r:id="rId4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Ignacio Lopez Moreno" initials="" lastIdx="1" clrIdx="0"/>
  <p:cmAuthor id="1" name="Alan Papir" initials="" lastIdx="2" clrIdx="1"/>
</p:cmAuthorLst>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010E07A5-0D84-4496-8E13-A0CC3D2523DF}">
  <a:tblStyle styleId="{010E07A5-0D84-4496-8E13-A0CC3D2523DF}"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30"/>
    <p:restoredTop sz="93063"/>
  </p:normalViewPr>
  <p:slideViewPr>
    <p:cSldViewPr snapToGrid="0">
      <p:cViewPr varScale="1">
        <p:scale>
          <a:sx n="156" d="100"/>
          <a:sy n="156" d="100"/>
        </p:scale>
        <p:origin x="192" y="184"/>
      </p:cViewPr>
      <p:guideLst>
        <p:guide orient="horz" pos="1620"/>
        <p:guide pos="2880"/>
      </p:guideLst>
    </p:cSldViewPr>
  </p:slid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2.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5.fntdata"/><Relationship Id="rId47" Type="http://schemas.openxmlformats.org/officeDocument/2006/relationships/font" Target="fonts/font10.fntdata"/><Relationship Id="rId50"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font" Target="fonts/font3.fntdata"/><Relationship Id="rId45" Type="http://schemas.openxmlformats.org/officeDocument/2006/relationships/font" Target="fonts/font8.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7.fntdata"/><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6.fntdata"/><Relationship Id="rId48" Type="http://schemas.openxmlformats.org/officeDocument/2006/relationships/commentAuthors" Target="commentAuthors.xml"/><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1.fntdata"/><Relationship Id="rId46" Type="http://schemas.openxmlformats.org/officeDocument/2006/relationships/font" Target="fonts/font9.fntdata"/><Relationship Id="rId20" Type="http://schemas.openxmlformats.org/officeDocument/2006/relationships/slide" Target="slides/slide19.xml"/><Relationship Id="rId41"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381300" y="685800"/>
            <a:ext cx="6096075"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Shape 4"/>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arxiv.org/abs/1710.10467"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p:cNvGrpSpPr/>
        <p:nvPr/>
      </p:nvGrpSpPr>
      <p:grpSpPr>
        <a:xfrm>
          <a:off x="0" y="0"/>
          <a:ext cx="0" cy="0"/>
          <a:chOff x="0" y="0"/>
          <a:chExt cx="0" cy="0"/>
        </a:xfrm>
      </p:grpSpPr>
      <p:sp>
        <p:nvSpPr>
          <p:cNvPr id="77" name="Shape 7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8" name="Shape 78"/>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dirty="0"/>
              <a:t>Paper: </a:t>
            </a:r>
            <a:r>
              <a:rPr lang="en" u="sng" dirty="0">
                <a:solidFill>
                  <a:schemeClr val="hlink"/>
                </a:solidFill>
                <a:hlinkClick r:id="rId3"/>
              </a:rPr>
              <a:t>https://arxiv.org/abs/1710.10467</a:t>
            </a: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Shape 24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45" name="Shape 245"/>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a:t>L=D(e_i,e_i^{(p)})-D(e_i,e_i^{(n)})</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p:cNvGrpSpPr/>
        <p:nvPr/>
      </p:nvGrpSpPr>
      <p:grpSpPr>
        <a:xfrm>
          <a:off x="0" y="0"/>
          <a:ext cx="0" cy="0"/>
          <a:chOff x="0" y="0"/>
          <a:chExt cx="0" cy="0"/>
        </a:xfrm>
      </p:grpSpPr>
      <p:sp>
        <p:nvSpPr>
          <p:cNvPr id="265" name="Shape 26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66" name="Shape 266"/>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
        <p:cNvGrpSpPr/>
        <p:nvPr/>
      </p:nvGrpSpPr>
      <p:grpSpPr>
        <a:xfrm>
          <a:off x="0" y="0"/>
          <a:ext cx="0" cy="0"/>
          <a:chOff x="0" y="0"/>
          <a:chExt cx="0" cy="0"/>
        </a:xfrm>
      </p:grpSpPr>
      <p:sp>
        <p:nvSpPr>
          <p:cNvPr id="310" name="Shape 31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11" name="Shape 311"/>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1"/>
        <p:cNvGrpSpPr/>
        <p:nvPr/>
      </p:nvGrpSpPr>
      <p:grpSpPr>
        <a:xfrm>
          <a:off x="0" y="0"/>
          <a:ext cx="0" cy="0"/>
          <a:chOff x="0" y="0"/>
          <a:chExt cx="0" cy="0"/>
        </a:xfrm>
      </p:grpSpPr>
      <p:sp>
        <p:nvSpPr>
          <p:cNvPr id="342" name="Shape 34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43" name="Shape 343"/>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US" dirty="0"/>
              <a:t>C</a:t>
            </a:r>
            <a:r>
              <a:rPr lang="en" dirty="0"/>
              <a:t>lose to true speaker centroid</a:t>
            </a:r>
          </a:p>
          <a:p>
            <a:pPr marL="0" lvl="0" indent="0">
              <a:spcBef>
                <a:spcPts val="0"/>
              </a:spcBef>
              <a:spcAft>
                <a:spcPts val="0"/>
              </a:spcAft>
              <a:buNone/>
            </a:pPr>
            <a:endParaRPr lang="en" dirty="0"/>
          </a:p>
          <a:p>
            <a:pPr marL="0" lvl="0" indent="0">
              <a:spcBef>
                <a:spcPts val="0"/>
              </a:spcBef>
              <a:spcAft>
                <a:spcPts val="0"/>
              </a:spcAft>
              <a:buNone/>
            </a:pPr>
            <a:r>
              <a:rPr lang="en" dirty="0"/>
              <a:t>Far away from closest false speaker centroid</a:t>
            </a:r>
          </a:p>
          <a:p>
            <a:pPr marL="0" lvl="0" indent="0">
              <a:spcBef>
                <a:spcPts val="0"/>
              </a:spcBef>
              <a:spcAft>
                <a:spcPts val="0"/>
              </a:spcAft>
              <a:buNone/>
            </a:pPr>
            <a:endParaRPr lang="en" dirty="0"/>
          </a:p>
          <a:p>
            <a:pPr marL="0" lvl="0" indent="0">
              <a:spcBef>
                <a:spcPts val="0"/>
              </a:spcBef>
              <a:spcAft>
                <a:spcPts val="0"/>
              </a:spcAft>
              <a:buNone/>
            </a:pPr>
            <a:r>
              <a:rPr lang="en" dirty="0"/>
              <a:t>Like support vector machine</a:t>
            </a:r>
            <a:endParaRPr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3"/>
        <p:cNvGrpSpPr/>
        <p:nvPr/>
      </p:nvGrpSpPr>
      <p:grpSpPr>
        <a:xfrm>
          <a:off x="0" y="0"/>
          <a:ext cx="0" cy="0"/>
          <a:chOff x="0" y="0"/>
          <a:chExt cx="0" cy="0"/>
        </a:xfrm>
      </p:grpSpPr>
      <p:sp>
        <p:nvSpPr>
          <p:cNvPr id="354" name="Shape 35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55" name="Shape 355"/>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Sounds like complicated, but can be fast by constructing a similarity matrix</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3"/>
        <p:cNvGrpSpPr/>
        <p:nvPr/>
      </p:nvGrpSpPr>
      <p:grpSpPr>
        <a:xfrm>
          <a:off x="0" y="0"/>
          <a:ext cx="0" cy="0"/>
          <a:chOff x="0" y="0"/>
          <a:chExt cx="0" cy="0"/>
        </a:xfrm>
      </p:grpSpPr>
      <p:sp>
        <p:nvSpPr>
          <p:cNvPr id="364" name="Shape 36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65" name="Shape 365"/>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4"/>
        <p:cNvGrpSpPr/>
        <p:nvPr/>
      </p:nvGrpSpPr>
      <p:grpSpPr>
        <a:xfrm>
          <a:off x="0" y="0"/>
          <a:ext cx="0" cy="0"/>
          <a:chOff x="0" y="0"/>
          <a:chExt cx="0" cy="0"/>
        </a:xfrm>
      </p:grpSpPr>
      <p:sp>
        <p:nvSpPr>
          <p:cNvPr id="385" name="Shape 38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86" name="Shape 386"/>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7"/>
        <p:cNvGrpSpPr/>
        <p:nvPr/>
      </p:nvGrpSpPr>
      <p:grpSpPr>
        <a:xfrm>
          <a:off x="0" y="0"/>
          <a:ext cx="0" cy="0"/>
          <a:chOff x="0" y="0"/>
          <a:chExt cx="0" cy="0"/>
        </a:xfrm>
      </p:grpSpPr>
      <p:sp>
        <p:nvSpPr>
          <p:cNvPr id="398" name="Shape 39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99" name="Shape 399"/>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See proofs in paper</a:t>
            </a:r>
            <a:endParaRPr/>
          </a:p>
          <a:p>
            <a:pPr marL="0" lvl="0" indent="0" rtl="0">
              <a:spcBef>
                <a:spcPts val="0"/>
              </a:spcBef>
              <a:spcAft>
                <a:spcPts val="0"/>
              </a:spcAft>
              <a:buNone/>
            </a:pPr>
            <a:r>
              <a:rPr lang="en"/>
              <a:t>L=D(e_i,e_i^{(p)})-D(e_i,e_i^{(n)})</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
        <p:cNvGrpSpPr/>
        <p:nvPr/>
      </p:nvGrpSpPr>
      <p:grpSpPr>
        <a:xfrm>
          <a:off x="0" y="0"/>
          <a:ext cx="0" cy="0"/>
          <a:chOff x="0" y="0"/>
          <a:chExt cx="0" cy="0"/>
        </a:xfrm>
      </p:grpSpPr>
      <p:sp>
        <p:nvSpPr>
          <p:cNvPr id="406" name="Shape 40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07" name="Shape 407"/>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0"/>
        <p:cNvGrpSpPr/>
        <p:nvPr/>
      </p:nvGrpSpPr>
      <p:grpSpPr>
        <a:xfrm>
          <a:off x="0" y="0"/>
          <a:ext cx="0" cy="0"/>
          <a:chOff x="0" y="0"/>
          <a:chExt cx="0" cy="0"/>
        </a:xfrm>
      </p:grpSpPr>
      <p:sp>
        <p:nvSpPr>
          <p:cNvPr id="411" name="Shape 41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12" name="Shape 412"/>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a:t>L=D(e_i,e_i^{(p)})-D(e_i,e_i^{(n)})</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Shape 8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4" name="Shape 84"/>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0"/>
        <p:cNvGrpSpPr/>
        <p:nvPr/>
      </p:nvGrpSpPr>
      <p:grpSpPr>
        <a:xfrm>
          <a:off x="0" y="0"/>
          <a:ext cx="0" cy="0"/>
          <a:chOff x="0" y="0"/>
          <a:chExt cx="0" cy="0"/>
        </a:xfrm>
      </p:grpSpPr>
      <p:sp>
        <p:nvSpPr>
          <p:cNvPr id="421" name="Shape 42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22" name="Shape 422"/>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dirty="0"/>
              <a:t>L=D(</a:t>
            </a:r>
            <a:r>
              <a:rPr lang="en" dirty="0" err="1"/>
              <a:t>e_i,e_i</a:t>
            </a:r>
            <a:r>
              <a:rPr lang="en" dirty="0"/>
              <a:t>^{(p)})-D(</a:t>
            </a:r>
            <a:r>
              <a:rPr lang="en" dirty="0" err="1"/>
              <a:t>e_i,e_i</a:t>
            </a:r>
            <a:r>
              <a:rPr lang="en" dirty="0"/>
              <a:t>^{(n)})</a:t>
            </a:r>
          </a:p>
          <a:p>
            <a:pPr marL="0" lvl="0" indent="0" rtl="0">
              <a:spcBef>
                <a:spcPts val="0"/>
              </a:spcBef>
              <a:spcAft>
                <a:spcPts val="0"/>
              </a:spcAft>
              <a:buNone/>
            </a:pPr>
            <a:endParaRPr lang="en" dirty="0"/>
          </a:p>
          <a:p>
            <a:pPr marL="0" lvl="0" indent="0" rtl="0">
              <a:spcBef>
                <a:spcPts val="0"/>
              </a:spcBef>
              <a:spcAft>
                <a:spcPts val="0"/>
              </a:spcAft>
              <a:buNone/>
            </a:pPr>
            <a:r>
              <a:rPr lang="en-US" altLang="zh-Hans" dirty="0"/>
              <a:t>2</a:t>
            </a:r>
            <a:r>
              <a:rPr lang="zh-Hans" altLang="en-US" dirty="0"/>
              <a:t> </a:t>
            </a:r>
            <a:r>
              <a:rPr lang="en-US" altLang="zh-Hans" dirty="0"/>
              <a:t>speakers</a:t>
            </a:r>
            <a:r>
              <a:rPr lang="zh-Hans" altLang="en-US" dirty="0"/>
              <a:t> </a:t>
            </a:r>
            <a:r>
              <a:rPr lang="en-US" altLang="zh-Hans" dirty="0"/>
              <a:t>from</a:t>
            </a:r>
            <a:r>
              <a:rPr lang="zh-Hans" altLang="en-US" dirty="0"/>
              <a:t> </a:t>
            </a:r>
            <a:r>
              <a:rPr lang="en-US" altLang="zh-Hans" dirty="0"/>
              <a:t>dataset:</a:t>
            </a:r>
            <a:r>
              <a:rPr lang="zh-Hans" altLang="en-US" dirty="0"/>
              <a:t> </a:t>
            </a:r>
            <a:r>
              <a:rPr lang="en-US" altLang="zh-Hans" dirty="0"/>
              <a:t>otherwise</a:t>
            </a:r>
            <a:r>
              <a:rPr lang="zh-Hans" altLang="en-US" dirty="0"/>
              <a:t> </a:t>
            </a:r>
            <a:r>
              <a:rPr lang="en-US" altLang="zh-Hans" dirty="0"/>
              <a:t>no</a:t>
            </a:r>
            <a:r>
              <a:rPr lang="zh-Hans" altLang="en-US" dirty="0"/>
              <a:t> </a:t>
            </a:r>
            <a:r>
              <a:rPr lang="en-US" altLang="zh-Hans" dirty="0"/>
              <a:t>negative</a:t>
            </a:r>
            <a:r>
              <a:rPr lang="zh-Hans" altLang="en-US" dirty="0"/>
              <a:t> </a:t>
            </a:r>
            <a:r>
              <a:rPr lang="en-US" altLang="zh-Hans" dirty="0"/>
              <a:t>pairs</a:t>
            </a:r>
            <a:r>
              <a:rPr lang="zh-Hans" altLang="en-US" dirty="0"/>
              <a:t> </a:t>
            </a:r>
            <a:r>
              <a:rPr lang="en-US" altLang="zh-Hans" dirty="0"/>
              <a:t>from</a:t>
            </a:r>
            <a:r>
              <a:rPr lang="zh-Hans" altLang="en-US" dirty="0"/>
              <a:t> </a:t>
            </a:r>
            <a:r>
              <a:rPr lang="en-US" altLang="zh-Hans" dirty="0"/>
              <a:t>that</a:t>
            </a:r>
            <a:r>
              <a:rPr lang="zh-Hans" altLang="en-US" dirty="0"/>
              <a:t> </a:t>
            </a:r>
            <a:r>
              <a:rPr lang="en-US" altLang="zh-Hans" dirty="0"/>
              <a:t>set</a:t>
            </a:r>
            <a:endParaRPr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2"/>
        <p:cNvGrpSpPr/>
        <p:nvPr/>
      </p:nvGrpSpPr>
      <p:grpSpPr>
        <a:xfrm>
          <a:off x="0" y="0"/>
          <a:ext cx="0" cy="0"/>
          <a:chOff x="0" y="0"/>
          <a:chExt cx="0" cy="0"/>
        </a:xfrm>
      </p:grpSpPr>
      <p:sp>
        <p:nvSpPr>
          <p:cNvPr id="433" name="Shape 43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34" name="Shape 434"/>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6"/>
        <p:cNvGrpSpPr/>
        <p:nvPr/>
      </p:nvGrpSpPr>
      <p:grpSpPr>
        <a:xfrm>
          <a:off x="0" y="0"/>
          <a:ext cx="0" cy="0"/>
          <a:chOff x="0" y="0"/>
          <a:chExt cx="0" cy="0"/>
        </a:xfrm>
      </p:grpSpPr>
      <p:sp>
        <p:nvSpPr>
          <p:cNvPr id="457" name="Shape 45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58" name="Shape 458"/>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7"/>
        <p:cNvGrpSpPr/>
        <p:nvPr/>
      </p:nvGrpSpPr>
      <p:grpSpPr>
        <a:xfrm>
          <a:off x="0" y="0"/>
          <a:ext cx="0" cy="0"/>
          <a:chOff x="0" y="0"/>
          <a:chExt cx="0" cy="0"/>
        </a:xfrm>
      </p:grpSpPr>
      <p:sp>
        <p:nvSpPr>
          <p:cNvPr id="468" name="Shape 46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69" name="Shape 469"/>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2"/>
        <p:cNvGrpSpPr/>
        <p:nvPr/>
      </p:nvGrpSpPr>
      <p:grpSpPr>
        <a:xfrm>
          <a:off x="0" y="0"/>
          <a:ext cx="0" cy="0"/>
          <a:chOff x="0" y="0"/>
          <a:chExt cx="0" cy="0"/>
        </a:xfrm>
      </p:grpSpPr>
      <p:sp>
        <p:nvSpPr>
          <p:cNvPr id="473" name="Shape 47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74" name="Shape 474"/>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8"/>
        <p:cNvGrpSpPr/>
        <p:nvPr/>
      </p:nvGrpSpPr>
      <p:grpSpPr>
        <a:xfrm>
          <a:off x="0" y="0"/>
          <a:ext cx="0" cy="0"/>
          <a:chOff x="0" y="0"/>
          <a:chExt cx="0" cy="0"/>
        </a:xfrm>
      </p:grpSpPr>
      <p:sp>
        <p:nvSpPr>
          <p:cNvPr id="479" name="Shape 47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80" name="Shape 480"/>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5"/>
        <p:cNvGrpSpPr/>
        <p:nvPr/>
      </p:nvGrpSpPr>
      <p:grpSpPr>
        <a:xfrm>
          <a:off x="0" y="0"/>
          <a:ext cx="0" cy="0"/>
          <a:chOff x="0" y="0"/>
          <a:chExt cx="0" cy="0"/>
        </a:xfrm>
      </p:grpSpPr>
      <p:sp>
        <p:nvSpPr>
          <p:cNvPr id="486" name="Shape 48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87" name="Shape 487"/>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US" dirty="0"/>
              <a:t>Different batches have different length, but utterances from same batch have same length.</a:t>
            </a:r>
            <a:endParaRPr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8"/>
        <p:cNvGrpSpPr/>
        <p:nvPr/>
      </p:nvGrpSpPr>
      <p:grpSpPr>
        <a:xfrm>
          <a:off x="0" y="0"/>
          <a:ext cx="0" cy="0"/>
          <a:chOff x="0" y="0"/>
          <a:chExt cx="0" cy="0"/>
        </a:xfrm>
      </p:grpSpPr>
      <p:sp>
        <p:nvSpPr>
          <p:cNvPr id="499" name="Shape 49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00" name="Shape 500"/>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3"/>
        <p:cNvGrpSpPr/>
        <p:nvPr/>
      </p:nvGrpSpPr>
      <p:grpSpPr>
        <a:xfrm>
          <a:off x="0" y="0"/>
          <a:ext cx="0" cy="0"/>
          <a:chOff x="0" y="0"/>
          <a:chExt cx="0" cy="0"/>
        </a:xfrm>
      </p:grpSpPr>
      <p:sp>
        <p:nvSpPr>
          <p:cNvPr id="504" name="Shape 50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05" name="Shape 505"/>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0"/>
        <p:cNvGrpSpPr/>
        <p:nvPr/>
      </p:nvGrpSpPr>
      <p:grpSpPr>
        <a:xfrm>
          <a:off x="0" y="0"/>
          <a:ext cx="0" cy="0"/>
          <a:chOff x="0" y="0"/>
          <a:chExt cx="0" cy="0"/>
        </a:xfrm>
      </p:grpSpPr>
      <p:sp>
        <p:nvSpPr>
          <p:cNvPr id="511" name="Shape 51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12" name="Shape 512"/>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Shape 8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9" name="Shape 89"/>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dirty="0"/>
              <a:t>Applications in Google products:</a:t>
            </a:r>
            <a:endParaRPr dirty="0"/>
          </a:p>
          <a:p>
            <a:pPr marL="0" lvl="0" indent="0">
              <a:spcBef>
                <a:spcPts val="0"/>
              </a:spcBef>
              <a:spcAft>
                <a:spcPts val="0"/>
              </a:spcAft>
              <a:buNone/>
            </a:pPr>
            <a:r>
              <a:rPr lang="en" dirty="0"/>
              <a:t>Waking Assistant: from news, weather, maps</a:t>
            </a:r>
            <a:endParaRPr dirty="0"/>
          </a:p>
          <a:p>
            <a:pPr marL="0" lvl="0" indent="0">
              <a:spcBef>
                <a:spcPts val="0"/>
              </a:spcBef>
              <a:spcAft>
                <a:spcPts val="0"/>
              </a:spcAft>
              <a:buNone/>
            </a:pPr>
            <a:r>
              <a:rPr lang="en" dirty="0"/>
              <a:t>Free your hands from typing passwords</a:t>
            </a:r>
            <a:endParaRPr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9"/>
        <p:cNvGrpSpPr/>
        <p:nvPr/>
      </p:nvGrpSpPr>
      <p:grpSpPr>
        <a:xfrm>
          <a:off x="0" y="0"/>
          <a:ext cx="0" cy="0"/>
          <a:chOff x="0" y="0"/>
          <a:chExt cx="0" cy="0"/>
        </a:xfrm>
      </p:grpSpPr>
      <p:sp>
        <p:nvSpPr>
          <p:cNvPr id="520" name="Shape 52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21" name="Shape 521"/>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0"/>
        <p:cNvGrpSpPr/>
        <p:nvPr/>
      </p:nvGrpSpPr>
      <p:grpSpPr>
        <a:xfrm>
          <a:off x="0" y="0"/>
          <a:ext cx="0" cy="0"/>
          <a:chOff x="0" y="0"/>
          <a:chExt cx="0" cy="0"/>
        </a:xfrm>
      </p:grpSpPr>
      <p:sp>
        <p:nvSpPr>
          <p:cNvPr id="531" name="Shape 53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32" name="Shape 532"/>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Shape 53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38" name="Shape 538"/>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a:t>Another 2 papers from our team accepted by ICASSP</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2"/>
        <p:cNvGrpSpPr/>
        <p:nvPr/>
      </p:nvGrpSpPr>
      <p:grpSpPr>
        <a:xfrm>
          <a:off x="0" y="0"/>
          <a:ext cx="0" cy="0"/>
          <a:chOff x="0" y="0"/>
          <a:chExt cx="0" cy="0"/>
        </a:xfrm>
      </p:grpSpPr>
      <p:sp>
        <p:nvSpPr>
          <p:cNvPr id="543" name="Shape 54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44" name="Shape 544"/>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2"/>
        <p:cNvGrpSpPr/>
        <p:nvPr/>
      </p:nvGrpSpPr>
      <p:grpSpPr>
        <a:xfrm>
          <a:off x="0" y="0"/>
          <a:ext cx="0" cy="0"/>
          <a:chOff x="0" y="0"/>
          <a:chExt cx="0" cy="0"/>
        </a:xfrm>
      </p:grpSpPr>
      <p:sp>
        <p:nvSpPr>
          <p:cNvPr id="543" name="Shape 54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44" name="Shape 544"/>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extLst>
      <p:ext uri="{BB962C8B-B14F-4D97-AF65-F5344CB8AC3E}">
        <p14:creationId xmlns:p14="http://schemas.microsoft.com/office/powerpoint/2010/main" val="319338645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2"/>
        <p:cNvGrpSpPr/>
        <p:nvPr/>
      </p:nvGrpSpPr>
      <p:grpSpPr>
        <a:xfrm>
          <a:off x="0" y="0"/>
          <a:ext cx="0" cy="0"/>
          <a:chOff x="0" y="0"/>
          <a:chExt cx="0" cy="0"/>
        </a:xfrm>
      </p:grpSpPr>
      <p:sp>
        <p:nvSpPr>
          <p:cNvPr id="493" name="Shape 49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94" name="Shape 494"/>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Shape 10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6" name="Shape 106"/>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dirty="0"/>
              <a:t>Personalized results</a:t>
            </a:r>
          </a:p>
          <a:p>
            <a:pPr marL="0" lvl="0" indent="0">
              <a:spcBef>
                <a:spcPts val="0"/>
              </a:spcBef>
              <a:spcAft>
                <a:spcPts val="0"/>
              </a:spcAft>
              <a:buNone/>
            </a:pPr>
            <a:r>
              <a:rPr lang="en-US" altLang="zh-Hans" dirty="0"/>
              <a:t>Calendar</a:t>
            </a:r>
            <a:endParaRPr lang="en" altLang="zh-Hans" dirty="0"/>
          </a:p>
          <a:p>
            <a:pPr marL="0" lvl="0" indent="0">
              <a:spcBef>
                <a:spcPts val="0"/>
              </a:spcBef>
              <a:spcAft>
                <a:spcPts val="0"/>
              </a:spcAft>
              <a:buNone/>
            </a:pPr>
            <a:r>
              <a:rPr lang="en-US" altLang="zh-Hans" dirty="0" err="1"/>
              <a:t>MultiUser</a:t>
            </a:r>
            <a:endParaRP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Shape 13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34" name="Shape 134"/>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Shape 14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4" name="Shape 144"/>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Shape 14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9" name="Shape 149"/>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Shape 20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05" name="Shape 205"/>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Shape 22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29" name="Shape 229"/>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L=D(e_i,e_i^{(p)})-D(e_i,e_i^{(n)})</a:t>
            </a:r>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gif"/><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6"/>
        <p:cNvGrpSpPr/>
        <p:nvPr/>
      </p:nvGrpSpPr>
      <p:grpSpPr>
        <a:xfrm>
          <a:off x="0" y="0"/>
          <a:ext cx="0" cy="0"/>
          <a:chOff x="0" y="0"/>
          <a:chExt cx="0" cy="0"/>
        </a:xfrm>
      </p:grpSpPr>
      <p:pic>
        <p:nvPicPr>
          <p:cNvPr id="3" name="Picture 2">
            <a:extLst>
              <a:ext uri="{FF2B5EF4-FFF2-40B4-BE49-F238E27FC236}">
                <a16:creationId xmlns:a16="http://schemas.microsoft.com/office/drawing/2014/main" id="{E40A6353-89D7-2942-BB85-DF754D266455}"/>
              </a:ext>
            </a:extLst>
          </p:cNvPr>
          <p:cNvPicPr>
            <a:picLocks noChangeAspect="1"/>
          </p:cNvPicPr>
          <p:nvPr userDrawn="1"/>
        </p:nvPicPr>
        <p:blipFill>
          <a:blip r:embed="rId2"/>
          <a:stretch>
            <a:fillRect/>
          </a:stretch>
        </p:blipFill>
        <p:spPr>
          <a:xfrm>
            <a:off x="1168671" y="292043"/>
            <a:ext cx="1693950" cy="1251167"/>
          </a:xfrm>
          <a:prstGeom prst="rect">
            <a:avLst/>
          </a:prstGeom>
        </p:spPr>
      </p:pic>
      <p:sp>
        <p:nvSpPr>
          <p:cNvPr id="17" name="Shape 17"/>
          <p:cNvSpPr/>
          <p:nvPr/>
        </p:nvSpPr>
        <p:spPr>
          <a:xfrm>
            <a:off x="75" y="4636400"/>
            <a:ext cx="9144000" cy="507000"/>
          </a:xfrm>
          <a:prstGeom prst="rect">
            <a:avLst/>
          </a:prstGeom>
          <a:solidFill>
            <a:schemeClr val="lt1"/>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grpSp>
        <p:nvGrpSpPr>
          <p:cNvPr id="18" name="Shape 18"/>
          <p:cNvGrpSpPr/>
          <p:nvPr/>
        </p:nvGrpSpPr>
        <p:grpSpPr>
          <a:xfrm>
            <a:off x="256960" y="729848"/>
            <a:ext cx="1094856" cy="356807"/>
            <a:chOff x="0" y="0"/>
            <a:chExt cx="2077525" cy="676925"/>
          </a:xfrm>
        </p:grpSpPr>
        <p:sp>
          <p:nvSpPr>
            <p:cNvPr id="19" name="Shape 19"/>
            <p:cNvSpPr/>
            <p:nvPr/>
          </p:nvSpPr>
          <p:spPr>
            <a:xfrm>
              <a:off x="0" y="0"/>
              <a:ext cx="511375" cy="524800"/>
            </a:xfrm>
            <a:custGeom>
              <a:avLst/>
              <a:gdLst/>
              <a:ahLst/>
              <a:cxnLst/>
              <a:rect l="0" t="0" r="0" b="0"/>
              <a:pathLst>
                <a:path w="20455" h="20992" extrusionOk="0">
                  <a:moveTo>
                    <a:pt x="10700" y="12450"/>
                  </a:moveTo>
                  <a:lnTo>
                    <a:pt x="10700" y="9583"/>
                  </a:lnTo>
                  <a:lnTo>
                    <a:pt x="20300" y="9583"/>
                  </a:lnTo>
                  <a:cubicBezTo>
                    <a:pt x="20398" y="10088"/>
                    <a:pt x="20455" y="10690"/>
                    <a:pt x="20455" y="11341"/>
                  </a:cubicBezTo>
                  <a:cubicBezTo>
                    <a:pt x="20455" y="13491"/>
                    <a:pt x="19866" y="16154"/>
                    <a:pt x="17972" y="18048"/>
                  </a:cubicBezTo>
                  <a:cubicBezTo>
                    <a:pt x="16129" y="19968"/>
                    <a:pt x="13773" y="20992"/>
                    <a:pt x="10650" y="20992"/>
                  </a:cubicBezTo>
                  <a:cubicBezTo>
                    <a:pt x="4864" y="20993"/>
                    <a:pt x="0" y="16282"/>
                    <a:pt x="0" y="10496"/>
                  </a:cubicBezTo>
                  <a:cubicBezTo>
                    <a:pt x="0" y="4710"/>
                    <a:pt x="4864" y="0"/>
                    <a:pt x="10650" y="0"/>
                  </a:cubicBezTo>
                  <a:cubicBezTo>
                    <a:pt x="13850" y="0"/>
                    <a:pt x="16129" y="1254"/>
                    <a:pt x="17844" y="2893"/>
                  </a:cubicBezTo>
                  <a:lnTo>
                    <a:pt x="15822" y="4915"/>
                  </a:lnTo>
                  <a:cubicBezTo>
                    <a:pt x="14593" y="3763"/>
                    <a:pt x="12929" y="2867"/>
                    <a:pt x="10651" y="2867"/>
                  </a:cubicBezTo>
                  <a:cubicBezTo>
                    <a:pt x="6427" y="2867"/>
                    <a:pt x="3124" y="6272"/>
                    <a:pt x="3124" y="10496"/>
                  </a:cubicBezTo>
                  <a:cubicBezTo>
                    <a:pt x="3124" y="14720"/>
                    <a:pt x="6427" y="18125"/>
                    <a:pt x="10651" y="18125"/>
                  </a:cubicBezTo>
                  <a:cubicBezTo>
                    <a:pt x="13390" y="18125"/>
                    <a:pt x="14952" y="17024"/>
                    <a:pt x="15950" y="16026"/>
                  </a:cubicBezTo>
                  <a:cubicBezTo>
                    <a:pt x="16764" y="15213"/>
                    <a:pt x="17299" y="14046"/>
                    <a:pt x="17507" y="12450"/>
                  </a:cubicBezTo>
                  <a:lnTo>
                    <a:pt x="10700" y="12450"/>
                  </a:lnTo>
                  <a:close/>
                </a:path>
              </a:pathLst>
            </a:custGeom>
            <a:solidFill>
              <a:srgbClr val="4285F4"/>
            </a:solidFill>
            <a:ln>
              <a:noFill/>
            </a:ln>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20" name="Shape 20"/>
            <p:cNvSpPr/>
            <p:nvPr/>
          </p:nvSpPr>
          <p:spPr>
            <a:xfrm>
              <a:off x="540400" y="187300"/>
              <a:ext cx="339200" cy="337950"/>
            </a:xfrm>
            <a:custGeom>
              <a:avLst/>
              <a:gdLst/>
              <a:ahLst/>
              <a:cxnLst/>
              <a:rect l="0" t="0" r="0" b="0"/>
              <a:pathLst>
                <a:path w="13568" h="13518" extrusionOk="0">
                  <a:moveTo>
                    <a:pt x="13568" y="6759"/>
                  </a:moveTo>
                  <a:cubicBezTo>
                    <a:pt x="13568" y="10650"/>
                    <a:pt x="10522" y="13518"/>
                    <a:pt x="6784" y="13518"/>
                  </a:cubicBezTo>
                  <a:cubicBezTo>
                    <a:pt x="3046" y="13518"/>
                    <a:pt x="0" y="10651"/>
                    <a:pt x="0" y="6759"/>
                  </a:cubicBezTo>
                  <a:cubicBezTo>
                    <a:pt x="0" y="2842"/>
                    <a:pt x="3046" y="0"/>
                    <a:pt x="6784" y="0"/>
                  </a:cubicBezTo>
                  <a:cubicBezTo>
                    <a:pt x="10522" y="0"/>
                    <a:pt x="13568" y="2842"/>
                    <a:pt x="13568" y="6759"/>
                  </a:cubicBezTo>
                  <a:close/>
                  <a:moveTo>
                    <a:pt x="10599" y="6759"/>
                  </a:moveTo>
                  <a:cubicBezTo>
                    <a:pt x="10599" y="4327"/>
                    <a:pt x="8833" y="2663"/>
                    <a:pt x="6785" y="2663"/>
                  </a:cubicBezTo>
                  <a:cubicBezTo>
                    <a:pt x="4737" y="2663"/>
                    <a:pt x="2970" y="4327"/>
                    <a:pt x="2970" y="6759"/>
                  </a:cubicBezTo>
                  <a:cubicBezTo>
                    <a:pt x="2970" y="9165"/>
                    <a:pt x="4736" y="10855"/>
                    <a:pt x="6785" y="10855"/>
                  </a:cubicBezTo>
                  <a:cubicBezTo>
                    <a:pt x="8832" y="10855"/>
                    <a:pt x="10599" y="9165"/>
                    <a:pt x="10599" y="6759"/>
                  </a:cubicBezTo>
                  <a:close/>
                </a:path>
              </a:pathLst>
            </a:custGeom>
            <a:solidFill>
              <a:srgbClr val="EA4335"/>
            </a:solidFill>
            <a:ln>
              <a:noFill/>
            </a:ln>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21" name="Shape 21"/>
            <p:cNvSpPr/>
            <p:nvPr/>
          </p:nvSpPr>
          <p:spPr>
            <a:xfrm>
              <a:off x="910400" y="187300"/>
              <a:ext cx="339200" cy="337950"/>
            </a:xfrm>
            <a:custGeom>
              <a:avLst/>
              <a:gdLst/>
              <a:ahLst/>
              <a:cxnLst/>
              <a:rect l="0" t="0" r="0" b="0"/>
              <a:pathLst>
                <a:path w="13568" h="13518" extrusionOk="0">
                  <a:moveTo>
                    <a:pt x="13568" y="6759"/>
                  </a:moveTo>
                  <a:cubicBezTo>
                    <a:pt x="13568" y="10650"/>
                    <a:pt x="10522" y="13518"/>
                    <a:pt x="6784" y="13518"/>
                  </a:cubicBezTo>
                  <a:cubicBezTo>
                    <a:pt x="3046" y="13518"/>
                    <a:pt x="0" y="10651"/>
                    <a:pt x="0" y="6759"/>
                  </a:cubicBezTo>
                  <a:cubicBezTo>
                    <a:pt x="0" y="2842"/>
                    <a:pt x="3046" y="0"/>
                    <a:pt x="6784" y="0"/>
                  </a:cubicBezTo>
                  <a:cubicBezTo>
                    <a:pt x="10522" y="0"/>
                    <a:pt x="13568" y="2842"/>
                    <a:pt x="13568" y="6759"/>
                  </a:cubicBezTo>
                  <a:close/>
                  <a:moveTo>
                    <a:pt x="10599" y="6759"/>
                  </a:moveTo>
                  <a:cubicBezTo>
                    <a:pt x="10599" y="4327"/>
                    <a:pt x="8833" y="2663"/>
                    <a:pt x="6785" y="2663"/>
                  </a:cubicBezTo>
                  <a:cubicBezTo>
                    <a:pt x="4737" y="2663"/>
                    <a:pt x="2970" y="4327"/>
                    <a:pt x="2970" y="6759"/>
                  </a:cubicBezTo>
                  <a:cubicBezTo>
                    <a:pt x="2970" y="9165"/>
                    <a:pt x="4736" y="10855"/>
                    <a:pt x="6785" y="10855"/>
                  </a:cubicBezTo>
                  <a:cubicBezTo>
                    <a:pt x="8832" y="10855"/>
                    <a:pt x="10599" y="9165"/>
                    <a:pt x="10599" y="6759"/>
                  </a:cubicBezTo>
                  <a:close/>
                </a:path>
              </a:pathLst>
            </a:custGeom>
            <a:solidFill>
              <a:srgbClr val="FBBC05"/>
            </a:solidFill>
            <a:ln>
              <a:noFill/>
            </a:ln>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22" name="Shape 22"/>
            <p:cNvSpPr/>
            <p:nvPr/>
          </p:nvSpPr>
          <p:spPr>
            <a:xfrm>
              <a:off x="1280400" y="187325"/>
              <a:ext cx="323850" cy="489600"/>
            </a:xfrm>
            <a:custGeom>
              <a:avLst/>
              <a:gdLst/>
              <a:ahLst/>
              <a:cxnLst/>
              <a:rect l="0" t="0" r="0" b="0"/>
              <a:pathLst>
                <a:path w="12954" h="19584" extrusionOk="0">
                  <a:moveTo>
                    <a:pt x="12954" y="409"/>
                  </a:moveTo>
                  <a:lnTo>
                    <a:pt x="12954" y="12544"/>
                  </a:lnTo>
                  <a:cubicBezTo>
                    <a:pt x="12954" y="17536"/>
                    <a:pt x="10010" y="19584"/>
                    <a:pt x="6528" y="19584"/>
                  </a:cubicBezTo>
                  <a:cubicBezTo>
                    <a:pt x="3251" y="19584"/>
                    <a:pt x="1280" y="17382"/>
                    <a:pt x="537" y="15590"/>
                  </a:cubicBezTo>
                  <a:lnTo>
                    <a:pt x="3123" y="14515"/>
                  </a:lnTo>
                  <a:cubicBezTo>
                    <a:pt x="3584" y="15616"/>
                    <a:pt x="4710" y="16922"/>
                    <a:pt x="6528" y="16922"/>
                  </a:cubicBezTo>
                  <a:cubicBezTo>
                    <a:pt x="8755" y="16922"/>
                    <a:pt x="10138" y="15539"/>
                    <a:pt x="10138" y="12954"/>
                  </a:cubicBezTo>
                  <a:lnTo>
                    <a:pt x="10138" y="11981"/>
                  </a:lnTo>
                  <a:lnTo>
                    <a:pt x="10036" y="11981"/>
                  </a:lnTo>
                  <a:cubicBezTo>
                    <a:pt x="9370" y="12800"/>
                    <a:pt x="8090" y="13517"/>
                    <a:pt x="6477" y="13517"/>
                  </a:cubicBezTo>
                  <a:cubicBezTo>
                    <a:pt x="3098" y="13517"/>
                    <a:pt x="0" y="10573"/>
                    <a:pt x="0" y="6784"/>
                  </a:cubicBezTo>
                  <a:cubicBezTo>
                    <a:pt x="0" y="2969"/>
                    <a:pt x="3098" y="0"/>
                    <a:pt x="6477" y="0"/>
                  </a:cubicBezTo>
                  <a:cubicBezTo>
                    <a:pt x="8090" y="0"/>
                    <a:pt x="9370" y="717"/>
                    <a:pt x="10036" y="1511"/>
                  </a:cubicBezTo>
                  <a:lnTo>
                    <a:pt x="10138" y="1511"/>
                  </a:lnTo>
                  <a:lnTo>
                    <a:pt x="10138" y="409"/>
                  </a:lnTo>
                  <a:lnTo>
                    <a:pt x="12954" y="409"/>
                  </a:lnTo>
                  <a:close/>
                  <a:moveTo>
                    <a:pt x="10343" y="6784"/>
                  </a:moveTo>
                  <a:cubicBezTo>
                    <a:pt x="10343" y="4403"/>
                    <a:pt x="8756" y="2662"/>
                    <a:pt x="6733" y="2662"/>
                  </a:cubicBezTo>
                  <a:cubicBezTo>
                    <a:pt x="4685" y="2662"/>
                    <a:pt x="2970" y="4403"/>
                    <a:pt x="2970" y="6784"/>
                  </a:cubicBezTo>
                  <a:cubicBezTo>
                    <a:pt x="2970" y="9139"/>
                    <a:pt x="4685" y="10855"/>
                    <a:pt x="6733" y="10855"/>
                  </a:cubicBezTo>
                  <a:cubicBezTo>
                    <a:pt x="8755" y="10854"/>
                    <a:pt x="10343" y="9139"/>
                    <a:pt x="10343" y="6784"/>
                  </a:cubicBezTo>
                  <a:close/>
                </a:path>
              </a:pathLst>
            </a:custGeom>
            <a:solidFill>
              <a:srgbClr val="4285F4"/>
            </a:solidFill>
            <a:ln>
              <a:noFill/>
            </a:ln>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23" name="Shape 23"/>
            <p:cNvSpPr/>
            <p:nvPr/>
          </p:nvSpPr>
          <p:spPr>
            <a:xfrm>
              <a:off x="1655750" y="20000"/>
              <a:ext cx="74250" cy="495000"/>
            </a:xfrm>
            <a:custGeom>
              <a:avLst/>
              <a:gdLst/>
              <a:ahLst/>
              <a:cxnLst/>
              <a:rect l="0" t="0" r="0" b="0"/>
              <a:pathLst>
                <a:path w="2970" h="19800" extrusionOk="0">
                  <a:moveTo>
                    <a:pt x="2970" y="0"/>
                  </a:moveTo>
                  <a:lnTo>
                    <a:pt x="2970" y="19800"/>
                  </a:lnTo>
                  <a:lnTo>
                    <a:pt x="0" y="19800"/>
                  </a:lnTo>
                  <a:lnTo>
                    <a:pt x="0" y="0"/>
                  </a:lnTo>
                  <a:lnTo>
                    <a:pt x="2970" y="0"/>
                  </a:lnTo>
                  <a:close/>
                </a:path>
              </a:pathLst>
            </a:custGeom>
            <a:solidFill>
              <a:srgbClr val="34A853"/>
            </a:solidFill>
            <a:ln>
              <a:noFill/>
            </a:ln>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24" name="Shape 24"/>
            <p:cNvSpPr/>
            <p:nvPr/>
          </p:nvSpPr>
          <p:spPr>
            <a:xfrm>
              <a:off x="1765825" y="187275"/>
              <a:ext cx="311700" cy="337950"/>
            </a:xfrm>
            <a:custGeom>
              <a:avLst/>
              <a:gdLst/>
              <a:ahLst/>
              <a:cxnLst/>
              <a:rect l="0" t="0" r="0" b="0"/>
              <a:pathLst>
                <a:path w="12468" h="13518" extrusionOk="0">
                  <a:moveTo>
                    <a:pt x="10035" y="8987"/>
                  </a:moveTo>
                  <a:lnTo>
                    <a:pt x="12339" y="10523"/>
                  </a:lnTo>
                  <a:cubicBezTo>
                    <a:pt x="11596" y="11624"/>
                    <a:pt x="9804" y="13518"/>
                    <a:pt x="6707" y="13518"/>
                  </a:cubicBezTo>
                  <a:cubicBezTo>
                    <a:pt x="2867" y="13518"/>
                    <a:pt x="0" y="10548"/>
                    <a:pt x="0" y="6759"/>
                  </a:cubicBezTo>
                  <a:cubicBezTo>
                    <a:pt x="0" y="2739"/>
                    <a:pt x="2893" y="0"/>
                    <a:pt x="6375" y="0"/>
                  </a:cubicBezTo>
                  <a:cubicBezTo>
                    <a:pt x="9882" y="0"/>
                    <a:pt x="11598" y="2791"/>
                    <a:pt x="12161" y="4301"/>
                  </a:cubicBezTo>
                  <a:lnTo>
                    <a:pt x="12468" y="5069"/>
                  </a:lnTo>
                  <a:lnTo>
                    <a:pt x="3431" y="8807"/>
                  </a:lnTo>
                  <a:cubicBezTo>
                    <a:pt x="4122" y="10164"/>
                    <a:pt x="5198" y="10855"/>
                    <a:pt x="6708" y="10855"/>
                  </a:cubicBezTo>
                  <a:cubicBezTo>
                    <a:pt x="8217" y="10856"/>
                    <a:pt x="9267" y="10114"/>
                    <a:pt x="10035" y="8987"/>
                  </a:cubicBezTo>
                  <a:close/>
                  <a:moveTo>
                    <a:pt x="2943" y="6555"/>
                  </a:moveTo>
                  <a:lnTo>
                    <a:pt x="8985" y="4046"/>
                  </a:lnTo>
                  <a:cubicBezTo>
                    <a:pt x="8652" y="3201"/>
                    <a:pt x="7654" y="2612"/>
                    <a:pt x="6476" y="2612"/>
                  </a:cubicBezTo>
                  <a:cubicBezTo>
                    <a:pt x="4966" y="2613"/>
                    <a:pt x="2867" y="3944"/>
                    <a:pt x="2943" y="6555"/>
                  </a:cubicBezTo>
                  <a:close/>
                </a:path>
              </a:pathLst>
            </a:custGeom>
            <a:solidFill>
              <a:srgbClr val="EA4335"/>
            </a:solidFill>
            <a:ln>
              <a:noFill/>
            </a:ln>
          </p:spPr>
          <p:txBody>
            <a:bodyPr spcFirstLastPara="1" wrap="square" lIns="91425" tIns="91425" rIns="91425" bIns="91425" anchor="t" anchorCtr="0">
              <a:noAutofit/>
            </a:bodyPr>
            <a:lstStyle/>
            <a:p>
              <a:pPr marL="0" lvl="0" indent="0">
                <a:spcBef>
                  <a:spcPts val="0"/>
                </a:spcBef>
                <a:spcAft>
                  <a:spcPts val="0"/>
                </a:spcAft>
                <a:buNone/>
              </a:pPr>
              <a:endParaRPr/>
            </a:p>
          </p:txBody>
        </p:sp>
      </p:grpSp>
      <p:sp>
        <p:nvSpPr>
          <p:cNvPr id="25" name="Shape 25"/>
          <p:cNvSpPr txBox="1">
            <a:spLocks noGrp="1"/>
          </p:cNvSpPr>
          <p:nvPr>
            <p:ph type="ctrTitle"/>
          </p:nvPr>
        </p:nvSpPr>
        <p:spPr>
          <a:xfrm>
            <a:off x="129758" y="304800"/>
            <a:ext cx="8520600" cy="2052600"/>
          </a:xfrm>
          <a:prstGeom prst="rect">
            <a:avLst/>
          </a:prstGeom>
        </p:spPr>
        <p:txBody>
          <a:bodyPr spcFirstLastPara="1" wrap="square" lIns="91425" tIns="91425" rIns="91425" bIns="91425" anchor="b" anchorCtr="0"/>
          <a:lstStyle>
            <a:lvl1pPr lvl="0" rtl="0">
              <a:spcBef>
                <a:spcPts val="0"/>
              </a:spcBef>
              <a:spcAft>
                <a:spcPts val="0"/>
              </a:spcAft>
              <a:buSzPts val="3600"/>
              <a:buNone/>
              <a:defRPr sz="3600"/>
            </a:lvl1pPr>
            <a:lvl2pPr lvl="1" rtl="0">
              <a:spcBef>
                <a:spcPts val="0"/>
              </a:spcBef>
              <a:spcAft>
                <a:spcPts val="0"/>
              </a:spcAft>
              <a:buSzPts val="3600"/>
              <a:buNone/>
              <a:defRPr sz="3600"/>
            </a:lvl2pPr>
            <a:lvl3pPr lvl="2" rtl="0">
              <a:spcBef>
                <a:spcPts val="0"/>
              </a:spcBef>
              <a:spcAft>
                <a:spcPts val="0"/>
              </a:spcAft>
              <a:buSzPts val="3600"/>
              <a:buNone/>
              <a:defRPr sz="3600"/>
            </a:lvl3pPr>
            <a:lvl4pPr lvl="3" rtl="0">
              <a:spcBef>
                <a:spcPts val="0"/>
              </a:spcBef>
              <a:spcAft>
                <a:spcPts val="0"/>
              </a:spcAft>
              <a:buSzPts val="3600"/>
              <a:buNone/>
              <a:defRPr sz="3600"/>
            </a:lvl4pPr>
            <a:lvl5pPr lvl="4" rtl="0">
              <a:spcBef>
                <a:spcPts val="0"/>
              </a:spcBef>
              <a:spcAft>
                <a:spcPts val="0"/>
              </a:spcAft>
              <a:buSzPts val="3600"/>
              <a:buNone/>
              <a:defRPr sz="3600"/>
            </a:lvl5pPr>
            <a:lvl6pPr lvl="5" rtl="0">
              <a:spcBef>
                <a:spcPts val="0"/>
              </a:spcBef>
              <a:spcAft>
                <a:spcPts val="0"/>
              </a:spcAft>
              <a:buSzPts val="3600"/>
              <a:buNone/>
              <a:defRPr sz="3600"/>
            </a:lvl6pPr>
            <a:lvl7pPr lvl="6" rtl="0">
              <a:spcBef>
                <a:spcPts val="0"/>
              </a:spcBef>
              <a:spcAft>
                <a:spcPts val="0"/>
              </a:spcAft>
              <a:buSzPts val="3600"/>
              <a:buNone/>
              <a:defRPr sz="3600"/>
            </a:lvl7pPr>
            <a:lvl8pPr lvl="7" rtl="0">
              <a:spcBef>
                <a:spcPts val="0"/>
              </a:spcBef>
              <a:spcAft>
                <a:spcPts val="0"/>
              </a:spcAft>
              <a:buSzPts val="3600"/>
              <a:buNone/>
              <a:defRPr sz="3600"/>
            </a:lvl8pPr>
            <a:lvl9pPr lvl="8" rtl="0">
              <a:spcBef>
                <a:spcPts val="0"/>
              </a:spcBef>
              <a:spcAft>
                <a:spcPts val="0"/>
              </a:spcAft>
              <a:buSzPts val="3600"/>
              <a:buNone/>
              <a:defRPr sz="3600"/>
            </a:lvl9pPr>
          </a:lstStyle>
          <a:p>
            <a:endParaRPr dirty="0"/>
          </a:p>
        </p:txBody>
      </p:sp>
      <p:sp>
        <p:nvSpPr>
          <p:cNvPr id="26" name="Shape 26"/>
          <p:cNvSpPr txBox="1">
            <a:spLocks noGrp="1"/>
          </p:cNvSpPr>
          <p:nvPr>
            <p:ph type="subTitle" idx="1"/>
          </p:nvPr>
        </p:nvSpPr>
        <p:spPr>
          <a:xfrm>
            <a:off x="129750" y="2394350"/>
            <a:ext cx="8520600" cy="792600"/>
          </a:xfrm>
          <a:prstGeom prst="rect">
            <a:avLst/>
          </a:prstGeom>
        </p:spPr>
        <p:txBody>
          <a:bodyPr spcFirstLastPara="1" wrap="square" lIns="91425" tIns="91425" rIns="91425" bIns="91425" anchor="t" anchorCtr="0"/>
          <a:lstStyle>
            <a:lvl1pPr lvl="0" rtl="0">
              <a:lnSpc>
                <a:spcPct val="100000"/>
              </a:lnSpc>
              <a:spcBef>
                <a:spcPts val="0"/>
              </a:spcBef>
              <a:spcAft>
                <a:spcPts val="0"/>
              </a:spcAft>
              <a:buSzPts val="2400"/>
              <a:buNone/>
              <a:defRPr sz="2400"/>
            </a:lvl1pPr>
            <a:lvl2pPr lvl="1" rtl="0">
              <a:lnSpc>
                <a:spcPct val="100000"/>
              </a:lnSpc>
              <a:spcBef>
                <a:spcPts val="0"/>
              </a:spcBef>
              <a:spcAft>
                <a:spcPts val="0"/>
              </a:spcAft>
              <a:buSzPts val="2400"/>
              <a:buNone/>
              <a:defRPr sz="2400"/>
            </a:lvl2pPr>
            <a:lvl3pPr lvl="2" rtl="0">
              <a:lnSpc>
                <a:spcPct val="100000"/>
              </a:lnSpc>
              <a:spcBef>
                <a:spcPts val="0"/>
              </a:spcBef>
              <a:spcAft>
                <a:spcPts val="0"/>
              </a:spcAft>
              <a:buSzPts val="2400"/>
              <a:buNone/>
              <a:defRPr sz="2400"/>
            </a:lvl3pPr>
            <a:lvl4pPr lvl="3" rtl="0">
              <a:lnSpc>
                <a:spcPct val="100000"/>
              </a:lnSpc>
              <a:spcBef>
                <a:spcPts val="0"/>
              </a:spcBef>
              <a:spcAft>
                <a:spcPts val="0"/>
              </a:spcAft>
              <a:buSzPts val="2400"/>
              <a:buNone/>
              <a:defRPr sz="2400"/>
            </a:lvl4pPr>
            <a:lvl5pPr lvl="4" rtl="0">
              <a:lnSpc>
                <a:spcPct val="100000"/>
              </a:lnSpc>
              <a:spcBef>
                <a:spcPts val="0"/>
              </a:spcBef>
              <a:spcAft>
                <a:spcPts val="0"/>
              </a:spcAft>
              <a:buSzPts val="2400"/>
              <a:buNone/>
              <a:defRPr sz="2400"/>
            </a:lvl5pPr>
            <a:lvl6pPr lvl="5" rtl="0">
              <a:lnSpc>
                <a:spcPct val="100000"/>
              </a:lnSpc>
              <a:spcBef>
                <a:spcPts val="0"/>
              </a:spcBef>
              <a:spcAft>
                <a:spcPts val="0"/>
              </a:spcAft>
              <a:buSzPts val="2400"/>
              <a:buNone/>
              <a:defRPr sz="2400"/>
            </a:lvl6pPr>
            <a:lvl7pPr lvl="6" rtl="0">
              <a:lnSpc>
                <a:spcPct val="100000"/>
              </a:lnSpc>
              <a:spcBef>
                <a:spcPts val="0"/>
              </a:spcBef>
              <a:spcAft>
                <a:spcPts val="0"/>
              </a:spcAft>
              <a:buSzPts val="2400"/>
              <a:buNone/>
              <a:defRPr sz="2400"/>
            </a:lvl7pPr>
            <a:lvl8pPr lvl="7" rtl="0">
              <a:lnSpc>
                <a:spcPct val="100000"/>
              </a:lnSpc>
              <a:spcBef>
                <a:spcPts val="0"/>
              </a:spcBef>
              <a:spcAft>
                <a:spcPts val="0"/>
              </a:spcAft>
              <a:buSzPts val="2400"/>
              <a:buNone/>
              <a:defRPr sz="2400"/>
            </a:lvl8pPr>
            <a:lvl9pPr lvl="8" rtl="0">
              <a:lnSpc>
                <a:spcPct val="100000"/>
              </a:lnSpc>
              <a:spcBef>
                <a:spcPts val="0"/>
              </a:spcBef>
              <a:spcAft>
                <a:spcPts val="0"/>
              </a:spcAft>
              <a:buSzPts val="2400"/>
              <a:buNone/>
              <a:defRPr sz="2400"/>
            </a:lvl9pPr>
          </a:lstStyle>
          <a:p>
            <a:endParaRPr/>
          </a:p>
        </p:txBody>
      </p:sp>
      <p:pic>
        <p:nvPicPr>
          <p:cNvPr id="27" name="Shape 27" descr="IEEE-sps.ai"/>
          <p:cNvPicPr preferRelativeResize="0"/>
          <p:nvPr/>
        </p:nvPicPr>
        <p:blipFill rotWithShape="1">
          <a:blip r:embed="rId3">
            <a:alphaModFix amt="90000"/>
          </a:blip>
          <a:srcRect/>
          <a:stretch/>
        </p:blipFill>
        <p:spPr>
          <a:xfrm>
            <a:off x="4891004" y="4348253"/>
            <a:ext cx="2493301" cy="623325"/>
          </a:xfrm>
          <a:prstGeom prst="rect">
            <a:avLst/>
          </a:prstGeom>
          <a:noFill/>
          <a:ln>
            <a:noFill/>
          </a:ln>
          <a:effectLst>
            <a:outerShdw blurRad="63500" dist="38100" dir="1500000" rotWithShape="0">
              <a:srgbClr val="000000">
                <a:alpha val="71000"/>
              </a:srgbClr>
            </a:outerShdw>
          </a:effectLst>
        </p:spPr>
      </p:pic>
      <p:pic>
        <p:nvPicPr>
          <p:cNvPr id="28" name="Shape 28" descr="IEEE.ai"/>
          <p:cNvPicPr preferRelativeResize="0"/>
          <p:nvPr/>
        </p:nvPicPr>
        <p:blipFill rotWithShape="1">
          <a:blip r:embed="rId4">
            <a:alphaModFix amt="90000"/>
          </a:blip>
          <a:srcRect/>
          <a:stretch/>
        </p:blipFill>
        <p:spPr>
          <a:xfrm>
            <a:off x="7615828" y="4612300"/>
            <a:ext cx="1201250" cy="359275"/>
          </a:xfrm>
          <a:prstGeom prst="rect">
            <a:avLst/>
          </a:prstGeom>
          <a:noFill/>
          <a:ln>
            <a:noFill/>
          </a:ln>
          <a:effectLst>
            <a:outerShdw blurRad="63500" dist="38100" dir="2700000" rotWithShape="0">
              <a:srgbClr val="000000">
                <a:alpha val="38000"/>
              </a:srgbClr>
            </a:outerShdw>
          </a:effectLst>
        </p:spPr>
      </p:pic>
      <p:pic>
        <p:nvPicPr>
          <p:cNvPr id="29" name="Shape 29"/>
          <p:cNvPicPr preferRelativeResize="0"/>
          <p:nvPr/>
        </p:nvPicPr>
        <p:blipFill>
          <a:blip r:embed="rId5">
            <a:alphaModFix/>
          </a:blip>
          <a:stretch>
            <a:fillRect/>
          </a:stretch>
        </p:blipFill>
        <p:spPr>
          <a:xfrm>
            <a:off x="7729150" y="402488"/>
            <a:ext cx="1011525" cy="1011525"/>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70"/>
        <p:cNvGrpSpPr/>
        <p:nvPr/>
      </p:nvGrpSpPr>
      <p:grpSpPr>
        <a:xfrm>
          <a:off x="0" y="0"/>
          <a:ext cx="0" cy="0"/>
          <a:chOff x="0" y="0"/>
          <a:chExt cx="0" cy="0"/>
        </a:xfrm>
      </p:grpSpPr>
      <p:sp>
        <p:nvSpPr>
          <p:cNvPr id="71" name="Shape 71"/>
          <p:cNvSpPr txBox="1">
            <a:spLocks noGrp="1"/>
          </p:cNvSpPr>
          <p:nvPr>
            <p:ph type="title" hasCustomPrompt="1"/>
          </p:nvPr>
        </p:nvSpPr>
        <p:spPr>
          <a:xfrm>
            <a:off x="180900" y="1106125"/>
            <a:ext cx="8782200" cy="1963500"/>
          </a:xfrm>
          <a:prstGeom prst="rect">
            <a:avLst/>
          </a:prstGeom>
        </p:spPr>
        <p:txBody>
          <a:bodyPr spcFirstLastPara="1" wrap="square" lIns="91425" tIns="91425" rIns="91425" bIns="91425" anchor="b" anchorCtr="0"/>
          <a:lstStyle>
            <a:lvl1pPr lvl="0" algn="ctr" rtl="0">
              <a:spcBef>
                <a:spcPts val="0"/>
              </a:spcBef>
              <a:spcAft>
                <a:spcPts val="0"/>
              </a:spcAft>
              <a:buSzPts val="12000"/>
              <a:buNone/>
              <a:defRPr sz="120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72" name="Shape 72"/>
          <p:cNvSpPr txBox="1">
            <a:spLocks noGrp="1"/>
          </p:cNvSpPr>
          <p:nvPr>
            <p:ph type="body" idx="1"/>
          </p:nvPr>
        </p:nvSpPr>
        <p:spPr>
          <a:xfrm>
            <a:off x="180900" y="3152225"/>
            <a:ext cx="8782200" cy="1300800"/>
          </a:xfrm>
          <a:prstGeom prst="rect">
            <a:avLst/>
          </a:prstGeom>
        </p:spPr>
        <p:txBody>
          <a:bodyPr spcFirstLastPara="1" wrap="square" lIns="91425" tIns="91425" rIns="91425" bIns="91425" anchor="t" anchorCtr="0"/>
          <a:lstStyle>
            <a:lvl1pPr marL="457200" lvl="0" indent="-342900" algn="ctr" rtl="0">
              <a:spcBef>
                <a:spcPts val="0"/>
              </a:spcBef>
              <a:spcAft>
                <a:spcPts val="0"/>
              </a:spcAft>
              <a:buSzPts val="1800"/>
              <a:buChar char="●"/>
              <a:defRPr/>
            </a:lvl1pPr>
            <a:lvl2pPr marL="914400" lvl="1" indent="-317500" algn="ctr" rtl="0">
              <a:spcBef>
                <a:spcPts val="1600"/>
              </a:spcBef>
              <a:spcAft>
                <a:spcPts val="0"/>
              </a:spcAft>
              <a:buSzPts val="1400"/>
              <a:buChar char="○"/>
              <a:defRPr/>
            </a:lvl2pPr>
            <a:lvl3pPr marL="1371600" lvl="2" indent="-317500" algn="ctr" rtl="0">
              <a:spcBef>
                <a:spcPts val="1600"/>
              </a:spcBef>
              <a:spcAft>
                <a:spcPts val="0"/>
              </a:spcAft>
              <a:buSzPts val="1400"/>
              <a:buChar char="■"/>
              <a:defRPr/>
            </a:lvl3pPr>
            <a:lvl4pPr marL="1828800" lvl="3" indent="-317500" algn="ctr" rtl="0">
              <a:spcBef>
                <a:spcPts val="1600"/>
              </a:spcBef>
              <a:spcAft>
                <a:spcPts val="0"/>
              </a:spcAft>
              <a:buSzPts val="1400"/>
              <a:buChar char="●"/>
              <a:defRPr/>
            </a:lvl4pPr>
            <a:lvl5pPr marL="2286000" lvl="4" indent="-317500" algn="ctr" rtl="0">
              <a:spcBef>
                <a:spcPts val="1600"/>
              </a:spcBef>
              <a:spcAft>
                <a:spcPts val="0"/>
              </a:spcAft>
              <a:buSzPts val="1400"/>
              <a:buChar char="○"/>
              <a:defRPr/>
            </a:lvl5pPr>
            <a:lvl6pPr marL="2743200" lvl="5" indent="-317500" algn="ctr" rtl="0">
              <a:spcBef>
                <a:spcPts val="1600"/>
              </a:spcBef>
              <a:spcAft>
                <a:spcPts val="0"/>
              </a:spcAft>
              <a:buSzPts val="1400"/>
              <a:buChar char="■"/>
              <a:defRPr/>
            </a:lvl6pPr>
            <a:lvl7pPr marL="3200400" lvl="6" indent="-317500" algn="ctr" rtl="0">
              <a:spcBef>
                <a:spcPts val="1600"/>
              </a:spcBef>
              <a:spcAft>
                <a:spcPts val="0"/>
              </a:spcAft>
              <a:buSzPts val="1400"/>
              <a:buChar char="●"/>
              <a:defRPr/>
            </a:lvl7pPr>
            <a:lvl8pPr marL="3657600" lvl="7" indent="-317500" algn="ctr" rtl="0">
              <a:spcBef>
                <a:spcPts val="1600"/>
              </a:spcBef>
              <a:spcAft>
                <a:spcPts val="0"/>
              </a:spcAft>
              <a:buSzPts val="1400"/>
              <a:buChar char="○"/>
              <a:defRPr/>
            </a:lvl8pPr>
            <a:lvl9pPr marL="4114800" lvl="8" indent="-317500" algn="ctr" rtl="0">
              <a:spcBef>
                <a:spcPts val="1600"/>
              </a:spcBef>
              <a:spcAft>
                <a:spcPts val="1600"/>
              </a:spcAft>
              <a:buSzPts val="1400"/>
              <a:buChar char="■"/>
              <a:defRPr/>
            </a:lvl9pPr>
          </a:lstStyle>
          <a:p>
            <a:endParaRPr/>
          </a:p>
        </p:txBody>
      </p:sp>
      <p:sp>
        <p:nvSpPr>
          <p:cNvPr id="73" name="Shape 73"/>
          <p:cNvSpPr txBox="1">
            <a:spLocks noGrp="1"/>
          </p:cNvSpPr>
          <p:nvPr>
            <p:ph type="sldNum" idx="12"/>
          </p:nvPr>
        </p:nvSpPr>
        <p:spPr>
          <a:xfrm>
            <a:off x="8453375" y="4796300"/>
            <a:ext cx="548700" cy="2769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74"/>
        <p:cNvGrpSpPr/>
        <p:nvPr/>
      </p:nvGrpSpPr>
      <p:grpSpPr>
        <a:xfrm>
          <a:off x="0" y="0"/>
          <a:ext cx="0" cy="0"/>
          <a:chOff x="0" y="0"/>
          <a:chExt cx="0" cy="0"/>
        </a:xfrm>
      </p:grpSpPr>
      <p:sp>
        <p:nvSpPr>
          <p:cNvPr id="75" name="Shape 75"/>
          <p:cNvSpPr txBox="1">
            <a:spLocks noGrp="1"/>
          </p:cNvSpPr>
          <p:nvPr>
            <p:ph type="sldNum" idx="12"/>
          </p:nvPr>
        </p:nvSpPr>
        <p:spPr>
          <a:xfrm>
            <a:off x="8453375" y="4796300"/>
            <a:ext cx="548700" cy="2769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dk1"/>
        </a:solidFill>
        <a:effectLst/>
      </p:bgPr>
    </p:bg>
    <p:spTree>
      <p:nvGrpSpPr>
        <p:cNvPr id="1" name="Shape 30"/>
        <p:cNvGrpSpPr/>
        <p:nvPr/>
      </p:nvGrpSpPr>
      <p:grpSpPr>
        <a:xfrm>
          <a:off x="0" y="0"/>
          <a:ext cx="0" cy="0"/>
          <a:chOff x="0" y="0"/>
          <a:chExt cx="0" cy="0"/>
        </a:xfrm>
      </p:grpSpPr>
      <p:sp>
        <p:nvSpPr>
          <p:cNvPr id="31" name="Shape 31"/>
          <p:cNvSpPr/>
          <p:nvPr/>
        </p:nvSpPr>
        <p:spPr>
          <a:xfrm>
            <a:off x="75" y="4636400"/>
            <a:ext cx="9144000" cy="507000"/>
          </a:xfrm>
          <a:prstGeom prst="rect">
            <a:avLst/>
          </a:prstGeom>
          <a:solidFill>
            <a:schemeClr val="dk1"/>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grpSp>
        <p:nvGrpSpPr>
          <p:cNvPr id="32" name="Shape 32"/>
          <p:cNvGrpSpPr/>
          <p:nvPr/>
        </p:nvGrpSpPr>
        <p:grpSpPr>
          <a:xfrm>
            <a:off x="176223" y="4848071"/>
            <a:ext cx="532885" cy="173631"/>
            <a:chOff x="0" y="0"/>
            <a:chExt cx="2077525" cy="676925"/>
          </a:xfrm>
        </p:grpSpPr>
        <p:sp>
          <p:nvSpPr>
            <p:cNvPr id="33" name="Shape 33"/>
            <p:cNvSpPr/>
            <p:nvPr/>
          </p:nvSpPr>
          <p:spPr>
            <a:xfrm>
              <a:off x="0" y="0"/>
              <a:ext cx="511375" cy="524800"/>
            </a:xfrm>
            <a:custGeom>
              <a:avLst/>
              <a:gdLst/>
              <a:ahLst/>
              <a:cxnLst/>
              <a:rect l="0" t="0" r="0" b="0"/>
              <a:pathLst>
                <a:path w="20455" h="20992" extrusionOk="0">
                  <a:moveTo>
                    <a:pt x="10700" y="12450"/>
                  </a:moveTo>
                  <a:lnTo>
                    <a:pt x="10700" y="9583"/>
                  </a:lnTo>
                  <a:lnTo>
                    <a:pt x="20300" y="9583"/>
                  </a:lnTo>
                  <a:cubicBezTo>
                    <a:pt x="20398" y="10088"/>
                    <a:pt x="20455" y="10690"/>
                    <a:pt x="20455" y="11341"/>
                  </a:cubicBezTo>
                  <a:cubicBezTo>
                    <a:pt x="20455" y="13491"/>
                    <a:pt x="19866" y="16154"/>
                    <a:pt x="17972" y="18048"/>
                  </a:cubicBezTo>
                  <a:cubicBezTo>
                    <a:pt x="16129" y="19968"/>
                    <a:pt x="13773" y="20992"/>
                    <a:pt x="10650" y="20992"/>
                  </a:cubicBezTo>
                  <a:cubicBezTo>
                    <a:pt x="4864" y="20993"/>
                    <a:pt x="0" y="16282"/>
                    <a:pt x="0" y="10496"/>
                  </a:cubicBezTo>
                  <a:cubicBezTo>
                    <a:pt x="0" y="4710"/>
                    <a:pt x="4864" y="0"/>
                    <a:pt x="10650" y="0"/>
                  </a:cubicBezTo>
                  <a:cubicBezTo>
                    <a:pt x="13850" y="0"/>
                    <a:pt x="16129" y="1254"/>
                    <a:pt x="17844" y="2893"/>
                  </a:cubicBezTo>
                  <a:lnTo>
                    <a:pt x="15822" y="4915"/>
                  </a:lnTo>
                  <a:cubicBezTo>
                    <a:pt x="14593" y="3763"/>
                    <a:pt x="12929" y="2867"/>
                    <a:pt x="10651" y="2867"/>
                  </a:cubicBezTo>
                  <a:cubicBezTo>
                    <a:pt x="6427" y="2867"/>
                    <a:pt x="3124" y="6272"/>
                    <a:pt x="3124" y="10496"/>
                  </a:cubicBezTo>
                  <a:cubicBezTo>
                    <a:pt x="3124" y="14720"/>
                    <a:pt x="6427" y="18125"/>
                    <a:pt x="10651" y="18125"/>
                  </a:cubicBezTo>
                  <a:cubicBezTo>
                    <a:pt x="13390" y="18125"/>
                    <a:pt x="14952" y="17024"/>
                    <a:pt x="15950" y="16026"/>
                  </a:cubicBezTo>
                  <a:cubicBezTo>
                    <a:pt x="16764" y="15213"/>
                    <a:pt x="17299" y="14046"/>
                    <a:pt x="17507" y="12450"/>
                  </a:cubicBezTo>
                  <a:lnTo>
                    <a:pt x="10700" y="12450"/>
                  </a:lnTo>
                  <a:close/>
                </a:path>
              </a:pathLst>
            </a:custGeom>
            <a:solidFill>
              <a:schemeClr val="lt1"/>
            </a:solidFill>
            <a:ln>
              <a:noFill/>
            </a:ln>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34" name="Shape 34"/>
            <p:cNvSpPr/>
            <p:nvPr/>
          </p:nvSpPr>
          <p:spPr>
            <a:xfrm>
              <a:off x="540400" y="187300"/>
              <a:ext cx="339200" cy="337950"/>
            </a:xfrm>
            <a:custGeom>
              <a:avLst/>
              <a:gdLst/>
              <a:ahLst/>
              <a:cxnLst/>
              <a:rect l="0" t="0" r="0" b="0"/>
              <a:pathLst>
                <a:path w="13568" h="13518" extrusionOk="0">
                  <a:moveTo>
                    <a:pt x="13568" y="6759"/>
                  </a:moveTo>
                  <a:cubicBezTo>
                    <a:pt x="13568" y="10650"/>
                    <a:pt x="10522" y="13518"/>
                    <a:pt x="6784" y="13518"/>
                  </a:cubicBezTo>
                  <a:cubicBezTo>
                    <a:pt x="3046" y="13518"/>
                    <a:pt x="0" y="10651"/>
                    <a:pt x="0" y="6759"/>
                  </a:cubicBezTo>
                  <a:cubicBezTo>
                    <a:pt x="0" y="2842"/>
                    <a:pt x="3046" y="0"/>
                    <a:pt x="6784" y="0"/>
                  </a:cubicBezTo>
                  <a:cubicBezTo>
                    <a:pt x="10522" y="0"/>
                    <a:pt x="13568" y="2842"/>
                    <a:pt x="13568" y="6759"/>
                  </a:cubicBezTo>
                  <a:close/>
                  <a:moveTo>
                    <a:pt x="10599" y="6759"/>
                  </a:moveTo>
                  <a:cubicBezTo>
                    <a:pt x="10599" y="4327"/>
                    <a:pt x="8833" y="2663"/>
                    <a:pt x="6785" y="2663"/>
                  </a:cubicBezTo>
                  <a:cubicBezTo>
                    <a:pt x="4737" y="2663"/>
                    <a:pt x="2970" y="4327"/>
                    <a:pt x="2970" y="6759"/>
                  </a:cubicBezTo>
                  <a:cubicBezTo>
                    <a:pt x="2970" y="9165"/>
                    <a:pt x="4736" y="10855"/>
                    <a:pt x="6785" y="10855"/>
                  </a:cubicBezTo>
                  <a:cubicBezTo>
                    <a:pt x="8832" y="10855"/>
                    <a:pt x="10599" y="9165"/>
                    <a:pt x="10599" y="6759"/>
                  </a:cubicBezTo>
                  <a:close/>
                </a:path>
              </a:pathLst>
            </a:custGeom>
            <a:solidFill>
              <a:schemeClr val="lt1"/>
            </a:solidFill>
            <a:ln>
              <a:noFill/>
            </a:ln>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35" name="Shape 35"/>
            <p:cNvSpPr/>
            <p:nvPr/>
          </p:nvSpPr>
          <p:spPr>
            <a:xfrm>
              <a:off x="910400" y="187300"/>
              <a:ext cx="339200" cy="337950"/>
            </a:xfrm>
            <a:custGeom>
              <a:avLst/>
              <a:gdLst/>
              <a:ahLst/>
              <a:cxnLst/>
              <a:rect l="0" t="0" r="0" b="0"/>
              <a:pathLst>
                <a:path w="13568" h="13518" extrusionOk="0">
                  <a:moveTo>
                    <a:pt x="13568" y="6759"/>
                  </a:moveTo>
                  <a:cubicBezTo>
                    <a:pt x="13568" y="10650"/>
                    <a:pt x="10522" y="13518"/>
                    <a:pt x="6784" y="13518"/>
                  </a:cubicBezTo>
                  <a:cubicBezTo>
                    <a:pt x="3046" y="13518"/>
                    <a:pt x="0" y="10651"/>
                    <a:pt x="0" y="6759"/>
                  </a:cubicBezTo>
                  <a:cubicBezTo>
                    <a:pt x="0" y="2842"/>
                    <a:pt x="3046" y="0"/>
                    <a:pt x="6784" y="0"/>
                  </a:cubicBezTo>
                  <a:cubicBezTo>
                    <a:pt x="10522" y="0"/>
                    <a:pt x="13568" y="2842"/>
                    <a:pt x="13568" y="6759"/>
                  </a:cubicBezTo>
                  <a:close/>
                  <a:moveTo>
                    <a:pt x="10599" y="6759"/>
                  </a:moveTo>
                  <a:cubicBezTo>
                    <a:pt x="10599" y="4327"/>
                    <a:pt x="8833" y="2663"/>
                    <a:pt x="6785" y="2663"/>
                  </a:cubicBezTo>
                  <a:cubicBezTo>
                    <a:pt x="4737" y="2663"/>
                    <a:pt x="2970" y="4327"/>
                    <a:pt x="2970" y="6759"/>
                  </a:cubicBezTo>
                  <a:cubicBezTo>
                    <a:pt x="2970" y="9165"/>
                    <a:pt x="4736" y="10855"/>
                    <a:pt x="6785" y="10855"/>
                  </a:cubicBezTo>
                  <a:cubicBezTo>
                    <a:pt x="8832" y="10855"/>
                    <a:pt x="10599" y="9165"/>
                    <a:pt x="10599" y="6759"/>
                  </a:cubicBezTo>
                  <a:close/>
                </a:path>
              </a:pathLst>
            </a:custGeom>
            <a:solidFill>
              <a:schemeClr val="lt1"/>
            </a:solidFill>
            <a:ln>
              <a:noFill/>
            </a:ln>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36" name="Shape 36"/>
            <p:cNvSpPr/>
            <p:nvPr/>
          </p:nvSpPr>
          <p:spPr>
            <a:xfrm>
              <a:off x="1280400" y="187325"/>
              <a:ext cx="323850" cy="489600"/>
            </a:xfrm>
            <a:custGeom>
              <a:avLst/>
              <a:gdLst/>
              <a:ahLst/>
              <a:cxnLst/>
              <a:rect l="0" t="0" r="0" b="0"/>
              <a:pathLst>
                <a:path w="12954" h="19584" extrusionOk="0">
                  <a:moveTo>
                    <a:pt x="12954" y="409"/>
                  </a:moveTo>
                  <a:lnTo>
                    <a:pt x="12954" y="12544"/>
                  </a:lnTo>
                  <a:cubicBezTo>
                    <a:pt x="12954" y="17536"/>
                    <a:pt x="10010" y="19584"/>
                    <a:pt x="6528" y="19584"/>
                  </a:cubicBezTo>
                  <a:cubicBezTo>
                    <a:pt x="3251" y="19584"/>
                    <a:pt x="1280" y="17382"/>
                    <a:pt x="537" y="15590"/>
                  </a:cubicBezTo>
                  <a:lnTo>
                    <a:pt x="3123" y="14515"/>
                  </a:lnTo>
                  <a:cubicBezTo>
                    <a:pt x="3584" y="15616"/>
                    <a:pt x="4710" y="16922"/>
                    <a:pt x="6528" y="16922"/>
                  </a:cubicBezTo>
                  <a:cubicBezTo>
                    <a:pt x="8755" y="16922"/>
                    <a:pt x="10138" y="15539"/>
                    <a:pt x="10138" y="12954"/>
                  </a:cubicBezTo>
                  <a:lnTo>
                    <a:pt x="10138" y="11981"/>
                  </a:lnTo>
                  <a:lnTo>
                    <a:pt x="10036" y="11981"/>
                  </a:lnTo>
                  <a:cubicBezTo>
                    <a:pt x="9370" y="12800"/>
                    <a:pt x="8090" y="13517"/>
                    <a:pt x="6477" y="13517"/>
                  </a:cubicBezTo>
                  <a:cubicBezTo>
                    <a:pt x="3098" y="13517"/>
                    <a:pt x="0" y="10573"/>
                    <a:pt x="0" y="6784"/>
                  </a:cubicBezTo>
                  <a:cubicBezTo>
                    <a:pt x="0" y="2969"/>
                    <a:pt x="3098" y="0"/>
                    <a:pt x="6477" y="0"/>
                  </a:cubicBezTo>
                  <a:cubicBezTo>
                    <a:pt x="8090" y="0"/>
                    <a:pt x="9370" y="717"/>
                    <a:pt x="10036" y="1511"/>
                  </a:cubicBezTo>
                  <a:lnTo>
                    <a:pt x="10138" y="1511"/>
                  </a:lnTo>
                  <a:lnTo>
                    <a:pt x="10138" y="409"/>
                  </a:lnTo>
                  <a:lnTo>
                    <a:pt x="12954" y="409"/>
                  </a:lnTo>
                  <a:close/>
                  <a:moveTo>
                    <a:pt x="10343" y="6784"/>
                  </a:moveTo>
                  <a:cubicBezTo>
                    <a:pt x="10343" y="4403"/>
                    <a:pt x="8756" y="2662"/>
                    <a:pt x="6733" y="2662"/>
                  </a:cubicBezTo>
                  <a:cubicBezTo>
                    <a:pt x="4685" y="2662"/>
                    <a:pt x="2970" y="4403"/>
                    <a:pt x="2970" y="6784"/>
                  </a:cubicBezTo>
                  <a:cubicBezTo>
                    <a:pt x="2970" y="9139"/>
                    <a:pt x="4685" y="10855"/>
                    <a:pt x="6733" y="10855"/>
                  </a:cubicBezTo>
                  <a:cubicBezTo>
                    <a:pt x="8755" y="10854"/>
                    <a:pt x="10343" y="9139"/>
                    <a:pt x="10343" y="6784"/>
                  </a:cubicBezTo>
                  <a:close/>
                </a:path>
              </a:pathLst>
            </a:custGeom>
            <a:solidFill>
              <a:schemeClr val="lt1"/>
            </a:solidFill>
            <a:ln>
              <a:noFill/>
            </a:ln>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37" name="Shape 37"/>
            <p:cNvSpPr/>
            <p:nvPr/>
          </p:nvSpPr>
          <p:spPr>
            <a:xfrm>
              <a:off x="1655750" y="20000"/>
              <a:ext cx="74250" cy="495000"/>
            </a:xfrm>
            <a:custGeom>
              <a:avLst/>
              <a:gdLst/>
              <a:ahLst/>
              <a:cxnLst/>
              <a:rect l="0" t="0" r="0" b="0"/>
              <a:pathLst>
                <a:path w="2970" h="19800" extrusionOk="0">
                  <a:moveTo>
                    <a:pt x="2970" y="0"/>
                  </a:moveTo>
                  <a:lnTo>
                    <a:pt x="2970" y="19800"/>
                  </a:lnTo>
                  <a:lnTo>
                    <a:pt x="0" y="19800"/>
                  </a:lnTo>
                  <a:lnTo>
                    <a:pt x="0" y="0"/>
                  </a:lnTo>
                  <a:lnTo>
                    <a:pt x="2970" y="0"/>
                  </a:lnTo>
                  <a:close/>
                </a:path>
              </a:pathLst>
            </a:custGeom>
            <a:solidFill>
              <a:schemeClr val="lt1"/>
            </a:solidFill>
            <a:ln>
              <a:noFill/>
            </a:ln>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38" name="Shape 38"/>
            <p:cNvSpPr/>
            <p:nvPr/>
          </p:nvSpPr>
          <p:spPr>
            <a:xfrm>
              <a:off x="1765825" y="187275"/>
              <a:ext cx="311700" cy="337950"/>
            </a:xfrm>
            <a:custGeom>
              <a:avLst/>
              <a:gdLst/>
              <a:ahLst/>
              <a:cxnLst/>
              <a:rect l="0" t="0" r="0" b="0"/>
              <a:pathLst>
                <a:path w="12468" h="13518" extrusionOk="0">
                  <a:moveTo>
                    <a:pt x="10035" y="8987"/>
                  </a:moveTo>
                  <a:lnTo>
                    <a:pt x="12339" y="10523"/>
                  </a:lnTo>
                  <a:cubicBezTo>
                    <a:pt x="11596" y="11624"/>
                    <a:pt x="9804" y="13518"/>
                    <a:pt x="6707" y="13518"/>
                  </a:cubicBezTo>
                  <a:cubicBezTo>
                    <a:pt x="2867" y="13518"/>
                    <a:pt x="0" y="10548"/>
                    <a:pt x="0" y="6759"/>
                  </a:cubicBezTo>
                  <a:cubicBezTo>
                    <a:pt x="0" y="2739"/>
                    <a:pt x="2893" y="0"/>
                    <a:pt x="6375" y="0"/>
                  </a:cubicBezTo>
                  <a:cubicBezTo>
                    <a:pt x="9882" y="0"/>
                    <a:pt x="11598" y="2791"/>
                    <a:pt x="12161" y="4301"/>
                  </a:cubicBezTo>
                  <a:lnTo>
                    <a:pt x="12468" y="5069"/>
                  </a:lnTo>
                  <a:lnTo>
                    <a:pt x="3431" y="8807"/>
                  </a:lnTo>
                  <a:cubicBezTo>
                    <a:pt x="4122" y="10164"/>
                    <a:pt x="5198" y="10855"/>
                    <a:pt x="6708" y="10855"/>
                  </a:cubicBezTo>
                  <a:cubicBezTo>
                    <a:pt x="8217" y="10856"/>
                    <a:pt x="9267" y="10114"/>
                    <a:pt x="10035" y="8987"/>
                  </a:cubicBezTo>
                  <a:close/>
                  <a:moveTo>
                    <a:pt x="2943" y="6555"/>
                  </a:moveTo>
                  <a:lnTo>
                    <a:pt x="8985" y="4046"/>
                  </a:lnTo>
                  <a:cubicBezTo>
                    <a:pt x="8652" y="3201"/>
                    <a:pt x="7654" y="2612"/>
                    <a:pt x="6476" y="2612"/>
                  </a:cubicBezTo>
                  <a:cubicBezTo>
                    <a:pt x="4966" y="2613"/>
                    <a:pt x="2867" y="3944"/>
                    <a:pt x="2943" y="6555"/>
                  </a:cubicBezTo>
                  <a:close/>
                </a:path>
              </a:pathLst>
            </a:custGeom>
            <a:solidFill>
              <a:schemeClr val="lt1"/>
            </a:solidFill>
            <a:ln>
              <a:noFill/>
            </a:ln>
          </p:spPr>
          <p:txBody>
            <a:bodyPr spcFirstLastPara="1" wrap="square" lIns="91425" tIns="91425" rIns="91425" bIns="91425" anchor="t" anchorCtr="0">
              <a:noAutofit/>
            </a:bodyPr>
            <a:lstStyle/>
            <a:p>
              <a:pPr marL="0" lvl="0" indent="0">
                <a:spcBef>
                  <a:spcPts val="0"/>
                </a:spcBef>
                <a:spcAft>
                  <a:spcPts val="0"/>
                </a:spcAft>
                <a:buNone/>
              </a:pPr>
              <a:endParaRPr/>
            </a:p>
          </p:txBody>
        </p:sp>
      </p:grpSp>
      <p:sp>
        <p:nvSpPr>
          <p:cNvPr id="39" name="Shape 39"/>
          <p:cNvSpPr txBox="1">
            <a:spLocks noGrp="1"/>
          </p:cNvSpPr>
          <p:nvPr>
            <p:ph type="title"/>
          </p:nvPr>
        </p:nvSpPr>
        <p:spPr>
          <a:xfrm>
            <a:off x="540100" y="703050"/>
            <a:ext cx="8035200" cy="3649800"/>
          </a:xfrm>
          <a:prstGeom prst="rect">
            <a:avLst/>
          </a:prstGeom>
        </p:spPr>
        <p:txBody>
          <a:bodyPr spcFirstLastPara="1" wrap="square" lIns="91425" tIns="91425" rIns="91425" bIns="91425" anchor="t" anchorCtr="0"/>
          <a:lstStyle>
            <a:lvl1pPr lvl="0" rtl="0">
              <a:spcBef>
                <a:spcPts val="0"/>
              </a:spcBef>
              <a:spcAft>
                <a:spcPts val="0"/>
              </a:spcAft>
              <a:buClr>
                <a:schemeClr val="lt1"/>
              </a:buClr>
              <a:buSzPts val="3600"/>
              <a:buNone/>
              <a:defRPr sz="3600">
                <a:solidFill>
                  <a:schemeClr val="lt1"/>
                </a:solidFill>
              </a:defRPr>
            </a:lvl1pPr>
            <a:lvl2pPr lvl="1" rtl="0">
              <a:spcBef>
                <a:spcPts val="0"/>
              </a:spcBef>
              <a:spcAft>
                <a:spcPts val="0"/>
              </a:spcAft>
              <a:buClr>
                <a:schemeClr val="lt1"/>
              </a:buClr>
              <a:buSzPts val="3600"/>
              <a:buNone/>
              <a:defRPr sz="3600">
                <a:solidFill>
                  <a:schemeClr val="lt1"/>
                </a:solidFill>
              </a:defRPr>
            </a:lvl2pPr>
            <a:lvl3pPr lvl="2" rtl="0">
              <a:spcBef>
                <a:spcPts val="0"/>
              </a:spcBef>
              <a:spcAft>
                <a:spcPts val="0"/>
              </a:spcAft>
              <a:buClr>
                <a:schemeClr val="lt1"/>
              </a:buClr>
              <a:buSzPts val="3600"/>
              <a:buNone/>
              <a:defRPr sz="3600">
                <a:solidFill>
                  <a:schemeClr val="lt1"/>
                </a:solidFill>
              </a:defRPr>
            </a:lvl3pPr>
            <a:lvl4pPr lvl="3" rtl="0">
              <a:spcBef>
                <a:spcPts val="0"/>
              </a:spcBef>
              <a:spcAft>
                <a:spcPts val="0"/>
              </a:spcAft>
              <a:buClr>
                <a:schemeClr val="lt1"/>
              </a:buClr>
              <a:buSzPts val="3600"/>
              <a:buNone/>
              <a:defRPr sz="3600">
                <a:solidFill>
                  <a:schemeClr val="lt1"/>
                </a:solidFill>
              </a:defRPr>
            </a:lvl4pPr>
            <a:lvl5pPr lvl="4" rtl="0">
              <a:spcBef>
                <a:spcPts val="0"/>
              </a:spcBef>
              <a:spcAft>
                <a:spcPts val="0"/>
              </a:spcAft>
              <a:buClr>
                <a:schemeClr val="lt1"/>
              </a:buClr>
              <a:buSzPts val="3600"/>
              <a:buNone/>
              <a:defRPr sz="3600">
                <a:solidFill>
                  <a:schemeClr val="lt1"/>
                </a:solidFill>
              </a:defRPr>
            </a:lvl5pPr>
            <a:lvl6pPr lvl="5" rtl="0">
              <a:spcBef>
                <a:spcPts val="0"/>
              </a:spcBef>
              <a:spcAft>
                <a:spcPts val="0"/>
              </a:spcAft>
              <a:buClr>
                <a:schemeClr val="lt1"/>
              </a:buClr>
              <a:buSzPts val="3600"/>
              <a:buNone/>
              <a:defRPr sz="3600">
                <a:solidFill>
                  <a:schemeClr val="lt1"/>
                </a:solidFill>
              </a:defRPr>
            </a:lvl6pPr>
            <a:lvl7pPr lvl="6" rtl="0">
              <a:spcBef>
                <a:spcPts val="0"/>
              </a:spcBef>
              <a:spcAft>
                <a:spcPts val="0"/>
              </a:spcAft>
              <a:buClr>
                <a:schemeClr val="lt1"/>
              </a:buClr>
              <a:buSzPts val="3600"/>
              <a:buNone/>
              <a:defRPr sz="3600">
                <a:solidFill>
                  <a:schemeClr val="lt1"/>
                </a:solidFill>
              </a:defRPr>
            </a:lvl7pPr>
            <a:lvl8pPr lvl="7" rtl="0">
              <a:spcBef>
                <a:spcPts val="0"/>
              </a:spcBef>
              <a:spcAft>
                <a:spcPts val="0"/>
              </a:spcAft>
              <a:buClr>
                <a:schemeClr val="lt1"/>
              </a:buClr>
              <a:buSzPts val="3600"/>
              <a:buNone/>
              <a:defRPr sz="3600">
                <a:solidFill>
                  <a:schemeClr val="lt1"/>
                </a:solidFill>
              </a:defRPr>
            </a:lvl8pPr>
            <a:lvl9pPr lvl="8" rtl="0">
              <a:spcBef>
                <a:spcPts val="0"/>
              </a:spcBef>
              <a:spcAft>
                <a:spcPts val="0"/>
              </a:spcAft>
              <a:buClr>
                <a:schemeClr val="lt1"/>
              </a:buClr>
              <a:buSzPts val="3600"/>
              <a:buNone/>
              <a:defRPr sz="3600">
                <a:solidFill>
                  <a:schemeClr val="lt1"/>
                </a:solidFill>
              </a:defRPr>
            </a:lvl9pPr>
          </a:lstStyle>
          <a:p>
            <a:endParaRPr/>
          </a:p>
        </p:txBody>
      </p:sp>
      <p:sp>
        <p:nvSpPr>
          <p:cNvPr id="40" name="Shape 40"/>
          <p:cNvSpPr txBox="1">
            <a:spLocks noGrp="1"/>
          </p:cNvSpPr>
          <p:nvPr>
            <p:ph type="sldNum" idx="12"/>
          </p:nvPr>
        </p:nvSpPr>
        <p:spPr>
          <a:xfrm>
            <a:off x="8453375" y="4796300"/>
            <a:ext cx="548700" cy="2769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41"/>
        <p:cNvGrpSpPr/>
        <p:nvPr/>
      </p:nvGrpSpPr>
      <p:grpSpPr>
        <a:xfrm>
          <a:off x="0" y="0"/>
          <a:ext cx="0" cy="0"/>
          <a:chOff x="0" y="0"/>
          <a:chExt cx="0" cy="0"/>
        </a:xfrm>
      </p:grpSpPr>
      <p:sp>
        <p:nvSpPr>
          <p:cNvPr id="42" name="Shape 42"/>
          <p:cNvSpPr txBox="1">
            <a:spLocks noGrp="1"/>
          </p:cNvSpPr>
          <p:nvPr>
            <p:ph type="title"/>
          </p:nvPr>
        </p:nvSpPr>
        <p:spPr>
          <a:xfrm>
            <a:off x="180900" y="446900"/>
            <a:ext cx="8782200" cy="572700"/>
          </a:xfrm>
          <a:prstGeom prst="rect">
            <a:avLst/>
          </a:prstGeom>
        </p:spPr>
        <p:txBody>
          <a:bodyPr spcFirstLastPara="1" wrap="square" lIns="91425" tIns="91425" rIns="91425" bIns="91425" anchor="t" anchorCtr="0"/>
          <a:lstStyle>
            <a:lvl1pPr lvl="0" rtl="0">
              <a:spcBef>
                <a:spcPts val="0"/>
              </a:spcBef>
              <a:spcAft>
                <a:spcPts val="0"/>
              </a:spcAft>
              <a:buSzPts val="2600"/>
              <a:buNone/>
              <a:defRPr/>
            </a:lvl1pPr>
            <a:lvl2pPr lvl="1" rtl="0">
              <a:spcBef>
                <a:spcPts val="0"/>
              </a:spcBef>
              <a:spcAft>
                <a:spcPts val="0"/>
              </a:spcAft>
              <a:buSzPts val="2600"/>
              <a:buNone/>
              <a:defRPr/>
            </a:lvl2pPr>
            <a:lvl3pPr lvl="2" rtl="0">
              <a:spcBef>
                <a:spcPts val="0"/>
              </a:spcBef>
              <a:spcAft>
                <a:spcPts val="0"/>
              </a:spcAft>
              <a:buSzPts val="2600"/>
              <a:buNone/>
              <a:defRPr/>
            </a:lvl3pPr>
            <a:lvl4pPr lvl="3" rtl="0">
              <a:spcBef>
                <a:spcPts val="0"/>
              </a:spcBef>
              <a:spcAft>
                <a:spcPts val="0"/>
              </a:spcAft>
              <a:buSzPts val="2600"/>
              <a:buNone/>
              <a:defRPr/>
            </a:lvl4pPr>
            <a:lvl5pPr lvl="4" rtl="0">
              <a:spcBef>
                <a:spcPts val="0"/>
              </a:spcBef>
              <a:spcAft>
                <a:spcPts val="0"/>
              </a:spcAft>
              <a:buSzPts val="2600"/>
              <a:buNone/>
              <a:defRPr/>
            </a:lvl5pPr>
            <a:lvl6pPr lvl="5" rtl="0">
              <a:spcBef>
                <a:spcPts val="0"/>
              </a:spcBef>
              <a:spcAft>
                <a:spcPts val="0"/>
              </a:spcAft>
              <a:buSzPts val="2600"/>
              <a:buNone/>
              <a:defRPr/>
            </a:lvl6pPr>
            <a:lvl7pPr lvl="6" rtl="0">
              <a:spcBef>
                <a:spcPts val="0"/>
              </a:spcBef>
              <a:spcAft>
                <a:spcPts val="0"/>
              </a:spcAft>
              <a:buSzPts val="2600"/>
              <a:buNone/>
              <a:defRPr/>
            </a:lvl7pPr>
            <a:lvl8pPr lvl="7" rtl="0">
              <a:spcBef>
                <a:spcPts val="0"/>
              </a:spcBef>
              <a:spcAft>
                <a:spcPts val="0"/>
              </a:spcAft>
              <a:buSzPts val="2600"/>
              <a:buNone/>
              <a:defRPr/>
            </a:lvl8pPr>
            <a:lvl9pPr lvl="8" rtl="0">
              <a:spcBef>
                <a:spcPts val="0"/>
              </a:spcBef>
              <a:spcAft>
                <a:spcPts val="0"/>
              </a:spcAft>
              <a:buSzPts val="2600"/>
              <a:buNone/>
              <a:defRPr/>
            </a:lvl9pPr>
          </a:lstStyle>
          <a:p>
            <a:endParaRPr/>
          </a:p>
        </p:txBody>
      </p:sp>
      <p:sp>
        <p:nvSpPr>
          <p:cNvPr id="43" name="Shape 43"/>
          <p:cNvSpPr txBox="1">
            <a:spLocks noGrp="1"/>
          </p:cNvSpPr>
          <p:nvPr>
            <p:ph type="body" idx="1"/>
          </p:nvPr>
        </p:nvSpPr>
        <p:spPr>
          <a:xfrm>
            <a:off x="180900" y="1143700"/>
            <a:ext cx="8782200" cy="3416400"/>
          </a:xfrm>
          <a:prstGeom prst="rect">
            <a:avLst/>
          </a:prstGeom>
        </p:spPr>
        <p:txBody>
          <a:bodyPr spcFirstLastPara="1" wrap="square" lIns="91425" tIns="91425" rIns="91425" bIns="91425" anchor="t" anchorCtr="0"/>
          <a:lstStyle>
            <a:lvl1pPr marL="457200" lvl="0" indent="-342900" rtl="0">
              <a:spcBef>
                <a:spcPts val="0"/>
              </a:spcBef>
              <a:spcAft>
                <a:spcPts val="0"/>
              </a:spcAft>
              <a:buSzPts val="1800"/>
              <a:buChar char="●"/>
              <a:defRPr/>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
        <p:nvSpPr>
          <p:cNvPr id="44" name="Shape 44"/>
          <p:cNvSpPr txBox="1">
            <a:spLocks noGrp="1"/>
          </p:cNvSpPr>
          <p:nvPr>
            <p:ph type="sldNum" idx="12"/>
          </p:nvPr>
        </p:nvSpPr>
        <p:spPr>
          <a:xfrm>
            <a:off x="8453375" y="4796300"/>
            <a:ext cx="548700" cy="2769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45"/>
        <p:cNvGrpSpPr/>
        <p:nvPr/>
      </p:nvGrpSpPr>
      <p:grpSpPr>
        <a:xfrm>
          <a:off x="0" y="0"/>
          <a:ext cx="0" cy="0"/>
          <a:chOff x="0" y="0"/>
          <a:chExt cx="0" cy="0"/>
        </a:xfrm>
      </p:grpSpPr>
      <p:sp>
        <p:nvSpPr>
          <p:cNvPr id="46" name="Shape 46"/>
          <p:cNvSpPr txBox="1">
            <a:spLocks noGrp="1"/>
          </p:cNvSpPr>
          <p:nvPr>
            <p:ph type="title"/>
          </p:nvPr>
        </p:nvSpPr>
        <p:spPr>
          <a:xfrm>
            <a:off x="180900" y="446900"/>
            <a:ext cx="8782200" cy="572700"/>
          </a:xfrm>
          <a:prstGeom prst="rect">
            <a:avLst/>
          </a:prstGeom>
        </p:spPr>
        <p:txBody>
          <a:bodyPr spcFirstLastPara="1" wrap="square" lIns="91425" tIns="91425" rIns="91425" bIns="91425" anchor="t" anchorCtr="0"/>
          <a:lstStyle>
            <a:lvl1pPr lvl="0" rtl="0">
              <a:spcBef>
                <a:spcPts val="0"/>
              </a:spcBef>
              <a:spcAft>
                <a:spcPts val="0"/>
              </a:spcAft>
              <a:buSzPts val="2600"/>
              <a:buNone/>
              <a:defRPr/>
            </a:lvl1pPr>
            <a:lvl2pPr lvl="1" rtl="0">
              <a:spcBef>
                <a:spcPts val="0"/>
              </a:spcBef>
              <a:spcAft>
                <a:spcPts val="0"/>
              </a:spcAft>
              <a:buSzPts val="2600"/>
              <a:buNone/>
              <a:defRPr/>
            </a:lvl2pPr>
            <a:lvl3pPr lvl="2" rtl="0">
              <a:spcBef>
                <a:spcPts val="0"/>
              </a:spcBef>
              <a:spcAft>
                <a:spcPts val="0"/>
              </a:spcAft>
              <a:buSzPts val="2600"/>
              <a:buNone/>
              <a:defRPr/>
            </a:lvl3pPr>
            <a:lvl4pPr lvl="3" rtl="0">
              <a:spcBef>
                <a:spcPts val="0"/>
              </a:spcBef>
              <a:spcAft>
                <a:spcPts val="0"/>
              </a:spcAft>
              <a:buSzPts val="2600"/>
              <a:buNone/>
              <a:defRPr/>
            </a:lvl4pPr>
            <a:lvl5pPr lvl="4" rtl="0">
              <a:spcBef>
                <a:spcPts val="0"/>
              </a:spcBef>
              <a:spcAft>
                <a:spcPts val="0"/>
              </a:spcAft>
              <a:buSzPts val="2600"/>
              <a:buNone/>
              <a:defRPr/>
            </a:lvl5pPr>
            <a:lvl6pPr lvl="5" rtl="0">
              <a:spcBef>
                <a:spcPts val="0"/>
              </a:spcBef>
              <a:spcAft>
                <a:spcPts val="0"/>
              </a:spcAft>
              <a:buSzPts val="2600"/>
              <a:buNone/>
              <a:defRPr/>
            </a:lvl6pPr>
            <a:lvl7pPr lvl="6" rtl="0">
              <a:spcBef>
                <a:spcPts val="0"/>
              </a:spcBef>
              <a:spcAft>
                <a:spcPts val="0"/>
              </a:spcAft>
              <a:buSzPts val="2600"/>
              <a:buNone/>
              <a:defRPr/>
            </a:lvl7pPr>
            <a:lvl8pPr lvl="7" rtl="0">
              <a:spcBef>
                <a:spcPts val="0"/>
              </a:spcBef>
              <a:spcAft>
                <a:spcPts val="0"/>
              </a:spcAft>
              <a:buSzPts val="2600"/>
              <a:buNone/>
              <a:defRPr/>
            </a:lvl8pPr>
            <a:lvl9pPr lvl="8" rtl="0">
              <a:spcBef>
                <a:spcPts val="0"/>
              </a:spcBef>
              <a:spcAft>
                <a:spcPts val="0"/>
              </a:spcAft>
              <a:buSzPts val="2600"/>
              <a:buNone/>
              <a:defRPr/>
            </a:lvl9pPr>
          </a:lstStyle>
          <a:p>
            <a:endParaRPr/>
          </a:p>
        </p:txBody>
      </p:sp>
      <p:sp>
        <p:nvSpPr>
          <p:cNvPr id="47" name="Shape 47"/>
          <p:cNvSpPr txBox="1">
            <a:spLocks noGrp="1"/>
          </p:cNvSpPr>
          <p:nvPr>
            <p:ph type="body" idx="1"/>
          </p:nvPr>
        </p:nvSpPr>
        <p:spPr>
          <a:xfrm>
            <a:off x="180900" y="1143700"/>
            <a:ext cx="4122600" cy="3416400"/>
          </a:xfrm>
          <a:prstGeom prst="rect">
            <a:avLst/>
          </a:prstGeom>
        </p:spPr>
        <p:txBody>
          <a:bodyPr spcFirstLastPara="1" wrap="square" lIns="91425" tIns="91425" rIns="91425" bIns="91425" anchor="t" anchorCtr="0"/>
          <a:lstStyle>
            <a:lvl1pPr marL="457200" lvl="0" indent="-317500" rtl="0">
              <a:spcBef>
                <a:spcPts val="0"/>
              </a:spcBef>
              <a:spcAft>
                <a:spcPts val="0"/>
              </a:spcAft>
              <a:buSzPts val="1400"/>
              <a:buChar char="●"/>
              <a:defRPr sz="14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48" name="Shape 48"/>
          <p:cNvSpPr txBox="1">
            <a:spLocks noGrp="1"/>
          </p:cNvSpPr>
          <p:nvPr>
            <p:ph type="body" idx="2"/>
          </p:nvPr>
        </p:nvSpPr>
        <p:spPr>
          <a:xfrm>
            <a:off x="4840395" y="1143700"/>
            <a:ext cx="4122600" cy="3416400"/>
          </a:xfrm>
          <a:prstGeom prst="rect">
            <a:avLst/>
          </a:prstGeom>
        </p:spPr>
        <p:txBody>
          <a:bodyPr spcFirstLastPara="1" wrap="square" lIns="91425" tIns="91425" rIns="91425" bIns="91425" anchor="t" anchorCtr="0"/>
          <a:lstStyle>
            <a:lvl1pPr marL="457200" lvl="0" indent="-317500" rtl="0">
              <a:spcBef>
                <a:spcPts val="0"/>
              </a:spcBef>
              <a:spcAft>
                <a:spcPts val="0"/>
              </a:spcAft>
              <a:buSzPts val="1400"/>
              <a:buChar char="●"/>
              <a:defRPr sz="14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49" name="Shape 49"/>
          <p:cNvSpPr txBox="1">
            <a:spLocks noGrp="1"/>
          </p:cNvSpPr>
          <p:nvPr>
            <p:ph type="sldNum" idx="12"/>
          </p:nvPr>
        </p:nvSpPr>
        <p:spPr>
          <a:xfrm>
            <a:off x="8453375" y="4796300"/>
            <a:ext cx="548700" cy="2769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0"/>
        <p:cNvGrpSpPr/>
        <p:nvPr/>
      </p:nvGrpSpPr>
      <p:grpSpPr>
        <a:xfrm>
          <a:off x="0" y="0"/>
          <a:ext cx="0" cy="0"/>
          <a:chOff x="0" y="0"/>
          <a:chExt cx="0" cy="0"/>
        </a:xfrm>
      </p:grpSpPr>
      <p:sp>
        <p:nvSpPr>
          <p:cNvPr id="51" name="Shape 51"/>
          <p:cNvSpPr txBox="1">
            <a:spLocks noGrp="1"/>
          </p:cNvSpPr>
          <p:nvPr>
            <p:ph type="title"/>
          </p:nvPr>
        </p:nvSpPr>
        <p:spPr>
          <a:xfrm>
            <a:off x="180900" y="446900"/>
            <a:ext cx="8782200" cy="572700"/>
          </a:xfrm>
          <a:prstGeom prst="rect">
            <a:avLst/>
          </a:prstGeom>
        </p:spPr>
        <p:txBody>
          <a:bodyPr spcFirstLastPara="1" wrap="square" lIns="91425" tIns="91425" rIns="91425" bIns="91425" anchor="t" anchorCtr="0"/>
          <a:lstStyle>
            <a:lvl1pPr lvl="0" rtl="0">
              <a:spcBef>
                <a:spcPts val="0"/>
              </a:spcBef>
              <a:spcAft>
                <a:spcPts val="0"/>
              </a:spcAft>
              <a:buSzPts val="2600"/>
              <a:buNone/>
              <a:defRPr/>
            </a:lvl1pPr>
            <a:lvl2pPr lvl="1" rtl="0">
              <a:spcBef>
                <a:spcPts val="0"/>
              </a:spcBef>
              <a:spcAft>
                <a:spcPts val="0"/>
              </a:spcAft>
              <a:buSzPts val="2600"/>
              <a:buNone/>
              <a:defRPr/>
            </a:lvl2pPr>
            <a:lvl3pPr lvl="2" rtl="0">
              <a:spcBef>
                <a:spcPts val="0"/>
              </a:spcBef>
              <a:spcAft>
                <a:spcPts val="0"/>
              </a:spcAft>
              <a:buSzPts val="2600"/>
              <a:buNone/>
              <a:defRPr/>
            </a:lvl3pPr>
            <a:lvl4pPr lvl="3" rtl="0">
              <a:spcBef>
                <a:spcPts val="0"/>
              </a:spcBef>
              <a:spcAft>
                <a:spcPts val="0"/>
              </a:spcAft>
              <a:buSzPts val="2600"/>
              <a:buNone/>
              <a:defRPr/>
            </a:lvl4pPr>
            <a:lvl5pPr lvl="4" rtl="0">
              <a:spcBef>
                <a:spcPts val="0"/>
              </a:spcBef>
              <a:spcAft>
                <a:spcPts val="0"/>
              </a:spcAft>
              <a:buSzPts val="2600"/>
              <a:buNone/>
              <a:defRPr/>
            </a:lvl5pPr>
            <a:lvl6pPr lvl="5" rtl="0">
              <a:spcBef>
                <a:spcPts val="0"/>
              </a:spcBef>
              <a:spcAft>
                <a:spcPts val="0"/>
              </a:spcAft>
              <a:buSzPts val="2600"/>
              <a:buNone/>
              <a:defRPr/>
            </a:lvl6pPr>
            <a:lvl7pPr lvl="6" rtl="0">
              <a:spcBef>
                <a:spcPts val="0"/>
              </a:spcBef>
              <a:spcAft>
                <a:spcPts val="0"/>
              </a:spcAft>
              <a:buSzPts val="2600"/>
              <a:buNone/>
              <a:defRPr/>
            </a:lvl7pPr>
            <a:lvl8pPr lvl="7" rtl="0">
              <a:spcBef>
                <a:spcPts val="0"/>
              </a:spcBef>
              <a:spcAft>
                <a:spcPts val="0"/>
              </a:spcAft>
              <a:buSzPts val="2600"/>
              <a:buNone/>
              <a:defRPr/>
            </a:lvl8pPr>
            <a:lvl9pPr lvl="8" rtl="0">
              <a:spcBef>
                <a:spcPts val="0"/>
              </a:spcBef>
              <a:spcAft>
                <a:spcPts val="0"/>
              </a:spcAft>
              <a:buSzPts val="2600"/>
              <a:buNone/>
              <a:defRPr/>
            </a:lvl9pPr>
          </a:lstStyle>
          <a:p>
            <a:endParaRPr/>
          </a:p>
        </p:txBody>
      </p:sp>
      <p:sp>
        <p:nvSpPr>
          <p:cNvPr id="52" name="Shape 52"/>
          <p:cNvSpPr txBox="1">
            <a:spLocks noGrp="1"/>
          </p:cNvSpPr>
          <p:nvPr>
            <p:ph type="sldNum" idx="12"/>
          </p:nvPr>
        </p:nvSpPr>
        <p:spPr>
          <a:xfrm>
            <a:off x="8453375" y="4796300"/>
            <a:ext cx="548700" cy="2769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53"/>
        <p:cNvGrpSpPr/>
        <p:nvPr/>
      </p:nvGrpSpPr>
      <p:grpSpPr>
        <a:xfrm>
          <a:off x="0" y="0"/>
          <a:ext cx="0" cy="0"/>
          <a:chOff x="0" y="0"/>
          <a:chExt cx="0" cy="0"/>
        </a:xfrm>
      </p:grpSpPr>
      <p:sp>
        <p:nvSpPr>
          <p:cNvPr id="54" name="Shape 54"/>
          <p:cNvSpPr txBox="1">
            <a:spLocks noGrp="1"/>
          </p:cNvSpPr>
          <p:nvPr>
            <p:ph type="title"/>
          </p:nvPr>
        </p:nvSpPr>
        <p:spPr>
          <a:xfrm>
            <a:off x="180900" y="447950"/>
            <a:ext cx="5867400" cy="755700"/>
          </a:xfrm>
          <a:prstGeom prst="rect">
            <a:avLst/>
          </a:prstGeom>
        </p:spPr>
        <p:txBody>
          <a:bodyPr spcFirstLastPara="1" wrap="square" lIns="91425" tIns="91425" rIns="91425" bIns="91425" anchor="t" anchorCtr="0"/>
          <a:lstStyle>
            <a:lvl1pPr lvl="0" rtl="0">
              <a:spcBef>
                <a:spcPts val="0"/>
              </a:spcBef>
              <a:spcAft>
                <a:spcPts val="0"/>
              </a:spcAft>
              <a:buSzPts val="2600"/>
              <a:buNone/>
              <a:defRPr/>
            </a:lvl1pPr>
            <a:lvl2pPr lvl="1" rtl="0">
              <a:spcBef>
                <a:spcPts val="0"/>
              </a:spcBef>
              <a:spcAft>
                <a:spcPts val="0"/>
              </a:spcAft>
              <a:buSzPts val="2600"/>
              <a:buNone/>
              <a:defRPr/>
            </a:lvl2pPr>
            <a:lvl3pPr lvl="2" rtl="0">
              <a:spcBef>
                <a:spcPts val="0"/>
              </a:spcBef>
              <a:spcAft>
                <a:spcPts val="0"/>
              </a:spcAft>
              <a:buSzPts val="2600"/>
              <a:buNone/>
              <a:defRPr/>
            </a:lvl3pPr>
            <a:lvl4pPr lvl="3" rtl="0">
              <a:spcBef>
                <a:spcPts val="0"/>
              </a:spcBef>
              <a:spcAft>
                <a:spcPts val="0"/>
              </a:spcAft>
              <a:buSzPts val="2600"/>
              <a:buNone/>
              <a:defRPr/>
            </a:lvl4pPr>
            <a:lvl5pPr lvl="4" rtl="0">
              <a:spcBef>
                <a:spcPts val="0"/>
              </a:spcBef>
              <a:spcAft>
                <a:spcPts val="0"/>
              </a:spcAft>
              <a:buSzPts val="2600"/>
              <a:buNone/>
              <a:defRPr/>
            </a:lvl5pPr>
            <a:lvl6pPr lvl="5" rtl="0">
              <a:spcBef>
                <a:spcPts val="0"/>
              </a:spcBef>
              <a:spcAft>
                <a:spcPts val="0"/>
              </a:spcAft>
              <a:buSzPts val="2600"/>
              <a:buNone/>
              <a:defRPr/>
            </a:lvl6pPr>
            <a:lvl7pPr lvl="6" rtl="0">
              <a:spcBef>
                <a:spcPts val="0"/>
              </a:spcBef>
              <a:spcAft>
                <a:spcPts val="0"/>
              </a:spcAft>
              <a:buSzPts val="2600"/>
              <a:buNone/>
              <a:defRPr/>
            </a:lvl7pPr>
            <a:lvl8pPr lvl="7" rtl="0">
              <a:spcBef>
                <a:spcPts val="0"/>
              </a:spcBef>
              <a:spcAft>
                <a:spcPts val="0"/>
              </a:spcAft>
              <a:buSzPts val="2600"/>
              <a:buNone/>
              <a:defRPr/>
            </a:lvl8pPr>
            <a:lvl9pPr lvl="8" rtl="0">
              <a:spcBef>
                <a:spcPts val="0"/>
              </a:spcBef>
              <a:spcAft>
                <a:spcPts val="0"/>
              </a:spcAft>
              <a:buSzPts val="2600"/>
              <a:buNone/>
              <a:defRPr/>
            </a:lvl9pPr>
          </a:lstStyle>
          <a:p>
            <a:endParaRPr/>
          </a:p>
        </p:txBody>
      </p:sp>
      <p:sp>
        <p:nvSpPr>
          <p:cNvPr id="55" name="Shape 55"/>
          <p:cNvSpPr txBox="1">
            <a:spLocks noGrp="1"/>
          </p:cNvSpPr>
          <p:nvPr>
            <p:ph type="body" idx="1"/>
          </p:nvPr>
        </p:nvSpPr>
        <p:spPr>
          <a:xfrm>
            <a:off x="180900" y="1281950"/>
            <a:ext cx="2808000" cy="3179400"/>
          </a:xfrm>
          <a:prstGeom prst="rect">
            <a:avLst/>
          </a:prstGeom>
        </p:spPr>
        <p:txBody>
          <a:bodyPr spcFirstLastPara="1" wrap="square" lIns="91425" tIns="91425" rIns="91425" bIns="91425" anchor="t" anchorCtr="0"/>
          <a:lstStyle>
            <a:lvl1pPr marL="457200" lvl="0" indent="-304800" rtl="0">
              <a:spcBef>
                <a:spcPts val="0"/>
              </a:spcBef>
              <a:spcAft>
                <a:spcPts val="0"/>
              </a:spcAft>
              <a:buSzPts val="1200"/>
              <a:buChar char="●"/>
              <a:defRPr sz="12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56" name="Shape 56"/>
          <p:cNvSpPr txBox="1">
            <a:spLocks noGrp="1"/>
          </p:cNvSpPr>
          <p:nvPr>
            <p:ph type="sldNum" idx="12"/>
          </p:nvPr>
        </p:nvSpPr>
        <p:spPr>
          <a:xfrm>
            <a:off x="8453375" y="4796300"/>
            <a:ext cx="548700" cy="2769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57"/>
        <p:cNvGrpSpPr/>
        <p:nvPr/>
      </p:nvGrpSpPr>
      <p:grpSpPr>
        <a:xfrm>
          <a:off x="0" y="0"/>
          <a:ext cx="0" cy="0"/>
          <a:chOff x="0" y="0"/>
          <a:chExt cx="0" cy="0"/>
        </a:xfrm>
      </p:grpSpPr>
      <p:sp>
        <p:nvSpPr>
          <p:cNvPr id="58" name="Shape 58"/>
          <p:cNvSpPr txBox="1">
            <a:spLocks noGrp="1"/>
          </p:cNvSpPr>
          <p:nvPr>
            <p:ph type="title"/>
          </p:nvPr>
        </p:nvSpPr>
        <p:spPr>
          <a:xfrm>
            <a:off x="180900" y="456800"/>
            <a:ext cx="8782200" cy="4090800"/>
          </a:xfrm>
          <a:prstGeom prst="rect">
            <a:avLst/>
          </a:prstGeom>
        </p:spPr>
        <p:txBody>
          <a:bodyPr spcFirstLastPara="1" wrap="square" lIns="91425" tIns="91425" rIns="91425" bIns="91425" anchor="ctr" anchorCtr="0"/>
          <a:lstStyle>
            <a:lvl1pPr lvl="0" algn="ctr" rtl="0">
              <a:spcBef>
                <a:spcPts val="0"/>
              </a:spcBef>
              <a:spcAft>
                <a:spcPts val="0"/>
              </a:spcAft>
              <a:buSzPts val="6000"/>
              <a:buNone/>
              <a:defRPr sz="60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endParaRPr/>
          </a:p>
        </p:txBody>
      </p:sp>
      <p:sp>
        <p:nvSpPr>
          <p:cNvPr id="59" name="Shape 59"/>
          <p:cNvSpPr txBox="1">
            <a:spLocks noGrp="1"/>
          </p:cNvSpPr>
          <p:nvPr>
            <p:ph type="sldNum" idx="12"/>
          </p:nvPr>
        </p:nvSpPr>
        <p:spPr>
          <a:xfrm>
            <a:off x="8453375" y="4796300"/>
            <a:ext cx="548700" cy="2769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60"/>
        <p:cNvGrpSpPr/>
        <p:nvPr/>
      </p:nvGrpSpPr>
      <p:grpSpPr>
        <a:xfrm>
          <a:off x="0" y="0"/>
          <a:ext cx="0" cy="0"/>
          <a:chOff x="0" y="0"/>
          <a:chExt cx="0" cy="0"/>
        </a:xfrm>
      </p:grpSpPr>
      <p:sp>
        <p:nvSpPr>
          <p:cNvPr id="61" name="Shape 61"/>
          <p:cNvSpPr/>
          <p:nvPr/>
        </p:nvSpPr>
        <p:spPr>
          <a:xfrm>
            <a:off x="4572000" y="-125"/>
            <a:ext cx="4572000" cy="5143500"/>
          </a:xfrm>
          <a:prstGeom prst="rect">
            <a:avLst/>
          </a:prstGeom>
          <a:solidFill>
            <a:schemeClr val="dk1"/>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62" name="Shape 62"/>
          <p:cNvSpPr txBox="1">
            <a:spLocks noGrp="1"/>
          </p:cNvSpPr>
          <p:nvPr>
            <p:ph type="title"/>
          </p:nvPr>
        </p:nvSpPr>
        <p:spPr>
          <a:xfrm>
            <a:off x="178563" y="446900"/>
            <a:ext cx="4045200" cy="953400"/>
          </a:xfrm>
          <a:prstGeom prst="rect">
            <a:avLst/>
          </a:prstGeom>
        </p:spPr>
        <p:txBody>
          <a:bodyPr spcFirstLastPara="1" wrap="square" lIns="91425" tIns="91425" rIns="91425" bIns="91425" anchor="t" anchorCtr="0"/>
          <a:lstStyle>
            <a:lvl1pPr lvl="0" rtl="0">
              <a:spcBef>
                <a:spcPts val="0"/>
              </a:spcBef>
              <a:spcAft>
                <a:spcPts val="0"/>
              </a:spcAft>
              <a:buSzPts val="2600"/>
              <a:buNone/>
              <a:defRPr/>
            </a:lvl1pPr>
            <a:lvl2pPr lvl="1" rtl="0">
              <a:spcBef>
                <a:spcPts val="0"/>
              </a:spcBef>
              <a:spcAft>
                <a:spcPts val="0"/>
              </a:spcAft>
              <a:buSzPts val="2600"/>
              <a:buNone/>
              <a:defRPr/>
            </a:lvl2pPr>
            <a:lvl3pPr lvl="2" rtl="0">
              <a:spcBef>
                <a:spcPts val="0"/>
              </a:spcBef>
              <a:spcAft>
                <a:spcPts val="0"/>
              </a:spcAft>
              <a:buSzPts val="2600"/>
              <a:buNone/>
              <a:defRPr/>
            </a:lvl3pPr>
            <a:lvl4pPr lvl="3" rtl="0">
              <a:spcBef>
                <a:spcPts val="0"/>
              </a:spcBef>
              <a:spcAft>
                <a:spcPts val="0"/>
              </a:spcAft>
              <a:buSzPts val="2600"/>
              <a:buNone/>
              <a:defRPr/>
            </a:lvl4pPr>
            <a:lvl5pPr lvl="4" rtl="0">
              <a:spcBef>
                <a:spcPts val="0"/>
              </a:spcBef>
              <a:spcAft>
                <a:spcPts val="0"/>
              </a:spcAft>
              <a:buSzPts val="2600"/>
              <a:buNone/>
              <a:defRPr/>
            </a:lvl5pPr>
            <a:lvl6pPr lvl="5" rtl="0">
              <a:spcBef>
                <a:spcPts val="0"/>
              </a:spcBef>
              <a:spcAft>
                <a:spcPts val="0"/>
              </a:spcAft>
              <a:buSzPts val="2600"/>
              <a:buNone/>
              <a:defRPr/>
            </a:lvl6pPr>
            <a:lvl7pPr lvl="6" rtl="0">
              <a:spcBef>
                <a:spcPts val="0"/>
              </a:spcBef>
              <a:spcAft>
                <a:spcPts val="0"/>
              </a:spcAft>
              <a:buSzPts val="2600"/>
              <a:buNone/>
              <a:defRPr/>
            </a:lvl7pPr>
            <a:lvl8pPr lvl="7" rtl="0">
              <a:spcBef>
                <a:spcPts val="0"/>
              </a:spcBef>
              <a:spcAft>
                <a:spcPts val="0"/>
              </a:spcAft>
              <a:buSzPts val="2600"/>
              <a:buNone/>
              <a:defRPr/>
            </a:lvl8pPr>
            <a:lvl9pPr lvl="8" rtl="0">
              <a:spcBef>
                <a:spcPts val="0"/>
              </a:spcBef>
              <a:spcAft>
                <a:spcPts val="0"/>
              </a:spcAft>
              <a:buSzPts val="2600"/>
              <a:buNone/>
              <a:defRPr/>
            </a:lvl9pPr>
          </a:lstStyle>
          <a:p>
            <a:endParaRPr/>
          </a:p>
        </p:txBody>
      </p:sp>
      <p:sp>
        <p:nvSpPr>
          <p:cNvPr id="63" name="Shape 63"/>
          <p:cNvSpPr txBox="1">
            <a:spLocks noGrp="1"/>
          </p:cNvSpPr>
          <p:nvPr>
            <p:ph type="subTitle" idx="1"/>
          </p:nvPr>
        </p:nvSpPr>
        <p:spPr>
          <a:xfrm>
            <a:off x="176225" y="1454750"/>
            <a:ext cx="4045200" cy="1235100"/>
          </a:xfrm>
          <a:prstGeom prst="rect">
            <a:avLst/>
          </a:prstGeom>
        </p:spPr>
        <p:txBody>
          <a:bodyPr spcFirstLastPara="1" wrap="square" lIns="91425" tIns="91425" rIns="91425" bIns="91425" anchor="t" anchorCtr="0"/>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64" name="Shape 64"/>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lstStyle>
            <a:lvl1pPr marL="457200" lvl="0" indent="-342900" rtl="0">
              <a:spcBef>
                <a:spcPts val="0"/>
              </a:spcBef>
              <a:spcAft>
                <a:spcPts val="0"/>
              </a:spcAft>
              <a:buClr>
                <a:schemeClr val="lt1"/>
              </a:buClr>
              <a:buSzPts val="1800"/>
              <a:buChar char="●"/>
              <a:defRPr>
                <a:solidFill>
                  <a:schemeClr val="lt1"/>
                </a:solidFill>
              </a:defRPr>
            </a:lvl1pPr>
            <a:lvl2pPr marL="914400" lvl="1" indent="-317500" rtl="0">
              <a:spcBef>
                <a:spcPts val="1600"/>
              </a:spcBef>
              <a:spcAft>
                <a:spcPts val="0"/>
              </a:spcAft>
              <a:buClr>
                <a:schemeClr val="lt1"/>
              </a:buClr>
              <a:buSzPts val="1400"/>
              <a:buChar char="○"/>
              <a:defRPr>
                <a:solidFill>
                  <a:schemeClr val="lt1"/>
                </a:solidFill>
              </a:defRPr>
            </a:lvl2pPr>
            <a:lvl3pPr marL="1371600" lvl="2" indent="-317500" rtl="0">
              <a:spcBef>
                <a:spcPts val="1600"/>
              </a:spcBef>
              <a:spcAft>
                <a:spcPts val="0"/>
              </a:spcAft>
              <a:buClr>
                <a:schemeClr val="lt1"/>
              </a:buClr>
              <a:buSzPts val="1400"/>
              <a:buChar char="■"/>
              <a:defRPr>
                <a:solidFill>
                  <a:schemeClr val="lt1"/>
                </a:solidFill>
              </a:defRPr>
            </a:lvl3pPr>
            <a:lvl4pPr marL="1828800" lvl="3" indent="-317500" rtl="0">
              <a:spcBef>
                <a:spcPts val="1600"/>
              </a:spcBef>
              <a:spcAft>
                <a:spcPts val="0"/>
              </a:spcAft>
              <a:buClr>
                <a:schemeClr val="lt1"/>
              </a:buClr>
              <a:buSzPts val="1400"/>
              <a:buChar char="●"/>
              <a:defRPr>
                <a:solidFill>
                  <a:schemeClr val="lt1"/>
                </a:solidFill>
              </a:defRPr>
            </a:lvl4pPr>
            <a:lvl5pPr marL="2286000" lvl="4" indent="-317500" rtl="0">
              <a:spcBef>
                <a:spcPts val="1600"/>
              </a:spcBef>
              <a:spcAft>
                <a:spcPts val="0"/>
              </a:spcAft>
              <a:buClr>
                <a:schemeClr val="lt1"/>
              </a:buClr>
              <a:buSzPts val="1400"/>
              <a:buChar char="○"/>
              <a:defRPr>
                <a:solidFill>
                  <a:schemeClr val="lt1"/>
                </a:solidFill>
              </a:defRPr>
            </a:lvl5pPr>
            <a:lvl6pPr marL="2743200" lvl="5" indent="-317500" rtl="0">
              <a:spcBef>
                <a:spcPts val="1600"/>
              </a:spcBef>
              <a:spcAft>
                <a:spcPts val="0"/>
              </a:spcAft>
              <a:buClr>
                <a:schemeClr val="lt1"/>
              </a:buClr>
              <a:buSzPts val="1400"/>
              <a:buChar char="■"/>
              <a:defRPr>
                <a:solidFill>
                  <a:schemeClr val="lt1"/>
                </a:solidFill>
              </a:defRPr>
            </a:lvl6pPr>
            <a:lvl7pPr marL="3200400" lvl="6" indent="-317500" rtl="0">
              <a:spcBef>
                <a:spcPts val="1600"/>
              </a:spcBef>
              <a:spcAft>
                <a:spcPts val="0"/>
              </a:spcAft>
              <a:buClr>
                <a:schemeClr val="lt1"/>
              </a:buClr>
              <a:buSzPts val="1400"/>
              <a:buChar char="●"/>
              <a:defRPr>
                <a:solidFill>
                  <a:schemeClr val="lt1"/>
                </a:solidFill>
              </a:defRPr>
            </a:lvl7pPr>
            <a:lvl8pPr marL="3657600" lvl="7" indent="-317500" rtl="0">
              <a:spcBef>
                <a:spcPts val="1600"/>
              </a:spcBef>
              <a:spcAft>
                <a:spcPts val="0"/>
              </a:spcAft>
              <a:buClr>
                <a:schemeClr val="lt1"/>
              </a:buClr>
              <a:buSzPts val="1400"/>
              <a:buChar char="○"/>
              <a:defRPr>
                <a:solidFill>
                  <a:schemeClr val="lt1"/>
                </a:solidFill>
              </a:defRPr>
            </a:lvl8pPr>
            <a:lvl9pPr marL="4114800" lvl="8" indent="-317500" rtl="0">
              <a:spcBef>
                <a:spcPts val="1600"/>
              </a:spcBef>
              <a:spcAft>
                <a:spcPts val="1600"/>
              </a:spcAft>
              <a:buClr>
                <a:schemeClr val="lt1"/>
              </a:buClr>
              <a:buSzPts val="1400"/>
              <a:buChar char="■"/>
              <a:defRPr>
                <a:solidFill>
                  <a:schemeClr val="lt1"/>
                </a:solidFill>
              </a:defRPr>
            </a:lvl9pPr>
          </a:lstStyle>
          <a:p>
            <a:endParaRPr/>
          </a:p>
        </p:txBody>
      </p:sp>
      <p:sp>
        <p:nvSpPr>
          <p:cNvPr id="65" name="Shape 65"/>
          <p:cNvSpPr txBox="1">
            <a:spLocks noGrp="1"/>
          </p:cNvSpPr>
          <p:nvPr>
            <p:ph type="sldNum" idx="12"/>
          </p:nvPr>
        </p:nvSpPr>
        <p:spPr>
          <a:xfrm>
            <a:off x="8453375" y="4796300"/>
            <a:ext cx="548700" cy="2769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66"/>
        <p:cNvGrpSpPr/>
        <p:nvPr/>
      </p:nvGrpSpPr>
      <p:grpSpPr>
        <a:xfrm>
          <a:off x="0" y="0"/>
          <a:ext cx="0" cy="0"/>
          <a:chOff x="0" y="0"/>
          <a:chExt cx="0" cy="0"/>
        </a:xfrm>
      </p:grpSpPr>
      <p:sp>
        <p:nvSpPr>
          <p:cNvPr id="67" name="Shape 67"/>
          <p:cNvSpPr/>
          <p:nvPr/>
        </p:nvSpPr>
        <p:spPr>
          <a:xfrm>
            <a:off x="3534336" y="2402400"/>
            <a:ext cx="3930000" cy="2741100"/>
          </a:xfrm>
          <a:prstGeom prst="rect">
            <a:avLst/>
          </a:prstGeom>
          <a:solidFill>
            <a:schemeClr val="dk1"/>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68" name="Shape 68"/>
          <p:cNvSpPr txBox="1">
            <a:spLocks noGrp="1"/>
          </p:cNvSpPr>
          <p:nvPr>
            <p:ph type="body" idx="1"/>
          </p:nvPr>
        </p:nvSpPr>
        <p:spPr>
          <a:xfrm>
            <a:off x="3885361" y="2773950"/>
            <a:ext cx="3211500" cy="2188500"/>
          </a:xfrm>
          <a:prstGeom prst="rect">
            <a:avLst/>
          </a:prstGeom>
        </p:spPr>
        <p:txBody>
          <a:bodyPr spcFirstLastPara="1" wrap="square" lIns="91425" tIns="91425" rIns="91425" bIns="91425" anchor="t" anchorCtr="0"/>
          <a:lstStyle>
            <a:lvl1pPr marL="457200" lvl="0" indent="-228600" rtl="0">
              <a:lnSpc>
                <a:spcPct val="100000"/>
              </a:lnSpc>
              <a:spcBef>
                <a:spcPts val="0"/>
              </a:spcBef>
              <a:spcAft>
                <a:spcPts val="0"/>
              </a:spcAft>
              <a:buClr>
                <a:schemeClr val="lt1"/>
              </a:buClr>
              <a:buSzPts val="1600"/>
              <a:buNone/>
              <a:defRPr sz="1600">
                <a:solidFill>
                  <a:schemeClr val="lt1"/>
                </a:solidFill>
              </a:defRPr>
            </a:lvl1pPr>
          </a:lstStyle>
          <a:p>
            <a:endParaRPr/>
          </a:p>
        </p:txBody>
      </p:sp>
      <p:sp>
        <p:nvSpPr>
          <p:cNvPr id="69" name="Shape 69"/>
          <p:cNvSpPr txBox="1">
            <a:spLocks noGrp="1"/>
          </p:cNvSpPr>
          <p:nvPr>
            <p:ph type="sldNum" idx="12"/>
          </p:nvPr>
        </p:nvSpPr>
        <p:spPr>
          <a:xfrm>
            <a:off x="8453375" y="4796300"/>
            <a:ext cx="548700" cy="2769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google">
    <p:bg>
      <p:bgPr>
        <a:solidFill>
          <a:schemeClr val="lt1"/>
        </a:solidFill>
        <a:effectLst/>
      </p:bgPr>
    </p:bg>
    <p:spTree>
      <p:nvGrpSpPr>
        <p:cNvPr id="1" name="Shape 5"/>
        <p:cNvGrpSpPr/>
        <p:nvPr/>
      </p:nvGrpSpPr>
      <p:grpSpPr>
        <a:xfrm>
          <a:off x="0" y="0"/>
          <a:ext cx="0" cy="0"/>
          <a:chOff x="0" y="0"/>
          <a:chExt cx="0" cy="0"/>
        </a:xfrm>
      </p:grpSpPr>
      <p:grpSp>
        <p:nvGrpSpPr>
          <p:cNvPr id="6" name="Shape 6"/>
          <p:cNvGrpSpPr/>
          <p:nvPr/>
        </p:nvGrpSpPr>
        <p:grpSpPr>
          <a:xfrm>
            <a:off x="176223" y="4848071"/>
            <a:ext cx="532885" cy="173631"/>
            <a:chOff x="0" y="0"/>
            <a:chExt cx="2077525" cy="676925"/>
          </a:xfrm>
        </p:grpSpPr>
        <p:sp>
          <p:nvSpPr>
            <p:cNvPr id="7" name="Shape 7"/>
            <p:cNvSpPr/>
            <p:nvPr/>
          </p:nvSpPr>
          <p:spPr>
            <a:xfrm>
              <a:off x="0" y="0"/>
              <a:ext cx="511375" cy="524800"/>
            </a:xfrm>
            <a:custGeom>
              <a:avLst/>
              <a:gdLst/>
              <a:ahLst/>
              <a:cxnLst/>
              <a:rect l="0" t="0" r="0" b="0"/>
              <a:pathLst>
                <a:path w="20455" h="20992" extrusionOk="0">
                  <a:moveTo>
                    <a:pt x="10700" y="12450"/>
                  </a:moveTo>
                  <a:lnTo>
                    <a:pt x="10700" y="9583"/>
                  </a:lnTo>
                  <a:lnTo>
                    <a:pt x="20300" y="9583"/>
                  </a:lnTo>
                  <a:cubicBezTo>
                    <a:pt x="20398" y="10088"/>
                    <a:pt x="20455" y="10690"/>
                    <a:pt x="20455" y="11341"/>
                  </a:cubicBezTo>
                  <a:cubicBezTo>
                    <a:pt x="20455" y="13491"/>
                    <a:pt x="19866" y="16154"/>
                    <a:pt x="17972" y="18048"/>
                  </a:cubicBezTo>
                  <a:cubicBezTo>
                    <a:pt x="16129" y="19968"/>
                    <a:pt x="13773" y="20992"/>
                    <a:pt x="10650" y="20992"/>
                  </a:cubicBezTo>
                  <a:cubicBezTo>
                    <a:pt x="4864" y="20993"/>
                    <a:pt x="0" y="16282"/>
                    <a:pt x="0" y="10496"/>
                  </a:cubicBezTo>
                  <a:cubicBezTo>
                    <a:pt x="0" y="4710"/>
                    <a:pt x="4864" y="0"/>
                    <a:pt x="10650" y="0"/>
                  </a:cubicBezTo>
                  <a:cubicBezTo>
                    <a:pt x="13850" y="0"/>
                    <a:pt x="16129" y="1254"/>
                    <a:pt x="17844" y="2893"/>
                  </a:cubicBezTo>
                  <a:lnTo>
                    <a:pt x="15822" y="4915"/>
                  </a:lnTo>
                  <a:cubicBezTo>
                    <a:pt x="14593" y="3763"/>
                    <a:pt x="12929" y="2867"/>
                    <a:pt x="10651" y="2867"/>
                  </a:cubicBezTo>
                  <a:cubicBezTo>
                    <a:pt x="6427" y="2867"/>
                    <a:pt x="3124" y="6272"/>
                    <a:pt x="3124" y="10496"/>
                  </a:cubicBezTo>
                  <a:cubicBezTo>
                    <a:pt x="3124" y="14720"/>
                    <a:pt x="6427" y="18125"/>
                    <a:pt x="10651" y="18125"/>
                  </a:cubicBezTo>
                  <a:cubicBezTo>
                    <a:pt x="13390" y="18125"/>
                    <a:pt x="14952" y="17024"/>
                    <a:pt x="15950" y="16026"/>
                  </a:cubicBezTo>
                  <a:cubicBezTo>
                    <a:pt x="16764" y="15213"/>
                    <a:pt x="17299" y="14046"/>
                    <a:pt x="17507" y="12450"/>
                  </a:cubicBezTo>
                  <a:lnTo>
                    <a:pt x="10700" y="12450"/>
                  </a:lnTo>
                  <a:close/>
                </a:path>
              </a:pathLst>
            </a:custGeom>
            <a:solidFill>
              <a:schemeClr val="dk2"/>
            </a:solidFill>
            <a:ln>
              <a:noFill/>
            </a:ln>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8" name="Shape 8"/>
            <p:cNvSpPr/>
            <p:nvPr/>
          </p:nvSpPr>
          <p:spPr>
            <a:xfrm>
              <a:off x="540400" y="187300"/>
              <a:ext cx="339200" cy="337950"/>
            </a:xfrm>
            <a:custGeom>
              <a:avLst/>
              <a:gdLst/>
              <a:ahLst/>
              <a:cxnLst/>
              <a:rect l="0" t="0" r="0" b="0"/>
              <a:pathLst>
                <a:path w="13568" h="13518" extrusionOk="0">
                  <a:moveTo>
                    <a:pt x="13568" y="6759"/>
                  </a:moveTo>
                  <a:cubicBezTo>
                    <a:pt x="13568" y="10650"/>
                    <a:pt x="10522" y="13518"/>
                    <a:pt x="6784" y="13518"/>
                  </a:cubicBezTo>
                  <a:cubicBezTo>
                    <a:pt x="3046" y="13518"/>
                    <a:pt x="0" y="10651"/>
                    <a:pt x="0" y="6759"/>
                  </a:cubicBezTo>
                  <a:cubicBezTo>
                    <a:pt x="0" y="2842"/>
                    <a:pt x="3046" y="0"/>
                    <a:pt x="6784" y="0"/>
                  </a:cubicBezTo>
                  <a:cubicBezTo>
                    <a:pt x="10522" y="0"/>
                    <a:pt x="13568" y="2842"/>
                    <a:pt x="13568" y="6759"/>
                  </a:cubicBezTo>
                  <a:close/>
                  <a:moveTo>
                    <a:pt x="10599" y="6759"/>
                  </a:moveTo>
                  <a:cubicBezTo>
                    <a:pt x="10599" y="4327"/>
                    <a:pt x="8833" y="2663"/>
                    <a:pt x="6785" y="2663"/>
                  </a:cubicBezTo>
                  <a:cubicBezTo>
                    <a:pt x="4737" y="2663"/>
                    <a:pt x="2970" y="4327"/>
                    <a:pt x="2970" y="6759"/>
                  </a:cubicBezTo>
                  <a:cubicBezTo>
                    <a:pt x="2970" y="9165"/>
                    <a:pt x="4736" y="10855"/>
                    <a:pt x="6785" y="10855"/>
                  </a:cubicBezTo>
                  <a:cubicBezTo>
                    <a:pt x="8832" y="10855"/>
                    <a:pt x="10599" y="9165"/>
                    <a:pt x="10599" y="6759"/>
                  </a:cubicBezTo>
                  <a:close/>
                </a:path>
              </a:pathLst>
            </a:custGeom>
            <a:solidFill>
              <a:schemeClr val="dk2"/>
            </a:solidFill>
            <a:ln>
              <a:noFill/>
            </a:ln>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9" name="Shape 9"/>
            <p:cNvSpPr/>
            <p:nvPr/>
          </p:nvSpPr>
          <p:spPr>
            <a:xfrm>
              <a:off x="910400" y="187300"/>
              <a:ext cx="339200" cy="337950"/>
            </a:xfrm>
            <a:custGeom>
              <a:avLst/>
              <a:gdLst/>
              <a:ahLst/>
              <a:cxnLst/>
              <a:rect l="0" t="0" r="0" b="0"/>
              <a:pathLst>
                <a:path w="13568" h="13518" extrusionOk="0">
                  <a:moveTo>
                    <a:pt x="13568" y="6759"/>
                  </a:moveTo>
                  <a:cubicBezTo>
                    <a:pt x="13568" y="10650"/>
                    <a:pt x="10522" y="13518"/>
                    <a:pt x="6784" y="13518"/>
                  </a:cubicBezTo>
                  <a:cubicBezTo>
                    <a:pt x="3046" y="13518"/>
                    <a:pt x="0" y="10651"/>
                    <a:pt x="0" y="6759"/>
                  </a:cubicBezTo>
                  <a:cubicBezTo>
                    <a:pt x="0" y="2842"/>
                    <a:pt x="3046" y="0"/>
                    <a:pt x="6784" y="0"/>
                  </a:cubicBezTo>
                  <a:cubicBezTo>
                    <a:pt x="10522" y="0"/>
                    <a:pt x="13568" y="2842"/>
                    <a:pt x="13568" y="6759"/>
                  </a:cubicBezTo>
                  <a:close/>
                  <a:moveTo>
                    <a:pt x="10599" y="6759"/>
                  </a:moveTo>
                  <a:cubicBezTo>
                    <a:pt x="10599" y="4327"/>
                    <a:pt x="8833" y="2663"/>
                    <a:pt x="6785" y="2663"/>
                  </a:cubicBezTo>
                  <a:cubicBezTo>
                    <a:pt x="4737" y="2663"/>
                    <a:pt x="2970" y="4327"/>
                    <a:pt x="2970" y="6759"/>
                  </a:cubicBezTo>
                  <a:cubicBezTo>
                    <a:pt x="2970" y="9165"/>
                    <a:pt x="4736" y="10855"/>
                    <a:pt x="6785" y="10855"/>
                  </a:cubicBezTo>
                  <a:cubicBezTo>
                    <a:pt x="8832" y="10855"/>
                    <a:pt x="10599" y="9165"/>
                    <a:pt x="10599" y="6759"/>
                  </a:cubicBezTo>
                  <a:close/>
                </a:path>
              </a:pathLst>
            </a:custGeom>
            <a:solidFill>
              <a:schemeClr val="dk2"/>
            </a:solidFill>
            <a:ln>
              <a:noFill/>
            </a:ln>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10" name="Shape 10"/>
            <p:cNvSpPr/>
            <p:nvPr/>
          </p:nvSpPr>
          <p:spPr>
            <a:xfrm>
              <a:off x="1280400" y="187325"/>
              <a:ext cx="323850" cy="489600"/>
            </a:xfrm>
            <a:custGeom>
              <a:avLst/>
              <a:gdLst/>
              <a:ahLst/>
              <a:cxnLst/>
              <a:rect l="0" t="0" r="0" b="0"/>
              <a:pathLst>
                <a:path w="12954" h="19584" extrusionOk="0">
                  <a:moveTo>
                    <a:pt x="12954" y="409"/>
                  </a:moveTo>
                  <a:lnTo>
                    <a:pt x="12954" y="12544"/>
                  </a:lnTo>
                  <a:cubicBezTo>
                    <a:pt x="12954" y="17536"/>
                    <a:pt x="10010" y="19584"/>
                    <a:pt x="6528" y="19584"/>
                  </a:cubicBezTo>
                  <a:cubicBezTo>
                    <a:pt x="3251" y="19584"/>
                    <a:pt x="1280" y="17382"/>
                    <a:pt x="537" y="15590"/>
                  </a:cubicBezTo>
                  <a:lnTo>
                    <a:pt x="3123" y="14515"/>
                  </a:lnTo>
                  <a:cubicBezTo>
                    <a:pt x="3584" y="15616"/>
                    <a:pt x="4710" y="16922"/>
                    <a:pt x="6528" y="16922"/>
                  </a:cubicBezTo>
                  <a:cubicBezTo>
                    <a:pt x="8755" y="16922"/>
                    <a:pt x="10138" y="15539"/>
                    <a:pt x="10138" y="12954"/>
                  </a:cubicBezTo>
                  <a:lnTo>
                    <a:pt x="10138" y="11981"/>
                  </a:lnTo>
                  <a:lnTo>
                    <a:pt x="10036" y="11981"/>
                  </a:lnTo>
                  <a:cubicBezTo>
                    <a:pt x="9370" y="12800"/>
                    <a:pt x="8090" y="13517"/>
                    <a:pt x="6477" y="13517"/>
                  </a:cubicBezTo>
                  <a:cubicBezTo>
                    <a:pt x="3098" y="13517"/>
                    <a:pt x="0" y="10573"/>
                    <a:pt x="0" y="6784"/>
                  </a:cubicBezTo>
                  <a:cubicBezTo>
                    <a:pt x="0" y="2969"/>
                    <a:pt x="3098" y="0"/>
                    <a:pt x="6477" y="0"/>
                  </a:cubicBezTo>
                  <a:cubicBezTo>
                    <a:pt x="8090" y="0"/>
                    <a:pt x="9370" y="717"/>
                    <a:pt x="10036" y="1511"/>
                  </a:cubicBezTo>
                  <a:lnTo>
                    <a:pt x="10138" y="1511"/>
                  </a:lnTo>
                  <a:lnTo>
                    <a:pt x="10138" y="409"/>
                  </a:lnTo>
                  <a:lnTo>
                    <a:pt x="12954" y="409"/>
                  </a:lnTo>
                  <a:close/>
                  <a:moveTo>
                    <a:pt x="10343" y="6784"/>
                  </a:moveTo>
                  <a:cubicBezTo>
                    <a:pt x="10343" y="4403"/>
                    <a:pt x="8756" y="2662"/>
                    <a:pt x="6733" y="2662"/>
                  </a:cubicBezTo>
                  <a:cubicBezTo>
                    <a:pt x="4685" y="2662"/>
                    <a:pt x="2970" y="4403"/>
                    <a:pt x="2970" y="6784"/>
                  </a:cubicBezTo>
                  <a:cubicBezTo>
                    <a:pt x="2970" y="9139"/>
                    <a:pt x="4685" y="10855"/>
                    <a:pt x="6733" y="10855"/>
                  </a:cubicBezTo>
                  <a:cubicBezTo>
                    <a:pt x="8755" y="10854"/>
                    <a:pt x="10343" y="9139"/>
                    <a:pt x="10343" y="6784"/>
                  </a:cubicBezTo>
                  <a:close/>
                </a:path>
              </a:pathLst>
            </a:custGeom>
            <a:solidFill>
              <a:schemeClr val="dk2"/>
            </a:solidFill>
            <a:ln>
              <a:noFill/>
            </a:ln>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11" name="Shape 11"/>
            <p:cNvSpPr/>
            <p:nvPr/>
          </p:nvSpPr>
          <p:spPr>
            <a:xfrm>
              <a:off x="1655750" y="20000"/>
              <a:ext cx="74250" cy="495000"/>
            </a:xfrm>
            <a:custGeom>
              <a:avLst/>
              <a:gdLst/>
              <a:ahLst/>
              <a:cxnLst/>
              <a:rect l="0" t="0" r="0" b="0"/>
              <a:pathLst>
                <a:path w="2970" h="19800" extrusionOk="0">
                  <a:moveTo>
                    <a:pt x="2970" y="0"/>
                  </a:moveTo>
                  <a:lnTo>
                    <a:pt x="2970" y="19800"/>
                  </a:lnTo>
                  <a:lnTo>
                    <a:pt x="0" y="19800"/>
                  </a:lnTo>
                  <a:lnTo>
                    <a:pt x="0" y="0"/>
                  </a:lnTo>
                  <a:lnTo>
                    <a:pt x="2970" y="0"/>
                  </a:lnTo>
                  <a:close/>
                </a:path>
              </a:pathLst>
            </a:custGeom>
            <a:solidFill>
              <a:schemeClr val="dk2"/>
            </a:solidFill>
            <a:ln>
              <a:noFill/>
            </a:ln>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12" name="Shape 12"/>
            <p:cNvSpPr/>
            <p:nvPr/>
          </p:nvSpPr>
          <p:spPr>
            <a:xfrm>
              <a:off x="1765825" y="187275"/>
              <a:ext cx="311700" cy="337950"/>
            </a:xfrm>
            <a:custGeom>
              <a:avLst/>
              <a:gdLst/>
              <a:ahLst/>
              <a:cxnLst/>
              <a:rect l="0" t="0" r="0" b="0"/>
              <a:pathLst>
                <a:path w="12468" h="13518" extrusionOk="0">
                  <a:moveTo>
                    <a:pt x="10035" y="8987"/>
                  </a:moveTo>
                  <a:lnTo>
                    <a:pt x="12339" y="10523"/>
                  </a:lnTo>
                  <a:cubicBezTo>
                    <a:pt x="11596" y="11624"/>
                    <a:pt x="9804" y="13518"/>
                    <a:pt x="6707" y="13518"/>
                  </a:cubicBezTo>
                  <a:cubicBezTo>
                    <a:pt x="2867" y="13518"/>
                    <a:pt x="0" y="10548"/>
                    <a:pt x="0" y="6759"/>
                  </a:cubicBezTo>
                  <a:cubicBezTo>
                    <a:pt x="0" y="2739"/>
                    <a:pt x="2893" y="0"/>
                    <a:pt x="6375" y="0"/>
                  </a:cubicBezTo>
                  <a:cubicBezTo>
                    <a:pt x="9882" y="0"/>
                    <a:pt x="11598" y="2791"/>
                    <a:pt x="12161" y="4301"/>
                  </a:cubicBezTo>
                  <a:lnTo>
                    <a:pt x="12468" y="5069"/>
                  </a:lnTo>
                  <a:lnTo>
                    <a:pt x="3431" y="8807"/>
                  </a:lnTo>
                  <a:cubicBezTo>
                    <a:pt x="4122" y="10164"/>
                    <a:pt x="5198" y="10855"/>
                    <a:pt x="6708" y="10855"/>
                  </a:cubicBezTo>
                  <a:cubicBezTo>
                    <a:pt x="8217" y="10856"/>
                    <a:pt x="9267" y="10114"/>
                    <a:pt x="10035" y="8987"/>
                  </a:cubicBezTo>
                  <a:close/>
                  <a:moveTo>
                    <a:pt x="2943" y="6555"/>
                  </a:moveTo>
                  <a:lnTo>
                    <a:pt x="8985" y="4046"/>
                  </a:lnTo>
                  <a:cubicBezTo>
                    <a:pt x="8652" y="3201"/>
                    <a:pt x="7654" y="2612"/>
                    <a:pt x="6476" y="2612"/>
                  </a:cubicBezTo>
                  <a:cubicBezTo>
                    <a:pt x="4966" y="2613"/>
                    <a:pt x="2867" y="3944"/>
                    <a:pt x="2943" y="6555"/>
                  </a:cubicBezTo>
                  <a:close/>
                </a:path>
              </a:pathLst>
            </a:custGeom>
            <a:solidFill>
              <a:schemeClr val="dk2"/>
            </a:solidFill>
            <a:ln>
              <a:noFill/>
            </a:ln>
          </p:spPr>
          <p:txBody>
            <a:bodyPr spcFirstLastPara="1" wrap="square" lIns="91425" tIns="91425" rIns="91425" bIns="91425" anchor="t" anchorCtr="0">
              <a:noAutofit/>
            </a:bodyPr>
            <a:lstStyle/>
            <a:p>
              <a:pPr marL="0" lvl="0" indent="0">
                <a:spcBef>
                  <a:spcPts val="0"/>
                </a:spcBef>
                <a:spcAft>
                  <a:spcPts val="0"/>
                </a:spcAft>
                <a:buNone/>
              </a:pPr>
              <a:endParaRPr/>
            </a:p>
          </p:txBody>
        </p:sp>
      </p:grpSp>
      <p:sp>
        <p:nvSpPr>
          <p:cNvPr id="13" name="Shape 13"/>
          <p:cNvSpPr txBox="1">
            <a:spLocks noGrp="1"/>
          </p:cNvSpPr>
          <p:nvPr>
            <p:ph type="title"/>
          </p:nvPr>
        </p:nvSpPr>
        <p:spPr>
          <a:xfrm>
            <a:off x="180900" y="446900"/>
            <a:ext cx="8782200" cy="572700"/>
          </a:xfrm>
          <a:prstGeom prst="rect">
            <a:avLst/>
          </a:prstGeom>
          <a:noFill/>
          <a:ln>
            <a:noFill/>
          </a:ln>
        </p:spPr>
        <p:txBody>
          <a:bodyPr spcFirstLastPara="1" wrap="square" lIns="91425" tIns="91425" rIns="91425" bIns="91425" anchor="t" anchorCtr="0"/>
          <a:lstStyle>
            <a:lvl1pPr lvl="0" rtl="0">
              <a:spcBef>
                <a:spcPts val="0"/>
              </a:spcBef>
              <a:spcAft>
                <a:spcPts val="0"/>
              </a:spcAft>
              <a:buClr>
                <a:schemeClr val="dk1"/>
              </a:buClr>
              <a:buSzPts val="2600"/>
              <a:buFont typeface="Roboto"/>
              <a:buNone/>
              <a:defRPr sz="2600">
                <a:solidFill>
                  <a:schemeClr val="dk1"/>
                </a:solidFill>
                <a:latin typeface="Roboto"/>
                <a:ea typeface="Roboto"/>
                <a:cs typeface="Roboto"/>
                <a:sym typeface="Roboto"/>
              </a:defRPr>
            </a:lvl1pPr>
            <a:lvl2pPr lvl="1" rtl="0">
              <a:spcBef>
                <a:spcPts val="0"/>
              </a:spcBef>
              <a:spcAft>
                <a:spcPts val="0"/>
              </a:spcAft>
              <a:buClr>
                <a:schemeClr val="dk2"/>
              </a:buClr>
              <a:buSzPts val="2600"/>
              <a:buFont typeface="Roboto"/>
              <a:buNone/>
              <a:defRPr sz="2600">
                <a:solidFill>
                  <a:schemeClr val="dk2"/>
                </a:solidFill>
                <a:latin typeface="Roboto"/>
                <a:ea typeface="Roboto"/>
                <a:cs typeface="Roboto"/>
                <a:sym typeface="Roboto"/>
              </a:defRPr>
            </a:lvl2pPr>
            <a:lvl3pPr lvl="2" rtl="0">
              <a:spcBef>
                <a:spcPts val="0"/>
              </a:spcBef>
              <a:spcAft>
                <a:spcPts val="0"/>
              </a:spcAft>
              <a:buClr>
                <a:schemeClr val="dk2"/>
              </a:buClr>
              <a:buSzPts val="2600"/>
              <a:buFont typeface="Roboto"/>
              <a:buNone/>
              <a:defRPr sz="2600">
                <a:solidFill>
                  <a:schemeClr val="dk2"/>
                </a:solidFill>
                <a:latin typeface="Roboto"/>
                <a:ea typeface="Roboto"/>
                <a:cs typeface="Roboto"/>
                <a:sym typeface="Roboto"/>
              </a:defRPr>
            </a:lvl3pPr>
            <a:lvl4pPr lvl="3" rtl="0">
              <a:spcBef>
                <a:spcPts val="0"/>
              </a:spcBef>
              <a:spcAft>
                <a:spcPts val="0"/>
              </a:spcAft>
              <a:buClr>
                <a:schemeClr val="dk2"/>
              </a:buClr>
              <a:buSzPts val="2600"/>
              <a:buFont typeface="Roboto"/>
              <a:buNone/>
              <a:defRPr sz="2600">
                <a:solidFill>
                  <a:schemeClr val="dk2"/>
                </a:solidFill>
                <a:latin typeface="Roboto"/>
                <a:ea typeface="Roboto"/>
                <a:cs typeface="Roboto"/>
                <a:sym typeface="Roboto"/>
              </a:defRPr>
            </a:lvl4pPr>
            <a:lvl5pPr lvl="4" rtl="0">
              <a:spcBef>
                <a:spcPts val="0"/>
              </a:spcBef>
              <a:spcAft>
                <a:spcPts val="0"/>
              </a:spcAft>
              <a:buClr>
                <a:schemeClr val="dk2"/>
              </a:buClr>
              <a:buSzPts val="2600"/>
              <a:buFont typeface="Roboto"/>
              <a:buNone/>
              <a:defRPr sz="2600">
                <a:solidFill>
                  <a:schemeClr val="dk2"/>
                </a:solidFill>
                <a:latin typeface="Roboto"/>
                <a:ea typeface="Roboto"/>
                <a:cs typeface="Roboto"/>
                <a:sym typeface="Roboto"/>
              </a:defRPr>
            </a:lvl5pPr>
            <a:lvl6pPr lvl="5" rtl="0">
              <a:spcBef>
                <a:spcPts val="0"/>
              </a:spcBef>
              <a:spcAft>
                <a:spcPts val="0"/>
              </a:spcAft>
              <a:buClr>
                <a:schemeClr val="dk2"/>
              </a:buClr>
              <a:buSzPts val="2600"/>
              <a:buFont typeface="Roboto"/>
              <a:buNone/>
              <a:defRPr sz="2600">
                <a:solidFill>
                  <a:schemeClr val="dk2"/>
                </a:solidFill>
                <a:latin typeface="Roboto"/>
                <a:ea typeface="Roboto"/>
                <a:cs typeface="Roboto"/>
                <a:sym typeface="Roboto"/>
              </a:defRPr>
            </a:lvl6pPr>
            <a:lvl7pPr lvl="6" rtl="0">
              <a:spcBef>
                <a:spcPts val="0"/>
              </a:spcBef>
              <a:spcAft>
                <a:spcPts val="0"/>
              </a:spcAft>
              <a:buClr>
                <a:schemeClr val="dk2"/>
              </a:buClr>
              <a:buSzPts val="2600"/>
              <a:buFont typeface="Roboto"/>
              <a:buNone/>
              <a:defRPr sz="2600">
                <a:solidFill>
                  <a:schemeClr val="dk2"/>
                </a:solidFill>
                <a:latin typeface="Roboto"/>
                <a:ea typeface="Roboto"/>
                <a:cs typeface="Roboto"/>
                <a:sym typeface="Roboto"/>
              </a:defRPr>
            </a:lvl7pPr>
            <a:lvl8pPr lvl="7" rtl="0">
              <a:spcBef>
                <a:spcPts val="0"/>
              </a:spcBef>
              <a:spcAft>
                <a:spcPts val="0"/>
              </a:spcAft>
              <a:buClr>
                <a:schemeClr val="dk2"/>
              </a:buClr>
              <a:buSzPts val="2600"/>
              <a:buFont typeface="Roboto"/>
              <a:buNone/>
              <a:defRPr sz="2600">
                <a:solidFill>
                  <a:schemeClr val="dk2"/>
                </a:solidFill>
                <a:latin typeface="Roboto"/>
                <a:ea typeface="Roboto"/>
                <a:cs typeface="Roboto"/>
                <a:sym typeface="Roboto"/>
              </a:defRPr>
            </a:lvl8pPr>
            <a:lvl9pPr lvl="8" rtl="0">
              <a:spcBef>
                <a:spcPts val="0"/>
              </a:spcBef>
              <a:spcAft>
                <a:spcPts val="0"/>
              </a:spcAft>
              <a:buClr>
                <a:schemeClr val="dk2"/>
              </a:buClr>
              <a:buSzPts val="2600"/>
              <a:buFont typeface="Roboto"/>
              <a:buNone/>
              <a:defRPr sz="2600">
                <a:solidFill>
                  <a:schemeClr val="dk2"/>
                </a:solidFill>
                <a:latin typeface="Roboto"/>
                <a:ea typeface="Roboto"/>
                <a:cs typeface="Roboto"/>
                <a:sym typeface="Roboto"/>
              </a:defRPr>
            </a:lvl9pPr>
          </a:lstStyle>
          <a:p>
            <a:endParaRPr/>
          </a:p>
        </p:txBody>
      </p:sp>
      <p:sp>
        <p:nvSpPr>
          <p:cNvPr id="14" name="Shape 14"/>
          <p:cNvSpPr txBox="1">
            <a:spLocks noGrp="1"/>
          </p:cNvSpPr>
          <p:nvPr>
            <p:ph type="body" idx="1"/>
          </p:nvPr>
        </p:nvSpPr>
        <p:spPr>
          <a:xfrm>
            <a:off x="180900" y="1143700"/>
            <a:ext cx="8782200" cy="3416400"/>
          </a:xfrm>
          <a:prstGeom prst="rect">
            <a:avLst/>
          </a:prstGeom>
          <a:noFill/>
          <a:ln>
            <a:noFill/>
          </a:ln>
        </p:spPr>
        <p:txBody>
          <a:bodyPr spcFirstLastPara="1" wrap="square" lIns="91425" tIns="91425" rIns="91425" bIns="91425" anchor="t" anchorCtr="0"/>
          <a:lstStyle>
            <a:lvl1pPr marL="457200" lvl="0" indent="-342900" rtl="0">
              <a:lnSpc>
                <a:spcPct val="115000"/>
              </a:lnSpc>
              <a:spcBef>
                <a:spcPts val="0"/>
              </a:spcBef>
              <a:spcAft>
                <a:spcPts val="0"/>
              </a:spcAft>
              <a:buClr>
                <a:schemeClr val="dk2"/>
              </a:buClr>
              <a:buSzPts val="1800"/>
              <a:buFont typeface="Roboto"/>
              <a:buChar char="●"/>
              <a:defRPr sz="1800">
                <a:solidFill>
                  <a:schemeClr val="dk2"/>
                </a:solidFill>
                <a:latin typeface="Roboto"/>
                <a:ea typeface="Roboto"/>
                <a:cs typeface="Roboto"/>
                <a:sym typeface="Roboto"/>
              </a:defRPr>
            </a:lvl1pPr>
            <a:lvl2pPr marL="914400" lvl="1" indent="-317500" rtl="0">
              <a:lnSpc>
                <a:spcPct val="115000"/>
              </a:lnSpc>
              <a:spcBef>
                <a:spcPts val="1600"/>
              </a:spcBef>
              <a:spcAft>
                <a:spcPts val="0"/>
              </a:spcAft>
              <a:buClr>
                <a:schemeClr val="dk2"/>
              </a:buClr>
              <a:buSzPts val="1400"/>
              <a:buFont typeface="Roboto"/>
              <a:buChar char="○"/>
              <a:defRPr>
                <a:solidFill>
                  <a:schemeClr val="dk2"/>
                </a:solidFill>
                <a:latin typeface="Roboto"/>
                <a:ea typeface="Roboto"/>
                <a:cs typeface="Roboto"/>
                <a:sym typeface="Roboto"/>
              </a:defRPr>
            </a:lvl2pPr>
            <a:lvl3pPr marL="1371600" lvl="2" indent="-317500" rtl="0">
              <a:lnSpc>
                <a:spcPct val="115000"/>
              </a:lnSpc>
              <a:spcBef>
                <a:spcPts val="1600"/>
              </a:spcBef>
              <a:spcAft>
                <a:spcPts val="0"/>
              </a:spcAft>
              <a:buClr>
                <a:schemeClr val="dk2"/>
              </a:buClr>
              <a:buSzPts val="1400"/>
              <a:buFont typeface="Roboto"/>
              <a:buChar char="■"/>
              <a:defRPr>
                <a:solidFill>
                  <a:schemeClr val="dk2"/>
                </a:solidFill>
                <a:latin typeface="Roboto"/>
                <a:ea typeface="Roboto"/>
                <a:cs typeface="Roboto"/>
                <a:sym typeface="Roboto"/>
              </a:defRPr>
            </a:lvl3pPr>
            <a:lvl4pPr marL="1828800" lvl="3" indent="-317500" rtl="0">
              <a:lnSpc>
                <a:spcPct val="115000"/>
              </a:lnSpc>
              <a:spcBef>
                <a:spcPts val="1600"/>
              </a:spcBef>
              <a:spcAft>
                <a:spcPts val="0"/>
              </a:spcAft>
              <a:buClr>
                <a:schemeClr val="dk2"/>
              </a:buClr>
              <a:buSzPts val="1400"/>
              <a:buFont typeface="Roboto"/>
              <a:buChar char="●"/>
              <a:defRPr>
                <a:solidFill>
                  <a:schemeClr val="dk2"/>
                </a:solidFill>
                <a:latin typeface="Roboto"/>
                <a:ea typeface="Roboto"/>
                <a:cs typeface="Roboto"/>
                <a:sym typeface="Roboto"/>
              </a:defRPr>
            </a:lvl4pPr>
            <a:lvl5pPr marL="2286000" lvl="4" indent="-317500" rtl="0">
              <a:lnSpc>
                <a:spcPct val="115000"/>
              </a:lnSpc>
              <a:spcBef>
                <a:spcPts val="1600"/>
              </a:spcBef>
              <a:spcAft>
                <a:spcPts val="0"/>
              </a:spcAft>
              <a:buClr>
                <a:schemeClr val="dk2"/>
              </a:buClr>
              <a:buSzPts val="1400"/>
              <a:buFont typeface="Roboto"/>
              <a:buChar char="○"/>
              <a:defRPr>
                <a:solidFill>
                  <a:schemeClr val="dk2"/>
                </a:solidFill>
                <a:latin typeface="Roboto"/>
                <a:ea typeface="Roboto"/>
                <a:cs typeface="Roboto"/>
                <a:sym typeface="Roboto"/>
              </a:defRPr>
            </a:lvl5pPr>
            <a:lvl6pPr marL="2743200" lvl="5" indent="-317500" rtl="0">
              <a:lnSpc>
                <a:spcPct val="115000"/>
              </a:lnSpc>
              <a:spcBef>
                <a:spcPts val="1600"/>
              </a:spcBef>
              <a:spcAft>
                <a:spcPts val="0"/>
              </a:spcAft>
              <a:buClr>
                <a:schemeClr val="dk2"/>
              </a:buClr>
              <a:buSzPts val="1400"/>
              <a:buFont typeface="Roboto"/>
              <a:buChar char="■"/>
              <a:defRPr>
                <a:solidFill>
                  <a:schemeClr val="dk2"/>
                </a:solidFill>
                <a:latin typeface="Roboto"/>
                <a:ea typeface="Roboto"/>
                <a:cs typeface="Roboto"/>
                <a:sym typeface="Roboto"/>
              </a:defRPr>
            </a:lvl6pPr>
            <a:lvl7pPr marL="3200400" lvl="6" indent="-317500" rtl="0">
              <a:lnSpc>
                <a:spcPct val="115000"/>
              </a:lnSpc>
              <a:spcBef>
                <a:spcPts val="1600"/>
              </a:spcBef>
              <a:spcAft>
                <a:spcPts val="0"/>
              </a:spcAft>
              <a:buClr>
                <a:schemeClr val="dk2"/>
              </a:buClr>
              <a:buSzPts val="1400"/>
              <a:buFont typeface="Roboto"/>
              <a:buChar char="●"/>
              <a:defRPr>
                <a:solidFill>
                  <a:schemeClr val="dk2"/>
                </a:solidFill>
                <a:latin typeface="Roboto"/>
                <a:ea typeface="Roboto"/>
                <a:cs typeface="Roboto"/>
                <a:sym typeface="Roboto"/>
              </a:defRPr>
            </a:lvl7pPr>
            <a:lvl8pPr marL="3657600" lvl="7" indent="-317500" rtl="0">
              <a:lnSpc>
                <a:spcPct val="115000"/>
              </a:lnSpc>
              <a:spcBef>
                <a:spcPts val="1600"/>
              </a:spcBef>
              <a:spcAft>
                <a:spcPts val="0"/>
              </a:spcAft>
              <a:buClr>
                <a:schemeClr val="dk2"/>
              </a:buClr>
              <a:buSzPts val="1400"/>
              <a:buFont typeface="Roboto"/>
              <a:buChar char="○"/>
              <a:defRPr>
                <a:solidFill>
                  <a:schemeClr val="dk2"/>
                </a:solidFill>
                <a:latin typeface="Roboto"/>
                <a:ea typeface="Roboto"/>
                <a:cs typeface="Roboto"/>
                <a:sym typeface="Roboto"/>
              </a:defRPr>
            </a:lvl8pPr>
            <a:lvl9pPr marL="4114800" lvl="8" indent="-317500" rtl="0">
              <a:lnSpc>
                <a:spcPct val="115000"/>
              </a:lnSpc>
              <a:spcBef>
                <a:spcPts val="1600"/>
              </a:spcBef>
              <a:spcAft>
                <a:spcPts val="1600"/>
              </a:spcAft>
              <a:buClr>
                <a:schemeClr val="dk2"/>
              </a:buClr>
              <a:buSzPts val="1400"/>
              <a:buFont typeface="Roboto"/>
              <a:buChar char="■"/>
              <a:defRPr>
                <a:solidFill>
                  <a:schemeClr val="dk2"/>
                </a:solidFill>
                <a:latin typeface="Roboto"/>
                <a:ea typeface="Roboto"/>
                <a:cs typeface="Roboto"/>
                <a:sym typeface="Roboto"/>
              </a:defRPr>
            </a:lvl9pPr>
          </a:lstStyle>
          <a:p>
            <a:endParaRPr/>
          </a:p>
        </p:txBody>
      </p:sp>
      <p:sp>
        <p:nvSpPr>
          <p:cNvPr id="15" name="Shape 15"/>
          <p:cNvSpPr txBox="1">
            <a:spLocks noGrp="1"/>
          </p:cNvSpPr>
          <p:nvPr>
            <p:ph type="sldNum" idx="12"/>
          </p:nvPr>
        </p:nvSpPr>
        <p:spPr>
          <a:xfrm>
            <a:off x="8453375" y="4796300"/>
            <a:ext cx="548700" cy="276900"/>
          </a:xfrm>
          <a:prstGeom prst="rect">
            <a:avLst/>
          </a:prstGeom>
          <a:noFill/>
          <a:ln>
            <a:noFill/>
          </a:ln>
        </p:spPr>
        <p:txBody>
          <a:bodyPr spcFirstLastPara="1" wrap="square" lIns="91425" tIns="91425" rIns="91425" bIns="91425" anchor="ctr" anchorCtr="0">
            <a:noAutofit/>
          </a:bodyPr>
          <a:lstStyle>
            <a:lvl1pPr lvl="0" algn="r" rtl="0">
              <a:buNone/>
              <a:defRPr sz="900">
                <a:solidFill>
                  <a:schemeClr val="dk2"/>
                </a:solidFill>
                <a:latin typeface="Roboto"/>
                <a:ea typeface="Roboto"/>
                <a:cs typeface="Roboto"/>
                <a:sym typeface="Roboto"/>
              </a:defRPr>
            </a:lvl1pPr>
            <a:lvl2pPr lvl="1" algn="r" rtl="0">
              <a:buNone/>
              <a:defRPr sz="900">
                <a:solidFill>
                  <a:schemeClr val="dk2"/>
                </a:solidFill>
                <a:latin typeface="Roboto"/>
                <a:ea typeface="Roboto"/>
                <a:cs typeface="Roboto"/>
                <a:sym typeface="Roboto"/>
              </a:defRPr>
            </a:lvl2pPr>
            <a:lvl3pPr lvl="2" algn="r" rtl="0">
              <a:buNone/>
              <a:defRPr sz="900">
                <a:solidFill>
                  <a:schemeClr val="dk2"/>
                </a:solidFill>
                <a:latin typeface="Roboto"/>
                <a:ea typeface="Roboto"/>
                <a:cs typeface="Roboto"/>
                <a:sym typeface="Roboto"/>
              </a:defRPr>
            </a:lvl3pPr>
            <a:lvl4pPr lvl="3" algn="r" rtl="0">
              <a:buNone/>
              <a:defRPr sz="900">
                <a:solidFill>
                  <a:schemeClr val="dk2"/>
                </a:solidFill>
                <a:latin typeface="Roboto"/>
                <a:ea typeface="Roboto"/>
                <a:cs typeface="Roboto"/>
                <a:sym typeface="Roboto"/>
              </a:defRPr>
            </a:lvl4pPr>
            <a:lvl5pPr lvl="4" algn="r" rtl="0">
              <a:buNone/>
              <a:defRPr sz="900">
                <a:solidFill>
                  <a:schemeClr val="dk2"/>
                </a:solidFill>
                <a:latin typeface="Roboto"/>
                <a:ea typeface="Roboto"/>
                <a:cs typeface="Roboto"/>
                <a:sym typeface="Roboto"/>
              </a:defRPr>
            </a:lvl5pPr>
            <a:lvl6pPr lvl="5" algn="r" rtl="0">
              <a:buNone/>
              <a:defRPr sz="900">
                <a:solidFill>
                  <a:schemeClr val="dk2"/>
                </a:solidFill>
                <a:latin typeface="Roboto"/>
                <a:ea typeface="Roboto"/>
                <a:cs typeface="Roboto"/>
                <a:sym typeface="Roboto"/>
              </a:defRPr>
            </a:lvl6pPr>
            <a:lvl7pPr lvl="6" algn="r" rtl="0">
              <a:buNone/>
              <a:defRPr sz="900">
                <a:solidFill>
                  <a:schemeClr val="dk2"/>
                </a:solidFill>
                <a:latin typeface="Roboto"/>
                <a:ea typeface="Roboto"/>
                <a:cs typeface="Roboto"/>
                <a:sym typeface="Roboto"/>
              </a:defRPr>
            </a:lvl7pPr>
            <a:lvl8pPr lvl="7" algn="r" rtl="0">
              <a:buNone/>
              <a:defRPr sz="900">
                <a:solidFill>
                  <a:schemeClr val="dk2"/>
                </a:solidFill>
                <a:latin typeface="Roboto"/>
                <a:ea typeface="Roboto"/>
                <a:cs typeface="Roboto"/>
                <a:sym typeface="Roboto"/>
              </a:defRPr>
            </a:lvl8pPr>
            <a:lvl9pPr lvl="8" algn="r" rtl="0">
              <a:buNone/>
              <a:defRPr sz="900">
                <a:solidFill>
                  <a:schemeClr val="dk2"/>
                </a:solidFill>
                <a:latin typeface="Roboto"/>
                <a:ea typeface="Roboto"/>
                <a:cs typeface="Roboto"/>
                <a:sym typeface="Roboto"/>
              </a:defRPr>
            </a:lvl9pPr>
          </a:lstStyle>
          <a:p>
            <a:pPr marL="0" lvl="0" indent="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30.png"/><Relationship Id="rId7"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32.png"/><Relationship Id="rId5" Type="http://schemas.openxmlformats.org/officeDocument/2006/relationships/image" Target="../media/image25.png"/><Relationship Id="rId4" Type="http://schemas.openxmlformats.org/officeDocument/2006/relationships/image" Target="../media/image31.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14.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openxmlformats.org/officeDocument/2006/relationships/image" Target="../media/image41.gif"/><Relationship Id="rId5" Type="http://schemas.openxmlformats.org/officeDocument/2006/relationships/image" Target="../media/image40.gif"/><Relationship Id="rId4" Type="http://schemas.openxmlformats.org/officeDocument/2006/relationships/image" Target="../media/image39.gif"/></Relationships>
</file>

<file path=ppt/slides/_rels/slide15.xml.rels><?xml version="1.0" encoding="UTF-8" standalone="yes"?>
<Relationships xmlns="http://schemas.openxmlformats.org/package/2006/relationships"><Relationship Id="rId8" Type="http://schemas.openxmlformats.org/officeDocument/2006/relationships/image" Target="../media/image47.gif"/><Relationship Id="rId3" Type="http://schemas.openxmlformats.org/officeDocument/2006/relationships/image" Target="../media/image42.gif"/><Relationship Id="rId7" Type="http://schemas.openxmlformats.org/officeDocument/2006/relationships/image" Target="../media/image46.gif"/><Relationship Id="rId2" Type="http://schemas.openxmlformats.org/officeDocument/2006/relationships/notesSlide" Target="../notesSlides/notesSlide15.xml"/><Relationship Id="rId1" Type="http://schemas.openxmlformats.org/officeDocument/2006/relationships/slideLayout" Target="../slideLayouts/slideLayout3.xml"/><Relationship Id="rId6" Type="http://schemas.openxmlformats.org/officeDocument/2006/relationships/image" Target="../media/image45.gif"/><Relationship Id="rId5" Type="http://schemas.openxmlformats.org/officeDocument/2006/relationships/image" Target="../media/image44.gif"/><Relationship Id="rId10" Type="http://schemas.openxmlformats.org/officeDocument/2006/relationships/image" Target="../media/image34.jpg"/><Relationship Id="rId4" Type="http://schemas.openxmlformats.org/officeDocument/2006/relationships/image" Target="../media/image43.gif"/><Relationship Id="rId9" Type="http://schemas.openxmlformats.org/officeDocument/2006/relationships/image" Target="../media/image48.gif"/></Relationships>
</file>

<file path=ppt/slides/_rels/slide16.xml.rels><?xml version="1.0" encoding="UTF-8" standalone="yes"?>
<Relationships xmlns="http://schemas.openxmlformats.org/package/2006/relationships"><Relationship Id="rId3" Type="http://schemas.openxmlformats.org/officeDocument/2006/relationships/image" Target="../media/image49.gif"/><Relationship Id="rId2" Type="http://schemas.openxmlformats.org/officeDocument/2006/relationships/notesSlide" Target="../notesSlides/notesSlide16.xml"/><Relationship Id="rId1" Type="http://schemas.openxmlformats.org/officeDocument/2006/relationships/slideLayout" Target="../slideLayouts/slideLayout3.xml"/><Relationship Id="rId5" Type="http://schemas.openxmlformats.org/officeDocument/2006/relationships/image" Target="../media/image34.jpg"/><Relationship Id="rId4" Type="http://schemas.openxmlformats.org/officeDocument/2006/relationships/image" Target="../media/image50.gif"/></Relationships>
</file>

<file path=ppt/slides/_rels/slide1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9.xml"/><Relationship Id="rId1" Type="http://schemas.openxmlformats.org/officeDocument/2006/relationships/slideLayout" Target="../slideLayouts/slideLayout3.xml"/><Relationship Id="rId4" Type="http://schemas.openxmlformats.org/officeDocument/2006/relationships/image" Target="../media/image53.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0.xml"/><Relationship Id="rId1" Type="http://schemas.openxmlformats.org/officeDocument/2006/relationships/slideLayout" Target="../slideLayouts/slideLayout3.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2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1.xml"/><Relationship Id="rId1" Type="http://schemas.openxmlformats.org/officeDocument/2006/relationships/slideLayout" Target="../slideLayouts/slideLayout3.xml"/><Relationship Id="rId4" Type="http://schemas.openxmlformats.org/officeDocument/2006/relationships/image" Target="../media/image59.png"/></Relationships>
</file>

<file path=ppt/slides/_rels/slide2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8" Type="http://schemas.openxmlformats.org/officeDocument/2006/relationships/image" Target="../media/image10.gif"/><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hyperlink" Target="http://www.youtube.com/watch?v=IXWJqtm3U04" TargetMode="External"/><Relationship Id="rId2" Type="http://schemas.openxmlformats.org/officeDocument/2006/relationships/notesSlide" Target="../notesSlides/notesSlide35.xml"/><Relationship Id="rId1" Type="http://schemas.openxmlformats.org/officeDocument/2006/relationships/slideLayout" Target="../slideLayouts/slideLayout3.xml"/><Relationship Id="rId4" Type="http://schemas.openxmlformats.org/officeDocument/2006/relationships/image" Target="../media/image62.jpg"/></Relationships>
</file>

<file path=ppt/slides/_rels/slide4.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gif"/><Relationship Id="rId7"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 Id="rId9" Type="http://schemas.openxmlformats.org/officeDocument/2006/relationships/image" Target="../media/image17.png"/></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3.xml"/><Relationship Id="rId5" Type="http://schemas.openxmlformats.org/officeDocument/2006/relationships/image" Target="../media/image20.png"/><Relationship Id="rId4" Type="http://schemas.openxmlformats.org/officeDocument/2006/relationships/image" Target="../media/image19.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3.xml"/><Relationship Id="rId5" Type="http://schemas.openxmlformats.org/officeDocument/2006/relationships/image" Target="../media/image23.png"/><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3" Type="http://schemas.openxmlformats.org/officeDocument/2006/relationships/image" Target="../media/image24.jpg"/><Relationship Id="rId7"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79"/>
        <p:cNvGrpSpPr/>
        <p:nvPr/>
      </p:nvGrpSpPr>
      <p:grpSpPr>
        <a:xfrm>
          <a:off x="0" y="0"/>
          <a:ext cx="0" cy="0"/>
          <a:chOff x="0" y="0"/>
          <a:chExt cx="0" cy="0"/>
        </a:xfrm>
      </p:grpSpPr>
      <p:sp>
        <p:nvSpPr>
          <p:cNvPr id="80" name="Shape 80"/>
          <p:cNvSpPr txBox="1">
            <a:spLocks noGrp="1"/>
          </p:cNvSpPr>
          <p:nvPr>
            <p:ph type="ctrTitle"/>
          </p:nvPr>
        </p:nvSpPr>
        <p:spPr>
          <a:xfrm>
            <a:off x="311700" y="1581700"/>
            <a:ext cx="8520600" cy="12813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Generalized End-to-End Loss For</a:t>
            </a:r>
            <a:endParaRPr/>
          </a:p>
          <a:p>
            <a:pPr marL="0" lvl="0" indent="0" algn="ctr">
              <a:spcBef>
                <a:spcPts val="0"/>
              </a:spcBef>
              <a:spcAft>
                <a:spcPts val="0"/>
              </a:spcAft>
              <a:buNone/>
            </a:pPr>
            <a:r>
              <a:rPr lang="en"/>
              <a:t>Speaker Verification</a:t>
            </a:r>
            <a:endParaRPr/>
          </a:p>
        </p:txBody>
      </p:sp>
      <p:sp>
        <p:nvSpPr>
          <p:cNvPr id="81" name="Shape 81"/>
          <p:cNvSpPr txBox="1">
            <a:spLocks noGrp="1"/>
          </p:cNvSpPr>
          <p:nvPr>
            <p:ph type="subTitle" idx="1"/>
          </p:nvPr>
        </p:nvSpPr>
        <p:spPr>
          <a:xfrm>
            <a:off x="479550" y="3091550"/>
            <a:ext cx="8184900" cy="1387500"/>
          </a:xfrm>
          <a:prstGeom prst="rect">
            <a:avLst/>
          </a:prstGeom>
        </p:spPr>
        <p:txBody>
          <a:bodyPr spcFirstLastPara="1" wrap="square" lIns="91425" tIns="91425" rIns="91425" bIns="91425" anchor="t" anchorCtr="0">
            <a:noAutofit/>
          </a:bodyPr>
          <a:lstStyle/>
          <a:p>
            <a:pPr marL="0" lvl="0" indent="0" rtl="0">
              <a:lnSpc>
                <a:spcPct val="150000"/>
              </a:lnSpc>
              <a:spcBef>
                <a:spcPts val="0"/>
              </a:spcBef>
              <a:spcAft>
                <a:spcPts val="0"/>
              </a:spcAft>
              <a:buNone/>
            </a:pPr>
            <a:r>
              <a:rPr lang="en" sz="1800"/>
              <a:t>Authors: </a:t>
            </a:r>
            <a:r>
              <a:rPr lang="en" sz="1800" i="1"/>
              <a:t>Li Wan, Quan Wang, Alan Papir, Ignacio Lopez Moreno</a:t>
            </a:r>
            <a:endParaRPr sz="1800" i="1"/>
          </a:p>
          <a:p>
            <a:pPr marL="0" lvl="0" indent="0">
              <a:lnSpc>
                <a:spcPct val="150000"/>
              </a:lnSpc>
              <a:spcBef>
                <a:spcPts val="0"/>
              </a:spcBef>
              <a:spcAft>
                <a:spcPts val="0"/>
              </a:spcAft>
              <a:buNone/>
            </a:pPr>
            <a:r>
              <a:rPr lang="en" sz="1800"/>
              <a:t>Presented by: </a:t>
            </a:r>
            <a:r>
              <a:rPr lang="en" sz="1800" i="1"/>
              <a:t>Quan Wang</a:t>
            </a:r>
            <a:endParaRPr sz="1800">
              <a:latin typeface="Source Code Pro"/>
              <a:ea typeface="Source Code Pro"/>
              <a:cs typeface="Source Code Pro"/>
              <a:sym typeface="Source Code Pro"/>
            </a:endParaRPr>
          </a:p>
          <a:p>
            <a:pPr marL="0" lvl="0" indent="0">
              <a:lnSpc>
                <a:spcPct val="150000"/>
              </a:lnSpc>
              <a:spcBef>
                <a:spcPts val="0"/>
              </a:spcBef>
              <a:spcAft>
                <a:spcPts val="0"/>
              </a:spcAft>
              <a:buNone/>
            </a:pPr>
            <a:r>
              <a:rPr lang="en" sz="1800"/>
              <a:t>2018-04-18</a:t>
            </a:r>
            <a:endParaRPr sz="1800"/>
          </a:p>
        </p:txBody>
      </p:sp>
    </p:spTree>
  </p:cSld>
  <p:clrMapOvr>
    <a:masterClrMapping/>
  </p:clrMapOvr>
  <mc:AlternateContent xmlns:mc="http://schemas.openxmlformats.org/markup-compatibility/2006" xmlns:p14="http://schemas.microsoft.com/office/powerpoint/2010/main">
    <mc:Choice Requires="p14">
      <p:transition spd="slow" p14:dur="2000" advTm="3768"/>
    </mc:Choice>
    <mc:Fallback xmlns="">
      <p:transition spd="slow" advTm="3768"/>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46"/>
        <p:cNvGrpSpPr/>
        <p:nvPr/>
      </p:nvGrpSpPr>
      <p:grpSpPr>
        <a:xfrm>
          <a:off x="0" y="0"/>
          <a:ext cx="0" cy="0"/>
          <a:chOff x="0" y="0"/>
          <a:chExt cx="0" cy="0"/>
        </a:xfrm>
      </p:grpSpPr>
      <p:sp>
        <p:nvSpPr>
          <p:cNvPr id="247" name="Shape 247"/>
          <p:cNvSpPr/>
          <p:nvPr/>
        </p:nvSpPr>
        <p:spPr>
          <a:xfrm>
            <a:off x="171450" y="1680200"/>
            <a:ext cx="4054800" cy="3120300"/>
          </a:xfrm>
          <a:prstGeom prst="roundRect">
            <a:avLst>
              <a:gd name="adj" fmla="val 16667"/>
            </a:avLst>
          </a:prstGeom>
          <a:solidFill>
            <a:srgbClr val="00FFF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48" name="Shape 248"/>
          <p:cNvSpPr txBox="1">
            <a:spLocks noGrp="1"/>
          </p:cNvSpPr>
          <p:nvPr>
            <p:ph type="title"/>
          </p:nvPr>
        </p:nvSpPr>
        <p:spPr>
          <a:xfrm>
            <a:off x="180900" y="446900"/>
            <a:ext cx="8782200" cy="5727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a:t>Loss function - Tuple end-to-end loss</a:t>
            </a:r>
            <a:endParaRPr/>
          </a:p>
        </p:txBody>
      </p:sp>
      <p:sp>
        <p:nvSpPr>
          <p:cNvPr id="249" name="Shape 249"/>
          <p:cNvSpPr txBox="1">
            <a:spLocks noGrp="1"/>
          </p:cNvSpPr>
          <p:nvPr>
            <p:ph type="body" idx="1"/>
          </p:nvPr>
        </p:nvSpPr>
        <p:spPr>
          <a:xfrm>
            <a:off x="180900" y="1143700"/>
            <a:ext cx="8782200" cy="3416400"/>
          </a:xfrm>
          <a:prstGeom prst="rect">
            <a:avLst/>
          </a:prstGeom>
        </p:spPr>
        <p:txBody>
          <a:bodyPr spcFirstLastPara="1" wrap="square" lIns="91425" tIns="91425" rIns="91425" bIns="91425" anchor="t" anchorCtr="0">
            <a:noAutofit/>
          </a:bodyPr>
          <a:lstStyle/>
          <a:p>
            <a:pPr marL="457200" lvl="0" indent="-342900" rtl="0">
              <a:spcBef>
                <a:spcPts val="0"/>
              </a:spcBef>
              <a:spcAft>
                <a:spcPts val="0"/>
              </a:spcAft>
              <a:buSzPts val="1800"/>
              <a:buChar char="●"/>
            </a:pPr>
            <a:r>
              <a:rPr lang="en"/>
              <a:t>Remember the verification runtime behavior</a:t>
            </a:r>
            <a:endParaRPr/>
          </a:p>
        </p:txBody>
      </p:sp>
      <p:pic>
        <p:nvPicPr>
          <p:cNvPr id="250" name="Shape 250"/>
          <p:cNvPicPr preferRelativeResize="0"/>
          <p:nvPr/>
        </p:nvPicPr>
        <p:blipFill>
          <a:blip r:embed="rId3">
            <a:alphaModFix/>
          </a:blip>
          <a:stretch>
            <a:fillRect/>
          </a:stretch>
        </p:blipFill>
        <p:spPr>
          <a:xfrm>
            <a:off x="7257950" y="1933750"/>
            <a:ext cx="1476410" cy="2624749"/>
          </a:xfrm>
          <a:prstGeom prst="rect">
            <a:avLst/>
          </a:prstGeom>
          <a:noFill/>
          <a:ln>
            <a:noFill/>
          </a:ln>
          <a:effectLst>
            <a:outerShdw blurRad="228600" dist="76200" dir="1860000" algn="bl" rotWithShape="0">
              <a:srgbClr val="000000">
                <a:alpha val="64999"/>
              </a:srgbClr>
            </a:outerShdw>
          </a:effectLst>
        </p:spPr>
      </p:pic>
      <p:sp>
        <p:nvSpPr>
          <p:cNvPr id="251" name="Shape 251"/>
          <p:cNvSpPr/>
          <p:nvPr/>
        </p:nvSpPr>
        <p:spPr>
          <a:xfrm>
            <a:off x="2950088" y="3020675"/>
            <a:ext cx="1165800" cy="379800"/>
          </a:xfrm>
          <a:prstGeom prst="rect">
            <a:avLst/>
          </a:prstGeom>
          <a:solidFill>
            <a:srgbClr val="93C47D"/>
          </a:solidFill>
          <a:ln>
            <a:noFill/>
          </a:ln>
        </p:spPr>
        <p:txBody>
          <a:bodyPr spcFirstLastPara="1" wrap="square" lIns="91425" tIns="91425" rIns="91425" bIns="91425" anchor="ctr" anchorCtr="0">
            <a:noAutofit/>
          </a:bodyPr>
          <a:lstStyle/>
          <a:p>
            <a:pPr marL="0" lvl="0" indent="0" algn="ctr">
              <a:spcBef>
                <a:spcPts val="0"/>
              </a:spcBef>
              <a:spcAft>
                <a:spcPts val="0"/>
              </a:spcAft>
              <a:buNone/>
            </a:pPr>
            <a:r>
              <a:rPr lang="en"/>
              <a:t>Average</a:t>
            </a:r>
            <a:endParaRPr/>
          </a:p>
        </p:txBody>
      </p:sp>
      <p:sp>
        <p:nvSpPr>
          <p:cNvPr id="252" name="Shape 252"/>
          <p:cNvSpPr/>
          <p:nvPr/>
        </p:nvSpPr>
        <p:spPr>
          <a:xfrm>
            <a:off x="5104025" y="2846225"/>
            <a:ext cx="1165800" cy="728700"/>
          </a:xfrm>
          <a:prstGeom prst="rect">
            <a:avLst/>
          </a:prstGeom>
          <a:solidFill>
            <a:srgbClr val="93C47D"/>
          </a:solidFill>
          <a:ln>
            <a:noFill/>
          </a:ln>
        </p:spPr>
        <p:txBody>
          <a:bodyPr spcFirstLastPara="1" wrap="square" lIns="91425" tIns="91425" rIns="91425" bIns="91425" anchor="ctr" anchorCtr="0">
            <a:noAutofit/>
          </a:bodyPr>
          <a:lstStyle/>
          <a:p>
            <a:pPr marL="0" lvl="0" indent="0" algn="ctr">
              <a:spcBef>
                <a:spcPts val="0"/>
              </a:spcBef>
              <a:spcAft>
                <a:spcPts val="0"/>
              </a:spcAft>
              <a:buNone/>
            </a:pPr>
            <a:r>
              <a:rPr lang="en"/>
              <a:t>Cosine Similarity</a:t>
            </a:r>
            <a:endParaRPr/>
          </a:p>
        </p:txBody>
      </p:sp>
      <p:sp>
        <p:nvSpPr>
          <p:cNvPr id="253" name="Shape 253"/>
          <p:cNvSpPr/>
          <p:nvPr/>
        </p:nvSpPr>
        <p:spPr>
          <a:xfrm>
            <a:off x="2065975" y="3056225"/>
            <a:ext cx="685800" cy="308700"/>
          </a:xfrm>
          <a:prstGeom prst="rightArrow">
            <a:avLst>
              <a:gd name="adj1" fmla="val 50000"/>
              <a:gd name="adj2" fmla="val 50000"/>
            </a:avLst>
          </a:prstGeom>
          <a:solidFill>
            <a:srgbClr val="D9EAD3"/>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54" name="Shape 254"/>
          <p:cNvSpPr/>
          <p:nvPr/>
        </p:nvSpPr>
        <p:spPr>
          <a:xfrm rot="2698937">
            <a:off x="2065925" y="2491590"/>
            <a:ext cx="685823" cy="308864"/>
          </a:xfrm>
          <a:prstGeom prst="rightArrow">
            <a:avLst>
              <a:gd name="adj1" fmla="val 50000"/>
              <a:gd name="adj2" fmla="val 50000"/>
            </a:avLst>
          </a:prstGeom>
          <a:solidFill>
            <a:srgbClr val="D9EAD3"/>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55" name="Shape 255"/>
          <p:cNvSpPr/>
          <p:nvPr/>
        </p:nvSpPr>
        <p:spPr>
          <a:xfrm rot="-2701063">
            <a:off x="2065963" y="3620850"/>
            <a:ext cx="685823" cy="308864"/>
          </a:xfrm>
          <a:prstGeom prst="rightArrow">
            <a:avLst>
              <a:gd name="adj1" fmla="val 50000"/>
              <a:gd name="adj2" fmla="val 50000"/>
            </a:avLst>
          </a:prstGeom>
          <a:solidFill>
            <a:srgbClr val="D9EAD3"/>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56" name="Shape 256"/>
          <p:cNvSpPr/>
          <p:nvPr/>
        </p:nvSpPr>
        <p:spPr>
          <a:xfrm>
            <a:off x="4276325" y="3056225"/>
            <a:ext cx="685800" cy="308700"/>
          </a:xfrm>
          <a:prstGeom prst="rightArrow">
            <a:avLst>
              <a:gd name="adj1" fmla="val 50000"/>
              <a:gd name="adj2" fmla="val 50000"/>
            </a:avLst>
          </a:prstGeom>
          <a:solidFill>
            <a:srgbClr val="D9EAD3"/>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57" name="Shape 257"/>
          <p:cNvSpPr/>
          <p:nvPr/>
        </p:nvSpPr>
        <p:spPr>
          <a:xfrm rot="10800000">
            <a:off x="6420988" y="3091775"/>
            <a:ext cx="685800" cy="308700"/>
          </a:xfrm>
          <a:prstGeom prst="rightArrow">
            <a:avLst>
              <a:gd name="adj1" fmla="val 50000"/>
              <a:gd name="adj2" fmla="val 50000"/>
            </a:avLst>
          </a:prstGeom>
          <a:solidFill>
            <a:srgbClr val="D9EAD3"/>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58" name="Shape 258"/>
          <p:cNvSpPr/>
          <p:nvPr/>
        </p:nvSpPr>
        <p:spPr>
          <a:xfrm rot="5400000">
            <a:off x="5344025" y="3877300"/>
            <a:ext cx="685800" cy="308700"/>
          </a:xfrm>
          <a:prstGeom prst="rightArrow">
            <a:avLst>
              <a:gd name="adj1" fmla="val 50000"/>
              <a:gd name="adj2" fmla="val 50000"/>
            </a:avLst>
          </a:prstGeom>
          <a:solidFill>
            <a:srgbClr val="D9EAD3"/>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59" name="Shape 259"/>
          <p:cNvSpPr txBox="1"/>
          <p:nvPr/>
        </p:nvSpPr>
        <p:spPr>
          <a:xfrm>
            <a:off x="2132000" y="1824813"/>
            <a:ext cx="1511100" cy="793500"/>
          </a:xfrm>
          <a:prstGeom prst="rect">
            <a:avLst/>
          </a:prstGeom>
          <a:noFill/>
          <a:ln>
            <a:noFill/>
          </a:ln>
        </p:spPr>
        <p:txBody>
          <a:bodyPr spcFirstLastPara="1" wrap="square" lIns="91425" tIns="91425" rIns="91425" bIns="91425" anchor="t" anchorCtr="0">
            <a:noAutofit/>
          </a:bodyPr>
          <a:lstStyle/>
          <a:p>
            <a:pPr marL="0" lvl="0" indent="0" algn="ctr">
              <a:spcBef>
                <a:spcPts val="0"/>
              </a:spcBef>
              <a:spcAft>
                <a:spcPts val="0"/>
              </a:spcAft>
              <a:buNone/>
            </a:pPr>
            <a:r>
              <a:rPr lang="en">
                <a:solidFill>
                  <a:srgbClr val="999999"/>
                </a:solidFill>
              </a:rPr>
              <a:t>Collect enrollment utterances</a:t>
            </a:r>
            <a:endParaRPr>
              <a:solidFill>
                <a:srgbClr val="999999"/>
              </a:solidFill>
            </a:endParaRPr>
          </a:p>
        </p:txBody>
      </p:sp>
      <p:sp>
        <p:nvSpPr>
          <p:cNvPr id="260" name="Shape 260"/>
          <p:cNvSpPr txBox="1"/>
          <p:nvPr/>
        </p:nvSpPr>
        <p:spPr>
          <a:xfrm>
            <a:off x="5746850" y="1957413"/>
            <a:ext cx="1511100" cy="793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solidFill>
                  <a:srgbClr val="999999"/>
                </a:solidFill>
              </a:rPr>
              <a:t>Receive verification utterance</a:t>
            </a:r>
            <a:endParaRPr>
              <a:solidFill>
                <a:srgbClr val="999999"/>
              </a:solidFill>
            </a:endParaRPr>
          </a:p>
        </p:txBody>
      </p:sp>
      <p:sp>
        <p:nvSpPr>
          <p:cNvPr id="261" name="Shape 261"/>
          <p:cNvSpPr txBox="1"/>
          <p:nvPr/>
        </p:nvSpPr>
        <p:spPr>
          <a:xfrm>
            <a:off x="4931375" y="4295813"/>
            <a:ext cx="1511100" cy="793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solidFill>
                  <a:srgbClr val="999999"/>
                </a:solidFill>
              </a:rPr>
              <a:t>Make verification decision</a:t>
            </a:r>
            <a:endParaRPr>
              <a:solidFill>
                <a:srgbClr val="999999"/>
              </a:solidFill>
            </a:endParaRPr>
          </a:p>
        </p:txBody>
      </p:sp>
      <p:sp>
        <p:nvSpPr>
          <p:cNvPr id="262" name="Shape 262"/>
          <p:cNvSpPr txBox="1"/>
          <p:nvPr/>
        </p:nvSpPr>
        <p:spPr>
          <a:xfrm>
            <a:off x="2065025" y="4175450"/>
            <a:ext cx="2048700" cy="728700"/>
          </a:xfrm>
          <a:prstGeom prst="rect">
            <a:avLst/>
          </a:prstGeom>
          <a:noFill/>
          <a:ln>
            <a:noFill/>
          </a:ln>
        </p:spPr>
        <p:txBody>
          <a:bodyPr spcFirstLastPara="1" wrap="square" lIns="91425" tIns="91425" rIns="91425" bIns="91425" anchor="t" anchorCtr="0">
            <a:noAutofit/>
          </a:bodyPr>
          <a:lstStyle/>
          <a:p>
            <a:pPr marL="0" lvl="0" indent="0" algn="ctr">
              <a:spcBef>
                <a:spcPts val="0"/>
              </a:spcBef>
              <a:spcAft>
                <a:spcPts val="0"/>
              </a:spcAft>
              <a:buNone/>
            </a:pPr>
            <a:r>
              <a:rPr lang="en" sz="3000" b="1">
                <a:solidFill>
                  <a:srgbClr val="A4C2F4"/>
                </a:solidFill>
              </a:rPr>
              <a:t>OFFLINE</a:t>
            </a:r>
            <a:endParaRPr sz="3000" b="1">
              <a:solidFill>
                <a:srgbClr val="A4C2F4"/>
              </a:solidFill>
            </a:endParaRPr>
          </a:p>
        </p:txBody>
      </p:sp>
      <p:pic>
        <p:nvPicPr>
          <p:cNvPr id="263" name="Shape 263"/>
          <p:cNvPicPr preferRelativeResize="0"/>
          <p:nvPr/>
        </p:nvPicPr>
        <p:blipFill>
          <a:blip r:embed="rId4">
            <a:alphaModFix/>
          </a:blip>
          <a:stretch>
            <a:fillRect/>
          </a:stretch>
        </p:blipFill>
        <p:spPr>
          <a:xfrm>
            <a:off x="351310" y="1850294"/>
            <a:ext cx="1610669" cy="2720573"/>
          </a:xfrm>
          <a:prstGeom prst="rect">
            <a:avLst/>
          </a:prstGeom>
          <a:noFill/>
          <a:ln>
            <a:noFill/>
          </a:ln>
          <a:effectLst>
            <a:outerShdw blurRad="85725" dist="57150" dir="2700000" algn="bl" rotWithShape="0">
              <a:srgbClr val="000000">
                <a:alpha val="55000"/>
              </a:srgbClr>
            </a:outerShdw>
          </a:effec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67"/>
        <p:cNvGrpSpPr/>
        <p:nvPr/>
      </p:nvGrpSpPr>
      <p:grpSpPr>
        <a:xfrm>
          <a:off x="0" y="0"/>
          <a:ext cx="0" cy="0"/>
          <a:chOff x="0" y="0"/>
          <a:chExt cx="0" cy="0"/>
        </a:xfrm>
      </p:grpSpPr>
      <p:sp>
        <p:nvSpPr>
          <p:cNvPr id="268" name="Shape 268"/>
          <p:cNvSpPr txBox="1">
            <a:spLocks noGrp="1"/>
          </p:cNvSpPr>
          <p:nvPr>
            <p:ph type="title"/>
          </p:nvPr>
        </p:nvSpPr>
        <p:spPr>
          <a:xfrm>
            <a:off x="180900" y="446900"/>
            <a:ext cx="8782200" cy="5727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a:t>Loss function - Tuple end-to-end loss</a:t>
            </a:r>
            <a:endParaRPr/>
          </a:p>
        </p:txBody>
      </p:sp>
      <p:pic>
        <p:nvPicPr>
          <p:cNvPr id="269" name="Shape 269"/>
          <p:cNvPicPr preferRelativeResize="0"/>
          <p:nvPr/>
        </p:nvPicPr>
        <p:blipFill rotWithShape="1">
          <a:blip r:embed="rId3">
            <a:alphaModFix/>
          </a:blip>
          <a:srcRect t="90657"/>
          <a:stretch/>
        </p:blipFill>
        <p:spPr>
          <a:xfrm>
            <a:off x="4134636" y="3864215"/>
            <a:ext cx="606300" cy="393599"/>
          </a:xfrm>
          <a:prstGeom prst="rect">
            <a:avLst/>
          </a:prstGeom>
          <a:noFill/>
          <a:ln>
            <a:noFill/>
          </a:ln>
        </p:spPr>
      </p:pic>
      <p:pic>
        <p:nvPicPr>
          <p:cNvPr id="270" name="Shape 270"/>
          <p:cNvPicPr preferRelativeResize="0"/>
          <p:nvPr/>
        </p:nvPicPr>
        <p:blipFill rotWithShape="1">
          <a:blip r:embed="rId3">
            <a:alphaModFix/>
          </a:blip>
          <a:srcRect t="64129" b="26065"/>
          <a:stretch/>
        </p:blipFill>
        <p:spPr>
          <a:xfrm>
            <a:off x="4048497" y="2060714"/>
            <a:ext cx="606300" cy="413100"/>
          </a:xfrm>
          <a:prstGeom prst="rect">
            <a:avLst/>
          </a:prstGeom>
          <a:noFill/>
          <a:ln>
            <a:noFill/>
          </a:ln>
        </p:spPr>
      </p:pic>
      <p:pic>
        <p:nvPicPr>
          <p:cNvPr id="271" name="Shape 271"/>
          <p:cNvPicPr preferRelativeResize="0"/>
          <p:nvPr/>
        </p:nvPicPr>
        <p:blipFill rotWithShape="1">
          <a:blip r:embed="rId3">
            <a:alphaModFix/>
          </a:blip>
          <a:srcRect t="50666" b="39528"/>
          <a:stretch/>
        </p:blipFill>
        <p:spPr>
          <a:xfrm>
            <a:off x="4055123" y="1407350"/>
            <a:ext cx="606300" cy="413100"/>
          </a:xfrm>
          <a:prstGeom prst="rect">
            <a:avLst/>
          </a:prstGeom>
          <a:noFill/>
          <a:ln>
            <a:noFill/>
          </a:ln>
        </p:spPr>
      </p:pic>
      <p:pic>
        <p:nvPicPr>
          <p:cNvPr id="272" name="Shape 272"/>
          <p:cNvPicPr preferRelativeResize="0"/>
          <p:nvPr/>
        </p:nvPicPr>
        <p:blipFill rotWithShape="1">
          <a:blip r:embed="rId3">
            <a:alphaModFix/>
          </a:blip>
          <a:srcRect t="41458" b="51783"/>
          <a:stretch/>
        </p:blipFill>
        <p:spPr>
          <a:xfrm>
            <a:off x="2488053" y="3858728"/>
            <a:ext cx="606300" cy="284701"/>
          </a:xfrm>
          <a:prstGeom prst="rect">
            <a:avLst/>
          </a:prstGeom>
          <a:noFill/>
          <a:ln>
            <a:noFill/>
          </a:ln>
        </p:spPr>
      </p:pic>
      <p:pic>
        <p:nvPicPr>
          <p:cNvPr id="273" name="Shape 273"/>
          <p:cNvPicPr preferRelativeResize="0"/>
          <p:nvPr/>
        </p:nvPicPr>
        <p:blipFill rotWithShape="1">
          <a:blip r:embed="rId3">
            <a:alphaModFix/>
          </a:blip>
          <a:srcRect t="12427" b="76543"/>
          <a:stretch/>
        </p:blipFill>
        <p:spPr>
          <a:xfrm>
            <a:off x="2468175" y="2025928"/>
            <a:ext cx="606300" cy="464701"/>
          </a:xfrm>
          <a:prstGeom prst="rect">
            <a:avLst/>
          </a:prstGeom>
          <a:noFill/>
          <a:ln>
            <a:noFill/>
          </a:ln>
        </p:spPr>
      </p:pic>
      <p:pic>
        <p:nvPicPr>
          <p:cNvPr id="274" name="Shape 274"/>
          <p:cNvPicPr preferRelativeResize="0"/>
          <p:nvPr/>
        </p:nvPicPr>
        <p:blipFill rotWithShape="1">
          <a:blip r:embed="rId3">
            <a:alphaModFix/>
          </a:blip>
          <a:srcRect b="88970"/>
          <a:stretch/>
        </p:blipFill>
        <p:spPr>
          <a:xfrm>
            <a:off x="2470542" y="1283398"/>
            <a:ext cx="606300" cy="464701"/>
          </a:xfrm>
          <a:prstGeom prst="rect">
            <a:avLst/>
          </a:prstGeom>
          <a:noFill/>
          <a:ln>
            <a:noFill/>
          </a:ln>
        </p:spPr>
      </p:pic>
      <p:sp>
        <p:nvSpPr>
          <p:cNvPr id="275" name="Shape 275"/>
          <p:cNvSpPr/>
          <p:nvPr/>
        </p:nvSpPr>
        <p:spPr>
          <a:xfrm rot="5400000">
            <a:off x="4344002" y="2319000"/>
            <a:ext cx="1214400" cy="225000"/>
          </a:xfrm>
          <a:prstGeom prst="rect">
            <a:avLst/>
          </a:prstGeom>
          <a:no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latin typeface="Calibri"/>
                <a:ea typeface="Calibri"/>
                <a:cs typeface="Calibri"/>
                <a:sym typeface="Calibri"/>
              </a:rPr>
              <a:t>Average</a:t>
            </a:r>
            <a:endParaRPr sz="1200">
              <a:latin typeface="Calibri"/>
              <a:ea typeface="Calibri"/>
              <a:cs typeface="Calibri"/>
              <a:sym typeface="Calibri"/>
            </a:endParaRPr>
          </a:p>
        </p:txBody>
      </p:sp>
      <p:cxnSp>
        <p:nvCxnSpPr>
          <p:cNvPr id="276" name="Shape 276"/>
          <p:cNvCxnSpPr>
            <a:stCxn id="277" idx="3"/>
            <a:endCxn id="275" idx="2"/>
          </p:cNvCxnSpPr>
          <p:nvPr/>
        </p:nvCxnSpPr>
        <p:spPr>
          <a:xfrm>
            <a:off x="4079950" y="1676244"/>
            <a:ext cx="758700" cy="755400"/>
          </a:xfrm>
          <a:prstGeom prst="straightConnector1">
            <a:avLst/>
          </a:prstGeom>
          <a:noFill/>
          <a:ln w="9525" cap="flat" cmpd="sng">
            <a:solidFill>
              <a:srgbClr val="666666"/>
            </a:solidFill>
            <a:prstDash val="solid"/>
            <a:round/>
            <a:headEnd type="none" w="med" len="med"/>
            <a:tailEnd type="triangle" w="med" len="med"/>
          </a:ln>
        </p:spPr>
      </p:cxnSp>
      <p:cxnSp>
        <p:nvCxnSpPr>
          <p:cNvPr id="278" name="Shape 278"/>
          <p:cNvCxnSpPr>
            <a:stCxn id="279" idx="3"/>
            <a:endCxn id="275" idx="2"/>
          </p:cNvCxnSpPr>
          <p:nvPr/>
        </p:nvCxnSpPr>
        <p:spPr>
          <a:xfrm rot="10800000" flipH="1">
            <a:off x="4079950" y="2431631"/>
            <a:ext cx="758700" cy="3300"/>
          </a:xfrm>
          <a:prstGeom prst="straightConnector1">
            <a:avLst/>
          </a:prstGeom>
          <a:noFill/>
          <a:ln w="9525" cap="flat" cmpd="sng">
            <a:solidFill>
              <a:srgbClr val="666666"/>
            </a:solidFill>
            <a:prstDash val="solid"/>
            <a:round/>
            <a:headEnd type="none" w="med" len="med"/>
            <a:tailEnd type="triangle" w="med" len="med"/>
          </a:ln>
        </p:spPr>
      </p:cxnSp>
      <p:cxnSp>
        <p:nvCxnSpPr>
          <p:cNvPr id="280" name="Shape 280"/>
          <p:cNvCxnSpPr>
            <a:stCxn id="281" idx="3"/>
            <a:endCxn id="275" idx="2"/>
          </p:cNvCxnSpPr>
          <p:nvPr/>
        </p:nvCxnSpPr>
        <p:spPr>
          <a:xfrm rot="10800000" flipH="1">
            <a:off x="4079950" y="2431357"/>
            <a:ext cx="758700" cy="772200"/>
          </a:xfrm>
          <a:prstGeom prst="straightConnector1">
            <a:avLst/>
          </a:prstGeom>
          <a:noFill/>
          <a:ln w="9525" cap="flat" cmpd="sng">
            <a:solidFill>
              <a:srgbClr val="666666"/>
            </a:solidFill>
            <a:prstDash val="solid"/>
            <a:round/>
            <a:headEnd type="none" w="med" len="med"/>
            <a:tailEnd type="triangle" w="med" len="med"/>
          </a:ln>
        </p:spPr>
      </p:cxnSp>
      <p:sp>
        <p:nvSpPr>
          <p:cNvPr id="282" name="Shape 282"/>
          <p:cNvSpPr/>
          <p:nvPr/>
        </p:nvSpPr>
        <p:spPr>
          <a:xfrm rot="5400000">
            <a:off x="5039676" y="2838935"/>
            <a:ext cx="1214400" cy="225000"/>
          </a:xfrm>
          <a:prstGeom prst="rect">
            <a:avLst/>
          </a:prstGeom>
          <a:no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latin typeface="Calibri"/>
                <a:ea typeface="Calibri"/>
                <a:cs typeface="Calibri"/>
                <a:sym typeface="Calibri"/>
              </a:rPr>
              <a:t>Cosine Similarity</a:t>
            </a:r>
            <a:endParaRPr sz="1200">
              <a:latin typeface="Calibri"/>
              <a:ea typeface="Calibri"/>
              <a:cs typeface="Calibri"/>
              <a:sym typeface="Calibri"/>
            </a:endParaRPr>
          </a:p>
        </p:txBody>
      </p:sp>
      <p:cxnSp>
        <p:nvCxnSpPr>
          <p:cNvPr id="283" name="Shape 283"/>
          <p:cNvCxnSpPr>
            <a:stCxn id="275" idx="0"/>
            <a:endCxn id="282" idx="2"/>
          </p:cNvCxnSpPr>
          <p:nvPr/>
        </p:nvCxnSpPr>
        <p:spPr>
          <a:xfrm>
            <a:off x="5063702" y="2431500"/>
            <a:ext cx="470700" cy="519900"/>
          </a:xfrm>
          <a:prstGeom prst="straightConnector1">
            <a:avLst/>
          </a:prstGeom>
          <a:noFill/>
          <a:ln w="9525" cap="flat" cmpd="sng">
            <a:solidFill>
              <a:srgbClr val="666666"/>
            </a:solidFill>
            <a:prstDash val="solid"/>
            <a:round/>
            <a:headEnd type="none" w="med" len="med"/>
            <a:tailEnd type="triangle" w="med" len="med"/>
          </a:ln>
        </p:spPr>
      </p:cxnSp>
      <p:cxnSp>
        <p:nvCxnSpPr>
          <p:cNvPr id="284" name="Shape 284"/>
          <p:cNvCxnSpPr>
            <a:stCxn id="285" idx="3"/>
            <a:endCxn id="277" idx="1"/>
          </p:cNvCxnSpPr>
          <p:nvPr/>
        </p:nvCxnSpPr>
        <p:spPr>
          <a:xfrm rot="10800000" flipH="1">
            <a:off x="2520213" y="1676150"/>
            <a:ext cx="522000" cy="4200"/>
          </a:xfrm>
          <a:prstGeom prst="straightConnector1">
            <a:avLst/>
          </a:prstGeom>
          <a:noFill/>
          <a:ln w="9525" cap="flat" cmpd="sng">
            <a:solidFill>
              <a:srgbClr val="666666"/>
            </a:solidFill>
            <a:prstDash val="solid"/>
            <a:round/>
            <a:headEnd type="none" w="med" len="med"/>
            <a:tailEnd type="triangle" w="med" len="med"/>
          </a:ln>
        </p:spPr>
      </p:cxnSp>
      <p:cxnSp>
        <p:nvCxnSpPr>
          <p:cNvPr id="286" name="Shape 286"/>
          <p:cNvCxnSpPr>
            <a:stCxn id="287" idx="3"/>
            <a:endCxn id="279" idx="1"/>
          </p:cNvCxnSpPr>
          <p:nvPr/>
        </p:nvCxnSpPr>
        <p:spPr>
          <a:xfrm rot="10800000" flipH="1">
            <a:off x="2520213" y="2434850"/>
            <a:ext cx="522000" cy="7500"/>
          </a:xfrm>
          <a:prstGeom prst="straightConnector1">
            <a:avLst/>
          </a:prstGeom>
          <a:noFill/>
          <a:ln w="9525" cap="flat" cmpd="sng">
            <a:solidFill>
              <a:srgbClr val="666666"/>
            </a:solidFill>
            <a:prstDash val="solid"/>
            <a:round/>
            <a:headEnd type="none" w="med" len="med"/>
            <a:tailEnd type="triangle" w="med" len="med"/>
          </a:ln>
        </p:spPr>
      </p:cxnSp>
      <p:cxnSp>
        <p:nvCxnSpPr>
          <p:cNvPr id="288" name="Shape 288"/>
          <p:cNvCxnSpPr>
            <a:endCxn id="281" idx="1"/>
          </p:cNvCxnSpPr>
          <p:nvPr/>
        </p:nvCxnSpPr>
        <p:spPr>
          <a:xfrm rot="10800000" flipH="1">
            <a:off x="2520250" y="3203557"/>
            <a:ext cx="522000" cy="900"/>
          </a:xfrm>
          <a:prstGeom prst="straightConnector1">
            <a:avLst/>
          </a:prstGeom>
          <a:noFill/>
          <a:ln w="9525" cap="flat" cmpd="sng">
            <a:solidFill>
              <a:srgbClr val="666666"/>
            </a:solidFill>
            <a:prstDash val="solid"/>
            <a:round/>
            <a:headEnd type="none" w="med" len="med"/>
            <a:tailEnd type="triangle" w="med" len="med"/>
          </a:ln>
        </p:spPr>
      </p:cxnSp>
      <p:sp>
        <p:nvSpPr>
          <p:cNvPr id="277" name="Shape 277"/>
          <p:cNvSpPr/>
          <p:nvPr/>
        </p:nvSpPr>
        <p:spPr>
          <a:xfrm>
            <a:off x="3042250" y="1533894"/>
            <a:ext cx="1037700" cy="284700"/>
          </a:xfrm>
          <a:prstGeom prst="roundRect">
            <a:avLst>
              <a:gd name="adj" fmla="val 16667"/>
            </a:avLst>
          </a:prstGeom>
          <a:solidFill>
            <a:srgbClr val="FFF2CC"/>
          </a:solidFill>
          <a:ln w="9525" cap="flat" cmpd="sng">
            <a:solidFill>
              <a:srgbClr val="666666"/>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latin typeface="Calibri"/>
                <a:ea typeface="Calibri"/>
                <a:cs typeface="Calibri"/>
                <a:sym typeface="Calibri"/>
              </a:rPr>
              <a:t>LSTM</a:t>
            </a:r>
            <a:endParaRPr>
              <a:latin typeface="Calibri"/>
              <a:ea typeface="Calibri"/>
              <a:cs typeface="Calibri"/>
              <a:sym typeface="Calibri"/>
            </a:endParaRPr>
          </a:p>
        </p:txBody>
      </p:sp>
      <p:sp>
        <p:nvSpPr>
          <p:cNvPr id="279" name="Shape 279"/>
          <p:cNvSpPr/>
          <p:nvPr/>
        </p:nvSpPr>
        <p:spPr>
          <a:xfrm>
            <a:off x="3042250" y="2292581"/>
            <a:ext cx="1037700" cy="284700"/>
          </a:xfrm>
          <a:prstGeom prst="roundRect">
            <a:avLst>
              <a:gd name="adj" fmla="val 16667"/>
            </a:avLst>
          </a:prstGeom>
          <a:solidFill>
            <a:srgbClr val="FFF2CC"/>
          </a:solidFill>
          <a:ln w="9525" cap="flat" cmpd="sng">
            <a:solidFill>
              <a:srgbClr val="666666"/>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rgbClr val="000000"/>
              </a:buClr>
              <a:buSzPts val="1100"/>
              <a:buFont typeface="Arial"/>
              <a:buNone/>
            </a:pPr>
            <a:r>
              <a:rPr lang="en">
                <a:latin typeface="Calibri"/>
                <a:ea typeface="Calibri"/>
                <a:cs typeface="Calibri"/>
                <a:sym typeface="Calibri"/>
              </a:rPr>
              <a:t>LSTM</a:t>
            </a:r>
            <a:endParaRPr>
              <a:latin typeface="Calibri"/>
              <a:ea typeface="Calibri"/>
              <a:cs typeface="Calibri"/>
              <a:sym typeface="Calibri"/>
            </a:endParaRPr>
          </a:p>
        </p:txBody>
      </p:sp>
      <p:sp>
        <p:nvSpPr>
          <p:cNvPr id="281" name="Shape 281"/>
          <p:cNvSpPr/>
          <p:nvPr/>
        </p:nvSpPr>
        <p:spPr>
          <a:xfrm>
            <a:off x="3042250" y="3061207"/>
            <a:ext cx="1037700" cy="284700"/>
          </a:xfrm>
          <a:prstGeom prst="roundRect">
            <a:avLst>
              <a:gd name="adj" fmla="val 16667"/>
            </a:avLst>
          </a:prstGeom>
          <a:solidFill>
            <a:srgbClr val="FFF2CC"/>
          </a:solidFill>
          <a:ln w="9525" cap="flat" cmpd="sng">
            <a:solidFill>
              <a:srgbClr val="666666"/>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rgbClr val="000000"/>
              </a:buClr>
              <a:buSzPts val="1100"/>
              <a:buFont typeface="Arial"/>
              <a:buNone/>
            </a:pPr>
            <a:r>
              <a:rPr lang="en">
                <a:latin typeface="Calibri"/>
                <a:ea typeface="Calibri"/>
                <a:cs typeface="Calibri"/>
                <a:sym typeface="Calibri"/>
              </a:rPr>
              <a:t>LSTM</a:t>
            </a:r>
            <a:endParaRPr>
              <a:latin typeface="Calibri"/>
              <a:ea typeface="Calibri"/>
              <a:cs typeface="Calibri"/>
              <a:sym typeface="Calibri"/>
            </a:endParaRPr>
          </a:p>
        </p:txBody>
      </p:sp>
      <p:cxnSp>
        <p:nvCxnSpPr>
          <p:cNvPr id="289" name="Shape 289"/>
          <p:cNvCxnSpPr/>
          <p:nvPr/>
        </p:nvCxnSpPr>
        <p:spPr>
          <a:xfrm>
            <a:off x="3034425" y="1436200"/>
            <a:ext cx="9000" cy="2982300"/>
          </a:xfrm>
          <a:prstGeom prst="straightConnector1">
            <a:avLst/>
          </a:prstGeom>
          <a:noFill/>
          <a:ln w="9525" cap="flat" cmpd="sng">
            <a:solidFill>
              <a:srgbClr val="666666"/>
            </a:solidFill>
            <a:prstDash val="solid"/>
            <a:round/>
            <a:headEnd type="none" w="med" len="med"/>
            <a:tailEnd type="none" w="med" len="med"/>
          </a:ln>
        </p:spPr>
      </p:cxnSp>
      <p:cxnSp>
        <p:nvCxnSpPr>
          <p:cNvPr id="290" name="Shape 290"/>
          <p:cNvCxnSpPr/>
          <p:nvPr/>
        </p:nvCxnSpPr>
        <p:spPr>
          <a:xfrm>
            <a:off x="4072050" y="1445150"/>
            <a:ext cx="11400" cy="2964600"/>
          </a:xfrm>
          <a:prstGeom prst="straightConnector1">
            <a:avLst/>
          </a:prstGeom>
          <a:noFill/>
          <a:ln w="9525" cap="flat" cmpd="sng">
            <a:solidFill>
              <a:srgbClr val="666666"/>
            </a:solidFill>
            <a:prstDash val="solid"/>
            <a:round/>
            <a:headEnd type="none" w="med" len="med"/>
            <a:tailEnd type="none" w="med" len="med"/>
          </a:ln>
        </p:spPr>
      </p:cxnSp>
      <p:cxnSp>
        <p:nvCxnSpPr>
          <p:cNvPr id="291" name="Shape 291"/>
          <p:cNvCxnSpPr/>
          <p:nvPr/>
        </p:nvCxnSpPr>
        <p:spPr>
          <a:xfrm>
            <a:off x="4685300" y="4168150"/>
            <a:ext cx="1761600" cy="2100"/>
          </a:xfrm>
          <a:prstGeom prst="straightConnector1">
            <a:avLst/>
          </a:prstGeom>
          <a:noFill/>
          <a:ln w="9525" cap="flat" cmpd="sng">
            <a:solidFill>
              <a:srgbClr val="666666"/>
            </a:solidFill>
            <a:prstDash val="solid"/>
            <a:round/>
            <a:headEnd type="triangle" w="med" len="med"/>
            <a:tailEnd type="triangle" w="med" len="med"/>
          </a:ln>
        </p:spPr>
      </p:cxnSp>
      <p:sp>
        <p:nvSpPr>
          <p:cNvPr id="292" name="Shape 292"/>
          <p:cNvSpPr txBox="1"/>
          <p:nvPr/>
        </p:nvSpPr>
        <p:spPr>
          <a:xfrm>
            <a:off x="4777400" y="3868650"/>
            <a:ext cx="1657800" cy="335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latin typeface="Calibri"/>
                <a:ea typeface="Calibri"/>
                <a:cs typeface="Calibri"/>
                <a:sym typeface="Calibri"/>
              </a:rPr>
              <a:t>End-to-end Loss</a:t>
            </a:r>
            <a:endParaRPr>
              <a:latin typeface="Calibri"/>
              <a:ea typeface="Calibri"/>
              <a:cs typeface="Calibri"/>
              <a:sym typeface="Calibri"/>
            </a:endParaRPr>
          </a:p>
        </p:txBody>
      </p:sp>
      <p:pic>
        <p:nvPicPr>
          <p:cNvPr id="293" name="Shape 293" descr="score_distribution_2.png"/>
          <p:cNvPicPr preferRelativeResize="0"/>
          <p:nvPr/>
        </p:nvPicPr>
        <p:blipFill rotWithShape="1">
          <a:blip r:embed="rId4">
            <a:alphaModFix/>
          </a:blip>
          <a:srcRect l="56466" t="5961" r="8859" b="54054"/>
          <a:stretch/>
        </p:blipFill>
        <p:spPr>
          <a:xfrm>
            <a:off x="6242350" y="2099275"/>
            <a:ext cx="2255724" cy="1706049"/>
          </a:xfrm>
          <a:prstGeom prst="rect">
            <a:avLst/>
          </a:prstGeom>
          <a:noFill/>
          <a:ln>
            <a:noFill/>
          </a:ln>
        </p:spPr>
      </p:pic>
      <p:sp>
        <p:nvSpPr>
          <p:cNvPr id="294" name="Shape 294"/>
          <p:cNvSpPr txBox="1"/>
          <p:nvPr/>
        </p:nvSpPr>
        <p:spPr>
          <a:xfrm>
            <a:off x="6411450" y="1095025"/>
            <a:ext cx="865500" cy="600900"/>
          </a:xfrm>
          <a:prstGeom prst="rect">
            <a:avLst/>
          </a:prstGeom>
          <a:noFill/>
          <a:ln w="9525" cap="flat" cmpd="sng">
            <a:solidFill>
              <a:srgbClr val="CC0000"/>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sz="1200">
                <a:latin typeface="Calibri"/>
                <a:ea typeface="Calibri"/>
                <a:cs typeface="Calibri"/>
                <a:sym typeface="Calibri"/>
              </a:rPr>
              <a:t>Diff spk </a:t>
            </a:r>
            <a:endParaRPr sz="1200">
              <a:latin typeface="Calibri"/>
              <a:ea typeface="Calibri"/>
              <a:cs typeface="Calibri"/>
              <a:sym typeface="Calibri"/>
            </a:endParaRPr>
          </a:p>
        </p:txBody>
      </p:sp>
      <p:sp>
        <p:nvSpPr>
          <p:cNvPr id="295" name="Shape 295"/>
          <p:cNvSpPr txBox="1"/>
          <p:nvPr/>
        </p:nvSpPr>
        <p:spPr>
          <a:xfrm>
            <a:off x="7418675" y="1095150"/>
            <a:ext cx="920700" cy="600900"/>
          </a:xfrm>
          <a:prstGeom prst="rect">
            <a:avLst/>
          </a:prstGeom>
          <a:noFill/>
          <a:ln w="9525" cap="flat" cmpd="sng">
            <a:solidFill>
              <a:srgbClr val="6D9EEB"/>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sz="1200">
                <a:latin typeface="Calibri"/>
                <a:ea typeface="Calibri"/>
                <a:cs typeface="Calibri"/>
                <a:sym typeface="Calibri"/>
              </a:rPr>
              <a:t>Same spk</a:t>
            </a:r>
            <a:endParaRPr sz="1200">
              <a:latin typeface="Calibri"/>
              <a:ea typeface="Calibri"/>
              <a:cs typeface="Calibri"/>
              <a:sym typeface="Calibri"/>
            </a:endParaRPr>
          </a:p>
        </p:txBody>
      </p:sp>
      <p:cxnSp>
        <p:nvCxnSpPr>
          <p:cNvPr id="296" name="Shape 296"/>
          <p:cNvCxnSpPr>
            <a:stCxn id="294" idx="2"/>
          </p:cNvCxnSpPr>
          <p:nvPr/>
        </p:nvCxnSpPr>
        <p:spPr>
          <a:xfrm flipH="1">
            <a:off x="6840300" y="1695925"/>
            <a:ext cx="3900" cy="1332000"/>
          </a:xfrm>
          <a:prstGeom prst="straightConnector1">
            <a:avLst/>
          </a:prstGeom>
          <a:noFill/>
          <a:ln w="9525" cap="flat" cmpd="sng">
            <a:solidFill>
              <a:srgbClr val="EA9999"/>
            </a:solidFill>
            <a:prstDash val="solid"/>
            <a:round/>
            <a:headEnd type="none" w="med" len="med"/>
            <a:tailEnd type="triangle" w="med" len="med"/>
          </a:ln>
        </p:spPr>
      </p:cxnSp>
      <p:cxnSp>
        <p:nvCxnSpPr>
          <p:cNvPr id="297" name="Shape 297"/>
          <p:cNvCxnSpPr>
            <a:stCxn id="298" idx="3"/>
            <a:endCxn id="299" idx="1"/>
          </p:cNvCxnSpPr>
          <p:nvPr/>
        </p:nvCxnSpPr>
        <p:spPr>
          <a:xfrm rot="10800000" flipH="1">
            <a:off x="2516917" y="4114550"/>
            <a:ext cx="525300" cy="4200"/>
          </a:xfrm>
          <a:prstGeom prst="straightConnector1">
            <a:avLst/>
          </a:prstGeom>
          <a:noFill/>
          <a:ln w="9525" cap="flat" cmpd="sng">
            <a:solidFill>
              <a:srgbClr val="666666"/>
            </a:solidFill>
            <a:prstDash val="solid"/>
            <a:round/>
            <a:headEnd type="none" w="med" len="med"/>
            <a:tailEnd type="triangle" w="med" len="med"/>
          </a:ln>
        </p:spPr>
      </p:cxnSp>
      <p:sp>
        <p:nvSpPr>
          <p:cNvPr id="299" name="Shape 299"/>
          <p:cNvSpPr/>
          <p:nvPr/>
        </p:nvSpPr>
        <p:spPr>
          <a:xfrm>
            <a:off x="3042250" y="3972294"/>
            <a:ext cx="1037700" cy="284700"/>
          </a:xfrm>
          <a:prstGeom prst="roundRect">
            <a:avLst>
              <a:gd name="adj" fmla="val 16667"/>
            </a:avLst>
          </a:prstGeom>
          <a:solidFill>
            <a:srgbClr val="FFF2CC"/>
          </a:solidFill>
          <a:ln w="9525" cap="flat" cmpd="sng">
            <a:solidFill>
              <a:srgbClr val="666666"/>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rgbClr val="000000"/>
              </a:buClr>
              <a:buSzPts val="1100"/>
              <a:buFont typeface="Arial"/>
              <a:buNone/>
            </a:pPr>
            <a:r>
              <a:rPr lang="en">
                <a:latin typeface="Calibri"/>
                <a:ea typeface="Calibri"/>
                <a:cs typeface="Calibri"/>
                <a:sym typeface="Calibri"/>
              </a:rPr>
              <a:t>LSTM</a:t>
            </a:r>
            <a:endParaRPr>
              <a:latin typeface="Calibri"/>
              <a:ea typeface="Calibri"/>
              <a:cs typeface="Calibri"/>
              <a:sym typeface="Calibri"/>
            </a:endParaRPr>
          </a:p>
        </p:txBody>
      </p:sp>
      <p:cxnSp>
        <p:nvCxnSpPr>
          <p:cNvPr id="300" name="Shape 300"/>
          <p:cNvCxnSpPr>
            <a:stCxn id="269" idx="0"/>
            <a:endCxn id="282" idx="2"/>
          </p:cNvCxnSpPr>
          <p:nvPr/>
        </p:nvCxnSpPr>
        <p:spPr>
          <a:xfrm rot="10800000" flipH="1">
            <a:off x="4437786" y="2951315"/>
            <a:ext cx="1096500" cy="912900"/>
          </a:xfrm>
          <a:prstGeom prst="straightConnector1">
            <a:avLst/>
          </a:prstGeom>
          <a:noFill/>
          <a:ln w="9525" cap="flat" cmpd="sng">
            <a:solidFill>
              <a:srgbClr val="666666"/>
            </a:solidFill>
            <a:prstDash val="solid"/>
            <a:round/>
            <a:headEnd type="none" w="med" len="med"/>
            <a:tailEnd type="triangle" w="med" len="med"/>
          </a:ln>
        </p:spPr>
      </p:cxnSp>
      <p:pic>
        <p:nvPicPr>
          <p:cNvPr id="301" name="Shape 301"/>
          <p:cNvPicPr preferRelativeResize="0"/>
          <p:nvPr/>
        </p:nvPicPr>
        <p:blipFill rotWithShape="1">
          <a:blip r:embed="rId5">
            <a:alphaModFix/>
          </a:blip>
          <a:srcRect t="9143" b="66164"/>
          <a:stretch/>
        </p:blipFill>
        <p:spPr>
          <a:xfrm>
            <a:off x="7539050" y="1435147"/>
            <a:ext cx="722100" cy="232500"/>
          </a:xfrm>
          <a:prstGeom prst="rect">
            <a:avLst/>
          </a:prstGeom>
          <a:noFill/>
          <a:ln>
            <a:noFill/>
          </a:ln>
        </p:spPr>
      </p:pic>
      <p:pic>
        <p:nvPicPr>
          <p:cNvPr id="302" name="Shape 302"/>
          <p:cNvPicPr preferRelativeResize="0"/>
          <p:nvPr/>
        </p:nvPicPr>
        <p:blipFill rotWithShape="1">
          <a:blip r:embed="rId5">
            <a:alphaModFix/>
          </a:blip>
          <a:srcRect t="67339" b="7968"/>
          <a:stretch/>
        </p:blipFill>
        <p:spPr>
          <a:xfrm>
            <a:off x="6493089" y="1396446"/>
            <a:ext cx="722100" cy="232500"/>
          </a:xfrm>
          <a:prstGeom prst="rect">
            <a:avLst/>
          </a:prstGeom>
          <a:noFill/>
          <a:ln>
            <a:noFill/>
          </a:ln>
        </p:spPr>
      </p:pic>
      <p:pic>
        <p:nvPicPr>
          <p:cNvPr id="285" name="Shape 285"/>
          <p:cNvPicPr preferRelativeResize="0"/>
          <p:nvPr/>
        </p:nvPicPr>
        <p:blipFill>
          <a:blip r:embed="rId6">
            <a:alphaModFix/>
          </a:blip>
          <a:stretch>
            <a:fillRect/>
          </a:stretch>
        </p:blipFill>
        <p:spPr>
          <a:xfrm>
            <a:off x="1529701" y="1366625"/>
            <a:ext cx="990512" cy="627450"/>
          </a:xfrm>
          <a:prstGeom prst="rect">
            <a:avLst/>
          </a:prstGeom>
          <a:noFill/>
          <a:ln w="19050" cap="flat" cmpd="sng">
            <a:solidFill>
              <a:srgbClr val="000000"/>
            </a:solidFill>
            <a:prstDash val="solid"/>
            <a:round/>
            <a:headEnd type="none" w="sm" len="sm"/>
            <a:tailEnd type="none" w="sm" len="sm"/>
          </a:ln>
        </p:spPr>
      </p:pic>
      <p:pic>
        <p:nvPicPr>
          <p:cNvPr id="287" name="Shape 287"/>
          <p:cNvPicPr preferRelativeResize="0"/>
          <p:nvPr/>
        </p:nvPicPr>
        <p:blipFill>
          <a:blip r:embed="rId6">
            <a:alphaModFix/>
          </a:blip>
          <a:stretch>
            <a:fillRect/>
          </a:stretch>
        </p:blipFill>
        <p:spPr>
          <a:xfrm>
            <a:off x="1529701" y="2128625"/>
            <a:ext cx="990512" cy="627450"/>
          </a:xfrm>
          <a:prstGeom prst="rect">
            <a:avLst/>
          </a:prstGeom>
          <a:noFill/>
          <a:ln w="19050" cap="flat" cmpd="sng">
            <a:solidFill>
              <a:srgbClr val="000000"/>
            </a:solidFill>
            <a:prstDash val="solid"/>
            <a:round/>
            <a:headEnd type="none" w="sm" len="sm"/>
            <a:tailEnd type="none" w="sm" len="sm"/>
          </a:ln>
        </p:spPr>
      </p:pic>
      <p:pic>
        <p:nvPicPr>
          <p:cNvPr id="303" name="Shape 303"/>
          <p:cNvPicPr preferRelativeResize="0"/>
          <p:nvPr/>
        </p:nvPicPr>
        <p:blipFill rotWithShape="1">
          <a:blip r:embed="rId7">
            <a:alphaModFix/>
          </a:blip>
          <a:srcRect b="65442"/>
          <a:stretch/>
        </p:blipFill>
        <p:spPr>
          <a:xfrm>
            <a:off x="629850" y="1483550"/>
            <a:ext cx="746200" cy="393600"/>
          </a:xfrm>
          <a:prstGeom prst="rect">
            <a:avLst/>
          </a:prstGeom>
          <a:noFill/>
          <a:ln>
            <a:noFill/>
          </a:ln>
        </p:spPr>
      </p:pic>
      <p:pic>
        <p:nvPicPr>
          <p:cNvPr id="304" name="Shape 304"/>
          <p:cNvPicPr preferRelativeResize="0"/>
          <p:nvPr/>
        </p:nvPicPr>
        <p:blipFill rotWithShape="1">
          <a:blip r:embed="rId7">
            <a:alphaModFix/>
          </a:blip>
          <a:srcRect b="65442"/>
          <a:stretch/>
        </p:blipFill>
        <p:spPr>
          <a:xfrm>
            <a:off x="629850" y="2226050"/>
            <a:ext cx="746200" cy="393600"/>
          </a:xfrm>
          <a:prstGeom prst="rect">
            <a:avLst/>
          </a:prstGeom>
          <a:noFill/>
          <a:ln>
            <a:noFill/>
          </a:ln>
        </p:spPr>
      </p:pic>
      <p:pic>
        <p:nvPicPr>
          <p:cNvPr id="305" name="Shape 305"/>
          <p:cNvPicPr preferRelativeResize="0"/>
          <p:nvPr/>
        </p:nvPicPr>
        <p:blipFill rotWithShape="1">
          <a:blip r:embed="rId7">
            <a:alphaModFix/>
          </a:blip>
          <a:srcRect t="59198"/>
          <a:stretch/>
        </p:blipFill>
        <p:spPr>
          <a:xfrm>
            <a:off x="629850" y="3886400"/>
            <a:ext cx="746200" cy="464700"/>
          </a:xfrm>
          <a:prstGeom prst="rect">
            <a:avLst/>
          </a:prstGeom>
          <a:noFill/>
          <a:ln>
            <a:noFill/>
          </a:ln>
        </p:spPr>
      </p:pic>
      <p:pic>
        <p:nvPicPr>
          <p:cNvPr id="298" name="Shape 298"/>
          <p:cNvPicPr preferRelativeResize="0"/>
          <p:nvPr/>
        </p:nvPicPr>
        <p:blipFill>
          <a:blip r:embed="rId8">
            <a:alphaModFix/>
          </a:blip>
          <a:stretch>
            <a:fillRect/>
          </a:stretch>
        </p:blipFill>
        <p:spPr>
          <a:xfrm>
            <a:off x="1526405" y="3805025"/>
            <a:ext cx="990512" cy="627450"/>
          </a:xfrm>
          <a:prstGeom prst="rect">
            <a:avLst/>
          </a:prstGeom>
          <a:noFill/>
          <a:ln w="19050" cap="flat" cmpd="sng">
            <a:solidFill>
              <a:srgbClr val="000000"/>
            </a:solidFill>
            <a:prstDash val="solid"/>
            <a:round/>
            <a:headEnd type="none" w="sm" len="sm"/>
            <a:tailEnd type="none" w="sm" len="sm"/>
          </a:ln>
        </p:spPr>
      </p:pic>
      <p:sp>
        <p:nvSpPr>
          <p:cNvPr id="306" name="Shape 306"/>
          <p:cNvSpPr txBox="1"/>
          <p:nvPr/>
        </p:nvSpPr>
        <p:spPr>
          <a:xfrm>
            <a:off x="1834900" y="2907425"/>
            <a:ext cx="865500" cy="1944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 sz="1800"/>
              <a:t>...</a:t>
            </a:r>
            <a:endParaRPr sz="1800"/>
          </a:p>
        </p:txBody>
      </p:sp>
      <p:sp>
        <p:nvSpPr>
          <p:cNvPr id="307" name="Shape 307"/>
          <p:cNvSpPr txBox="1"/>
          <p:nvPr/>
        </p:nvSpPr>
        <p:spPr>
          <a:xfrm>
            <a:off x="840100" y="4578675"/>
            <a:ext cx="7303800" cy="5760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 sz="1000">
                <a:solidFill>
                  <a:srgbClr val="222222"/>
                </a:solidFill>
                <a:highlight>
                  <a:srgbClr val="FFFFFF"/>
                </a:highlight>
              </a:rPr>
              <a:t>* Heigold, Georg, et al. "End-to-end text-dependent speaker verification." </a:t>
            </a:r>
            <a:r>
              <a:rPr lang="en" sz="1000" i="1">
                <a:solidFill>
                  <a:srgbClr val="222222"/>
                </a:solidFill>
                <a:highlight>
                  <a:srgbClr val="FFFFFF"/>
                </a:highlight>
              </a:rPr>
              <a:t>Acoustics, Speech and Signal Processing (ICASSP), 2016 IEEE International Conference on</a:t>
            </a:r>
            <a:r>
              <a:rPr lang="en" sz="1000">
                <a:solidFill>
                  <a:srgbClr val="222222"/>
                </a:solidFill>
                <a:highlight>
                  <a:srgbClr val="FFFFFF"/>
                </a:highlight>
              </a:rPr>
              <a:t>. IEEE, 2016.</a:t>
            </a:r>
            <a:endParaRPr/>
          </a:p>
        </p:txBody>
      </p:sp>
      <p:cxnSp>
        <p:nvCxnSpPr>
          <p:cNvPr id="308" name="Shape 308"/>
          <p:cNvCxnSpPr/>
          <p:nvPr/>
        </p:nvCxnSpPr>
        <p:spPr>
          <a:xfrm>
            <a:off x="7900100" y="1696046"/>
            <a:ext cx="0" cy="854700"/>
          </a:xfrm>
          <a:prstGeom prst="straightConnector1">
            <a:avLst/>
          </a:prstGeom>
          <a:noFill/>
          <a:ln w="9525" cap="flat" cmpd="sng">
            <a:solidFill>
              <a:srgbClr val="EA9999"/>
            </a:solidFill>
            <a:prstDash val="solid"/>
            <a:round/>
            <a:headEnd type="none" w="med" len="med"/>
            <a:tailEnd type="triangle" w="med" len="med"/>
          </a:ln>
        </p:spPr>
      </p:cxn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12"/>
        <p:cNvGrpSpPr/>
        <p:nvPr/>
      </p:nvGrpSpPr>
      <p:grpSpPr>
        <a:xfrm>
          <a:off x="0" y="0"/>
          <a:ext cx="0" cy="0"/>
          <a:chOff x="0" y="0"/>
          <a:chExt cx="0" cy="0"/>
        </a:xfrm>
      </p:grpSpPr>
      <p:sp>
        <p:nvSpPr>
          <p:cNvPr id="313" name="Shape 313"/>
          <p:cNvSpPr txBox="1">
            <a:spLocks noGrp="1"/>
          </p:cNvSpPr>
          <p:nvPr>
            <p:ph type="title"/>
          </p:nvPr>
        </p:nvSpPr>
        <p:spPr>
          <a:xfrm>
            <a:off x="180900" y="446900"/>
            <a:ext cx="8782200" cy="5727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a:t>Loss function - Tuple end-to-end loss</a:t>
            </a:r>
            <a:endParaRPr/>
          </a:p>
        </p:txBody>
      </p:sp>
      <p:sp>
        <p:nvSpPr>
          <p:cNvPr id="314" name="Shape 314"/>
          <p:cNvSpPr txBox="1">
            <a:spLocks noGrp="1"/>
          </p:cNvSpPr>
          <p:nvPr>
            <p:ph type="body" idx="1"/>
          </p:nvPr>
        </p:nvSpPr>
        <p:spPr>
          <a:xfrm>
            <a:off x="180900" y="1143700"/>
            <a:ext cx="4859700" cy="35025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b="1"/>
              <a:t>Pros</a:t>
            </a:r>
            <a:endParaRPr b="1"/>
          </a:p>
          <a:p>
            <a:pPr marL="457200" lvl="0" indent="-342900" rtl="0">
              <a:spcBef>
                <a:spcPts val="1600"/>
              </a:spcBef>
              <a:spcAft>
                <a:spcPts val="0"/>
              </a:spcAft>
              <a:buSzPts val="1800"/>
              <a:buChar char="●"/>
            </a:pPr>
            <a:r>
              <a:rPr lang="en"/>
              <a:t>Simulates runtime behavior in the loss function</a:t>
            </a:r>
            <a:endParaRPr/>
          </a:p>
          <a:p>
            <a:pPr marL="457200" lvl="0" indent="-342900" rtl="0">
              <a:spcBef>
                <a:spcPts val="0"/>
              </a:spcBef>
              <a:spcAft>
                <a:spcPts val="0"/>
              </a:spcAft>
              <a:buSzPts val="1800"/>
              <a:buChar char="●"/>
            </a:pPr>
            <a:r>
              <a:rPr lang="en"/>
              <a:t>Each (N+1)-tuple contains all utterances involved in a verification decision (unlike triplet)</a:t>
            </a:r>
            <a:endParaRPr/>
          </a:p>
          <a:p>
            <a:pPr marL="0" lvl="0" indent="0" rtl="0">
              <a:spcBef>
                <a:spcPts val="1600"/>
              </a:spcBef>
              <a:spcAft>
                <a:spcPts val="0"/>
              </a:spcAft>
              <a:buNone/>
            </a:pPr>
            <a:r>
              <a:rPr lang="en" b="1"/>
              <a:t>Cons</a:t>
            </a:r>
            <a:endParaRPr b="1"/>
          </a:p>
          <a:p>
            <a:pPr marL="457200" lvl="0" indent="-342900" rtl="0">
              <a:spcBef>
                <a:spcPts val="1600"/>
              </a:spcBef>
              <a:spcAft>
                <a:spcPts val="0"/>
              </a:spcAft>
              <a:buSzPts val="1800"/>
              <a:buChar char="●"/>
            </a:pPr>
            <a:r>
              <a:rPr lang="en"/>
              <a:t>Most tuples are </a:t>
            </a:r>
            <a:r>
              <a:rPr lang="en" u="sng"/>
              <a:t>easy</a:t>
            </a:r>
            <a:r>
              <a:rPr lang="en"/>
              <a:t> - training is inefficient</a:t>
            </a:r>
            <a:endParaRPr/>
          </a:p>
        </p:txBody>
      </p:sp>
      <p:grpSp>
        <p:nvGrpSpPr>
          <p:cNvPr id="315" name="Shape 315"/>
          <p:cNvGrpSpPr/>
          <p:nvPr/>
        </p:nvGrpSpPr>
        <p:grpSpPr>
          <a:xfrm>
            <a:off x="5166025" y="568025"/>
            <a:ext cx="3761842" cy="4005500"/>
            <a:chOff x="3733800" y="1077625"/>
            <a:chExt cx="3761842" cy="4005500"/>
          </a:xfrm>
        </p:grpSpPr>
        <p:sp>
          <p:nvSpPr>
            <p:cNvPr id="316" name="Shape 316"/>
            <p:cNvSpPr/>
            <p:nvPr/>
          </p:nvSpPr>
          <p:spPr>
            <a:xfrm>
              <a:off x="3863075" y="1509150"/>
              <a:ext cx="3601800" cy="3103500"/>
            </a:xfrm>
            <a:prstGeom prst="roundRect">
              <a:avLst>
                <a:gd name="adj" fmla="val 16667"/>
              </a:avLst>
            </a:prstGeom>
            <a:solidFill>
              <a:srgbClr val="C9DAF8">
                <a:alpha val="51540"/>
              </a:srgbClr>
            </a:solidFill>
            <a:ln w="19050" cap="flat" cmpd="sng">
              <a:solidFill>
                <a:srgbClr val="4A86E8"/>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17" name="Shape 317"/>
            <p:cNvSpPr/>
            <p:nvPr/>
          </p:nvSpPr>
          <p:spPr>
            <a:xfrm>
              <a:off x="3860775" y="4734825"/>
              <a:ext cx="1227000" cy="3474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E69138"/>
                  </a:solidFill>
                </a:rPr>
                <a:t>evaluation utterance</a:t>
              </a:r>
              <a:endParaRPr>
                <a:solidFill>
                  <a:srgbClr val="E69138"/>
                </a:solidFill>
                <a:latin typeface="Times New Roman"/>
                <a:ea typeface="Times New Roman"/>
                <a:cs typeface="Times New Roman"/>
                <a:sym typeface="Times New Roman"/>
              </a:endParaRPr>
            </a:p>
          </p:txBody>
        </p:sp>
        <p:cxnSp>
          <p:nvCxnSpPr>
            <p:cNvPr id="318" name="Shape 318"/>
            <p:cNvCxnSpPr/>
            <p:nvPr/>
          </p:nvCxnSpPr>
          <p:spPr>
            <a:xfrm rot="10800000">
              <a:off x="5121550" y="4387150"/>
              <a:ext cx="0" cy="535800"/>
            </a:xfrm>
            <a:prstGeom prst="straightConnector1">
              <a:avLst/>
            </a:prstGeom>
            <a:noFill/>
            <a:ln w="19050" cap="flat" cmpd="sng">
              <a:solidFill>
                <a:srgbClr val="4A86E8"/>
              </a:solidFill>
              <a:prstDash val="solid"/>
              <a:round/>
              <a:headEnd type="none" w="med" len="med"/>
              <a:tailEnd type="triangle" w="med" len="med"/>
            </a:ln>
          </p:spPr>
        </p:cxnSp>
        <p:cxnSp>
          <p:nvCxnSpPr>
            <p:cNvPr id="319" name="Shape 319"/>
            <p:cNvCxnSpPr/>
            <p:nvPr/>
          </p:nvCxnSpPr>
          <p:spPr>
            <a:xfrm rot="10800000" flipH="1">
              <a:off x="5784125" y="4383600"/>
              <a:ext cx="1500" cy="333900"/>
            </a:xfrm>
            <a:prstGeom prst="straightConnector1">
              <a:avLst/>
            </a:prstGeom>
            <a:noFill/>
            <a:ln w="19050" cap="flat" cmpd="sng">
              <a:solidFill>
                <a:srgbClr val="4A86E8"/>
              </a:solidFill>
              <a:prstDash val="solid"/>
              <a:round/>
              <a:headEnd type="none" w="med" len="med"/>
              <a:tailEnd type="triangle" w="med" len="med"/>
            </a:ln>
          </p:spPr>
        </p:cxnSp>
        <p:sp>
          <p:nvSpPr>
            <p:cNvPr id="320" name="Shape 320"/>
            <p:cNvSpPr/>
            <p:nvPr/>
          </p:nvSpPr>
          <p:spPr>
            <a:xfrm>
              <a:off x="5140575" y="4734959"/>
              <a:ext cx="1160700" cy="3474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0000FF"/>
                  </a:solidFill>
                </a:rPr>
                <a:t>enrollment</a:t>
              </a:r>
              <a:endParaRPr>
                <a:solidFill>
                  <a:srgbClr val="0000FF"/>
                </a:solidFill>
              </a:endParaRPr>
            </a:p>
            <a:p>
              <a:pPr marL="0" lvl="0" indent="0" algn="ctr" rtl="0">
                <a:spcBef>
                  <a:spcPts val="0"/>
                </a:spcBef>
                <a:spcAft>
                  <a:spcPts val="0"/>
                </a:spcAft>
                <a:buNone/>
              </a:pPr>
              <a:r>
                <a:rPr lang="en">
                  <a:solidFill>
                    <a:srgbClr val="0000FF"/>
                  </a:solidFill>
                </a:rPr>
                <a:t>utterance 1</a:t>
              </a:r>
              <a:endParaRPr>
                <a:solidFill>
                  <a:srgbClr val="0000FF"/>
                </a:solidFill>
              </a:endParaRPr>
            </a:p>
          </p:txBody>
        </p:sp>
        <p:cxnSp>
          <p:nvCxnSpPr>
            <p:cNvPr id="321" name="Shape 321"/>
            <p:cNvCxnSpPr/>
            <p:nvPr/>
          </p:nvCxnSpPr>
          <p:spPr>
            <a:xfrm rot="10800000" flipH="1">
              <a:off x="6250575" y="2875625"/>
              <a:ext cx="1800" cy="596400"/>
            </a:xfrm>
            <a:prstGeom prst="straightConnector1">
              <a:avLst/>
            </a:prstGeom>
            <a:noFill/>
            <a:ln w="19050" cap="flat" cmpd="sng">
              <a:solidFill>
                <a:srgbClr val="4A86E8"/>
              </a:solidFill>
              <a:prstDash val="solid"/>
              <a:round/>
              <a:headEnd type="none" w="med" len="med"/>
              <a:tailEnd type="triangle" w="med" len="med"/>
            </a:ln>
          </p:spPr>
        </p:cxnSp>
        <p:sp>
          <p:nvSpPr>
            <p:cNvPr id="322" name="Shape 322"/>
            <p:cNvSpPr txBox="1"/>
            <p:nvPr/>
          </p:nvSpPr>
          <p:spPr>
            <a:xfrm>
              <a:off x="6103769" y="3640175"/>
              <a:ext cx="369600" cy="357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t>...</a:t>
              </a:r>
              <a:endParaRPr/>
            </a:p>
          </p:txBody>
        </p:sp>
        <p:sp>
          <p:nvSpPr>
            <p:cNvPr id="323" name="Shape 323"/>
            <p:cNvSpPr/>
            <p:nvPr/>
          </p:nvSpPr>
          <p:spPr>
            <a:xfrm>
              <a:off x="4865904" y="1077625"/>
              <a:ext cx="1658400" cy="1935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t>accept / reject</a:t>
              </a:r>
              <a:endParaRPr/>
            </a:p>
          </p:txBody>
        </p:sp>
        <p:cxnSp>
          <p:nvCxnSpPr>
            <p:cNvPr id="324" name="Shape 324"/>
            <p:cNvCxnSpPr>
              <a:endCxn id="323" idx="2"/>
            </p:cNvCxnSpPr>
            <p:nvPr/>
          </p:nvCxnSpPr>
          <p:spPr>
            <a:xfrm rot="10800000">
              <a:off x="5695104" y="1271125"/>
              <a:ext cx="2400" cy="328200"/>
            </a:xfrm>
            <a:prstGeom prst="straightConnector1">
              <a:avLst/>
            </a:prstGeom>
            <a:noFill/>
            <a:ln w="19050" cap="flat" cmpd="sng">
              <a:solidFill>
                <a:srgbClr val="4A86E8"/>
              </a:solidFill>
              <a:prstDash val="solid"/>
              <a:round/>
              <a:headEnd type="none" w="med" len="med"/>
              <a:tailEnd type="triangle" w="med" len="med"/>
            </a:ln>
          </p:spPr>
        </p:cxnSp>
        <p:sp>
          <p:nvSpPr>
            <p:cNvPr id="325" name="Shape 325"/>
            <p:cNvSpPr/>
            <p:nvPr/>
          </p:nvSpPr>
          <p:spPr>
            <a:xfrm>
              <a:off x="6250575" y="3074600"/>
              <a:ext cx="1160700" cy="357600"/>
            </a:xfrm>
            <a:prstGeom prst="rect">
              <a:avLst/>
            </a:prstGeom>
            <a:noFill/>
            <a:ln>
              <a:noFill/>
            </a:ln>
          </p:spPr>
          <p:txBody>
            <a:bodyPr spcFirstLastPara="1" wrap="square" lIns="91425" tIns="91425" rIns="91425" bIns="91425" anchor="ctr" anchorCtr="0">
              <a:noAutofit/>
            </a:bodyPr>
            <a:lstStyle/>
            <a:p>
              <a:pPr marL="0" lvl="0" indent="0" rtl="0">
                <a:spcBef>
                  <a:spcPts val="0"/>
                </a:spcBef>
                <a:spcAft>
                  <a:spcPts val="0"/>
                </a:spcAft>
                <a:buNone/>
              </a:pPr>
              <a:r>
                <a:rPr lang="en" sz="1200">
                  <a:solidFill>
                    <a:srgbClr val="FF0000"/>
                  </a:solidFill>
                  <a:latin typeface="Times New Roman"/>
                  <a:ea typeface="Times New Roman"/>
                  <a:cs typeface="Times New Roman"/>
                  <a:sym typeface="Times New Roman"/>
                </a:rPr>
                <a:t>Speaker Model</a:t>
              </a:r>
              <a:endParaRPr sz="1200">
                <a:solidFill>
                  <a:srgbClr val="FF0000"/>
                </a:solidFill>
                <a:latin typeface="Times New Roman"/>
                <a:ea typeface="Times New Roman"/>
                <a:cs typeface="Times New Roman"/>
                <a:sym typeface="Times New Roman"/>
              </a:endParaRPr>
            </a:p>
          </p:txBody>
        </p:sp>
        <p:cxnSp>
          <p:nvCxnSpPr>
            <p:cNvPr id="326" name="Shape 326"/>
            <p:cNvCxnSpPr/>
            <p:nvPr/>
          </p:nvCxnSpPr>
          <p:spPr>
            <a:xfrm rot="10800000">
              <a:off x="5697675" y="1956975"/>
              <a:ext cx="0" cy="556800"/>
            </a:xfrm>
            <a:prstGeom prst="straightConnector1">
              <a:avLst/>
            </a:prstGeom>
            <a:noFill/>
            <a:ln w="19050" cap="flat" cmpd="sng">
              <a:solidFill>
                <a:srgbClr val="4A86E8"/>
              </a:solidFill>
              <a:prstDash val="solid"/>
              <a:round/>
              <a:headEnd type="none" w="med" len="med"/>
              <a:tailEnd type="triangle" w="med" len="med"/>
            </a:ln>
          </p:spPr>
        </p:cxnSp>
        <p:cxnSp>
          <p:nvCxnSpPr>
            <p:cNvPr id="327" name="Shape 327"/>
            <p:cNvCxnSpPr/>
            <p:nvPr/>
          </p:nvCxnSpPr>
          <p:spPr>
            <a:xfrm rot="10800000" flipH="1">
              <a:off x="5129775" y="2872050"/>
              <a:ext cx="11100" cy="1148400"/>
            </a:xfrm>
            <a:prstGeom prst="straightConnector1">
              <a:avLst/>
            </a:prstGeom>
            <a:noFill/>
            <a:ln w="19050" cap="flat" cmpd="sng">
              <a:solidFill>
                <a:srgbClr val="4A86E8"/>
              </a:solidFill>
              <a:prstDash val="solid"/>
              <a:round/>
              <a:headEnd type="none" w="med" len="med"/>
              <a:tailEnd type="triangle" w="med" len="med"/>
            </a:ln>
          </p:spPr>
        </p:cxnSp>
        <p:cxnSp>
          <p:nvCxnSpPr>
            <p:cNvPr id="328" name="Shape 328"/>
            <p:cNvCxnSpPr/>
            <p:nvPr/>
          </p:nvCxnSpPr>
          <p:spPr>
            <a:xfrm rot="10800000" flipH="1">
              <a:off x="5781831" y="3726750"/>
              <a:ext cx="300" cy="297300"/>
            </a:xfrm>
            <a:prstGeom prst="straightConnector1">
              <a:avLst/>
            </a:prstGeom>
            <a:noFill/>
            <a:ln w="19050" cap="flat" cmpd="sng">
              <a:solidFill>
                <a:srgbClr val="4A86E8"/>
              </a:solidFill>
              <a:prstDash val="solid"/>
              <a:round/>
              <a:headEnd type="none" w="med" len="med"/>
              <a:tailEnd type="triangle" w="med" len="med"/>
            </a:ln>
          </p:spPr>
        </p:cxnSp>
        <p:sp>
          <p:nvSpPr>
            <p:cNvPr id="329" name="Shape 329"/>
            <p:cNvSpPr/>
            <p:nvPr/>
          </p:nvSpPr>
          <p:spPr>
            <a:xfrm>
              <a:off x="3733800" y="3598375"/>
              <a:ext cx="1383900" cy="4047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 sz="1200">
                  <a:solidFill>
                    <a:srgbClr val="FF0000"/>
                  </a:solidFill>
                  <a:latin typeface="Times New Roman"/>
                  <a:ea typeface="Times New Roman"/>
                  <a:cs typeface="Times New Roman"/>
                  <a:sym typeface="Times New Roman"/>
                </a:rPr>
                <a:t>Speaker</a:t>
              </a:r>
              <a:endParaRPr sz="1200">
                <a:solidFill>
                  <a:srgbClr val="FF0000"/>
                </a:solidFill>
                <a:latin typeface="Times New Roman"/>
                <a:ea typeface="Times New Roman"/>
                <a:cs typeface="Times New Roman"/>
                <a:sym typeface="Times New Roman"/>
              </a:endParaRPr>
            </a:p>
            <a:p>
              <a:pPr marL="0" lvl="0" indent="0" algn="r" rtl="0">
                <a:spcBef>
                  <a:spcPts val="0"/>
                </a:spcBef>
                <a:spcAft>
                  <a:spcPts val="0"/>
                </a:spcAft>
                <a:buNone/>
              </a:pPr>
              <a:r>
                <a:rPr lang="en" sz="1200">
                  <a:solidFill>
                    <a:srgbClr val="FF0000"/>
                  </a:solidFill>
                  <a:latin typeface="Times New Roman"/>
                  <a:ea typeface="Times New Roman"/>
                  <a:cs typeface="Times New Roman"/>
                  <a:sym typeface="Times New Roman"/>
                </a:rPr>
                <a:t>Representation</a:t>
              </a:r>
              <a:endParaRPr sz="1200">
                <a:solidFill>
                  <a:srgbClr val="FF0000"/>
                </a:solidFill>
                <a:latin typeface="Times New Roman"/>
                <a:ea typeface="Times New Roman"/>
                <a:cs typeface="Times New Roman"/>
                <a:sym typeface="Times New Roman"/>
              </a:endParaRPr>
            </a:p>
            <a:p>
              <a:pPr marL="0" lvl="0" indent="0" algn="ctr" rtl="0">
                <a:spcBef>
                  <a:spcPts val="0"/>
                </a:spcBef>
                <a:spcAft>
                  <a:spcPts val="0"/>
                </a:spcAft>
                <a:buNone/>
              </a:pPr>
              <a:endParaRPr b="1">
                <a:solidFill>
                  <a:srgbClr val="FF0000"/>
                </a:solidFill>
              </a:endParaRPr>
            </a:p>
          </p:txBody>
        </p:sp>
        <p:cxnSp>
          <p:nvCxnSpPr>
            <p:cNvPr id="330" name="Shape 330"/>
            <p:cNvCxnSpPr/>
            <p:nvPr/>
          </p:nvCxnSpPr>
          <p:spPr>
            <a:xfrm rot="10800000" flipH="1">
              <a:off x="6776100" y="3726750"/>
              <a:ext cx="300" cy="297300"/>
            </a:xfrm>
            <a:prstGeom prst="straightConnector1">
              <a:avLst/>
            </a:prstGeom>
            <a:noFill/>
            <a:ln w="19050" cap="flat" cmpd="sng">
              <a:solidFill>
                <a:srgbClr val="4A86E8"/>
              </a:solidFill>
              <a:prstDash val="solid"/>
              <a:round/>
              <a:headEnd type="none" w="med" len="med"/>
              <a:tailEnd type="triangle" w="med" len="med"/>
            </a:ln>
          </p:spPr>
        </p:cxnSp>
        <p:cxnSp>
          <p:nvCxnSpPr>
            <p:cNvPr id="331" name="Shape 331"/>
            <p:cNvCxnSpPr/>
            <p:nvPr/>
          </p:nvCxnSpPr>
          <p:spPr>
            <a:xfrm rot="10800000" flipH="1">
              <a:off x="6774725" y="4383600"/>
              <a:ext cx="1500" cy="333900"/>
            </a:xfrm>
            <a:prstGeom prst="straightConnector1">
              <a:avLst/>
            </a:prstGeom>
            <a:noFill/>
            <a:ln w="19050" cap="flat" cmpd="sng">
              <a:solidFill>
                <a:srgbClr val="4A86E8"/>
              </a:solidFill>
              <a:prstDash val="solid"/>
              <a:round/>
              <a:headEnd type="none" w="med" len="med"/>
              <a:tailEnd type="triangle" w="med" len="med"/>
            </a:ln>
          </p:spPr>
        </p:cxnSp>
        <p:sp>
          <p:nvSpPr>
            <p:cNvPr id="332" name="Shape 332"/>
            <p:cNvSpPr/>
            <p:nvPr/>
          </p:nvSpPr>
          <p:spPr>
            <a:xfrm>
              <a:off x="4404150" y="2224750"/>
              <a:ext cx="1318800" cy="3282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 sz="1200">
                  <a:solidFill>
                    <a:srgbClr val="FF0000"/>
                  </a:solidFill>
                  <a:latin typeface="Times New Roman"/>
                  <a:ea typeface="Times New Roman"/>
                  <a:cs typeface="Times New Roman"/>
                  <a:sym typeface="Times New Roman"/>
                </a:rPr>
                <a:t>Score Function </a:t>
              </a:r>
              <a:endParaRPr b="1">
                <a:solidFill>
                  <a:srgbClr val="FF0000"/>
                </a:solidFill>
              </a:endParaRPr>
            </a:p>
          </p:txBody>
        </p:sp>
        <p:sp>
          <p:nvSpPr>
            <p:cNvPr id="333" name="Shape 333"/>
            <p:cNvSpPr/>
            <p:nvPr/>
          </p:nvSpPr>
          <p:spPr>
            <a:xfrm>
              <a:off x="6334941" y="4735725"/>
              <a:ext cx="1160700" cy="3474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0000FF"/>
                  </a:solidFill>
                </a:rPr>
                <a:t>enrollment</a:t>
              </a:r>
              <a:endParaRPr>
                <a:solidFill>
                  <a:srgbClr val="0000FF"/>
                </a:solidFill>
              </a:endParaRPr>
            </a:p>
            <a:p>
              <a:pPr marL="0" lvl="0" indent="0" algn="ctr" rtl="0">
                <a:spcBef>
                  <a:spcPts val="0"/>
                </a:spcBef>
                <a:spcAft>
                  <a:spcPts val="0"/>
                </a:spcAft>
                <a:buNone/>
              </a:pPr>
              <a:r>
                <a:rPr lang="en">
                  <a:solidFill>
                    <a:srgbClr val="0000FF"/>
                  </a:solidFill>
                </a:rPr>
                <a:t>utterance </a:t>
              </a:r>
              <a:r>
                <a:rPr lang="en" i="1">
                  <a:solidFill>
                    <a:srgbClr val="0000FF"/>
                  </a:solidFill>
                </a:rPr>
                <a:t>N</a:t>
              </a:r>
              <a:endParaRPr i="1">
                <a:solidFill>
                  <a:srgbClr val="0000FF"/>
                </a:solidFill>
              </a:endParaRPr>
            </a:p>
          </p:txBody>
        </p:sp>
        <p:sp>
          <p:nvSpPr>
            <p:cNvPr id="334" name="Shape 334"/>
            <p:cNvSpPr txBox="1"/>
            <p:nvPr/>
          </p:nvSpPr>
          <p:spPr>
            <a:xfrm>
              <a:off x="6103769" y="4706975"/>
              <a:ext cx="369600" cy="357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0000FF"/>
                  </a:solidFill>
                </a:rPr>
                <a:t>...</a:t>
              </a:r>
              <a:endParaRPr>
                <a:solidFill>
                  <a:srgbClr val="0000FF"/>
                </a:solidFill>
              </a:endParaRPr>
            </a:p>
          </p:txBody>
        </p:sp>
        <p:cxnSp>
          <p:nvCxnSpPr>
            <p:cNvPr id="335" name="Shape 335"/>
            <p:cNvCxnSpPr/>
            <p:nvPr/>
          </p:nvCxnSpPr>
          <p:spPr>
            <a:xfrm>
              <a:off x="4924368" y="4912194"/>
              <a:ext cx="205200" cy="0"/>
            </a:xfrm>
            <a:prstGeom prst="straightConnector1">
              <a:avLst/>
            </a:prstGeom>
            <a:noFill/>
            <a:ln w="19050" cap="flat" cmpd="sng">
              <a:solidFill>
                <a:srgbClr val="4A86E8"/>
              </a:solidFill>
              <a:prstDash val="solid"/>
              <a:round/>
              <a:headEnd type="none" w="med" len="med"/>
              <a:tailEnd type="none" w="med" len="med"/>
            </a:ln>
          </p:spPr>
        </p:cxnSp>
        <p:sp>
          <p:nvSpPr>
            <p:cNvPr id="336" name="Shape 336"/>
            <p:cNvSpPr/>
            <p:nvPr/>
          </p:nvSpPr>
          <p:spPr>
            <a:xfrm>
              <a:off x="4402575" y="1609575"/>
              <a:ext cx="2590200" cy="347400"/>
            </a:xfrm>
            <a:prstGeom prst="roundRect">
              <a:avLst>
                <a:gd name="adj" fmla="val 16667"/>
              </a:avLst>
            </a:prstGeom>
            <a:solidFill>
              <a:srgbClr val="C9DAF8"/>
            </a:solidFill>
            <a:ln w="19050" cap="flat" cmpd="sng">
              <a:solidFill>
                <a:srgbClr val="4A86E8"/>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t>logistic regression</a:t>
              </a:r>
              <a:endParaRPr/>
            </a:p>
          </p:txBody>
        </p:sp>
        <p:sp>
          <p:nvSpPr>
            <p:cNvPr id="337" name="Shape 337"/>
            <p:cNvSpPr/>
            <p:nvPr/>
          </p:nvSpPr>
          <p:spPr>
            <a:xfrm>
              <a:off x="4399988" y="2519213"/>
              <a:ext cx="2590200" cy="347400"/>
            </a:xfrm>
            <a:prstGeom prst="roundRect">
              <a:avLst>
                <a:gd name="adj" fmla="val 16667"/>
              </a:avLst>
            </a:prstGeom>
            <a:solidFill>
              <a:srgbClr val="C9DAF8"/>
            </a:solidFill>
            <a:ln w="19050" cap="flat" cmpd="sng">
              <a:solidFill>
                <a:srgbClr val="4A86E8"/>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t>cosine similarity</a:t>
              </a:r>
              <a:endParaRPr/>
            </a:p>
          </p:txBody>
        </p:sp>
        <p:sp>
          <p:nvSpPr>
            <p:cNvPr id="338" name="Shape 338"/>
            <p:cNvSpPr/>
            <p:nvPr/>
          </p:nvSpPr>
          <p:spPr>
            <a:xfrm>
              <a:off x="5698924" y="3475941"/>
              <a:ext cx="1179300" cy="246900"/>
            </a:xfrm>
            <a:prstGeom prst="roundRect">
              <a:avLst>
                <a:gd name="adj" fmla="val 16667"/>
              </a:avLst>
            </a:prstGeom>
            <a:solidFill>
              <a:srgbClr val="C9DAF8"/>
            </a:solidFill>
            <a:ln w="19050" cap="flat" cmpd="sng">
              <a:solidFill>
                <a:srgbClr val="4A86E8"/>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t>average</a:t>
              </a:r>
              <a:endParaRPr/>
            </a:p>
          </p:txBody>
        </p:sp>
        <p:sp>
          <p:nvSpPr>
            <p:cNvPr id="339" name="Shape 339"/>
            <p:cNvSpPr/>
            <p:nvPr/>
          </p:nvSpPr>
          <p:spPr>
            <a:xfrm>
              <a:off x="4402575" y="4028313"/>
              <a:ext cx="2590200" cy="347400"/>
            </a:xfrm>
            <a:prstGeom prst="roundRect">
              <a:avLst>
                <a:gd name="adj" fmla="val 16667"/>
              </a:avLst>
            </a:prstGeom>
            <a:solidFill>
              <a:srgbClr val="C9DAF8"/>
            </a:solidFill>
            <a:ln w="19050" cap="flat" cmpd="sng">
              <a:solidFill>
                <a:srgbClr val="4A86E8"/>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t>LSTM</a:t>
              </a:r>
              <a:endParaRPr/>
            </a:p>
          </p:txBody>
        </p:sp>
      </p:grpSp>
      <p:sp>
        <p:nvSpPr>
          <p:cNvPr id="340" name="Shape 340"/>
          <p:cNvSpPr txBox="1"/>
          <p:nvPr/>
        </p:nvSpPr>
        <p:spPr>
          <a:xfrm>
            <a:off x="840100" y="4578675"/>
            <a:ext cx="7303800" cy="5760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 sz="1000">
                <a:solidFill>
                  <a:srgbClr val="222222"/>
                </a:solidFill>
                <a:highlight>
                  <a:srgbClr val="FFFFFF"/>
                </a:highlight>
              </a:rPr>
              <a:t>* Heigold, Georg, et al. "End-to-end text-dependent speaker verification." </a:t>
            </a:r>
            <a:r>
              <a:rPr lang="en" sz="1000" i="1">
                <a:solidFill>
                  <a:srgbClr val="222222"/>
                </a:solidFill>
                <a:highlight>
                  <a:srgbClr val="FFFFFF"/>
                </a:highlight>
              </a:rPr>
              <a:t>Acoustics, Speech and Signal Processing (ICASSP), 2016 IEEE International Conference on</a:t>
            </a:r>
            <a:r>
              <a:rPr lang="en" sz="1000">
                <a:solidFill>
                  <a:srgbClr val="222222"/>
                </a:solidFill>
                <a:highlight>
                  <a:srgbClr val="FFFFFF"/>
                </a:highlight>
              </a:rPr>
              <a:t>. IEEE, 2016.</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44"/>
        <p:cNvGrpSpPr/>
        <p:nvPr/>
      </p:nvGrpSpPr>
      <p:grpSpPr>
        <a:xfrm>
          <a:off x="0" y="0"/>
          <a:ext cx="0" cy="0"/>
          <a:chOff x="0" y="0"/>
          <a:chExt cx="0" cy="0"/>
        </a:xfrm>
      </p:grpSpPr>
      <p:sp>
        <p:nvSpPr>
          <p:cNvPr id="345" name="Shape 345"/>
          <p:cNvSpPr txBox="1">
            <a:spLocks noGrp="1"/>
          </p:cNvSpPr>
          <p:nvPr>
            <p:ph type="title"/>
          </p:nvPr>
        </p:nvSpPr>
        <p:spPr>
          <a:xfrm>
            <a:off x="180900" y="446900"/>
            <a:ext cx="8782200" cy="5727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Loss function - Generalized end-to-end loss</a:t>
            </a:r>
            <a:endParaRPr/>
          </a:p>
        </p:txBody>
      </p:sp>
      <p:pic>
        <p:nvPicPr>
          <p:cNvPr id="346" name="Shape 346"/>
          <p:cNvPicPr preferRelativeResize="0"/>
          <p:nvPr/>
        </p:nvPicPr>
        <p:blipFill>
          <a:blip r:embed="rId3">
            <a:alphaModFix/>
          </a:blip>
          <a:stretch>
            <a:fillRect/>
          </a:stretch>
        </p:blipFill>
        <p:spPr>
          <a:xfrm>
            <a:off x="2177950" y="921400"/>
            <a:ext cx="4093301" cy="1944650"/>
          </a:xfrm>
          <a:prstGeom prst="rect">
            <a:avLst/>
          </a:prstGeom>
          <a:noFill/>
          <a:ln>
            <a:noFill/>
          </a:ln>
        </p:spPr>
      </p:pic>
      <p:sp>
        <p:nvSpPr>
          <p:cNvPr id="347" name="Shape 347"/>
          <p:cNvSpPr txBox="1">
            <a:spLocks noGrp="1"/>
          </p:cNvSpPr>
          <p:nvPr>
            <p:ph type="body" idx="1"/>
          </p:nvPr>
        </p:nvSpPr>
        <p:spPr>
          <a:xfrm>
            <a:off x="180900" y="3028550"/>
            <a:ext cx="8782200" cy="15315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a:t>For each embedding         , we only look at its distance to:</a:t>
            </a:r>
            <a:endParaRPr/>
          </a:p>
          <a:p>
            <a:pPr marL="457200" lvl="0" indent="-342900" rtl="0">
              <a:lnSpc>
                <a:spcPct val="150000"/>
              </a:lnSpc>
              <a:spcBef>
                <a:spcPts val="1600"/>
              </a:spcBef>
              <a:spcAft>
                <a:spcPts val="0"/>
              </a:spcAft>
              <a:buSzPts val="1800"/>
              <a:buChar char="●"/>
            </a:pPr>
            <a:r>
              <a:rPr lang="en"/>
              <a:t>True speaker centroid</a:t>
            </a:r>
            <a:endParaRPr/>
          </a:p>
          <a:p>
            <a:pPr marL="457200" lvl="0" indent="-342900" rtl="0">
              <a:lnSpc>
                <a:spcPct val="150000"/>
              </a:lnSpc>
              <a:spcBef>
                <a:spcPts val="0"/>
              </a:spcBef>
              <a:spcAft>
                <a:spcPts val="0"/>
              </a:spcAft>
              <a:buSzPts val="1800"/>
              <a:buChar char="●"/>
            </a:pPr>
            <a:r>
              <a:rPr lang="en">
                <a:solidFill>
                  <a:srgbClr val="0000FF"/>
                </a:solidFill>
              </a:rPr>
              <a:t>Closest</a:t>
            </a:r>
            <a:r>
              <a:rPr lang="en"/>
              <a:t> false speaker centroid           ⇒ </a:t>
            </a:r>
            <a:r>
              <a:rPr lang="en" i="1"/>
              <a:t>max-margin principle, "support speaker"</a:t>
            </a:r>
            <a:endParaRPr i="1"/>
          </a:p>
        </p:txBody>
      </p:sp>
      <p:pic>
        <p:nvPicPr>
          <p:cNvPr id="348" name="Shape 348"/>
          <p:cNvPicPr preferRelativeResize="0"/>
          <p:nvPr/>
        </p:nvPicPr>
        <p:blipFill>
          <a:blip r:embed="rId4">
            <a:alphaModFix/>
          </a:blip>
          <a:stretch>
            <a:fillRect/>
          </a:stretch>
        </p:blipFill>
        <p:spPr>
          <a:xfrm>
            <a:off x="2442200" y="3188475"/>
            <a:ext cx="371467" cy="278600"/>
          </a:xfrm>
          <a:prstGeom prst="rect">
            <a:avLst/>
          </a:prstGeom>
          <a:noFill/>
          <a:ln>
            <a:noFill/>
          </a:ln>
        </p:spPr>
      </p:pic>
      <p:pic>
        <p:nvPicPr>
          <p:cNvPr id="349" name="Shape 349"/>
          <p:cNvPicPr preferRelativeResize="0"/>
          <p:nvPr/>
        </p:nvPicPr>
        <p:blipFill>
          <a:blip r:embed="rId5">
            <a:alphaModFix/>
          </a:blip>
          <a:stretch>
            <a:fillRect/>
          </a:stretch>
        </p:blipFill>
        <p:spPr>
          <a:xfrm>
            <a:off x="3067025" y="3775093"/>
            <a:ext cx="255383" cy="278600"/>
          </a:xfrm>
          <a:prstGeom prst="rect">
            <a:avLst/>
          </a:prstGeom>
          <a:noFill/>
          <a:ln>
            <a:noFill/>
          </a:ln>
        </p:spPr>
      </p:pic>
      <p:pic>
        <p:nvPicPr>
          <p:cNvPr id="350" name="Shape 350"/>
          <p:cNvPicPr preferRelativeResize="0"/>
          <p:nvPr/>
        </p:nvPicPr>
        <p:blipFill>
          <a:blip r:embed="rId6">
            <a:alphaModFix/>
          </a:blip>
          <a:stretch>
            <a:fillRect/>
          </a:stretch>
        </p:blipFill>
        <p:spPr>
          <a:xfrm>
            <a:off x="3957025" y="4168689"/>
            <a:ext cx="302575" cy="237150"/>
          </a:xfrm>
          <a:prstGeom prst="rect">
            <a:avLst/>
          </a:prstGeom>
          <a:noFill/>
          <a:ln>
            <a:noFill/>
          </a:ln>
        </p:spPr>
      </p:pic>
      <p:sp>
        <p:nvSpPr>
          <p:cNvPr id="351" name="Shape 351"/>
          <p:cNvSpPr/>
          <p:nvPr/>
        </p:nvSpPr>
        <p:spPr>
          <a:xfrm>
            <a:off x="6520600" y="1165850"/>
            <a:ext cx="255300" cy="1817400"/>
          </a:xfrm>
          <a:prstGeom prst="rightBrace">
            <a:avLst>
              <a:gd name="adj1" fmla="val 94026"/>
              <a:gd name="adj2" fmla="val 50000"/>
            </a:avLst>
          </a:prstGeom>
          <a:noFill/>
          <a:ln w="19050"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52" name="Shape 352"/>
          <p:cNvSpPr txBox="1"/>
          <p:nvPr/>
        </p:nvSpPr>
        <p:spPr>
          <a:xfrm>
            <a:off x="6861825" y="1736075"/>
            <a:ext cx="1208700" cy="576000"/>
          </a:xfrm>
          <a:prstGeom prst="rect">
            <a:avLst/>
          </a:prstGeom>
          <a:noFill/>
          <a:ln>
            <a:noFill/>
          </a:ln>
        </p:spPr>
        <p:txBody>
          <a:bodyPr spcFirstLastPara="1" wrap="square" lIns="91425" tIns="91425" rIns="91425" bIns="91425" anchor="t" anchorCtr="0">
            <a:noAutofit/>
          </a:bodyPr>
          <a:lstStyle/>
          <a:p>
            <a:pPr marL="0" lvl="0" indent="0" algn="ctr">
              <a:spcBef>
                <a:spcPts val="0"/>
              </a:spcBef>
              <a:spcAft>
                <a:spcPts val="0"/>
              </a:spcAft>
              <a:buNone/>
            </a:pPr>
            <a:r>
              <a:rPr lang="en"/>
              <a:t>One training batch</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56"/>
        <p:cNvGrpSpPr/>
        <p:nvPr/>
      </p:nvGrpSpPr>
      <p:grpSpPr>
        <a:xfrm>
          <a:off x="0" y="0"/>
          <a:ext cx="0" cy="0"/>
          <a:chOff x="0" y="0"/>
          <a:chExt cx="0" cy="0"/>
        </a:xfrm>
      </p:grpSpPr>
      <p:pic>
        <p:nvPicPr>
          <p:cNvPr id="357" name="Shape 357"/>
          <p:cNvPicPr preferRelativeResize="0"/>
          <p:nvPr/>
        </p:nvPicPr>
        <p:blipFill>
          <a:blip r:embed="rId3">
            <a:alphaModFix/>
          </a:blip>
          <a:stretch>
            <a:fillRect/>
          </a:stretch>
        </p:blipFill>
        <p:spPr>
          <a:xfrm>
            <a:off x="236125" y="953387"/>
            <a:ext cx="8322002" cy="2088451"/>
          </a:xfrm>
          <a:prstGeom prst="rect">
            <a:avLst/>
          </a:prstGeom>
          <a:noFill/>
          <a:ln>
            <a:noFill/>
          </a:ln>
        </p:spPr>
      </p:pic>
      <p:sp>
        <p:nvSpPr>
          <p:cNvPr id="358" name="Shape 358"/>
          <p:cNvSpPr txBox="1">
            <a:spLocks noGrp="1"/>
          </p:cNvSpPr>
          <p:nvPr>
            <p:ph type="title"/>
          </p:nvPr>
        </p:nvSpPr>
        <p:spPr>
          <a:xfrm>
            <a:off x="180900" y="446900"/>
            <a:ext cx="8782200" cy="5727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solidFill>
                  <a:schemeClr val="dk1"/>
                </a:solidFill>
              </a:rPr>
              <a:t>Generalized </a:t>
            </a:r>
            <a:r>
              <a:rPr lang="en"/>
              <a:t>e</a:t>
            </a:r>
            <a:r>
              <a:rPr lang="en">
                <a:solidFill>
                  <a:schemeClr val="dk1"/>
                </a:solidFill>
              </a:rPr>
              <a:t>nd-to-</a:t>
            </a:r>
            <a:r>
              <a:rPr lang="en"/>
              <a:t>e</a:t>
            </a:r>
            <a:r>
              <a:rPr lang="en">
                <a:solidFill>
                  <a:schemeClr val="dk1"/>
                </a:solidFill>
              </a:rPr>
              <a:t>nd: Similarity </a:t>
            </a:r>
            <a:r>
              <a:rPr lang="en"/>
              <a:t>m</a:t>
            </a:r>
            <a:r>
              <a:rPr lang="en">
                <a:solidFill>
                  <a:schemeClr val="dk1"/>
                </a:solidFill>
              </a:rPr>
              <a:t>atrix</a:t>
            </a:r>
            <a:endParaRPr>
              <a:solidFill>
                <a:schemeClr val="dk1"/>
              </a:solidFill>
            </a:endParaRPr>
          </a:p>
        </p:txBody>
      </p:sp>
      <p:pic>
        <p:nvPicPr>
          <p:cNvPr id="359" name="Shape 359" title="This is the rendered form of the equation. You can not edit this directly. Right click will give you the option to save the image, and in most browsers you can drag the image onto your desktop or another program."/>
          <p:cNvPicPr preferRelativeResize="0"/>
          <p:nvPr/>
        </p:nvPicPr>
        <p:blipFill>
          <a:blip r:embed="rId4">
            <a:alphaModFix/>
          </a:blip>
          <a:stretch>
            <a:fillRect/>
          </a:stretch>
        </p:blipFill>
        <p:spPr>
          <a:xfrm>
            <a:off x="1934425" y="4048515"/>
            <a:ext cx="1006617" cy="487510"/>
          </a:xfrm>
          <a:prstGeom prst="rect">
            <a:avLst/>
          </a:prstGeom>
          <a:noFill/>
          <a:ln>
            <a:noFill/>
          </a:ln>
        </p:spPr>
      </p:pic>
      <p:pic>
        <p:nvPicPr>
          <p:cNvPr id="360" name="Shape 360" title="This is the rendered form of the equation. You can not edit this directly. Right click will give you the option to save the image, and in most browsers you can drag the image onto your desktop or another program."/>
          <p:cNvPicPr preferRelativeResize="0"/>
          <p:nvPr/>
        </p:nvPicPr>
        <p:blipFill>
          <a:blip r:embed="rId5">
            <a:alphaModFix/>
          </a:blip>
          <a:stretch>
            <a:fillRect/>
          </a:stretch>
        </p:blipFill>
        <p:spPr>
          <a:xfrm>
            <a:off x="1878977" y="4603546"/>
            <a:ext cx="2335529" cy="238563"/>
          </a:xfrm>
          <a:prstGeom prst="rect">
            <a:avLst/>
          </a:prstGeom>
          <a:noFill/>
          <a:ln>
            <a:noFill/>
          </a:ln>
        </p:spPr>
      </p:pic>
      <p:pic>
        <p:nvPicPr>
          <p:cNvPr id="361" name="Shape 361" title="This is the rendered form of the equation. You can not edit this directly. Right click will give you the option to save the image, and in most browsers you can drag the image onto your desktop or another program."/>
          <p:cNvPicPr preferRelativeResize="0"/>
          <p:nvPr/>
        </p:nvPicPr>
        <p:blipFill>
          <a:blip r:embed="rId6">
            <a:alphaModFix/>
          </a:blip>
          <a:stretch>
            <a:fillRect/>
          </a:stretch>
        </p:blipFill>
        <p:spPr>
          <a:xfrm>
            <a:off x="4150400" y="3612705"/>
            <a:ext cx="1432374" cy="487510"/>
          </a:xfrm>
          <a:prstGeom prst="rect">
            <a:avLst/>
          </a:prstGeom>
          <a:noFill/>
          <a:ln>
            <a:noFill/>
          </a:ln>
        </p:spPr>
      </p:pic>
      <p:sp>
        <p:nvSpPr>
          <p:cNvPr id="362" name="Shape 362"/>
          <p:cNvSpPr txBox="1">
            <a:spLocks noGrp="1"/>
          </p:cNvSpPr>
          <p:nvPr>
            <p:ph type="body" idx="1"/>
          </p:nvPr>
        </p:nvSpPr>
        <p:spPr>
          <a:xfrm>
            <a:off x="180900" y="3028550"/>
            <a:ext cx="8782200" cy="19179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dirty="0"/>
              <a:t>We construct a similarity matrix for each batch:</a:t>
            </a:r>
            <a:endParaRPr dirty="0"/>
          </a:p>
          <a:p>
            <a:pPr marL="457200" lvl="0" indent="-342900" rtl="0">
              <a:lnSpc>
                <a:spcPct val="150000"/>
              </a:lnSpc>
              <a:spcBef>
                <a:spcPts val="1600"/>
              </a:spcBef>
              <a:spcAft>
                <a:spcPts val="0"/>
              </a:spcAft>
              <a:buSzPts val="1800"/>
              <a:buChar char="●"/>
            </a:pPr>
            <a:r>
              <a:rPr lang="en" dirty="0" err="1"/>
              <a:t>Embeddings</a:t>
            </a:r>
            <a:r>
              <a:rPr lang="en" dirty="0"/>
              <a:t> are L2-normalized:</a:t>
            </a:r>
            <a:endParaRPr dirty="0"/>
          </a:p>
          <a:p>
            <a:pPr marL="457200" lvl="0" indent="-342900" rtl="0">
              <a:lnSpc>
                <a:spcPct val="150000"/>
              </a:lnSpc>
              <a:spcBef>
                <a:spcPts val="0"/>
              </a:spcBef>
              <a:spcAft>
                <a:spcPts val="0"/>
              </a:spcAft>
              <a:buSzPts val="1800"/>
              <a:buChar char="●"/>
            </a:pPr>
            <a:r>
              <a:rPr lang="en" dirty="0"/>
              <a:t>Centroids:</a:t>
            </a:r>
            <a:endParaRPr dirty="0"/>
          </a:p>
          <a:p>
            <a:pPr marL="457200" lvl="0" indent="-342900" rtl="0">
              <a:lnSpc>
                <a:spcPct val="150000"/>
              </a:lnSpc>
              <a:spcBef>
                <a:spcPts val="0"/>
              </a:spcBef>
              <a:spcAft>
                <a:spcPts val="0"/>
              </a:spcAft>
              <a:buSzPts val="1800"/>
              <a:buChar char="●"/>
            </a:pPr>
            <a:r>
              <a:rPr lang="en" dirty="0"/>
              <a:t>Similarity:</a:t>
            </a:r>
            <a:endParaRPr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66"/>
        <p:cNvGrpSpPr/>
        <p:nvPr/>
      </p:nvGrpSpPr>
      <p:grpSpPr>
        <a:xfrm>
          <a:off x="0" y="0"/>
          <a:ext cx="0" cy="0"/>
          <a:chOff x="0" y="0"/>
          <a:chExt cx="0" cy="0"/>
        </a:xfrm>
      </p:grpSpPr>
      <p:sp>
        <p:nvSpPr>
          <p:cNvPr id="367" name="Shape 367"/>
          <p:cNvSpPr txBox="1">
            <a:spLocks noGrp="1"/>
          </p:cNvSpPr>
          <p:nvPr>
            <p:ph type="title"/>
          </p:nvPr>
        </p:nvSpPr>
        <p:spPr>
          <a:xfrm>
            <a:off x="180900" y="446900"/>
            <a:ext cx="8782200" cy="5727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a:solidFill>
                  <a:schemeClr val="dk1"/>
                </a:solidFill>
              </a:rPr>
              <a:t>Generalized </a:t>
            </a:r>
            <a:r>
              <a:rPr lang="en"/>
              <a:t>e</a:t>
            </a:r>
            <a:r>
              <a:rPr lang="en">
                <a:solidFill>
                  <a:schemeClr val="dk1"/>
                </a:solidFill>
              </a:rPr>
              <a:t>nd-to-</a:t>
            </a:r>
            <a:r>
              <a:rPr lang="en"/>
              <a:t>e</a:t>
            </a:r>
            <a:r>
              <a:rPr lang="en">
                <a:solidFill>
                  <a:schemeClr val="dk1"/>
                </a:solidFill>
              </a:rPr>
              <a:t>nd: </a:t>
            </a:r>
            <a:r>
              <a:rPr lang="en"/>
              <a:t>Softmax vs. contrast</a:t>
            </a:r>
            <a:endParaRPr/>
          </a:p>
        </p:txBody>
      </p:sp>
      <p:pic>
        <p:nvPicPr>
          <p:cNvPr id="368" name="Shape 368" title="This is the rendered form of the equation. You can not edit this directly. Right click will give you the option to save the image, and in most browsers you can drag the image onto your desktop or another program."/>
          <p:cNvPicPr preferRelativeResize="0"/>
          <p:nvPr/>
        </p:nvPicPr>
        <p:blipFill>
          <a:blip r:embed="rId3">
            <a:alphaModFix/>
          </a:blip>
          <a:stretch>
            <a:fillRect/>
          </a:stretch>
        </p:blipFill>
        <p:spPr>
          <a:xfrm>
            <a:off x="6428350" y="3211603"/>
            <a:ext cx="215400" cy="159800"/>
          </a:xfrm>
          <a:prstGeom prst="rect">
            <a:avLst/>
          </a:prstGeom>
          <a:noFill/>
          <a:ln>
            <a:noFill/>
          </a:ln>
        </p:spPr>
      </p:pic>
      <p:pic>
        <p:nvPicPr>
          <p:cNvPr id="369" name="Shape 369" title="This is the rendered form of the equation. You can not edit this directly. Right click will give you the option to save the image, and in most browsers you can drag the image onto your desktop or another program."/>
          <p:cNvPicPr preferRelativeResize="0"/>
          <p:nvPr/>
        </p:nvPicPr>
        <p:blipFill>
          <a:blip r:embed="rId4">
            <a:alphaModFix/>
          </a:blip>
          <a:stretch>
            <a:fillRect/>
          </a:stretch>
        </p:blipFill>
        <p:spPr>
          <a:xfrm>
            <a:off x="8717418" y="3194389"/>
            <a:ext cx="215400" cy="177900"/>
          </a:xfrm>
          <a:prstGeom prst="rect">
            <a:avLst/>
          </a:prstGeom>
          <a:noFill/>
          <a:ln>
            <a:noFill/>
          </a:ln>
        </p:spPr>
      </p:pic>
      <p:pic>
        <p:nvPicPr>
          <p:cNvPr id="370" name="Shape 370" title="This is the rendered form of the equation. You can not edit this directly. Right click will give you the option to save the image, and in most browsers you can drag the image onto your desktop or another program."/>
          <p:cNvPicPr preferRelativeResize="0"/>
          <p:nvPr/>
        </p:nvPicPr>
        <p:blipFill>
          <a:blip r:embed="rId3">
            <a:alphaModFix/>
          </a:blip>
          <a:stretch>
            <a:fillRect/>
          </a:stretch>
        </p:blipFill>
        <p:spPr>
          <a:xfrm>
            <a:off x="1248404" y="3687601"/>
            <a:ext cx="239792" cy="177900"/>
          </a:xfrm>
          <a:prstGeom prst="rect">
            <a:avLst/>
          </a:prstGeom>
          <a:noFill/>
          <a:ln>
            <a:noFill/>
          </a:ln>
        </p:spPr>
      </p:pic>
      <p:pic>
        <p:nvPicPr>
          <p:cNvPr id="371" name="Shape 371" title="This is the rendered form of the equation. You can not edit this directly. Right click will give you the option to save the image, and in most browsers you can drag the image onto your desktop or another program."/>
          <p:cNvPicPr preferRelativeResize="0"/>
          <p:nvPr/>
        </p:nvPicPr>
        <p:blipFill>
          <a:blip r:embed="rId5">
            <a:alphaModFix/>
          </a:blip>
          <a:stretch>
            <a:fillRect/>
          </a:stretch>
        </p:blipFill>
        <p:spPr>
          <a:xfrm>
            <a:off x="3126917" y="3682375"/>
            <a:ext cx="162443" cy="177900"/>
          </a:xfrm>
          <a:prstGeom prst="rect">
            <a:avLst/>
          </a:prstGeom>
          <a:noFill/>
          <a:ln>
            <a:noFill/>
          </a:ln>
        </p:spPr>
      </p:pic>
      <p:pic>
        <p:nvPicPr>
          <p:cNvPr id="372" name="Shape 372" title="This is the rendered form of the equation. You can not edit this directly. Right click will give you the option to save the image, and in most browsers you can drag the image onto your desktop or another program."/>
          <p:cNvPicPr preferRelativeResize="0"/>
          <p:nvPr/>
        </p:nvPicPr>
        <p:blipFill>
          <a:blip r:embed="rId6">
            <a:alphaModFix/>
          </a:blip>
          <a:stretch>
            <a:fillRect/>
          </a:stretch>
        </p:blipFill>
        <p:spPr>
          <a:xfrm>
            <a:off x="5350699" y="3622184"/>
            <a:ext cx="1130019" cy="227525"/>
          </a:xfrm>
          <a:prstGeom prst="rect">
            <a:avLst/>
          </a:prstGeom>
          <a:noFill/>
          <a:ln>
            <a:noFill/>
          </a:ln>
        </p:spPr>
      </p:pic>
      <p:pic>
        <p:nvPicPr>
          <p:cNvPr id="373" name="Shape 373" title="This is the rendered form of the equation. You can not edit this directly. Right click will give you the option to save the image, and in most browsers you can drag the image onto your desktop or another program."/>
          <p:cNvPicPr preferRelativeResize="0"/>
          <p:nvPr/>
        </p:nvPicPr>
        <p:blipFill>
          <a:blip r:embed="rId7">
            <a:alphaModFix/>
          </a:blip>
          <a:stretch>
            <a:fillRect/>
          </a:stretch>
        </p:blipFill>
        <p:spPr>
          <a:xfrm>
            <a:off x="1794950" y="4049071"/>
            <a:ext cx="2290222" cy="512620"/>
          </a:xfrm>
          <a:prstGeom prst="rect">
            <a:avLst/>
          </a:prstGeom>
          <a:noFill/>
          <a:ln>
            <a:noFill/>
          </a:ln>
        </p:spPr>
      </p:pic>
      <p:pic>
        <p:nvPicPr>
          <p:cNvPr id="374" name="Shape 374" title="This is the rendered form of the equation. You can not edit this directly. Right click will give you the option to save the image, and in most browsers you can drag the image onto your desktop or another program."/>
          <p:cNvPicPr preferRelativeResize="0"/>
          <p:nvPr/>
        </p:nvPicPr>
        <p:blipFill>
          <a:blip r:embed="rId8">
            <a:alphaModFix/>
          </a:blip>
          <a:stretch>
            <a:fillRect/>
          </a:stretch>
        </p:blipFill>
        <p:spPr>
          <a:xfrm>
            <a:off x="1794950" y="4639816"/>
            <a:ext cx="2649125" cy="406660"/>
          </a:xfrm>
          <a:prstGeom prst="rect">
            <a:avLst/>
          </a:prstGeom>
          <a:noFill/>
          <a:ln>
            <a:noFill/>
          </a:ln>
        </p:spPr>
      </p:pic>
      <p:sp>
        <p:nvSpPr>
          <p:cNvPr id="375" name="Shape 375"/>
          <p:cNvSpPr txBox="1">
            <a:spLocks noGrp="1"/>
          </p:cNvSpPr>
          <p:nvPr>
            <p:ph type="body" idx="1"/>
          </p:nvPr>
        </p:nvSpPr>
        <p:spPr>
          <a:xfrm>
            <a:off x="180900" y="3028550"/>
            <a:ext cx="8782200" cy="1857900"/>
          </a:xfrm>
          <a:prstGeom prst="rect">
            <a:avLst/>
          </a:prstGeom>
        </p:spPr>
        <p:txBody>
          <a:bodyPr spcFirstLastPara="1" wrap="square" lIns="91425" tIns="91425" rIns="91425" bIns="91425" anchor="t" anchorCtr="0">
            <a:noAutofit/>
          </a:bodyPr>
          <a:lstStyle/>
          <a:p>
            <a:pPr marL="0" lvl="0" indent="0" rtl="0">
              <a:lnSpc>
                <a:spcPct val="100000"/>
              </a:lnSpc>
              <a:spcBef>
                <a:spcPts val="0"/>
              </a:spcBef>
              <a:spcAft>
                <a:spcPts val="0"/>
              </a:spcAft>
              <a:buNone/>
            </a:pPr>
            <a:r>
              <a:rPr lang="en" dirty="0"/>
              <a:t>Each row of                                       defines similarity between       and every centroid       </a:t>
            </a:r>
            <a:endParaRPr dirty="0"/>
          </a:p>
          <a:p>
            <a:pPr marL="0" lvl="0" indent="0" rtl="0">
              <a:lnSpc>
                <a:spcPct val="100000"/>
              </a:lnSpc>
              <a:spcBef>
                <a:spcPts val="1600"/>
              </a:spcBef>
              <a:spcAft>
                <a:spcPts val="0"/>
              </a:spcAft>
              <a:buNone/>
            </a:pPr>
            <a:r>
              <a:rPr lang="en" dirty="0"/>
              <a:t>We want        to be close to       and far away from </a:t>
            </a:r>
            <a:endParaRPr dirty="0"/>
          </a:p>
          <a:p>
            <a:pPr marL="457200" lvl="0" indent="-342900" rtl="0">
              <a:lnSpc>
                <a:spcPct val="150000"/>
              </a:lnSpc>
              <a:spcBef>
                <a:spcPts val="1600"/>
              </a:spcBef>
              <a:spcAft>
                <a:spcPts val="0"/>
              </a:spcAft>
              <a:buSzPts val="1800"/>
              <a:buChar char="●"/>
            </a:pPr>
            <a:r>
              <a:rPr lang="en" dirty="0" err="1"/>
              <a:t>Softmax</a:t>
            </a:r>
            <a:r>
              <a:rPr lang="en" dirty="0"/>
              <a:t>:</a:t>
            </a:r>
            <a:endParaRPr dirty="0"/>
          </a:p>
          <a:p>
            <a:pPr marL="457200" lvl="0" indent="-342900" rtl="0">
              <a:lnSpc>
                <a:spcPct val="150000"/>
              </a:lnSpc>
              <a:spcBef>
                <a:spcPts val="0"/>
              </a:spcBef>
              <a:spcAft>
                <a:spcPts val="0"/>
              </a:spcAft>
              <a:buSzPts val="1800"/>
              <a:buChar char="●"/>
            </a:pPr>
            <a:r>
              <a:rPr lang="en" dirty="0"/>
              <a:t>Contrast:</a:t>
            </a:r>
            <a:endParaRPr dirty="0"/>
          </a:p>
        </p:txBody>
      </p:sp>
      <p:pic>
        <p:nvPicPr>
          <p:cNvPr id="376" name="Shape 376" title="This is the rendered form of the equation. You can not edit this directly. Right click will give you the option to save the image, and in most browsers you can drag the image onto your desktop or another program."/>
          <p:cNvPicPr preferRelativeResize="0"/>
          <p:nvPr/>
        </p:nvPicPr>
        <p:blipFill>
          <a:blip r:embed="rId9">
            <a:alphaModFix/>
          </a:blip>
          <a:stretch>
            <a:fillRect/>
          </a:stretch>
        </p:blipFill>
        <p:spPr>
          <a:xfrm>
            <a:off x="1596725" y="3171825"/>
            <a:ext cx="1969600" cy="227525"/>
          </a:xfrm>
          <a:prstGeom prst="rect">
            <a:avLst/>
          </a:prstGeom>
          <a:noFill/>
          <a:ln>
            <a:noFill/>
          </a:ln>
        </p:spPr>
      </p:pic>
      <p:sp>
        <p:nvSpPr>
          <p:cNvPr id="377" name="Shape 377"/>
          <p:cNvSpPr/>
          <p:nvPr/>
        </p:nvSpPr>
        <p:spPr>
          <a:xfrm>
            <a:off x="4989200" y="4126221"/>
            <a:ext cx="3508800" cy="325800"/>
          </a:xfrm>
          <a:prstGeom prst="roundRect">
            <a:avLst>
              <a:gd name="adj" fmla="val 16667"/>
            </a:avLst>
          </a:prstGeom>
          <a:solidFill>
            <a:srgbClr val="FCE5CD"/>
          </a:solidFill>
          <a:ln>
            <a:noFill/>
          </a:ln>
        </p:spPr>
        <p:txBody>
          <a:bodyPr spcFirstLastPara="1" wrap="square" lIns="91425" tIns="91425" rIns="91425" bIns="91425" anchor="ctr" anchorCtr="0">
            <a:noAutofit/>
          </a:bodyPr>
          <a:lstStyle/>
          <a:p>
            <a:pPr marL="0" lvl="0" indent="0">
              <a:spcBef>
                <a:spcPts val="0"/>
              </a:spcBef>
              <a:spcAft>
                <a:spcPts val="0"/>
              </a:spcAft>
              <a:buNone/>
            </a:pPr>
            <a:r>
              <a:rPr lang="en">
                <a:solidFill>
                  <a:srgbClr val="666666"/>
                </a:solidFill>
              </a:rPr>
              <a:t>Good for text-independent applications</a:t>
            </a:r>
            <a:endParaRPr>
              <a:solidFill>
                <a:srgbClr val="666666"/>
              </a:solidFill>
            </a:endParaRPr>
          </a:p>
        </p:txBody>
      </p:sp>
      <p:sp>
        <p:nvSpPr>
          <p:cNvPr id="378" name="Shape 378"/>
          <p:cNvSpPr/>
          <p:nvPr/>
        </p:nvSpPr>
        <p:spPr>
          <a:xfrm>
            <a:off x="4989200" y="4589746"/>
            <a:ext cx="3508800" cy="325800"/>
          </a:xfrm>
          <a:prstGeom prst="roundRect">
            <a:avLst>
              <a:gd name="adj" fmla="val 16667"/>
            </a:avLst>
          </a:prstGeom>
          <a:solidFill>
            <a:srgbClr val="FCE5CD"/>
          </a:solidFill>
          <a:ln>
            <a:noFill/>
          </a:ln>
        </p:spPr>
        <p:txBody>
          <a:bodyPr spcFirstLastPara="1" wrap="square" lIns="91425" tIns="91425" rIns="91425" bIns="91425" anchor="ctr" anchorCtr="0">
            <a:noAutofit/>
          </a:bodyPr>
          <a:lstStyle/>
          <a:p>
            <a:pPr marL="0" lvl="0" indent="0" rtl="0">
              <a:spcBef>
                <a:spcPts val="0"/>
              </a:spcBef>
              <a:spcAft>
                <a:spcPts val="0"/>
              </a:spcAft>
              <a:buNone/>
            </a:pPr>
            <a:r>
              <a:rPr lang="en">
                <a:solidFill>
                  <a:srgbClr val="666666"/>
                </a:solidFill>
              </a:rPr>
              <a:t>Good for keyword-based applications</a:t>
            </a:r>
            <a:endParaRPr>
              <a:solidFill>
                <a:srgbClr val="666666"/>
              </a:solidFill>
            </a:endParaRPr>
          </a:p>
        </p:txBody>
      </p:sp>
      <p:pic>
        <p:nvPicPr>
          <p:cNvPr id="379" name="Shape 379"/>
          <p:cNvPicPr preferRelativeResize="0"/>
          <p:nvPr/>
        </p:nvPicPr>
        <p:blipFill>
          <a:blip r:embed="rId10">
            <a:alphaModFix/>
          </a:blip>
          <a:stretch>
            <a:fillRect/>
          </a:stretch>
        </p:blipFill>
        <p:spPr>
          <a:xfrm>
            <a:off x="2177950" y="921400"/>
            <a:ext cx="4093301" cy="1944650"/>
          </a:xfrm>
          <a:prstGeom prst="rect">
            <a:avLst/>
          </a:prstGeom>
          <a:noFill/>
          <a:ln>
            <a:noFill/>
          </a:ln>
        </p:spPr>
      </p:pic>
      <p:sp>
        <p:nvSpPr>
          <p:cNvPr id="380" name="Shape 380"/>
          <p:cNvSpPr/>
          <p:nvPr/>
        </p:nvSpPr>
        <p:spPr>
          <a:xfrm>
            <a:off x="6520600" y="1165850"/>
            <a:ext cx="255300" cy="1817400"/>
          </a:xfrm>
          <a:prstGeom prst="rightBrace">
            <a:avLst>
              <a:gd name="adj1" fmla="val 94026"/>
              <a:gd name="adj2" fmla="val 50000"/>
            </a:avLst>
          </a:prstGeom>
          <a:noFill/>
          <a:ln w="19050"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81" name="Shape 381"/>
          <p:cNvSpPr txBox="1"/>
          <p:nvPr/>
        </p:nvSpPr>
        <p:spPr>
          <a:xfrm>
            <a:off x="6861825" y="1736075"/>
            <a:ext cx="1208700" cy="576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t>One training batch</a:t>
            </a:r>
            <a:endParaRPr/>
          </a:p>
        </p:txBody>
      </p:sp>
      <p:sp>
        <p:nvSpPr>
          <p:cNvPr id="382" name="Shape 382"/>
          <p:cNvSpPr/>
          <p:nvPr/>
        </p:nvSpPr>
        <p:spPr>
          <a:xfrm>
            <a:off x="4572000" y="4165434"/>
            <a:ext cx="351600" cy="279900"/>
          </a:xfrm>
          <a:prstGeom prst="rightArrow">
            <a:avLst>
              <a:gd name="adj1" fmla="val 50000"/>
              <a:gd name="adj2" fmla="val 50000"/>
            </a:avLst>
          </a:prstGeom>
          <a:solidFill>
            <a:srgbClr val="FCE5CD"/>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83" name="Shape 383"/>
          <p:cNvSpPr/>
          <p:nvPr/>
        </p:nvSpPr>
        <p:spPr>
          <a:xfrm>
            <a:off x="4572000" y="4612684"/>
            <a:ext cx="351600" cy="279900"/>
          </a:xfrm>
          <a:prstGeom prst="rightArrow">
            <a:avLst>
              <a:gd name="adj1" fmla="val 50000"/>
              <a:gd name="adj2" fmla="val 50000"/>
            </a:avLst>
          </a:prstGeom>
          <a:solidFill>
            <a:srgbClr val="FCE5CD"/>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87"/>
        <p:cNvGrpSpPr/>
        <p:nvPr/>
      </p:nvGrpSpPr>
      <p:grpSpPr>
        <a:xfrm>
          <a:off x="0" y="0"/>
          <a:ext cx="0" cy="0"/>
          <a:chOff x="0" y="0"/>
          <a:chExt cx="0" cy="0"/>
        </a:xfrm>
      </p:grpSpPr>
      <p:sp>
        <p:nvSpPr>
          <p:cNvPr id="388" name="Shape 388"/>
          <p:cNvSpPr txBox="1">
            <a:spLocks noGrp="1"/>
          </p:cNvSpPr>
          <p:nvPr>
            <p:ph type="title"/>
          </p:nvPr>
        </p:nvSpPr>
        <p:spPr>
          <a:xfrm>
            <a:off x="180900" y="446900"/>
            <a:ext cx="8782200" cy="5727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a:solidFill>
                  <a:schemeClr val="dk1"/>
                </a:solidFill>
              </a:rPr>
              <a:t>Generalized </a:t>
            </a:r>
            <a:r>
              <a:rPr lang="en"/>
              <a:t>e</a:t>
            </a:r>
            <a:r>
              <a:rPr lang="en">
                <a:solidFill>
                  <a:schemeClr val="dk1"/>
                </a:solidFill>
              </a:rPr>
              <a:t>nd-to-</a:t>
            </a:r>
            <a:r>
              <a:rPr lang="en"/>
              <a:t>e</a:t>
            </a:r>
            <a:r>
              <a:rPr lang="en">
                <a:solidFill>
                  <a:schemeClr val="dk1"/>
                </a:solidFill>
              </a:rPr>
              <a:t>nd: </a:t>
            </a:r>
            <a:r>
              <a:rPr lang="en"/>
              <a:t>Trick about centroid</a:t>
            </a:r>
            <a:endParaRPr/>
          </a:p>
        </p:txBody>
      </p:sp>
      <p:grpSp>
        <p:nvGrpSpPr>
          <p:cNvPr id="389" name="Shape 389"/>
          <p:cNvGrpSpPr/>
          <p:nvPr/>
        </p:nvGrpSpPr>
        <p:grpSpPr>
          <a:xfrm>
            <a:off x="625449" y="4128573"/>
            <a:ext cx="7270175" cy="743113"/>
            <a:chOff x="625449" y="4128573"/>
            <a:chExt cx="7270175" cy="743113"/>
          </a:xfrm>
        </p:grpSpPr>
        <p:pic>
          <p:nvPicPr>
            <p:cNvPr id="390" name="Shape 390" title="This is the rendered form of the equation. You can not edit this directly. Right click will give you the option to save the image, and in most browsers you can drag the image onto your desktop or another program."/>
            <p:cNvPicPr preferRelativeResize="0"/>
            <p:nvPr/>
          </p:nvPicPr>
          <p:blipFill>
            <a:blip r:embed="rId3">
              <a:alphaModFix/>
            </a:blip>
            <a:stretch>
              <a:fillRect/>
            </a:stretch>
          </p:blipFill>
          <p:spPr>
            <a:xfrm>
              <a:off x="6191131" y="4189911"/>
              <a:ext cx="1704493" cy="681775"/>
            </a:xfrm>
            <a:prstGeom prst="rect">
              <a:avLst/>
            </a:prstGeom>
            <a:noFill/>
            <a:ln>
              <a:noFill/>
            </a:ln>
          </p:spPr>
        </p:pic>
        <p:pic>
          <p:nvPicPr>
            <p:cNvPr id="391" name="Shape 391" title="This is the rendered form of the equation. You can not edit this directly. Right click will give you the option to save the image, and in most browsers you can drag the image onto your desktop or another program."/>
            <p:cNvPicPr preferRelativeResize="0"/>
            <p:nvPr/>
          </p:nvPicPr>
          <p:blipFill>
            <a:blip r:embed="rId4">
              <a:alphaModFix/>
            </a:blip>
            <a:stretch>
              <a:fillRect/>
            </a:stretch>
          </p:blipFill>
          <p:spPr>
            <a:xfrm>
              <a:off x="625449" y="4149110"/>
              <a:ext cx="3770960" cy="681750"/>
            </a:xfrm>
            <a:prstGeom prst="rect">
              <a:avLst/>
            </a:prstGeom>
            <a:noFill/>
            <a:ln>
              <a:noFill/>
            </a:ln>
          </p:spPr>
        </p:pic>
        <p:sp>
          <p:nvSpPr>
            <p:cNvPr id="392" name="Shape 392"/>
            <p:cNvSpPr txBox="1"/>
            <p:nvPr/>
          </p:nvSpPr>
          <p:spPr>
            <a:xfrm>
              <a:off x="4824421" y="4128573"/>
              <a:ext cx="985500" cy="494100"/>
            </a:xfrm>
            <a:prstGeom prst="rect">
              <a:avLst/>
            </a:prstGeom>
            <a:noFill/>
            <a:ln>
              <a:noFill/>
            </a:ln>
          </p:spPr>
          <p:txBody>
            <a:bodyPr spcFirstLastPara="1" wrap="square" lIns="91425" tIns="91425" rIns="91425" bIns="91425" anchor="t" anchorCtr="0">
              <a:noAutofit/>
            </a:bodyPr>
            <a:lstStyle/>
            <a:p>
              <a:pPr marL="0" lvl="0" indent="0" rtl="0">
                <a:lnSpc>
                  <a:spcPct val="150000"/>
                </a:lnSpc>
                <a:spcBef>
                  <a:spcPts val="0"/>
                </a:spcBef>
                <a:spcAft>
                  <a:spcPts val="0"/>
                </a:spcAft>
                <a:buNone/>
              </a:pPr>
              <a:r>
                <a:rPr lang="en" sz="1800" dirty="0">
                  <a:solidFill>
                    <a:schemeClr val="dk2"/>
                  </a:solidFill>
                  <a:latin typeface="Roboto"/>
                  <a:ea typeface="Roboto"/>
                  <a:cs typeface="Roboto"/>
                  <a:sym typeface="Roboto"/>
                </a:rPr>
                <a:t>where</a:t>
              </a:r>
              <a:endParaRPr sz="1800" dirty="0"/>
            </a:p>
          </p:txBody>
        </p:sp>
      </p:grpSp>
      <p:sp>
        <p:nvSpPr>
          <p:cNvPr id="393" name="Shape 393"/>
          <p:cNvSpPr txBox="1">
            <a:spLocks noGrp="1"/>
          </p:cNvSpPr>
          <p:nvPr>
            <p:ph type="body" idx="1"/>
          </p:nvPr>
        </p:nvSpPr>
        <p:spPr>
          <a:xfrm>
            <a:off x="180900" y="3028550"/>
            <a:ext cx="8782200" cy="1857900"/>
          </a:xfrm>
          <a:prstGeom prst="rect">
            <a:avLst/>
          </a:prstGeom>
        </p:spPr>
        <p:txBody>
          <a:bodyPr spcFirstLastPara="1" wrap="square" lIns="91425" tIns="91425" rIns="91425" bIns="91425" anchor="t" anchorCtr="0">
            <a:noAutofit/>
          </a:bodyPr>
          <a:lstStyle/>
          <a:p>
            <a:pPr marL="0" lvl="0" indent="0" rtl="0">
              <a:lnSpc>
                <a:spcPct val="100000"/>
              </a:lnSpc>
              <a:spcBef>
                <a:spcPts val="0"/>
              </a:spcBef>
              <a:spcAft>
                <a:spcPts val="0"/>
              </a:spcAft>
              <a:buNone/>
            </a:pPr>
            <a:r>
              <a:rPr lang="en"/>
              <a:t>For </a:t>
            </a:r>
            <a:r>
              <a:rPr lang="en">
                <a:solidFill>
                  <a:srgbClr val="0000FF"/>
                </a:solidFill>
              </a:rPr>
              <a:t>true speaker centroid</a:t>
            </a:r>
            <a:r>
              <a:rPr lang="en"/>
              <a:t>, we should </a:t>
            </a:r>
            <a:r>
              <a:rPr lang="en" b="1"/>
              <a:t>exclude</a:t>
            </a:r>
            <a:r>
              <a:rPr lang="en"/>
              <a:t> the embedding itself</a:t>
            </a:r>
            <a:endParaRPr/>
          </a:p>
          <a:p>
            <a:pPr marL="457200" lvl="0" indent="-342900" rtl="0">
              <a:lnSpc>
                <a:spcPct val="100000"/>
              </a:lnSpc>
              <a:spcBef>
                <a:spcPts val="1600"/>
              </a:spcBef>
              <a:spcAft>
                <a:spcPts val="0"/>
              </a:spcAft>
              <a:buSzPts val="1800"/>
              <a:buChar char="●"/>
            </a:pPr>
            <a:r>
              <a:rPr lang="en"/>
              <a:t>To avoid trivial solution: all utterances have same embedding</a:t>
            </a:r>
            <a:endParaRPr/>
          </a:p>
        </p:txBody>
      </p:sp>
      <p:pic>
        <p:nvPicPr>
          <p:cNvPr id="394" name="Shape 394"/>
          <p:cNvPicPr preferRelativeResize="0"/>
          <p:nvPr/>
        </p:nvPicPr>
        <p:blipFill>
          <a:blip r:embed="rId5">
            <a:alphaModFix/>
          </a:blip>
          <a:stretch>
            <a:fillRect/>
          </a:stretch>
        </p:blipFill>
        <p:spPr>
          <a:xfrm>
            <a:off x="2177950" y="921400"/>
            <a:ext cx="4093301" cy="1944650"/>
          </a:xfrm>
          <a:prstGeom prst="rect">
            <a:avLst/>
          </a:prstGeom>
          <a:noFill/>
          <a:ln>
            <a:noFill/>
          </a:ln>
        </p:spPr>
      </p:pic>
      <p:sp>
        <p:nvSpPr>
          <p:cNvPr id="395" name="Shape 395"/>
          <p:cNvSpPr/>
          <p:nvPr/>
        </p:nvSpPr>
        <p:spPr>
          <a:xfrm>
            <a:off x="6520600" y="1165850"/>
            <a:ext cx="255300" cy="1817400"/>
          </a:xfrm>
          <a:prstGeom prst="rightBrace">
            <a:avLst>
              <a:gd name="adj1" fmla="val 94026"/>
              <a:gd name="adj2" fmla="val 50000"/>
            </a:avLst>
          </a:prstGeom>
          <a:noFill/>
          <a:ln w="19050"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96" name="Shape 396"/>
          <p:cNvSpPr txBox="1"/>
          <p:nvPr/>
        </p:nvSpPr>
        <p:spPr>
          <a:xfrm>
            <a:off x="6861825" y="1736075"/>
            <a:ext cx="1208700" cy="576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t>One training batch</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00"/>
        <p:cNvGrpSpPr/>
        <p:nvPr/>
      </p:nvGrpSpPr>
      <p:grpSpPr>
        <a:xfrm>
          <a:off x="0" y="0"/>
          <a:ext cx="0" cy="0"/>
          <a:chOff x="0" y="0"/>
          <a:chExt cx="0" cy="0"/>
        </a:xfrm>
      </p:grpSpPr>
      <p:sp>
        <p:nvSpPr>
          <p:cNvPr id="401" name="Shape 401"/>
          <p:cNvSpPr txBox="1">
            <a:spLocks noGrp="1"/>
          </p:cNvSpPr>
          <p:nvPr>
            <p:ph type="title"/>
          </p:nvPr>
        </p:nvSpPr>
        <p:spPr>
          <a:xfrm>
            <a:off x="180900" y="446900"/>
            <a:ext cx="8782200" cy="5727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a:t>TE2E vs. GE2E: Efficiency estimate</a:t>
            </a:r>
            <a:endParaRPr/>
          </a:p>
        </p:txBody>
      </p:sp>
      <p:sp>
        <p:nvSpPr>
          <p:cNvPr id="402" name="Shape 402"/>
          <p:cNvSpPr txBox="1">
            <a:spLocks noGrp="1"/>
          </p:cNvSpPr>
          <p:nvPr>
            <p:ph type="body" idx="1"/>
          </p:nvPr>
        </p:nvSpPr>
        <p:spPr>
          <a:xfrm>
            <a:off x="180900" y="1143700"/>
            <a:ext cx="8782200" cy="3416400"/>
          </a:xfrm>
          <a:prstGeom prst="rect">
            <a:avLst/>
          </a:prstGeom>
        </p:spPr>
        <p:txBody>
          <a:bodyPr spcFirstLastPara="1" wrap="square" lIns="91425" tIns="91425" rIns="91425" bIns="91425" anchor="t" anchorCtr="0">
            <a:noAutofit/>
          </a:bodyPr>
          <a:lstStyle/>
          <a:p>
            <a:pPr marL="457200" lvl="0" indent="-342900" rtl="0">
              <a:lnSpc>
                <a:spcPct val="150000"/>
              </a:lnSpc>
              <a:spcBef>
                <a:spcPts val="0"/>
              </a:spcBef>
              <a:spcAft>
                <a:spcPts val="0"/>
              </a:spcAft>
              <a:buSzPts val="1800"/>
              <a:buChar char="●"/>
            </a:pPr>
            <a:r>
              <a:rPr lang="en"/>
              <a:t>For TE2E, assume a training batch has:</a:t>
            </a:r>
            <a:endParaRPr/>
          </a:p>
          <a:p>
            <a:pPr marL="914400" lvl="1" indent="-317500" rtl="0">
              <a:lnSpc>
                <a:spcPct val="150000"/>
              </a:lnSpc>
              <a:spcBef>
                <a:spcPts val="0"/>
              </a:spcBef>
              <a:spcAft>
                <a:spcPts val="0"/>
              </a:spcAft>
              <a:buSzPts val="1400"/>
              <a:buChar char="○"/>
            </a:pPr>
            <a:r>
              <a:rPr lang="en" i="1"/>
              <a:t>N</a:t>
            </a:r>
            <a:r>
              <a:rPr lang="en"/>
              <a:t> speakers</a:t>
            </a:r>
            <a:endParaRPr/>
          </a:p>
          <a:p>
            <a:pPr marL="914400" lvl="1" indent="-317500" rtl="0">
              <a:lnSpc>
                <a:spcPct val="150000"/>
              </a:lnSpc>
              <a:spcBef>
                <a:spcPts val="0"/>
              </a:spcBef>
              <a:spcAft>
                <a:spcPts val="0"/>
              </a:spcAft>
              <a:buSzPts val="1400"/>
              <a:buChar char="○"/>
            </a:pPr>
            <a:r>
              <a:rPr lang="en"/>
              <a:t>Each speaker has </a:t>
            </a:r>
            <a:r>
              <a:rPr lang="en" i="1"/>
              <a:t>M</a:t>
            </a:r>
            <a:r>
              <a:rPr lang="en"/>
              <a:t> utterances</a:t>
            </a:r>
            <a:endParaRPr/>
          </a:p>
          <a:p>
            <a:pPr marL="914400" lvl="1" indent="-317500" rtl="0">
              <a:lnSpc>
                <a:spcPct val="150000"/>
              </a:lnSpc>
              <a:spcBef>
                <a:spcPts val="0"/>
              </a:spcBef>
              <a:spcAft>
                <a:spcPts val="0"/>
              </a:spcAft>
              <a:buSzPts val="1400"/>
              <a:buChar char="○"/>
            </a:pPr>
            <a:r>
              <a:rPr lang="en" i="1"/>
              <a:t>P</a:t>
            </a:r>
            <a:r>
              <a:rPr lang="en"/>
              <a:t> enrollment utterances per speaker</a:t>
            </a:r>
            <a:endParaRPr/>
          </a:p>
          <a:p>
            <a:pPr marL="457200" lvl="0" indent="-342900" rtl="0">
              <a:lnSpc>
                <a:spcPct val="150000"/>
              </a:lnSpc>
              <a:spcBef>
                <a:spcPts val="0"/>
              </a:spcBef>
              <a:spcAft>
                <a:spcPts val="0"/>
              </a:spcAft>
              <a:buSzPts val="1800"/>
              <a:buChar char="●"/>
            </a:pPr>
            <a:r>
              <a:rPr lang="en"/>
              <a:t>Number of all possible tuples:</a:t>
            </a:r>
            <a:endParaRPr/>
          </a:p>
          <a:p>
            <a:pPr marL="0" lvl="0" indent="0" rtl="0">
              <a:lnSpc>
                <a:spcPct val="150000"/>
              </a:lnSpc>
              <a:spcBef>
                <a:spcPts val="1600"/>
              </a:spcBef>
              <a:spcAft>
                <a:spcPts val="0"/>
              </a:spcAft>
              <a:buNone/>
            </a:pPr>
            <a:endParaRPr/>
          </a:p>
          <a:p>
            <a:pPr marL="457200" lvl="0" indent="-342900" rtl="0">
              <a:lnSpc>
                <a:spcPct val="150000"/>
              </a:lnSpc>
              <a:spcBef>
                <a:spcPts val="1600"/>
              </a:spcBef>
              <a:spcAft>
                <a:spcPts val="0"/>
              </a:spcAft>
              <a:buSzPts val="1800"/>
              <a:buChar char="●"/>
            </a:pPr>
            <a:r>
              <a:rPr lang="en"/>
              <a:t>Theoretically, one GE2E step is equivalent to                    TE2E steps</a:t>
            </a:r>
            <a:endParaRPr/>
          </a:p>
        </p:txBody>
      </p:sp>
      <p:pic>
        <p:nvPicPr>
          <p:cNvPr id="403" name="Shape 403"/>
          <p:cNvPicPr preferRelativeResize="0"/>
          <p:nvPr/>
        </p:nvPicPr>
        <p:blipFill rotWithShape="1">
          <a:blip r:embed="rId3">
            <a:alphaModFix/>
          </a:blip>
          <a:srcRect t="9997" b="6828"/>
          <a:stretch/>
        </p:blipFill>
        <p:spPr>
          <a:xfrm>
            <a:off x="2168850" y="3048029"/>
            <a:ext cx="4509124" cy="797475"/>
          </a:xfrm>
          <a:prstGeom prst="rect">
            <a:avLst/>
          </a:prstGeom>
          <a:noFill/>
          <a:ln>
            <a:noFill/>
          </a:ln>
        </p:spPr>
      </p:pic>
      <p:pic>
        <p:nvPicPr>
          <p:cNvPr id="404" name="Shape 404"/>
          <p:cNvPicPr preferRelativeResize="0"/>
          <p:nvPr/>
        </p:nvPicPr>
        <p:blipFill rotWithShape="1">
          <a:blip r:embed="rId3">
            <a:alphaModFix/>
          </a:blip>
          <a:srcRect l="78939" t="33440" b="30770"/>
          <a:stretch/>
        </p:blipFill>
        <p:spPr>
          <a:xfrm>
            <a:off x="5280650" y="3913541"/>
            <a:ext cx="949649" cy="34315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08"/>
        <p:cNvGrpSpPr/>
        <p:nvPr/>
      </p:nvGrpSpPr>
      <p:grpSpPr>
        <a:xfrm>
          <a:off x="0" y="0"/>
          <a:ext cx="0" cy="0"/>
          <a:chOff x="0" y="0"/>
          <a:chExt cx="0" cy="0"/>
        </a:xfrm>
      </p:grpSpPr>
      <p:sp>
        <p:nvSpPr>
          <p:cNvPr id="409" name="Shape 409"/>
          <p:cNvSpPr txBox="1">
            <a:spLocks noGrp="1"/>
          </p:cNvSpPr>
          <p:nvPr>
            <p:ph type="title"/>
          </p:nvPr>
        </p:nvSpPr>
        <p:spPr>
          <a:xfrm>
            <a:off x="540100" y="703050"/>
            <a:ext cx="8035200" cy="3649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Part 2:</a:t>
            </a:r>
            <a:endParaRPr/>
          </a:p>
          <a:p>
            <a:pPr marL="0" lvl="0" indent="0">
              <a:spcBef>
                <a:spcPts val="0"/>
              </a:spcBef>
              <a:spcAft>
                <a:spcPts val="0"/>
              </a:spcAft>
              <a:buNone/>
            </a:pPr>
            <a:endParaRPr/>
          </a:p>
          <a:p>
            <a:pPr marL="0" lvl="0" indent="0">
              <a:spcBef>
                <a:spcPts val="0"/>
              </a:spcBef>
              <a:spcAft>
                <a:spcPts val="0"/>
              </a:spcAft>
              <a:buNone/>
            </a:pPr>
            <a:r>
              <a:rPr lang="en"/>
              <a:t>Multi-Reader</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13"/>
        <p:cNvGrpSpPr/>
        <p:nvPr/>
      </p:nvGrpSpPr>
      <p:grpSpPr>
        <a:xfrm>
          <a:off x="0" y="0"/>
          <a:ext cx="0" cy="0"/>
          <a:chOff x="0" y="0"/>
          <a:chExt cx="0" cy="0"/>
        </a:xfrm>
      </p:grpSpPr>
      <p:sp>
        <p:nvSpPr>
          <p:cNvPr id="414" name="Shape 414"/>
          <p:cNvSpPr txBox="1">
            <a:spLocks noGrp="1"/>
          </p:cNvSpPr>
          <p:nvPr>
            <p:ph type="title"/>
          </p:nvPr>
        </p:nvSpPr>
        <p:spPr>
          <a:xfrm>
            <a:off x="180900" y="446900"/>
            <a:ext cx="8782200" cy="5727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a:t>Single speaker recognition model for multi-keyword</a:t>
            </a:r>
            <a:endParaRPr/>
          </a:p>
        </p:txBody>
      </p:sp>
      <p:sp>
        <p:nvSpPr>
          <p:cNvPr id="415" name="Shape 415"/>
          <p:cNvSpPr txBox="1">
            <a:spLocks noGrp="1"/>
          </p:cNvSpPr>
          <p:nvPr>
            <p:ph type="body" idx="1"/>
          </p:nvPr>
        </p:nvSpPr>
        <p:spPr>
          <a:xfrm>
            <a:off x="180900" y="1143700"/>
            <a:ext cx="8782200" cy="3416400"/>
          </a:xfrm>
          <a:prstGeom prst="rect">
            <a:avLst/>
          </a:prstGeom>
        </p:spPr>
        <p:txBody>
          <a:bodyPr spcFirstLastPara="1" wrap="square" lIns="91425" tIns="91425" rIns="91425" bIns="91425" anchor="t" anchorCtr="0">
            <a:noAutofit/>
          </a:bodyPr>
          <a:lstStyle/>
          <a:p>
            <a:pPr marL="457200" lvl="0" indent="-342900" rtl="0">
              <a:lnSpc>
                <a:spcPct val="200000"/>
              </a:lnSpc>
              <a:spcBef>
                <a:spcPts val="0"/>
              </a:spcBef>
              <a:spcAft>
                <a:spcPts val="0"/>
              </a:spcAft>
              <a:buSzPts val="1800"/>
              <a:buChar char="●"/>
            </a:pPr>
            <a:r>
              <a:rPr lang="en"/>
              <a:t>Google supports </a:t>
            </a:r>
            <a:r>
              <a:rPr lang="en" b="1"/>
              <a:t>two keywords</a:t>
            </a:r>
            <a:r>
              <a:rPr lang="en"/>
              <a:t> at the same time</a:t>
            </a:r>
            <a:endParaRPr/>
          </a:p>
          <a:p>
            <a:pPr marL="457200" lvl="0" indent="-342900" rtl="0">
              <a:lnSpc>
                <a:spcPct val="200000"/>
              </a:lnSpc>
              <a:spcBef>
                <a:spcPts val="0"/>
              </a:spcBef>
              <a:spcAft>
                <a:spcPts val="0"/>
              </a:spcAft>
              <a:buSzPts val="1800"/>
              <a:buChar char="●"/>
            </a:pPr>
            <a:r>
              <a:rPr lang="en"/>
              <a:t>We need a </a:t>
            </a:r>
            <a:r>
              <a:rPr lang="en" b="1"/>
              <a:t>single speaker recognition model</a:t>
            </a:r>
            <a:r>
              <a:rPr lang="en"/>
              <a:t> to support both keywords</a:t>
            </a:r>
            <a:endParaRPr/>
          </a:p>
          <a:p>
            <a:pPr marL="457200" lvl="0" indent="-342900" rtl="0">
              <a:lnSpc>
                <a:spcPct val="200000"/>
              </a:lnSpc>
              <a:spcBef>
                <a:spcPts val="0"/>
              </a:spcBef>
              <a:spcAft>
                <a:spcPts val="0"/>
              </a:spcAft>
              <a:buSzPts val="1800"/>
              <a:buChar char="●"/>
            </a:pPr>
            <a:r>
              <a:rPr lang="en"/>
              <a:t>Challenge: </a:t>
            </a:r>
            <a:r>
              <a:rPr lang="en">
                <a:highlight>
                  <a:srgbClr val="FFFF00"/>
                </a:highlight>
              </a:rPr>
              <a:t>Unbalanced</a:t>
            </a:r>
            <a:r>
              <a:rPr lang="en"/>
              <a:t> training data</a:t>
            </a:r>
            <a:endParaRPr/>
          </a:p>
          <a:p>
            <a:pPr marL="914400" lvl="1" indent="-317500" rtl="0">
              <a:lnSpc>
                <a:spcPct val="200000"/>
              </a:lnSpc>
              <a:spcBef>
                <a:spcPts val="0"/>
              </a:spcBef>
              <a:spcAft>
                <a:spcPts val="0"/>
              </a:spcAft>
              <a:buSzPts val="1400"/>
              <a:buChar char="○"/>
            </a:pPr>
            <a:r>
              <a:rPr lang="en"/>
              <a:t>"OK Google": 150M utts from 630K spks</a:t>
            </a:r>
            <a:endParaRPr/>
          </a:p>
          <a:p>
            <a:pPr marL="914400" lvl="1" indent="-317500" rtl="0">
              <a:lnSpc>
                <a:spcPct val="200000"/>
              </a:lnSpc>
              <a:spcBef>
                <a:spcPts val="0"/>
              </a:spcBef>
              <a:spcAft>
                <a:spcPts val="0"/>
              </a:spcAft>
              <a:buSzPts val="1400"/>
              <a:buChar char="○"/>
            </a:pPr>
            <a:r>
              <a:rPr lang="en"/>
              <a:t>"Hey Google": 1.2M utts from 18K spks</a:t>
            </a:r>
            <a:endParaRPr/>
          </a:p>
        </p:txBody>
      </p:sp>
      <p:pic>
        <p:nvPicPr>
          <p:cNvPr id="416" name="Shape 416"/>
          <p:cNvPicPr preferRelativeResize="0"/>
          <p:nvPr/>
        </p:nvPicPr>
        <p:blipFill rotWithShape="1">
          <a:blip r:embed="rId3">
            <a:alphaModFix/>
          </a:blip>
          <a:srcRect t="7499" b="34502"/>
          <a:stretch/>
        </p:blipFill>
        <p:spPr>
          <a:xfrm>
            <a:off x="6769326" y="2662425"/>
            <a:ext cx="2286473" cy="2357650"/>
          </a:xfrm>
          <a:prstGeom prst="rect">
            <a:avLst/>
          </a:prstGeom>
          <a:noFill/>
          <a:ln>
            <a:noFill/>
          </a:ln>
          <a:effectLst>
            <a:outerShdw blurRad="57150" dist="66675" dir="3300000" algn="bl" rotWithShape="0">
              <a:srgbClr val="000000">
                <a:alpha val="50000"/>
              </a:srgbClr>
            </a:outerShdw>
          </a:effectLst>
        </p:spPr>
      </p:pic>
      <p:pic>
        <p:nvPicPr>
          <p:cNvPr id="417" name="Shape 417"/>
          <p:cNvPicPr preferRelativeResize="0"/>
          <p:nvPr/>
        </p:nvPicPr>
        <p:blipFill rotWithShape="1">
          <a:blip r:embed="rId4">
            <a:alphaModFix/>
          </a:blip>
          <a:srcRect t="7499" b="34502"/>
          <a:stretch/>
        </p:blipFill>
        <p:spPr>
          <a:xfrm>
            <a:off x="4392975" y="2662425"/>
            <a:ext cx="2286473" cy="2357650"/>
          </a:xfrm>
          <a:prstGeom prst="rect">
            <a:avLst/>
          </a:prstGeom>
          <a:noFill/>
          <a:ln>
            <a:noFill/>
          </a:ln>
          <a:effectLst>
            <a:outerShdw blurRad="57150" dist="66675" dir="3300000" algn="bl" rotWithShape="0">
              <a:srgbClr val="000000">
                <a:alpha val="50000"/>
              </a:srgbClr>
            </a:outerShdw>
          </a:effectLst>
        </p:spPr>
      </p:pic>
      <p:sp>
        <p:nvSpPr>
          <p:cNvPr id="418" name="Shape 418"/>
          <p:cNvSpPr/>
          <p:nvPr/>
        </p:nvSpPr>
        <p:spPr>
          <a:xfrm>
            <a:off x="4661807" y="3934775"/>
            <a:ext cx="1176018" cy="308700"/>
          </a:xfrm>
          <a:prstGeom prst="rect">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19" name="Shape 419"/>
          <p:cNvSpPr/>
          <p:nvPr/>
        </p:nvSpPr>
        <p:spPr>
          <a:xfrm>
            <a:off x="7053275" y="4632750"/>
            <a:ext cx="1090500" cy="308700"/>
          </a:xfrm>
          <a:prstGeom prst="rect">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85"/>
        <p:cNvGrpSpPr/>
        <p:nvPr/>
      </p:nvGrpSpPr>
      <p:grpSpPr>
        <a:xfrm>
          <a:off x="0" y="0"/>
          <a:ext cx="0" cy="0"/>
          <a:chOff x="0" y="0"/>
          <a:chExt cx="0" cy="0"/>
        </a:xfrm>
      </p:grpSpPr>
      <p:sp>
        <p:nvSpPr>
          <p:cNvPr id="86" name="Shape 86"/>
          <p:cNvSpPr txBox="1">
            <a:spLocks noGrp="1"/>
          </p:cNvSpPr>
          <p:nvPr>
            <p:ph type="title"/>
          </p:nvPr>
        </p:nvSpPr>
        <p:spPr>
          <a:xfrm>
            <a:off x="540100" y="703050"/>
            <a:ext cx="8035200" cy="3649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a:t>Part 0:</a:t>
            </a:r>
            <a:endParaRPr/>
          </a:p>
          <a:p>
            <a:pPr marL="0" lvl="0" indent="0" rtl="0">
              <a:spcBef>
                <a:spcPts val="0"/>
              </a:spcBef>
              <a:spcAft>
                <a:spcPts val="0"/>
              </a:spcAft>
              <a:buNone/>
            </a:pPr>
            <a:endParaRPr/>
          </a:p>
          <a:p>
            <a:pPr marL="0" lvl="0" indent="0" rtl="0">
              <a:spcBef>
                <a:spcPts val="0"/>
              </a:spcBef>
              <a:spcAft>
                <a:spcPts val="0"/>
              </a:spcAft>
              <a:buNone/>
            </a:pPr>
            <a:r>
              <a:rPr lang="en"/>
              <a:t>Applications of Speaker Recognition</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23"/>
        <p:cNvGrpSpPr/>
        <p:nvPr/>
      </p:nvGrpSpPr>
      <p:grpSpPr>
        <a:xfrm>
          <a:off x="0" y="0"/>
          <a:ext cx="0" cy="0"/>
          <a:chOff x="0" y="0"/>
          <a:chExt cx="0" cy="0"/>
        </a:xfrm>
      </p:grpSpPr>
      <p:sp>
        <p:nvSpPr>
          <p:cNvPr id="424" name="Shape 424"/>
          <p:cNvSpPr txBox="1">
            <a:spLocks noGrp="1"/>
          </p:cNvSpPr>
          <p:nvPr>
            <p:ph type="title"/>
          </p:nvPr>
        </p:nvSpPr>
        <p:spPr>
          <a:xfrm>
            <a:off x="180900" y="446900"/>
            <a:ext cx="8782200" cy="5727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a:t>Single speaker recognition model for multi-keyword</a:t>
            </a:r>
            <a:endParaRPr/>
          </a:p>
        </p:txBody>
      </p:sp>
      <p:sp>
        <p:nvSpPr>
          <p:cNvPr id="425" name="Shape 425"/>
          <p:cNvSpPr txBox="1">
            <a:spLocks noGrp="1"/>
          </p:cNvSpPr>
          <p:nvPr>
            <p:ph type="body" idx="1"/>
          </p:nvPr>
        </p:nvSpPr>
        <p:spPr>
          <a:xfrm>
            <a:off x="180900" y="1143700"/>
            <a:ext cx="8782200" cy="3416400"/>
          </a:xfrm>
          <a:prstGeom prst="rect">
            <a:avLst/>
          </a:prstGeom>
        </p:spPr>
        <p:txBody>
          <a:bodyPr spcFirstLastPara="1" wrap="square" lIns="91425" tIns="91425" rIns="91425" bIns="91425" anchor="t" anchorCtr="0">
            <a:noAutofit/>
          </a:bodyPr>
          <a:lstStyle/>
          <a:p>
            <a:pPr marL="457200" lvl="0" indent="-342900" rtl="0">
              <a:lnSpc>
                <a:spcPct val="150000"/>
              </a:lnSpc>
              <a:spcBef>
                <a:spcPts val="0"/>
              </a:spcBef>
              <a:spcAft>
                <a:spcPts val="0"/>
              </a:spcAft>
              <a:buSzPts val="1800"/>
              <a:buChar char="●"/>
            </a:pPr>
            <a:r>
              <a:rPr lang="en" dirty="0"/>
              <a:t>If we </a:t>
            </a:r>
            <a:r>
              <a:rPr lang="en" b="1" dirty="0"/>
              <a:t>directly mix</a:t>
            </a:r>
            <a:r>
              <a:rPr lang="en" dirty="0"/>
              <a:t> the two datasets:</a:t>
            </a:r>
            <a:endParaRPr dirty="0"/>
          </a:p>
          <a:p>
            <a:pPr marL="914400" lvl="1" indent="-317500" rtl="0">
              <a:lnSpc>
                <a:spcPct val="200000"/>
              </a:lnSpc>
              <a:spcBef>
                <a:spcPts val="0"/>
              </a:spcBef>
              <a:spcAft>
                <a:spcPts val="0"/>
              </a:spcAft>
              <a:buSzPts val="1400"/>
              <a:buChar char="○"/>
            </a:pPr>
            <a:r>
              <a:rPr lang="en" dirty="0"/>
              <a:t>150M "OK Google" </a:t>
            </a:r>
            <a:r>
              <a:rPr lang="en" dirty="0" err="1"/>
              <a:t>utts</a:t>
            </a:r>
            <a:r>
              <a:rPr lang="en" dirty="0"/>
              <a:t> + 1.2M "Hey Google" </a:t>
            </a:r>
            <a:r>
              <a:rPr lang="en" dirty="0" err="1"/>
              <a:t>utts</a:t>
            </a:r>
            <a:endParaRPr dirty="0"/>
          </a:p>
          <a:p>
            <a:pPr lvl="1">
              <a:lnSpc>
                <a:spcPct val="200000"/>
              </a:lnSpc>
              <a:spcBef>
                <a:spcPts val="0"/>
              </a:spcBef>
            </a:pPr>
            <a:r>
              <a:rPr lang="en-US" altLang="zh-Hans" dirty="0"/>
              <a:t>T</a:t>
            </a:r>
            <a:r>
              <a:rPr lang="en" dirty="0"/>
              <a:t>o actually optimize on </a:t>
            </a:r>
            <a:r>
              <a:rPr lang="en-US" altLang="zh-Hans" dirty="0"/>
              <a:t>a</a:t>
            </a:r>
            <a:r>
              <a:rPr lang="zh-Hans" altLang="en-US" dirty="0"/>
              <a:t> </a:t>
            </a:r>
            <a:r>
              <a:rPr lang="en-US" altLang="zh-Hans" dirty="0"/>
              <a:t>dataset,</a:t>
            </a:r>
            <a:r>
              <a:rPr lang="zh-Hans" altLang="en-US" dirty="0"/>
              <a:t> </a:t>
            </a:r>
            <a:r>
              <a:rPr lang="en-US" altLang="zh-Hans" dirty="0"/>
              <a:t>b</a:t>
            </a:r>
            <a:r>
              <a:rPr lang="en" dirty="0" err="1"/>
              <a:t>atch</a:t>
            </a:r>
            <a:r>
              <a:rPr lang="en" dirty="0"/>
              <a:t> needs to have ≥2 speakers from </a:t>
            </a:r>
            <a:r>
              <a:rPr lang="en-US" altLang="zh-Hans" dirty="0"/>
              <a:t>it</a:t>
            </a:r>
            <a:endParaRPr dirty="0"/>
          </a:p>
          <a:p>
            <a:pPr marL="914400" lvl="1" indent="-317500" rtl="0">
              <a:lnSpc>
                <a:spcPct val="200000"/>
              </a:lnSpc>
              <a:spcBef>
                <a:spcPts val="0"/>
              </a:spcBef>
              <a:spcAft>
                <a:spcPts val="0"/>
              </a:spcAft>
              <a:buSzPts val="1400"/>
              <a:buChar char="○"/>
            </a:pPr>
            <a:r>
              <a:rPr lang="en" dirty="0"/>
              <a:t>For a training batch with </a:t>
            </a:r>
            <a:r>
              <a:rPr lang="en" i="1" dirty="0"/>
              <a:t>N</a:t>
            </a:r>
            <a:r>
              <a:rPr lang="en" dirty="0"/>
              <a:t> speakers, the probability </a:t>
            </a:r>
            <a:r>
              <a:rPr lang="en" i="1" dirty="0">
                <a:highlight>
                  <a:srgbClr val="FFFF00"/>
                </a:highlight>
              </a:rPr>
              <a:t>P</a:t>
            </a:r>
            <a:r>
              <a:rPr lang="en" dirty="0">
                <a:highlight>
                  <a:srgbClr val="FFFF00"/>
                </a:highlight>
              </a:rPr>
              <a:t>(≥2 speakers from the smaller dataset)</a:t>
            </a:r>
            <a:r>
              <a:rPr lang="en" dirty="0"/>
              <a:t>:</a:t>
            </a:r>
            <a:endParaRPr dirty="0"/>
          </a:p>
        </p:txBody>
      </p:sp>
      <p:grpSp>
        <p:nvGrpSpPr>
          <p:cNvPr id="426" name="Shape 426"/>
          <p:cNvGrpSpPr/>
          <p:nvPr/>
        </p:nvGrpSpPr>
        <p:grpSpPr>
          <a:xfrm>
            <a:off x="1631663" y="3140400"/>
            <a:ext cx="6183612" cy="1499400"/>
            <a:chOff x="1631663" y="2759400"/>
            <a:chExt cx="6183612" cy="1499400"/>
          </a:xfrm>
        </p:grpSpPr>
        <p:pic>
          <p:nvPicPr>
            <p:cNvPr id="427" name="Shape 427"/>
            <p:cNvPicPr preferRelativeResize="0"/>
            <p:nvPr/>
          </p:nvPicPr>
          <p:blipFill>
            <a:blip r:embed="rId3">
              <a:alphaModFix/>
            </a:blip>
            <a:stretch>
              <a:fillRect/>
            </a:stretch>
          </p:blipFill>
          <p:spPr>
            <a:xfrm>
              <a:off x="2188846" y="2762745"/>
              <a:ext cx="1300150" cy="425616"/>
            </a:xfrm>
            <a:prstGeom prst="rect">
              <a:avLst/>
            </a:prstGeom>
            <a:noFill/>
            <a:ln>
              <a:noFill/>
            </a:ln>
          </p:spPr>
        </p:pic>
        <p:pic>
          <p:nvPicPr>
            <p:cNvPr id="428" name="Shape 428"/>
            <p:cNvPicPr preferRelativeResize="0"/>
            <p:nvPr/>
          </p:nvPicPr>
          <p:blipFill>
            <a:blip r:embed="rId4">
              <a:alphaModFix/>
            </a:blip>
            <a:stretch>
              <a:fillRect/>
            </a:stretch>
          </p:blipFill>
          <p:spPr>
            <a:xfrm>
              <a:off x="2188846" y="3296280"/>
              <a:ext cx="1300150" cy="425616"/>
            </a:xfrm>
            <a:prstGeom prst="rect">
              <a:avLst/>
            </a:prstGeom>
            <a:noFill/>
            <a:ln>
              <a:noFill/>
            </a:ln>
          </p:spPr>
        </p:pic>
        <p:pic>
          <p:nvPicPr>
            <p:cNvPr id="429" name="Shape 429"/>
            <p:cNvPicPr preferRelativeResize="0"/>
            <p:nvPr/>
          </p:nvPicPr>
          <p:blipFill>
            <a:blip r:embed="rId5">
              <a:alphaModFix/>
            </a:blip>
            <a:stretch>
              <a:fillRect/>
            </a:stretch>
          </p:blipFill>
          <p:spPr>
            <a:xfrm>
              <a:off x="1631663" y="3940300"/>
              <a:ext cx="2414534" cy="278600"/>
            </a:xfrm>
            <a:prstGeom prst="rect">
              <a:avLst/>
            </a:prstGeom>
            <a:noFill/>
            <a:ln>
              <a:noFill/>
            </a:ln>
          </p:spPr>
        </p:pic>
        <p:pic>
          <p:nvPicPr>
            <p:cNvPr id="430" name="Shape 430"/>
            <p:cNvPicPr preferRelativeResize="0"/>
            <p:nvPr/>
          </p:nvPicPr>
          <p:blipFill>
            <a:blip r:embed="rId6">
              <a:alphaModFix/>
            </a:blip>
            <a:stretch>
              <a:fillRect/>
            </a:stretch>
          </p:blipFill>
          <p:spPr>
            <a:xfrm>
              <a:off x="5186375" y="3406275"/>
              <a:ext cx="2628900" cy="205625"/>
            </a:xfrm>
            <a:prstGeom prst="rect">
              <a:avLst/>
            </a:prstGeom>
            <a:noFill/>
            <a:ln>
              <a:noFill/>
            </a:ln>
          </p:spPr>
        </p:pic>
        <p:sp>
          <p:nvSpPr>
            <p:cNvPr id="431" name="Shape 431"/>
            <p:cNvSpPr/>
            <p:nvPr/>
          </p:nvSpPr>
          <p:spPr>
            <a:xfrm>
              <a:off x="4457700" y="2759400"/>
              <a:ext cx="311400" cy="1499400"/>
            </a:xfrm>
            <a:prstGeom prst="rightBrace">
              <a:avLst>
                <a:gd name="adj1" fmla="val 44219"/>
                <a:gd name="adj2" fmla="val 50000"/>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gr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35"/>
        <p:cNvGrpSpPr/>
        <p:nvPr/>
      </p:nvGrpSpPr>
      <p:grpSpPr>
        <a:xfrm>
          <a:off x="0" y="0"/>
          <a:ext cx="0" cy="0"/>
          <a:chOff x="0" y="0"/>
          <a:chExt cx="0" cy="0"/>
        </a:xfrm>
      </p:grpSpPr>
      <p:sp>
        <p:nvSpPr>
          <p:cNvPr id="436" name="Shape 436"/>
          <p:cNvSpPr txBox="1">
            <a:spLocks noGrp="1"/>
          </p:cNvSpPr>
          <p:nvPr>
            <p:ph type="title"/>
          </p:nvPr>
        </p:nvSpPr>
        <p:spPr>
          <a:xfrm>
            <a:off x="180900" y="446900"/>
            <a:ext cx="8782200" cy="5727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a:t>Multi-Reader</a:t>
            </a:r>
            <a:endParaRPr/>
          </a:p>
        </p:txBody>
      </p:sp>
      <p:sp>
        <p:nvSpPr>
          <p:cNvPr id="437" name="Shape 437"/>
          <p:cNvSpPr txBox="1"/>
          <p:nvPr/>
        </p:nvSpPr>
        <p:spPr>
          <a:xfrm>
            <a:off x="5369048" y="2548442"/>
            <a:ext cx="1954500" cy="570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dirty="0"/>
              <a:t>Combined batch</a:t>
            </a:r>
            <a:endParaRPr dirty="0"/>
          </a:p>
        </p:txBody>
      </p:sp>
      <p:sp>
        <p:nvSpPr>
          <p:cNvPr id="438" name="Shape 438"/>
          <p:cNvSpPr/>
          <p:nvPr/>
        </p:nvSpPr>
        <p:spPr>
          <a:xfrm rot="-5400000">
            <a:off x="2208625" y="2261175"/>
            <a:ext cx="297600" cy="1954500"/>
          </a:xfrm>
          <a:prstGeom prst="leftBrace">
            <a:avLst>
              <a:gd name="adj1" fmla="val 34568"/>
              <a:gd name="adj2" fmla="val 30868"/>
            </a:avLst>
          </a:prstGeom>
          <a:noFill/>
          <a:ln w="9525" cap="flat" cmpd="sng">
            <a:solidFill>
              <a:srgbClr val="757575"/>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39" name="Shape 439"/>
          <p:cNvSpPr/>
          <p:nvPr/>
        </p:nvSpPr>
        <p:spPr>
          <a:xfrm>
            <a:off x="790300" y="4175650"/>
            <a:ext cx="2591450" cy="411925"/>
          </a:xfrm>
          <a:prstGeom prst="flowChartMagneticDisk">
            <a:avLst/>
          </a:prstGeom>
          <a:solidFill>
            <a:srgbClr val="FFF2CC"/>
          </a:solidFill>
          <a:ln w="9525" cap="flat" cmpd="sng">
            <a:solidFill>
              <a:srgbClr val="757575"/>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b="1"/>
          </a:p>
        </p:txBody>
      </p:sp>
      <p:sp>
        <p:nvSpPr>
          <p:cNvPr id="440" name="Shape 440"/>
          <p:cNvSpPr/>
          <p:nvPr/>
        </p:nvSpPr>
        <p:spPr>
          <a:xfrm>
            <a:off x="1357033" y="3412288"/>
            <a:ext cx="1458000" cy="498900"/>
          </a:xfrm>
          <a:prstGeom prst="snip2SameRect">
            <a:avLst>
              <a:gd name="adj1" fmla="val 31223"/>
              <a:gd name="adj2" fmla="val 0"/>
            </a:avLst>
          </a:prstGeom>
          <a:noFill/>
          <a:ln w="9525" cap="flat" cmpd="sng">
            <a:solidFill>
              <a:srgbClr val="757575"/>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t>Dynamic Batch Reader</a:t>
            </a:r>
            <a:endParaRPr sz="1200"/>
          </a:p>
        </p:txBody>
      </p:sp>
      <p:cxnSp>
        <p:nvCxnSpPr>
          <p:cNvPr id="441" name="Shape 441"/>
          <p:cNvCxnSpPr>
            <a:stCxn id="439" idx="1"/>
            <a:endCxn id="440" idx="1"/>
          </p:cNvCxnSpPr>
          <p:nvPr/>
        </p:nvCxnSpPr>
        <p:spPr>
          <a:xfrm rot="10800000">
            <a:off x="2086025" y="3911050"/>
            <a:ext cx="0" cy="264600"/>
          </a:xfrm>
          <a:prstGeom prst="straightConnector1">
            <a:avLst/>
          </a:prstGeom>
          <a:noFill/>
          <a:ln w="9525" cap="flat" cmpd="sng">
            <a:solidFill>
              <a:srgbClr val="757575"/>
            </a:solidFill>
            <a:prstDash val="solid"/>
            <a:round/>
            <a:headEnd type="none" w="med" len="med"/>
            <a:tailEnd type="triangle" w="med" len="med"/>
          </a:ln>
        </p:spPr>
      </p:cxnSp>
      <p:sp>
        <p:nvSpPr>
          <p:cNvPr id="442" name="Shape 442"/>
          <p:cNvSpPr txBox="1"/>
          <p:nvPr/>
        </p:nvSpPr>
        <p:spPr>
          <a:xfrm>
            <a:off x="1205225" y="4305300"/>
            <a:ext cx="1761600" cy="2598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t>Dataset D1</a:t>
            </a:r>
            <a:endParaRPr/>
          </a:p>
        </p:txBody>
      </p:sp>
      <p:sp>
        <p:nvSpPr>
          <p:cNvPr id="443" name="Shape 443"/>
          <p:cNvSpPr/>
          <p:nvPr/>
        </p:nvSpPr>
        <p:spPr>
          <a:xfrm>
            <a:off x="4024183" y="3416463"/>
            <a:ext cx="1458000" cy="498900"/>
          </a:xfrm>
          <a:prstGeom prst="snip2SameRect">
            <a:avLst>
              <a:gd name="adj1" fmla="val 31223"/>
              <a:gd name="adj2" fmla="val 0"/>
            </a:avLst>
          </a:prstGeom>
          <a:noFill/>
          <a:ln w="9525" cap="flat" cmpd="sng">
            <a:solidFill>
              <a:srgbClr val="757575"/>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t>Dynamic Batch Reader</a:t>
            </a:r>
            <a:endParaRPr sz="1200"/>
          </a:p>
        </p:txBody>
      </p:sp>
      <p:sp>
        <p:nvSpPr>
          <p:cNvPr id="444" name="Shape 444"/>
          <p:cNvSpPr/>
          <p:nvPr/>
        </p:nvSpPr>
        <p:spPr>
          <a:xfrm rot="-5400000">
            <a:off x="4171875" y="2271225"/>
            <a:ext cx="297600" cy="1954800"/>
          </a:xfrm>
          <a:prstGeom prst="leftBrace">
            <a:avLst>
              <a:gd name="adj1" fmla="val 40144"/>
              <a:gd name="adj2" fmla="val 72078"/>
            </a:avLst>
          </a:prstGeom>
          <a:noFill/>
          <a:ln w="9525" cap="flat" cmpd="sng">
            <a:solidFill>
              <a:srgbClr val="757575"/>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pic>
        <p:nvPicPr>
          <p:cNvPr id="445" name="Shape 445"/>
          <p:cNvPicPr preferRelativeResize="0"/>
          <p:nvPr/>
        </p:nvPicPr>
        <p:blipFill>
          <a:blip r:embed="rId3">
            <a:alphaModFix/>
          </a:blip>
          <a:stretch>
            <a:fillRect/>
          </a:stretch>
        </p:blipFill>
        <p:spPr>
          <a:xfrm flipH="1">
            <a:off x="1366285" y="2599550"/>
            <a:ext cx="3930001" cy="498900"/>
          </a:xfrm>
          <a:prstGeom prst="rect">
            <a:avLst/>
          </a:prstGeom>
          <a:noFill/>
          <a:ln>
            <a:noFill/>
          </a:ln>
        </p:spPr>
      </p:pic>
      <p:cxnSp>
        <p:nvCxnSpPr>
          <p:cNvPr id="446" name="Shape 446"/>
          <p:cNvCxnSpPr/>
          <p:nvPr/>
        </p:nvCxnSpPr>
        <p:spPr>
          <a:xfrm rot="10800000" flipH="1">
            <a:off x="4753025" y="3908755"/>
            <a:ext cx="300" cy="260400"/>
          </a:xfrm>
          <a:prstGeom prst="straightConnector1">
            <a:avLst/>
          </a:prstGeom>
          <a:noFill/>
          <a:ln w="9525" cap="flat" cmpd="sng">
            <a:solidFill>
              <a:srgbClr val="757575"/>
            </a:solidFill>
            <a:prstDash val="solid"/>
            <a:round/>
            <a:headEnd type="none" w="med" len="med"/>
            <a:tailEnd type="triangle" w="med" len="med"/>
          </a:ln>
        </p:spPr>
      </p:cxnSp>
      <p:sp>
        <p:nvSpPr>
          <p:cNvPr id="447" name="Shape 447"/>
          <p:cNvSpPr/>
          <p:nvPr/>
        </p:nvSpPr>
        <p:spPr>
          <a:xfrm>
            <a:off x="3457300" y="4135175"/>
            <a:ext cx="2591450" cy="785450"/>
          </a:xfrm>
          <a:prstGeom prst="flowChartMagneticDisk">
            <a:avLst/>
          </a:prstGeom>
          <a:solidFill>
            <a:srgbClr val="D9D2E9"/>
          </a:solidFill>
          <a:ln w="9525" cap="flat" cmpd="sng">
            <a:solidFill>
              <a:srgbClr val="757575"/>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b="1"/>
          </a:p>
        </p:txBody>
      </p:sp>
      <p:sp>
        <p:nvSpPr>
          <p:cNvPr id="448" name="Shape 448"/>
          <p:cNvSpPr txBox="1"/>
          <p:nvPr/>
        </p:nvSpPr>
        <p:spPr>
          <a:xfrm>
            <a:off x="3872375" y="4473804"/>
            <a:ext cx="1761600" cy="2598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t>Dataset D2</a:t>
            </a:r>
            <a:r>
              <a:rPr lang="en"/>
              <a:t>	</a:t>
            </a:r>
            <a:endParaRPr/>
          </a:p>
        </p:txBody>
      </p:sp>
      <p:grpSp>
        <p:nvGrpSpPr>
          <p:cNvPr id="449" name="Shape 449"/>
          <p:cNvGrpSpPr/>
          <p:nvPr/>
        </p:nvGrpSpPr>
        <p:grpSpPr>
          <a:xfrm>
            <a:off x="5660375" y="1629725"/>
            <a:ext cx="3363600" cy="859800"/>
            <a:chOff x="5660375" y="1629725"/>
            <a:chExt cx="3363600" cy="859800"/>
          </a:xfrm>
        </p:grpSpPr>
        <p:sp>
          <p:nvSpPr>
            <p:cNvPr id="450" name="Shape 450"/>
            <p:cNvSpPr txBox="1"/>
            <p:nvPr/>
          </p:nvSpPr>
          <p:spPr>
            <a:xfrm>
              <a:off x="5660375" y="1629725"/>
              <a:ext cx="3363600" cy="859800"/>
            </a:xfrm>
            <a:prstGeom prst="rect">
              <a:avLst/>
            </a:prstGeom>
            <a:noFill/>
            <a:ln w="38100" cap="flat" cmpd="sng">
              <a:solidFill>
                <a:schemeClr val="dk1"/>
              </a:solidFill>
              <a:prstDash val="solid"/>
              <a:round/>
              <a:headEnd type="none" w="sm" len="sm"/>
              <a:tailEnd type="none" w="sm" len="sm"/>
            </a:ln>
          </p:spPr>
          <p:txBody>
            <a:bodyPr spcFirstLastPara="1" wrap="square" lIns="91425" tIns="91425" rIns="91425" bIns="91425" anchor="t" anchorCtr="0">
              <a:noAutofit/>
            </a:bodyPr>
            <a:lstStyle/>
            <a:p>
              <a:pPr marL="0" lvl="0" indent="0" rtl="0">
                <a:spcBef>
                  <a:spcPts val="0"/>
                </a:spcBef>
                <a:spcAft>
                  <a:spcPts val="0"/>
                </a:spcAft>
                <a:buNone/>
              </a:pPr>
              <a:r>
                <a:rPr lang="en" sz="1200">
                  <a:solidFill>
                    <a:srgbClr val="434343"/>
                  </a:solidFill>
                </a:rPr>
                <a:t>Multi-Reader Loss:</a:t>
              </a:r>
              <a:endParaRPr sz="1200">
                <a:solidFill>
                  <a:srgbClr val="434343"/>
                </a:solidFill>
              </a:endParaRPr>
            </a:p>
          </p:txBody>
        </p:sp>
        <p:pic>
          <p:nvPicPr>
            <p:cNvPr id="451" name="Shape 451"/>
            <p:cNvPicPr preferRelativeResize="0"/>
            <p:nvPr/>
          </p:nvPicPr>
          <p:blipFill>
            <a:blip r:embed="rId4">
              <a:alphaModFix/>
            </a:blip>
            <a:stretch>
              <a:fillRect/>
            </a:stretch>
          </p:blipFill>
          <p:spPr>
            <a:xfrm>
              <a:off x="5728924" y="1977025"/>
              <a:ext cx="3151150" cy="440850"/>
            </a:xfrm>
            <a:prstGeom prst="rect">
              <a:avLst/>
            </a:prstGeom>
            <a:noFill/>
            <a:ln>
              <a:noFill/>
            </a:ln>
          </p:spPr>
        </p:pic>
      </p:grpSp>
      <p:sp>
        <p:nvSpPr>
          <p:cNvPr id="452" name="Shape 452"/>
          <p:cNvSpPr txBox="1"/>
          <p:nvPr/>
        </p:nvSpPr>
        <p:spPr>
          <a:xfrm>
            <a:off x="1792638" y="2370259"/>
            <a:ext cx="1128000" cy="187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900"/>
              <a:t>Weight:</a:t>
            </a:r>
            <a:r>
              <a:rPr lang="en" sz="1200"/>
              <a:t> </a:t>
            </a:r>
            <a:r>
              <a:rPr lang="en" sz="1200">
                <a:solidFill>
                  <a:srgbClr val="000000"/>
                </a:solidFill>
                <a:latin typeface="Calibri"/>
                <a:ea typeface="Calibri"/>
                <a:cs typeface="Calibri"/>
                <a:sym typeface="Calibri"/>
              </a:rPr>
              <a:t>⍺</a:t>
            </a:r>
            <a:r>
              <a:rPr lang="en" sz="1200"/>
              <a:t> </a:t>
            </a:r>
            <a:endParaRPr sz="1200"/>
          </a:p>
        </p:txBody>
      </p:sp>
      <p:sp>
        <p:nvSpPr>
          <p:cNvPr id="453" name="Shape 453"/>
          <p:cNvSpPr txBox="1"/>
          <p:nvPr/>
        </p:nvSpPr>
        <p:spPr>
          <a:xfrm>
            <a:off x="3756675" y="2372856"/>
            <a:ext cx="1128000" cy="187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900" dirty="0"/>
              <a:t>Weight:</a:t>
            </a:r>
            <a:r>
              <a:rPr lang="en" sz="1200" dirty="0"/>
              <a:t> </a:t>
            </a:r>
            <a:r>
              <a:rPr lang="en" sz="1200" dirty="0">
                <a:solidFill>
                  <a:srgbClr val="000000"/>
                </a:solidFill>
                <a:latin typeface="Calibri"/>
                <a:ea typeface="Calibri"/>
                <a:cs typeface="Calibri"/>
                <a:sym typeface="Calibri"/>
              </a:rPr>
              <a:t>1</a:t>
            </a:r>
            <a:endParaRPr sz="1200" dirty="0"/>
          </a:p>
        </p:txBody>
      </p:sp>
      <p:sp>
        <p:nvSpPr>
          <p:cNvPr id="454" name="Shape 454"/>
          <p:cNvSpPr/>
          <p:nvPr/>
        </p:nvSpPr>
        <p:spPr>
          <a:xfrm rot="10800000">
            <a:off x="5375975" y="2607714"/>
            <a:ext cx="208200" cy="452250"/>
          </a:xfrm>
          <a:prstGeom prst="leftBrace">
            <a:avLst>
              <a:gd name="adj1" fmla="val 28805"/>
              <a:gd name="adj2" fmla="val 49418"/>
            </a:avLst>
          </a:prstGeom>
          <a:noFill/>
          <a:ln w="9525" cap="flat" cmpd="sng">
            <a:solidFill>
              <a:srgbClr val="757575"/>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55" name="Shape 455"/>
          <p:cNvSpPr txBox="1">
            <a:spLocks noGrp="1"/>
          </p:cNvSpPr>
          <p:nvPr>
            <p:ph type="body" idx="1"/>
          </p:nvPr>
        </p:nvSpPr>
        <p:spPr>
          <a:xfrm>
            <a:off x="180900" y="1143700"/>
            <a:ext cx="8782200" cy="3416400"/>
          </a:xfrm>
          <a:prstGeom prst="rect">
            <a:avLst/>
          </a:prstGeom>
        </p:spPr>
        <p:txBody>
          <a:bodyPr spcFirstLastPara="1" wrap="square" lIns="91425" tIns="91425" rIns="91425" bIns="91425" anchor="t" anchorCtr="0">
            <a:noAutofit/>
          </a:bodyPr>
          <a:lstStyle/>
          <a:p>
            <a:pPr marL="457200" marR="0" lvl="0" indent="-342900" algn="l" rtl="0">
              <a:lnSpc>
                <a:spcPct val="150000"/>
              </a:lnSpc>
              <a:spcBef>
                <a:spcPts val="0"/>
              </a:spcBef>
              <a:spcAft>
                <a:spcPts val="0"/>
              </a:spcAft>
              <a:buClr>
                <a:schemeClr val="dk2"/>
              </a:buClr>
              <a:buSzPts val="1800"/>
              <a:buFont typeface="Roboto"/>
              <a:buChar char="●"/>
            </a:pPr>
            <a:r>
              <a:rPr lang="en" dirty="0"/>
              <a:t>Combine the loss from batches of different data sources</a:t>
            </a:r>
            <a:endParaRPr dirty="0"/>
          </a:p>
          <a:p>
            <a:pPr marL="914400" marR="0" lvl="1" indent="-317500" algn="l" rtl="0">
              <a:lnSpc>
                <a:spcPct val="150000"/>
              </a:lnSpc>
              <a:spcBef>
                <a:spcPts val="0"/>
              </a:spcBef>
              <a:spcAft>
                <a:spcPts val="0"/>
              </a:spcAft>
              <a:buSzPts val="1400"/>
              <a:buChar char="○"/>
            </a:pPr>
            <a:r>
              <a:rPr lang="en" dirty="0"/>
              <a:t>Each data source has a </a:t>
            </a:r>
            <a:r>
              <a:rPr lang="en" b="1" dirty="0"/>
              <a:t>weight</a:t>
            </a:r>
            <a:endParaRPr b="1" dirty="0"/>
          </a:p>
          <a:p>
            <a:pPr marL="914400" marR="0" lvl="1" indent="-317500" algn="l" rtl="0">
              <a:lnSpc>
                <a:spcPct val="150000"/>
              </a:lnSpc>
              <a:spcBef>
                <a:spcPts val="0"/>
              </a:spcBef>
              <a:spcAft>
                <a:spcPts val="0"/>
              </a:spcAft>
              <a:buSzPts val="1400"/>
              <a:buChar char="○"/>
            </a:pPr>
            <a:r>
              <a:rPr lang="en" dirty="0"/>
              <a:t>Each </a:t>
            </a:r>
            <a:r>
              <a:rPr lang="en" b="1" dirty="0"/>
              <a:t>gradient</a:t>
            </a:r>
            <a:r>
              <a:rPr lang="en" dirty="0"/>
              <a:t> covers all data sources</a:t>
            </a:r>
            <a:endParaRPr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59"/>
        <p:cNvGrpSpPr/>
        <p:nvPr/>
      </p:nvGrpSpPr>
      <p:grpSpPr>
        <a:xfrm>
          <a:off x="0" y="0"/>
          <a:ext cx="0" cy="0"/>
          <a:chOff x="0" y="0"/>
          <a:chExt cx="0" cy="0"/>
        </a:xfrm>
      </p:grpSpPr>
      <p:sp>
        <p:nvSpPr>
          <p:cNvPr id="460" name="Shape 460"/>
          <p:cNvSpPr txBox="1">
            <a:spLocks noGrp="1"/>
          </p:cNvSpPr>
          <p:nvPr>
            <p:ph type="title"/>
          </p:nvPr>
        </p:nvSpPr>
        <p:spPr>
          <a:xfrm>
            <a:off x="180900" y="446900"/>
            <a:ext cx="8782200" cy="5727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a:t>Multi-Reader</a:t>
            </a:r>
            <a:endParaRPr/>
          </a:p>
        </p:txBody>
      </p:sp>
      <p:sp>
        <p:nvSpPr>
          <p:cNvPr id="461" name="Shape 461"/>
          <p:cNvSpPr txBox="1">
            <a:spLocks noGrp="1"/>
          </p:cNvSpPr>
          <p:nvPr>
            <p:ph type="body" idx="1"/>
          </p:nvPr>
        </p:nvSpPr>
        <p:spPr>
          <a:xfrm>
            <a:off x="180900" y="1143700"/>
            <a:ext cx="8782200" cy="3814500"/>
          </a:xfrm>
          <a:prstGeom prst="rect">
            <a:avLst/>
          </a:prstGeom>
        </p:spPr>
        <p:txBody>
          <a:bodyPr spcFirstLastPara="1" wrap="square" lIns="91425" tIns="91425" rIns="91425" bIns="91425" anchor="t" anchorCtr="0">
            <a:noAutofit/>
          </a:bodyPr>
          <a:lstStyle/>
          <a:p>
            <a:pPr marL="457200" marR="0" lvl="0" indent="-342900" algn="l" rtl="0">
              <a:lnSpc>
                <a:spcPct val="150000"/>
              </a:lnSpc>
              <a:spcBef>
                <a:spcPts val="0"/>
              </a:spcBef>
              <a:spcAft>
                <a:spcPts val="0"/>
              </a:spcAft>
              <a:buClr>
                <a:schemeClr val="dk2"/>
              </a:buClr>
              <a:buSzPts val="1800"/>
              <a:buFont typeface="Roboto"/>
              <a:buChar char="●"/>
            </a:pPr>
            <a:r>
              <a:rPr lang="en" dirty="0"/>
              <a:t>Multi-Reader can be understood as a </a:t>
            </a:r>
            <a:r>
              <a:rPr lang="en" b="1" dirty="0"/>
              <a:t>regularization</a:t>
            </a:r>
            <a:r>
              <a:rPr lang="en" dirty="0"/>
              <a:t> technique</a:t>
            </a:r>
            <a:endParaRPr dirty="0"/>
          </a:p>
          <a:p>
            <a:pPr marL="0" marR="0" lvl="0" indent="0" algn="l" rtl="0">
              <a:lnSpc>
                <a:spcPct val="150000"/>
              </a:lnSpc>
              <a:spcBef>
                <a:spcPts val="1600"/>
              </a:spcBef>
              <a:spcAft>
                <a:spcPts val="0"/>
              </a:spcAft>
              <a:buNone/>
            </a:pPr>
            <a:endParaRPr dirty="0"/>
          </a:p>
          <a:p>
            <a:pPr marL="0" marR="0" lvl="0" indent="0" algn="l" rtl="0">
              <a:lnSpc>
                <a:spcPct val="150000"/>
              </a:lnSpc>
              <a:spcBef>
                <a:spcPts val="1600"/>
              </a:spcBef>
              <a:spcAft>
                <a:spcPts val="0"/>
              </a:spcAft>
              <a:buNone/>
            </a:pPr>
            <a:endParaRPr dirty="0"/>
          </a:p>
          <a:p>
            <a:pPr marL="457200" marR="0" lvl="0" indent="-342900" algn="l" rtl="0">
              <a:lnSpc>
                <a:spcPct val="150000"/>
              </a:lnSpc>
              <a:spcBef>
                <a:spcPts val="1600"/>
              </a:spcBef>
              <a:spcAft>
                <a:spcPts val="0"/>
              </a:spcAft>
              <a:buSzPts val="1800"/>
              <a:buChar char="●"/>
            </a:pPr>
            <a:r>
              <a:rPr lang="en" dirty="0"/>
              <a:t>It's very useful in many scenarios:</a:t>
            </a:r>
            <a:endParaRPr dirty="0"/>
          </a:p>
          <a:p>
            <a:pPr marL="914400" marR="0" lvl="1" indent="-317500" algn="l" rtl="0">
              <a:lnSpc>
                <a:spcPct val="200000"/>
              </a:lnSpc>
              <a:spcBef>
                <a:spcPts val="0"/>
              </a:spcBef>
              <a:spcAft>
                <a:spcPts val="0"/>
              </a:spcAft>
              <a:buSzPts val="1400"/>
              <a:buChar char="○"/>
            </a:pPr>
            <a:r>
              <a:rPr lang="en" dirty="0"/>
              <a:t>Multiple keyword support</a:t>
            </a:r>
            <a:endParaRPr dirty="0"/>
          </a:p>
          <a:p>
            <a:pPr marL="914400" marR="0" lvl="1" indent="-317500" algn="l" rtl="0">
              <a:lnSpc>
                <a:spcPct val="200000"/>
              </a:lnSpc>
              <a:spcBef>
                <a:spcPts val="0"/>
              </a:spcBef>
              <a:spcAft>
                <a:spcPts val="0"/>
              </a:spcAft>
              <a:buSzPts val="1400"/>
              <a:buChar char="○"/>
            </a:pPr>
            <a:r>
              <a:rPr lang="en" dirty="0"/>
              <a:t>Multiple gender/age/race group support</a:t>
            </a:r>
            <a:endParaRPr dirty="0"/>
          </a:p>
          <a:p>
            <a:pPr marL="914400" marR="0" lvl="1" indent="-317500" algn="l" rtl="0">
              <a:lnSpc>
                <a:spcPct val="200000"/>
              </a:lnSpc>
              <a:spcBef>
                <a:spcPts val="0"/>
              </a:spcBef>
              <a:spcAft>
                <a:spcPts val="0"/>
              </a:spcAft>
              <a:buSzPts val="1400"/>
              <a:buChar char="○"/>
            </a:pPr>
            <a:r>
              <a:rPr lang="en" dirty="0"/>
              <a:t>Dialect and accented speech support</a:t>
            </a:r>
            <a:endParaRPr dirty="0"/>
          </a:p>
        </p:txBody>
      </p:sp>
      <p:pic>
        <p:nvPicPr>
          <p:cNvPr id="462" name="Shape 462"/>
          <p:cNvPicPr preferRelativeResize="0"/>
          <p:nvPr/>
        </p:nvPicPr>
        <p:blipFill>
          <a:blip r:embed="rId3">
            <a:alphaModFix/>
          </a:blip>
          <a:stretch>
            <a:fillRect/>
          </a:stretch>
        </p:blipFill>
        <p:spPr>
          <a:xfrm>
            <a:off x="2207250" y="1676776"/>
            <a:ext cx="3769074" cy="527300"/>
          </a:xfrm>
          <a:prstGeom prst="rect">
            <a:avLst/>
          </a:prstGeom>
          <a:noFill/>
          <a:ln>
            <a:noFill/>
          </a:ln>
        </p:spPr>
      </p:pic>
      <p:sp>
        <p:nvSpPr>
          <p:cNvPr id="463" name="Shape 463"/>
          <p:cNvSpPr/>
          <p:nvPr/>
        </p:nvSpPr>
        <p:spPr>
          <a:xfrm rot="5400000">
            <a:off x="3846075" y="1686700"/>
            <a:ext cx="148200" cy="1204800"/>
          </a:xfrm>
          <a:prstGeom prst="rightBrace">
            <a:avLst>
              <a:gd name="adj1" fmla="val 121566"/>
              <a:gd name="adj2" fmla="val 80178"/>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64" name="Shape 464"/>
          <p:cNvSpPr txBox="1"/>
          <p:nvPr/>
        </p:nvSpPr>
        <p:spPr>
          <a:xfrm>
            <a:off x="2283450" y="2363200"/>
            <a:ext cx="2213400" cy="572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t>In-domain smaller set,</a:t>
            </a:r>
            <a:endParaRPr/>
          </a:p>
          <a:p>
            <a:pPr marL="0" lvl="0" indent="0" algn="ctr">
              <a:spcBef>
                <a:spcPts val="0"/>
              </a:spcBef>
              <a:spcAft>
                <a:spcPts val="0"/>
              </a:spcAft>
              <a:buNone/>
            </a:pPr>
            <a:r>
              <a:rPr lang="en"/>
              <a:t>easy to overfit</a:t>
            </a:r>
            <a:endParaRPr/>
          </a:p>
        </p:txBody>
      </p:sp>
      <p:sp>
        <p:nvSpPr>
          <p:cNvPr id="465" name="Shape 465"/>
          <p:cNvSpPr/>
          <p:nvPr/>
        </p:nvSpPr>
        <p:spPr>
          <a:xfrm rot="5400000">
            <a:off x="5278700" y="1655050"/>
            <a:ext cx="148200" cy="1268100"/>
          </a:xfrm>
          <a:prstGeom prst="rightBrace">
            <a:avLst>
              <a:gd name="adj1" fmla="val 121566"/>
              <a:gd name="adj2" fmla="val 19042"/>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66" name="Shape 466"/>
          <p:cNvSpPr txBox="1"/>
          <p:nvPr/>
        </p:nvSpPr>
        <p:spPr>
          <a:xfrm>
            <a:off x="4824025" y="2361600"/>
            <a:ext cx="2432400" cy="572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t>Large set, for regularization</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70"/>
        <p:cNvGrpSpPr/>
        <p:nvPr/>
      </p:nvGrpSpPr>
      <p:grpSpPr>
        <a:xfrm>
          <a:off x="0" y="0"/>
          <a:ext cx="0" cy="0"/>
          <a:chOff x="0" y="0"/>
          <a:chExt cx="0" cy="0"/>
        </a:xfrm>
      </p:grpSpPr>
      <p:sp>
        <p:nvSpPr>
          <p:cNvPr id="471" name="Shape 471"/>
          <p:cNvSpPr txBox="1">
            <a:spLocks noGrp="1"/>
          </p:cNvSpPr>
          <p:nvPr>
            <p:ph type="title"/>
          </p:nvPr>
        </p:nvSpPr>
        <p:spPr>
          <a:xfrm>
            <a:off x="540100" y="703050"/>
            <a:ext cx="8035200" cy="3649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a:t>Part 3:</a:t>
            </a:r>
            <a:endParaRPr/>
          </a:p>
          <a:p>
            <a:pPr marL="0" lvl="0" indent="0" rtl="0">
              <a:spcBef>
                <a:spcPts val="0"/>
              </a:spcBef>
              <a:spcAft>
                <a:spcPts val="0"/>
              </a:spcAft>
              <a:buNone/>
            </a:pPr>
            <a:endParaRPr/>
          </a:p>
          <a:p>
            <a:pPr marL="0" lvl="0" indent="0" rtl="0">
              <a:spcBef>
                <a:spcPts val="0"/>
              </a:spcBef>
              <a:spcAft>
                <a:spcPts val="0"/>
              </a:spcAft>
              <a:buNone/>
            </a:pPr>
            <a:r>
              <a:rPr lang="en"/>
              <a:t>Text-Independent Speaker Verification</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75"/>
        <p:cNvGrpSpPr/>
        <p:nvPr/>
      </p:nvGrpSpPr>
      <p:grpSpPr>
        <a:xfrm>
          <a:off x="0" y="0"/>
          <a:ext cx="0" cy="0"/>
          <a:chOff x="0" y="0"/>
          <a:chExt cx="0" cy="0"/>
        </a:xfrm>
      </p:grpSpPr>
      <p:sp>
        <p:nvSpPr>
          <p:cNvPr id="476" name="Shape 476"/>
          <p:cNvSpPr txBox="1">
            <a:spLocks noGrp="1"/>
          </p:cNvSpPr>
          <p:nvPr>
            <p:ph type="title"/>
          </p:nvPr>
        </p:nvSpPr>
        <p:spPr>
          <a:xfrm>
            <a:off x="180900" y="446900"/>
            <a:ext cx="8782200" cy="5727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a:t>Text-Independent</a:t>
            </a:r>
            <a:endParaRPr/>
          </a:p>
        </p:txBody>
      </p:sp>
      <p:sp>
        <p:nvSpPr>
          <p:cNvPr id="477" name="Shape 477"/>
          <p:cNvSpPr txBox="1">
            <a:spLocks noGrp="1"/>
          </p:cNvSpPr>
          <p:nvPr>
            <p:ph type="body" idx="1"/>
          </p:nvPr>
        </p:nvSpPr>
        <p:spPr>
          <a:xfrm>
            <a:off x="180900" y="1143700"/>
            <a:ext cx="8782200" cy="3814500"/>
          </a:xfrm>
          <a:prstGeom prst="rect">
            <a:avLst/>
          </a:prstGeom>
        </p:spPr>
        <p:txBody>
          <a:bodyPr spcFirstLastPara="1" wrap="square" lIns="91425" tIns="91425" rIns="91425" bIns="91425" anchor="t" anchorCtr="0">
            <a:noAutofit/>
          </a:bodyPr>
          <a:lstStyle/>
          <a:p>
            <a:pPr marL="457200" marR="0" lvl="0" indent="-342900" algn="l" rtl="0">
              <a:lnSpc>
                <a:spcPct val="150000"/>
              </a:lnSpc>
              <a:spcBef>
                <a:spcPts val="0"/>
              </a:spcBef>
              <a:spcAft>
                <a:spcPts val="0"/>
              </a:spcAft>
              <a:buClr>
                <a:schemeClr val="dk2"/>
              </a:buClr>
              <a:buSzPts val="1800"/>
              <a:buFont typeface="Roboto"/>
              <a:buChar char="●"/>
            </a:pPr>
            <a:r>
              <a:rPr lang="en" dirty="0"/>
              <a:t>We are interested in identifying speaker based on </a:t>
            </a:r>
            <a:r>
              <a:rPr lang="en" b="1" dirty="0"/>
              <a:t>arbitrary</a:t>
            </a:r>
            <a:r>
              <a:rPr lang="en" dirty="0"/>
              <a:t> speech</a:t>
            </a:r>
            <a:endParaRPr dirty="0"/>
          </a:p>
          <a:p>
            <a:pPr marL="457200" marR="0" lvl="0" indent="-342900" algn="l" rtl="0">
              <a:lnSpc>
                <a:spcPct val="150000"/>
              </a:lnSpc>
              <a:spcBef>
                <a:spcPts val="0"/>
              </a:spcBef>
              <a:spcAft>
                <a:spcPts val="0"/>
              </a:spcAft>
              <a:buClr>
                <a:schemeClr val="dk2"/>
              </a:buClr>
              <a:buSzPts val="1800"/>
              <a:buFont typeface="Roboto"/>
              <a:buChar char="●"/>
            </a:pPr>
            <a:r>
              <a:rPr lang="en" dirty="0"/>
              <a:t>Challenge:</a:t>
            </a:r>
            <a:endParaRPr dirty="0"/>
          </a:p>
          <a:p>
            <a:pPr marL="914400" marR="0" lvl="1" indent="-342900" algn="l" rtl="0">
              <a:lnSpc>
                <a:spcPct val="200000"/>
              </a:lnSpc>
              <a:spcBef>
                <a:spcPts val="0"/>
              </a:spcBef>
              <a:spcAft>
                <a:spcPts val="0"/>
              </a:spcAft>
              <a:buClr>
                <a:schemeClr val="dk2"/>
              </a:buClr>
              <a:buSzPts val="1800"/>
              <a:buFont typeface="Roboto"/>
              <a:buChar char="○"/>
            </a:pPr>
            <a:r>
              <a:rPr lang="en" dirty="0"/>
              <a:t>Length of utterance can vary</a:t>
            </a:r>
            <a:endParaRPr dirty="0"/>
          </a:p>
          <a:p>
            <a:pPr marL="914400" marR="0" lvl="1" indent="-317500" algn="l" rtl="0">
              <a:lnSpc>
                <a:spcPct val="200000"/>
              </a:lnSpc>
              <a:spcBef>
                <a:spcPts val="0"/>
              </a:spcBef>
              <a:spcAft>
                <a:spcPts val="0"/>
              </a:spcAft>
              <a:buSzPts val="1400"/>
              <a:buChar char="○"/>
            </a:pPr>
            <a:r>
              <a:rPr lang="en" dirty="0"/>
              <a:t>Unlike keyword-based, where we assume fixed-length (0.8s) for keyword segment</a:t>
            </a:r>
            <a:endParaRPr dirty="0"/>
          </a:p>
          <a:p>
            <a:pPr marL="457200" marR="0" lvl="0" indent="-342900" algn="l" rtl="0">
              <a:lnSpc>
                <a:spcPct val="200000"/>
              </a:lnSpc>
              <a:spcBef>
                <a:spcPts val="0"/>
              </a:spcBef>
              <a:spcAft>
                <a:spcPts val="0"/>
              </a:spcAft>
              <a:buSzPts val="1800"/>
              <a:buChar char="●"/>
            </a:pPr>
            <a:r>
              <a:rPr lang="en" dirty="0"/>
              <a:t>Naive solution: Full sequence training?</a:t>
            </a:r>
            <a:endParaRPr dirty="0"/>
          </a:p>
          <a:p>
            <a:pPr marL="914400" marR="0" lvl="1" indent="-317500" algn="l" rtl="0">
              <a:lnSpc>
                <a:spcPct val="200000"/>
              </a:lnSpc>
              <a:spcBef>
                <a:spcPts val="0"/>
              </a:spcBef>
              <a:spcAft>
                <a:spcPts val="0"/>
              </a:spcAft>
              <a:buSzPts val="1400"/>
              <a:buChar char="○"/>
            </a:pPr>
            <a:r>
              <a:rPr lang="en" dirty="0"/>
              <a:t>No batching - very very slow</a:t>
            </a:r>
            <a:endParaRPr dirty="0"/>
          </a:p>
          <a:p>
            <a:pPr marL="914400" marR="0" lvl="1" indent="-317500" algn="l" rtl="0">
              <a:lnSpc>
                <a:spcPct val="200000"/>
              </a:lnSpc>
              <a:spcBef>
                <a:spcPts val="0"/>
              </a:spcBef>
              <a:spcAft>
                <a:spcPts val="0"/>
              </a:spcAft>
              <a:buSzPts val="1400"/>
              <a:buChar char="○"/>
            </a:pPr>
            <a:r>
              <a:rPr lang="en" dirty="0"/>
              <a:t>Dynamic RNN unrolling - even slower...</a:t>
            </a:r>
            <a:endParaRPr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81"/>
        <p:cNvGrpSpPr/>
        <p:nvPr/>
      </p:nvGrpSpPr>
      <p:grpSpPr>
        <a:xfrm>
          <a:off x="0" y="0"/>
          <a:ext cx="0" cy="0"/>
          <a:chOff x="0" y="0"/>
          <a:chExt cx="0" cy="0"/>
        </a:xfrm>
      </p:grpSpPr>
      <p:sp>
        <p:nvSpPr>
          <p:cNvPr id="482" name="Shape 482"/>
          <p:cNvSpPr txBox="1">
            <a:spLocks noGrp="1"/>
          </p:cNvSpPr>
          <p:nvPr>
            <p:ph type="title"/>
          </p:nvPr>
        </p:nvSpPr>
        <p:spPr>
          <a:xfrm>
            <a:off x="180900" y="446900"/>
            <a:ext cx="8782200" cy="5727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a:t>Text-Independent: Sliding window inference</a:t>
            </a:r>
            <a:endParaRPr/>
          </a:p>
        </p:txBody>
      </p:sp>
      <p:sp>
        <p:nvSpPr>
          <p:cNvPr id="483" name="Shape 483"/>
          <p:cNvSpPr txBox="1">
            <a:spLocks noGrp="1"/>
          </p:cNvSpPr>
          <p:nvPr>
            <p:ph type="body" idx="1"/>
          </p:nvPr>
        </p:nvSpPr>
        <p:spPr>
          <a:xfrm>
            <a:off x="180900" y="1143700"/>
            <a:ext cx="8782200" cy="3814500"/>
          </a:xfrm>
          <a:prstGeom prst="rect">
            <a:avLst/>
          </a:prstGeom>
        </p:spPr>
        <p:txBody>
          <a:bodyPr spcFirstLastPara="1" wrap="square" lIns="91425" tIns="91425" rIns="91425" bIns="91425" anchor="t" anchorCtr="0">
            <a:noAutofit/>
          </a:bodyPr>
          <a:lstStyle/>
          <a:p>
            <a:pPr marL="457200" marR="0" lvl="0" indent="-342900" algn="l" rtl="0">
              <a:lnSpc>
                <a:spcPct val="150000"/>
              </a:lnSpc>
              <a:spcBef>
                <a:spcPts val="0"/>
              </a:spcBef>
              <a:spcAft>
                <a:spcPts val="0"/>
              </a:spcAft>
              <a:buClr>
                <a:schemeClr val="dk2"/>
              </a:buClr>
              <a:buSzPts val="1800"/>
              <a:buFont typeface="Roboto"/>
              <a:buChar char="●"/>
            </a:pPr>
            <a:r>
              <a:rPr lang="en"/>
              <a:t>In inference time, we extract sliding windows, and compute per-window d-vector</a:t>
            </a:r>
            <a:endParaRPr/>
          </a:p>
          <a:p>
            <a:pPr marL="457200" marR="0" lvl="0" indent="-342900" algn="l" rtl="0">
              <a:lnSpc>
                <a:spcPct val="150000"/>
              </a:lnSpc>
              <a:spcBef>
                <a:spcPts val="0"/>
              </a:spcBef>
              <a:spcAft>
                <a:spcPts val="0"/>
              </a:spcAft>
              <a:buClr>
                <a:schemeClr val="dk2"/>
              </a:buClr>
              <a:buSzPts val="1800"/>
              <a:buFont typeface="Roboto"/>
              <a:buChar char="●"/>
            </a:pPr>
            <a:r>
              <a:rPr lang="en"/>
              <a:t>For experiments, we use 1.6s window size, with 50% overlap</a:t>
            </a:r>
            <a:endParaRPr/>
          </a:p>
        </p:txBody>
      </p:sp>
      <p:pic>
        <p:nvPicPr>
          <p:cNvPr id="484" name="Shape 484"/>
          <p:cNvPicPr preferRelativeResize="0"/>
          <p:nvPr/>
        </p:nvPicPr>
        <p:blipFill>
          <a:blip r:embed="rId3">
            <a:alphaModFix/>
          </a:blip>
          <a:stretch>
            <a:fillRect/>
          </a:stretch>
        </p:blipFill>
        <p:spPr>
          <a:xfrm>
            <a:off x="1894100" y="2030800"/>
            <a:ext cx="5355799" cy="3038625"/>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88"/>
        <p:cNvGrpSpPr/>
        <p:nvPr/>
      </p:nvGrpSpPr>
      <p:grpSpPr>
        <a:xfrm>
          <a:off x="0" y="0"/>
          <a:ext cx="0" cy="0"/>
          <a:chOff x="0" y="0"/>
          <a:chExt cx="0" cy="0"/>
        </a:xfrm>
      </p:grpSpPr>
      <p:sp>
        <p:nvSpPr>
          <p:cNvPr id="489" name="Shape 489"/>
          <p:cNvSpPr txBox="1">
            <a:spLocks noGrp="1"/>
          </p:cNvSpPr>
          <p:nvPr>
            <p:ph type="title"/>
          </p:nvPr>
        </p:nvSpPr>
        <p:spPr>
          <a:xfrm>
            <a:off x="180900" y="446900"/>
            <a:ext cx="8782200" cy="5727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solidFill>
                  <a:schemeClr val="dk1"/>
                </a:solidFill>
              </a:rPr>
              <a:t>Text-Independent: Training</a:t>
            </a:r>
            <a:endParaRPr/>
          </a:p>
        </p:txBody>
      </p:sp>
      <p:pic>
        <p:nvPicPr>
          <p:cNvPr id="490" name="Shape 490"/>
          <p:cNvPicPr preferRelativeResize="0"/>
          <p:nvPr/>
        </p:nvPicPr>
        <p:blipFill>
          <a:blip r:embed="rId3">
            <a:alphaModFix/>
          </a:blip>
          <a:stretch>
            <a:fillRect/>
          </a:stretch>
        </p:blipFill>
        <p:spPr>
          <a:xfrm>
            <a:off x="1375000" y="1136250"/>
            <a:ext cx="5669699" cy="2229350"/>
          </a:xfrm>
          <a:prstGeom prst="rect">
            <a:avLst/>
          </a:prstGeom>
          <a:noFill/>
          <a:ln>
            <a:noFill/>
          </a:ln>
        </p:spPr>
      </p:pic>
      <p:sp>
        <p:nvSpPr>
          <p:cNvPr id="491" name="Shape 491"/>
          <p:cNvSpPr txBox="1">
            <a:spLocks noGrp="1"/>
          </p:cNvSpPr>
          <p:nvPr>
            <p:ph type="body" idx="1"/>
          </p:nvPr>
        </p:nvSpPr>
        <p:spPr>
          <a:xfrm>
            <a:off x="180900" y="3505900"/>
            <a:ext cx="8782200" cy="1349400"/>
          </a:xfrm>
          <a:prstGeom prst="rect">
            <a:avLst/>
          </a:prstGeom>
        </p:spPr>
        <p:txBody>
          <a:bodyPr spcFirstLastPara="1" wrap="square" lIns="91425" tIns="91425" rIns="91425" bIns="91425" anchor="t" anchorCtr="0">
            <a:noAutofit/>
          </a:bodyPr>
          <a:lstStyle/>
          <a:p>
            <a:pPr marL="457200" marR="0" lvl="0" indent="-342900" algn="l" rtl="0">
              <a:lnSpc>
                <a:spcPct val="150000"/>
              </a:lnSpc>
              <a:spcBef>
                <a:spcPts val="0"/>
              </a:spcBef>
              <a:spcAft>
                <a:spcPts val="0"/>
              </a:spcAft>
              <a:buClr>
                <a:schemeClr val="dk2"/>
              </a:buClr>
              <a:buSzPts val="1800"/>
              <a:buFont typeface="Roboto"/>
              <a:buChar char="●"/>
            </a:pPr>
            <a:r>
              <a:rPr lang="en"/>
              <a:t>In training time, we need to </a:t>
            </a:r>
            <a:r>
              <a:rPr lang="en" b="1"/>
              <a:t>group utterances by length</a:t>
            </a:r>
            <a:endParaRPr b="1"/>
          </a:p>
          <a:p>
            <a:pPr marL="457200" marR="0" lvl="0" indent="-342900" algn="l" rtl="0">
              <a:lnSpc>
                <a:spcPct val="150000"/>
              </a:lnSpc>
              <a:spcBef>
                <a:spcPts val="0"/>
              </a:spcBef>
              <a:spcAft>
                <a:spcPts val="0"/>
              </a:spcAft>
              <a:buSzPts val="1800"/>
              <a:buChar char="●"/>
            </a:pPr>
            <a:r>
              <a:rPr lang="en"/>
              <a:t>Extract segments by minimal truncation</a:t>
            </a:r>
            <a:endParaRPr/>
          </a:p>
          <a:p>
            <a:pPr marL="457200" marR="0" lvl="0" indent="-342900" algn="l" rtl="0">
              <a:lnSpc>
                <a:spcPct val="150000"/>
              </a:lnSpc>
              <a:spcBef>
                <a:spcPts val="0"/>
              </a:spcBef>
              <a:spcAft>
                <a:spcPts val="0"/>
              </a:spcAft>
              <a:buSzPts val="1800"/>
              <a:buChar char="●"/>
            </a:pPr>
            <a:r>
              <a:rPr lang="en"/>
              <a:t>Form batches of same-length segments</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501"/>
        <p:cNvGrpSpPr/>
        <p:nvPr/>
      </p:nvGrpSpPr>
      <p:grpSpPr>
        <a:xfrm>
          <a:off x="0" y="0"/>
          <a:ext cx="0" cy="0"/>
          <a:chOff x="0" y="0"/>
          <a:chExt cx="0" cy="0"/>
        </a:xfrm>
      </p:grpSpPr>
      <p:sp>
        <p:nvSpPr>
          <p:cNvPr id="502" name="Shape 502"/>
          <p:cNvSpPr txBox="1">
            <a:spLocks noGrp="1"/>
          </p:cNvSpPr>
          <p:nvPr>
            <p:ph type="title"/>
          </p:nvPr>
        </p:nvSpPr>
        <p:spPr>
          <a:xfrm>
            <a:off x="540100" y="703050"/>
            <a:ext cx="8035200" cy="3649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a:t>Part 4:</a:t>
            </a:r>
            <a:endParaRPr/>
          </a:p>
          <a:p>
            <a:pPr marL="0" lvl="0" indent="0" rtl="0">
              <a:spcBef>
                <a:spcPts val="0"/>
              </a:spcBef>
              <a:spcAft>
                <a:spcPts val="0"/>
              </a:spcAft>
              <a:buNone/>
            </a:pPr>
            <a:endParaRPr/>
          </a:p>
          <a:p>
            <a:pPr marL="0" lvl="0" indent="0" rtl="0">
              <a:spcBef>
                <a:spcPts val="0"/>
              </a:spcBef>
              <a:spcAft>
                <a:spcPts val="0"/>
              </a:spcAft>
              <a:buNone/>
            </a:pPr>
            <a:r>
              <a:rPr lang="en"/>
              <a:t>Experiment Results</a:t>
            </a:r>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506"/>
        <p:cNvGrpSpPr/>
        <p:nvPr/>
      </p:nvGrpSpPr>
      <p:grpSpPr>
        <a:xfrm>
          <a:off x="0" y="0"/>
          <a:ext cx="0" cy="0"/>
          <a:chOff x="0" y="0"/>
          <a:chExt cx="0" cy="0"/>
        </a:xfrm>
      </p:grpSpPr>
      <p:sp>
        <p:nvSpPr>
          <p:cNvPr id="507" name="Shape 507"/>
          <p:cNvSpPr txBox="1">
            <a:spLocks noGrp="1"/>
          </p:cNvSpPr>
          <p:nvPr>
            <p:ph type="title"/>
          </p:nvPr>
        </p:nvSpPr>
        <p:spPr>
          <a:xfrm>
            <a:off x="180900" y="446900"/>
            <a:ext cx="8782200" cy="5727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solidFill>
                  <a:schemeClr val="dk1"/>
                </a:solidFill>
              </a:rPr>
              <a:t>Multi-Reader </a:t>
            </a:r>
            <a:r>
              <a:rPr lang="en"/>
              <a:t>vs. Direct mixing</a:t>
            </a:r>
            <a:endParaRPr/>
          </a:p>
        </p:txBody>
      </p:sp>
      <p:graphicFrame>
        <p:nvGraphicFramePr>
          <p:cNvPr id="508" name="Shape 508"/>
          <p:cNvGraphicFramePr/>
          <p:nvPr>
            <p:extLst>
              <p:ext uri="{D42A27DB-BD31-4B8C-83A1-F6EECF244321}">
                <p14:modId xmlns:p14="http://schemas.microsoft.com/office/powerpoint/2010/main" val="3767869905"/>
              </p:ext>
            </p:extLst>
          </p:nvPr>
        </p:nvGraphicFramePr>
        <p:xfrm>
          <a:off x="998850" y="1846825"/>
          <a:ext cx="7239000" cy="2590620"/>
        </p:xfrm>
        <a:graphic>
          <a:graphicData uri="http://schemas.openxmlformats.org/drawingml/2006/table">
            <a:tbl>
              <a:tblPr>
                <a:noFill/>
                <a:tableStyleId>{010E07A5-0D84-4496-8E13-A0CC3D2523DF}</a:tableStyleId>
              </a:tblPr>
              <a:tblGrid>
                <a:gridCol w="1809750">
                  <a:extLst>
                    <a:ext uri="{9D8B030D-6E8A-4147-A177-3AD203B41FA5}">
                      <a16:colId xmlns:a16="http://schemas.microsoft.com/office/drawing/2014/main" val="20000"/>
                    </a:ext>
                  </a:extLst>
                </a:gridCol>
                <a:gridCol w="1809750">
                  <a:extLst>
                    <a:ext uri="{9D8B030D-6E8A-4147-A177-3AD203B41FA5}">
                      <a16:colId xmlns:a16="http://schemas.microsoft.com/office/drawing/2014/main" val="20001"/>
                    </a:ext>
                  </a:extLst>
                </a:gridCol>
                <a:gridCol w="1809750">
                  <a:extLst>
                    <a:ext uri="{9D8B030D-6E8A-4147-A177-3AD203B41FA5}">
                      <a16:colId xmlns:a16="http://schemas.microsoft.com/office/drawing/2014/main" val="20002"/>
                    </a:ext>
                  </a:extLst>
                </a:gridCol>
                <a:gridCol w="1809750">
                  <a:extLst>
                    <a:ext uri="{9D8B030D-6E8A-4147-A177-3AD203B41FA5}">
                      <a16:colId xmlns:a16="http://schemas.microsoft.com/office/drawing/2014/main" val="20003"/>
                    </a:ext>
                  </a:extLst>
                </a:gridCol>
              </a:tblGrid>
              <a:tr h="381000">
                <a:tc gridSpan="2">
                  <a:txBody>
                    <a:bodyPr/>
                    <a:lstStyle/>
                    <a:p>
                      <a:pPr marL="0" lvl="0" indent="0" algn="ctr" rtl="0">
                        <a:spcBef>
                          <a:spcPts val="0"/>
                        </a:spcBef>
                        <a:spcAft>
                          <a:spcPts val="0"/>
                        </a:spcAft>
                        <a:buNone/>
                      </a:pPr>
                      <a:r>
                        <a:rPr lang="en" b="1" dirty="0"/>
                        <a:t>Testing data</a:t>
                      </a:r>
                      <a:endParaRPr b="1" dirty="0"/>
                    </a:p>
                  </a:txBody>
                  <a:tcPr marL="91425" marR="91425" marT="91425" marB="91425" anchor="ctr">
                    <a:solidFill>
                      <a:srgbClr val="FCE5CD"/>
                    </a:solidFill>
                  </a:tcPr>
                </a:tc>
                <a:tc hMerge="1">
                  <a:txBody>
                    <a:bodyPr/>
                    <a:lstStyle/>
                    <a:p>
                      <a:endParaRPr lang="en-US"/>
                    </a:p>
                  </a:txBody>
                  <a:tcPr/>
                </a:tc>
                <a:tc rowSpan="2">
                  <a:txBody>
                    <a:bodyPr/>
                    <a:lstStyle/>
                    <a:p>
                      <a:pPr marL="0" lvl="0" indent="0" algn="ctr" rtl="0">
                        <a:spcBef>
                          <a:spcPts val="0"/>
                        </a:spcBef>
                        <a:spcAft>
                          <a:spcPts val="0"/>
                        </a:spcAft>
                        <a:buNone/>
                      </a:pPr>
                      <a:r>
                        <a:rPr lang="en" b="1"/>
                        <a:t>Mixed data</a:t>
                      </a:r>
                      <a:endParaRPr b="1"/>
                    </a:p>
                    <a:p>
                      <a:pPr marL="0" lvl="0" indent="0" algn="ctr">
                        <a:spcBef>
                          <a:spcPts val="0"/>
                        </a:spcBef>
                        <a:spcAft>
                          <a:spcPts val="0"/>
                        </a:spcAft>
                        <a:buNone/>
                      </a:pPr>
                      <a:r>
                        <a:rPr lang="en" b="1"/>
                        <a:t>EER (%)</a:t>
                      </a:r>
                      <a:endParaRPr b="1"/>
                    </a:p>
                  </a:txBody>
                  <a:tcPr marL="91425" marR="91425" marT="91425" marB="91425" anchor="ctr">
                    <a:solidFill>
                      <a:srgbClr val="FCE5CD"/>
                    </a:solidFill>
                  </a:tcPr>
                </a:tc>
                <a:tc rowSpan="2">
                  <a:txBody>
                    <a:bodyPr/>
                    <a:lstStyle/>
                    <a:p>
                      <a:pPr marL="0" lvl="0" indent="0" algn="ctr" rtl="0">
                        <a:spcBef>
                          <a:spcPts val="0"/>
                        </a:spcBef>
                        <a:spcAft>
                          <a:spcPts val="0"/>
                        </a:spcAft>
                        <a:buNone/>
                      </a:pPr>
                      <a:r>
                        <a:rPr lang="en" b="1"/>
                        <a:t>Multi-Reader</a:t>
                      </a:r>
                      <a:endParaRPr b="1"/>
                    </a:p>
                    <a:p>
                      <a:pPr marL="0" lvl="0" indent="0" algn="ctr">
                        <a:spcBef>
                          <a:spcPts val="0"/>
                        </a:spcBef>
                        <a:spcAft>
                          <a:spcPts val="0"/>
                        </a:spcAft>
                        <a:buNone/>
                      </a:pPr>
                      <a:r>
                        <a:rPr lang="en" b="1"/>
                        <a:t>EER (%)</a:t>
                      </a:r>
                      <a:endParaRPr b="1"/>
                    </a:p>
                  </a:txBody>
                  <a:tcPr marL="91425" marR="91425" marT="91425" marB="91425" anchor="ctr">
                    <a:solidFill>
                      <a:srgbClr val="FCE5CD"/>
                    </a:solidFill>
                  </a:tcPr>
                </a:tc>
                <a:extLst>
                  <a:ext uri="{0D108BD9-81ED-4DB2-BD59-A6C34878D82A}">
                    <a16:rowId xmlns:a16="http://schemas.microsoft.com/office/drawing/2014/main" val="10000"/>
                  </a:ext>
                </a:extLst>
              </a:tr>
              <a:tr h="381000">
                <a:tc>
                  <a:txBody>
                    <a:bodyPr/>
                    <a:lstStyle/>
                    <a:p>
                      <a:pPr marL="0" lvl="0" indent="0" algn="ctr" rtl="0">
                        <a:spcBef>
                          <a:spcPts val="0"/>
                        </a:spcBef>
                        <a:spcAft>
                          <a:spcPts val="0"/>
                        </a:spcAft>
                        <a:buNone/>
                      </a:pPr>
                      <a:r>
                        <a:rPr lang="en" b="1"/>
                        <a:t>Enrollment</a:t>
                      </a:r>
                      <a:endParaRPr b="1"/>
                    </a:p>
                    <a:p>
                      <a:pPr marL="0" lvl="0" indent="0" algn="ctr">
                        <a:spcBef>
                          <a:spcPts val="0"/>
                        </a:spcBef>
                        <a:spcAft>
                          <a:spcPts val="0"/>
                        </a:spcAft>
                        <a:buNone/>
                      </a:pPr>
                      <a:r>
                        <a:rPr lang="en" b="1"/>
                        <a:t>(~ 4.5 utts per spk)</a:t>
                      </a:r>
                      <a:endParaRPr b="1"/>
                    </a:p>
                  </a:txBody>
                  <a:tcPr marL="91425" marR="91425" marT="91425" marB="91425" anchor="ctr">
                    <a:solidFill>
                      <a:srgbClr val="FCE5CD"/>
                    </a:solidFill>
                  </a:tcPr>
                </a:tc>
                <a:tc>
                  <a:txBody>
                    <a:bodyPr/>
                    <a:lstStyle/>
                    <a:p>
                      <a:pPr marL="0" lvl="0" indent="0" algn="ctr" rtl="0">
                        <a:spcBef>
                          <a:spcPts val="0"/>
                        </a:spcBef>
                        <a:spcAft>
                          <a:spcPts val="0"/>
                        </a:spcAft>
                        <a:buNone/>
                      </a:pPr>
                      <a:r>
                        <a:rPr lang="en" b="1"/>
                        <a:t>Verification</a:t>
                      </a:r>
                      <a:endParaRPr b="1"/>
                    </a:p>
                    <a:p>
                      <a:pPr marL="0" lvl="0" indent="0" algn="ctr">
                        <a:spcBef>
                          <a:spcPts val="0"/>
                        </a:spcBef>
                        <a:spcAft>
                          <a:spcPts val="0"/>
                        </a:spcAft>
                        <a:buNone/>
                      </a:pPr>
                      <a:r>
                        <a:rPr lang="en" b="1"/>
                        <a:t>(~ 10 utts per spk)</a:t>
                      </a:r>
                      <a:endParaRPr b="1"/>
                    </a:p>
                  </a:txBody>
                  <a:tcPr marL="91425" marR="91425" marT="91425" marB="91425" anchor="ctr">
                    <a:solidFill>
                      <a:srgbClr val="FCE5CD"/>
                    </a:solidFill>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001"/>
                  </a:ext>
                </a:extLst>
              </a:tr>
              <a:tr h="381000">
                <a:tc>
                  <a:txBody>
                    <a:bodyPr/>
                    <a:lstStyle/>
                    <a:p>
                      <a:pPr marL="0" lvl="0" indent="0" algn="ctr">
                        <a:spcBef>
                          <a:spcPts val="0"/>
                        </a:spcBef>
                        <a:spcAft>
                          <a:spcPts val="0"/>
                        </a:spcAft>
                        <a:buNone/>
                      </a:pPr>
                      <a:r>
                        <a:rPr lang="en"/>
                        <a:t>OK Google</a:t>
                      </a:r>
                      <a:endParaRPr/>
                    </a:p>
                  </a:txBody>
                  <a:tcPr marL="91425" marR="91425" marT="91425" marB="91425" anchor="ctr"/>
                </a:tc>
                <a:tc>
                  <a:txBody>
                    <a:bodyPr/>
                    <a:lstStyle/>
                    <a:p>
                      <a:pPr marL="0" lvl="0" indent="0" algn="ctr">
                        <a:spcBef>
                          <a:spcPts val="0"/>
                        </a:spcBef>
                        <a:spcAft>
                          <a:spcPts val="0"/>
                        </a:spcAft>
                        <a:buNone/>
                      </a:pPr>
                      <a:r>
                        <a:rPr lang="en"/>
                        <a:t>OK Google</a:t>
                      </a:r>
                      <a:endParaRPr/>
                    </a:p>
                  </a:txBody>
                  <a:tcPr marL="91425" marR="91425" marT="91425" marB="91425" anchor="ctr"/>
                </a:tc>
                <a:tc>
                  <a:txBody>
                    <a:bodyPr/>
                    <a:lstStyle/>
                    <a:p>
                      <a:pPr marL="0" lvl="0" indent="0" algn="ctr">
                        <a:spcBef>
                          <a:spcPts val="0"/>
                        </a:spcBef>
                        <a:spcAft>
                          <a:spcPts val="0"/>
                        </a:spcAft>
                        <a:buNone/>
                      </a:pPr>
                      <a:r>
                        <a:rPr lang="en"/>
                        <a:t>1.16</a:t>
                      </a:r>
                      <a:endParaRPr/>
                    </a:p>
                  </a:txBody>
                  <a:tcPr marL="91425" marR="91425" marT="91425" marB="91425" anchor="ctr"/>
                </a:tc>
                <a:tc>
                  <a:txBody>
                    <a:bodyPr/>
                    <a:lstStyle/>
                    <a:p>
                      <a:pPr marL="0" lvl="0" indent="0" algn="ctr">
                        <a:spcBef>
                          <a:spcPts val="0"/>
                        </a:spcBef>
                        <a:spcAft>
                          <a:spcPts val="0"/>
                        </a:spcAft>
                        <a:buNone/>
                      </a:pPr>
                      <a:r>
                        <a:rPr lang="en"/>
                        <a:t>0.82</a:t>
                      </a:r>
                      <a:endParaRPr/>
                    </a:p>
                  </a:txBody>
                  <a:tcPr marL="91425" marR="91425" marT="91425" marB="91425" anchor="ctr"/>
                </a:tc>
                <a:extLst>
                  <a:ext uri="{0D108BD9-81ED-4DB2-BD59-A6C34878D82A}">
                    <a16:rowId xmlns:a16="http://schemas.microsoft.com/office/drawing/2014/main" val="10002"/>
                  </a:ext>
                </a:extLst>
              </a:tr>
              <a:tr h="381000">
                <a:tc>
                  <a:txBody>
                    <a:bodyPr/>
                    <a:lstStyle/>
                    <a:p>
                      <a:pPr marL="0" lvl="0" indent="0" algn="ctr">
                        <a:spcBef>
                          <a:spcPts val="0"/>
                        </a:spcBef>
                        <a:spcAft>
                          <a:spcPts val="0"/>
                        </a:spcAft>
                        <a:buNone/>
                      </a:pPr>
                      <a:r>
                        <a:rPr lang="en"/>
                        <a:t>OK Google</a:t>
                      </a:r>
                      <a:endParaRPr/>
                    </a:p>
                  </a:txBody>
                  <a:tcPr marL="91425" marR="91425" marT="91425" marB="91425" anchor="ctr"/>
                </a:tc>
                <a:tc>
                  <a:txBody>
                    <a:bodyPr/>
                    <a:lstStyle/>
                    <a:p>
                      <a:pPr marL="0" lvl="0" indent="0" algn="ctr">
                        <a:spcBef>
                          <a:spcPts val="0"/>
                        </a:spcBef>
                        <a:spcAft>
                          <a:spcPts val="0"/>
                        </a:spcAft>
                        <a:buNone/>
                      </a:pPr>
                      <a:r>
                        <a:rPr lang="en"/>
                        <a:t>Hey Google</a:t>
                      </a:r>
                      <a:endParaRPr/>
                    </a:p>
                  </a:txBody>
                  <a:tcPr marL="91425" marR="91425" marT="91425" marB="91425" anchor="ctr"/>
                </a:tc>
                <a:tc>
                  <a:txBody>
                    <a:bodyPr/>
                    <a:lstStyle/>
                    <a:p>
                      <a:pPr marL="0" lvl="0" indent="0" algn="ctr">
                        <a:spcBef>
                          <a:spcPts val="0"/>
                        </a:spcBef>
                        <a:spcAft>
                          <a:spcPts val="0"/>
                        </a:spcAft>
                        <a:buNone/>
                      </a:pPr>
                      <a:r>
                        <a:rPr lang="en"/>
                        <a:t>4.47</a:t>
                      </a:r>
                      <a:endParaRPr/>
                    </a:p>
                  </a:txBody>
                  <a:tcPr marL="91425" marR="91425" marT="91425" marB="91425" anchor="ctr"/>
                </a:tc>
                <a:tc>
                  <a:txBody>
                    <a:bodyPr/>
                    <a:lstStyle/>
                    <a:p>
                      <a:pPr marL="0" lvl="0" indent="0" algn="ctr">
                        <a:spcBef>
                          <a:spcPts val="0"/>
                        </a:spcBef>
                        <a:spcAft>
                          <a:spcPts val="0"/>
                        </a:spcAft>
                        <a:buNone/>
                      </a:pPr>
                      <a:r>
                        <a:rPr lang="en"/>
                        <a:t>2.99</a:t>
                      </a:r>
                      <a:endParaRPr/>
                    </a:p>
                  </a:txBody>
                  <a:tcPr marL="91425" marR="91425" marT="91425" marB="91425" anchor="ctr"/>
                </a:tc>
                <a:extLst>
                  <a:ext uri="{0D108BD9-81ED-4DB2-BD59-A6C34878D82A}">
                    <a16:rowId xmlns:a16="http://schemas.microsoft.com/office/drawing/2014/main" val="10003"/>
                  </a:ext>
                </a:extLst>
              </a:tr>
              <a:tr h="381000">
                <a:tc>
                  <a:txBody>
                    <a:bodyPr/>
                    <a:lstStyle/>
                    <a:p>
                      <a:pPr marL="0" lvl="0" indent="0" algn="ctr">
                        <a:spcBef>
                          <a:spcPts val="0"/>
                        </a:spcBef>
                        <a:spcAft>
                          <a:spcPts val="0"/>
                        </a:spcAft>
                        <a:buNone/>
                      </a:pPr>
                      <a:r>
                        <a:rPr lang="en"/>
                        <a:t>Hey Google</a:t>
                      </a:r>
                      <a:endParaRPr/>
                    </a:p>
                  </a:txBody>
                  <a:tcPr marL="91425" marR="91425" marT="91425" marB="91425" anchor="ctr"/>
                </a:tc>
                <a:tc>
                  <a:txBody>
                    <a:bodyPr/>
                    <a:lstStyle/>
                    <a:p>
                      <a:pPr marL="0" lvl="0" indent="0" algn="ctr">
                        <a:spcBef>
                          <a:spcPts val="0"/>
                        </a:spcBef>
                        <a:spcAft>
                          <a:spcPts val="0"/>
                        </a:spcAft>
                        <a:buNone/>
                      </a:pPr>
                      <a:r>
                        <a:rPr lang="en"/>
                        <a:t>OK Google</a:t>
                      </a:r>
                      <a:endParaRPr/>
                    </a:p>
                  </a:txBody>
                  <a:tcPr marL="91425" marR="91425" marT="91425" marB="91425" anchor="ctr"/>
                </a:tc>
                <a:tc>
                  <a:txBody>
                    <a:bodyPr/>
                    <a:lstStyle/>
                    <a:p>
                      <a:pPr marL="0" lvl="0" indent="0" algn="ctr">
                        <a:spcBef>
                          <a:spcPts val="0"/>
                        </a:spcBef>
                        <a:spcAft>
                          <a:spcPts val="0"/>
                        </a:spcAft>
                        <a:buNone/>
                      </a:pPr>
                      <a:r>
                        <a:rPr lang="en"/>
                        <a:t>3.30</a:t>
                      </a:r>
                      <a:endParaRPr/>
                    </a:p>
                  </a:txBody>
                  <a:tcPr marL="91425" marR="91425" marT="91425" marB="91425" anchor="ctr"/>
                </a:tc>
                <a:tc>
                  <a:txBody>
                    <a:bodyPr/>
                    <a:lstStyle/>
                    <a:p>
                      <a:pPr marL="0" lvl="0" indent="0" algn="ctr">
                        <a:spcBef>
                          <a:spcPts val="0"/>
                        </a:spcBef>
                        <a:spcAft>
                          <a:spcPts val="0"/>
                        </a:spcAft>
                        <a:buNone/>
                      </a:pPr>
                      <a:r>
                        <a:rPr lang="en"/>
                        <a:t>2.30</a:t>
                      </a:r>
                      <a:endParaRPr/>
                    </a:p>
                  </a:txBody>
                  <a:tcPr marL="91425" marR="91425" marT="91425" marB="91425" anchor="ctr"/>
                </a:tc>
                <a:extLst>
                  <a:ext uri="{0D108BD9-81ED-4DB2-BD59-A6C34878D82A}">
                    <a16:rowId xmlns:a16="http://schemas.microsoft.com/office/drawing/2014/main" val="10004"/>
                  </a:ext>
                </a:extLst>
              </a:tr>
              <a:tr h="381000">
                <a:tc>
                  <a:txBody>
                    <a:bodyPr/>
                    <a:lstStyle/>
                    <a:p>
                      <a:pPr marL="0" lvl="0" indent="0" algn="ctr">
                        <a:spcBef>
                          <a:spcPts val="0"/>
                        </a:spcBef>
                        <a:spcAft>
                          <a:spcPts val="0"/>
                        </a:spcAft>
                        <a:buNone/>
                      </a:pPr>
                      <a:r>
                        <a:rPr lang="en"/>
                        <a:t>Hey Google</a:t>
                      </a:r>
                      <a:endParaRPr/>
                    </a:p>
                  </a:txBody>
                  <a:tcPr marL="91425" marR="91425" marT="91425" marB="91425" anchor="ctr"/>
                </a:tc>
                <a:tc>
                  <a:txBody>
                    <a:bodyPr/>
                    <a:lstStyle/>
                    <a:p>
                      <a:pPr marL="0" lvl="0" indent="0" algn="ctr">
                        <a:spcBef>
                          <a:spcPts val="0"/>
                        </a:spcBef>
                        <a:spcAft>
                          <a:spcPts val="0"/>
                        </a:spcAft>
                        <a:buNone/>
                      </a:pPr>
                      <a:r>
                        <a:rPr lang="en"/>
                        <a:t>Hey Google</a:t>
                      </a:r>
                      <a:endParaRPr/>
                    </a:p>
                  </a:txBody>
                  <a:tcPr marL="91425" marR="91425" marT="91425" marB="91425" anchor="ctr"/>
                </a:tc>
                <a:tc>
                  <a:txBody>
                    <a:bodyPr/>
                    <a:lstStyle/>
                    <a:p>
                      <a:pPr marL="0" lvl="0" indent="0" algn="ctr">
                        <a:spcBef>
                          <a:spcPts val="0"/>
                        </a:spcBef>
                        <a:spcAft>
                          <a:spcPts val="0"/>
                        </a:spcAft>
                        <a:buNone/>
                      </a:pPr>
                      <a:r>
                        <a:rPr lang="en"/>
                        <a:t>1.69</a:t>
                      </a:r>
                      <a:endParaRPr/>
                    </a:p>
                  </a:txBody>
                  <a:tcPr marL="91425" marR="91425" marT="91425" marB="91425" anchor="ctr"/>
                </a:tc>
                <a:tc>
                  <a:txBody>
                    <a:bodyPr/>
                    <a:lstStyle/>
                    <a:p>
                      <a:pPr marL="0" lvl="0" indent="0" algn="ctr">
                        <a:spcBef>
                          <a:spcPts val="0"/>
                        </a:spcBef>
                        <a:spcAft>
                          <a:spcPts val="0"/>
                        </a:spcAft>
                        <a:buNone/>
                      </a:pPr>
                      <a:r>
                        <a:rPr lang="en" dirty="0"/>
                        <a:t>1.15</a:t>
                      </a:r>
                      <a:endParaRPr dirty="0"/>
                    </a:p>
                  </a:txBody>
                  <a:tcPr marL="91425" marR="91425" marT="91425" marB="91425" anchor="ctr"/>
                </a:tc>
                <a:extLst>
                  <a:ext uri="{0D108BD9-81ED-4DB2-BD59-A6C34878D82A}">
                    <a16:rowId xmlns:a16="http://schemas.microsoft.com/office/drawing/2014/main" val="10005"/>
                  </a:ext>
                </a:extLst>
              </a:tr>
            </a:tbl>
          </a:graphicData>
        </a:graphic>
      </p:graphicFrame>
      <p:sp>
        <p:nvSpPr>
          <p:cNvPr id="509" name="Shape 509"/>
          <p:cNvSpPr txBox="1">
            <a:spLocks noGrp="1"/>
          </p:cNvSpPr>
          <p:nvPr>
            <p:ph type="body" idx="1"/>
          </p:nvPr>
        </p:nvSpPr>
        <p:spPr>
          <a:xfrm>
            <a:off x="180900" y="1143700"/>
            <a:ext cx="8782200" cy="3814500"/>
          </a:xfrm>
          <a:prstGeom prst="rect">
            <a:avLst/>
          </a:prstGeom>
        </p:spPr>
        <p:txBody>
          <a:bodyPr spcFirstLastPara="1" wrap="square" lIns="91425" tIns="91425" rIns="91425" bIns="91425" anchor="t" anchorCtr="0">
            <a:noAutofit/>
          </a:bodyPr>
          <a:lstStyle/>
          <a:p>
            <a:pPr marL="457200" marR="0" lvl="0" indent="-342900" algn="l" rtl="0">
              <a:lnSpc>
                <a:spcPct val="150000"/>
              </a:lnSpc>
              <a:spcBef>
                <a:spcPts val="0"/>
              </a:spcBef>
              <a:spcAft>
                <a:spcPts val="0"/>
              </a:spcAft>
              <a:buClr>
                <a:schemeClr val="dk2"/>
              </a:buClr>
              <a:buSzPts val="1800"/>
              <a:buFont typeface="Roboto"/>
              <a:buChar char="●"/>
            </a:pPr>
            <a:r>
              <a:rPr lang="en" dirty="0"/>
              <a:t>Text-dependent (keyword-based) experiments:</a:t>
            </a:r>
            <a:endParaRPr dirty="0"/>
          </a:p>
        </p:txBody>
      </p:sp>
      <p:sp>
        <p:nvSpPr>
          <p:cNvPr id="5" name="Shape 431">
            <a:extLst>
              <a:ext uri="{FF2B5EF4-FFF2-40B4-BE49-F238E27FC236}">
                <a16:creationId xmlns:a16="http://schemas.microsoft.com/office/drawing/2014/main" id="{CBE3AD54-DC4D-B646-9490-E246331F54EE}"/>
              </a:ext>
            </a:extLst>
          </p:cNvPr>
          <p:cNvSpPr/>
          <p:nvPr/>
        </p:nvSpPr>
        <p:spPr>
          <a:xfrm flipH="1">
            <a:off x="849080" y="3249386"/>
            <a:ext cx="122466" cy="783771"/>
          </a:xfrm>
          <a:prstGeom prst="rightBrace">
            <a:avLst>
              <a:gd name="adj1" fmla="val 44219"/>
              <a:gd name="adj2" fmla="val 50000"/>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 name="TextBox 1">
            <a:extLst>
              <a:ext uri="{FF2B5EF4-FFF2-40B4-BE49-F238E27FC236}">
                <a16:creationId xmlns:a16="http://schemas.microsoft.com/office/drawing/2014/main" id="{1236305B-876A-0346-8FA4-36B8D2CA84F6}"/>
              </a:ext>
            </a:extLst>
          </p:cNvPr>
          <p:cNvSpPr txBox="1"/>
          <p:nvPr/>
        </p:nvSpPr>
        <p:spPr>
          <a:xfrm>
            <a:off x="-61233" y="3318105"/>
            <a:ext cx="971546" cy="646331"/>
          </a:xfrm>
          <a:prstGeom prst="rect">
            <a:avLst/>
          </a:prstGeom>
          <a:noFill/>
        </p:spPr>
        <p:txBody>
          <a:bodyPr wrap="square" rtlCol="0" anchor="ctr">
            <a:spAutoFit/>
          </a:bodyPr>
          <a:lstStyle/>
          <a:p>
            <a:pPr algn="ctr"/>
            <a:r>
              <a:rPr lang="en-US" altLang="zh-Hans" sz="1200" dirty="0">
                <a:solidFill>
                  <a:schemeClr val="tx1">
                    <a:lumMod val="75000"/>
                  </a:schemeClr>
                </a:solidFill>
              </a:rPr>
              <a:t>cross-keyword</a:t>
            </a:r>
            <a:r>
              <a:rPr lang="zh-Hans" altLang="en-US" sz="1200" dirty="0">
                <a:solidFill>
                  <a:schemeClr val="tx1">
                    <a:lumMod val="75000"/>
                  </a:schemeClr>
                </a:solidFill>
              </a:rPr>
              <a:t> </a:t>
            </a:r>
            <a:r>
              <a:rPr lang="en-US" altLang="zh-Hans" sz="1200" dirty="0">
                <a:solidFill>
                  <a:schemeClr val="tx1">
                    <a:lumMod val="75000"/>
                  </a:schemeClr>
                </a:solidFill>
              </a:rPr>
              <a:t>verification</a:t>
            </a:r>
            <a:endParaRPr lang="en-US" sz="1200" dirty="0">
              <a:solidFill>
                <a:schemeClr val="tx1">
                  <a:lumMod val="75000"/>
                </a:schemeClr>
              </a:solidFill>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513"/>
        <p:cNvGrpSpPr/>
        <p:nvPr/>
      </p:nvGrpSpPr>
      <p:grpSpPr>
        <a:xfrm>
          <a:off x="0" y="0"/>
          <a:ext cx="0" cy="0"/>
          <a:chOff x="0" y="0"/>
          <a:chExt cx="0" cy="0"/>
        </a:xfrm>
      </p:grpSpPr>
      <p:sp>
        <p:nvSpPr>
          <p:cNvPr id="514" name="Shape 514"/>
          <p:cNvSpPr txBox="1">
            <a:spLocks noGrp="1"/>
          </p:cNvSpPr>
          <p:nvPr>
            <p:ph type="title"/>
          </p:nvPr>
        </p:nvSpPr>
        <p:spPr>
          <a:xfrm>
            <a:off x="180900" y="446900"/>
            <a:ext cx="8782200" cy="5727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a:t>TE2E vs. GE2E</a:t>
            </a:r>
            <a:endParaRPr/>
          </a:p>
        </p:txBody>
      </p:sp>
      <p:graphicFrame>
        <p:nvGraphicFramePr>
          <p:cNvPr id="515" name="Shape 515"/>
          <p:cNvGraphicFramePr/>
          <p:nvPr/>
        </p:nvGraphicFramePr>
        <p:xfrm>
          <a:off x="998850" y="1846825"/>
          <a:ext cx="7239000" cy="2590620"/>
        </p:xfrm>
        <a:graphic>
          <a:graphicData uri="http://schemas.openxmlformats.org/drawingml/2006/table">
            <a:tbl>
              <a:tblPr>
                <a:noFill/>
                <a:tableStyleId>{010E07A5-0D84-4496-8E13-A0CC3D2523DF}</a:tableStyleId>
              </a:tblPr>
              <a:tblGrid>
                <a:gridCol w="1642425">
                  <a:extLst>
                    <a:ext uri="{9D8B030D-6E8A-4147-A177-3AD203B41FA5}">
                      <a16:colId xmlns:a16="http://schemas.microsoft.com/office/drawing/2014/main" val="20000"/>
                    </a:ext>
                  </a:extLst>
                </a:gridCol>
                <a:gridCol w="1253175">
                  <a:extLst>
                    <a:ext uri="{9D8B030D-6E8A-4147-A177-3AD203B41FA5}">
                      <a16:colId xmlns:a16="http://schemas.microsoft.com/office/drawing/2014/main" val="20001"/>
                    </a:ext>
                  </a:extLst>
                </a:gridCol>
                <a:gridCol w="910300">
                  <a:extLst>
                    <a:ext uri="{9D8B030D-6E8A-4147-A177-3AD203B41FA5}">
                      <a16:colId xmlns:a16="http://schemas.microsoft.com/office/drawing/2014/main" val="20002"/>
                    </a:ext>
                  </a:extLst>
                </a:gridCol>
                <a:gridCol w="1188300">
                  <a:extLst>
                    <a:ext uri="{9D8B030D-6E8A-4147-A177-3AD203B41FA5}">
                      <a16:colId xmlns:a16="http://schemas.microsoft.com/office/drawing/2014/main" val="20003"/>
                    </a:ext>
                  </a:extLst>
                </a:gridCol>
                <a:gridCol w="2244800">
                  <a:extLst>
                    <a:ext uri="{9D8B030D-6E8A-4147-A177-3AD203B41FA5}">
                      <a16:colId xmlns:a16="http://schemas.microsoft.com/office/drawing/2014/main" val="20004"/>
                    </a:ext>
                  </a:extLst>
                </a:gridCol>
              </a:tblGrid>
              <a:tr h="381000">
                <a:tc gridSpan="2">
                  <a:txBody>
                    <a:bodyPr/>
                    <a:lstStyle/>
                    <a:p>
                      <a:pPr marL="0" lvl="0" indent="0" algn="ctr" rtl="0">
                        <a:spcBef>
                          <a:spcPts val="0"/>
                        </a:spcBef>
                        <a:spcAft>
                          <a:spcPts val="0"/>
                        </a:spcAft>
                        <a:buNone/>
                      </a:pPr>
                      <a:r>
                        <a:rPr lang="en" b="1"/>
                        <a:t>Model architecture</a:t>
                      </a:r>
                      <a:endParaRPr b="1"/>
                    </a:p>
                  </a:txBody>
                  <a:tcPr marL="91425" marR="91425" marT="91425" marB="91425" anchor="ctr">
                    <a:solidFill>
                      <a:srgbClr val="FCE5CD"/>
                    </a:solidFill>
                  </a:tcPr>
                </a:tc>
                <a:tc hMerge="1">
                  <a:txBody>
                    <a:bodyPr/>
                    <a:lstStyle/>
                    <a:p>
                      <a:endParaRPr lang="en-US"/>
                    </a:p>
                  </a:txBody>
                  <a:tcPr/>
                </a:tc>
                <a:tc rowSpan="2">
                  <a:txBody>
                    <a:bodyPr/>
                    <a:lstStyle/>
                    <a:p>
                      <a:pPr marL="0" lvl="0" indent="0" algn="ctr" rtl="0">
                        <a:spcBef>
                          <a:spcPts val="0"/>
                        </a:spcBef>
                        <a:spcAft>
                          <a:spcPts val="0"/>
                        </a:spcAft>
                        <a:buNone/>
                      </a:pPr>
                      <a:r>
                        <a:rPr lang="en" b="1"/>
                        <a:t>Loss</a:t>
                      </a:r>
                      <a:endParaRPr b="1"/>
                    </a:p>
                  </a:txBody>
                  <a:tcPr marL="91425" marR="91425" marT="91425" marB="91425" anchor="ctr">
                    <a:solidFill>
                      <a:srgbClr val="FCE5CD"/>
                    </a:solidFill>
                  </a:tcPr>
                </a:tc>
                <a:tc rowSpan="2">
                  <a:txBody>
                    <a:bodyPr/>
                    <a:lstStyle/>
                    <a:p>
                      <a:pPr marL="0" lvl="0" indent="0" algn="ctr" rtl="0">
                        <a:spcBef>
                          <a:spcPts val="0"/>
                        </a:spcBef>
                        <a:spcAft>
                          <a:spcPts val="0"/>
                        </a:spcAft>
                        <a:buNone/>
                      </a:pPr>
                      <a:r>
                        <a:rPr lang="en" b="1"/>
                        <a:t>Multi Reader</a:t>
                      </a:r>
                      <a:endParaRPr b="1"/>
                    </a:p>
                  </a:txBody>
                  <a:tcPr marL="91425" marR="91425" marT="91425" marB="91425" anchor="ctr">
                    <a:solidFill>
                      <a:srgbClr val="FCE5CD"/>
                    </a:solidFill>
                  </a:tcPr>
                </a:tc>
                <a:tc rowSpan="2">
                  <a:txBody>
                    <a:bodyPr/>
                    <a:lstStyle/>
                    <a:p>
                      <a:pPr marL="0" lvl="0" indent="0" algn="ctr" rtl="0">
                        <a:spcBef>
                          <a:spcPts val="0"/>
                        </a:spcBef>
                        <a:spcAft>
                          <a:spcPts val="0"/>
                        </a:spcAft>
                        <a:buNone/>
                      </a:pPr>
                      <a:r>
                        <a:rPr lang="en" b="1"/>
                        <a:t>Average</a:t>
                      </a:r>
                      <a:endParaRPr b="1"/>
                    </a:p>
                    <a:p>
                      <a:pPr marL="0" lvl="0" indent="0" algn="ctr" rtl="0">
                        <a:spcBef>
                          <a:spcPts val="0"/>
                        </a:spcBef>
                        <a:spcAft>
                          <a:spcPts val="0"/>
                        </a:spcAft>
                        <a:buNone/>
                      </a:pPr>
                      <a:r>
                        <a:rPr lang="en" b="1"/>
                        <a:t>EER (%) on all eval sets</a:t>
                      </a:r>
                      <a:endParaRPr b="1"/>
                    </a:p>
                  </a:txBody>
                  <a:tcPr marL="91425" marR="91425" marT="91425" marB="91425" anchor="ctr">
                    <a:solidFill>
                      <a:srgbClr val="FCE5CD"/>
                    </a:solidFill>
                  </a:tcPr>
                </a:tc>
                <a:extLst>
                  <a:ext uri="{0D108BD9-81ED-4DB2-BD59-A6C34878D82A}">
                    <a16:rowId xmlns:a16="http://schemas.microsoft.com/office/drawing/2014/main" val="10000"/>
                  </a:ext>
                </a:extLst>
              </a:tr>
              <a:tr h="381000">
                <a:tc>
                  <a:txBody>
                    <a:bodyPr/>
                    <a:lstStyle/>
                    <a:p>
                      <a:pPr marL="0" lvl="0" indent="0" algn="ctr" rtl="0">
                        <a:spcBef>
                          <a:spcPts val="0"/>
                        </a:spcBef>
                        <a:spcAft>
                          <a:spcPts val="0"/>
                        </a:spcAft>
                        <a:buNone/>
                      </a:pPr>
                      <a:r>
                        <a:rPr lang="en" b="1"/>
                        <a:t>LSTM</a:t>
                      </a:r>
                      <a:endParaRPr b="1"/>
                    </a:p>
                    <a:p>
                      <a:pPr marL="0" lvl="0" indent="0" algn="ctr" rtl="0">
                        <a:spcBef>
                          <a:spcPts val="0"/>
                        </a:spcBef>
                        <a:spcAft>
                          <a:spcPts val="0"/>
                        </a:spcAft>
                        <a:buNone/>
                      </a:pPr>
                      <a:r>
                        <a:rPr lang="en" b="1"/>
                        <a:t>(cell, proj) * layer</a:t>
                      </a:r>
                      <a:endParaRPr b="1"/>
                    </a:p>
                  </a:txBody>
                  <a:tcPr marL="91425" marR="91425" marT="91425" marB="91425" anchor="ctr">
                    <a:solidFill>
                      <a:srgbClr val="FCE5CD"/>
                    </a:solidFill>
                  </a:tcPr>
                </a:tc>
                <a:tc>
                  <a:txBody>
                    <a:bodyPr/>
                    <a:lstStyle/>
                    <a:p>
                      <a:pPr marL="0" lvl="0" indent="0" algn="ctr" rtl="0">
                        <a:spcBef>
                          <a:spcPts val="0"/>
                        </a:spcBef>
                        <a:spcAft>
                          <a:spcPts val="0"/>
                        </a:spcAft>
                        <a:buNone/>
                      </a:pPr>
                      <a:r>
                        <a:rPr lang="en" b="1"/>
                        <a:t>Linear embedding</a:t>
                      </a:r>
                      <a:endParaRPr b="1"/>
                    </a:p>
                  </a:txBody>
                  <a:tcPr marL="91425" marR="91425" marT="91425" marB="91425" anchor="ctr">
                    <a:solidFill>
                      <a:srgbClr val="FCE5CD"/>
                    </a:solidFill>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001"/>
                  </a:ext>
                </a:extLst>
              </a:tr>
              <a:tr h="381000">
                <a:tc rowSpan="2">
                  <a:txBody>
                    <a:bodyPr/>
                    <a:lstStyle/>
                    <a:p>
                      <a:pPr marL="0" lvl="0" indent="0" algn="ctr" rtl="0">
                        <a:spcBef>
                          <a:spcPts val="0"/>
                        </a:spcBef>
                        <a:spcAft>
                          <a:spcPts val="0"/>
                        </a:spcAft>
                        <a:buNone/>
                      </a:pPr>
                      <a:r>
                        <a:rPr lang="en"/>
                        <a:t>(128, 64) * 3</a:t>
                      </a:r>
                      <a:endParaRPr/>
                    </a:p>
                  </a:txBody>
                  <a:tcPr marL="91425" marR="91425" marT="91425" marB="91425" anchor="ctr"/>
                </a:tc>
                <a:tc rowSpan="2">
                  <a:txBody>
                    <a:bodyPr/>
                    <a:lstStyle/>
                    <a:p>
                      <a:pPr marL="0" lvl="0" indent="0" algn="ctr" rtl="0">
                        <a:spcBef>
                          <a:spcPts val="0"/>
                        </a:spcBef>
                        <a:spcAft>
                          <a:spcPts val="0"/>
                        </a:spcAft>
                        <a:buNone/>
                      </a:pPr>
                      <a:r>
                        <a:rPr lang="en"/>
                        <a:t>64</a:t>
                      </a:r>
                      <a:endParaRPr/>
                    </a:p>
                  </a:txBody>
                  <a:tcPr marL="91425" marR="91425" marT="91425" marB="91425" anchor="ctr"/>
                </a:tc>
                <a:tc rowSpan="2">
                  <a:txBody>
                    <a:bodyPr/>
                    <a:lstStyle/>
                    <a:p>
                      <a:pPr marL="0" lvl="0" indent="0" algn="ctr" rtl="0">
                        <a:spcBef>
                          <a:spcPts val="0"/>
                        </a:spcBef>
                        <a:spcAft>
                          <a:spcPts val="0"/>
                        </a:spcAft>
                        <a:buNone/>
                      </a:pPr>
                      <a:r>
                        <a:rPr lang="en"/>
                        <a:t>TE2E</a:t>
                      </a:r>
                      <a:endParaRPr/>
                    </a:p>
                  </a:txBody>
                  <a:tcPr marL="91425" marR="91425" marT="91425" marB="91425" anchor="ctr"/>
                </a:tc>
                <a:tc>
                  <a:txBody>
                    <a:bodyPr/>
                    <a:lstStyle/>
                    <a:p>
                      <a:pPr marL="0" lvl="0" indent="0" algn="ctr" rtl="0">
                        <a:spcBef>
                          <a:spcPts val="0"/>
                        </a:spcBef>
                        <a:spcAft>
                          <a:spcPts val="0"/>
                        </a:spcAft>
                        <a:buNone/>
                      </a:pPr>
                      <a:r>
                        <a:rPr lang="en"/>
                        <a:t>No</a:t>
                      </a:r>
                      <a:endParaRPr/>
                    </a:p>
                  </a:txBody>
                  <a:tcPr marL="91425" marR="91425" marT="91425" marB="91425" anchor="ctr"/>
                </a:tc>
                <a:tc>
                  <a:txBody>
                    <a:bodyPr/>
                    <a:lstStyle/>
                    <a:p>
                      <a:pPr marL="0" lvl="0" indent="0" algn="ctr" rtl="0">
                        <a:spcBef>
                          <a:spcPts val="0"/>
                        </a:spcBef>
                        <a:spcAft>
                          <a:spcPts val="0"/>
                        </a:spcAft>
                        <a:buNone/>
                      </a:pPr>
                      <a:r>
                        <a:rPr lang="en"/>
                        <a:t>3.55</a:t>
                      </a:r>
                      <a:endParaRPr/>
                    </a:p>
                  </a:txBody>
                  <a:tcPr marL="91425" marR="91425" marT="91425" marB="91425" anchor="ctr"/>
                </a:tc>
                <a:extLst>
                  <a:ext uri="{0D108BD9-81ED-4DB2-BD59-A6C34878D82A}">
                    <a16:rowId xmlns:a16="http://schemas.microsoft.com/office/drawing/2014/main" val="10002"/>
                  </a:ext>
                </a:extLst>
              </a:tr>
              <a:tr h="381000">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marL="0" lvl="0" indent="0" algn="ctr" rtl="0">
                        <a:spcBef>
                          <a:spcPts val="0"/>
                        </a:spcBef>
                        <a:spcAft>
                          <a:spcPts val="0"/>
                        </a:spcAft>
                        <a:buNone/>
                      </a:pPr>
                      <a:r>
                        <a:rPr lang="en"/>
                        <a:t>Yes</a:t>
                      </a:r>
                      <a:endParaRPr/>
                    </a:p>
                  </a:txBody>
                  <a:tcPr marL="91425" marR="91425" marT="91425" marB="91425" anchor="ctr"/>
                </a:tc>
                <a:tc>
                  <a:txBody>
                    <a:bodyPr/>
                    <a:lstStyle/>
                    <a:p>
                      <a:pPr marL="0" lvl="0" indent="0" algn="ctr" rtl="0">
                        <a:spcBef>
                          <a:spcPts val="0"/>
                        </a:spcBef>
                        <a:spcAft>
                          <a:spcPts val="0"/>
                        </a:spcAft>
                        <a:buNone/>
                      </a:pPr>
                      <a:r>
                        <a:rPr lang="en"/>
                        <a:t>2.67</a:t>
                      </a:r>
                      <a:endParaRPr/>
                    </a:p>
                  </a:txBody>
                  <a:tcPr marL="91425" marR="91425" marT="91425" marB="91425" anchor="ctr"/>
                </a:tc>
                <a:extLst>
                  <a:ext uri="{0D108BD9-81ED-4DB2-BD59-A6C34878D82A}">
                    <a16:rowId xmlns:a16="http://schemas.microsoft.com/office/drawing/2014/main" val="10003"/>
                  </a:ext>
                </a:extLst>
              </a:tr>
              <a:tr h="381000">
                <a:tc rowSpan="2">
                  <a:txBody>
                    <a:bodyPr/>
                    <a:lstStyle/>
                    <a:p>
                      <a:pPr marL="0" lvl="0" indent="0" algn="ctr" rtl="0">
                        <a:spcBef>
                          <a:spcPts val="0"/>
                        </a:spcBef>
                        <a:spcAft>
                          <a:spcPts val="0"/>
                        </a:spcAft>
                        <a:buNone/>
                      </a:pPr>
                      <a:r>
                        <a:rPr lang="en"/>
                        <a:t>(128, 64) * 3</a:t>
                      </a:r>
                      <a:endParaRPr/>
                    </a:p>
                  </a:txBody>
                  <a:tcPr marL="91425" marR="91425" marT="91425" marB="91425" anchor="ctr"/>
                </a:tc>
                <a:tc rowSpan="2">
                  <a:txBody>
                    <a:bodyPr/>
                    <a:lstStyle/>
                    <a:p>
                      <a:pPr marL="0" lvl="0" indent="0" algn="ctr" rtl="0">
                        <a:spcBef>
                          <a:spcPts val="0"/>
                        </a:spcBef>
                        <a:spcAft>
                          <a:spcPts val="0"/>
                        </a:spcAft>
                        <a:buNone/>
                      </a:pPr>
                      <a:r>
                        <a:rPr lang="en"/>
                        <a:t>64</a:t>
                      </a:r>
                      <a:endParaRPr/>
                    </a:p>
                  </a:txBody>
                  <a:tcPr marL="91425" marR="91425" marT="91425" marB="91425" anchor="ctr"/>
                </a:tc>
                <a:tc rowSpan="2">
                  <a:txBody>
                    <a:bodyPr/>
                    <a:lstStyle/>
                    <a:p>
                      <a:pPr marL="0" lvl="0" indent="0" algn="ctr" rtl="0">
                        <a:spcBef>
                          <a:spcPts val="0"/>
                        </a:spcBef>
                        <a:spcAft>
                          <a:spcPts val="0"/>
                        </a:spcAft>
                        <a:buNone/>
                      </a:pPr>
                      <a:r>
                        <a:rPr lang="en"/>
                        <a:t>GE2E</a:t>
                      </a:r>
                      <a:endParaRPr/>
                    </a:p>
                  </a:txBody>
                  <a:tcPr marL="91425" marR="91425" marT="91425" marB="91425" anchor="ctr"/>
                </a:tc>
                <a:tc>
                  <a:txBody>
                    <a:bodyPr/>
                    <a:lstStyle/>
                    <a:p>
                      <a:pPr marL="0" lvl="0" indent="0" algn="ctr" rtl="0">
                        <a:spcBef>
                          <a:spcPts val="0"/>
                        </a:spcBef>
                        <a:spcAft>
                          <a:spcPts val="0"/>
                        </a:spcAft>
                        <a:buNone/>
                      </a:pPr>
                      <a:r>
                        <a:rPr lang="en"/>
                        <a:t>No</a:t>
                      </a:r>
                      <a:endParaRPr/>
                    </a:p>
                  </a:txBody>
                  <a:tcPr marL="91425" marR="91425" marT="91425" marB="91425" anchor="ctr"/>
                </a:tc>
                <a:tc>
                  <a:txBody>
                    <a:bodyPr/>
                    <a:lstStyle/>
                    <a:p>
                      <a:pPr marL="0" lvl="0" indent="0" algn="ctr" rtl="0">
                        <a:spcBef>
                          <a:spcPts val="0"/>
                        </a:spcBef>
                        <a:spcAft>
                          <a:spcPts val="0"/>
                        </a:spcAft>
                        <a:buNone/>
                      </a:pPr>
                      <a:r>
                        <a:rPr lang="en"/>
                        <a:t>3.10</a:t>
                      </a:r>
                      <a:endParaRPr/>
                    </a:p>
                  </a:txBody>
                  <a:tcPr marL="91425" marR="91425" marT="91425" marB="91425" anchor="ctr"/>
                </a:tc>
                <a:extLst>
                  <a:ext uri="{0D108BD9-81ED-4DB2-BD59-A6C34878D82A}">
                    <a16:rowId xmlns:a16="http://schemas.microsoft.com/office/drawing/2014/main" val="10004"/>
                  </a:ext>
                </a:extLst>
              </a:tr>
              <a:tr h="381000">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marL="0" lvl="0" indent="0" algn="ctr" rtl="0">
                        <a:spcBef>
                          <a:spcPts val="0"/>
                        </a:spcBef>
                        <a:spcAft>
                          <a:spcPts val="0"/>
                        </a:spcAft>
                        <a:buNone/>
                      </a:pPr>
                      <a:r>
                        <a:rPr lang="en"/>
                        <a:t>Yes</a:t>
                      </a:r>
                      <a:endParaRPr/>
                    </a:p>
                  </a:txBody>
                  <a:tcPr marL="91425" marR="91425" marT="91425" marB="91425" anchor="ctr"/>
                </a:tc>
                <a:tc>
                  <a:txBody>
                    <a:bodyPr/>
                    <a:lstStyle/>
                    <a:p>
                      <a:pPr marL="0" lvl="0" indent="0" algn="ctr" rtl="0">
                        <a:spcBef>
                          <a:spcPts val="0"/>
                        </a:spcBef>
                        <a:spcAft>
                          <a:spcPts val="0"/>
                        </a:spcAft>
                        <a:buNone/>
                      </a:pPr>
                      <a:r>
                        <a:rPr lang="en"/>
                        <a:t>2.38</a:t>
                      </a:r>
                      <a:endParaRPr/>
                    </a:p>
                  </a:txBody>
                  <a:tcPr marL="91425" marR="91425" marT="91425" marB="91425" anchor="ctr"/>
                </a:tc>
                <a:extLst>
                  <a:ext uri="{0D108BD9-81ED-4DB2-BD59-A6C34878D82A}">
                    <a16:rowId xmlns:a16="http://schemas.microsoft.com/office/drawing/2014/main" val="10005"/>
                  </a:ext>
                </a:extLst>
              </a:tr>
            </a:tbl>
          </a:graphicData>
        </a:graphic>
      </p:graphicFrame>
      <p:sp>
        <p:nvSpPr>
          <p:cNvPr id="516" name="Shape 516"/>
          <p:cNvSpPr txBox="1">
            <a:spLocks noGrp="1"/>
          </p:cNvSpPr>
          <p:nvPr>
            <p:ph type="body" idx="1"/>
          </p:nvPr>
        </p:nvSpPr>
        <p:spPr>
          <a:xfrm>
            <a:off x="180900" y="1143700"/>
            <a:ext cx="8782200" cy="3814500"/>
          </a:xfrm>
          <a:prstGeom prst="rect">
            <a:avLst/>
          </a:prstGeom>
        </p:spPr>
        <p:txBody>
          <a:bodyPr spcFirstLastPara="1" wrap="square" lIns="91425" tIns="91425" rIns="91425" bIns="91425" anchor="t" anchorCtr="0">
            <a:noAutofit/>
          </a:bodyPr>
          <a:lstStyle/>
          <a:p>
            <a:pPr marL="457200" marR="0" lvl="0" indent="-342900" algn="l" rtl="0">
              <a:lnSpc>
                <a:spcPct val="150000"/>
              </a:lnSpc>
              <a:spcBef>
                <a:spcPts val="0"/>
              </a:spcBef>
              <a:spcAft>
                <a:spcPts val="0"/>
              </a:spcAft>
              <a:buClr>
                <a:schemeClr val="dk2"/>
              </a:buClr>
              <a:buSzPts val="1800"/>
              <a:buFont typeface="Roboto"/>
              <a:buChar char="●"/>
            </a:pPr>
            <a:r>
              <a:rPr lang="en"/>
              <a:t>Text-dependent (keyword-based) experiments:</a:t>
            </a:r>
            <a:endParaRPr/>
          </a:p>
        </p:txBody>
      </p:sp>
      <p:sp>
        <p:nvSpPr>
          <p:cNvPr id="517" name="Shape 517"/>
          <p:cNvSpPr/>
          <p:nvPr/>
        </p:nvSpPr>
        <p:spPr>
          <a:xfrm>
            <a:off x="8272850" y="3377348"/>
            <a:ext cx="370800" cy="884700"/>
          </a:xfrm>
          <a:prstGeom prst="curvedLeftArrow">
            <a:avLst>
              <a:gd name="adj1" fmla="val 25000"/>
              <a:gd name="adj2" fmla="val 50000"/>
              <a:gd name="adj3" fmla="val 25000"/>
            </a:avLst>
          </a:prstGeom>
          <a:solidFill>
            <a:schemeClr val="dk1"/>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518" name="Shape 518"/>
          <p:cNvSpPr txBox="1"/>
          <p:nvPr/>
        </p:nvSpPr>
        <p:spPr>
          <a:xfrm>
            <a:off x="8237850" y="2590801"/>
            <a:ext cx="954600" cy="1240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solidFill>
                  <a:srgbClr val="0000FF"/>
                </a:solidFill>
              </a:rPr>
              <a:t>3 times faster to converge</a:t>
            </a:r>
            <a:endParaRPr>
              <a:solidFill>
                <a:srgbClr val="0000FF"/>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Shape 91"/>
          <p:cNvSpPr txBox="1">
            <a:spLocks noGrp="1"/>
          </p:cNvSpPr>
          <p:nvPr>
            <p:ph type="title"/>
          </p:nvPr>
        </p:nvSpPr>
        <p:spPr>
          <a:xfrm>
            <a:off x="180900" y="446900"/>
            <a:ext cx="8782200" cy="5727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solidFill>
                  <a:schemeClr val="dk1"/>
                </a:solidFill>
              </a:rPr>
              <a:t>Speaker </a:t>
            </a:r>
            <a:r>
              <a:rPr lang="en"/>
              <a:t>recognition</a:t>
            </a:r>
            <a:r>
              <a:rPr lang="en">
                <a:solidFill>
                  <a:schemeClr val="dk1"/>
                </a:solidFill>
              </a:rPr>
              <a:t> at Google - Android</a:t>
            </a:r>
            <a:endParaRPr>
              <a:solidFill>
                <a:schemeClr val="dk1"/>
              </a:solidFill>
            </a:endParaRPr>
          </a:p>
        </p:txBody>
      </p:sp>
      <p:cxnSp>
        <p:nvCxnSpPr>
          <p:cNvPr id="92" name="Shape 92"/>
          <p:cNvCxnSpPr/>
          <p:nvPr/>
        </p:nvCxnSpPr>
        <p:spPr>
          <a:xfrm>
            <a:off x="2182625" y="1695930"/>
            <a:ext cx="1664100" cy="0"/>
          </a:xfrm>
          <a:prstGeom prst="straightConnector1">
            <a:avLst/>
          </a:prstGeom>
          <a:noFill/>
          <a:ln w="38100" cap="flat" cmpd="sng">
            <a:solidFill>
              <a:srgbClr val="666666"/>
            </a:solidFill>
            <a:prstDash val="solid"/>
            <a:round/>
            <a:headEnd type="none" w="med" len="med"/>
            <a:tailEnd type="triangle" w="med" len="med"/>
          </a:ln>
        </p:spPr>
      </p:cxnSp>
      <p:pic>
        <p:nvPicPr>
          <p:cNvPr id="93" name="Shape 93" descr="Screenshot_20160123-101101.png"/>
          <p:cNvPicPr preferRelativeResize="0"/>
          <p:nvPr/>
        </p:nvPicPr>
        <p:blipFill>
          <a:blip r:embed="rId3">
            <a:alphaModFix amt="0"/>
          </a:blip>
          <a:stretch>
            <a:fillRect/>
          </a:stretch>
        </p:blipFill>
        <p:spPr>
          <a:xfrm>
            <a:off x="3884100" y="1122938"/>
            <a:ext cx="1622700" cy="2884826"/>
          </a:xfrm>
          <a:prstGeom prst="rect">
            <a:avLst/>
          </a:prstGeom>
          <a:noFill/>
          <a:ln>
            <a:noFill/>
          </a:ln>
        </p:spPr>
      </p:pic>
      <p:pic>
        <p:nvPicPr>
          <p:cNvPr id="94" name="Shape 94"/>
          <p:cNvPicPr preferRelativeResize="0"/>
          <p:nvPr/>
        </p:nvPicPr>
        <p:blipFill>
          <a:blip r:embed="rId4">
            <a:alphaModFix/>
          </a:blip>
          <a:stretch>
            <a:fillRect/>
          </a:stretch>
        </p:blipFill>
        <p:spPr>
          <a:xfrm>
            <a:off x="1256475" y="1838625"/>
            <a:ext cx="1325851" cy="2357082"/>
          </a:xfrm>
          <a:prstGeom prst="rect">
            <a:avLst/>
          </a:prstGeom>
          <a:noFill/>
          <a:ln>
            <a:noFill/>
          </a:ln>
          <a:effectLst>
            <a:outerShdw blurRad="128588" dist="76200" dir="2580000" algn="bl" rotWithShape="0">
              <a:srgbClr val="000000">
                <a:alpha val="50000"/>
              </a:srgbClr>
            </a:outerShdw>
          </a:effectLst>
        </p:spPr>
      </p:pic>
      <p:pic>
        <p:nvPicPr>
          <p:cNvPr id="95" name="Shape 95"/>
          <p:cNvPicPr preferRelativeResize="0"/>
          <p:nvPr/>
        </p:nvPicPr>
        <p:blipFill>
          <a:blip r:embed="rId5">
            <a:alphaModFix/>
          </a:blip>
          <a:stretch>
            <a:fillRect/>
          </a:stretch>
        </p:blipFill>
        <p:spPr>
          <a:xfrm>
            <a:off x="859575" y="1127612"/>
            <a:ext cx="1325851" cy="2347763"/>
          </a:xfrm>
          <a:prstGeom prst="rect">
            <a:avLst/>
          </a:prstGeom>
          <a:noFill/>
          <a:ln>
            <a:noFill/>
          </a:ln>
          <a:effectLst>
            <a:outerShdw blurRad="128588" dist="76200" dir="2580000" algn="bl" rotWithShape="0">
              <a:srgbClr val="000000">
                <a:alpha val="50000"/>
              </a:srgbClr>
            </a:outerShdw>
          </a:effectLst>
        </p:spPr>
      </p:pic>
      <p:pic>
        <p:nvPicPr>
          <p:cNvPr id="96" name="Shape 96"/>
          <p:cNvPicPr preferRelativeResize="0"/>
          <p:nvPr/>
        </p:nvPicPr>
        <p:blipFill>
          <a:blip r:embed="rId6">
            <a:alphaModFix/>
          </a:blip>
          <a:stretch>
            <a:fillRect/>
          </a:stretch>
        </p:blipFill>
        <p:spPr>
          <a:xfrm>
            <a:off x="235424" y="1386788"/>
            <a:ext cx="1325851" cy="2357101"/>
          </a:xfrm>
          <a:prstGeom prst="rect">
            <a:avLst/>
          </a:prstGeom>
          <a:noFill/>
          <a:ln>
            <a:noFill/>
          </a:ln>
          <a:effectLst>
            <a:outerShdw blurRad="128588" dist="76200" dir="2580000" algn="bl" rotWithShape="0">
              <a:srgbClr val="000000">
                <a:alpha val="50000"/>
              </a:srgbClr>
            </a:outerShdw>
          </a:effectLst>
        </p:spPr>
      </p:pic>
      <p:cxnSp>
        <p:nvCxnSpPr>
          <p:cNvPr id="97" name="Shape 97"/>
          <p:cNvCxnSpPr/>
          <p:nvPr/>
        </p:nvCxnSpPr>
        <p:spPr>
          <a:xfrm rot="10800000">
            <a:off x="5650492" y="1695780"/>
            <a:ext cx="1533600" cy="0"/>
          </a:xfrm>
          <a:prstGeom prst="straightConnector1">
            <a:avLst/>
          </a:prstGeom>
          <a:noFill/>
          <a:ln w="38100" cap="flat" cmpd="sng">
            <a:solidFill>
              <a:srgbClr val="666666"/>
            </a:solidFill>
            <a:prstDash val="solid"/>
            <a:round/>
            <a:headEnd type="none" w="med" len="med"/>
            <a:tailEnd type="triangle" w="med" len="med"/>
          </a:ln>
        </p:spPr>
      </p:cxnSp>
      <p:pic>
        <p:nvPicPr>
          <p:cNvPr id="98" name="Shape 98"/>
          <p:cNvPicPr preferRelativeResize="0"/>
          <p:nvPr/>
        </p:nvPicPr>
        <p:blipFill>
          <a:blip r:embed="rId7">
            <a:alphaModFix/>
          </a:blip>
          <a:stretch>
            <a:fillRect/>
          </a:stretch>
        </p:blipFill>
        <p:spPr>
          <a:xfrm>
            <a:off x="7232274" y="1122950"/>
            <a:ext cx="1622700" cy="2884826"/>
          </a:xfrm>
          <a:prstGeom prst="rect">
            <a:avLst/>
          </a:prstGeom>
          <a:noFill/>
          <a:ln>
            <a:noFill/>
          </a:ln>
          <a:effectLst>
            <a:outerShdw blurRad="128588" dist="76200" dir="2580000" algn="bl" rotWithShape="0">
              <a:srgbClr val="000000">
                <a:alpha val="50000"/>
              </a:srgbClr>
            </a:outerShdw>
          </a:effectLst>
        </p:spPr>
      </p:pic>
      <p:sp>
        <p:nvSpPr>
          <p:cNvPr id="99" name="Shape 99"/>
          <p:cNvSpPr txBox="1"/>
          <p:nvPr/>
        </p:nvSpPr>
        <p:spPr>
          <a:xfrm>
            <a:off x="5676530" y="1234400"/>
            <a:ext cx="1600800" cy="3579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 sz="1800">
                <a:solidFill>
                  <a:srgbClr val="6D9EEB"/>
                </a:solidFill>
                <a:latin typeface="Ubuntu Mono"/>
                <a:ea typeface="Ubuntu Mono"/>
                <a:cs typeface="Ubuntu Mono"/>
                <a:sym typeface="Ubuntu Mono"/>
              </a:rPr>
              <a:t>“OK Google”</a:t>
            </a:r>
            <a:endParaRPr sz="1800">
              <a:solidFill>
                <a:srgbClr val="6D9EEB"/>
              </a:solidFill>
              <a:latin typeface="Ubuntu Mono"/>
              <a:ea typeface="Ubuntu Mono"/>
              <a:cs typeface="Ubuntu Mono"/>
              <a:sym typeface="Ubuntu Mono"/>
            </a:endParaRPr>
          </a:p>
        </p:txBody>
      </p:sp>
      <p:sp>
        <p:nvSpPr>
          <p:cNvPr id="100" name="Shape 100"/>
          <p:cNvSpPr txBox="1"/>
          <p:nvPr/>
        </p:nvSpPr>
        <p:spPr>
          <a:xfrm>
            <a:off x="2319200" y="1234400"/>
            <a:ext cx="1600800" cy="3579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 sz="1800">
                <a:solidFill>
                  <a:srgbClr val="6D9EEB"/>
                </a:solidFill>
                <a:latin typeface="Ubuntu Mono"/>
                <a:ea typeface="Ubuntu Mono"/>
                <a:cs typeface="Ubuntu Mono"/>
                <a:sym typeface="Ubuntu Mono"/>
              </a:rPr>
              <a:t>“OK Google”</a:t>
            </a:r>
            <a:endParaRPr sz="1800">
              <a:solidFill>
                <a:srgbClr val="6D9EEB"/>
              </a:solidFill>
              <a:latin typeface="Ubuntu Mono"/>
              <a:ea typeface="Ubuntu Mono"/>
              <a:cs typeface="Ubuntu Mono"/>
              <a:sym typeface="Ubuntu Mono"/>
            </a:endParaRPr>
          </a:p>
        </p:txBody>
      </p:sp>
      <p:sp>
        <p:nvSpPr>
          <p:cNvPr id="101" name="Shape 101"/>
          <p:cNvSpPr txBox="1"/>
          <p:nvPr/>
        </p:nvSpPr>
        <p:spPr>
          <a:xfrm>
            <a:off x="235425" y="4302250"/>
            <a:ext cx="2346900" cy="3891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t>From Any Screen:</a:t>
            </a:r>
            <a:endParaRPr/>
          </a:p>
          <a:p>
            <a:pPr marL="0" lvl="0" indent="0" algn="ctr" rtl="0">
              <a:spcBef>
                <a:spcPts val="0"/>
              </a:spcBef>
              <a:spcAft>
                <a:spcPts val="0"/>
              </a:spcAft>
              <a:buNone/>
            </a:pPr>
            <a:r>
              <a:rPr lang="en" i="1"/>
              <a:t>Waking Assistant</a:t>
            </a:r>
            <a:endParaRPr i="1"/>
          </a:p>
        </p:txBody>
      </p:sp>
      <p:sp>
        <p:nvSpPr>
          <p:cNvPr id="102" name="Shape 102"/>
          <p:cNvSpPr txBox="1"/>
          <p:nvPr/>
        </p:nvSpPr>
        <p:spPr>
          <a:xfrm>
            <a:off x="7232275" y="4302250"/>
            <a:ext cx="1647000" cy="3891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t>Voice Unlock:</a:t>
            </a:r>
            <a:endParaRPr/>
          </a:p>
          <a:p>
            <a:pPr marL="0" lvl="0" indent="0" algn="ctr" rtl="0">
              <a:spcBef>
                <a:spcPts val="0"/>
              </a:spcBef>
              <a:spcAft>
                <a:spcPts val="0"/>
              </a:spcAft>
              <a:buNone/>
            </a:pPr>
            <a:r>
              <a:rPr lang="en" i="1"/>
              <a:t>Free your hands</a:t>
            </a:r>
            <a:endParaRPr i="1"/>
          </a:p>
        </p:txBody>
      </p:sp>
      <p:pic>
        <p:nvPicPr>
          <p:cNvPr id="103" name="Shape 103"/>
          <p:cNvPicPr preferRelativeResize="0"/>
          <p:nvPr/>
        </p:nvPicPr>
        <p:blipFill rotWithShape="1">
          <a:blip r:embed="rId8">
            <a:alphaModFix/>
          </a:blip>
          <a:srcRect b="8642"/>
          <a:stretch/>
        </p:blipFill>
        <p:spPr>
          <a:xfrm>
            <a:off x="3834398" y="1122950"/>
            <a:ext cx="1776277" cy="2884826"/>
          </a:xfrm>
          <a:prstGeom prst="rect">
            <a:avLst/>
          </a:prstGeom>
          <a:noFill/>
          <a:ln>
            <a:noFill/>
          </a:ln>
          <a:effectLst>
            <a:outerShdw blurRad="128588" dist="76200" dir="2580000" algn="bl" rotWithShape="0">
              <a:srgbClr val="000000">
                <a:alpha val="50000"/>
              </a:srgbClr>
            </a:outerShdw>
          </a:effectLst>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522"/>
        <p:cNvGrpSpPr/>
        <p:nvPr/>
      </p:nvGrpSpPr>
      <p:grpSpPr>
        <a:xfrm>
          <a:off x="0" y="0"/>
          <a:ext cx="0" cy="0"/>
          <a:chOff x="0" y="0"/>
          <a:chExt cx="0" cy="0"/>
        </a:xfrm>
      </p:grpSpPr>
      <p:sp>
        <p:nvSpPr>
          <p:cNvPr id="523" name="Shape 523"/>
          <p:cNvSpPr txBox="1">
            <a:spLocks noGrp="1"/>
          </p:cNvSpPr>
          <p:nvPr>
            <p:ph type="title"/>
          </p:nvPr>
        </p:nvSpPr>
        <p:spPr>
          <a:xfrm>
            <a:off x="180900" y="446900"/>
            <a:ext cx="8782200" cy="5727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a:t>Text-Independent</a:t>
            </a:r>
            <a:endParaRPr/>
          </a:p>
        </p:txBody>
      </p:sp>
      <p:graphicFrame>
        <p:nvGraphicFramePr>
          <p:cNvPr id="524" name="Shape 524"/>
          <p:cNvGraphicFramePr/>
          <p:nvPr/>
        </p:nvGraphicFramePr>
        <p:xfrm>
          <a:off x="998850" y="1846825"/>
          <a:ext cx="6991375" cy="2194410"/>
        </p:xfrm>
        <a:graphic>
          <a:graphicData uri="http://schemas.openxmlformats.org/drawingml/2006/table">
            <a:tbl>
              <a:tblPr>
                <a:noFill/>
                <a:tableStyleId>{010E07A5-0D84-4496-8E13-A0CC3D2523DF}</a:tableStyleId>
              </a:tblPr>
              <a:tblGrid>
                <a:gridCol w="1658825">
                  <a:extLst>
                    <a:ext uri="{9D8B030D-6E8A-4147-A177-3AD203B41FA5}">
                      <a16:colId xmlns:a16="http://schemas.microsoft.com/office/drawing/2014/main" val="20000"/>
                    </a:ext>
                  </a:extLst>
                </a:gridCol>
                <a:gridCol w="1146650">
                  <a:extLst>
                    <a:ext uri="{9D8B030D-6E8A-4147-A177-3AD203B41FA5}">
                      <a16:colId xmlns:a16="http://schemas.microsoft.com/office/drawing/2014/main" val="20001"/>
                    </a:ext>
                  </a:extLst>
                </a:gridCol>
                <a:gridCol w="2444425">
                  <a:extLst>
                    <a:ext uri="{9D8B030D-6E8A-4147-A177-3AD203B41FA5}">
                      <a16:colId xmlns:a16="http://schemas.microsoft.com/office/drawing/2014/main" val="20002"/>
                    </a:ext>
                  </a:extLst>
                </a:gridCol>
                <a:gridCol w="1741475">
                  <a:extLst>
                    <a:ext uri="{9D8B030D-6E8A-4147-A177-3AD203B41FA5}">
                      <a16:colId xmlns:a16="http://schemas.microsoft.com/office/drawing/2014/main" val="20003"/>
                    </a:ext>
                  </a:extLst>
                </a:gridCol>
              </a:tblGrid>
              <a:tr h="381000">
                <a:tc>
                  <a:txBody>
                    <a:bodyPr/>
                    <a:lstStyle/>
                    <a:p>
                      <a:pPr marL="0" lvl="0" indent="0" algn="ctr" rtl="0">
                        <a:spcBef>
                          <a:spcPts val="0"/>
                        </a:spcBef>
                        <a:spcAft>
                          <a:spcPts val="0"/>
                        </a:spcAft>
                        <a:buNone/>
                      </a:pPr>
                      <a:r>
                        <a:rPr lang="en" b="1"/>
                        <a:t>Inference</a:t>
                      </a:r>
                      <a:endParaRPr b="1"/>
                    </a:p>
                  </a:txBody>
                  <a:tcPr marL="91425" marR="91425" marT="91425" marB="91425" anchor="ctr">
                    <a:solidFill>
                      <a:srgbClr val="FCE5CD"/>
                    </a:solidFill>
                  </a:tcPr>
                </a:tc>
                <a:tc>
                  <a:txBody>
                    <a:bodyPr/>
                    <a:lstStyle/>
                    <a:p>
                      <a:pPr marL="0" lvl="0" indent="0" algn="ctr" rtl="0">
                        <a:spcBef>
                          <a:spcPts val="0"/>
                        </a:spcBef>
                        <a:spcAft>
                          <a:spcPts val="0"/>
                        </a:spcAft>
                        <a:buNone/>
                      </a:pPr>
                      <a:r>
                        <a:rPr lang="en" b="1"/>
                        <a:t>Loss</a:t>
                      </a:r>
                      <a:endParaRPr b="1"/>
                    </a:p>
                  </a:txBody>
                  <a:tcPr marL="91425" marR="91425" marT="91425" marB="91425" anchor="ctr">
                    <a:solidFill>
                      <a:srgbClr val="FCE5CD"/>
                    </a:solidFill>
                  </a:tcPr>
                </a:tc>
                <a:tc>
                  <a:txBody>
                    <a:bodyPr/>
                    <a:lstStyle/>
                    <a:p>
                      <a:pPr marL="0" lvl="0" indent="0" algn="ctr" rtl="0">
                        <a:spcBef>
                          <a:spcPts val="0"/>
                        </a:spcBef>
                        <a:spcAft>
                          <a:spcPts val="0"/>
                        </a:spcAft>
                        <a:buNone/>
                      </a:pPr>
                      <a:r>
                        <a:rPr lang="en" b="1"/>
                        <a:t>Other</a:t>
                      </a:r>
                      <a:endParaRPr b="1"/>
                    </a:p>
                  </a:txBody>
                  <a:tcPr marL="91425" marR="91425" marT="91425" marB="91425" anchor="ctr">
                    <a:solidFill>
                      <a:srgbClr val="FCE5CD"/>
                    </a:solidFill>
                  </a:tcPr>
                </a:tc>
                <a:tc>
                  <a:txBody>
                    <a:bodyPr/>
                    <a:lstStyle/>
                    <a:p>
                      <a:pPr marL="0" lvl="0" indent="0" algn="ctr" rtl="0">
                        <a:spcBef>
                          <a:spcPts val="0"/>
                        </a:spcBef>
                        <a:spcAft>
                          <a:spcPts val="0"/>
                        </a:spcAft>
                        <a:buNone/>
                      </a:pPr>
                      <a:r>
                        <a:rPr lang="en" b="1"/>
                        <a:t>EER (%)</a:t>
                      </a:r>
                      <a:endParaRPr b="1"/>
                    </a:p>
                  </a:txBody>
                  <a:tcPr marL="91425" marR="91425" marT="91425" marB="91425" anchor="ctr">
                    <a:solidFill>
                      <a:srgbClr val="FCE5CD"/>
                    </a:solidFill>
                  </a:tcPr>
                </a:tc>
                <a:extLst>
                  <a:ext uri="{0D108BD9-81ED-4DB2-BD59-A6C34878D82A}">
                    <a16:rowId xmlns:a16="http://schemas.microsoft.com/office/drawing/2014/main" val="10000"/>
                  </a:ext>
                </a:extLst>
              </a:tr>
              <a:tr h="381000">
                <a:tc>
                  <a:txBody>
                    <a:bodyPr/>
                    <a:lstStyle/>
                    <a:p>
                      <a:pPr marL="0" lvl="0" indent="0" algn="ctr" rtl="0">
                        <a:spcBef>
                          <a:spcPts val="0"/>
                        </a:spcBef>
                        <a:spcAft>
                          <a:spcPts val="0"/>
                        </a:spcAft>
                        <a:buNone/>
                      </a:pPr>
                      <a:r>
                        <a:rPr lang="en"/>
                        <a:t>Full sequence</a:t>
                      </a:r>
                      <a:endParaRPr/>
                    </a:p>
                  </a:txBody>
                  <a:tcPr marL="91425" marR="91425" marT="91425" marB="91425" anchor="ctr"/>
                </a:tc>
                <a:tc>
                  <a:txBody>
                    <a:bodyPr/>
                    <a:lstStyle/>
                    <a:p>
                      <a:pPr marL="0" lvl="0" indent="0" algn="ctr" rtl="0">
                        <a:spcBef>
                          <a:spcPts val="0"/>
                        </a:spcBef>
                        <a:spcAft>
                          <a:spcPts val="0"/>
                        </a:spcAft>
                        <a:buNone/>
                      </a:pPr>
                      <a:r>
                        <a:rPr lang="en"/>
                        <a:t>Softmax</a:t>
                      </a:r>
                      <a:endParaRPr/>
                    </a:p>
                  </a:txBody>
                  <a:tcPr marL="91425" marR="91425" marT="91425" marB="91425" anchor="ctr"/>
                </a:tc>
                <a:tc>
                  <a:txBody>
                    <a:bodyPr/>
                    <a:lstStyle/>
                    <a:p>
                      <a:pPr marL="0" lvl="0" indent="0" algn="ctr" rtl="0">
                        <a:spcBef>
                          <a:spcPts val="0"/>
                        </a:spcBef>
                        <a:spcAft>
                          <a:spcPts val="0"/>
                        </a:spcAft>
                        <a:buNone/>
                      </a:pPr>
                      <a:r>
                        <a:rPr lang="en"/>
                        <a:t>N/A</a:t>
                      </a:r>
                      <a:endParaRPr/>
                    </a:p>
                  </a:txBody>
                  <a:tcPr marL="91425" marR="91425" marT="91425" marB="91425" anchor="ctr"/>
                </a:tc>
                <a:tc>
                  <a:txBody>
                    <a:bodyPr/>
                    <a:lstStyle/>
                    <a:p>
                      <a:pPr marL="0" lvl="0" indent="0" algn="ctr" rtl="0">
                        <a:spcBef>
                          <a:spcPts val="0"/>
                        </a:spcBef>
                        <a:spcAft>
                          <a:spcPts val="0"/>
                        </a:spcAft>
                        <a:buNone/>
                      </a:pPr>
                      <a:r>
                        <a:rPr lang="en"/>
                        <a:t>4.06</a:t>
                      </a:r>
                      <a:endParaRPr/>
                    </a:p>
                  </a:txBody>
                  <a:tcPr marL="91425" marR="91425" marT="91425" marB="91425" anchor="ctr"/>
                </a:tc>
                <a:extLst>
                  <a:ext uri="{0D108BD9-81ED-4DB2-BD59-A6C34878D82A}">
                    <a16:rowId xmlns:a16="http://schemas.microsoft.com/office/drawing/2014/main" val="10001"/>
                  </a:ext>
                </a:extLst>
              </a:tr>
              <a:tr h="381000">
                <a:tc>
                  <a:txBody>
                    <a:bodyPr/>
                    <a:lstStyle/>
                    <a:p>
                      <a:pPr marL="0" lvl="0" indent="0" algn="ctr" rtl="0">
                        <a:spcBef>
                          <a:spcPts val="0"/>
                        </a:spcBef>
                        <a:spcAft>
                          <a:spcPts val="0"/>
                        </a:spcAft>
                        <a:buNone/>
                      </a:pPr>
                      <a:r>
                        <a:rPr lang="en"/>
                        <a:t>Sliding window</a:t>
                      </a:r>
                      <a:endParaRPr/>
                    </a:p>
                  </a:txBody>
                  <a:tcPr marL="91425" marR="91425" marT="91425" marB="91425" anchor="ctr"/>
                </a:tc>
                <a:tc>
                  <a:txBody>
                    <a:bodyPr/>
                    <a:lstStyle/>
                    <a:p>
                      <a:pPr marL="0" lvl="0" indent="0" algn="ctr" rtl="0">
                        <a:spcBef>
                          <a:spcPts val="0"/>
                        </a:spcBef>
                        <a:spcAft>
                          <a:spcPts val="0"/>
                        </a:spcAft>
                        <a:buNone/>
                      </a:pPr>
                      <a:r>
                        <a:rPr lang="en"/>
                        <a:t>TE2E</a:t>
                      </a:r>
                      <a:endParaRPr/>
                    </a:p>
                  </a:txBody>
                  <a:tcPr marL="91425" marR="91425" marT="91425" marB="91425" anchor="ctr"/>
                </a:tc>
                <a:tc>
                  <a:txBody>
                    <a:bodyPr/>
                    <a:lstStyle/>
                    <a:p>
                      <a:pPr marL="0" lvl="0" indent="0" algn="ctr" rtl="0">
                        <a:spcBef>
                          <a:spcPts val="0"/>
                        </a:spcBef>
                        <a:spcAft>
                          <a:spcPts val="0"/>
                        </a:spcAft>
                        <a:buNone/>
                      </a:pPr>
                      <a:r>
                        <a:rPr lang="en"/>
                        <a:t>N/A</a:t>
                      </a:r>
                      <a:endParaRPr/>
                    </a:p>
                  </a:txBody>
                  <a:tcPr marL="91425" marR="91425" marT="91425" marB="91425" anchor="ctr"/>
                </a:tc>
                <a:tc>
                  <a:txBody>
                    <a:bodyPr/>
                    <a:lstStyle/>
                    <a:p>
                      <a:pPr marL="0" lvl="0" indent="0" algn="ctr" rtl="0">
                        <a:spcBef>
                          <a:spcPts val="0"/>
                        </a:spcBef>
                        <a:spcAft>
                          <a:spcPts val="0"/>
                        </a:spcAft>
                        <a:buNone/>
                      </a:pPr>
                      <a:r>
                        <a:rPr lang="en"/>
                        <a:t>4.13</a:t>
                      </a:r>
                      <a:endParaRPr/>
                    </a:p>
                  </a:txBody>
                  <a:tcPr marL="91425" marR="91425" marT="91425" marB="91425" anchor="ctr"/>
                </a:tc>
                <a:extLst>
                  <a:ext uri="{0D108BD9-81ED-4DB2-BD59-A6C34878D82A}">
                    <a16:rowId xmlns:a16="http://schemas.microsoft.com/office/drawing/2014/main" val="10002"/>
                  </a:ext>
                </a:extLst>
              </a:tr>
              <a:tr h="381000">
                <a:tc>
                  <a:txBody>
                    <a:bodyPr/>
                    <a:lstStyle/>
                    <a:p>
                      <a:pPr marL="0" lvl="0" indent="0" algn="ctr" rtl="0">
                        <a:spcBef>
                          <a:spcPts val="0"/>
                        </a:spcBef>
                        <a:spcAft>
                          <a:spcPts val="0"/>
                        </a:spcAft>
                        <a:buNone/>
                      </a:pPr>
                      <a:r>
                        <a:rPr lang="en"/>
                        <a:t>Sliding window</a:t>
                      </a:r>
                      <a:endParaRPr/>
                    </a:p>
                  </a:txBody>
                  <a:tcPr marL="91425" marR="91425" marT="91425" marB="91425" anchor="ctr">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a:t>GE2E</a:t>
                      </a:r>
                      <a:endParaRPr/>
                    </a:p>
                  </a:txBody>
                  <a:tcPr marL="91425" marR="91425" marT="91425" marB="91425" anchor="ctr">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a:t>N/A</a:t>
                      </a:r>
                      <a:endParaRPr/>
                    </a:p>
                  </a:txBody>
                  <a:tcPr marL="91425" marR="91425" marT="91425" marB="91425" anchor="ctr">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a:t>3.55</a:t>
                      </a:r>
                      <a:endParaRPr/>
                    </a:p>
                  </a:txBody>
                  <a:tcPr marL="91425" marR="91425" marT="91425" marB="91425" anchor="ctr">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3"/>
                  </a:ext>
                </a:extLst>
              </a:tr>
              <a:tr h="381000">
                <a:tc>
                  <a:txBody>
                    <a:bodyPr/>
                    <a:lstStyle/>
                    <a:p>
                      <a:pPr marL="0" lvl="0" indent="0" algn="ctr" rtl="0">
                        <a:spcBef>
                          <a:spcPts val="0"/>
                        </a:spcBef>
                        <a:spcAft>
                          <a:spcPts val="0"/>
                        </a:spcAft>
                        <a:buNone/>
                      </a:pPr>
                      <a:r>
                        <a:rPr lang="en"/>
                        <a:t>Sliding window</a:t>
                      </a:r>
                      <a:endParaRPr/>
                    </a:p>
                  </a:txBody>
                  <a:tcPr marL="91425" marR="91425" marT="91425" marB="91425"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a:t>GE2E</a:t>
                      </a:r>
                      <a:endParaRPr/>
                    </a:p>
                  </a:txBody>
                  <a:tcPr marL="91425" marR="91425" marT="91425" marB="91425"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457200" lvl="0" indent="-317500" algn="ctr" rtl="0">
                        <a:spcBef>
                          <a:spcPts val="0"/>
                        </a:spcBef>
                        <a:spcAft>
                          <a:spcPts val="0"/>
                        </a:spcAft>
                        <a:buSzPts val="1400"/>
                        <a:buChar char="●"/>
                      </a:pPr>
                      <a:r>
                        <a:rPr lang="en"/>
                        <a:t>Larger training set</a:t>
                      </a:r>
                      <a:endParaRPr/>
                    </a:p>
                    <a:p>
                      <a:pPr marL="457200" lvl="0" indent="-317500" algn="ctr" rtl="0">
                        <a:spcBef>
                          <a:spcPts val="0"/>
                        </a:spcBef>
                        <a:spcAft>
                          <a:spcPts val="0"/>
                        </a:spcAft>
                        <a:buSzPts val="1400"/>
                        <a:buChar char="●"/>
                      </a:pPr>
                      <a:r>
                        <a:rPr lang="en"/>
                        <a:t>Test normalization</a:t>
                      </a:r>
                      <a:endParaRPr/>
                    </a:p>
                  </a:txBody>
                  <a:tcPr marL="91425" marR="91425" marT="91425" marB="91425"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a:t>2.75</a:t>
                      </a:r>
                      <a:endParaRPr/>
                    </a:p>
                  </a:txBody>
                  <a:tcPr marL="91425" marR="91425" marT="91425" marB="91425"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4"/>
                  </a:ext>
                </a:extLst>
              </a:tr>
            </a:tbl>
          </a:graphicData>
        </a:graphic>
      </p:graphicFrame>
      <p:sp>
        <p:nvSpPr>
          <p:cNvPr id="525" name="Shape 525"/>
          <p:cNvSpPr/>
          <p:nvPr/>
        </p:nvSpPr>
        <p:spPr>
          <a:xfrm>
            <a:off x="8044250" y="2892676"/>
            <a:ext cx="370800" cy="463500"/>
          </a:xfrm>
          <a:prstGeom prst="curvedLeftArrow">
            <a:avLst>
              <a:gd name="adj1" fmla="val 25000"/>
              <a:gd name="adj2" fmla="val 50000"/>
              <a:gd name="adj3" fmla="val 25000"/>
            </a:avLst>
          </a:prstGeom>
          <a:solidFill>
            <a:schemeClr val="dk1"/>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526" name="Shape 526"/>
          <p:cNvSpPr txBox="1">
            <a:spLocks noGrp="1"/>
          </p:cNvSpPr>
          <p:nvPr>
            <p:ph type="body" idx="1"/>
          </p:nvPr>
        </p:nvSpPr>
        <p:spPr>
          <a:xfrm>
            <a:off x="180900" y="1143700"/>
            <a:ext cx="8782200" cy="3814500"/>
          </a:xfrm>
          <a:prstGeom prst="rect">
            <a:avLst/>
          </a:prstGeom>
        </p:spPr>
        <p:txBody>
          <a:bodyPr spcFirstLastPara="1" wrap="square" lIns="91425" tIns="91425" rIns="91425" bIns="91425" anchor="t" anchorCtr="0">
            <a:noAutofit/>
          </a:bodyPr>
          <a:lstStyle/>
          <a:p>
            <a:pPr marL="457200" marR="0" lvl="0" indent="-342900" algn="l" rtl="0">
              <a:lnSpc>
                <a:spcPct val="150000"/>
              </a:lnSpc>
              <a:spcBef>
                <a:spcPts val="0"/>
              </a:spcBef>
              <a:spcAft>
                <a:spcPts val="0"/>
              </a:spcAft>
              <a:buClr>
                <a:schemeClr val="dk2"/>
              </a:buClr>
              <a:buSzPts val="1800"/>
              <a:buFont typeface="Roboto"/>
              <a:buChar char="●"/>
            </a:pPr>
            <a:r>
              <a:rPr lang="en"/>
              <a:t>Text-independent experiments:</a:t>
            </a:r>
            <a:endParaRPr/>
          </a:p>
        </p:txBody>
      </p:sp>
      <p:sp>
        <p:nvSpPr>
          <p:cNvPr id="527" name="Shape 527"/>
          <p:cNvSpPr txBox="1"/>
          <p:nvPr/>
        </p:nvSpPr>
        <p:spPr>
          <a:xfrm>
            <a:off x="8099850" y="3236879"/>
            <a:ext cx="954600" cy="815700"/>
          </a:xfrm>
          <a:prstGeom prst="rect">
            <a:avLst/>
          </a:prstGeom>
          <a:noFill/>
          <a:ln>
            <a:noFill/>
          </a:ln>
        </p:spPr>
        <p:txBody>
          <a:bodyPr spcFirstLastPara="1" wrap="square" lIns="91425" tIns="91425" rIns="91425" bIns="91425" anchor="t" anchorCtr="0">
            <a:noAutofit/>
          </a:bodyPr>
          <a:lstStyle/>
          <a:p>
            <a:pPr marL="0" lvl="0" indent="0" algn="ctr">
              <a:spcBef>
                <a:spcPts val="0"/>
              </a:spcBef>
              <a:spcAft>
                <a:spcPts val="0"/>
              </a:spcAft>
              <a:buNone/>
            </a:pPr>
            <a:r>
              <a:rPr lang="en">
                <a:solidFill>
                  <a:srgbClr val="0000FF"/>
                </a:solidFill>
              </a:rPr>
              <a:t>3 times faster to converge</a:t>
            </a:r>
            <a:endParaRPr>
              <a:solidFill>
                <a:srgbClr val="0000FF"/>
              </a:solidFill>
            </a:endParaRPr>
          </a:p>
        </p:txBody>
      </p:sp>
      <p:sp>
        <p:nvSpPr>
          <p:cNvPr id="528" name="Shape 528"/>
          <p:cNvSpPr/>
          <p:nvPr/>
        </p:nvSpPr>
        <p:spPr>
          <a:xfrm>
            <a:off x="8044250" y="2359276"/>
            <a:ext cx="370800" cy="463500"/>
          </a:xfrm>
          <a:prstGeom prst="curvedLeftArrow">
            <a:avLst>
              <a:gd name="adj1" fmla="val 25000"/>
              <a:gd name="adj2" fmla="val 50000"/>
              <a:gd name="adj3" fmla="val 25000"/>
            </a:avLst>
          </a:prstGeom>
          <a:solidFill>
            <a:schemeClr val="dk1"/>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529" name="Shape 529"/>
          <p:cNvSpPr txBox="1"/>
          <p:nvPr/>
        </p:nvSpPr>
        <p:spPr>
          <a:xfrm>
            <a:off x="8044250" y="1607854"/>
            <a:ext cx="954600" cy="815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dirty="0">
                <a:solidFill>
                  <a:srgbClr val="0000FF"/>
                </a:solidFill>
              </a:rPr>
              <a:t>3 times faster to converge</a:t>
            </a:r>
            <a:endParaRPr dirty="0">
              <a:solidFill>
                <a:srgbClr val="0000FF"/>
              </a:solidFill>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533"/>
        <p:cNvGrpSpPr/>
        <p:nvPr/>
      </p:nvGrpSpPr>
      <p:grpSpPr>
        <a:xfrm>
          <a:off x="0" y="0"/>
          <a:ext cx="0" cy="0"/>
          <a:chOff x="0" y="0"/>
          <a:chExt cx="0" cy="0"/>
        </a:xfrm>
      </p:grpSpPr>
      <p:sp>
        <p:nvSpPr>
          <p:cNvPr id="534" name="Shape 534"/>
          <p:cNvSpPr txBox="1">
            <a:spLocks noGrp="1"/>
          </p:cNvSpPr>
          <p:nvPr>
            <p:ph type="title"/>
          </p:nvPr>
        </p:nvSpPr>
        <p:spPr>
          <a:xfrm>
            <a:off x="180900" y="446900"/>
            <a:ext cx="8782200" cy="5727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solidFill>
                  <a:schemeClr val="dk1"/>
                </a:solidFill>
              </a:rPr>
              <a:t>Conclusions</a:t>
            </a:r>
            <a:endParaRPr/>
          </a:p>
          <a:p>
            <a:pPr marL="0" lvl="0" indent="0">
              <a:spcBef>
                <a:spcPts val="0"/>
              </a:spcBef>
              <a:spcAft>
                <a:spcPts val="0"/>
              </a:spcAft>
              <a:buNone/>
            </a:pPr>
            <a:endParaRPr/>
          </a:p>
        </p:txBody>
      </p:sp>
      <p:sp>
        <p:nvSpPr>
          <p:cNvPr id="535" name="Shape 535"/>
          <p:cNvSpPr txBox="1">
            <a:spLocks noGrp="1"/>
          </p:cNvSpPr>
          <p:nvPr>
            <p:ph type="body" idx="1"/>
          </p:nvPr>
        </p:nvSpPr>
        <p:spPr>
          <a:xfrm>
            <a:off x="180900" y="1143700"/>
            <a:ext cx="8782200" cy="3814500"/>
          </a:xfrm>
          <a:prstGeom prst="rect">
            <a:avLst/>
          </a:prstGeom>
        </p:spPr>
        <p:txBody>
          <a:bodyPr spcFirstLastPara="1" wrap="square" lIns="91425" tIns="91425" rIns="91425" bIns="91425" anchor="t" anchorCtr="0">
            <a:noAutofit/>
          </a:bodyPr>
          <a:lstStyle/>
          <a:p>
            <a:pPr marL="457200" marR="0" lvl="0" indent="-342900" algn="l" rtl="0">
              <a:lnSpc>
                <a:spcPct val="200000"/>
              </a:lnSpc>
              <a:spcBef>
                <a:spcPts val="0"/>
              </a:spcBef>
              <a:spcAft>
                <a:spcPts val="0"/>
              </a:spcAft>
              <a:buClr>
                <a:schemeClr val="dk2"/>
              </a:buClr>
              <a:buSzPts val="1800"/>
              <a:buFont typeface="Roboto"/>
              <a:buChar char="●"/>
            </a:pPr>
            <a:r>
              <a:rPr lang="en" dirty="0"/>
              <a:t>Generalized end-to-end loss:</a:t>
            </a:r>
            <a:endParaRPr dirty="0"/>
          </a:p>
          <a:p>
            <a:pPr marL="914400" marR="0" lvl="1" indent="-317500" algn="l" rtl="0">
              <a:lnSpc>
                <a:spcPct val="200000"/>
              </a:lnSpc>
              <a:spcBef>
                <a:spcPts val="0"/>
              </a:spcBef>
              <a:spcAft>
                <a:spcPts val="0"/>
              </a:spcAft>
              <a:buSzPts val="1400"/>
              <a:buChar char="○"/>
            </a:pPr>
            <a:r>
              <a:rPr lang="en" dirty="0"/>
              <a:t>Faster, and better performance than TE2E loss</a:t>
            </a:r>
            <a:endParaRPr dirty="0"/>
          </a:p>
          <a:p>
            <a:pPr marL="914400" marR="0" lvl="1" indent="-317500" algn="l" rtl="0">
              <a:lnSpc>
                <a:spcPct val="200000"/>
              </a:lnSpc>
              <a:spcBef>
                <a:spcPts val="0"/>
              </a:spcBef>
              <a:spcAft>
                <a:spcPts val="0"/>
              </a:spcAft>
              <a:buSzPts val="1400"/>
              <a:buChar char="○"/>
            </a:pPr>
            <a:r>
              <a:rPr lang="en" dirty="0"/>
              <a:t>Potential applications: other verification systems, e.g. face recognition</a:t>
            </a:r>
            <a:endParaRPr dirty="0"/>
          </a:p>
          <a:p>
            <a:pPr marL="457200" marR="0" lvl="0" indent="-342900" algn="l" rtl="0">
              <a:lnSpc>
                <a:spcPct val="200000"/>
              </a:lnSpc>
              <a:spcBef>
                <a:spcPts val="0"/>
              </a:spcBef>
              <a:spcAft>
                <a:spcPts val="0"/>
              </a:spcAft>
              <a:buSzPts val="1800"/>
              <a:buChar char="●"/>
            </a:pPr>
            <a:r>
              <a:rPr lang="en" dirty="0"/>
              <a:t>Multi-Reader:</a:t>
            </a:r>
          </a:p>
          <a:p>
            <a:pPr lvl="1">
              <a:lnSpc>
                <a:spcPct val="200000"/>
              </a:lnSpc>
              <a:spcBef>
                <a:spcPts val="0"/>
              </a:spcBef>
              <a:buClr>
                <a:srgbClr val="666666"/>
              </a:buClr>
            </a:pPr>
            <a:r>
              <a:rPr lang="en" dirty="0">
                <a:solidFill>
                  <a:srgbClr val="666666"/>
                </a:solidFill>
              </a:rPr>
              <a:t>Powerful technique for supporting multiple keyword/accent/gender/age/...</a:t>
            </a:r>
            <a:endParaRPr lang="en" dirty="0"/>
          </a:p>
          <a:p>
            <a:pPr marL="457200" marR="0" lvl="0" indent="-342900" algn="l" rtl="0">
              <a:lnSpc>
                <a:spcPct val="200000"/>
              </a:lnSpc>
              <a:spcBef>
                <a:spcPts val="0"/>
              </a:spcBef>
              <a:spcAft>
                <a:spcPts val="0"/>
              </a:spcAft>
              <a:buSzPts val="1800"/>
              <a:buChar char="●"/>
            </a:pPr>
            <a:r>
              <a:rPr lang="en-US" altLang="zh-Hans" dirty="0"/>
              <a:t>Sliding</a:t>
            </a:r>
            <a:r>
              <a:rPr lang="zh-Hans" altLang="en-US" dirty="0"/>
              <a:t> </a:t>
            </a:r>
            <a:r>
              <a:rPr lang="en-US" altLang="zh-Hans" dirty="0"/>
              <a:t>window</a:t>
            </a:r>
            <a:r>
              <a:rPr lang="zh-Hans" altLang="en-US" dirty="0"/>
              <a:t> </a:t>
            </a:r>
            <a:r>
              <a:rPr lang="en-US" altLang="zh-Hans" dirty="0"/>
              <a:t>inference:</a:t>
            </a:r>
          </a:p>
          <a:p>
            <a:pPr lvl="1">
              <a:lnSpc>
                <a:spcPct val="200000"/>
              </a:lnSpc>
              <a:spcBef>
                <a:spcPts val="0"/>
              </a:spcBef>
            </a:pPr>
            <a:r>
              <a:rPr lang="en-US" altLang="zh-Hans" dirty="0"/>
              <a:t>Enables</a:t>
            </a:r>
            <a:r>
              <a:rPr lang="zh-Hans" altLang="en-US" dirty="0"/>
              <a:t> </a:t>
            </a:r>
            <a:r>
              <a:rPr lang="en-US" altLang="zh-Hans" dirty="0"/>
              <a:t>TE2E</a:t>
            </a:r>
            <a:r>
              <a:rPr lang="zh-Hans" altLang="en-US" dirty="0"/>
              <a:t> </a:t>
            </a:r>
            <a:r>
              <a:rPr lang="en-US" altLang="zh-Hans" dirty="0"/>
              <a:t>and</a:t>
            </a:r>
            <a:r>
              <a:rPr lang="zh-Hans" altLang="en-US" dirty="0"/>
              <a:t> </a:t>
            </a:r>
            <a:r>
              <a:rPr lang="en-US" altLang="zh-Hans" dirty="0"/>
              <a:t>GE2E</a:t>
            </a:r>
            <a:r>
              <a:rPr lang="zh-Hans" altLang="en-US" dirty="0"/>
              <a:t> </a:t>
            </a:r>
            <a:r>
              <a:rPr lang="en-US" altLang="zh-Hans" dirty="0"/>
              <a:t>for</a:t>
            </a:r>
            <a:r>
              <a:rPr lang="zh-Hans" altLang="en-US" dirty="0"/>
              <a:t> </a:t>
            </a:r>
            <a:r>
              <a:rPr lang="en-US" altLang="zh-Hans" dirty="0"/>
              <a:t>text-independent</a:t>
            </a:r>
            <a:endParaRPr dirty="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sp>
        <p:nvSpPr>
          <p:cNvPr id="540" name="Shape 540"/>
          <p:cNvSpPr txBox="1">
            <a:spLocks noGrp="1"/>
          </p:cNvSpPr>
          <p:nvPr>
            <p:ph type="title"/>
          </p:nvPr>
        </p:nvSpPr>
        <p:spPr>
          <a:xfrm>
            <a:off x="180900" y="446900"/>
            <a:ext cx="8782200" cy="5727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a:t>Related work</a:t>
            </a:r>
            <a:endParaRPr/>
          </a:p>
        </p:txBody>
      </p:sp>
      <p:sp>
        <p:nvSpPr>
          <p:cNvPr id="541" name="Shape 541"/>
          <p:cNvSpPr txBox="1">
            <a:spLocks noGrp="1"/>
          </p:cNvSpPr>
          <p:nvPr>
            <p:ph type="body" idx="1"/>
          </p:nvPr>
        </p:nvSpPr>
        <p:spPr>
          <a:xfrm>
            <a:off x="180900" y="1143700"/>
            <a:ext cx="8782200" cy="3814500"/>
          </a:xfrm>
          <a:prstGeom prst="rect">
            <a:avLst/>
          </a:prstGeom>
        </p:spPr>
        <p:txBody>
          <a:bodyPr spcFirstLastPara="1" wrap="square" lIns="91425" tIns="91425" rIns="91425" bIns="91425" anchor="t" anchorCtr="0">
            <a:noAutofit/>
          </a:bodyPr>
          <a:lstStyle/>
          <a:p>
            <a:pPr lvl="0">
              <a:lnSpc>
                <a:spcPct val="200000"/>
              </a:lnSpc>
            </a:pPr>
            <a:r>
              <a:rPr lang="en" b="1" dirty="0"/>
              <a:t>Speaker </a:t>
            </a:r>
            <a:r>
              <a:rPr lang="en" b="1" dirty="0" err="1"/>
              <a:t>Diarization</a:t>
            </a:r>
            <a:r>
              <a:rPr lang="en" b="1" dirty="0"/>
              <a:t> with LSTM</a:t>
            </a:r>
            <a:endParaRPr dirty="0"/>
          </a:p>
          <a:p>
            <a:pPr marL="914400" marR="0" lvl="1" indent="-317500" algn="l" rtl="0">
              <a:lnSpc>
                <a:spcPct val="200000"/>
              </a:lnSpc>
              <a:spcBef>
                <a:spcPts val="0"/>
              </a:spcBef>
              <a:spcAft>
                <a:spcPts val="0"/>
              </a:spcAft>
              <a:buSzPts val="1400"/>
              <a:buChar char="○"/>
            </a:pPr>
            <a:r>
              <a:rPr lang="en" dirty="0"/>
              <a:t>Authors: </a:t>
            </a:r>
            <a:r>
              <a:rPr lang="en" i="1" dirty="0" err="1"/>
              <a:t>Quan</a:t>
            </a:r>
            <a:r>
              <a:rPr lang="en" i="1" dirty="0"/>
              <a:t> Wang, Carlton Downey, Li Wan, Philip Andrew Mansfield, Ignacio Lopez Moreno</a:t>
            </a:r>
          </a:p>
          <a:p>
            <a:pPr marL="914400" marR="0" lvl="1" indent="-317500" algn="l" rtl="0">
              <a:lnSpc>
                <a:spcPct val="200000"/>
              </a:lnSpc>
              <a:spcBef>
                <a:spcPts val="0"/>
              </a:spcBef>
              <a:spcAft>
                <a:spcPts val="0"/>
              </a:spcAft>
              <a:buSzPts val="1400"/>
              <a:buChar char="○"/>
            </a:pPr>
            <a:r>
              <a:rPr lang="en" dirty="0"/>
              <a:t>GE2E text-independent + spectral clustering </a:t>
            </a:r>
            <a:r>
              <a:rPr lang="en-US" dirty="0"/>
              <a:t>⇨ state-of-the-art </a:t>
            </a:r>
            <a:r>
              <a:rPr lang="en-US" dirty="0" err="1"/>
              <a:t>diarization</a:t>
            </a:r>
            <a:r>
              <a:rPr lang="en-US" dirty="0"/>
              <a:t> system</a:t>
            </a:r>
          </a:p>
          <a:p>
            <a:pPr lvl="1">
              <a:lnSpc>
                <a:spcPct val="200000"/>
              </a:lnSpc>
              <a:spcBef>
                <a:spcPts val="0"/>
              </a:spcBef>
            </a:pPr>
            <a:r>
              <a:rPr lang="en-US" b="1" dirty="0"/>
              <a:t>[SP-P5.4] </a:t>
            </a:r>
            <a:r>
              <a:rPr lang="en-US" dirty="0"/>
              <a:t>Wed 13:30 - 15:30, Poster Area B</a:t>
            </a:r>
          </a:p>
          <a:p>
            <a:pPr lvl="0">
              <a:lnSpc>
                <a:spcPct val="200000"/>
              </a:lnSpc>
            </a:pPr>
            <a:r>
              <a:rPr lang="en-US" b="1" dirty="0"/>
              <a:t>Attention-Based Models for Text-Dependent Speaker Verification</a:t>
            </a:r>
            <a:endParaRPr lang="en-US" dirty="0"/>
          </a:p>
          <a:p>
            <a:pPr marL="914400" marR="0" lvl="1" indent="-317500" algn="l" rtl="0">
              <a:lnSpc>
                <a:spcPct val="200000"/>
              </a:lnSpc>
              <a:spcBef>
                <a:spcPts val="0"/>
              </a:spcBef>
              <a:spcAft>
                <a:spcPts val="0"/>
              </a:spcAft>
              <a:buSzPts val="1400"/>
              <a:buChar char="○"/>
            </a:pPr>
            <a:r>
              <a:rPr lang="en" dirty="0"/>
              <a:t>Authors: </a:t>
            </a:r>
            <a:r>
              <a:rPr lang="en" i="1" dirty="0"/>
              <a:t>F A </a:t>
            </a:r>
            <a:r>
              <a:rPr lang="en" i="1" dirty="0" err="1"/>
              <a:t>Rezaur</a:t>
            </a:r>
            <a:r>
              <a:rPr lang="en" i="1" dirty="0"/>
              <a:t> Rahman Chowdhury, </a:t>
            </a:r>
            <a:r>
              <a:rPr lang="en" i="1" dirty="0" err="1"/>
              <a:t>Quan</a:t>
            </a:r>
            <a:r>
              <a:rPr lang="en" i="1" dirty="0"/>
              <a:t> Wang, Ignacio Lopez Moreno, Li Wan</a:t>
            </a:r>
          </a:p>
          <a:p>
            <a:pPr lvl="1">
              <a:lnSpc>
                <a:spcPct val="200000"/>
              </a:lnSpc>
              <a:spcBef>
                <a:spcPts val="0"/>
              </a:spcBef>
            </a:pPr>
            <a:r>
              <a:rPr lang="en" dirty="0"/>
              <a:t>GE2E text-dependent + attention </a:t>
            </a:r>
            <a:r>
              <a:rPr lang="en-US" dirty="0"/>
              <a:t>⇨ silence</a:t>
            </a:r>
            <a:r>
              <a:rPr lang="zh-Hans" altLang="en-US" dirty="0"/>
              <a:t> </a:t>
            </a:r>
            <a:r>
              <a:rPr lang="en-US" altLang="zh-Hans" dirty="0"/>
              <a:t>&amp;</a:t>
            </a:r>
            <a:r>
              <a:rPr lang="zh-Hans" altLang="en-US" dirty="0"/>
              <a:t> </a:t>
            </a:r>
            <a:r>
              <a:rPr lang="en-US" dirty="0"/>
              <a:t>noise robustness</a:t>
            </a:r>
          </a:p>
          <a:p>
            <a:pPr lvl="1">
              <a:lnSpc>
                <a:spcPct val="200000"/>
              </a:lnSpc>
              <a:spcBef>
                <a:spcPts val="0"/>
              </a:spcBef>
            </a:pPr>
            <a:r>
              <a:rPr lang="en-US" b="1" dirty="0"/>
              <a:t>[SP-P7.8] </a:t>
            </a:r>
            <a:r>
              <a:rPr lang="en-US" dirty="0"/>
              <a:t>Wed 16:00 - 18:00, Poster Area A</a:t>
            </a:r>
            <a:endParaRPr dirty="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545"/>
        <p:cNvGrpSpPr/>
        <p:nvPr/>
      </p:nvGrpSpPr>
      <p:grpSpPr>
        <a:xfrm>
          <a:off x="0" y="0"/>
          <a:ext cx="0" cy="0"/>
          <a:chOff x="0" y="0"/>
          <a:chExt cx="0" cy="0"/>
        </a:xfrm>
      </p:grpSpPr>
      <p:sp>
        <p:nvSpPr>
          <p:cNvPr id="546" name="Shape 546"/>
          <p:cNvSpPr txBox="1">
            <a:spLocks noGrp="1"/>
          </p:cNvSpPr>
          <p:nvPr>
            <p:ph type="title"/>
          </p:nvPr>
        </p:nvSpPr>
        <p:spPr>
          <a:xfrm>
            <a:off x="540100" y="703050"/>
            <a:ext cx="8035200" cy="3649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a:t>Questions?</a:t>
            </a:r>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545"/>
        <p:cNvGrpSpPr/>
        <p:nvPr/>
      </p:nvGrpSpPr>
      <p:grpSpPr>
        <a:xfrm>
          <a:off x="0" y="0"/>
          <a:ext cx="0" cy="0"/>
          <a:chOff x="0" y="0"/>
          <a:chExt cx="0" cy="0"/>
        </a:xfrm>
      </p:grpSpPr>
      <p:sp>
        <p:nvSpPr>
          <p:cNvPr id="546" name="Shape 546"/>
          <p:cNvSpPr txBox="1">
            <a:spLocks noGrp="1"/>
          </p:cNvSpPr>
          <p:nvPr>
            <p:ph type="title"/>
          </p:nvPr>
        </p:nvSpPr>
        <p:spPr>
          <a:xfrm>
            <a:off x="540100" y="703050"/>
            <a:ext cx="8035200" cy="3649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dirty="0"/>
              <a:t>Additional Slides</a:t>
            </a:r>
            <a:endParaRPr dirty="0"/>
          </a:p>
        </p:txBody>
      </p:sp>
    </p:spTree>
    <p:extLst>
      <p:ext uri="{BB962C8B-B14F-4D97-AF65-F5344CB8AC3E}">
        <p14:creationId xmlns:p14="http://schemas.microsoft.com/office/powerpoint/2010/main" val="164620794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95"/>
        <p:cNvGrpSpPr/>
        <p:nvPr/>
      </p:nvGrpSpPr>
      <p:grpSpPr>
        <a:xfrm>
          <a:off x="0" y="0"/>
          <a:ext cx="0" cy="0"/>
          <a:chOff x="0" y="0"/>
          <a:chExt cx="0" cy="0"/>
        </a:xfrm>
      </p:grpSpPr>
      <p:sp>
        <p:nvSpPr>
          <p:cNvPr id="496" name="Shape 496"/>
          <p:cNvSpPr txBox="1">
            <a:spLocks noGrp="1"/>
          </p:cNvSpPr>
          <p:nvPr>
            <p:ph type="title"/>
          </p:nvPr>
        </p:nvSpPr>
        <p:spPr>
          <a:xfrm>
            <a:off x="180900" y="446900"/>
            <a:ext cx="8782200" cy="5727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a:t>Application: Online diarization</a:t>
            </a:r>
            <a:endParaRPr/>
          </a:p>
        </p:txBody>
      </p:sp>
      <p:sp>
        <p:nvSpPr>
          <p:cNvPr id="497" name="Shape 497" descr="go/continuous-diarization-demo" title="Continuous speaker diarization Android demo">
            <a:hlinkClick r:id="rId3"/>
          </p:cNvPr>
          <p:cNvSpPr/>
          <p:nvPr/>
        </p:nvSpPr>
        <p:spPr>
          <a:xfrm>
            <a:off x="1970900" y="1105075"/>
            <a:ext cx="5202200" cy="3901650"/>
          </a:xfrm>
          <a:prstGeom prst="rect">
            <a:avLst/>
          </a:prstGeom>
          <a:blipFill>
            <a:blip r:embed="rId4">
              <a:alphaModFix/>
            </a:blip>
            <a:stretch>
              <a:fillRect/>
            </a:stretch>
          </a:blipFill>
          <a:ln>
            <a:noFill/>
          </a:ln>
        </p:spPr>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pic>
        <p:nvPicPr>
          <p:cNvPr id="28" name="Picture 27">
            <a:extLst>
              <a:ext uri="{FF2B5EF4-FFF2-40B4-BE49-F238E27FC236}">
                <a16:creationId xmlns:a16="http://schemas.microsoft.com/office/drawing/2014/main" id="{6C7FDC1E-C14A-784A-81CC-A9A7F7E3E328}"/>
              </a:ext>
            </a:extLst>
          </p:cNvPr>
          <p:cNvPicPr>
            <a:picLocks noChangeAspect="1"/>
          </p:cNvPicPr>
          <p:nvPr/>
        </p:nvPicPr>
        <p:blipFill>
          <a:blip r:embed="rId3"/>
          <a:stretch>
            <a:fillRect/>
          </a:stretch>
        </p:blipFill>
        <p:spPr>
          <a:xfrm>
            <a:off x="2898238" y="3635441"/>
            <a:ext cx="1567132" cy="1175349"/>
          </a:xfrm>
          <a:prstGeom prst="rect">
            <a:avLst/>
          </a:prstGeom>
        </p:spPr>
      </p:pic>
      <p:pic>
        <p:nvPicPr>
          <p:cNvPr id="3" name="Picture 2">
            <a:extLst>
              <a:ext uri="{FF2B5EF4-FFF2-40B4-BE49-F238E27FC236}">
                <a16:creationId xmlns:a16="http://schemas.microsoft.com/office/drawing/2014/main" id="{BEEAD354-BF68-1D44-AEE2-8A5746AE5A6A}"/>
              </a:ext>
            </a:extLst>
          </p:cNvPr>
          <p:cNvPicPr>
            <a:picLocks noChangeAspect="1"/>
          </p:cNvPicPr>
          <p:nvPr/>
        </p:nvPicPr>
        <p:blipFill>
          <a:blip r:embed="rId3"/>
          <a:stretch>
            <a:fillRect/>
          </a:stretch>
        </p:blipFill>
        <p:spPr>
          <a:xfrm>
            <a:off x="7579355" y="3631900"/>
            <a:ext cx="1567132" cy="1175349"/>
          </a:xfrm>
          <a:prstGeom prst="rect">
            <a:avLst/>
          </a:prstGeom>
        </p:spPr>
      </p:pic>
      <p:sp>
        <p:nvSpPr>
          <p:cNvPr id="108" name="Shape 108"/>
          <p:cNvSpPr txBox="1">
            <a:spLocks noGrp="1"/>
          </p:cNvSpPr>
          <p:nvPr>
            <p:ph type="title"/>
          </p:nvPr>
        </p:nvSpPr>
        <p:spPr>
          <a:xfrm>
            <a:off x="180900" y="446900"/>
            <a:ext cx="8782200" cy="5727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Speaker recognition at Google - Home</a:t>
            </a:r>
            <a:endParaRPr/>
          </a:p>
        </p:txBody>
      </p:sp>
      <p:sp>
        <p:nvSpPr>
          <p:cNvPr id="109" name="Shape 109"/>
          <p:cNvSpPr/>
          <p:nvPr/>
        </p:nvSpPr>
        <p:spPr>
          <a:xfrm>
            <a:off x="4578122" y="2880350"/>
            <a:ext cx="899700" cy="694200"/>
          </a:xfrm>
          <a:prstGeom prst="wedgeEllipseCallout">
            <a:avLst>
              <a:gd name="adj1" fmla="val 14187"/>
              <a:gd name="adj2" fmla="val 66752"/>
            </a:avLst>
          </a:prstGeom>
          <a:noFill/>
          <a:ln w="9525" cap="flat" cmpd="sng">
            <a:solidFill>
              <a:srgbClr val="757575"/>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latin typeface="Calibri"/>
                <a:ea typeface="Calibri"/>
                <a:cs typeface="Calibri"/>
                <a:sym typeface="Calibri"/>
              </a:rPr>
              <a:t>OK Google</a:t>
            </a:r>
            <a:endParaRPr sz="1200">
              <a:latin typeface="Calibri"/>
              <a:ea typeface="Calibri"/>
              <a:cs typeface="Calibri"/>
              <a:sym typeface="Calibri"/>
            </a:endParaRPr>
          </a:p>
        </p:txBody>
      </p:sp>
      <p:sp>
        <p:nvSpPr>
          <p:cNvPr id="110" name="Shape 110"/>
          <p:cNvSpPr/>
          <p:nvPr/>
        </p:nvSpPr>
        <p:spPr>
          <a:xfrm>
            <a:off x="7972445" y="2890374"/>
            <a:ext cx="1048680" cy="694224"/>
          </a:xfrm>
          <a:prstGeom prst="cloud">
            <a:avLst/>
          </a:prstGeom>
          <a:solidFill>
            <a:srgbClr val="C9DAF8"/>
          </a:solidFill>
          <a:ln w="9525" cap="flat" cmpd="sng">
            <a:solidFill>
              <a:srgbClr val="757575"/>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t>Hi Guest!</a:t>
            </a:r>
            <a:endParaRPr sz="1200"/>
          </a:p>
        </p:txBody>
      </p:sp>
      <p:sp>
        <p:nvSpPr>
          <p:cNvPr id="111" name="Shape 111"/>
          <p:cNvSpPr/>
          <p:nvPr/>
        </p:nvSpPr>
        <p:spPr>
          <a:xfrm>
            <a:off x="42875" y="2966529"/>
            <a:ext cx="899700" cy="694200"/>
          </a:xfrm>
          <a:prstGeom prst="wedgeEllipseCallout">
            <a:avLst>
              <a:gd name="adj1" fmla="val 14187"/>
              <a:gd name="adj2" fmla="val 66752"/>
            </a:avLst>
          </a:prstGeom>
          <a:noFill/>
          <a:ln w="9525" cap="flat" cmpd="sng">
            <a:solidFill>
              <a:srgbClr val="757575"/>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latin typeface="Calibri"/>
                <a:ea typeface="Calibri"/>
                <a:cs typeface="Calibri"/>
                <a:sym typeface="Calibri"/>
              </a:rPr>
              <a:t>OK Google</a:t>
            </a:r>
            <a:endParaRPr sz="1200">
              <a:latin typeface="Calibri"/>
              <a:ea typeface="Calibri"/>
              <a:cs typeface="Calibri"/>
              <a:sym typeface="Calibri"/>
            </a:endParaRPr>
          </a:p>
        </p:txBody>
      </p:sp>
      <p:sp>
        <p:nvSpPr>
          <p:cNvPr id="112" name="Shape 112"/>
          <p:cNvSpPr/>
          <p:nvPr/>
        </p:nvSpPr>
        <p:spPr>
          <a:xfrm>
            <a:off x="3283275" y="2890374"/>
            <a:ext cx="1048680" cy="694224"/>
          </a:xfrm>
          <a:prstGeom prst="cloud">
            <a:avLst/>
          </a:prstGeom>
          <a:solidFill>
            <a:srgbClr val="C9DAF8"/>
          </a:solidFill>
          <a:ln w="9525" cap="flat" cmpd="sng">
            <a:solidFill>
              <a:srgbClr val="757575"/>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t>Hi Andy!</a:t>
            </a:r>
            <a:endParaRPr sz="1200"/>
          </a:p>
        </p:txBody>
      </p:sp>
      <p:pic>
        <p:nvPicPr>
          <p:cNvPr id="114" name="Shape 114" descr="jessica.png"/>
          <p:cNvPicPr preferRelativeResize="0"/>
          <p:nvPr/>
        </p:nvPicPr>
        <p:blipFill>
          <a:blip r:embed="rId4">
            <a:alphaModFix/>
          </a:blip>
          <a:stretch>
            <a:fillRect/>
          </a:stretch>
        </p:blipFill>
        <p:spPr>
          <a:xfrm>
            <a:off x="360976" y="3792663"/>
            <a:ext cx="755300" cy="853825"/>
          </a:xfrm>
          <a:prstGeom prst="rect">
            <a:avLst/>
          </a:prstGeom>
          <a:noFill/>
          <a:ln>
            <a:noFill/>
          </a:ln>
        </p:spPr>
      </p:pic>
      <p:cxnSp>
        <p:nvCxnSpPr>
          <p:cNvPr id="115" name="Shape 115"/>
          <p:cNvCxnSpPr/>
          <p:nvPr/>
        </p:nvCxnSpPr>
        <p:spPr>
          <a:xfrm>
            <a:off x="4477613" y="1079814"/>
            <a:ext cx="900" cy="3868200"/>
          </a:xfrm>
          <a:prstGeom prst="straightConnector1">
            <a:avLst/>
          </a:prstGeom>
          <a:noFill/>
          <a:ln w="9525" cap="flat" cmpd="sng">
            <a:solidFill>
              <a:srgbClr val="757575"/>
            </a:solidFill>
            <a:prstDash val="solid"/>
            <a:round/>
            <a:headEnd type="none" w="med" len="med"/>
            <a:tailEnd type="none" w="med" len="med"/>
          </a:ln>
        </p:spPr>
      </p:cxnSp>
      <p:pic>
        <p:nvPicPr>
          <p:cNvPr id="116" name="Shape 116"/>
          <p:cNvPicPr preferRelativeResize="0"/>
          <p:nvPr/>
        </p:nvPicPr>
        <p:blipFill>
          <a:blip r:embed="rId5">
            <a:alphaModFix/>
          </a:blip>
          <a:stretch>
            <a:fillRect/>
          </a:stretch>
        </p:blipFill>
        <p:spPr>
          <a:xfrm>
            <a:off x="4902332" y="3713163"/>
            <a:ext cx="725668" cy="1012850"/>
          </a:xfrm>
          <a:prstGeom prst="rect">
            <a:avLst/>
          </a:prstGeom>
          <a:noFill/>
          <a:ln>
            <a:noFill/>
          </a:ln>
        </p:spPr>
      </p:pic>
      <p:grpSp>
        <p:nvGrpSpPr>
          <p:cNvPr id="117" name="Shape 117"/>
          <p:cNvGrpSpPr/>
          <p:nvPr/>
        </p:nvGrpSpPr>
        <p:grpSpPr>
          <a:xfrm>
            <a:off x="5796250" y="1256800"/>
            <a:ext cx="2032500" cy="2540400"/>
            <a:chOff x="5773350" y="1180425"/>
            <a:chExt cx="2032500" cy="2540400"/>
          </a:xfrm>
        </p:grpSpPr>
        <p:sp>
          <p:nvSpPr>
            <p:cNvPr id="118" name="Shape 118"/>
            <p:cNvSpPr/>
            <p:nvPr/>
          </p:nvSpPr>
          <p:spPr>
            <a:xfrm>
              <a:off x="5773350" y="1180425"/>
              <a:ext cx="2032500" cy="2540400"/>
            </a:xfrm>
            <a:prstGeom prst="wedgeRectCallout">
              <a:avLst>
                <a:gd name="adj1" fmla="val 52123"/>
                <a:gd name="adj2" fmla="val 60731"/>
              </a:avLst>
            </a:prstGeom>
            <a:no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pic>
          <p:nvPicPr>
            <p:cNvPr id="119" name="Shape 119" title="Chart"/>
            <p:cNvPicPr preferRelativeResize="0"/>
            <p:nvPr/>
          </p:nvPicPr>
          <p:blipFill rotWithShape="1">
            <a:blip r:embed="rId6">
              <a:alphaModFix/>
            </a:blip>
            <a:srcRect l="13181" r="35847"/>
            <a:stretch/>
          </p:blipFill>
          <p:spPr>
            <a:xfrm>
              <a:off x="5782188" y="1198275"/>
              <a:ext cx="1843550" cy="2235250"/>
            </a:xfrm>
            <a:prstGeom prst="rect">
              <a:avLst/>
            </a:prstGeom>
            <a:noFill/>
            <a:ln>
              <a:noFill/>
            </a:ln>
          </p:spPr>
        </p:pic>
        <p:pic>
          <p:nvPicPr>
            <p:cNvPr id="120" name="Shape 120"/>
            <p:cNvPicPr preferRelativeResize="0"/>
            <p:nvPr/>
          </p:nvPicPr>
          <p:blipFill>
            <a:blip r:embed="rId7">
              <a:alphaModFix/>
            </a:blip>
            <a:stretch>
              <a:fillRect/>
            </a:stretch>
          </p:blipFill>
          <p:spPr>
            <a:xfrm>
              <a:off x="6133149" y="3022389"/>
              <a:ext cx="464731" cy="464700"/>
            </a:xfrm>
            <a:prstGeom prst="rect">
              <a:avLst/>
            </a:prstGeom>
            <a:noFill/>
            <a:ln>
              <a:noFill/>
            </a:ln>
          </p:spPr>
        </p:pic>
        <p:pic>
          <p:nvPicPr>
            <p:cNvPr id="121" name="Shape 121"/>
            <p:cNvPicPr preferRelativeResize="0"/>
            <p:nvPr/>
          </p:nvPicPr>
          <p:blipFill>
            <a:blip r:embed="rId8">
              <a:alphaModFix/>
            </a:blip>
            <a:stretch>
              <a:fillRect/>
            </a:stretch>
          </p:blipFill>
          <p:spPr>
            <a:xfrm>
              <a:off x="6881725" y="3022362"/>
              <a:ext cx="464725" cy="464786"/>
            </a:xfrm>
            <a:prstGeom prst="rect">
              <a:avLst/>
            </a:prstGeom>
            <a:noFill/>
            <a:ln>
              <a:noFill/>
            </a:ln>
          </p:spPr>
        </p:pic>
        <p:pic>
          <p:nvPicPr>
            <p:cNvPr id="122" name="Shape 122" title="Chart"/>
            <p:cNvPicPr preferRelativeResize="0"/>
            <p:nvPr/>
          </p:nvPicPr>
          <p:blipFill rotWithShape="1">
            <a:blip r:embed="rId9">
              <a:alphaModFix/>
            </a:blip>
            <a:srcRect l="77910" t="13741" r="1207" b="66857"/>
            <a:stretch/>
          </p:blipFill>
          <p:spPr>
            <a:xfrm>
              <a:off x="6794475" y="1217438"/>
              <a:ext cx="977074" cy="561001"/>
            </a:xfrm>
            <a:prstGeom prst="rect">
              <a:avLst/>
            </a:prstGeom>
            <a:noFill/>
            <a:ln>
              <a:noFill/>
            </a:ln>
          </p:spPr>
        </p:pic>
        <p:cxnSp>
          <p:nvCxnSpPr>
            <p:cNvPr id="123" name="Shape 123"/>
            <p:cNvCxnSpPr/>
            <p:nvPr/>
          </p:nvCxnSpPr>
          <p:spPr>
            <a:xfrm>
              <a:off x="5996425" y="1976300"/>
              <a:ext cx="1650300" cy="0"/>
            </a:xfrm>
            <a:prstGeom prst="straightConnector1">
              <a:avLst/>
            </a:prstGeom>
            <a:noFill/>
            <a:ln w="19050" cap="flat" cmpd="sng">
              <a:solidFill>
                <a:srgbClr val="FF0000"/>
              </a:solidFill>
              <a:prstDash val="solid"/>
              <a:round/>
              <a:headEnd type="none" w="med" len="med"/>
              <a:tailEnd type="none" w="med" len="med"/>
            </a:ln>
          </p:spPr>
        </p:cxnSp>
      </p:grpSp>
      <p:grpSp>
        <p:nvGrpSpPr>
          <p:cNvPr id="124" name="Shape 124"/>
          <p:cNvGrpSpPr/>
          <p:nvPr/>
        </p:nvGrpSpPr>
        <p:grpSpPr>
          <a:xfrm>
            <a:off x="1199375" y="1256799"/>
            <a:ext cx="2032500" cy="2540401"/>
            <a:chOff x="1199375" y="1256799"/>
            <a:chExt cx="2032500" cy="2540401"/>
          </a:xfrm>
        </p:grpSpPr>
        <p:pic>
          <p:nvPicPr>
            <p:cNvPr id="125" name="Shape 125" title="Chart"/>
            <p:cNvPicPr preferRelativeResize="0"/>
            <p:nvPr/>
          </p:nvPicPr>
          <p:blipFill rotWithShape="1">
            <a:blip r:embed="rId9">
              <a:alphaModFix/>
            </a:blip>
            <a:srcRect l="12735" r="35850"/>
            <a:stretch/>
          </p:blipFill>
          <p:spPr>
            <a:xfrm>
              <a:off x="1199375" y="1256800"/>
              <a:ext cx="1859625" cy="2235250"/>
            </a:xfrm>
            <a:prstGeom prst="rect">
              <a:avLst/>
            </a:prstGeom>
            <a:noFill/>
            <a:ln>
              <a:noFill/>
            </a:ln>
          </p:spPr>
        </p:pic>
        <p:pic>
          <p:nvPicPr>
            <p:cNvPr id="126" name="Shape 126"/>
            <p:cNvPicPr preferRelativeResize="0"/>
            <p:nvPr/>
          </p:nvPicPr>
          <p:blipFill>
            <a:blip r:embed="rId7">
              <a:alphaModFix/>
            </a:blip>
            <a:stretch>
              <a:fillRect/>
            </a:stretch>
          </p:blipFill>
          <p:spPr>
            <a:xfrm>
              <a:off x="1547949" y="3063851"/>
              <a:ext cx="464731" cy="464700"/>
            </a:xfrm>
            <a:prstGeom prst="rect">
              <a:avLst/>
            </a:prstGeom>
            <a:noFill/>
            <a:ln>
              <a:noFill/>
            </a:ln>
          </p:spPr>
        </p:pic>
        <p:pic>
          <p:nvPicPr>
            <p:cNvPr id="127" name="Shape 127"/>
            <p:cNvPicPr preferRelativeResize="0"/>
            <p:nvPr/>
          </p:nvPicPr>
          <p:blipFill>
            <a:blip r:embed="rId8">
              <a:alphaModFix/>
            </a:blip>
            <a:stretch>
              <a:fillRect/>
            </a:stretch>
          </p:blipFill>
          <p:spPr>
            <a:xfrm>
              <a:off x="2296525" y="3063824"/>
              <a:ext cx="464725" cy="464786"/>
            </a:xfrm>
            <a:prstGeom prst="rect">
              <a:avLst/>
            </a:prstGeom>
            <a:noFill/>
            <a:ln>
              <a:noFill/>
            </a:ln>
          </p:spPr>
        </p:pic>
        <p:pic>
          <p:nvPicPr>
            <p:cNvPr id="128" name="Shape 128" title="Chart"/>
            <p:cNvPicPr preferRelativeResize="0"/>
            <p:nvPr/>
          </p:nvPicPr>
          <p:blipFill rotWithShape="1">
            <a:blip r:embed="rId9">
              <a:alphaModFix/>
            </a:blip>
            <a:srcRect l="77910" t="13741" r="1207" b="66857"/>
            <a:stretch/>
          </p:blipFill>
          <p:spPr>
            <a:xfrm>
              <a:off x="2254800" y="1256799"/>
              <a:ext cx="977074" cy="561001"/>
            </a:xfrm>
            <a:prstGeom prst="rect">
              <a:avLst/>
            </a:prstGeom>
            <a:noFill/>
            <a:ln>
              <a:noFill/>
            </a:ln>
          </p:spPr>
        </p:pic>
        <p:sp>
          <p:nvSpPr>
            <p:cNvPr id="129" name="Shape 129"/>
            <p:cNvSpPr/>
            <p:nvPr/>
          </p:nvSpPr>
          <p:spPr>
            <a:xfrm>
              <a:off x="1199375" y="1256800"/>
              <a:ext cx="2032500" cy="2540400"/>
            </a:xfrm>
            <a:prstGeom prst="wedgeRectCallout">
              <a:avLst>
                <a:gd name="adj1" fmla="val 51060"/>
                <a:gd name="adj2" fmla="val 60507"/>
              </a:avLst>
            </a:prstGeom>
            <a:no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cxnSp>
          <p:nvCxnSpPr>
            <p:cNvPr id="130" name="Shape 130"/>
            <p:cNvCxnSpPr/>
            <p:nvPr/>
          </p:nvCxnSpPr>
          <p:spPr>
            <a:xfrm>
              <a:off x="1433263" y="2236912"/>
              <a:ext cx="1635600" cy="0"/>
            </a:xfrm>
            <a:prstGeom prst="straightConnector1">
              <a:avLst/>
            </a:prstGeom>
            <a:noFill/>
            <a:ln w="19050" cap="flat" cmpd="sng">
              <a:solidFill>
                <a:srgbClr val="FF0000"/>
              </a:solidFill>
              <a:prstDash val="solid"/>
              <a:round/>
              <a:headEnd type="none" w="med" len="med"/>
              <a:tailEnd type="none" w="med" len="med"/>
            </a:ln>
          </p:spPr>
        </p:cxnSp>
      </p:gr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sp>
        <p:nvSpPr>
          <p:cNvPr id="136" name="Shape 136"/>
          <p:cNvSpPr txBox="1">
            <a:spLocks noGrp="1"/>
          </p:cNvSpPr>
          <p:nvPr>
            <p:ph type="title"/>
          </p:nvPr>
        </p:nvSpPr>
        <p:spPr>
          <a:xfrm>
            <a:off x="180900" y="446900"/>
            <a:ext cx="8782200" cy="5727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2-stage speaker recognition: Enroll and verify</a:t>
            </a:r>
            <a:endParaRPr/>
          </a:p>
          <a:p>
            <a:pPr marL="0" lvl="0" indent="0">
              <a:spcBef>
                <a:spcPts val="0"/>
              </a:spcBef>
              <a:spcAft>
                <a:spcPts val="0"/>
              </a:spcAft>
              <a:buNone/>
            </a:pPr>
            <a:endParaRPr/>
          </a:p>
        </p:txBody>
      </p:sp>
      <p:sp>
        <p:nvSpPr>
          <p:cNvPr id="137" name="Shape 137"/>
          <p:cNvSpPr txBox="1">
            <a:spLocks noGrp="1"/>
          </p:cNvSpPr>
          <p:nvPr>
            <p:ph type="body" idx="1"/>
          </p:nvPr>
        </p:nvSpPr>
        <p:spPr>
          <a:xfrm>
            <a:off x="180900" y="1143700"/>
            <a:ext cx="3769800" cy="3416400"/>
          </a:xfrm>
          <a:prstGeom prst="rect">
            <a:avLst/>
          </a:prstGeom>
        </p:spPr>
        <p:txBody>
          <a:bodyPr spcFirstLastPara="1" wrap="square" lIns="91425" tIns="91425" rIns="91425" bIns="91425" anchor="t" anchorCtr="0">
            <a:noAutofit/>
          </a:bodyPr>
          <a:lstStyle/>
          <a:p>
            <a:pPr marL="0" lvl="0" indent="0" rtl="0">
              <a:lnSpc>
                <a:spcPct val="150000"/>
              </a:lnSpc>
              <a:spcAft>
                <a:spcPts val="0"/>
              </a:spcAft>
              <a:buNone/>
            </a:pPr>
            <a:r>
              <a:rPr lang="en" dirty="0"/>
              <a:t>Before we can verify a speaker, we need the user to </a:t>
            </a:r>
            <a:r>
              <a:rPr lang="en" b="1" dirty="0"/>
              <a:t>enroll</a:t>
            </a:r>
            <a:r>
              <a:rPr lang="en" dirty="0"/>
              <a:t> his voice:</a:t>
            </a:r>
            <a:endParaRPr dirty="0"/>
          </a:p>
          <a:p>
            <a:pPr marL="457200" lvl="0" indent="-342900" rtl="0">
              <a:lnSpc>
                <a:spcPct val="150000"/>
              </a:lnSpc>
              <a:spcAft>
                <a:spcPts val="0"/>
              </a:spcAft>
              <a:buSzPts val="1800"/>
              <a:buChar char="●"/>
            </a:pPr>
            <a:r>
              <a:rPr lang="en" dirty="0"/>
              <a:t>Speak:</a:t>
            </a:r>
          </a:p>
          <a:p>
            <a:pPr lvl="1" indent="-342900">
              <a:lnSpc>
                <a:spcPct val="150000"/>
              </a:lnSpc>
              <a:spcBef>
                <a:spcPts val="0"/>
              </a:spcBef>
              <a:buSzPts val="1800"/>
              <a:buChar char="●"/>
            </a:pPr>
            <a:r>
              <a:rPr lang="en" dirty="0"/>
              <a:t>"OK Google" 2 times</a:t>
            </a:r>
          </a:p>
          <a:p>
            <a:pPr lvl="1" indent="-342900">
              <a:lnSpc>
                <a:spcPct val="150000"/>
              </a:lnSpc>
              <a:spcBef>
                <a:spcPts val="0"/>
              </a:spcBef>
              <a:buSzPts val="1800"/>
              <a:buChar char="●"/>
            </a:pPr>
            <a:r>
              <a:rPr lang="en" dirty="0"/>
              <a:t>"Hey Google" 2 times</a:t>
            </a:r>
            <a:endParaRPr dirty="0"/>
          </a:p>
          <a:p>
            <a:pPr marL="457200" lvl="0" indent="-342900">
              <a:lnSpc>
                <a:spcPct val="150000"/>
              </a:lnSpc>
              <a:spcAft>
                <a:spcPts val="0"/>
              </a:spcAft>
              <a:buSzPts val="1800"/>
              <a:buChar char="●"/>
            </a:pPr>
            <a:r>
              <a:rPr lang="en" dirty="0"/>
              <a:t>Store the </a:t>
            </a:r>
            <a:r>
              <a:rPr lang="en" dirty="0">
                <a:solidFill>
                  <a:srgbClr val="0000FF"/>
                </a:solidFill>
              </a:rPr>
              <a:t>averaged</a:t>
            </a:r>
            <a:r>
              <a:rPr lang="en" dirty="0"/>
              <a:t> embedding vector on device</a:t>
            </a:r>
            <a:endParaRPr dirty="0"/>
          </a:p>
        </p:txBody>
      </p:sp>
      <p:grpSp>
        <p:nvGrpSpPr>
          <p:cNvPr id="138" name="Shape 138"/>
          <p:cNvGrpSpPr/>
          <p:nvPr/>
        </p:nvGrpSpPr>
        <p:grpSpPr>
          <a:xfrm>
            <a:off x="3950727" y="1309764"/>
            <a:ext cx="5082201" cy="2720577"/>
            <a:chOff x="4487400" y="1195500"/>
            <a:chExt cx="4601776" cy="2463398"/>
          </a:xfrm>
        </p:grpSpPr>
        <p:pic>
          <p:nvPicPr>
            <p:cNvPr id="139" name="Shape 139"/>
            <p:cNvPicPr preferRelativeResize="0"/>
            <p:nvPr/>
          </p:nvPicPr>
          <p:blipFill>
            <a:blip r:embed="rId3">
              <a:alphaModFix/>
            </a:blip>
            <a:stretch>
              <a:fillRect/>
            </a:stretch>
          </p:blipFill>
          <p:spPr>
            <a:xfrm>
              <a:off x="7630766" y="1195505"/>
              <a:ext cx="1458410" cy="2463394"/>
            </a:xfrm>
            <a:prstGeom prst="rect">
              <a:avLst/>
            </a:prstGeom>
            <a:noFill/>
            <a:ln>
              <a:noFill/>
            </a:ln>
            <a:effectLst>
              <a:outerShdw blurRad="85725" dist="57150" dir="2700000" algn="bl" rotWithShape="0">
                <a:srgbClr val="000000">
                  <a:alpha val="55000"/>
                </a:srgbClr>
              </a:outerShdw>
            </a:effectLst>
          </p:spPr>
        </p:pic>
        <p:pic>
          <p:nvPicPr>
            <p:cNvPr id="140" name="Shape 140"/>
            <p:cNvPicPr preferRelativeResize="0"/>
            <p:nvPr/>
          </p:nvPicPr>
          <p:blipFill>
            <a:blip r:embed="rId4">
              <a:alphaModFix/>
            </a:blip>
            <a:stretch>
              <a:fillRect/>
            </a:stretch>
          </p:blipFill>
          <p:spPr>
            <a:xfrm>
              <a:off x="6059082" y="1195500"/>
              <a:ext cx="1458410" cy="2463398"/>
            </a:xfrm>
            <a:prstGeom prst="rect">
              <a:avLst/>
            </a:prstGeom>
            <a:noFill/>
            <a:ln>
              <a:noFill/>
            </a:ln>
            <a:effectLst>
              <a:outerShdw blurRad="85725" dist="57150" dir="2700000" algn="bl" rotWithShape="0">
                <a:srgbClr val="000000">
                  <a:alpha val="55000"/>
                </a:srgbClr>
              </a:outerShdw>
            </a:effectLst>
          </p:spPr>
        </p:pic>
        <p:pic>
          <p:nvPicPr>
            <p:cNvPr id="141" name="Shape 141"/>
            <p:cNvPicPr preferRelativeResize="0"/>
            <p:nvPr/>
          </p:nvPicPr>
          <p:blipFill>
            <a:blip r:embed="rId5">
              <a:alphaModFix/>
            </a:blip>
            <a:stretch>
              <a:fillRect/>
            </a:stretch>
          </p:blipFill>
          <p:spPr>
            <a:xfrm>
              <a:off x="4487400" y="1195500"/>
              <a:ext cx="1458410" cy="2463398"/>
            </a:xfrm>
            <a:prstGeom prst="rect">
              <a:avLst/>
            </a:prstGeom>
            <a:noFill/>
            <a:ln>
              <a:noFill/>
            </a:ln>
            <a:effectLst>
              <a:outerShdw blurRad="85725" dist="57150" dir="2700000" algn="bl" rotWithShape="0">
                <a:srgbClr val="000000">
                  <a:alpha val="55000"/>
                </a:srgbClr>
              </a:outerShdw>
            </a:effectLst>
          </p:spPr>
        </p:pic>
      </p:gr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sp>
        <p:nvSpPr>
          <p:cNvPr id="146" name="Shape 146"/>
          <p:cNvSpPr txBox="1">
            <a:spLocks noGrp="1"/>
          </p:cNvSpPr>
          <p:nvPr>
            <p:ph type="title"/>
          </p:nvPr>
        </p:nvSpPr>
        <p:spPr>
          <a:xfrm>
            <a:off x="540100" y="703050"/>
            <a:ext cx="8035200" cy="3649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Part 1:</a:t>
            </a:r>
            <a:endParaRPr/>
          </a:p>
          <a:p>
            <a:pPr marL="0" lvl="0" indent="0">
              <a:spcBef>
                <a:spcPts val="0"/>
              </a:spcBef>
              <a:spcAft>
                <a:spcPts val="0"/>
              </a:spcAft>
              <a:buNone/>
            </a:pPr>
            <a:endParaRPr/>
          </a:p>
          <a:p>
            <a:pPr marL="0" lvl="0" indent="0">
              <a:spcBef>
                <a:spcPts val="0"/>
              </a:spcBef>
              <a:spcAft>
                <a:spcPts val="0"/>
              </a:spcAft>
              <a:buNone/>
            </a:pPr>
            <a:r>
              <a:rPr lang="en"/>
              <a:t>Generalized End-to-End Loss</a:t>
            </a:r>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sp>
        <p:nvSpPr>
          <p:cNvPr id="151" name="Shape 151"/>
          <p:cNvSpPr/>
          <p:nvPr/>
        </p:nvSpPr>
        <p:spPr>
          <a:xfrm>
            <a:off x="7633500" y="1095825"/>
            <a:ext cx="1070100" cy="2987100"/>
          </a:xfrm>
          <a:prstGeom prst="rect">
            <a:avLst/>
          </a:prstGeom>
          <a:solidFill>
            <a:srgbClr val="FFFFFF"/>
          </a:solidFill>
          <a:ln>
            <a:noFill/>
          </a:ln>
          <a:effectLst>
            <a:outerShdw blurRad="242888" dist="76200" dir="3720000" algn="bl" rotWithShape="0">
              <a:srgbClr val="434343">
                <a:alpha val="21000"/>
              </a:srgbClr>
            </a:outerShdw>
          </a:effectLst>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52" name="Shape 152"/>
          <p:cNvSpPr/>
          <p:nvPr/>
        </p:nvSpPr>
        <p:spPr>
          <a:xfrm>
            <a:off x="3744050" y="1095825"/>
            <a:ext cx="2803200" cy="2987100"/>
          </a:xfrm>
          <a:prstGeom prst="rect">
            <a:avLst/>
          </a:prstGeom>
          <a:solidFill>
            <a:srgbClr val="FFFFFF"/>
          </a:solidFill>
          <a:ln>
            <a:noFill/>
          </a:ln>
          <a:effectLst>
            <a:outerShdw blurRad="242888" dist="76200" dir="3720000" algn="bl" rotWithShape="0">
              <a:srgbClr val="434343">
                <a:alpha val="21000"/>
              </a:srgbClr>
            </a:outerShdw>
          </a:effectLst>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53" name="Shape 153"/>
          <p:cNvSpPr/>
          <p:nvPr/>
        </p:nvSpPr>
        <p:spPr>
          <a:xfrm>
            <a:off x="427200" y="1098925"/>
            <a:ext cx="2410800" cy="2987100"/>
          </a:xfrm>
          <a:prstGeom prst="rect">
            <a:avLst/>
          </a:prstGeom>
          <a:solidFill>
            <a:srgbClr val="FFFFFF"/>
          </a:solidFill>
          <a:ln>
            <a:noFill/>
          </a:ln>
          <a:effectLst>
            <a:outerShdw blurRad="242888" dist="76200" dir="3720000" algn="bl" rotWithShape="0">
              <a:srgbClr val="434343">
                <a:alpha val="21000"/>
              </a:srgbClr>
            </a:outerShdw>
          </a:effectLst>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54" name="Shape 154"/>
          <p:cNvSpPr txBox="1">
            <a:spLocks noGrp="1"/>
          </p:cNvSpPr>
          <p:nvPr>
            <p:ph type="title"/>
          </p:nvPr>
        </p:nvSpPr>
        <p:spPr>
          <a:xfrm>
            <a:off x="180900" y="446900"/>
            <a:ext cx="8782200" cy="5727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D-vector: Audio to embedding</a:t>
            </a:r>
            <a:endParaRPr/>
          </a:p>
        </p:txBody>
      </p:sp>
      <p:grpSp>
        <p:nvGrpSpPr>
          <p:cNvPr id="155" name="Shape 155"/>
          <p:cNvGrpSpPr/>
          <p:nvPr/>
        </p:nvGrpSpPr>
        <p:grpSpPr>
          <a:xfrm>
            <a:off x="3937134" y="1245108"/>
            <a:ext cx="2464427" cy="2507932"/>
            <a:chOff x="2852400" y="1288600"/>
            <a:chExt cx="3214750" cy="3271500"/>
          </a:xfrm>
        </p:grpSpPr>
        <p:grpSp>
          <p:nvGrpSpPr>
            <p:cNvPr id="156" name="Shape 156"/>
            <p:cNvGrpSpPr/>
            <p:nvPr/>
          </p:nvGrpSpPr>
          <p:grpSpPr>
            <a:xfrm>
              <a:off x="2852400" y="2099500"/>
              <a:ext cx="834000" cy="2460600"/>
              <a:chOff x="1283625" y="1283550"/>
              <a:chExt cx="834000" cy="2460600"/>
            </a:xfrm>
          </p:grpSpPr>
          <p:sp>
            <p:nvSpPr>
              <p:cNvPr id="157" name="Shape 157"/>
              <p:cNvSpPr/>
              <p:nvPr/>
            </p:nvSpPr>
            <p:spPr>
              <a:xfrm>
                <a:off x="1436475" y="3215850"/>
                <a:ext cx="528300" cy="528300"/>
              </a:xfrm>
              <a:prstGeom prst="ellipse">
                <a:avLst/>
              </a:prstGeom>
              <a:solidFill>
                <a:srgbClr val="CFE2F3"/>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58" name="Shape 158"/>
              <p:cNvSpPr/>
              <p:nvPr/>
            </p:nvSpPr>
            <p:spPr>
              <a:xfrm>
                <a:off x="1283625" y="2571750"/>
                <a:ext cx="834000" cy="421500"/>
              </a:xfrm>
              <a:prstGeom prst="roundRect">
                <a:avLst>
                  <a:gd name="adj" fmla="val 16667"/>
                </a:avLst>
              </a:prstGeom>
              <a:solidFill>
                <a:srgbClr val="FFF2CC"/>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t>LSTM</a:t>
                </a:r>
                <a:endParaRPr sz="1000"/>
              </a:p>
              <a:p>
                <a:pPr marL="0" lvl="0" indent="0" algn="ctr" rtl="0">
                  <a:spcBef>
                    <a:spcPts val="0"/>
                  </a:spcBef>
                  <a:spcAft>
                    <a:spcPts val="0"/>
                  </a:spcAft>
                  <a:buNone/>
                </a:pPr>
                <a:r>
                  <a:rPr lang="en" sz="1000"/>
                  <a:t>Cell</a:t>
                </a:r>
                <a:endParaRPr sz="1000"/>
              </a:p>
            </p:txBody>
          </p:sp>
          <p:sp>
            <p:nvSpPr>
              <p:cNvPr id="159" name="Shape 159"/>
              <p:cNvSpPr/>
              <p:nvPr/>
            </p:nvSpPr>
            <p:spPr>
              <a:xfrm>
                <a:off x="1283625" y="1283550"/>
                <a:ext cx="834000" cy="421500"/>
              </a:xfrm>
              <a:prstGeom prst="roundRect">
                <a:avLst>
                  <a:gd name="adj" fmla="val 16667"/>
                </a:avLst>
              </a:prstGeom>
              <a:solidFill>
                <a:srgbClr val="FFF2CC"/>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t>LSTM</a:t>
                </a:r>
                <a:endParaRPr sz="1000"/>
              </a:p>
              <a:p>
                <a:pPr marL="0" lvl="0" indent="0" algn="ctr" rtl="0">
                  <a:spcBef>
                    <a:spcPts val="0"/>
                  </a:spcBef>
                  <a:spcAft>
                    <a:spcPts val="0"/>
                  </a:spcAft>
                  <a:buNone/>
                </a:pPr>
                <a:r>
                  <a:rPr lang="en" sz="1000"/>
                  <a:t>Cell</a:t>
                </a:r>
                <a:endParaRPr sz="1000"/>
              </a:p>
            </p:txBody>
          </p:sp>
          <p:sp>
            <p:nvSpPr>
              <p:cNvPr id="160" name="Shape 160"/>
              <p:cNvSpPr/>
              <p:nvPr/>
            </p:nvSpPr>
            <p:spPr>
              <a:xfrm>
                <a:off x="1283625" y="1927650"/>
                <a:ext cx="834000" cy="421500"/>
              </a:xfrm>
              <a:prstGeom prst="roundRect">
                <a:avLst>
                  <a:gd name="adj" fmla="val 16667"/>
                </a:avLst>
              </a:prstGeom>
              <a:solidFill>
                <a:srgbClr val="FFF2CC"/>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t>LSTM</a:t>
                </a:r>
                <a:endParaRPr sz="1000"/>
              </a:p>
              <a:p>
                <a:pPr marL="0" lvl="0" indent="0" algn="ctr" rtl="0">
                  <a:spcBef>
                    <a:spcPts val="0"/>
                  </a:spcBef>
                  <a:spcAft>
                    <a:spcPts val="0"/>
                  </a:spcAft>
                  <a:buNone/>
                </a:pPr>
                <a:r>
                  <a:rPr lang="en" sz="1000"/>
                  <a:t>Cell</a:t>
                </a:r>
                <a:endParaRPr sz="1000"/>
              </a:p>
            </p:txBody>
          </p:sp>
          <p:cxnSp>
            <p:nvCxnSpPr>
              <p:cNvPr id="161" name="Shape 161"/>
              <p:cNvCxnSpPr>
                <a:stCxn id="157" idx="0"/>
                <a:endCxn id="158" idx="2"/>
              </p:cNvCxnSpPr>
              <p:nvPr/>
            </p:nvCxnSpPr>
            <p:spPr>
              <a:xfrm rot="10800000">
                <a:off x="1700625" y="2993250"/>
                <a:ext cx="0" cy="222600"/>
              </a:xfrm>
              <a:prstGeom prst="straightConnector1">
                <a:avLst/>
              </a:prstGeom>
              <a:noFill/>
              <a:ln w="28575" cap="flat" cmpd="sng">
                <a:solidFill>
                  <a:srgbClr val="595959"/>
                </a:solidFill>
                <a:prstDash val="solid"/>
                <a:round/>
                <a:headEnd type="none" w="med" len="med"/>
                <a:tailEnd type="stealth" w="med" len="med"/>
              </a:ln>
            </p:spPr>
          </p:cxnSp>
          <p:cxnSp>
            <p:nvCxnSpPr>
              <p:cNvPr id="162" name="Shape 162"/>
              <p:cNvCxnSpPr>
                <a:stCxn id="158" idx="0"/>
                <a:endCxn id="160" idx="2"/>
              </p:cNvCxnSpPr>
              <p:nvPr/>
            </p:nvCxnSpPr>
            <p:spPr>
              <a:xfrm rot="10800000">
                <a:off x="1700625" y="2349150"/>
                <a:ext cx="0" cy="222600"/>
              </a:xfrm>
              <a:prstGeom prst="straightConnector1">
                <a:avLst/>
              </a:prstGeom>
              <a:noFill/>
              <a:ln w="28575" cap="flat" cmpd="sng">
                <a:solidFill>
                  <a:srgbClr val="595959"/>
                </a:solidFill>
                <a:prstDash val="solid"/>
                <a:round/>
                <a:headEnd type="none" w="med" len="med"/>
                <a:tailEnd type="stealth" w="med" len="med"/>
              </a:ln>
            </p:spPr>
          </p:cxnSp>
          <p:cxnSp>
            <p:nvCxnSpPr>
              <p:cNvPr id="163" name="Shape 163"/>
              <p:cNvCxnSpPr>
                <a:stCxn id="160" idx="0"/>
                <a:endCxn id="159" idx="2"/>
              </p:cNvCxnSpPr>
              <p:nvPr/>
            </p:nvCxnSpPr>
            <p:spPr>
              <a:xfrm rot="10800000">
                <a:off x="1700625" y="1705050"/>
                <a:ext cx="0" cy="222600"/>
              </a:xfrm>
              <a:prstGeom prst="straightConnector1">
                <a:avLst/>
              </a:prstGeom>
              <a:noFill/>
              <a:ln w="28575" cap="flat" cmpd="sng">
                <a:solidFill>
                  <a:srgbClr val="595959"/>
                </a:solidFill>
                <a:prstDash val="solid"/>
                <a:round/>
                <a:headEnd type="none" w="med" len="med"/>
                <a:tailEnd type="stealth" w="med" len="med"/>
              </a:ln>
            </p:spPr>
          </p:cxnSp>
        </p:grpSp>
        <p:cxnSp>
          <p:nvCxnSpPr>
            <p:cNvPr id="164" name="Shape 164"/>
            <p:cNvCxnSpPr>
              <a:stCxn id="165" idx="0"/>
              <a:endCxn id="166" idx="4"/>
            </p:cNvCxnSpPr>
            <p:nvPr/>
          </p:nvCxnSpPr>
          <p:spPr>
            <a:xfrm rot="10800000">
              <a:off x="5650150" y="1816900"/>
              <a:ext cx="0" cy="282600"/>
            </a:xfrm>
            <a:prstGeom prst="straightConnector1">
              <a:avLst/>
            </a:prstGeom>
            <a:noFill/>
            <a:ln w="28575" cap="flat" cmpd="sng">
              <a:solidFill>
                <a:srgbClr val="595959"/>
              </a:solidFill>
              <a:prstDash val="solid"/>
              <a:round/>
              <a:headEnd type="none" w="med" len="med"/>
              <a:tailEnd type="stealth" w="med" len="med"/>
            </a:ln>
          </p:spPr>
        </p:cxnSp>
        <p:grpSp>
          <p:nvGrpSpPr>
            <p:cNvPr id="167" name="Shape 167"/>
            <p:cNvGrpSpPr/>
            <p:nvPr/>
          </p:nvGrpSpPr>
          <p:grpSpPr>
            <a:xfrm>
              <a:off x="4042775" y="2099500"/>
              <a:ext cx="834000" cy="2460600"/>
              <a:chOff x="1283625" y="1283550"/>
              <a:chExt cx="834000" cy="2460600"/>
            </a:xfrm>
          </p:grpSpPr>
          <p:sp>
            <p:nvSpPr>
              <p:cNvPr id="168" name="Shape 168"/>
              <p:cNvSpPr/>
              <p:nvPr/>
            </p:nvSpPr>
            <p:spPr>
              <a:xfrm>
                <a:off x="1436475" y="3215850"/>
                <a:ext cx="528300" cy="528300"/>
              </a:xfrm>
              <a:prstGeom prst="ellipse">
                <a:avLst/>
              </a:prstGeom>
              <a:solidFill>
                <a:srgbClr val="CFE2F3"/>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rtl="0">
                  <a:spcBef>
                    <a:spcPts val="0"/>
                  </a:spcBef>
                  <a:spcAft>
                    <a:spcPts val="0"/>
                  </a:spcAft>
                  <a:buNone/>
                </a:pPr>
                <a:endParaRPr/>
              </a:p>
            </p:txBody>
          </p:sp>
          <p:sp>
            <p:nvSpPr>
              <p:cNvPr id="169" name="Shape 169"/>
              <p:cNvSpPr/>
              <p:nvPr/>
            </p:nvSpPr>
            <p:spPr>
              <a:xfrm>
                <a:off x="1283625" y="2571750"/>
                <a:ext cx="834000" cy="421500"/>
              </a:xfrm>
              <a:prstGeom prst="roundRect">
                <a:avLst>
                  <a:gd name="adj" fmla="val 16667"/>
                </a:avLst>
              </a:prstGeom>
              <a:solidFill>
                <a:srgbClr val="FFF2CC"/>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t>LSTM</a:t>
                </a:r>
                <a:endParaRPr sz="1000"/>
              </a:p>
              <a:p>
                <a:pPr marL="0" lvl="0" indent="0" algn="ctr" rtl="0">
                  <a:spcBef>
                    <a:spcPts val="0"/>
                  </a:spcBef>
                  <a:spcAft>
                    <a:spcPts val="0"/>
                  </a:spcAft>
                  <a:buNone/>
                </a:pPr>
                <a:r>
                  <a:rPr lang="en" sz="1000"/>
                  <a:t>Cell</a:t>
                </a:r>
                <a:endParaRPr sz="1000"/>
              </a:p>
            </p:txBody>
          </p:sp>
          <p:sp>
            <p:nvSpPr>
              <p:cNvPr id="170" name="Shape 170"/>
              <p:cNvSpPr/>
              <p:nvPr/>
            </p:nvSpPr>
            <p:spPr>
              <a:xfrm>
                <a:off x="1283625" y="1283550"/>
                <a:ext cx="834000" cy="421500"/>
              </a:xfrm>
              <a:prstGeom prst="roundRect">
                <a:avLst>
                  <a:gd name="adj" fmla="val 16667"/>
                </a:avLst>
              </a:prstGeom>
              <a:solidFill>
                <a:srgbClr val="FFF2CC"/>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t>LSTM</a:t>
                </a:r>
                <a:endParaRPr sz="1000"/>
              </a:p>
              <a:p>
                <a:pPr marL="0" lvl="0" indent="0" algn="ctr" rtl="0">
                  <a:spcBef>
                    <a:spcPts val="0"/>
                  </a:spcBef>
                  <a:spcAft>
                    <a:spcPts val="0"/>
                  </a:spcAft>
                  <a:buNone/>
                </a:pPr>
                <a:r>
                  <a:rPr lang="en" sz="1000"/>
                  <a:t>Cell</a:t>
                </a:r>
                <a:endParaRPr sz="1000"/>
              </a:p>
            </p:txBody>
          </p:sp>
          <p:sp>
            <p:nvSpPr>
              <p:cNvPr id="171" name="Shape 171"/>
              <p:cNvSpPr/>
              <p:nvPr/>
            </p:nvSpPr>
            <p:spPr>
              <a:xfrm>
                <a:off x="1283625" y="1927650"/>
                <a:ext cx="834000" cy="421500"/>
              </a:xfrm>
              <a:prstGeom prst="roundRect">
                <a:avLst>
                  <a:gd name="adj" fmla="val 16667"/>
                </a:avLst>
              </a:prstGeom>
              <a:solidFill>
                <a:srgbClr val="FFF2CC"/>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t>LSTM</a:t>
                </a:r>
                <a:endParaRPr sz="1000"/>
              </a:p>
              <a:p>
                <a:pPr marL="0" lvl="0" indent="0" algn="ctr" rtl="0">
                  <a:spcBef>
                    <a:spcPts val="0"/>
                  </a:spcBef>
                  <a:spcAft>
                    <a:spcPts val="0"/>
                  </a:spcAft>
                  <a:buNone/>
                </a:pPr>
                <a:r>
                  <a:rPr lang="en" sz="1000"/>
                  <a:t>Cell</a:t>
                </a:r>
                <a:endParaRPr sz="1000"/>
              </a:p>
            </p:txBody>
          </p:sp>
          <p:cxnSp>
            <p:nvCxnSpPr>
              <p:cNvPr id="172" name="Shape 172"/>
              <p:cNvCxnSpPr>
                <a:stCxn id="168" idx="0"/>
                <a:endCxn id="169" idx="2"/>
              </p:cNvCxnSpPr>
              <p:nvPr/>
            </p:nvCxnSpPr>
            <p:spPr>
              <a:xfrm rot="10800000">
                <a:off x="1700625" y="2993250"/>
                <a:ext cx="0" cy="222600"/>
              </a:xfrm>
              <a:prstGeom prst="straightConnector1">
                <a:avLst/>
              </a:prstGeom>
              <a:noFill/>
              <a:ln w="28575" cap="flat" cmpd="sng">
                <a:solidFill>
                  <a:srgbClr val="595959"/>
                </a:solidFill>
                <a:prstDash val="solid"/>
                <a:round/>
                <a:headEnd type="none" w="med" len="med"/>
                <a:tailEnd type="stealth" w="med" len="med"/>
              </a:ln>
            </p:spPr>
          </p:cxnSp>
          <p:cxnSp>
            <p:nvCxnSpPr>
              <p:cNvPr id="173" name="Shape 173"/>
              <p:cNvCxnSpPr>
                <a:stCxn id="169" idx="0"/>
                <a:endCxn id="171" idx="2"/>
              </p:cNvCxnSpPr>
              <p:nvPr/>
            </p:nvCxnSpPr>
            <p:spPr>
              <a:xfrm rot="10800000">
                <a:off x="1700625" y="2349150"/>
                <a:ext cx="0" cy="222600"/>
              </a:xfrm>
              <a:prstGeom prst="straightConnector1">
                <a:avLst/>
              </a:prstGeom>
              <a:noFill/>
              <a:ln w="28575" cap="flat" cmpd="sng">
                <a:solidFill>
                  <a:srgbClr val="595959"/>
                </a:solidFill>
                <a:prstDash val="solid"/>
                <a:round/>
                <a:headEnd type="none" w="med" len="med"/>
                <a:tailEnd type="stealth" w="med" len="med"/>
              </a:ln>
            </p:spPr>
          </p:cxnSp>
          <p:cxnSp>
            <p:nvCxnSpPr>
              <p:cNvPr id="174" name="Shape 174"/>
              <p:cNvCxnSpPr>
                <a:stCxn id="171" idx="0"/>
                <a:endCxn id="170" idx="2"/>
              </p:cNvCxnSpPr>
              <p:nvPr/>
            </p:nvCxnSpPr>
            <p:spPr>
              <a:xfrm rot="10800000">
                <a:off x="1700625" y="1705050"/>
                <a:ext cx="0" cy="222600"/>
              </a:xfrm>
              <a:prstGeom prst="straightConnector1">
                <a:avLst/>
              </a:prstGeom>
              <a:noFill/>
              <a:ln w="28575" cap="flat" cmpd="sng">
                <a:solidFill>
                  <a:srgbClr val="595959"/>
                </a:solidFill>
                <a:prstDash val="solid"/>
                <a:round/>
                <a:headEnd type="none" w="med" len="med"/>
                <a:tailEnd type="stealth" w="med" len="med"/>
              </a:ln>
            </p:spPr>
          </p:cxnSp>
        </p:grpSp>
        <p:grpSp>
          <p:nvGrpSpPr>
            <p:cNvPr id="175" name="Shape 175"/>
            <p:cNvGrpSpPr/>
            <p:nvPr/>
          </p:nvGrpSpPr>
          <p:grpSpPr>
            <a:xfrm>
              <a:off x="5233150" y="2099500"/>
              <a:ext cx="834000" cy="2460600"/>
              <a:chOff x="1283625" y="1283550"/>
              <a:chExt cx="834000" cy="2460600"/>
            </a:xfrm>
          </p:grpSpPr>
          <p:sp>
            <p:nvSpPr>
              <p:cNvPr id="176" name="Shape 176"/>
              <p:cNvSpPr/>
              <p:nvPr/>
            </p:nvSpPr>
            <p:spPr>
              <a:xfrm>
                <a:off x="1436475" y="3215850"/>
                <a:ext cx="528300" cy="528300"/>
              </a:xfrm>
              <a:prstGeom prst="ellipse">
                <a:avLst/>
              </a:prstGeom>
              <a:solidFill>
                <a:srgbClr val="CFE2F3"/>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rtl="0">
                  <a:spcBef>
                    <a:spcPts val="0"/>
                  </a:spcBef>
                  <a:spcAft>
                    <a:spcPts val="0"/>
                  </a:spcAft>
                  <a:buNone/>
                </a:pPr>
                <a:endParaRPr/>
              </a:p>
            </p:txBody>
          </p:sp>
          <p:sp>
            <p:nvSpPr>
              <p:cNvPr id="177" name="Shape 177"/>
              <p:cNvSpPr/>
              <p:nvPr/>
            </p:nvSpPr>
            <p:spPr>
              <a:xfrm>
                <a:off x="1283625" y="2571750"/>
                <a:ext cx="834000" cy="421500"/>
              </a:xfrm>
              <a:prstGeom prst="roundRect">
                <a:avLst>
                  <a:gd name="adj" fmla="val 16667"/>
                </a:avLst>
              </a:prstGeom>
              <a:solidFill>
                <a:srgbClr val="FFF2CC"/>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t>LSTM</a:t>
                </a:r>
                <a:endParaRPr sz="1000"/>
              </a:p>
              <a:p>
                <a:pPr marL="0" lvl="0" indent="0" algn="ctr" rtl="0">
                  <a:spcBef>
                    <a:spcPts val="0"/>
                  </a:spcBef>
                  <a:spcAft>
                    <a:spcPts val="0"/>
                  </a:spcAft>
                  <a:buNone/>
                </a:pPr>
                <a:r>
                  <a:rPr lang="en" sz="1000"/>
                  <a:t>Cell</a:t>
                </a:r>
                <a:endParaRPr sz="1000"/>
              </a:p>
            </p:txBody>
          </p:sp>
          <p:sp>
            <p:nvSpPr>
              <p:cNvPr id="165" name="Shape 165"/>
              <p:cNvSpPr/>
              <p:nvPr/>
            </p:nvSpPr>
            <p:spPr>
              <a:xfrm>
                <a:off x="1283625" y="1283550"/>
                <a:ext cx="834000" cy="421500"/>
              </a:xfrm>
              <a:prstGeom prst="roundRect">
                <a:avLst>
                  <a:gd name="adj" fmla="val 16667"/>
                </a:avLst>
              </a:prstGeom>
              <a:solidFill>
                <a:srgbClr val="FFF2CC"/>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t>LSTM</a:t>
                </a:r>
                <a:endParaRPr sz="1000"/>
              </a:p>
              <a:p>
                <a:pPr marL="0" lvl="0" indent="0" algn="ctr" rtl="0">
                  <a:spcBef>
                    <a:spcPts val="0"/>
                  </a:spcBef>
                  <a:spcAft>
                    <a:spcPts val="0"/>
                  </a:spcAft>
                  <a:buNone/>
                </a:pPr>
                <a:r>
                  <a:rPr lang="en" sz="1000"/>
                  <a:t>Cell</a:t>
                </a:r>
                <a:endParaRPr sz="1000"/>
              </a:p>
            </p:txBody>
          </p:sp>
          <p:sp>
            <p:nvSpPr>
              <p:cNvPr id="178" name="Shape 178"/>
              <p:cNvSpPr/>
              <p:nvPr/>
            </p:nvSpPr>
            <p:spPr>
              <a:xfrm>
                <a:off x="1283625" y="1927650"/>
                <a:ext cx="834000" cy="421500"/>
              </a:xfrm>
              <a:prstGeom prst="roundRect">
                <a:avLst>
                  <a:gd name="adj" fmla="val 16667"/>
                </a:avLst>
              </a:prstGeom>
              <a:solidFill>
                <a:srgbClr val="FFF2CC"/>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t>LSTM</a:t>
                </a:r>
                <a:endParaRPr sz="1000"/>
              </a:p>
              <a:p>
                <a:pPr marL="0" lvl="0" indent="0" algn="ctr" rtl="0">
                  <a:spcBef>
                    <a:spcPts val="0"/>
                  </a:spcBef>
                  <a:spcAft>
                    <a:spcPts val="0"/>
                  </a:spcAft>
                  <a:buNone/>
                </a:pPr>
                <a:r>
                  <a:rPr lang="en" sz="1000"/>
                  <a:t>Cell</a:t>
                </a:r>
                <a:endParaRPr sz="1000"/>
              </a:p>
            </p:txBody>
          </p:sp>
          <p:cxnSp>
            <p:nvCxnSpPr>
              <p:cNvPr id="179" name="Shape 179"/>
              <p:cNvCxnSpPr>
                <a:stCxn id="176" idx="0"/>
                <a:endCxn id="177" idx="2"/>
              </p:cNvCxnSpPr>
              <p:nvPr/>
            </p:nvCxnSpPr>
            <p:spPr>
              <a:xfrm rot="10800000">
                <a:off x="1700625" y="2993250"/>
                <a:ext cx="0" cy="222600"/>
              </a:xfrm>
              <a:prstGeom prst="straightConnector1">
                <a:avLst/>
              </a:prstGeom>
              <a:noFill/>
              <a:ln w="28575" cap="flat" cmpd="sng">
                <a:solidFill>
                  <a:srgbClr val="595959"/>
                </a:solidFill>
                <a:prstDash val="solid"/>
                <a:round/>
                <a:headEnd type="none" w="med" len="med"/>
                <a:tailEnd type="stealth" w="med" len="med"/>
              </a:ln>
            </p:spPr>
          </p:cxnSp>
          <p:cxnSp>
            <p:nvCxnSpPr>
              <p:cNvPr id="180" name="Shape 180"/>
              <p:cNvCxnSpPr>
                <a:stCxn id="177" idx="0"/>
                <a:endCxn id="178" idx="2"/>
              </p:cNvCxnSpPr>
              <p:nvPr/>
            </p:nvCxnSpPr>
            <p:spPr>
              <a:xfrm rot="10800000">
                <a:off x="1700625" y="2349150"/>
                <a:ext cx="0" cy="222600"/>
              </a:xfrm>
              <a:prstGeom prst="straightConnector1">
                <a:avLst/>
              </a:prstGeom>
              <a:noFill/>
              <a:ln w="28575" cap="flat" cmpd="sng">
                <a:solidFill>
                  <a:srgbClr val="595959"/>
                </a:solidFill>
                <a:prstDash val="solid"/>
                <a:round/>
                <a:headEnd type="none" w="med" len="med"/>
                <a:tailEnd type="stealth" w="med" len="med"/>
              </a:ln>
            </p:spPr>
          </p:cxnSp>
          <p:cxnSp>
            <p:nvCxnSpPr>
              <p:cNvPr id="181" name="Shape 181"/>
              <p:cNvCxnSpPr>
                <a:stCxn id="178" idx="0"/>
                <a:endCxn id="165" idx="2"/>
              </p:cNvCxnSpPr>
              <p:nvPr/>
            </p:nvCxnSpPr>
            <p:spPr>
              <a:xfrm rot="10800000">
                <a:off x="1700625" y="1705050"/>
                <a:ext cx="0" cy="222600"/>
              </a:xfrm>
              <a:prstGeom prst="straightConnector1">
                <a:avLst/>
              </a:prstGeom>
              <a:noFill/>
              <a:ln w="28575" cap="flat" cmpd="sng">
                <a:solidFill>
                  <a:srgbClr val="595959"/>
                </a:solidFill>
                <a:prstDash val="solid"/>
                <a:round/>
                <a:headEnd type="none" w="med" len="med"/>
                <a:tailEnd type="stealth" w="med" len="med"/>
              </a:ln>
            </p:spPr>
          </p:cxnSp>
        </p:grpSp>
        <p:cxnSp>
          <p:nvCxnSpPr>
            <p:cNvPr id="182" name="Shape 182"/>
            <p:cNvCxnSpPr>
              <a:stCxn id="159" idx="3"/>
              <a:endCxn id="170" idx="1"/>
            </p:cNvCxnSpPr>
            <p:nvPr/>
          </p:nvCxnSpPr>
          <p:spPr>
            <a:xfrm>
              <a:off x="3686400" y="2310250"/>
              <a:ext cx="356400" cy="0"/>
            </a:xfrm>
            <a:prstGeom prst="straightConnector1">
              <a:avLst/>
            </a:prstGeom>
            <a:noFill/>
            <a:ln w="28575" cap="flat" cmpd="sng">
              <a:solidFill>
                <a:srgbClr val="595959"/>
              </a:solidFill>
              <a:prstDash val="solid"/>
              <a:round/>
              <a:headEnd type="none" w="med" len="med"/>
              <a:tailEnd type="stealth" w="med" len="med"/>
            </a:ln>
          </p:spPr>
        </p:cxnSp>
        <p:cxnSp>
          <p:nvCxnSpPr>
            <p:cNvPr id="183" name="Shape 183"/>
            <p:cNvCxnSpPr>
              <a:stCxn id="169" idx="3"/>
              <a:endCxn id="177" idx="1"/>
            </p:cNvCxnSpPr>
            <p:nvPr/>
          </p:nvCxnSpPr>
          <p:spPr>
            <a:xfrm>
              <a:off x="4876775" y="3598450"/>
              <a:ext cx="356400" cy="0"/>
            </a:xfrm>
            <a:prstGeom prst="straightConnector1">
              <a:avLst/>
            </a:prstGeom>
            <a:noFill/>
            <a:ln w="28575" cap="flat" cmpd="sng">
              <a:solidFill>
                <a:srgbClr val="595959"/>
              </a:solidFill>
              <a:prstDash val="solid"/>
              <a:round/>
              <a:headEnd type="none" w="med" len="med"/>
              <a:tailEnd type="stealth" w="med" len="med"/>
            </a:ln>
          </p:spPr>
        </p:cxnSp>
        <p:cxnSp>
          <p:nvCxnSpPr>
            <p:cNvPr id="184" name="Shape 184"/>
            <p:cNvCxnSpPr>
              <a:stCxn id="171" idx="3"/>
              <a:endCxn id="178" idx="1"/>
            </p:cNvCxnSpPr>
            <p:nvPr/>
          </p:nvCxnSpPr>
          <p:spPr>
            <a:xfrm>
              <a:off x="4876775" y="2954350"/>
              <a:ext cx="356400" cy="0"/>
            </a:xfrm>
            <a:prstGeom prst="straightConnector1">
              <a:avLst/>
            </a:prstGeom>
            <a:noFill/>
            <a:ln w="28575" cap="flat" cmpd="sng">
              <a:solidFill>
                <a:srgbClr val="595959"/>
              </a:solidFill>
              <a:prstDash val="solid"/>
              <a:round/>
              <a:headEnd type="none" w="med" len="med"/>
              <a:tailEnd type="stealth" w="med" len="med"/>
            </a:ln>
          </p:spPr>
        </p:cxnSp>
        <p:cxnSp>
          <p:nvCxnSpPr>
            <p:cNvPr id="185" name="Shape 185"/>
            <p:cNvCxnSpPr>
              <a:stCxn id="170" idx="3"/>
              <a:endCxn id="165" idx="1"/>
            </p:cNvCxnSpPr>
            <p:nvPr/>
          </p:nvCxnSpPr>
          <p:spPr>
            <a:xfrm>
              <a:off x="4876775" y="2310250"/>
              <a:ext cx="356400" cy="0"/>
            </a:xfrm>
            <a:prstGeom prst="straightConnector1">
              <a:avLst/>
            </a:prstGeom>
            <a:noFill/>
            <a:ln w="28575" cap="flat" cmpd="sng">
              <a:solidFill>
                <a:srgbClr val="595959"/>
              </a:solidFill>
              <a:prstDash val="solid"/>
              <a:round/>
              <a:headEnd type="none" w="med" len="med"/>
              <a:tailEnd type="stealth" w="med" len="med"/>
            </a:ln>
          </p:spPr>
        </p:cxnSp>
        <p:cxnSp>
          <p:nvCxnSpPr>
            <p:cNvPr id="186" name="Shape 186"/>
            <p:cNvCxnSpPr>
              <a:stCxn id="158" idx="3"/>
              <a:endCxn id="169" idx="1"/>
            </p:cNvCxnSpPr>
            <p:nvPr/>
          </p:nvCxnSpPr>
          <p:spPr>
            <a:xfrm>
              <a:off x="3686400" y="3598450"/>
              <a:ext cx="356400" cy="0"/>
            </a:xfrm>
            <a:prstGeom prst="straightConnector1">
              <a:avLst/>
            </a:prstGeom>
            <a:noFill/>
            <a:ln w="28575" cap="flat" cmpd="sng">
              <a:solidFill>
                <a:srgbClr val="595959"/>
              </a:solidFill>
              <a:prstDash val="solid"/>
              <a:round/>
              <a:headEnd type="none" w="med" len="med"/>
              <a:tailEnd type="stealth" w="med" len="med"/>
            </a:ln>
          </p:spPr>
        </p:cxnSp>
        <p:cxnSp>
          <p:nvCxnSpPr>
            <p:cNvPr id="187" name="Shape 187"/>
            <p:cNvCxnSpPr>
              <a:stCxn id="160" idx="3"/>
              <a:endCxn id="171" idx="1"/>
            </p:cNvCxnSpPr>
            <p:nvPr/>
          </p:nvCxnSpPr>
          <p:spPr>
            <a:xfrm>
              <a:off x="3686400" y="2954350"/>
              <a:ext cx="356400" cy="0"/>
            </a:xfrm>
            <a:prstGeom prst="straightConnector1">
              <a:avLst/>
            </a:prstGeom>
            <a:noFill/>
            <a:ln w="28575" cap="flat" cmpd="sng">
              <a:solidFill>
                <a:srgbClr val="595959"/>
              </a:solidFill>
              <a:prstDash val="solid"/>
              <a:round/>
              <a:headEnd type="none" w="med" len="med"/>
              <a:tailEnd type="stealth" w="med" len="med"/>
            </a:ln>
          </p:spPr>
        </p:cxnSp>
        <p:sp>
          <p:nvSpPr>
            <p:cNvPr id="166" name="Shape 166"/>
            <p:cNvSpPr/>
            <p:nvPr/>
          </p:nvSpPr>
          <p:spPr>
            <a:xfrm>
              <a:off x="5386000" y="1288600"/>
              <a:ext cx="528300" cy="528300"/>
            </a:xfrm>
            <a:prstGeom prst="ellipse">
              <a:avLst/>
            </a:prstGeom>
            <a:solidFill>
              <a:srgbClr val="F4CCCC"/>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rtl="0">
                <a:spcBef>
                  <a:spcPts val="0"/>
                </a:spcBef>
                <a:spcAft>
                  <a:spcPts val="0"/>
                </a:spcAft>
                <a:buNone/>
              </a:pPr>
              <a:endParaRPr/>
            </a:p>
          </p:txBody>
        </p:sp>
      </p:grpSp>
      <p:pic>
        <p:nvPicPr>
          <p:cNvPr id="188" name="Shape 188"/>
          <p:cNvPicPr preferRelativeResize="0"/>
          <p:nvPr/>
        </p:nvPicPr>
        <p:blipFill rotWithShape="1">
          <a:blip r:embed="rId3">
            <a:alphaModFix/>
          </a:blip>
          <a:srcRect b="13584"/>
          <a:stretch/>
        </p:blipFill>
        <p:spPr>
          <a:xfrm>
            <a:off x="442875" y="1796100"/>
            <a:ext cx="2262299" cy="1863600"/>
          </a:xfrm>
          <a:prstGeom prst="rect">
            <a:avLst/>
          </a:prstGeom>
          <a:noFill/>
          <a:ln>
            <a:noFill/>
          </a:ln>
        </p:spPr>
      </p:pic>
      <p:sp>
        <p:nvSpPr>
          <p:cNvPr id="189" name="Shape 189"/>
          <p:cNvSpPr txBox="1"/>
          <p:nvPr/>
        </p:nvSpPr>
        <p:spPr>
          <a:xfrm>
            <a:off x="234400" y="3586925"/>
            <a:ext cx="2831700" cy="449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800" b="1">
                <a:solidFill>
                  <a:srgbClr val="0000FF"/>
                </a:solidFill>
                <a:latin typeface="Source Code Pro"/>
                <a:ea typeface="Source Code Pro"/>
                <a:cs typeface="Source Code Pro"/>
                <a:sym typeface="Source Code Pro"/>
              </a:rPr>
              <a:t>oU k eI g u g @ l</a:t>
            </a:r>
            <a:endParaRPr sz="1800" b="1">
              <a:solidFill>
                <a:srgbClr val="0000FF"/>
              </a:solidFill>
              <a:latin typeface="Source Code Pro"/>
              <a:ea typeface="Source Code Pro"/>
              <a:cs typeface="Source Code Pro"/>
              <a:sym typeface="Source Code Pro"/>
            </a:endParaRPr>
          </a:p>
        </p:txBody>
      </p:sp>
      <p:sp>
        <p:nvSpPr>
          <p:cNvPr id="190" name="Shape 190"/>
          <p:cNvSpPr txBox="1"/>
          <p:nvPr/>
        </p:nvSpPr>
        <p:spPr>
          <a:xfrm>
            <a:off x="1116900" y="1475863"/>
            <a:ext cx="1123200" cy="229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solidFill>
                  <a:srgbClr val="666666"/>
                </a:solidFill>
              </a:rPr>
              <a:t>80 frames</a:t>
            </a:r>
            <a:endParaRPr>
              <a:solidFill>
                <a:srgbClr val="666666"/>
              </a:solidFill>
            </a:endParaRPr>
          </a:p>
        </p:txBody>
      </p:sp>
      <p:sp>
        <p:nvSpPr>
          <p:cNvPr id="191" name="Shape 191"/>
          <p:cNvSpPr txBox="1"/>
          <p:nvPr/>
        </p:nvSpPr>
        <p:spPr>
          <a:xfrm>
            <a:off x="4011" y="2441325"/>
            <a:ext cx="507000" cy="572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dirty="0">
                <a:solidFill>
                  <a:srgbClr val="666666"/>
                </a:solidFill>
              </a:rPr>
              <a:t>40 </a:t>
            </a:r>
            <a:r>
              <a:rPr lang="en" dirty="0" err="1">
                <a:solidFill>
                  <a:srgbClr val="666666"/>
                </a:solidFill>
              </a:rPr>
              <a:t>mel</a:t>
            </a:r>
            <a:endParaRPr dirty="0">
              <a:solidFill>
                <a:srgbClr val="666666"/>
              </a:solidFill>
            </a:endParaRPr>
          </a:p>
        </p:txBody>
      </p:sp>
      <p:pic>
        <p:nvPicPr>
          <p:cNvPr id="192" name="Shape 192" descr="Screen Shot 2014-04-23 at 6.25.35 PM.png"/>
          <p:cNvPicPr preferRelativeResize="0"/>
          <p:nvPr/>
        </p:nvPicPr>
        <p:blipFill rotWithShape="1">
          <a:blip r:embed="rId4">
            <a:alphaModFix/>
          </a:blip>
          <a:srcRect t="34533" b="35021"/>
          <a:stretch/>
        </p:blipFill>
        <p:spPr>
          <a:xfrm rot="5400000">
            <a:off x="6736025" y="2476949"/>
            <a:ext cx="2855200" cy="224850"/>
          </a:xfrm>
          <a:prstGeom prst="rect">
            <a:avLst/>
          </a:prstGeom>
          <a:noFill/>
          <a:ln>
            <a:noFill/>
          </a:ln>
        </p:spPr>
      </p:pic>
      <p:pic>
        <p:nvPicPr>
          <p:cNvPr id="193" name="Shape 193"/>
          <p:cNvPicPr preferRelativeResize="0"/>
          <p:nvPr/>
        </p:nvPicPr>
        <p:blipFill>
          <a:blip r:embed="rId5">
            <a:alphaModFix/>
          </a:blip>
          <a:stretch>
            <a:fillRect/>
          </a:stretch>
        </p:blipFill>
        <p:spPr>
          <a:xfrm>
            <a:off x="8320525" y="1168890"/>
            <a:ext cx="302700" cy="436225"/>
          </a:xfrm>
          <a:prstGeom prst="rect">
            <a:avLst/>
          </a:prstGeom>
          <a:noFill/>
          <a:ln>
            <a:noFill/>
          </a:ln>
        </p:spPr>
      </p:pic>
      <p:sp>
        <p:nvSpPr>
          <p:cNvPr id="194" name="Shape 194"/>
          <p:cNvSpPr txBox="1"/>
          <p:nvPr/>
        </p:nvSpPr>
        <p:spPr>
          <a:xfrm>
            <a:off x="7550638" y="650907"/>
            <a:ext cx="1123200" cy="368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solidFill>
                  <a:srgbClr val="666666"/>
                </a:solidFill>
              </a:rPr>
              <a:t>64 dim</a:t>
            </a:r>
            <a:endParaRPr>
              <a:solidFill>
                <a:srgbClr val="666666"/>
              </a:solidFill>
            </a:endParaRPr>
          </a:p>
        </p:txBody>
      </p:sp>
      <p:sp>
        <p:nvSpPr>
          <p:cNvPr id="195" name="Shape 195"/>
          <p:cNvSpPr/>
          <p:nvPr/>
        </p:nvSpPr>
        <p:spPr>
          <a:xfrm>
            <a:off x="2963550" y="2136125"/>
            <a:ext cx="715200" cy="874500"/>
          </a:xfrm>
          <a:prstGeom prst="rightArrow">
            <a:avLst>
              <a:gd name="adj1" fmla="val 50000"/>
              <a:gd name="adj2" fmla="val 50000"/>
            </a:avLst>
          </a:prstGeom>
          <a:solidFill>
            <a:srgbClr val="FF00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96" name="Shape 196"/>
          <p:cNvSpPr/>
          <p:nvPr/>
        </p:nvSpPr>
        <p:spPr>
          <a:xfrm>
            <a:off x="6723700" y="2136125"/>
            <a:ext cx="715200" cy="874500"/>
          </a:xfrm>
          <a:prstGeom prst="rightArrow">
            <a:avLst>
              <a:gd name="adj1" fmla="val 50000"/>
              <a:gd name="adj2" fmla="val 50000"/>
            </a:avLst>
          </a:prstGeom>
          <a:solidFill>
            <a:srgbClr val="FF00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97" name="Shape 197"/>
          <p:cNvSpPr/>
          <p:nvPr/>
        </p:nvSpPr>
        <p:spPr>
          <a:xfrm rot="5400000">
            <a:off x="1446025" y="3156100"/>
            <a:ext cx="302700" cy="2308800"/>
          </a:xfrm>
          <a:prstGeom prst="rightBrace">
            <a:avLst>
              <a:gd name="adj1" fmla="val 31152"/>
              <a:gd name="adj2" fmla="val 50000"/>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98" name="Shape 198"/>
          <p:cNvSpPr/>
          <p:nvPr/>
        </p:nvSpPr>
        <p:spPr>
          <a:xfrm rot="5400000">
            <a:off x="4970725" y="2908900"/>
            <a:ext cx="302700" cy="2803200"/>
          </a:xfrm>
          <a:prstGeom prst="rightBrace">
            <a:avLst>
              <a:gd name="adj1" fmla="val 31152"/>
              <a:gd name="adj2" fmla="val 50000"/>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99" name="Shape 199"/>
          <p:cNvSpPr/>
          <p:nvPr/>
        </p:nvSpPr>
        <p:spPr>
          <a:xfrm rot="5400000">
            <a:off x="8013075" y="3895750"/>
            <a:ext cx="302700" cy="829500"/>
          </a:xfrm>
          <a:prstGeom prst="rightBrace">
            <a:avLst>
              <a:gd name="adj1" fmla="val 31152"/>
              <a:gd name="adj2" fmla="val 50000"/>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00" name="Shape 200"/>
          <p:cNvSpPr txBox="1"/>
          <p:nvPr/>
        </p:nvSpPr>
        <p:spPr>
          <a:xfrm>
            <a:off x="594325" y="4461850"/>
            <a:ext cx="2006100" cy="572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t>Detected keyword</a:t>
            </a:r>
            <a:endParaRPr/>
          </a:p>
          <a:p>
            <a:pPr marL="0" lvl="0" indent="0" algn="ctr">
              <a:spcBef>
                <a:spcPts val="0"/>
              </a:spcBef>
              <a:spcAft>
                <a:spcPts val="0"/>
              </a:spcAft>
              <a:buNone/>
            </a:pPr>
            <a:r>
              <a:rPr lang="en"/>
              <a:t>(fixed-length)</a:t>
            </a:r>
            <a:endParaRPr/>
          </a:p>
        </p:txBody>
      </p:sp>
      <p:sp>
        <p:nvSpPr>
          <p:cNvPr id="201" name="Shape 201"/>
          <p:cNvSpPr txBox="1"/>
          <p:nvPr/>
        </p:nvSpPr>
        <p:spPr>
          <a:xfrm>
            <a:off x="3776850" y="4461850"/>
            <a:ext cx="2691600" cy="436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t>Multi-layer LSTM network</a:t>
            </a:r>
            <a:endParaRPr/>
          </a:p>
        </p:txBody>
      </p:sp>
      <p:sp>
        <p:nvSpPr>
          <p:cNvPr id="202" name="Shape 202"/>
          <p:cNvSpPr txBox="1"/>
          <p:nvPr/>
        </p:nvSpPr>
        <p:spPr>
          <a:xfrm>
            <a:off x="7535225" y="4461850"/>
            <a:ext cx="1203000" cy="436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t>D-vector</a:t>
            </a:r>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06"/>
        <p:cNvGrpSpPr/>
        <p:nvPr/>
      </p:nvGrpSpPr>
      <p:grpSpPr>
        <a:xfrm>
          <a:off x="0" y="0"/>
          <a:ext cx="0" cy="0"/>
          <a:chOff x="0" y="0"/>
          <a:chExt cx="0" cy="0"/>
        </a:xfrm>
      </p:grpSpPr>
      <p:sp>
        <p:nvSpPr>
          <p:cNvPr id="207" name="Shape 207"/>
          <p:cNvSpPr txBox="1">
            <a:spLocks noGrp="1"/>
          </p:cNvSpPr>
          <p:nvPr>
            <p:ph type="title"/>
          </p:nvPr>
        </p:nvSpPr>
        <p:spPr>
          <a:xfrm>
            <a:off x="180900" y="446900"/>
            <a:ext cx="8782200" cy="5727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a:t>Verification decision: Thresholding cosine similarity</a:t>
            </a:r>
            <a:endParaRPr/>
          </a:p>
        </p:txBody>
      </p:sp>
      <p:cxnSp>
        <p:nvCxnSpPr>
          <p:cNvPr id="208" name="Shape 208"/>
          <p:cNvCxnSpPr>
            <a:stCxn id="209" idx="3"/>
            <a:endCxn id="210" idx="1"/>
          </p:cNvCxnSpPr>
          <p:nvPr/>
        </p:nvCxnSpPr>
        <p:spPr>
          <a:xfrm>
            <a:off x="1636377" y="3502154"/>
            <a:ext cx="489900" cy="0"/>
          </a:xfrm>
          <a:prstGeom prst="straightConnector1">
            <a:avLst/>
          </a:prstGeom>
          <a:noFill/>
          <a:ln w="28575" cap="flat" cmpd="sng">
            <a:solidFill>
              <a:srgbClr val="000000"/>
            </a:solidFill>
            <a:prstDash val="solid"/>
            <a:round/>
            <a:headEnd type="none" w="med" len="med"/>
            <a:tailEnd type="triangle" w="med" len="med"/>
          </a:ln>
        </p:spPr>
      </p:cxnSp>
      <p:cxnSp>
        <p:nvCxnSpPr>
          <p:cNvPr id="211" name="Shape 211"/>
          <p:cNvCxnSpPr>
            <a:stCxn id="212" idx="3"/>
            <a:endCxn id="213" idx="3"/>
          </p:cNvCxnSpPr>
          <p:nvPr/>
        </p:nvCxnSpPr>
        <p:spPr>
          <a:xfrm>
            <a:off x="1639176" y="2218541"/>
            <a:ext cx="486900" cy="0"/>
          </a:xfrm>
          <a:prstGeom prst="straightConnector1">
            <a:avLst/>
          </a:prstGeom>
          <a:noFill/>
          <a:ln w="28575" cap="flat" cmpd="sng">
            <a:solidFill>
              <a:srgbClr val="000000"/>
            </a:solidFill>
            <a:prstDash val="solid"/>
            <a:round/>
            <a:headEnd type="none" w="med" len="med"/>
            <a:tailEnd type="triangle" w="med" len="med"/>
          </a:ln>
        </p:spPr>
      </p:cxnSp>
      <p:pic>
        <p:nvPicPr>
          <p:cNvPr id="210" name="Shape 210"/>
          <p:cNvPicPr preferRelativeResize="0"/>
          <p:nvPr/>
        </p:nvPicPr>
        <p:blipFill>
          <a:blip r:embed="rId3">
            <a:alphaModFix/>
          </a:blip>
          <a:stretch>
            <a:fillRect/>
          </a:stretch>
        </p:blipFill>
        <p:spPr>
          <a:xfrm>
            <a:off x="2126136" y="3121854"/>
            <a:ext cx="1214170" cy="760595"/>
          </a:xfrm>
          <a:prstGeom prst="rect">
            <a:avLst/>
          </a:prstGeom>
          <a:noFill/>
          <a:ln w="28575" cap="flat" cmpd="sng">
            <a:solidFill>
              <a:srgbClr val="444444"/>
            </a:solidFill>
            <a:prstDash val="solid"/>
            <a:round/>
            <a:headEnd type="none" w="sm" len="sm"/>
            <a:tailEnd type="none" w="sm" len="sm"/>
          </a:ln>
        </p:spPr>
      </p:pic>
      <p:sp>
        <p:nvSpPr>
          <p:cNvPr id="214" name="Shape 214"/>
          <p:cNvSpPr txBox="1"/>
          <p:nvPr/>
        </p:nvSpPr>
        <p:spPr>
          <a:xfrm>
            <a:off x="5853300" y="2408950"/>
            <a:ext cx="3216300" cy="882900"/>
          </a:xfrm>
          <a:prstGeom prst="rect">
            <a:avLst/>
          </a:prstGeom>
          <a:noFill/>
          <a:ln w="19050"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spcBef>
                <a:spcPts val="0"/>
              </a:spcBef>
              <a:spcAft>
                <a:spcPts val="0"/>
              </a:spcAft>
              <a:buNone/>
            </a:pPr>
            <a:r>
              <a:rPr lang="en" b="1">
                <a:latin typeface="Courier New"/>
                <a:ea typeface="Courier New"/>
                <a:cs typeface="Courier New"/>
                <a:sym typeface="Courier New"/>
              </a:rPr>
              <a:t>≥ T, same person:</a:t>
            </a:r>
            <a:endParaRPr b="1">
              <a:latin typeface="Courier New"/>
              <a:ea typeface="Courier New"/>
              <a:cs typeface="Courier New"/>
              <a:sym typeface="Courier New"/>
            </a:endParaRPr>
          </a:p>
          <a:p>
            <a:pPr marL="0" lvl="0" indent="0" rtl="0">
              <a:spcBef>
                <a:spcPts val="0"/>
              </a:spcBef>
              <a:spcAft>
                <a:spcPts val="0"/>
              </a:spcAft>
              <a:buNone/>
            </a:pPr>
            <a:r>
              <a:rPr lang="en" b="1">
                <a:latin typeface="Courier New"/>
                <a:ea typeface="Courier New"/>
                <a:cs typeface="Courier New"/>
                <a:sym typeface="Courier New"/>
              </a:rPr>
              <a:t> </a:t>
            </a:r>
            <a:endParaRPr b="1">
              <a:latin typeface="Courier New"/>
              <a:ea typeface="Courier New"/>
              <a:cs typeface="Courier New"/>
              <a:sym typeface="Courier New"/>
            </a:endParaRPr>
          </a:p>
          <a:p>
            <a:pPr marL="0" lvl="0" indent="0" rtl="0">
              <a:spcBef>
                <a:spcPts val="0"/>
              </a:spcBef>
              <a:spcAft>
                <a:spcPts val="0"/>
              </a:spcAft>
              <a:buNone/>
            </a:pPr>
            <a:r>
              <a:rPr lang="en" b="1">
                <a:latin typeface="Courier New"/>
                <a:ea typeface="Courier New"/>
                <a:cs typeface="Courier New"/>
                <a:sym typeface="Courier New"/>
              </a:rPr>
              <a:t>&lt; T ,different people:</a:t>
            </a:r>
            <a:r>
              <a:rPr lang="en">
                <a:latin typeface="Courier New"/>
                <a:ea typeface="Courier New"/>
                <a:cs typeface="Courier New"/>
                <a:sym typeface="Courier New"/>
              </a:rPr>
              <a:t> </a:t>
            </a:r>
            <a:endParaRPr>
              <a:latin typeface="Courier New"/>
              <a:ea typeface="Courier New"/>
              <a:cs typeface="Courier New"/>
              <a:sym typeface="Courier New"/>
            </a:endParaRPr>
          </a:p>
        </p:txBody>
      </p:sp>
      <p:pic>
        <p:nvPicPr>
          <p:cNvPr id="215" name="Shape 215"/>
          <p:cNvPicPr preferRelativeResize="0"/>
          <p:nvPr/>
        </p:nvPicPr>
        <p:blipFill rotWithShape="1">
          <a:blip r:embed="rId4">
            <a:alphaModFix/>
          </a:blip>
          <a:srcRect t="9141" b="58199"/>
          <a:stretch/>
        </p:blipFill>
        <p:spPr>
          <a:xfrm>
            <a:off x="8315175" y="2499613"/>
            <a:ext cx="722100" cy="307525"/>
          </a:xfrm>
          <a:prstGeom prst="rect">
            <a:avLst/>
          </a:prstGeom>
          <a:noFill/>
          <a:ln>
            <a:noFill/>
          </a:ln>
        </p:spPr>
      </p:pic>
      <p:pic>
        <p:nvPicPr>
          <p:cNvPr id="216" name="Shape 216"/>
          <p:cNvPicPr preferRelativeResize="0"/>
          <p:nvPr/>
        </p:nvPicPr>
        <p:blipFill rotWithShape="1">
          <a:blip r:embed="rId4">
            <a:alphaModFix/>
          </a:blip>
          <a:srcRect t="67340"/>
          <a:stretch/>
        </p:blipFill>
        <p:spPr>
          <a:xfrm>
            <a:off x="8317975" y="2890513"/>
            <a:ext cx="722100" cy="307525"/>
          </a:xfrm>
          <a:prstGeom prst="rect">
            <a:avLst/>
          </a:prstGeom>
          <a:noFill/>
          <a:ln>
            <a:noFill/>
          </a:ln>
        </p:spPr>
      </p:pic>
      <p:pic>
        <p:nvPicPr>
          <p:cNvPr id="217" name="Shape 217"/>
          <p:cNvPicPr preferRelativeResize="0"/>
          <p:nvPr/>
        </p:nvPicPr>
        <p:blipFill rotWithShape="1">
          <a:blip r:embed="rId5">
            <a:alphaModFix/>
          </a:blip>
          <a:srcRect b="65442"/>
          <a:stretch/>
        </p:blipFill>
        <p:spPr>
          <a:xfrm>
            <a:off x="-6262" y="2021738"/>
            <a:ext cx="746200" cy="393600"/>
          </a:xfrm>
          <a:prstGeom prst="rect">
            <a:avLst/>
          </a:prstGeom>
          <a:noFill/>
          <a:ln>
            <a:noFill/>
          </a:ln>
        </p:spPr>
      </p:pic>
      <p:pic>
        <p:nvPicPr>
          <p:cNvPr id="218" name="Shape 218"/>
          <p:cNvPicPr preferRelativeResize="0"/>
          <p:nvPr/>
        </p:nvPicPr>
        <p:blipFill rotWithShape="1">
          <a:blip r:embed="rId5">
            <a:alphaModFix/>
          </a:blip>
          <a:srcRect t="59198"/>
          <a:stretch/>
        </p:blipFill>
        <p:spPr>
          <a:xfrm>
            <a:off x="-6262" y="3205387"/>
            <a:ext cx="746200" cy="464700"/>
          </a:xfrm>
          <a:prstGeom prst="rect">
            <a:avLst/>
          </a:prstGeom>
          <a:noFill/>
          <a:ln>
            <a:noFill/>
          </a:ln>
        </p:spPr>
      </p:pic>
      <p:pic>
        <p:nvPicPr>
          <p:cNvPr id="209" name="Shape 209"/>
          <p:cNvPicPr preferRelativeResize="0"/>
          <p:nvPr/>
        </p:nvPicPr>
        <p:blipFill rotWithShape="1">
          <a:blip r:embed="rId6">
            <a:alphaModFix/>
          </a:blip>
          <a:srcRect l="83984" r="2817"/>
          <a:stretch/>
        </p:blipFill>
        <p:spPr>
          <a:xfrm>
            <a:off x="768625" y="2925250"/>
            <a:ext cx="867751" cy="1153809"/>
          </a:xfrm>
          <a:prstGeom prst="rect">
            <a:avLst/>
          </a:prstGeom>
          <a:noFill/>
          <a:ln w="19050" cap="flat" cmpd="sng">
            <a:solidFill>
              <a:srgbClr val="595959"/>
            </a:solidFill>
            <a:prstDash val="solid"/>
            <a:round/>
            <a:headEnd type="none" w="sm" len="sm"/>
            <a:tailEnd type="none" w="sm" len="sm"/>
          </a:ln>
        </p:spPr>
      </p:pic>
      <p:pic>
        <p:nvPicPr>
          <p:cNvPr id="212" name="Shape 212"/>
          <p:cNvPicPr preferRelativeResize="0"/>
          <p:nvPr/>
        </p:nvPicPr>
        <p:blipFill rotWithShape="1">
          <a:blip r:embed="rId6">
            <a:alphaModFix/>
          </a:blip>
          <a:srcRect l="69362" r="16901"/>
          <a:stretch/>
        </p:blipFill>
        <p:spPr>
          <a:xfrm>
            <a:off x="771425" y="1664237"/>
            <a:ext cx="867751" cy="1108608"/>
          </a:xfrm>
          <a:prstGeom prst="rect">
            <a:avLst/>
          </a:prstGeom>
          <a:noFill/>
          <a:ln w="19050" cap="flat" cmpd="sng">
            <a:solidFill>
              <a:srgbClr val="666666"/>
            </a:solidFill>
            <a:prstDash val="solid"/>
            <a:round/>
            <a:headEnd type="none" w="sm" len="sm"/>
            <a:tailEnd type="none" w="sm" len="sm"/>
          </a:ln>
        </p:spPr>
      </p:pic>
      <p:pic>
        <p:nvPicPr>
          <p:cNvPr id="213" name="Shape 213"/>
          <p:cNvPicPr preferRelativeResize="0"/>
          <p:nvPr/>
        </p:nvPicPr>
        <p:blipFill>
          <a:blip r:embed="rId3">
            <a:alphaModFix/>
          </a:blip>
          <a:stretch>
            <a:fillRect/>
          </a:stretch>
        </p:blipFill>
        <p:spPr>
          <a:xfrm rot="10800000">
            <a:off x="2126124" y="1838241"/>
            <a:ext cx="1214170" cy="760595"/>
          </a:xfrm>
          <a:prstGeom prst="rect">
            <a:avLst/>
          </a:prstGeom>
          <a:noFill/>
          <a:ln w="28575" cap="flat" cmpd="sng">
            <a:solidFill>
              <a:srgbClr val="444444"/>
            </a:solidFill>
            <a:prstDash val="solid"/>
            <a:round/>
            <a:headEnd type="none" w="sm" len="sm"/>
            <a:tailEnd type="none" w="sm" len="sm"/>
          </a:ln>
        </p:spPr>
      </p:pic>
      <p:pic>
        <p:nvPicPr>
          <p:cNvPr id="219" name="Shape 219" descr="Screen Shot 2014-04-23 at 6.25.35 PM.png"/>
          <p:cNvPicPr preferRelativeResize="0"/>
          <p:nvPr/>
        </p:nvPicPr>
        <p:blipFill rotWithShape="1">
          <a:blip r:embed="rId7">
            <a:alphaModFix/>
          </a:blip>
          <a:srcRect t="34533" b="35021"/>
          <a:stretch/>
        </p:blipFill>
        <p:spPr>
          <a:xfrm rot="5400000">
            <a:off x="3414650" y="3398174"/>
            <a:ext cx="1038749" cy="207950"/>
          </a:xfrm>
          <a:prstGeom prst="rect">
            <a:avLst/>
          </a:prstGeom>
          <a:noFill/>
          <a:ln>
            <a:noFill/>
          </a:ln>
        </p:spPr>
      </p:pic>
      <p:pic>
        <p:nvPicPr>
          <p:cNvPr id="220" name="Shape 220" descr="Screen Shot 2014-04-23 at 6.25.35 PM.png"/>
          <p:cNvPicPr preferRelativeResize="0"/>
          <p:nvPr/>
        </p:nvPicPr>
        <p:blipFill rotWithShape="1">
          <a:blip r:embed="rId7">
            <a:alphaModFix/>
          </a:blip>
          <a:srcRect t="34533" b="35021"/>
          <a:stretch/>
        </p:blipFill>
        <p:spPr>
          <a:xfrm rot="-5400000">
            <a:off x="3411863" y="2114562"/>
            <a:ext cx="1038749" cy="207950"/>
          </a:xfrm>
          <a:prstGeom prst="rect">
            <a:avLst/>
          </a:prstGeom>
          <a:noFill/>
          <a:ln>
            <a:noFill/>
          </a:ln>
        </p:spPr>
      </p:pic>
      <p:cxnSp>
        <p:nvCxnSpPr>
          <p:cNvPr id="221" name="Shape 221"/>
          <p:cNvCxnSpPr>
            <a:stCxn id="213" idx="1"/>
            <a:endCxn id="220" idx="0"/>
          </p:cNvCxnSpPr>
          <p:nvPr/>
        </p:nvCxnSpPr>
        <p:spPr>
          <a:xfrm>
            <a:off x="3340293" y="2218539"/>
            <a:ext cx="486900" cy="0"/>
          </a:xfrm>
          <a:prstGeom prst="straightConnector1">
            <a:avLst/>
          </a:prstGeom>
          <a:noFill/>
          <a:ln w="28575" cap="flat" cmpd="sng">
            <a:solidFill>
              <a:srgbClr val="000000"/>
            </a:solidFill>
            <a:prstDash val="solid"/>
            <a:round/>
            <a:headEnd type="none" w="med" len="med"/>
            <a:tailEnd type="triangle" w="med" len="med"/>
          </a:ln>
        </p:spPr>
      </p:cxnSp>
      <p:cxnSp>
        <p:nvCxnSpPr>
          <p:cNvPr id="222" name="Shape 222"/>
          <p:cNvCxnSpPr>
            <a:stCxn id="210" idx="3"/>
            <a:endCxn id="219" idx="2"/>
          </p:cNvCxnSpPr>
          <p:nvPr/>
        </p:nvCxnSpPr>
        <p:spPr>
          <a:xfrm>
            <a:off x="3340306" y="3502151"/>
            <a:ext cx="489600" cy="0"/>
          </a:xfrm>
          <a:prstGeom prst="straightConnector1">
            <a:avLst/>
          </a:prstGeom>
          <a:noFill/>
          <a:ln w="28575" cap="flat" cmpd="sng">
            <a:solidFill>
              <a:srgbClr val="000000"/>
            </a:solidFill>
            <a:prstDash val="solid"/>
            <a:round/>
            <a:headEnd type="none" w="med" len="med"/>
            <a:tailEnd type="triangle" w="med" len="med"/>
          </a:ln>
        </p:spPr>
      </p:cxnSp>
      <p:sp>
        <p:nvSpPr>
          <p:cNvPr id="223" name="Shape 223"/>
          <p:cNvSpPr/>
          <p:nvPr/>
        </p:nvSpPr>
        <p:spPr>
          <a:xfrm>
            <a:off x="4417975" y="2569375"/>
            <a:ext cx="966000" cy="572700"/>
          </a:xfrm>
          <a:prstGeom prst="rect">
            <a:avLst/>
          </a:prstGeom>
          <a:solidFill>
            <a:srgbClr val="93C47D"/>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t>Cosine Similarity</a:t>
            </a:r>
            <a:endParaRPr/>
          </a:p>
        </p:txBody>
      </p:sp>
      <p:cxnSp>
        <p:nvCxnSpPr>
          <p:cNvPr id="224" name="Shape 224"/>
          <p:cNvCxnSpPr>
            <a:stCxn id="220" idx="2"/>
            <a:endCxn id="223" idx="1"/>
          </p:cNvCxnSpPr>
          <p:nvPr/>
        </p:nvCxnSpPr>
        <p:spPr>
          <a:xfrm>
            <a:off x="4035213" y="2218537"/>
            <a:ext cx="382800" cy="637200"/>
          </a:xfrm>
          <a:prstGeom prst="straightConnector1">
            <a:avLst/>
          </a:prstGeom>
          <a:noFill/>
          <a:ln w="28575" cap="flat" cmpd="sng">
            <a:solidFill>
              <a:srgbClr val="000000"/>
            </a:solidFill>
            <a:prstDash val="solid"/>
            <a:round/>
            <a:headEnd type="none" w="med" len="med"/>
            <a:tailEnd type="triangle" w="med" len="med"/>
          </a:ln>
        </p:spPr>
      </p:cxnSp>
      <p:cxnSp>
        <p:nvCxnSpPr>
          <p:cNvPr id="225" name="Shape 225"/>
          <p:cNvCxnSpPr>
            <a:stCxn id="219" idx="0"/>
            <a:endCxn id="223" idx="1"/>
          </p:cNvCxnSpPr>
          <p:nvPr/>
        </p:nvCxnSpPr>
        <p:spPr>
          <a:xfrm rot="10800000" flipH="1">
            <a:off x="4038000" y="2855649"/>
            <a:ext cx="380100" cy="646500"/>
          </a:xfrm>
          <a:prstGeom prst="straightConnector1">
            <a:avLst/>
          </a:prstGeom>
          <a:noFill/>
          <a:ln w="28575" cap="flat" cmpd="sng">
            <a:solidFill>
              <a:srgbClr val="000000"/>
            </a:solidFill>
            <a:prstDash val="solid"/>
            <a:round/>
            <a:headEnd type="none" w="med" len="med"/>
            <a:tailEnd type="triangle" w="med" len="med"/>
          </a:ln>
        </p:spPr>
      </p:cxnSp>
      <p:cxnSp>
        <p:nvCxnSpPr>
          <p:cNvPr id="226" name="Shape 226"/>
          <p:cNvCxnSpPr>
            <a:stCxn id="223" idx="3"/>
            <a:endCxn id="214" idx="1"/>
          </p:cNvCxnSpPr>
          <p:nvPr/>
        </p:nvCxnSpPr>
        <p:spPr>
          <a:xfrm rot="10800000" flipH="1">
            <a:off x="5383975" y="2850325"/>
            <a:ext cx="469200" cy="5400"/>
          </a:xfrm>
          <a:prstGeom prst="straightConnector1">
            <a:avLst/>
          </a:prstGeom>
          <a:noFill/>
          <a:ln w="28575" cap="flat" cmpd="sng">
            <a:solidFill>
              <a:srgbClr val="000000"/>
            </a:solidFill>
            <a:prstDash val="solid"/>
            <a:round/>
            <a:headEnd type="none" w="med" len="med"/>
            <a:tailEnd type="triangle" w="med" len="med"/>
          </a:ln>
        </p:spPr>
      </p:cxn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30"/>
        <p:cNvGrpSpPr/>
        <p:nvPr/>
      </p:nvGrpSpPr>
      <p:grpSpPr>
        <a:xfrm>
          <a:off x="0" y="0"/>
          <a:ext cx="0" cy="0"/>
          <a:chOff x="0" y="0"/>
          <a:chExt cx="0" cy="0"/>
        </a:xfrm>
      </p:grpSpPr>
      <p:sp>
        <p:nvSpPr>
          <p:cNvPr id="231" name="Shape 231"/>
          <p:cNvSpPr txBox="1">
            <a:spLocks noGrp="1"/>
          </p:cNvSpPr>
          <p:nvPr>
            <p:ph type="title"/>
          </p:nvPr>
        </p:nvSpPr>
        <p:spPr>
          <a:xfrm>
            <a:off x="180900" y="446900"/>
            <a:ext cx="8782200" cy="5727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Loss function - Triplet loss</a:t>
            </a:r>
            <a:endParaRPr/>
          </a:p>
        </p:txBody>
      </p:sp>
      <p:sp>
        <p:nvSpPr>
          <p:cNvPr id="232" name="Shape 232"/>
          <p:cNvSpPr txBox="1">
            <a:spLocks noGrp="1"/>
          </p:cNvSpPr>
          <p:nvPr>
            <p:ph type="body" idx="1"/>
          </p:nvPr>
        </p:nvSpPr>
        <p:spPr>
          <a:xfrm>
            <a:off x="180900" y="1143700"/>
            <a:ext cx="8782200" cy="3416400"/>
          </a:xfrm>
          <a:prstGeom prst="rect">
            <a:avLst/>
          </a:prstGeom>
        </p:spPr>
        <p:txBody>
          <a:bodyPr spcFirstLastPara="1" wrap="square" lIns="91425" tIns="91425" rIns="91425" bIns="91425" anchor="t" anchorCtr="0">
            <a:noAutofit/>
          </a:bodyPr>
          <a:lstStyle/>
          <a:p>
            <a:pPr marL="457200" lvl="0" indent="-342900" rtl="0">
              <a:lnSpc>
                <a:spcPct val="150000"/>
              </a:lnSpc>
              <a:spcBef>
                <a:spcPts val="0"/>
              </a:spcBef>
              <a:spcAft>
                <a:spcPts val="0"/>
              </a:spcAft>
              <a:buSzPts val="1800"/>
              <a:buChar char="●"/>
            </a:pPr>
            <a:r>
              <a:rPr lang="en"/>
              <a:t>Triplet loss:</a:t>
            </a:r>
            <a:endParaRPr/>
          </a:p>
          <a:p>
            <a:pPr marL="0" lvl="0" indent="0" rtl="0">
              <a:lnSpc>
                <a:spcPct val="150000"/>
              </a:lnSpc>
              <a:spcBef>
                <a:spcPts val="1600"/>
              </a:spcBef>
              <a:spcAft>
                <a:spcPts val="0"/>
              </a:spcAft>
              <a:buNone/>
            </a:pPr>
            <a:endParaRPr/>
          </a:p>
          <a:p>
            <a:pPr marL="0" lvl="0" indent="0" rtl="0">
              <a:lnSpc>
                <a:spcPct val="150000"/>
              </a:lnSpc>
              <a:spcBef>
                <a:spcPts val="1600"/>
              </a:spcBef>
              <a:spcAft>
                <a:spcPts val="0"/>
              </a:spcAft>
              <a:buNone/>
            </a:pPr>
            <a:endParaRPr/>
          </a:p>
          <a:p>
            <a:pPr marL="0" lvl="0" indent="0" rtl="0">
              <a:lnSpc>
                <a:spcPct val="150000"/>
              </a:lnSpc>
              <a:spcBef>
                <a:spcPts val="1600"/>
              </a:spcBef>
              <a:spcAft>
                <a:spcPts val="0"/>
              </a:spcAft>
              <a:buNone/>
            </a:pPr>
            <a:endParaRPr/>
          </a:p>
          <a:p>
            <a:pPr marL="457200" lvl="0" indent="-342900" rtl="0">
              <a:lnSpc>
                <a:spcPct val="150000"/>
              </a:lnSpc>
              <a:spcBef>
                <a:spcPts val="1600"/>
              </a:spcBef>
              <a:spcAft>
                <a:spcPts val="0"/>
              </a:spcAft>
              <a:buSzPts val="1800"/>
              <a:buChar char="●"/>
            </a:pPr>
            <a:r>
              <a:rPr lang="en" b="1"/>
              <a:t>Pros</a:t>
            </a:r>
            <a:r>
              <a:rPr lang="en"/>
              <a:t>: Simple, and correctly models the embedding space</a:t>
            </a:r>
            <a:endParaRPr/>
          </a:p>
          <a:p>
            <a:pPr marL="457200" lvl="0" indent="-342900">
              <a:lnSpc>
                <a:spcPct val="150000"/>
              </a:lnSpc>
              <a:spcBef>
                <a:spcPts val="0"/>
              </a:spcBef>
              <a:spcAft>
                <a:spcPts val="0"/>
              </a:spcAft>
              <a:buSzPts val="1800"/>
              <a:buChar char="●"/>
            </a:pPr>
            <a:r>
              <a:rPr lang="en" b="1"/>
              <a:t>Cons</a:t>
            </a:r>
            <a:r>
              <a:rPr lang="en"/>
              <a:t>: Does NOT simulate </a:t>
            </a:r>
            <a:r>
              <a:rPr lang="en" u="sng"/>
              <a:t>runtime behavior</a:t>
            </a:r>
            <a:endParaRPr u="sng"/>
          </a:p>
        </p:txBody>
      </p:sp>
      <p:sp>
        <p:nvSpPr>
          <p:cNvPr id="233" name="Shape 233"/>
          <p:cNvSpPr txBox="1"/>
          <p:nvPr/>
        </p:nvSpPr>
        <p:spPr>
          <a:xfrm>
            <a:off x="840100" y="4578675"/>
            <a:ext cx="7303800" cy="5760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n" sz="1000">
                <a:solidFill>
                  <a:srgbClr val="222222"/>
                </a:solidFill>
                <a:highlight>
                  <a:srgbClr val="FFFFFF"/>
                </a:highlight>
              </a:rPr>
              <a:t>* Schroff, Florian, Dmitry Kalenichenko, and James Philbin. "Facenet: A unified embedding for face recognition and clustering." </a:t>
            </a:r>
            <a:r>
              <a:rPr lang="en" sz="1000" i="1">
                <a:solidFill>
                  <a:srgbClr val="222222"/>
                </a:solidFill>
                <a:highlight>
                  <a:srgbClr val="FFFFFF"/>
                </a:highlight>
              </a:rPr>
              <a:t>Proceedings of the IEEE conference on computer vision and pattern recognition</a:t>
            </a:r>
            <a:r>
              <a:rPr lang="en" sz="1000">
                <a:solidFill>
                  <a:srgbClr val="222222"/>
                </a:solidFill>
                <a:highlight>
                  <a:srgbClr val="FFFFFF"/>
                </a:highlight>
              </a:rPr>
              <a:t>. 2015.</a:t>
            </a:r>
            <a:endParaRPr/>
          </a:p>
        </p:txBody>
      </p:sp>
      <p:grpSp>
        <p:nvGrpSpPr>
          <p:cNvPr id="234" name="Shape 234"/>
          <p:cNvGrpSpPr/>
          <p:nvPr/>
        </p:nvGrpSpPr>
        <p:grpSpPr>
          <a:xfrm>
            <a:off x="791100" y="1997250"/>
            <a:ext cx="3593370" cy="1194125"/>
            <a:chOff x="791100" y="1768650"/>
            <a:chExt cx="3593370" cy="1194125"/>
          </a:xfrm>
        </p:grpSpPr>
        <p:pic>
          <p:nvPicPr>
            <p:cNvPr id="235" name="Shape 235"/>
            <p:cNvPicPr preferRelativeResize="0"/>
            <p:nvPr/>
          </p:nvPicPr>
          <p:blipFill>
            <a:blip r:embed="rId3">
              <a:alphaModFix/>
            </a:blip>
            <a:stretch>
              <a:fillRect/>
            </a:stretch>
          </p:blipFill>
          <p:spPr>
            <a:xfrm>
              <a:off x="791100" y="1768650"/>
              <a:ext cx="3557950" cy="396700"/>
            </a:xfrm>
            <a:prstGeom prst="rect">
              <a:avLst/>
            </a:prstGeom>
            <a:noFill/>
            <a:ln>
              <a:noFill/>
            </a:ln>
          </p:spPr>
        </p:pic>
        <p:sp>
          <p:nvSpPr>
            <p:cNvPr id="236" name="Shape 236"/>
            <p:cNvSpPr/>
            <p:nvPr/>
          </p:nvSpPr>
          <p:spPr>
            <a:xfrm rot="5400000">
              <a:off x="1884625" y="1713150"/>
              <a:ext cx="199800" cy="1311600"/>
            </a:xfrm>
            <a:prstGeom prst="rightBrace">
              <a:avLst>
                <a:gd name="adj1" fmla="val 31152"/>
                <a:gd name="adj2" fmla="val 50000"/>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37" name="Shape 237"/>
            <p:cNvSpPr txBox="1"/>
            <p:nvPr/>
          </p:nvSpPr>
          <p:spPr>
            <a:xfrm>
              <a:off x="1252520" y="2526575"/>
              <a:ext cx="1380300" cy="436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t>pair of same speaker (pos)</a:t>
              </a:r>
              <a:endParaRPr/>
            </a:p>
          </p:txBody>
        </p:sp>
        <p:sp>
          <p:nvSpPr>
            <p:cNvPr id="238" name="Shape 238"/>
            <p:cNvSpPr/>
            <p:nvPr/>
          </p:nvSpPr>
          <p:spPr>
            <a:xfrm rot="5400000">
              <a:off x="3593350" y="1713150"/>
              <a:ext cx="199800" cy="1311600"/>
            </a:xfrm>
            <a:prstGeom prst="rightBrace">
              <a:avLst>
                <a:gd name="adj1" fmla="val 31152"/>
                <a:gd name="adj2" fmla="val 50000"/>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39" name="Shape 239"/>
            <p:cNvSpPr txBox="1"/>
            <p:nvPr/>
          </p:nvSpPr>
          <p:spPr>
            <a:xfrm>
              <a:off x="3004170" y="2526563"/>
              <a:ext cx="1380300" cy="436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t>pair of diff speakers (neg)</a:t>
              </a:r>
              <a:endParaRPr/>
            </a:p>
          </p:txBody>
        </p:sp>
      </p:grpSp>
      <p:grpSp>
        <p:nvGrpSpPr>
          <p:cNvPr id="240" name="Shape 240"/>
          <p:cNvGrpSpPr/>
          <p:nvPr/>
        </p:nvGrpSpPr>
        <p:grpSpPr>
          <a:xfrm>
            <a:off x="5244388" y="1823325"/>
            <a:ext cx="3386224" cy="1465412"/>
            <a:chOff x="5701588" y="1670925"/>
            <a:chExt cx="3386224" cy="1465412"/>
          </a:xfrm>
        </p:grpSpPr>
        <p:pic>
          <p:nvPicPr>
            <p:cNvPr id="241" name="Shape 241"/>
            <p:cNvPicPr preferRelativeResize="0"/>
            <p:nvPr/>
          </p:nvPicPr>
          <p:blipFill>
            <a:blip r:embed="rId4">
              <a:alphaModFix/>
            </a:blip>
            <a:stretch>
              <a:fillRect/>
            </a:stretch>
          </p:blipFill>
          <p:spPr>
            <a:xfrm>
              <a:off x="5701588" y="1670925"/>
              <a:ext cx="3386224" cy="889425"/>
            </a:xfrm>
            <a:prstGeom prst="rect">
              <a:avLst/>
            </a:prstGeom>
            <a:noFill/>
            <a:ln>
              <a:noFill/>
            </a:ln>
          </p:spPr>
        </p:pic>
        <p:sp>
          <p:nvSpPr>
            <p:cNvPr id="242" name="Shape 242"/>
            <p:cNvSpPr txBox="1"/>
            <p:nvPr/>
          </p:nvSpPr>
          <p:spPr>
            <a:xfrm>
              <a:off x="5903100" y="2560338"/>
              <a:ext cx="2983200" cy="576000"/>
            </a:xfrm>
            <a:prstGeom prst="rect">
              <a:avLst/>
            </a:prstGeom>
            <a:noFill/>
            <a:ln>
              <a:noFill/>
            </a:ln>
          </p:spPr>
          <p:txBody>
            <a:bodyPr spcFirstLastPara="1" wrap="square" lIns="91425" tIns="91425" rIns="91425" bIns="91425" anchor="t" anchorCtr="0">
              <a:noAutofit/>
            </a:bodyPr>
            <a:lstStyle/>
            <a:p>
              <a:pPr marL="0" lvl="0" indent="0" algn="ctr">
                <a:spcBef>
                  <a:spcPts val="0"/>
                </a:spcBef>
                <a:spcAft>
                  <a:spcPts val="0"/>
                </a:spcAft>
                <a:buNone/>
              </a:pPr>
              <a:r>
                <a:rPr lang="en"/>
                <a:t>Fig. Triplet loss. (image from FaceNet paper)</a:t>
              </a:r>
              <a:endParaRPr/>
            </a:p>
          </p:txBody>
        </p:sp>
      </p:grpSp>
    </p:spTree>
  </p:cSld>
  <p:clrMapOvr>
    <a:masterClrMapping/>
  </p:clrMapOvr>
</p:sld>
</file>

<file path=ppt/theme/theme1.xml><?xml version="1.0" encoding="utf-8"?>
<a:theme xmlns:a="http://schemas.openxmlformats.org/drawingml/2006/main" name="Google">
  <a:themeElements>
    <a:clrScheme name="Google">
      <a:dk1>
        <a:srgbClr val="4285F4"/>
      </a:dk1>
      <a:lt1>
        <a:srgbClr val="FFFFFF"/>
      </a:lt1>
      <a:dk2>
        <a:srgbClr val="666666"/>
      </a:dk2>
      <a:lt2>
        <a:srgbClr val="BDBDBD"/>
      </a:lt2>
      <a:accent1>
        <a:srgbClr val="0277BD"/>
      </a:accent1>
      <a:accent2>
        <a:srgbClr val="34A853"/>
      </a:accent2>
      <a:accent3>
        <a:srgbClr val="EA4335"/>
      </a:accent3>
      <a:accent4>
        <a:srgbClr val="FF9800"/>
      </a:accent4>
      <a:accent5>
        <a:srgbClr val="4FC3F7"/>
      </a:accent5>
      <a:accent6>
        <a:srgbClr val="FBBC05"/>
      </a:accent6>
      <a:hlink>
        <a:srgbClr val="4FC3F7"/>
      </a:hlink>
      <a:folHlink>
        <a:srgbClr val="4FC3F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195</TotalTime>
  <Words>1505</Words>
  <Application>Microsoft Macintosh PowerPoint</Application>
  <PresentationFormat>On-screen Show (16:9)</PresentationFormat>
  <Paragraphs>325</Paragraphs>
  <Slides>35</Slides>
  <Notes>35</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35</vt:i4>
      </vt:variant>
    </vt:vector>
  </HeadingPairs>
  <TitlesOfParts>
    <vt:vector size="43" baseType="lpstr">
      <vt:lpstr>Roboto</vt:lpstr>
      <vt:lpstr>Source Code Pro</vt:lpstr>
      <vt:lpstr>Times New Roman</vt:lpstr>
      <vt:lpstr>Calibri</vt:lpstr>
      <vt:lpstr>Arial</vt:lpstr>
      <vt:lpstr>Ubuntu Mono</vt:lpstr>
      <vt:lpstr>Courier New</vt:lpstr>
      <vt:lpstr>Google</vt:lpstr>
      <vt:lpstr>Generalized End-to-End Loss For Speaker Verification</vt:lpstr>
      <vt:lpstr>Part 0:  Applications of Speaker Recognition</vt:lpstr>
      <vt:lpstr>Speaker recognition at Google - Android</vt:lpstr>
      <vt:lpstr>Speaker recognition at Google - Home</vt:lpstr>
      <vt:lpstr>2-stage speaker recognition: Enroll and verify </vt:lpstr>
      <vt:lpstr>Part 1:  Generalized End-to-End Loss</vt:lpstr>
      <vt:lpstr>D-vector: Audio to embedding</vt:lpstr>
      <vt:lpstr>Verification decision: Thresholding cosine similarity</vt:lpstr>
      <vt:lpstr>Loss function - Triplet loss</vt:lpstr>
      <vt:lpstr>Loss function - Tuple end-to-end loss</vt:lpstr>
      <vt:lpstr>Loss function - Tuple end-to-end loss</vt:lpstr>
      <vt:lpstr>Loss function - Tuple end-to-end loss</vt:lpstr>
      <vt:lpstr>Loss function - Generalized end-to-end loss</vt:lpstr>
      <vt:lpstr>Generalized end-to-end: Similarity matrix</vt:lpstr>
      <vt:lpstr>Generalized end-to-end: Softmax vs. contrast</vt:lpstr>
      <vt:lpstr>Generalized end-to-end: Trick about centroid</vt:lpstr>
      <vt:lpstr>TE2E vs. GE2E: Efficiency estimate</vt:lpstr>
      <vt:lpstr>Part 2:  Multi-Reader</vt:lpstr>
      <vt:lpstr>Single speaker recognition model for multi-keyword</vt:lpstr>
      <vt:lpstr>Single speaker recognition model for multi-keyword</vt:lpstr>
      <vt:lpstr>Multi-Reader</vt:lpstr>
      <vt:lpstr>Multi-Reader</vt:lpstr>
      <vt:lpstr>Part 3:  Text-Independent Speaker Verification</vt:lpstr>
      <vt:lpstr>Text-Independent</vt:lpstr>
      <vt:lpstr>Text-Independent: Sliding window inference</vt:lpstr>
      <vt:lpstr>Text-Independent: Training</vt:lpstr>
      <vt:lpstr>Part 4:  Experiment Results</vt:lpstr>
      <vt:lpstr>Multi-Reader vs. Direct mixing</vt:lpstr>
      <vt:lpstr>TE2E vs. GE2E</vt:lpstr>
      <vt:lpstr>Text-Independent</vt:lpstr>
      <vt:lpstr>Conclusions </vt:lpstr>
      <vt:lpstr>Related work</vt:lpstr>
      <vt:lpstr>Questions?</vt:lpstr>
      <vt:lpstr>Additional Slides</vt:lpstr>
      <vt:lpstr>Application: Online diarization</vt:lpstr>
    </vt:vector>
  </TitlesOfParts>
  <LinksUpToDate>false</LinksUpToDate>
  <SharedDoc>false</SharedDoc>
  <HyperlinksChanged>false</HyperlinksChanged>
  <AppVersion>16.0011</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Generalized End-to-End Loss For Speaker Verification</dc:title>
  <cp:lastModifiedBy>Quan Wang</cp:lastModifiedBy>
  <cp:revision>34</cp:revision>
  <dcterms:modified xsi:type="dcterms:W3CDTF">2018-04-18T05:01:22Z</dcterms:modified>
</cp:coreProperties>
</file>